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C96BB-0B8B-FC3E-DD8F-7BDE630F9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3CBED1-2522-5E09-2031-9C15314BF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F99788-30FE-E8F7-5783-0F7357EB9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EBDD-0B93-4263-9467-DCD8453AAD26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44E941-16D7-9BC9-30A0-7970FF73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281018-2E71-FBA7-51DD-AA35076CC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2942-0CE2-4266-9DF3-E7A860E37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11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72682-8000-59C1-EE12-2FE59660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3F0D55-E8FB-6E94-0AA9-0614A27D1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95EF9C-F233-44F9-6B54-76B374D3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EBDD-0B93-4263-9467-DCD8453AAD26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40B49F-F758-4D6F-EEF3-187A0056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8D78A2-A1D3-2B4F-2785-CFBC8565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2942-0CE2-4266-9DF3-E7A860E37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736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67CE55-949D-C22B-9780-298E61CCF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922106-0883-2978-53A7-2C14A9AE3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FD66EB-68B5-91C0-481B-DA7D63C7C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EBDD-0B93-4263-9467-DCD8453AAD26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F33D62-24C2-32A4-05A7-74057BF8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21F6A3-0BBA-5B6C-FE7D-A2FC8B8F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2942-0CE2-4266-9DF3-E7A860E37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24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F1067-47DB-794B-A2E0-B51DB6FE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D9247-891B-12D5-66EE-275017BCF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56DF8-1B86-4757-4093-69E5F7D53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EBDD-0B93-4263-9467-DCD8453AAD26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AC6DA6-AEEC-4FCA-F503-18837CEA9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D26C8-E38F-CB14-029E-91EB61DD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2942-0CE2-4266-9DF3-E7A860E37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24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3B004-72FD-D55F-3277-578A803EC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E2AE03-B355-FB09-F187-5C0C95FFD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99455C-236B-904F-259F-5BA82579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EBDD-0B93-4263-9467-DCD8453AAD26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93DAAB-1268-6449-0B44-2B50C70C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08017-08C4-FE4F-61BD-CB217DC9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2942-0CE2-4266-9DF3-E7A860E37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64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39B11-0C6C-CB7C-BEF6-9923867C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B8F67-6F33-B751-5761-72E75850E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F2AE84-F4D9-3151-24C2-5003AE76D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11C5B9-884B-C321-E02C-BE04ECE4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EBDD-0B93-4263-9467-DCD8453AAD26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2BF981-ACEC-AFF0-60D8-C2B34DD1E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A15787-4364-7DF0-00BC-FF01D632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2942-0CE2-4266-9DF3-E7A860E37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74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9404F-6A60-4BAB-4469-96D973AE4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AD2D82-DAAD-3F97-2CB4-6A657512D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30B597-64D7-3237-D227-FF9E91560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02E8F6-E6FC-14B1-A41F-56993EE19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126754-72DA-8374-5336-2D5F39261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8D7063-2BEF-3ABB-D00C-2C2D5571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EBDD-0B93-4263-9467-DCD8453AAD26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3F1ED4-5FBC-672B-7449-54A76039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1867A2-8263-F696-0AA8-43A36CBF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2942-0CE2-4266-9DF3-E7A860E37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93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2C992-5F33-C11D-7E4C-79EEB9856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9770DE-FD7F-EAB9-D86F-E6CA9FB19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EBDD-0B93-4263-9467-DCD8453AAD26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A98367-916B-9AE2-BC1F-1829254FB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78F6AF-9A55-2760-A8F2-172DC2404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2942-0CE2-4266-9DF3-E7A860E37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56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955E0B-F5F8-76EB-B0EB-AF51B2ED1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EBDD-0B93-4263-9467-DCD8453AAD26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D2D64E-1104-A22A-A9C5-DFC80C8F9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072466-C7A8-B503-C163-91F1D7AB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2942-0CE2-4266-9DF3-E7A860E37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106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C6031-4BC1-3644-69AB-6B25003E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0B6DAB-03E7-EE63-761D-041BEFB4F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40C9BE-291C-2015-5EF6-DD2F36055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346C05-45D3-0636-3332-0E109CF76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EBDD-0B93-4263-9467-DCD8453AAD26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A21667-AD32-8647-03E1-7DE119B54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466570-11F3-6010-72B7-692CE97B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2942-0CE2-4266-9DF3-E7A860E37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09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9E320-F127-AFAE-D41B-AF065CC9A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41451D-E63D-6D06-0F27-B9643A3BD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1B526A-BA16-9B74-A555-7258D2130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8CE01F-8BBF-F0BB-9B42-C4EB7897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EBDD-0B93-4263-9467-DCD8453AAD26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CF843D-F755-DBC1-A14A-F6072E32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EFA580-1055-69A3-6135-B34D7860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2942-0CE2-4266-9DF3-E7A860E37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68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537B56-07DD-4BDF-62F8-0F7F269FC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73FA02-E1FE-4742-7A88-77348C373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7E45F1-4464-4794-B420-70482BE4E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12EBDD-0B93-4263-9467-DCD8453AAD26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18F0B1-AB40-AD94-CA6D-8ADFD4AAD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0D2F8C-BACB-BA13-D07B-C00D41B3E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82942-0CE2-4266-9DF3-E7A860E37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50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8D570-09F9-6437-597B-662963CA28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EF070D-0DD5-A83F-F6C9-A33B719879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哈夫曼编码</a:t>
            </a:r>
          </a:p>
        </p:txBody>
      </p:sp>
    </p:spTree>
    <p:extLst>
      <p:ext uri="{BB962C8B-B14F-4D97-AF65-F5344CB8AC3E}">
        <p14:creationId xmlns:p14="http://schemas.microsoft.com/office/powerpoint/2010/main" val="489026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DAB13-A660-88D4-3D78-F44E3344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Read-2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B51096-CF5D-A5C8-44C4-7E17E5860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content = </a:t>
            </a:r>
            <a:r>
              <a:rPr lang="en-US" altLang="zh-CN" dirty="0" err="1"/>
              <a:t>input_entry.get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out = list(map(int, </a:t>
            </a:r>
            <a:r>
              <a:rPr lang="en-US" altLang="zh-CN" dirty="0" err="1"/>
              <a:t>content.split</a:t>
            </a:r>
            <a:r>
              <a:rPr lang="en-US" altLang="zh-CN" dirty="0"/>
              <a:t>()))</a:t>
            </a:r>
          </a:p>
          <a:p>
            <a:r>
              <a:rPr lang="en-US" altLang="zh-CN" dirty="0"/>
              <a:t>assert </a:t>
            </a:r>
            <a:r>
              <a:rPr lang="en-US" altLang="zh-CN" dirty="0" err="1"/>
              <a:t>len</a:t>
            </a:r>
            <a:r>
              <a:rPr lang="en-US" altLang="zh-CN" dirty="0"/>
              <a:t>(out) != 0, "empty input"</a:t>
            </a:r>
          </a:p>
          <a:p>
            <a:pPr marL="0" indent="0">
              <a:buNone/>
            </a:pPr>
            <a:r>
              <a:rPr lang="zh-CN" altLang="en-US" dirty="0"/>
              <a:t>用户输入</a:t>
            </a:r>
            <a:r>
              <a:rPr lang="en-US" altLang="zh-CN" dirty="0"/>
              <a:t> &amp;&amp; </a:t>
            </a:r>
            <a:r>
              <a:rPr lang="zh-CN" altLang="en-US" dirty="0"/>
              <a:t>数据处理和验证</a:t>
            </a:r>
          </a:p>
        </p:txBody>
      </p:sp>
    </p:spTree>
    <p:extLst>
      <p:ext uri="{BB962C8B-B14F-4D97-AF65-F5344CB8AC3E}">
        <p14:creationId xmlns:p14="http://schemas.microsoft.com/office/powerpoint/2010/main" val="576465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E1CFF-47FF-6BC4-72C1-42B3B969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Read-3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BDF257-FAEE-683E-D2B9-37DB955B9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with open("data.in", 'w') as FILE: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FILE.write</a:t>
            </a:r>
            <a:r>
              <a:rPr lang="en-US" altLang="zh-CN" dirty="0"/>
              <a:t>('1\n' + str(</a:t>
            </a:r>
            <a:r>
              <a:rPr lang="en-US" altLang="zh-CN" dirty="0" err="1"/>
              <a:t>len</a:t>
            </a:r>
            <a:r>
              <a:rPr lang="en-US" altLang="zh-CN" dirty="0"/>
              <a:t>(out)) + '\n')</a:t>
            </a:r>
          </a:p>
          <a:p>
            <a:r>
              <a:rPr lang="en-US" altLang="zh-CN" dirty="0"/>
              <a:t>    for </a:t>
            </a:r>
            <a:r>
              <a:rPr lang="en-US" altLang="zh-CN" dirty="0" err="1"/>
              <a:t>elem</a:t>
            </a:r>
            <a:r>
              <a:rPr lang="en-US" altLang="zh-CN" dirty="0"/>
              <a:t> in out: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FILE.write</a:t>
            </a:r>
            <a:r>
              <a:rPr lang="en-US" altLang="zh-CN" dirty="0"/>
              <a:t>(str(</a:t>
            </a:r>
            <a:r>
              <a:rPr lang="en-US" altLang="zh-CN" dirty="0" err="1"/>
              <a:t>elem</a:t>
            </a:r>
            <a:r>
              <a:rPr lang="en-US" altLang="zh-CN" dirty="0"/>
              <a:t>) + ' ')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FILE.write</a:t>
            </a:r>
            <a:r>
              <a:rPr lang="en-US" altLang="zh-CN" dirty="0"/>
              <a:t>('\n')</a:t>
            </a:r>
          </a:p>
          <a:p>
            <a:pPr marL="0" indent="0">
              <a:buNone/>
            </a:pPr>
            <a:r>
              <a:rPr lang="zh-CN" altLang="en-US" dirty="0"/>
              <a:t>该部分代码将节点的权重数据写入文件 </a:t>
            </a:r>
            <a:r>
              <a:rPr lang="en-US" altLang="zh-CN" dirty="0"/>
              <a:t>data.in</a:t>
            </a:r>
            <a:r>
              <a:rPr lang="zh-CN" altLang="en-US" dirty="0"/>
              <a:t>。</a:t>
            </a:r>
            <a:r>
              <a:rPr lang="en-US" altLang="zh-CN" dirty="0"/>
              <a:t>1\n </a:t>
            </a:r>
            <a:r>
              <a:rPr lang="zh-CN" altLang="en-US" dirty="0"/>
              <a:t>表示树的类型（可能是指哈夫曼树）。</a:t>
            </a:r>
            <a:r>
              <a:rPr lang="en-US" altLang="zh-CN" dirty="0"/>
              <a:t>str(</a:t>
            </a:r>
            <a:r>
              <a:rPr lang="en-US" altLang="zh-CN" dirty="0" err="1"/>
              <a:t>len</a:t>
            </a:r>
            <a:r>
              <a:rPr lang="en-US" altLang="zh-CN" dirty="0"/>
              <a:t>(out)) + '\n' </a:t>
            </a:r>
            <a:r>
              <a:rPr lang="zh-CN" altLang="en-US" dirty="0"/>
              <a:t>写入节点数量。</a:t>
            </a:r>
            <a:r>
              <a:rPr lang="en-US" altLang="zh-CN" dirty="0"/>
              <a:t>for </a:t>
            </a:r>
            <a:r>
              <a:rPr lang="en-US" altLang="zh-CN" dirty="0" err="1"/>
              <a:t>elem</a:t>
            </a:r>
            <a:r>
              <a:rPr lang="en-US" altLang="zh-CN" dirty="0"/>
              <a:t> in out: </a:t>
            </a:r>
            <a:r>
              <a:rPr lang="zh-CN" altLang="en-US" dirty="0"/>
              <a:t>将每个节点的权重逐个写入文件，并在每个权重后加上空格。</a:t>
            </a:r>
          </a:p>
        </p:txBody>
      </p:sp>
    </p:spTree>
    <p:extLst>
      <p:ext uri="{BB962C8B-B14F-4D97-AF65-F5344CB8AC3E}">
        <p14:creationId xmlns:p14="http://schemas.microsoft.com/office/powerpoint/2010/main" val="2099722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F65FD-13D3-A4D7-340E-2E8FB61F5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Read-3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C04FDA-30AB-178A-6214-66C7607A2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os.system</a:t>
            </a:r>
            <a:r>
              <a:rPr lang="en-US" altLang="zh-CN" dirty="0"/>
              <a:t>("back_up.exe")</a:t>
            </a:r>
          </a:p>
          <a:p>
            <a:r>
              <a:rPr lang="en-US" altLang="zh-CN" dirty="0"/>
              <a:t>with open("</a:t>
            </a:r>
            <a:r>
              <a:rPr lang="en-US" altLang="zh-CN" dirty="0" err="1"/>
              <a:t>data.out</a:t>
            </a:r>
            <a:r>
              <a:rPr lang="en-US" altLang="zh-CN" dirty="0"/>
              <a:t>", 'r') as FILE:</a:t>
            </a:r>
          </a:p>
          <a:p>
            <a:r>
              <a:rPr lang="en-US" altLang="zh-CN" dirty="0"/>
              <a:t>    content = </a:t>
            </a:r>
            <a:r>
              <a:rPr lang="en-US" altLang="zh-CN" dirty="0" err="1"/>
              <a:t>FILE.read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zh-CN" altLang="en-US" dirty="0"/>
              <a:t>文件内容将包含哈夫曼树的构建过程，包括节点和连线的信息。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文件每一行代表哈夫曼树构建过程中的一个操作。</a:t>
            </a:r>
          </a:p>
        </p:txBody>
      </p:sp>
    </p:spTree>
    <p:extLst>
      <p:ext uri="{BB962C8B-B14F-4D97-AF65-F5344CB8AC3E}">
        <p14:creationId xmlns:p14="http://schemas.microsoft.com/office/powerpoint/2010/main" val="4115678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2379F-928E-6AF2-8130-921D9058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Read-4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46D45A-7F9B-809D-2372-7B3E6D17D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68716" cy="4351338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for line in </a:t>
            </a:r>
            <a:r>
              <a:rPr lang="en-US" altLang="zh-CN" dirty="0" err="1"/>
              <a:t>content.split</a:t>
            </a:r>
            <a:r>
              <a:rPr lang="en-US" altLang="zh-CN" dirty="0"/>
              <a:t>('\n'):</a:t>
            </a:r>
          </a:p>
          <a:p>
            <a:r>
              <a:rPr lang="en-US" altLang="zh-CN" dirty="0"/>
              <a:t>    cur = list(map(int, </a:t>
            </a:r>
            <a:r>
              <a:rPr lang="en-US" altLang="zh-CN" dirty="0" err="1"/>
              <a:t>line.split</a:t>
            </a:r>
            <a:r>
              <a:rPr lang="en-US" altLang="zh-CN" dirty="0"/>
              <a:t>()))</a:t>
            </a:r>
          </a:p>
          <a:p>
            <a:r>
              <a:rPr lang="en-US" altLang="zh-CN" dirty="0"/>
              <a:t>    if cur[0] == -2:</a:t>
            </a:r>
          </a:p>
          <a:p>
            <a:r>
              <a:rPr lang="en-US" altLang="zh-CN" dirty="0"/>
              <a:t>        break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elif</a:t>
            </a:r>
            <a:r>
              <a:rPr lang="en-US" altLang="zh-CN" dirty="0"/>
              <a:t> cur[0] == -1: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lines.append</a:t>
            </a:r>
            <a:r>
              <a:rPr lang="en-US" altLang="zh-CN" dirty="0"/>
              <a:t>([])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nodes.append</a:t>
            </a:r>
            <a:r>
              <a:rPr lang="en-US" altLang="zh-CN" dirty="0"/>
              <a:t>([])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numbers.append</a:t>
            </a:r>
            <a:r>
              <a:rPr lang="en-US" altLang="zh-CN" dirty="0"/>
              <a:t>([])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elif</a:t>
            </a:r>
            <a:r>
              <a:rPr lang="en-US" altLang="zh-CN" dirty="0"/>
              <a:t> cur[0] == 1:</a:t>
            </a:r>
          </a:p>
          <a:p>
            <a:r>
              <a:rPr lang="en-US" altLang="zh-CN" dirty="0"/>
              <a:t>        nodes[</a:t>
            </a:r>
            <a:r>
              <a:rPr lang="en-US" altLang="zh-CN" dirty="0" err="1"/>
              <a:t>len</a:t>
            </a:r>
            <a:r>
              <a:rPr lang="en-US" altLang="zh-CN" dirty="0"/>
              <a:t>(nodes) - 1].append([cur[1], cur[2]])</a:t>
            </a:r>
          </a:p>
          <a:p>
            <a:r>
              <a:rPr lang="en-US" altLang="zh-CN" dirty="0"/>
              <a:t>        numbers[</a:t>
            </a:r>
            <a:r>
              <a:rPr lang="en-US" altLang="zh-CN" dirty="0" err="1"/>
              <a:t>len</a:t>
            </a:r>
            <a:r>
              <a:rPr lang="en-US" altLang="zh-CN" dirty="0"/>
              <a:t>(numbers) - 1].append([cur[1], cur[2], cur[3]])</a:t>
            </a:r>
          </a:p>
          <a:p>
            <a:r>
              <a:rPr lang="en-US" altLang="zh-CN" dirty="0"/>
              <a:t>    else:</a:t>
            </a:r>
          </a:p>
          <a:p>
            <a:r>
              <a:rPr lang="en-US" altLang="zh-CN" dirty="0"/>
              <a:t>        lines[</a:t>
            </a:r>
            <a:r>
              <a:rPr lang="en-US" altLang="zh-CN" dirty="0" err="1"/>
              <a:t>len</a:t>
            </a:r>
            <a:r>
              <a:rPr lang="en-US" altLang="zh-CN" dirty="0"/>
              <a:t>(lines) - 1].append([cur[1], cur[2], cur[3], cur[4]])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99FDEC-9232-DDD4-BAAA-C76B6007D3E4}"/>
              </a:ext>
            </a:extLst>
          </p:cNvPr>
          <p:cNvSpPr txBox="1"/>
          <p:nvPr/>
        </p:nvSpPr>
        <p:spPr>
          <a:xfrm>
            <a:off x="7411453" y="1690688"/>
            <a:ext cx="39423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cur[0] == -2</a:t>
            </a:r>
            <a:r>
              <a:rPr lang="zh-CN" altLang="en-US" sz="2400" dirty="0"/>
              <a:t>：结束、停止解析</a:t>
            </a:r>
            <a:endParaRPr lang="en-US" altLang="zh-CN" sz="2400" dirty="0"/>
          </a:p>
          <a:p>
            <a:r>
              <a:rPr lang="en-US" altLang="zh-CN" sz="2400" dirty="0"/>
              <a:t>cur[0] == -1</a:t>
            </a:r>
            <a:r>
              <a:rPr lang="zh-CN" altLang="en-US" sz="2400" dirty="0"/>
              <a:t>：新的步骤，开始记录新的节点和线条信息</a:t>
            </a:r>
            <a:endParaRPr lang="en-US" altLang="zh-CN" sz="2400" dirty="0"/>
          </a:p>
          <a:p>
            <a:r>
              <a:rPr lang="en-US" altLang="zh-CN" sz="2400" dirty="0"/>
              <a:t>cur[0] == 1: </a:t>
            </a:r>
            <a:r>
              <a:rPr lang="zh-CN" altLang="en-US" sz="2400" dirty="0"/>
              <a:t>如果遇到 </a:t>
            </a:r>
            <a:r>
              <a:rPr lang="en-US" altLang="zh-CN" sz="2400" dirty="0"/>
              <a:t>1</a:t>
            </a:r>
            <a:r>
              <a:rPr lang="zh-CN" altLang="en-US" sz="2400" dirty="0"/>
              <a:t>，表示当前行包含节点的坐标和权重，将其添加到 </a:t>
            </a:r>
            <a:r>
              <a:rPr lang="en-US" altLang="zh-CN" sz="2400" dirty="0"/>
              <a:t>nodes </a:t>
            </a:r>
            <a:r>
              <a:rPr lang="zh-CN" altLang="en-US" sz="2400" dirty="0"/>
              <a:t>和 </a:t>
            </a:r>
            <a:r>
              <a:rPr lang="en-US" altLang="zh-CN" sz="2400" dirty="0"/>
              <a:t>numbers </a:t>
            </a:r>
            <a:r>
              <a:rPr lang="zh-CN" altLang="en-US" sz="2400" dirty="0"/>
              <a:t>中</a:t>
            </a:r>
            <a:endParaRPr lang="en-US" altLang="zh-CN" sz="2400" dirty="0"/>
          </a:p>
          <a:p>
            <a:r>
              <a:rPr lang="zh-CN" altLang="en-US" sz="2400" dirty="0"/>
              <a:t>否则，表示当前行包含连线的坐标信息，将其添加到 </a:t>
            </a:r>
            <a:r>
              <a:rPr lang="en-US" altLang="zh-CN" sz="2400" dirty="0"/>
              <a:t>lines </a:t>
            </a:r>
            <a:r>
              <a:rPr lang="zh-CN" altLang="en-US" sz="2400" dirty="0"/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779883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BBFA9-0F4C-9B26-6770-0ED62E888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Read-5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2F558D-3C53-29F1-FE4E-09CF480DA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except Exception as err:</a:t>
            </a:r>
          </a:p>
          <a:p>
            <a:r>
              <a:rPr lang="en-US" altLang="zh-CN" dirty="0"/>
              <a:t>    nodes = []</a:t>
            </a:r>
          </a:p>
          <a:p>
            <a:r>
              <a:rPr lang="en-US" altLang="zh-CN" dirty="0"/>
              <a:t>    lines = []</a:t>
            </a:r>
          </a:p>
          <a:p>
            <a:r>
              <a:rPr lang="en-US" altLang="zh-CN" dirty="0"/>
              <a:t>    numbers = []</a:t>
            </a:r>
          </a:p>
          <a:p>
            <a:r>
              <a:rPr lang="en-US" altLang="zh-CN" dirty="0"/>
              <a:t>    step = -1</a:t>
            </a:r>
          </a:p>
          <a:p>
            <a:r>
              <a:rPr lang="en-US" altLang="zh-CN" dirty="0"/>
              <a:t>    print(str(err))</a:t>
            </a:r>
          </a:p>
          <a:p>
            <a:r>
              <a:rPr lang="en-US" altLang="zh-CN" dirty="0" err="1"/>
              <a:t>print_screen</a:t>
            </a:r>
            <a:r>
              <a:rPr lang="en-US" altLang="zh-CN" dirty="0"/>
              <a:t>()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116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64B72-54A8-9ADC-B6D0-575D63B1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Back_up.cpp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7FEF67-7740-0328-FB66-43A940123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struct </a:t>
            </a:r>
            <a:r>
              <a:rPr lang="en-US" altLang="zh-CN" dirty="0" err="1"/>
              <a:t>Huffman_Tree_Node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int value, pos[2], id;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Huffman_Tree_Node</a:t>
            </a:r>
            <a:r>
              <a:rPr lang="en-US" altLang="zh-CN" dirty="0"/>
              <a:t> *</a:t>
            </a:r>
            <a:r>
              <a:rPr lang="en-US" altLang="zh-CN" dirty="0" err="1"/>
              <a:t>left_child</a:t>
            </a:r>
            <a:r>
              <a:rPr lang="en-US" altLang="zh-CN" dirty="0"/>
              <a:t>, *</a:t>
            </a:r>
            <a:r>
              <a:rPr lang="en-US" altLang="zh-CN" dirty="0" err="1"/>
              <a:t>right_child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Huffman_Tree_Node</a:t>
            </a:r>
            <a:r>
              <a:rPr lang="en-US" altLang="zh-CN" dirty="0"/>
              <a:t>(int v=0, </a:t>
            </a:r>
            <a:r>
              <a:rPr lang="en-US" altLang="zh-CN" dirty="0" err="1"/>
              <a:t>Huffman_Tree_Node</a:t>
            </a:r>
            <a:r>
              <a:rPr lang="en-US" altLang="zh-CN" dirty="0"/>
              <a:t> *l=NULL, </a:t>
            </a:r>
            <a:r>
              <a:rPr lang="en-US" altLang="zh-CN" dirty="0" err="1"/>
              <a:t>Huffman_Tree_Node</a:t>
            </a:r>
            <a:r>
              <a:rPr lang="en-US" altLang="zh-CN" dirty="0"/>
              <a:t> *r=NULL)</a:t>
            </a:r>
          </a:p>
          <a:p>
            <a:r>
              <a:rPr lang="en-US" altLang="zh-CN" dirty="0"/>
              <a:t>        : value(v), </a:t>
            </a:r>
            <a:r>
              <a:rPr lang="en-US" altLang="zh-CN" dirty="0" err="1"/>
              <a:t>left_child</a:t>
            </a:r>
            <a:r>
              <a:rPr lang="en-US" altLang="zh-CN" dirty="0"/>
              <a:t>(l), </a:t>
            </a:r>
            <a:r>
              <a:rPr lang="en-US" altLang="zh-CN" dirty="0" err="1"/>
              <a:t>right_child</a:t>
            </a:r>
            <a:r>
              <a:rPr lang="en-US" altLang="zh-CN" dirty="0"/>
              <a:t>(r) {}</a:t>
            </a:r>
          </a:p>
          <a:p>
            <a:r>
              <a:rPr lang="en-US" altLang="zh-CN" dirty="0"/>
              <a:t>    void </a:t>
            </a:r>
            <a:r>
              <a:rPr lang="en-US" altLang="zh-CN" dirty="0" err="1"/>
              <a:t>set_position</a:t>
            </a:r>
            <a:r>
              <a:rPr lang="en-US" altLang="zh-CN" dirty="0"/>
              <a:t>(int x, int y) { pos[0] = x; pos[1] = y; }</a:t>
            </a:r>
          </a:p>
          <a:p>
            <a:r>
              <a:rPr lang="en-US" altLang="zh-CN" dirty="0"/>
              <a:t>    void </a:t>
            </a:r>
            <a:r>
              <a:rPr lang="en-US" altLang="zh-CN" dirty="0" err="1"/>
              <a:t>set_id</a:t>
            </a:r>
            <a:r>
              <a:rPr lang="en-US" altLang="zh-CN" dirty="0"/>
              <a:t>(int x) { id = x; }</a:t>
            </a:r>
          </a:p>
          <a:p>
            <a:r>
              <a:rPr lang="en-US" altLang="zh-CN" dirty="0"/>
              <a:t>};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922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766C8-48FA-D8D7-E1D8-E93C58AEC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Huffman_Tree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170387-9D5A-B1D7-4211-3BAF33BD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protected: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depth,id</a:t>
            </a:r>
            <a:r>
              <a:rPr lang="en-US" altLang="zh-CN" dirty="0"/>
              <a:t>;//</a:t>
            </a:r>
            <a:r>
              <a:rPr lang="zh-CN" altLang="en-US" dirty="0"/>
              <a:t>标识每个对象的唯一性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Huffman_Tree_Node</a:t>
            </a:r>
            <a:r>
              <a:rPr lang="en-US" altLang="zh-CN" dirty="0"/>
              <a:t> *root;</a:t>
            </a:r>
          </a:p>
          <a:p>
            <a:endParaRPr lang="en-US" altLang="zh-CN" dirty="0"/>
          </a:p>
          <a:p>
            <a:r>
              <a:rPr lang="en-US" altLang="zh-CN" dirty="0"/>
              <a:t>    void clear(</a:t>
            </a:r>
            <a:r>
              <a:rPr lang="en-US" altLang="zh-CN" dirty="0" err="1"/>
              <a:t>Huffman_Tree_Node</a:t>
            </a:r>
            <a:r>
              <a:rPr lang="en-US" altLang="zh-CN" dirty="0"/>
              <a:t> *p){</a:t>
            </a:r>
          </a:p>
          <a:p>
            <a:r>
              <a:rPr lang="en-US" altLang="zh-CN" dirty="0"/>
              <a:t>        if (p==NULL) return;</a:t>
            </a:r>
          </a:p>
          <a:p>
            <a:r>
              <a:rPr lang="en-US" altLang="zh-CN" dirty="0"/>
              <a:t>        clear(p-&gt;</a:t>
            </a:r>
            <a:r>
              <a:rPr lang="en-US" altLang="zh-CN" dirty="0" err="1"/>
              <a:t>left_child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clear(p-&gt;</a:t>
            </a:r>
            <a:r>
              <a:rPr lang="en-US" altLang="zh-CN" dirty="0" err="1"/>
              <a:t>right_child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delete </a:t>
            </a:r>
            <a:r>
              <a:rPr lang="en-US" altLang="zh-CN" dirty="0" err="1"/>
              <a:t>p;p</a:t>
            </a:r>
            <a:r>
              <a:rPr lang="en-US" altLang="zh-CN" dirty="0"/>
              <a:t>=NULL;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void </a:t>
            </a:r>
            <a:r>
              <a:rPr lang="en-US" altLang="zh-CN" dirty="0" err="1"/>
              <a:t>set_position</a:t>
            </a:r>
            <a:r>
              <a:rPr lang="en-US" altLang="zh-CN" dirty="0"/>
              <a:t>(</a:t>
            </a:r>
            <a:r>
              <a:rPr lang="en-US" altLang="zh-CN" dirty="0" err="1"/>
              <a:t>Huffman_Tree_Node</a:t>
            </a:r>
            <a:r>
              <a:rPr lang="en-US" altLang="zh-CN" dirty="0"/>
              <a:t> *</a:t>
            </a:r>
            <a:r>
              <a:rPr lang="en-US" altLang="zh-CN" dirty="0" err="1"/>
              <a:t>p,int</a:t>
            </a:r>
            <a:r>
              <a:rPr lang="en-US" altLang="zh-CN" dirty="0"/>
              <a:t> </a:t>
            </a:r>
            <a:r>
              <a:rPr lang="en-US" altLang="zh-CN" dirty="0" err="1"/>
              <a:t>x,int</a:t>
            </a:r>
            <a:r>
              <a:rPr lang="en-US" altLang="zh-CN" dirty="0"/>
              <a:t> </a:t>
            </a:r>
            <a:r>
              <a:rPr lang="en-US" altLang="zh-CN" dirty="0" err="1"/>
              <a:t>y,int</a:t>
            </a:r>
            <a:r>
              <a:rPr lang="en-US" altLang="zh-CN" dirty="0"/>
              <a:t> dx){</a:t>
            </a:r>
          </a:p>
          <a:p>
            <a:r>
              <a:rPr lang="en-US" altLang="zh-CN" dirty="0"/>
              <a:t>        if (p==NULL) return;</a:t>
            </a:r>
          </a:p>
          <a:p>
            <a:r>
              <a:rPr lang="en-US" altLang="zh-CN" dirty="0"/>
              <a:t>        p-&gt;</a:t>
            </a:r>
            <a:r>
              <a:rPr lang="en-US" altLang="zh-CN" dirty="0" err="1"/>
              <a:t>set_position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set_position</a:t>
            </a:r>
            <a:r>
              <a:rPr lang="en-US" altLang="zh-CN" dirty="0"/>
              <a:t>(p-&gt;</a:t>
            </a:r>
            <a:r>
              <a:rPr lang="en-US" altLang="zh-CN" dirty="0" err="1"/>
              <a:t>left_child,x</a:t>
            </a:r>
            <a:r>
              <a:rPr lang="en-US" altLang="zh-CN" dirty="0"/>
              <a:t>-dx/2,y+1,dx/2);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set_position</a:t>
            </a:r>
            <a:r>
              <a:rPr lang="en-US" altLang="zh-CN" dirty="0"/>
              <a:t>(p-&gt;</a:t>
            </a:r>
            <a:r>
              <a:rPr lang="en-US" altLang="zh-CN" dirty="0" err="1"/>
              <a:t>right_child,x+dx</a:t>
            </a:r>
            <a:r>
              <a:rPr lang="en-US" altLang="zh-CN" dirty="0"/>
              <a:t>/2,y+1,dx/2);</a:t>
            </a:r>
          </a:p>
          <a:p>
            <a:r>
              <a:rPr lang="en-US" altLang="zh-CN" dirty="0"/>
              <a:t>    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4927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8C2DE-68B7-48F7-FEC6-931BD1C1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Huffman_Tree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2DACDB-9A2A-44FF-A4C0-CD0AC0888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Huffman_Tree</a:t>
            </a:r>
            <a:r>
              <a:rPr lang="en-US" altLang="zh-CN" dirty="0"/>
              <a:t>* merge(int &amp;</a:t>
            </a:r>
            <a:r>
              <a:rPr lang="en-US" altLang="zh-CN" dirty="0" err="1"/>
              <a:t>cnt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Huffman_Tree</a:t>
            </a:r>
            <a:r>
              <a:rPr lang="en-US" altLang="zh-CN" dirty="0"/>
              <a:t> *l, *r, *p;</a:t>
            </a:r>
          </a:p>
          <a:p>
            <a:r>
              <a:rPr lang="en-US" altLang="zh-CN" dirty="0"/>
              <a:t>    while (true) {</a:t>
            </a:r>
          </a:p>
          <a:p>
            <a:r>
              <a:rPr lang="en-US" altLang="zh-CN" dirty="0"/>
              <a:t>        l = </a:t>
            </a:r>
            <a:r>
              <a:rPr lang="en-US" altLang="zh-CN" dirty="0" err="1"/>
              <a:t>que.top</a:t>
            </a:r>
            <a:r>
              <a:rPr lang="en-US" altLang="zh-CN" dirty="0"/>
              <a:t>(); </a:t>
            </a:r>
            <a:r>
              <a:rPr lang="en-US" altLang="zh-CN" dirty="0" err="1"/>
              <a:t>que.pop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if (</a:t>
            </a:r>
            <a:r>
              <a:rPr lang="en-US" altLang="zh-CN" dirty="0" err="1"/>
              <a:t>que.empty</a:t>
            </a:r>
            <a:r>
              <a:rPr lang="en-US" altLang="zh-CN" dirty="0"/>
              <a:t>()) return l;</a:t>
            </a:r>
          </a:p>
          <a:p>
            <a:r>
              <a:rPr lang="en-US" altLang="zh-CN" dirty="0"/>
              <a:t>        r = </a:t>
            </a:r>
            <a:r>
              <a:rPr lang="en-US" altLang="zh-CN" dirty="0" err="1"/>
              <a:t>que.top</a:t>
            </a:r>
            <a:r>
              <a:rPr lang="en-US" altLang="zh-CN" dirty="0"/>
              <a:t>(); </a:t>
            </a:r>
            <a:r>
              <a:rPr lang="en-US" altLang="zh-CN" dirty="0" err="1"/>
              <a:t>que.pop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p = new </a:t>
            </a:r>
            <a:r>
              <a:rPr lang="en-US" altLang="zh-CN" dirty="0" err="1"/>
              <a:t>Huffman_Tree</a:t>
            </a:r>
            <a:r>
              <a:rPr lang="en-US" altLang="zh-CN" dirty="0"/>
              <a:t>(l, r, </a:t>
            </a:r>
            <a:r>
              <a:rPr lang="en-US" altLang="zh-CN" dirty="0" err="1"/>
              <a:t>cnt</a:t>
            </a:r>
            <a:r>
              <a:rPr lang="en-US" altLang="zh-CN" dirty="0"/>
              <a:t>++);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que.push</a:t>
            </a:r>
            <a:r>
              <a:rPr lang="en-US" altLang="zh-CN" dirty="0"/>
              <a:t>(p);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96215C-07BE-1454-6C32-33F2AEB50846}"/>
              </a:ext>
            </a:extLst>
          </p:cNvPr>
          <p:cNvSpPr txBox="1"/>
          <p:nvPr/>
        </p:nvSpPr>
        <p:spPr>
          <a:xfrm>
            <a:off x="7676147" y="1825625"/>
            <a:ext cx="39102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从队列中取出两个权重最小的树 </a:t>
            </a:r>
            <a:r>
              <a:rPr lang="en-US" altLang="zh-CN" sz="2800" dirty="0"/>
              <a:t>l </a:t>
            </a:r>
            <a:r>
              <a:rPr lang="zh-CN" altLang="en-US" sz="2800" dirty="0"/>
              <a:t>和 </a:t>
            </a:r>
            <a:r>
              <a:rPr lang="en-US" altLang="zh-CN" sz="2800" dirty="0"/>
              <a:t>r</a:t>
            </a:r>
            <a:r>
              <a:rPr lang="zh-CN" altLang="en-US" sz="2800" dirty="0"/>
              <a:t>。       </a:t>
            </a:r>
            <a:endParaRPr lang="en-US" altLang="zh-CN" sz="2800" dirty="0"/>
          </a:p>
          <a:p>
            <a:r>
              <a:rPr lang="zh-CN" altLang="en-US" sz="2800" dirty="0"/>
              <a:t>创建一个新的树 </a:t>
            </a:r>
            <a:r>
              <a:rPr lang="en-US" altLang="zh-CN" sz="2800" dirty="0"/>
              <a:t>p</a:t>
            </a:r>
            <a:r>
              <a:rPr lang="zh-CN" altLang="en-US" sz="2800" dirty="0"/>
              <a:t>，其值为 </a:t>
            </a:r>
            <a:r>
              <a:rPr lang="en-US" altLang="zh-CN" sz="2800" dirty="0"/>
              <a:t>l </a:t>
            </a:r>
            <a:r>
              <a:rPr lang="zh-CN" altLang="en-US" sz="2800" dirty="0"/>
              <a:t>和 </a:t>
            </a:r>
            <a:r>
              <a:rPr lang="en-US" altLang="zh-CN" sz="2800" dirty="0"/>
              <a:t>r </a:t>
            </a:r>
            <a:r>
              <a:rPr lang="zh-CN" altLang="en-US" sz="2800" dirty="0"/>
              <a:t>的权值之和，将它们作为左右子树。将新树 </a:t>
            </a:r>
            <a:r>
              <a:rPr lang="en-US" altLang="zh-CN" sz="2800" dirty="0"/>
              <a:t>p </a:t>
            </a:r>
            <a:r>
              <a:rPr lang="zh-CN" altLang="en-US" sz="2800" dirty="0"/>
              <a:t>插入队列中，继续合并。最终返回合并后的哈夫曼树。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100B37-1C18-EE79-6F87-4A681BF62F35}"/>
              </a:ext>
            </a:extLst>
          </p:cNvPr>
          <p:cNvSpPr txBox="1"/>
          <p:nvPr/>
        </p:nvSpPr>
        <p:spPr>
          <a:xfrm>
            <a:off x="7676147" y="5751095"/>
            <a:ext cx="3765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 </a:t>
            </a:r>
            <a:r>
              <a:rPr lang="zh-CN" altLang="en-US" dirty="0"/>
              <a:t>主要用于保存 </a:t>
            </a:r>
            <a:r>
              <a:rPr lang="en-US" altLang="zh-CN" dirty="0"/>
              <a:t>Huffman </a:t>
            </a:r>
            <a:r>
              <a:rPr lang="zh-CN" altLang="en-US" dirty="0"/>
              <a:t>树的节点，并按照树的节点值的大小来优先排序。</a:t>
            </a:r>
          </a:p>
        </p:txBody>
      </p:sp>
    </p:spTree>
    <p:extLst>
      <p:ext uri="{BB962C8B-B14F-4D97-AF65-F5344CB8AC3E}">
        <p14:creationId xmlns:p14="http://schemas.microsoft.com/office/powerpoint/2010/main" val="1909739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55CA3-C151-C4C7-4FBB-FCDC288A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show_position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6DDF04-88BC-FF3D-0C8D-CD3006CB9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show_position</a:t>
            </a:r>
            <a:r>
              <a:rPr lang="en-US" altLang="zh-CN" dirty="0"/>
              <a:t>(</a:t>
            </a:r>
            <a:r>
              <a:rPr lang="en-US" altLang="zh-CN" dirty="0" err="1"/>
              <a:t>Huffman_Tree_Node</a:t>
            </a:r>
            <a:r>
              <a:rPr lang="en-US" altLang="zh-CN" dirty="0"/>
              <a:t>* cur, </a:t>
            </a:r>
            <a:r>
              <a:rPr lang="en-US" altLang="zh-CN" dirty="0" err="1"/>
              <a:t>Huffman_Tree_Node</a:t>
            </a:r>
            <a:r>
              <a:rPr lang="en-US" altLang="zh-CN" dirty="0"/>
              <a:t>* parent = NULL)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"1 " &lt;&lt; cur-&gt;pos[0] * 20 &lt;&lt; ' ' &lt;&lt; cur-&gt;pos[1] * 75 &lt;&lt; ' ' &lt;&lt; cur-&gt;value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if (parent != NULL)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"2 " &lt;&lt; parent-&gt;pos[0] * 20 &lt;&lt; ' ' &lt;&lt; parent-&gt;pos[1] * 75 &lt;&lt; ' ' &lt;&lt; cur-&gt;pos[0] * 20 &lt;&lt; ' ' &lt;&lt; cur-&gt;pos[1] * 75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if (cur-&gt;</a:t>
            </a:r>
            <a:r>
              <a:rPr lang="en-US" altLang="zh-CN" dirty="0" err="1"/>
              <a:t>left_child</a:t>
            </a:r>
            <a:r>
              <a:rPr lang="en-US" altLang="zh-CN" dirty="0"/>
              <a:t> != NULL)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show_position</a:t>
            </a:r>
            <a:r>
              <a:rPr lang="en-US" altLang="zh-CN" dirty="0"/>
              <a:t>(cur-&gt;</a:t>
            </a:r>
            <a:r>
              <a:rPr lang="en-US" altLang="zh-CN" dirty="0" err="1"/>
              <a:t>left_child</a:t>
            </a:r>
            <a:r>
              <a:rPr lang="en-US" altLang="zh-CN" dirty="0"/>
              <a:t>, cur);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show_position</a:t>
            </a:r>
            <a:r>
              <a:rPr lang="en-US" altLang="zh-CN" dirty="0"/>
              <a:t>(cur-&gt;</a:t>
            </a:r>
            <a:r>
              <a:rPr lang="en-US" altLang="zh-CN" dirty="0" err="1"/>
              <a:t>right_child</a:t>
            </a:r>
            <a:r>
              <a:rPr lang="en-US" altLang="zh-CN" dirty="0"/>
              <a:t>, cur);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8CB1E5-8CA1-8F6A-E6B0-41C0B9A779EC}"/>
              </a:ext>
            </a:extLst>
          </p:cNvPr>
          <p:cNvSpPr txBox="1"/>
          <p:nvPr/>
        </p:nvSpPr>
        <p:spPr>
          <a:xfrm>
            <a:off x="7748337" y="4788568"/>
            <a:ext cx="4066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</a:t>
            </a:r>
            <a:r>
              <a:rPr lang="zh-CN" altLang="en-US" dirty="0"/>
              <a:t>表示节点的位置信息。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表示连接两节点的线段。</a:t>
            </a:r>
            <a:endParaRPr lang="en-US" altLang="zh-CN" dirty="0"/>
          </a:p>
          <a:p>
            <a:r>
              <a:rPr lang="zh-CN" altLang="en-US" dirty="0"/>
              <a:t>该函数递归地打印每个节点的位置信息以及连接的线段。</a:t>
            </a:r>
          </a:p>
        </p:txBody>
      </p:sp>
    </p:spTree>
    <p:extLst>
      <p:ext uri="{BB962C8B-B14F-4D97-AF65-F5344CB8AC3E}">
        <p14:creationId xmlns:p14="http://schemas.microsoft.com/office/powerpoint/2010/main" val="4045541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26136-9799-03A1-99D1-42DB6C9C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get_ans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15A9D3-ECE7-BB25-04C5-A7ED1E95B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80158" cy="4351338"/>
          </a:xfrm>
        </p:spPr>
        <p:txBody>
          <a:bodyPr/>
          <a:lstStyle/>
          <a:p>
            <a:r>
              <a:rPr lang="en-US" altLang="zh-CN" dirty="0"/>
              <a:t>void </a:t>
            </a:r>
            <a:r>
              <a:rPr lang="en-US" altLang="zh-CN" dirty="0" err="1"/>
              <a:t>get_ans</a:t>
            </a:r>
            <a:r>
              <a:rPr lang="en-US" altLang="zh-CN" dirty="0"/>
              <a:t>(</a:t>
            </a:r>
            <a:r>
              <a:rPr lang="en-US" altLang="zh-CN" dirty="0" err="1"/>
              <a:t>Huffman_Tree</a:t>
            </a:r>
            <a:r>
              <a:rPr lang="en-US" altLang="zh-CN" dirty="0"/>
              <a:t>* t, int </a:t>
            </a:r>
            <a:r>
              <a:rPr lang="en-US" altLang="zh-CN" dirty="0" err="1"/>
              <a:t>kase</a:t>
            </a:r>
            <a:r>
              <a:rPr lang="en-US" altLang="zh-CN" dirty="0"/>
              <a:t>, int n) {</a:t>
            </a:r>
          </a:p>
          <a:p>
            <a:r>
              <a:rPr lang="en-US" altLang="zh-CN" dirty="0"/>
              <a:t>    string cur = "";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dfs</a:t>
            </a:r>
            <a:r>
              <a:rPr lang="en-US" altLang="zh-CN" dirty="0"/>
              <a:t>(t-&gt;</a:t>
            </a:r>
            <a:r>
              <a:rPr lang="en-US" altLang="zh-CN" dirty="0" err="1"/>
              <a:t>get_root</a:t>
            </a:r>
            <a:r>
              <a:rPr lang="en-US" altLang="zh-CN" dirty="0"/>
              <a:t>(), cur);</a:t>
            </a:r>
          </a:p>
          <a:p>
            <a:r>
              <a:rPr lang="en-US" altLang="zh-CN" dirty="0"/>
              <a:t>    for (int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n; ++</a:t>
            </a:r>
            <a:r>
              <a:rPr lang="en-US" altLang="zh-CN" dirty="0" err="1"/>
              <a:t>i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num[</a:t>
            </a:r>
            <a:r>
              <a:rPr lang="en-US" altLang="zh-CN" dirty="0" err="1"/>
              <a:t>i</a:t>
            </a:r>
            <a:r>
              <a:rPr lang="en-US" altLang="zh-CN" dirty="0"/>
              <a:t>] &lt;&lt; ' ' &lt;&lt; </a:t>
            </a:r>
            <a:r>
              <a:rPr lang="en-US" altLang="zh-CN" dirty="0" err="1"/>
              <a:t>ans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52D09C-9A82-F796-FD43-C9723AFF8043}"/>
              </a:ext>
            </a:extLst>
          </p:cNvPr>
          <p:cNvSpPr txBox="1"/>
          <p:nvPr/>
        </p:nvSpPr>
        <p:spPr>
          <a:xfrm>
            <a:off x="9119937" y="1690688"/>
            <a:ext cx="24424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使用</a:t>
            </a:r>
            <a:r>
              <a:rPr lang="en-US" altLang="zh-CN" sz="2400" dirty="0"/>
              <a:t>DFS</a:t>
            </a:r>
            <a:r>
              <a:rPr lang="zh-CN" altLang="en-US" sz="2400" dirty="0"/>
              <a:t>生成编码。</a:t>
            </a:r>
            <a:r>
              <a:rPr lang="en-US" altLang="zh-CN" sz="2400" dirty="0" err="1"/>
              <a:t>dfs</a:t>
            </a:r>
            <a:r>
              <a:rPr lang="en-US" altLang="zh-CN" sz="2400" dirty="0"/>
              <a:t>() </a:t>
            </a:r>
            <a:r>
              <a:rPr lang="zh-CN" altLang="en-US" sz="2400" dirty="0"/>
              <a:t>函数递归地遍历霍夫曼树，为每个叶子节点分配编码。</a:t>
            </a:r>
          </a:p>
        </p:txBody>
      </p:sp>
    </p:spTree>
    <p:extLst>
      <p:ext uri="{BB962C8B-B14F-4D97-AF65-F5344CB8AC3E}">
        <p14:creationId xmlns:p14="http://schemas.microsoft.com/office/powerpoint/2010/main" val="18529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69687-563B-2977-2911-9502DB31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B3687-B777-C619-7861-84EC69BCD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 err="1"/>
              <a:t>tkinter</a:t>
            </a:r>
            <a:r>
              <a:rPr lang="zh-CN" altLang="en-US" dirty="0"/>
              <a:t>库创建图形化页面</a:t>
            </a:r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程序处理输入数据</a:t>
            </a:r>
            <a:endParaRPr lang="en-US" altLang="zh-CN" dirty="0"/>
          </a:p>
          <a:p>
            <a:r>
              <a:rPr lang="zh-CN" altLang="en-US" dirty="0"/>
              <a:t>使用文件进行数据交换</a:t>
            </a:r>
            <a:endParaRPr lang="en-US" altLang="zh-CN" dirty="0"/>
          </a:p>
          <a:p>
            <a:r>
              <a:rPr lang="zh-CN" altLang="en-US" dirty="0"/>
              <a:t>逐步展示过程</a:t>
            </a:r>
          </a:p>
        </p:txBody>
      </p:sp>
    </p:spTree>
    <p:extLst>
      <p:ext uri="{BB962C8B-B14F-4D97-AF65-F5344CB8AC3E}">
        <p14:creationId xmlns:p14="http://schemas.microsoft.com/office/powerpoint/2010/main" val="2567179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742F4-BA97-9D81-7EA3-AE105A60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从子叶到根逆向求每个字符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3F369D-CF5D-BDAA-6145-97DD02760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struct </a:t>
            </a:r>
            <a:r>
              <a:rPr lang="en-US" altLang="zh-CN" dirty="0" err="1"/>
              <a:t>HuffmanNode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char </a:t>
            </a:r>
            <a:r>
              <a:rPr lang="en-US" altLang="zh-CN" dirty="0" err="1"/>
              <a:t>ch</a:t>
            </a:r>
            <a:r>
              <a:rPr lang="en-US" altLang="zh-CN" dirty="0"/>
              <a:t>;                // </a:t>
            </a:r>
            <a:r>
              <a:rPr lang="zh-CN" altLang="en-US" dirty="0"/>
              <a:t>该节点代表的字符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int </a:t>
            </a:r>
            <a:r>
              <a:rPr lang="en-US" altLang="zh-CN" dirty="0" err="1"/>
              <a:t>freq</a:t>
            </a:r>
            <a:r>
              <a:rPr lang="en-US" altLang="zh-CN" dirty="0"/>
              <a:t>;               // </a:t>
            </a:r>
            <a:r>
              <a:rPr lang="zh-CN" altLang="en-US" dirty="0"/>
              <a:t>该节点的频率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HuffmanNode</a:t>
            </a:r>
            <a:r>
              <a:rPr lang="en-US" altLang="zh-CN" dirty="0"/>
              <a:t> *left, *right; // </a:t>
            </a:r>
            <a:r>
              <a:rPr lang="zh-CN" altLang="en-US" dirty="0"/>
              <a:t>左右子树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/>
              <a:t>};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401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F9EBB-1956-DFF4-82D9-D067DE3B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从子叶到根逆向求每个字符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704E6B-1A6A-F89F-1E76-986CA49A6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generateCodes</a:t>
            </a:r>
            <a:r>
              <a:rPr lang="en-US" altLang="zh-CN" dirty="0"/>
              <a:t>(</a:t>
            </a:r>
            <a:r>
              <a:rPr lang="en-US" altLang="zh-CN" dirty="0" err="1"/>
              <a:t>HuffmanNode</a:t>
            </a:r>
            <a:r>
              <a:rPr lang="en-US" altLang="zh-CN" dirty="0"/>
              <a:t> *root, const char *code, char </a:t>
            </a:r>
            <a:r>
              <a:rPr lang="en-US" altLang="zh-CN" dirty="0" err="1"/>
              <a:t>huffmanCodes</a:t>
            </a:r>
            <a:r>
              <a:rPr lang="en-US" altLang="zh-CN" dirty="0"/>
              <a:t>[256][256])</a:t>
            </a:r>
          </a:p>
          <a:p>
            <a:r>
              <a:rPr lang="zh-CN" altLang="en-US" dirty="0"/>
              <a:t>它的作用是遍历哈夫曼树，将每个字符的编码存储到 </a:t>
            </a:r>
            <a:r>
              <a:rPr lang="en-US" altLang="zh-CN" dirty="0" err="1"/>
              <a:t>huffmanCodes</a:t>
            </a:r>
            <a:r>
              <a:rPr lang="en-US" altLang="zh-CN" dirty="0"/>
              <a:t> </a:t>
            </a:r>
            <a:r>
              <a:rPr lang="zh-CN" altLang="en-US" dirty="0"/>
              <a:t>数组中。这个数组的下标对应字符的 </a:t>
            </a:r>
            <a:r>
              <a:rPr lang="en-US" altLang="zh-CN" dirty="0"/>
              <a:t>ASCII </a:t>
            </a:r>
            <a:r>
              <a:rPr lang="zh-CN" altLang="en-US" dirty="0"/>
              <a:t>值，而每个位置保存的是该字符的哈夫曼编码</a:t>
            </a:r>
            <a:endParaRPr lang="en-US" altLang="zh-CN" dirty="0"/>
          </a:p>
          <a:p>
            <a:r>
              <a:rPr lang="en-US" altLang="zh-CN" dirty="0" err="1"/>
              <a:t>HuffmanNode</a:t>
            </a:r>
            <a:r>
              <a:rPr lang="en-US" altLang="zh-CN" dirty="0"/>
              <a:t> *root: </a:t>
            </a:r>
            <a:r>
              <a:rPr lang="zh-CN" altLang="en-US" dirty="0"/>
              <a:t>当前递归遍历的哈夫曼树节点</a:t>
            </a:r>
            <a:endParaRPr lang="en-US" altLang="zh-CN" dirty="0"/>
          </a:p>
          <a:p>
            <a:r>
              <a:rPr lang="en-US" altLang="zh-CN" dirty="0"/>
              <a:t>const char *code </a:t>
            </a:r>
            <a:r>
              <a:rPr lang="zh-CN" altLang="en-US" dirty="0"/>
              <a:t>是 </a:t>
            </a:r>
            <a:r>
              <a:rPr lang="en-US" altLang="zh-CN" dirty="0" err="1"/>
              <a:t>generateCodes</a:t>
            </a:r>
            <a:r>
              <a:rPr lang="en-US" altLang="zh-CN" dirty="0"/>
              <a:t> </a:t>
            </a:r>
            <a:r>
              <a:rPr lang="zh-CN" altLang="en-US" dirty="0"/>
              <a:t>函数的一个参数，它表示当前节点的哈夫曼编码路径。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3374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AC0AA-678A-829C-D586-BBFF942A1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递归遍历左、右子树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57C5E-11F7-E62A-057A-8C7F7B551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char </a:t>
            </a:r>
            <a:r>
              <a:rPr lang="en-US" altLang="zh-CN" dirty="0" err="1"/>
              <a:t>leftCode</a:t>
            </a:r>
            <a:r>
              <a:rPr lang="en-US" altLang="zh-CN" dirty="0"/>
              <a:t>[256], </a:t>
            </a:r>
            <a:r>
              <a:rPr lang="en-US" altLang="zh-CN" dirty="0" err="1"/>
              <a:t>rightCode</a:t>
            </a:r>
            <a:r>
              <a:rPr lang="en-US" altLang="zh-CN" dirty="0"/>
              <a:t>[256];</a:t>
            </a:r>
          </a:p>
          <a:p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leftCode</a:t>
            </a:r>
            <a:r>
              <a:rPr lang="en-US" altLang="zh-CN" dirty="0"/>
              <a:t>, code);</a:t>
            </a:r>
          </a:p>
          <a:p>
            <a:r>
              <a:rPr lang="en-US" altLang="zh-CN" dirty="0" err="1"/>
              <a:t>strcat</a:t>
            </a:r>
            <a:r>
              <a:rPr lang="en-US" altLang="zh-CN" dirty="0"/>
              <a:t>(</a:t>
            </a:r>
            <a:r>
              <a:rPr lang="en-US" altLang="zh-CN" dirty="0" err="1"/>
              <a:t>leftCode</a:t>
            </a:r>
            <a:r>
              <a:rPr lang="en-US" altLang="zh-CN" dirty="0"/>
              <a:t>, "0");</a:t>
            </a:r>
          </a:p>
          <a:p>
            <a:r>
              <a:rPr lang="en-US" altLang="zh-CN" dirty="0" err="1"/>
              <a:t>generateCodes</a:t>
            </a:r>
            <a:r>
              <a:rPr lang="en-US" altLang="zh-CN" dirty="0"/>
              <a:t>(root-&gt;left, </a:t>
            </a:r>
            <a:r>
              <a:rPr lang="en-US" altLang="zh-CN" dirty="0" err="1"/>
              <a:t>leftCode</a:t>
            </a:r>
            <a:r>
              <a:rPr lang="en-US" altLang="zh-CN" dirty="0"/>
              <a:t>, </a:t>
            </a:r>
            <a:r>
              <a:rPr lang="en-US" altLang="zh-CN" dirty="0" err="1"/>
              <a:t>huffmanCodes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rightCode</a:t>
            </a:r>
            <a:r>
              <a:rPr lang="en-US" altLang="zh-CN" dirty="0"/>
              <a:t>, code);</a:t>
            </a:r>
          </a:p>
          <a:p>
            <a:r>
              <a:rPr lang="en-US" altLang="zh-CN" dirty="0" err="1"/>
              <a:t>strcat</a:t>
            </a:r>
            <a:r>
              <a:rPr lang="en-US" altLang="zh-CN" dirty="0"/>
              <a:t>(</a:t>
            </a:r>
            <a:r>
              <a:rPr lang="en-US" altLang="zh-CN" dirty="0" err="1"/>
              <a:t>rightCode</a:t>
            </a:r>
            <a:r>
              <a:rPr lang="en-US" altLang="zh-CN" dirty="0"/>
              <a:t>, "1");</a:t>
            </a:r>
          </a:p>
          <a:p>
            <a:r>
              <a:rPr lang="en-US" altLang="zh-CN" dirty="0" err="1"/>
              <a:t>generateCodes</a:t>
            </a:r>
            <a:r>
              <a:rPr lang="en-US" altLang="zh-CN" dirty="0"/>
              <a:t>(root-&gt;right, </a:t>
            </a:r>
            <a:r>
              <a:rPr lang="en-US" altLang="zh-CN" dirty="0" err="1"/>
              <a:t>rightCode</a:t>
            </a:r>
            <a:r>
              <a:rPr lang="en-US" altLang="zh-CN" dirty="0"/>
              <a:t>, </a:t>
            </a:r>
            <a:r>
              <a:rPr lang="en-US" altLang="zh-CN" dirty="0" err="1"/>
              <a:t>huffmanCodes</a:t>
            </a:r>
            <a:r>
              <a:rPr lang="en-US" altLang="zh-C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57842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BA24A-F1A7-9940-F4FD-BC6322BF0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从子叶到根逆向求每个字符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CBD7C5-1EA4-3E81-2872-A2C69B78A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406189" cy="4755649"/>
          </a:xfrm>
        </p:spPr>
        <p:txBody>
          <a:bodyPr/>
          <a:lstStyle/>
          <a:p>
            <a:r>
              <a:rPr lang="en-US" altLang="zh-CN" dirty="0"/>
              <a:t>if (root-&gt;</a:t>
            </a:r>
            <a:r>
              <a:rPr lang="en-US" altLang="zh-CN" dirty="0" err="1"/>
              <a:t>ch</a:t>
            </a:r>
            <a:r>
              <a:rPr lang="en-US" altLang="zh-CN" dirty="0"/>
              <a:t> != 0)</a:t>
            </a:r>
          </a:p>
          <a:p>
            <a:r>
              <a:rPr lang="en-US" altLang="zh-CN" dirty="0"/>
              <a:t>{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huffmanCodes</a:t>
            </a:r>
            <a:r>
              <a:rPr lang="en-US" altLang="zh-CN" dirty="0"/>
              <a:t>[root-&gt;</a:t>
            </a:r>
            <a:r>
              <a:rPr lang="en-US" altLang="zh-CN" dirty="0" err="1"/>
              <a:t>ch</a:t>
            </a:r>
            <a:r>
              <a:rPr lang="en-US" altLang="zh-CN" dirty="0"/>
              <a:t>], code);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418F4CE-C2ED-0E24-1171-28702C656684}"/>
              </a:ext>
            </a:extLst>
          </p:cNvPr>
          <p:cNvSpPr txBox="1"/>
          <p:nvPr/>
        </p:nvSpPr>
        <p:spPr>
          <a:xfrm>
            <a:off x="7110663" y="1925053"/>
            <a:ext cx="40666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如果当前节点是叶子节点（即 </a:t>
            </a:r>
            <a:r>
              <a:rPr lang="en-US" altLang="zh-CN" sz="2400" dirty="0"/>
              <a:t>root-&gt;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 != 0</a:t>
            </a:r>
            <a:r>
              <a:rPr lang="zh-CN" altLang="en-US" sz="2400" dirty="0"/>
              <a:t>），这意味着该节点代表一个字符。将当前路径 </a:t>
            </a:r>
            <a:r>
              <a:rPr lang="en-US" altLang="zh-CN" sz="2400" dirty="0"/>
              <a:t>code</a:t>
            </a:r>
            <a:r>
              <a:rPr lang="zh-CN" altLang="en-US" sz="2400" dirty="0"/>
              <a:t>（即从根到此节点的路径）复制到 </a:t>
            </a:r>
            <a:r>
              <a:rPr lang="en-US" altLang="zh-CN" sz="2400" dirty="0" err="1"/>
              <a:t>huffmanCodes</a:t>
            </a:r>
            <a:r>
              <a:rPr lang="en-US" altLang="zh-CN" sz="2400" dirty="0"/>
              <a:t>[root-&gt;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] </a:t>
            </a:r>
            <a:r>
              <a:rPr lang="zh-CN" altLang="en-US" sz="2400" dirty="0"/>
              <a:t>中。这里 </a:t>
            </a:r>
            <a:r>
              <a:rPr lang="en-US" altLang="zh-CN" sz="2400" dirty="0"/>
              <a:t>root-&gt;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 </a:t>
            </a:r>
            <a:r>
              <a:rPr lang="zh-CN" altLang="en-US" sz="2400" dirty="0"/>
              <a:t>是字符的 </a:t>
            </a:r>
            <a:r>
              <a:rPr lang="en-US" altLang="zh-CN" sz="2400" dirty="0"/>
              <a:t>ASCII </a:t>
            </a:r>
            <a:r>
              <a:rPr lang="zh-CN" altLang="en-US" sz="2400" dirty="0"/>
              <a:t>值，</a:t>
            </a:r>
            <a:r>
              <a:rPr lang="en-US" altLang="zh-CN" sz="2400" dirty="0"/>
              <a:t>code </a:t>
            </a:r>
            <a:r>
              <a:rPr lang="zh-CN" altLang="en-US" sz="2400" dirty="0"/>
              <a:t>是该字符的哈夫曼编码。</a:t>
            </a:r>
          </a:p>
        </p:txBody>
      </p:sp>
    </p:spTree>
    <p:extLst>
      <p:ext uri="{BB962C8B-B14F-4D97-AF65-F5344CB8AC3E}">
        <p14:creationId xmlns:p14="http://schemas.microsoft.com/office/powerpoint/2010/main" val="1192132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FFCBB-06A8-B00D-8533-819CD920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从子叶到根逆向求每个字符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03F844-7C99-CA5B-1600-7D428D803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huffmanEncoding</a:t>
            </a:r>
            <a:r>
              <a:rPr lang="en-US" altLang="zh-CN" dirty="0"/>
              <a:t>(const char *input, char </a:t>
            </a:r>
            <a:r>
              <a:rPr lang="en-US" altLang="zh-CN" dirty="0" err="1"/>
              <a:t>huffmanCodes</a:t>
            </a:r>
            <a:r>
              <a:rPr lang="en-US" altLang="zh-CN" dirty="0"/>
              <a:t>[256][256])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freq</a:t>
            </a:r>
            <a:r>
              <a:rPr lang="en-US" altLang="zh-CN" dirty="0"/>
              <a:t>[256] = {0};</a:t>
            </a:r>
          </a:p>
          <a:p>
            <a:r>
              <a:rPr lang="en-US" altLang="zh-CN" dirty="0"/>
              <a:t>int length = </a:t>
            </a:r>
            <a:r>
              <a:rPr lang="en-US" altLang="zh-CN" dirty="0" err="1"/>
              <a:t>strlen</a:t>
            </a:r>
            <a:r>
              <a:rPr lang="en-US" altLang="zh-CN" dirty="0"/>
              <a:t>(input);</a:t>
            </a:r>
          </a:p>
          <a:p>
            <a:endParaRPr lang="en-US" altLang="zh-CN" dirty="0"/>
          </a:p>
          <a:p>
            <a:r>
              <a:rPr lang="en-US" altLang="zh-CN" dirty="0"/>
              <a:t>for (int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length;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freq</a:t>
            </a:r>
            <a:r>
              <a:rPr lang="en-US" altLang="zh-CN" dirty="0"/>
              <a:t>[(unsigned char)input[</a:t>
            </a:r>
            <a:r>
              <a:rPr lang="en-US" altLang="zh-CN" dirty="0" err="1"/>
              <a:t>i</a:t>
            </a:r>
            <a:r>
              <a:rPr lang="en-US" altLang="zh-CN" dirty="0"/>
              <a:t>]]++;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593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0739A-D015-B7B2-CD8B-14B4A1343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从子叶到根逆向求每个字符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2808D3-51ED-003A-56AE-BDCCEA850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HuffmanNode</a:t>
            </a:r>
            <a:r>
              <a:rPr lang="en-US" altLang="zh-CN" dirty="0"/>
              <a:t> *nodes[256];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nodeCount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for (int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256;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 (</a:t>
            </a:r>
            <a:r>
              <a:rPr lang="en-US" altLang="zh-CN" dirty="0" err="1"/>
              <a:t>freq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&gt; 0)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nodes[</a:t>
            </a:r>
            <a:r>
              <a:rPr lang="en-US" altLang="zh-CN" dirty="0" err="1"/>
              <a:t>nodeCount</a:t>
            </a:r>
            <a:r>
              <a:rPr lang="en-US" altLang="zh-CN" dirty="0"/>
              <a:t>++] = new </a:t>
            </a:r>
            <a:r>
              <a:rPr lang="en-US" altLang="zh-CN" dirty="0" err="1"/>
              <a:t>HuffmanNode</a:t>
            </a:r>
            <a:r>
              <a:rPr lang="en-US" altLang="zh-CN" dirty="0"/>
              <a:t>((char)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freq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904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AAE6B-21F3-3F6E-9F2A-39F7CC84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构建哈夫曼树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CB555-06EA-3CCD-A089-96F6A7FD5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选择最小的两个节点（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for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合并节点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创建一个新的合并节点，频率为两个节点的频率之和，左右子节点分别指向选中的两个节点。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将新合并的节点放到 </a:t>
            </a:r>
            <a:r>
              <a:rPr lang="en-US" altLang="zh-CN" dirty="0"/>
              <a:t>nodes[min1] </a:t>
            </a:r>
            <a:r>
              <a:rPr lang="zh-CN" altLang="en-US" dirty="0"/>
              <a:t>位置，并将原本位于 </a:t>
            </a:r>
            <a:r>
              <a:rPr lang="en-US" altLang="zh-CN" dirty="0"/>
              <a:t>min2 </a:t>
            </a:r>
            <a:r>
              <a:rPr lang="zh-CN" altLang="en-US" dirty="0"/>
              <a:t>的节点替换成最后一个节点。节点数量减一。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0556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AA89C-B56A-5637-0EC3-EBBFE96BE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生成哈夫曼编码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3B27D-6666-CB79-9969-C1AC90B43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HuffmanNode</a:t>
            </a:r>
            <a:r>
              <a:rPr lang="en-US" altLang="zh-CN" dirty="0"/>
              <a:t> *root = nodes[0];</a:t>
            </a:r>
          </a:p>
          <a:p>
            <a:r>
              <a:rPr lang="en-US" altLang="zh-CN" dirty="0" err="1"/>
              <a:t>generateCodes</a:t>
            </a:r>
            <a:r>
              <a:rPr lang="en-US" altLang="zh-CN" dirty="0"/>
              <a:t>(root, "", </a:t>
            </a:r>
            <a:r>
              <a:rPr lang="en-US" altLang="zh-CN" dirty="0" err="1"/>
              <a:t>huffmanCodes</a:t>
            </a:r>
            <a:r>
              <a:rPr lang="en-US" altLang="zh-C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39512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88169-85E5-3734-BEDE-A61849CB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425F07-23AF-5BE6-2CF2-4094843B5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void </a:t>
            </a:r>
            <a:r>
              <a:rPr lang="en-US" altLang="zh-CN" dirty="0" err="1"/>
              <a:t>huffmanDecoding</a:t>
            </a:r>
            <a:r>
              <a:rPr lang="en-US" altLang="zh-CN" dirty="0"/>
              <a:t>(const char *</a:t>
            </a:r>
            <a:r>
              <a:rPr lang="en-US" altLang="zh-CN" dirty="0" err="1"/>
              <a:t>encodedStr</a:t>
            </a:r>
            <a:r>
              <a:rPr lang="en-US" altLang="zh-CN" dirty="0"/>
              <a:t>, char *</a:t>
            </a:r>
            <a:r>
              <a:rPr lang="en-US" altLang="zh-CN" dirty="0" err="1"/>
              <a:t>decodedStr</a:t>
            </a:r>
            <a:r>
              <a:rPr lang="en-US" altLang="zh-CN" dirty="0"/>
              <a:t>, </a:t>
            </a:r>
            <a:r>
              <a:rPr lang="en-US" altLang="zh-CN" dirty="0" err="1"/>
              <a:t>HuffmanNode</a:t>
            </a:r>
            <a:r>
              <a:rPr lang="en-US" altLang="zh-CN" dirty="0"/>
              <a:t> *root)</a:t>
            </a:r>
          </a:p>
          <a:p>
            <a:endParaRPr lang="en-US" altLang="zh-CN" dirty="0"/>
          </a:p>
          <a:p>
            <a:r>
              <a:rPr lang="en-US" altLang="zh-CN" dirty="0" err="1"/>
              <a:t>encodedStr</a:t>
            </a:r>
            <a:r>
              <a:rPr lang="zh-CN" altLang="en-US" dirty="0"/>
              <a:t>：输入的哈夫曼编码后的字符串</a:t>
            </a:r>
            <a:endParaRPr lang="en-US" altLang="zh-CN" dirty="0"/>
          </a:p>
          <a:p>
            <a:r>
              <a:rPr lang="en-US" altLang="zh-CN" dirty="0" err="1"/>
              <a:t>decodedStr</a:t>
            </a:r>
            <a:r>
              <a:rPr lang="zh-CN" altLang="en-US" dirty="0"/>
              <a:t>：输出的解码结果（原始字符串）。</a:t>
            </a:r>
            <a:endParaRPr lang="en-US" altLang="zh-CN" dirty="0"/>
          </a:p>
          <a:p>
            <a:r>
              <a:rPr lang="en-US" altLang="zh-CN" dirty="0"/>
              <a:t>root</a:t>
            </a:r>
            <a:r>
              <a:rPr lang="zh-CN" altLang="en-US" dirty="0"/>
              <a:t>：哈夫曼树的根节点，通过它可以找到所有字符的编码和对应的路径。</a:t>
            </a:r>
          </a:p>
        </p:txBody>
      </p:sp>
    </p:spTree>
    <p:extLst>
      <p:ext uri="{BB962C8B-B14F-4D97-AF65-F5344CB8AC3E}">
        <p14:creationId xmlns:p14="http://schemas.microsoft.com/office/powerpoint/2010/main" val="180526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E9515-BB79-9C4D-643E-262F8B97C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4119EB-1240-19CD-5190-07D5B6E09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while (</a:t>
            </a:r>
            <a:r>
              <a:rPr lang="en-US" altLang="zh-CN" dirty="0" err="1"/>
              <a:t>encodedStr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!= '\0')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 (</a:t>
            </a:r>
            <a:r>
              <a:rPr lang="en-US" altLang="zh-CN" dirty="0" err="1"/>
              <a:t>encodedStr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== '0')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current = current-&gt;left;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else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current = current-&gt;right;</a:t>
            </a:r>
          </a:p>
          <a:p>
            <a:r>
              <a:rPr lang="en-US" altLang="zh-CN" dirty="0"/>
              <a:t>    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02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1C33D-FCED-2675-9983-505BAEAB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导包与创建画布</a:t>
            </a:r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0ACA93CB-CCBA-6E66-355B-5E6B99A9E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08" y="1825625"/>
            <a:ext cx="9040550" cy="4106835"/>
          </a:xfrm>
        </p:spPr>
      </p:pic>
    </p:spTree>
    <p:extLst>
      <p:ext uri="{BB962C8B-B14F-4D97-AF65-F5344CB8AC3E}">
        <p14:creationId xmlns:p14="http://schemas.microsoft.com/office/powerpoint/2010/main" val="2172484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EA124-06F3-BDEB-AA29-D727039AF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叶子节点处理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E28ADA-0CEE-7C39-474B-869D88BA9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(current-&gt;</a:t>
            </a:r>
            <a:r>
              <a:rPr lang="en-US" altLang="zh-CN" dirty="0" err="1"/>
              <a:t>ch</a:t>
            </a:r>
            <a:r>
              <a:rPr lang="en-US" altLang="zh-CN" dirty="0"/>
              <a:t> != 0)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decodedStr</a:t>
            </a:r>
            <a:r>
              <a:rPr lang="en-US" altLang="zh-CN" dirty="0"/>
              <a:t>[</a:t>
            </a:r>
            <a:r>
              <a:rPr lang="en-US" altLang="zh-CN" dirty="0" err="1"/>
              <a:t>j++</a:t>
            </a:r>
            <a:r>
              <a:rPr lang="en-US" altLang="zh-CN" dirty="0"/>
              <a:t>] = current-&gt;</a:t>
            </a:r>
            <a:r>
              <a:rPr lang="en-US" altLang="zh-CN" dirty="0" err="1"/>
              <a:t>ch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decodedStr</a:t>
            </a:r>
            <a:r>
              <a:rPr lang="en-US" altLang="zh-CN" dirty="0"/>
              <a:t>[j] = '\0';</a:t>
            </a:r>
          </a:p>
          <a:p>
            <a:r>
              <a:rPr lang="en-US" altLang="zh-CN" dirty="0"/>
              <a:t>    current = root;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56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501E0-37C4-CF16-F993-D254FA22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全局变量声明</a:t>
            </a:r>
          </a:p>
        </p:txBody>
      </p:sp>
      <p:pic>
        <p:nvPicPr>
          <p:cNvPr id="5" name="内容占位符 4" descr="图形用户界面&#10;&#10;低可信度描述已自动生成">
            <a:extLst>
              <a:ext uri="{FF2B5EF4-FFF2-40B4-BE49-F238E27FC236}">
                <a16:creationId xmlns:a16="http://schemas.microsoft.com/office/drawing/2014/main" id="{7ABB900E-2B1E-609D-6F0B-3F9645B73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1562"/>
            <a:ext cx="4477725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3954E18-7883-ADDA-027D-A9B2DE1581A5}"/>
              </a:ext>
            </a:extLst>
          </p:cNvPr>
          <p:cNvSpPr txBox="1"/>
          <p:nvPr/>
        </p:nvSpPr>
        <p:spPr>
          <a:xfrm>
            <a:off x="6942221" y="1690688"/>
            <a:ext cx="441157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含义说明：</a:t>
            </a:r>
            <a:endParaRPr lang="en-US" altLang="zh-CN" sz="2800" dirty="0"/>
          </a:p>
          <a:p>
            <a:r>
              <a:rPr lang="en-US" altLang="zh-CN" sz="2800" dirty="0"/>
              <a:t>step</a:t>
            </a:r>
            <a:r>
              <a:rPr lang="zh-CN" altLang="en-US" sz="2800" dirty="0"/>
              <a:t>：当前显示的步骤，初始值为</a:t>
            </a:r>
            <a:r>
              <a:rPr lang="en-US" altLang="zh-CN" sz="2800" dirty="0"/>
              <a:t>-1</a:t>
            </a:r>
            <a:r>
              <a:rPr lang="zh-CN" altLang="en-US" sz="2800" dirty="0"/>
              <a:t>，表示没有数据。</a:t>
            </a:r>
            <a:endParaRPr lang="en-US" altLang="zh-CN" sz="2800" dirty="0"/>
          </a:p>
          <a:p>
            <a:r>
              <a:rPr lang="en-US" altLang="zh-CN" sz="2800" dirty="0"/>
              <a:t>nodes</a:t>
            </a:r>
            <a:r>
              <a:rPr lang="zh-CN" altLang="en-US" sz="2800" dirty="0"/>
              <a:t>：存储哈夫曼树节点的坐标。</a:t>
            </a:r>
            <a:endParaRPr lang="en-US" altLang="zh-CN" sz="2800" dirty="0"/>
          </a:p>
          <a:p>
            <a:r>
              <a:rPr lang="en-US" altLang="zh-CN" sz="2800" dirty="0"/>
              <a:t>lines</a:t>
            </a:r>
            <a:r>
              <a:rPr lang="zh-CN" altLang="en-US" sz="2800" dirty="0"/>
              <a:t>：存储节点之间连接的线。</a:t>
            </a:r>
            <a:endParaRPr lang="en-US" altLang="zh-CN" sz="2800" dirty="0"/>
          </a:p>
          <a:p>
            <a:r>
              <a:rPr lang="en-US" altLang="zh-CN" sz="2800" dirty="0"/>
              <a:t>numbers</a:t>
            </a:r>
            <a:r>
              <a:rPr lang="zh-CN" altLang="en-US" sz="2800" dirty="0"/>
              <a:t>：存储节点的权重。</a:t>
            </a:r>
            <a:endParaRPr lang="en-US" altLang="zh-CN" sz="2800" dirty="0"/>
          </a:p>
          <a:p>
            <a:r>
              <a:rPr lang="en-US" altLang="zh-CN" sz="2800" dirty="0" err="1"/>
              <a:t>tag_list</a:t>
            </a:r>
            <a:r>
              <a:rPr lang="zh-CN" altLang="en-US" sz="2800" dirty="0"/>
              <a:t>：用于存储标签，用来显示节点的权重。</a:t>
            </a:r>
          </a:p>
        </p:txBody>
      </p:sp>
    </p:spTree>
    <p:extLst>
      <p:ext uri="{BB962C8B-B14F-4D97-AF65-F5344CB8AC3E}">
        <p14:creationId xmlns:p14="http://schemas.microsoft.com/office/powerpoint/2010/main" val="64322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BC8EC-8622-DAF1-8D7B-3C3077A7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Print_screen</a:t>
            </a:r>
            <a:endParaRPr lang="zh-CN" altLang="en-US" dirty="0"/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2E72AAA0-96C3-7323-D9F8-B00445489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96" y="1690688"/>
            <a:ext cx="9012104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00D895B-DEF5-141D-F01D-3AAEE77AB3E9}"/>
              </a:ext>
            </a:extLst>
          </p:cNvPr>
          <p:cNvSpPr txBox="1"/>
          <p:nvPr/>
        </p:nvSpPr>
        <p:spPr>
          <a:xfrm>
            <a:off x="9372600" y="1690688"/>
            <a:ext cx="23942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清除画布上的所有元素。</a:t>
            </a:r>
            <a:endParaRPr lang="en-US" altLang="zh-CN" sz="2400" dirty="0"/>
          </a:p>
          <a:p>
            <a:r>
              <a:rPr lang="zh-CN" altLang="en-US" sz="2400" dirty="0"/>
              <a:t>绘制横向的分隔线。如果</a:t>
            </a:r>
            <a:r>
              <a:rPr lang="en-US" altLang="zh-CN" sz="2400" dirty="0"/>
              <a:t>step</a:t>
            </a:r>
            <a:r>
              <a:rPr lang="zh-CN" altLang="en-US" sz="2400" dirty="0"/>
              <a:t>不等于</a:t>
            </a:r>
            <a:r>
              <a:rPr lang="en-US" altLang="zh-CN" sz="2400" dirty="0"/>
              <a:t>-1</a:t>
            </a:r>
            <a:r>
              <a:rPr lang="zh-CN" altLang="en-US" sz="2400" dirty="0"/>
              <a:t>，就根据</a:t>
            </a:r>
            <a:r>
              <a:rPr lang="en-US" altLang="zh-CN" sz="2400" dirty="0"/>
              <a:t>lines</a:t>
            </a:r>
            <a:r>
              <a:rPr lang="zh-CN" altLang="en-US" sz="2400" dirty="0"/>
              <a:t>和</a:t>
            </a:r>
            <a:r>
              <a:rPr lang="en-US" altLang="zh-CN" sz="2400" dirty="0"/>
              <a:t>nodes</a:t>
            </a:r>
            <a:r>
              <a:rPr lang="zh-CN" altLang="en-US" sz="2400" dirty="0"/>
              <a:t>在画布上绘制线条和节点。</a:t>
            </a:r>
            <a:endParaRPr lang="en-US" altLang="zh-CN" sz="2400" dirty="0"/>
          </a:p>
          <a:p>
            <a:r>
              <a:rPr lang="zh-CN" altLang="en-US" sz="2400" dirty="0"/>
              <a:t>绘制节点时，使用黄色圆形表示，并在节点旁边显示其权重。</a:t>
            </a:r>
          </a:p>
        </p:txBody>
      </p:sp>
    </p:spTree>
    <p:extLst>
      <p:ext uri="{BB962C8B-B14F-4D97-AF65-F5344CB8AC3E}">
        <p14:creationId xmlns:p14="http://schemas.microsoft.com/office/powerpoint/2010/main" val="21156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3AD58-F83A-6A47-7D72-345EB1D8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Print_screen</a:t>
            </a:r>
            <a:r>
              <a:rPr lang="en-US" altLang="zh-CN" dirty="0"/>
              <a:t> - 1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26309-2F0A-74C6-938C-7CE53C393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line in lines[step]: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canvas.create_line</a:t>
            </a:r>
            <a:r>
              <a:rPr lang="en-US" altLang="zh-CN" dirty="0"/>
              <a:t>(line[0], line[1], line[2], line[3])</a:t>
            </a:r>
          </a:p>
          <a:p>
            <a:r>
              <a:rPr lang="en-US" altLang="zh-CN" dirty="0"/>
              <a:t>for node in nodes[step]: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canvas.create_oval</a:t>
            </a:r>
            <a:r>
              <a:rPr lang="en-US" altLang="zh-CN" dirty="0"/>
              <a:t>(node[0] - 15, node[1] - 15, node[0] + 15, node[1] + 15, fill="yellow")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elem</a:t>
            </a:r>
            <a:r>
              <a:rPr lang="en-US" altLang="zh-CN" dirty="0"/>
              <a:t> in </a:t>
            </a:r>
            <a:r>
              <a:rPr lang="en-US" altLang="zh-CN" dirty="0" err="1"/>
              <a:t>tag_list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elem.destroy</a:t>
            </a:r>
            <a:r>
              <a:rPr lang="en-US" altLang="zh-CN" dirty="0"/>
              <a:t>()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8804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1EED5-BB46-501C-756D-6793D4F1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Print_screen</a:t>
            </a:r>
            <a:r>
              <a:rPr lang="en-US" altLang="zh-CN" dirty="0"/>
              <a:t> - 2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C941B-60C0-5FEC-257A-D7B1646F0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tag_list</a:t>
            </a:r>
            <a:r>
              <a:rPr lang="en-US" altLang="zh-CN" dirty="0"/>
              <a:t> = []</a:t>
            </a:r>
          </a:p>
          <a:p>
            <a:r>
              <a:rPr lang="en-US" altLang="zh-CN" dirty="0"/>
              <a:t>for num in numbers[step]: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tag_list.append</a:t>
            </a:r>
            <a:r>
              <a:rPr lang="en-US" altLang="zh-CN" dirty="0"/>
              <a:t>(</a:t>
            </a:r>
            <a:r>
              <a:rPr lang="en-US" altLang="zh-CN" dirty="0" err="1"/>
              <a:t>tk.Label</a:t>
            </a:r>
            <a:r>
              <a:rPr lang="en-US" altLang="zh-CN" dirty="0"/>
              <a:t>(window, text=str(num[2]), </a:t>
            </a:r>
            <a:r>
              <a:rPr lang="en-US" altLang="zh-CN" dirty="0" err="1"/>
              <a:t>bg</a:t>
            </a:r>
            <a:r>
              <a:rPr lang="en-US" altLang="zh-CN" dirty="0"/>
              <a:t>="yellow"))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tag_list</a:t>
            </a:r>
            <a:r>
              <a:rPr lang="en-US" altLang="zh-CN" dirty="0"/>
              <a:t>[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tag_list</a:t>
            </a:r>
            <a:r>
              <a:rPr lang="en-US" altLang="zh-CN" dirty="0"/>
              <a:t>) - 1].place(x=num[0] - 7, y=num[1] + 150)</a:t>
            </a:r>
          </a:p>
          <a:p>
            <a:pPr marL="0" indent="0">
              <a:buNone/>
            </a:pPr>
            <a:r>
              <a:rPr lang="en-US" altLang="zh-CN" dirty="0"/>
              <a:t>numbers[step]</a:t>
            </a:r>
            <a:r>
              <a:rPr lang="zh-CN" altLang="en-US" dirty="0"/>
              <a:t>：包含当前步骤（</a:t>
            </a:r>
            <a:r>
              <a:rPr lang="en-US" altLang="zh-CN" dirty="0"/>
              <a:t>step</a:t>
            </a:r>
            <a:r>
              <a:rPr lang="zh-CN" altLang="en-US" dirty="0"/>
              <a:t>）的所有节点信息，每个节点包含三个元素：</a:t>
            </a:r>
            <a:r>
              <a:rPr lang="en-US" altLang="zh-CN" dirty="0"/>
              <a:t>x</a:t>
            </a:r>
            <a:r>
              <a:rPr lang="zh-CN" altLang="en-US" dirty="0"/>
              <a:t>坐标、</a:t>
            </a:r>
            <a:r>
              <a:rPr lang="en-US" altLang="zh-CN" dirty="0"/>
              <a:t>y</a:t>
            </a:r>
            <a:r>
              <a:rPr lang="zh-CN" altLang="en-US" dirty="0"/>
              <a:t>坐标和该节点的权重。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tag_list.append</a:t>
            </a:r>
            <a:r>
              <a:rPr lang="en-US" altLang="zh-CN" dirty="0"/>
              <a:t>(</a:t>
            </a:r>
            <a:r>
              <a:rPr lang="en-US" altLang="zh-CN" dirty="0" err="1"/>
              <a:t>tk.Label</a:t>
            </a:r>
            <a:r>
              <a:rPr lang="en-US" altLang="zh-CN" dirty="0"/>
              <a:t>(...))</a:t>
            </a:r>
            <a:r>
              <a:rPr lang="zh-CN" altLang="en-US" dirty="0"/>
              <a:t>：为每个节点创建一个</a:t>
            </a:r>
            <a:r>
              <a:rPr lang="en-US" altLang="zh-CN" dirty="0"/>
              <a:t>Label</a:t>
            </a:r>
            <a:r>
              <a:rPr lang="zh-CN" altLang="en-US" dirty="0"/>
              <a:t>标签，用于显示节点的权重。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place(x=num[0] - 7, y=num[1] + 150)</a:t>
            </a:r>
            <a:r>
              <a:rPr lang="zh-CN" altLang="en-US" dirty="0"/>
              <a:t>：将标签放置在节点的右下方。</a:t>
            </a:r>
            <a:r>
              <a:rPr lang="en-US" altLang="zh-CN" dirty="0"/>
              <a:t>num[0] - 7</a:t>
            </a:r>
            <a:r>
              <a:rPr lang="zh-CN" altLang="en-US" dirty="0"/>
              <a:t>是为了让标签稍微偏离节点的</a:t>
            </a:r>
            <a:r>
              <a:rPr lang="en-US" altLang="zh-CN" dirty="0"/>
              <a:t>x</a:t>
            </a:r>
            <a:r>
              <a:rPr lang="zh-CN" altLang="en-US" dirty="0"/>
              <a:t>坐标，</a:t>
            </a:r>
            <a:r>
              <a:rPr lang="en-US" altLang="zh-CN" dirty="0"/>
              <a:t>num[1] + 150</a:t>
            </a:r>
            <a:r>
              <a:rPr lang="zh-CN" altLang="en-US" dirty="0"/>
              <a:t>是为了将标签放置在节点下方</a:t>
            </a:r>
            <a:r>
              <a:rPr lang="en-US" altLang="zh-CN" dirty="0"/>
              <a:t>150</a:t>
            </a:r>
            <a:r>
              <a:rPr lang="zh-CN" altLang="en-US" dirty="0"/>
              <a:t>像素的位置，使得标签不会和节点重叠。</a:t>
            </a:r>
          </a:p>
        </p:txBody>
      </p:sp>
    </p:spTree>
    <p:extLst>
      <p:ext uri="{BB962C8B-B14F-4D97-AF65-F5344CB8AC3E}">
        <p14:creationId xmlns:p14="http://schemas.microsoft.com/office/powerpoint/2010/main" val="404256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586EE-4F71-60A7-0E29-045F6B6D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上一步、下一步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2E418F-1B90-035C-8CD4-D1679F3AF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def </a:t>
            </a:r>
            <a:r>
              <a:rPr lang="en-US" altLang="zh-CN" dirty="0" err="1"/>
              <a:t>previous_step</a:t>
            </a:r>
            <a:r>
              <a:rPr lang="en-US" altLang="zh-CN" dirty="0"/>
              <a:t>():</a:t>
            </a:r>
          </a:p>
          <a:p>
            <a:r>
              <a:rPr lang="en-US" altLang="zh-CN" dirty="0"/>
              <a:t>    global step</a:t>
            </a:r>
          </a:p>
          <a:p>
            <a:r>
              <a:rPr lang="en-US" altLang="zh-CN" dirty="0"/>
              <a:t>    step = max(0, step - 1)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print_screen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def </a:t>
            </a:r>
            <a:r>
              <a:rPr lang="en-US" altLang="zh-CN" dirty="0" err="1"/>
              <a:t>next_step</a:t>
            </a:r>
            <a:r>
              <a:rPr lang="en-US" altLang="zh-CN" dirty="0"/>
              <a:t>():</a:t>
            </a:r>
          </a:p>
          <a:p>
            <a:r>
              <a:rPr lang="en-US" altLang="zh-CN" dirty="0"/>
              <a:t>    global step, nodes</a:t>
            </a:r>
          </a:p>
          <a:p>
            <a:r>
              <a:rPr lang="en-US" altLang="zh-CN" dirty="0"/>
              <a:t>    step = min(</a:t>
            </a:r>
            <a:r>
              <a:rPr lang="en-US" altLang="zh-CN" dirty="0" err="1"/>
              <a:t>len</a:t>
            </a:r>
            <a:r>
              <a:rPr lang="en-US" altLang="zh-CN" dirty="0"/>
              <a:t>(nodes) - 1, step + 1)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print_screen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4390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BB0E3-A99A-EFF6-F7D1-27E98D97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Read-1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97AC26-1CC3-8F65-A72D-05649EA50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global nodes, lines, step, numbers</a:t>
            </a:r>
          </a:p>
          <a:p>
            <a:r>
              <a:rPr lang="en-US" altLang="zh-CN" dirty="0"/>
              <a:t>nodes = []</a:t>
            </a:r>
          </a:p>
          <a:p>
            <a:r>
              <a:rPr lang="en-US" altLang="zh-CN" dirty="0"/>
              <a:t>lines = []</a:t>
            </a:r>
          </a:p>
          <a:p>
            <a:r>
              <a:rPr lang="en-US" altLang="zh-CN" dirty="0"/>
              <a:t>step = 0</a:t>
            </a:r>
          </a:p>
          <a:p>
            <a:r>
              <a:rPr lang="en-US" altLang="zh-CN" dirty="0"/>
              <a:t>numbers = []</a:t>
            </a:r>
          </a:p>
          <a:p>
            <a:pPr marL="0" indent="0">
              <a:buNone/>
            </a:pPr>
            <a:r>
              <a:rPr lang="en-US" altLang="zh-CN" dirty="0"/>
              <a:t>nodes</a:t>
            </a:r>
            <a:r>
              <a:rPr lang="zh-CN" altLang="en-US" dirty="0"/>
              <a:t>、</a:t>
            </a:r>
            <a:r>
              <a:rPr lang="en-US" altLang="zh-CN" dirty="0"/>
              <a:t>lines</a:t>
            </a:r>
            <a:r>
              <a:rPr lang="zh-CN" altLang="en-US" dirty="0"/>
              <a:t>、</a:t>
            </a:r>
            <a:r>
              <a:rPr lang="en-US" altLang="zh-CN" dirty="0"/>
              <a:t>numbers</a:t>
            </a:r>
            <a:r>
              <a:rPr lang="zh-CN" altLang="en-US" dirty="0"/>
              <a:t>：三个变量分别用于存储哈夫曼树的节点信息、线条信息和节点的详细信息（如坐标、权重等）。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step</a:t>
            </a:r>
            <a:r>
              <a:rPr lang="zh-CN" altLang="en-US" dirty="0"/>
              <a:t>：当前步骤，初始值为</a:t>
            </a:r>
            <a:r>
              <a:rPr lang="en-US" altLang="zh-CN" dirty="0"/>
              <a:t>0</a:t>
            </a:r>
            <a:r>
              <a:rPr lang="zh-CN" altLang="en-US" dirty="0"/>
              <a:t>，表示从第一步开始显示哈夫曼树的构建过程。</a:t>
            </a:r>
          </a:p>
        </p:txBody>
      </p:sp>
    </p:spTree>
    <p:extLst>
      <p:ext uri="{BB962C8B-B14F-4D97-AF65-F5344CB8AC3E}">
        <p14:creationId xmlns:p14="http://schemas.microsoft.com/office/powerpoint/2010/main" val="3441455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2492</Words>
  <Application>Microsoft Office PowerPoint</Application>
  <PresentationFormat>宽屏</PresentationFormat>
  <Paragraphs>240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等线</vt:lpstr>
      <vt:lpstr>等线 Light</vt:lpstr>
      <vt:lpstr>Arial</vt:lpstr>
      <vt:lpstr>Office 主题​​</vt:lpstr>
      <vt:lpstr>数据结构</vt:lpstr>
      <vt:lpstr>整体思路</vt:lpstr>
      <vt:lpstr>导包与创建画布</vt:lpstr>
      <vt:lpstr>全局变量声明</vt:lpstr>
      <vt:lpstr>Print_screen</vt:lpstr>
      <vt:lpstr>Print_screen - 1</vt:lpstr>
      <vt:lpstr>Print_screen - 2</vt:lpstr>
      <vt:lpstr>上一步、下一步</vt:lpstr>
      <vt:lpstr>Read-1</vt:lpstr>
      <vt:lpstr>Read-2</vt:lpstr>
      <vt:lpstr>Read-3</vt:lpstr>
      <vt:lpstr>Read-3</vt:lpstr>
      <vt:lpstr>Read-4</vt:lpstr>
      <vt:lpstr>Read-5</vt:lpstr>
      <vt:lpstr>Back_up.cpp</vt:lpstr>
      <vt:lpstr>Huffman_Tree类</vt:lpstr>
      <vt:lpstr>Huffman_Tree类</vt:lpstr>
      <vt:lpstr>show_position</vt:lpstr>
      <vt:lpstr>get_ans</vt:lpstr>
      <vt:lpstr>从子叶到根逆向求每个字符</vt:lpstr>
      <vt:lpstr>从子叶到根逆向求每个字符</vt:lpstr>
      <vt:lpstr>递归遍历左、右子树</vt:lpstr>
      <vt:lpstr>从子叶到根逆向求每个字符</vt:lpstr>
      <vt:lpstr>从子叶到根逆向求每个字符</vt:lpstr>
      <vt:lpstr>从子叶到根逆向求每个字符</vt:lpstr>
      <vt:lpstr>构建哈夫曼树</vt:lpstr>
      <vt:lpstr>生成哈夫曼编码</vt:lpstr>
      <vt:lpstr>解码</vt:lpstr>
      <vt:lpstr>遍历字符串</vt:lpstr>
      <vt:lpstr>叶子节点处理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Sue Ricketts</dc:creator>
  <cp:lastModifiedBy>Sue Ricketts</cp:lastModifiedBy>
  <cp:revision>1</cp:revision>
  <dcterms:created xsi:type="dcterms:W3CDTF">2025-01-01T15:41:26Z</dcterms:created>
  <dcterms:modified xsi:type="dcterms:W3CDTF">2025-01-01T18:26:40Z</dcterms:modified>
</cp:coreProperties>
</file>