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9" r:id="rId4"/>
    <p:sldId id="264" r:id="rId5"/>
    <p:sldId id="265" r:id="rId6"/>
    <p:sldId id="268" r:id="rId8"/>
    <p:sldId id="271" r:id="rId9"/>
    <p:sldId id="273" r:id="rId10"/>
    <p:sldId id="274" r:id="rId11"/>
    <p:sldId id="275" r:id="rId12"/>
    <p:sldId id="285" r:id="rId13"/>
    <p:sldId id="276" r:id="rId14"/>
    <p:sldId id="289" r:id="rId15"/>
    <p:sldId id="288" r:id="rId16"/>
    <p:sldId id="278" r:id="rId17"/>
    <p:sldId id="279" r:id="rId18"/>
    <p:sldId id="280" r:id="rId19"/>
    <p:sldId id="281" r:id="rId20"/>
    <p:sldId id="293" r:id="rId21"/>
    <p:sldId id="291" r:id="rId22"/>
    <p:sldId id="282" r:id="rId23"/>
    <p:sldId id="292" r:id="rId24"/>
    <p:sldId id="303" r:id="rId25"/>
    <p:sldId id="296" r:id="rId26"/>
    <p:sldId id="307" r:id="rId27"/>
    <p:sldId id="309" r:id="rId28"/>
    <p:sldId id="299" r:id="rId29"/>
    <p:sldId id="300" r:id="rId30"/>
    <p:sldId id="310" r:id="rId31"/>
    <p:sldId id="311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086" y="-90"/>
      </p:cViewPr>
      <p:guideLst>
        <p:guide orient="horz" pos="2203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38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.xml"/><Relationship Id="rId4" Type="http://schemas.openxmlformats.org/officeDocument/2006/relationships/image" Target="file:///C:\Users\1V994W2\Documents\Tencent%20Files\574576071\FileRecv\&#25340;&#35013;&#32032;&#26448;\&#31616;&#32422;&#28385;&#29256;-28\\19\subject_holdleft_72,108,173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9900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4787741" y="4514190"/>
            <a:ext cx="1316831" cy="306705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257175" marR="0" indent="-257175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2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4787741" y="5036160"/>
            <a:ext cx="1316831" cy="306705"/>
          </a:xfrm>
          <a:prstGeom prst="rect">
            <a:avLst/>
          </a:prstGeom>
        </p:spPr>
        <p:txBody>
          <a:bodyPr vert="horz" wrap="square" lIns="90170" tIns="46990" rIns="90170" bIns="46990" anchor="t" anchorCtr="0">
            <a:normAutofit/>
          </a:bodyPr>
          <a:lstStyle>
            <a:lvl1pPr marL="257175" marR="0" indent="-257175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2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4788000" y="2436774"/>
            <a:ext cx="3619024" cy="728186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05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4787741" y="3440747"/>
            <a:ext cx="3619500" cy="36004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5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3048000" cy="175631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722483" y="2814875"/>
            <a:ext cx="3699034" cy="1228249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60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62612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7" y="1000133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23560" y="2006384"/>
            <a:ext cx="3291840" cy="284523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7" y="162612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956810" y="3669189"/>
            <a:ext cx="1441133" cy="362903"/>
          </a:xfrm>
        </p:spPr>
        <p:txBody>
          <a:bodyPr vert="horz" wrap="square" lIns="90170" tIns="46990" rIns="90170" bIns="46990" anchor="t" anchorCtr="0">
            <a:noAutofit/>
          </a:bodyPr>
          <a:lstStyle>
            <a:lvl1pPr marL="342900" marR="0" indent="-3429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4956974" y="2447683"/>
            <a:ext cx="3429027" cy="879158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1" y="498476"/>
            <a:ext cx="8139178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3396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5942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8806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22756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1405930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85950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76310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32368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62360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0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7402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08260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3068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2" y="6234393"/>
            <a:ext cx="540068" cy="62360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393"/>
            <a:ext cx="540068" cy="623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92846"/>
            <a:ext cx="8278200" cy="33147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02500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02500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9144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9108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2518"/>
            <a:ext cx="9144000" cy="371296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454883"/>
            <a:ext cx="1215152" cy="140311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883"/>
            <a:ext cx="1215152" cy="14031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6375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406980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8952-147A-439B-AB06-1A9589D11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5A9F-4D5D-42D7-821F-55020B78AF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231.xml"/><Relationship Id="rId2" Type="http://schemas.openxmlformats.org/officeDocument/2006/relationships/tags" Target="../tags/tag213.xml"/><Relationship Id="rId19" Type="http://schemas.openxmlformats.org/officeDocument/2006/relationships/tags" Target="../tags/tag230.xml"/><Relationship Id="rId18" Type="http://schemas.openxmlformats.org/officeDocument/2006/relationships/tags" Target="../tags/tag229.xml"/><Relationship Id="rId17" Type="http://schemas.openxmlformats.org/officeDocument/2006/relationships/tags" Target="../tags/tag228.xml"/><Relationship Id="rId16" Type="http://schemas.openxmlformats.org/officeDocument/2006/relationships/tags" Target="../tags/tag227.xml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44.xml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268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0" Type="http://schemas.openxmlformats.org/officeDocument/2006/relationships/notesSlide" Target="../notesSlides/notesSlide18.xml"/><Relationship Id="rId1" Type="http://schemas.openxmlformats.org/officeDocument/2006/relationships/tags" Target="../tags/tag30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6" Type="http://schemas.openxmlformats.org/officeDocument/2006/relationships/notesSlide" Target="../notesSlides/notesSlide20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332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1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0" Type="http://schemas.openxmlformats.org/officeDocument/2006/relationships/notesSlide" Target="../notesSlides/notesSlide21.xml"/><Relationship Id="rId2" Type="http://schemas.openxmlformats.org/officeDocument/2006/relationships/tags" Target="../tags/tag334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350.xml"/><Relationship Id="rId17" Type="http://schemas.openxmlformats.org/officeDocument/2006/relationships/tags" Target="../tags/tag349.xml"/><Relationship Id="rId16" Type="http://schemas.openxmlformats.org/officeDocument/2006/relationships/tags" Target="../tags/tag348.xml"/><Relationship Id="rId15" Type="http://schemas.openxmlformats.org/officeDocument/2006/relationships/tags" Target="../tags/tag347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tags" Target="../tags/tag3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tags" Target="../tags/tag358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1" Type="http://schemas.openxmlformats.org/officeDocument/2006/relationships/slideLayout" Target="../slideLayouts/slideLayout17.xml"/><Relationship Id="rId30" Type="http://schemas.openxmlformats.org/officeDocument/2006/relationships/tags" Target="../tags/tag381.xml"/><Relationship Id="rId3" Type="http://schemas.openxmlformats.org/officeDocument/2006/relationships/tags" Target="../tags/tag354.xml"/><Relationship Id="rId29" Type="http://schemas.openxmlformats.org/officeDocument/2006/relationships/tags" Target="../tags/tag380.xml"/><Relationship Id="rId28" Type="http://schemas.openxmlformats.org/officeDocument/2006/relationships/tags" Target="../tags/tag379.xml"/><Relationship Id="rId27" Type="http://schemas.openxmlformats.org/officeDocument/2006/relationships/tags" Target="../tags/tag378.xml"/><Relationship Id="rId26" Type="http://schemas.openxmlformats.org/officeDocument/2006/relationships/tags" Target="../tags/tag377.xml"/><Relationship Id="rId25" Type="http://schemas.openxmlformats.org/officeDocument/2006/relationships/tags" Target="../tags/tag376.xml"/><Relationship Id="rId24" Type="http://schemas.openxmlformats.org/officeDocument/2006/relationships/tags" Target="../tags/tag375.xml"/><Relationship Id="rId23" Type="http://schemas.openxmlformats.org/officeDocument/2006/relationships/tags" Target="../tags/tag374.xml"/><Relationship Id="rId22" Type="http://schemas.openxmlformats.org/officeDocument/2006/relationships/tags" Target="../tags/tag373.xml"/><Relationship Id="rId21" Type="http://schemas.openxmlformats.org/officeDocument/2006/relationships/tags" Target="../tags/tag372.xml"/><Relationship Id="rId20" Type="http://schemas.openxmlformats.org/officeDocument/2006/relationships/tags" Target="../tags/tag371.xml"/><Relationship Id="rId2" Type="http://schemas.openxmlformats.org/officeDocument/2006/relationships/tags" Target="../tags/tag353.xml"/><Relationship Id="rId19" Type="http://schemas.openxmlformats.org/officeDocument/2006/relationships/tags" Target="../tags/tag370.xml"/><Relationship Id="rId18" Type="http://schemas.openxmlformats.org/officeDocument/2006/relationships/tags" Target="../tags/tag369.xml"/><Relationship Id="rId17" Type="http://schemas.openxmlformats.org/officeDocument/2006/relationships/tags" Target="../tags/tag368.xml"/><Relationship Id="rId16" Type="http://schemas.openxmlformats.org/officeDocument/2006/relationships/tags" Target="../tags/tag367.xml"/><Relationship Id="rId15" Type="http://schemas.openxmlformats.org/officeDocument/2006/relationships/tags" Target="../tags/tag366.xml"/><Relationship Id="rId14" Type="http://schemas.openxmlformats.org/officeDocument/2006/relationships/tags" Target="../tags/tag365.xml"/><Relationship Id="rId13" Type="http://schemas.openxmlformats.org/officeDocument/2006/relationships/tags" Target="../tags/tag364.xml"/><Relationship Id="rId12" Type="http://schemas.openxmlformats.org/officeDocument/2006/relationships/tags" Target="../tags/tag363.xml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tags" Target="../tags/tag3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image" Target="../media/image8.png"/><Relationship Id="rId1" Type="http://schemas.openxmlformats.org/officeDocument/2006/relationships/tags" Target="../tags/tag17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>
          <a:xfrm>
            <a:off x="4067810" y="4004945"/>
            <a:ext cx="4743450" cy="480060"/>
          </a:xfrm>
        </p:spPr>
        <p:txBody>
          <a:bodyPr>
            <a:noAutofit/>
          </a:bodyPr>
          <a:lstStyle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李莉丽</a:t>
            </a:r>
            <a:endParaRPr lang="zh-CN" altLang="en-US" sz="24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4184829" y="2315410"/>
            <a:ext cx="4825365" cy="9709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b="1" dirty="0">
                <a:solidFill>
                  <a:schemeClr val="accent1"/>
                </a:solidFill>
                <a:sym typeface="+mn-ea"/>
              </a:rPr>
              <a:t>《工程实践1》</a:t>
            </a:r>
            <a:endParaRPr lang="en-US" altLang="zh-CN" sz="48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7617" name="文本框 1073747616"/>
          <p:cNvSpPr txBox="1"/>
          <p:nvPr>
            <p:custDataLst>
              <p:tags r:id="rId1"/>
            </p:custDataLst>
          </p:nvPr>
        </p:nvSpPr>
        <p:spPr>
          <a:xfrm>
            <a:off x="683895" y="1340485"/>
            <a:ext cx="7688580" cy="49129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indent="20320" defTabSz="914400"/>
            <a:r>
              <a:rPr lang="zh-CN" altLang="en-US" sz="2000" dirty="0"/>
              <a:t>#define OK 1</a:t>
            </a: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/>
              <a:t>#define ERROR 0</a:t>
            </a: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/>
              <a:t>#define TRUE 1</a:t>
            </a: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/>
              <a:t>#define FALSE 0</a:t>
            </a: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>
                <a:solidFill>
                  <a:srgbClr val="C00000"/>
                </a:solidFill>
              </a:rPr>
              <a:t>//Status 为函数的类型，其值是函数结果状态代码，如OK等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/>
              <a:t>typedef int Status; </a:t>
            </a: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endParaRPr lang="zh-CN" altLang="en-US" sz="2000" dirty="0"/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>
                <a:solidFill>
                  <a:srgbClr val="C00000"/>
                </a:solidFill>
              </a:rPr>
              <a:t>// ElemType为数据元素类型，根据实际情况而定，这里假设为int 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indent="20320" algn="l" defTabSz="914400">
              <a:buClrTx/>
              <a:buSzTx/>
              <a:buFontTx/>
            </a:pPr>
            <a:r>
              <a:rPr lang="zh-CN" altLang="en-US" sz="2000" dirty="0"/>
              <a:t>typedef int ElemType;  </a:t>
            </a:r>
            <a:endParaRPr lang="zh-CN" altLang="en-US" sz="2000" dirty="0"/>
          </a:p>
          <a:p>
            <a:pPr indent="20320" algn="l">
              <a:buClrTx/>
              <a:buSzTx/>
              <a:buFontTx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3895" y="572135"/>
            <a:ext cx="7687945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模块化程序设计（一）</a:t>
            </a:r>
            <a:r>
              <a:rPr sz="2400" dirty="0" smtClean="0">
                <a:sym typeface="+mn-ea"/>
              </a:rPr>
              <a:t>预定义的常量与类型定</a:t>
            </a:r>
            <a:r>
              <a:rPr lang="en-US" altLang="zh-CN" sz="2400" dirty="0" smtClean="0">
                <a:solidFill>
                  <a:srgbClr val="00B050"/>
                </a:solidFill>
              </a:rPr>
              <a:t>(P48)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: 形状 102"/>
          <p:cNvSpPr/>
          <p:nvPr>
            <p:custDataLst>
              <p:tags r:id="rId1"/>
            </p:custDataLst>
          </p:nvPr>
        </p:nvSpPr>
        <p:spPr>
          <a:xfrm>
            <a:off x="456300" y="2008413"/>
            <a:ext cx="8226900" cy="1387988"/>
          </a:xfrm>
          <a:custGeom>
            <a:avLst/>
            <a:gdLst>
              <a:gd name="connsiteX0" fmla="*/ 0 w 10969200"/>
              <a:gd name="connsiteY0" fmla="*/ 0 h 1850650"/>
              <a:gd name="connsiteX1" fmla="*/ 10969200 w 10969200"/>
              <a:gd name="connsiteY1" fmla="*/ 0 h 1850650"/>
              <a:gd name="connsiteX2" fmla="*/ 10969200 w 10969200"/>
              <a:gd name="connsiteY2" fmla="*/ 827641 h 1850650"/>
              <a:gd name="connsiteX3" fmla="*/ 10802207 w 10969200"/>
              <a:gd name="connsiteY3" fmla="*/ 906408 h 1850650"/>
              <a:gd name="connsiteX4" fmla="*/ 5484603 w 10969200"/>
              <a:gd name="connsiteY4" fmla="*/ 1850650 h 1850650"/>
              <a:gd name="connsiteX5" fmla="*/ 166996 w 10969200"/>
              <a:gd name="connsiteY5" fmla="*/ 906408 h 1850650"/>
              <a:gd name="connsiteX6" fmla="*/ 0 w 10969200"/>
              <a:gd name="connsiteY6" fmla="*/ 827639 h 185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9200" h="1850650">
                <a:moveTo>
                  <a:pt x="0" y="0"/>
                </a:moveTo>
                <a:lnTo>
                  <a:pt x="10969200" y="0"/>
                </a:lnTo>
                <a:lnTo>
                  <a:pt x="10969200" y="827641"/>
                </a:lnTo>
                <a:lnTo>
                  <a:pt x="10802207" y="906408"/>
                </a:lnTo>
                <a:cubicBezTo>
                  <a:pt x="9441313" y="1489809"/>
                  <a:pt x="7561256" y="1850650"/>
                  <a:pt x="5484603" y="1850650"/>
                </a:cubicBezTo>
                <a:cubicBezTo>
                  <a:pt x="3407948" y="1850650"/>
                  <a:pt x="1527891" y="1489809"/>
                  <a:pt x="166996" y="906408"/>
                </a:cubicBezTo>
                <a:lnTo>
                  <a:pt x="0" y="827639"/>
                </a:lnTo>
                <a:close/>
              </a:path>
            </a:pathLst>
          </a:custGeom>
          <a:noFill/>
          <a:ln w="15875"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53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456300" y="2179909"/>
            <a:ext cx="8226900" cy="1387988"/>
          </a:xfrm>
          <a:custGeom>
            <a:avLst/>
            <a:gdLst>
              <a:gd name="connsiteX0" fmla="*/ 0 w 10969200"/>
              <a:gd name="connsiteY0" fmla="*/ 0 h 1850650"/>
              <a:gd name="connsiteX1" fmla="*/ 10969200 w 10969200"/>
              <a:gd name="connsiteY1" fmla="*/ 0 h 1850650"/>
              <a:gd name="connsiteX2" fmla="*/ 10969200 w 10969200"/>
              <a:gd name="connsiteY2" fmla="*/ 827641 h 1850650"/>
              <a:gd name="connsiteX3" fmla="*/ 10802207 w 10969200"/>
              <a:gd name="connsiteY3" fmla="*/ 906408 h 1850650"/>
              <a:gd name="connsiteX4" fmla="*/ 5484603 w 10969200"/>
              <a:gd name="connsiteY4" fmla="*/ 1850650 h 1850650"/>
              <a:gd name="connsiteX5" fmla="*/ 166996 w 10969200"/>
              <a:gd name="connsiteY5" fmla="*/ 906408 h 1850650"/>
              <a:gd name="connsiteX6" fmla="*/ 0 w 10969200"/>
              <a:gd name="connsiteY6" fmla="*/ 827639 h 185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9200" h="1850650">
                <a:moveTo>
                  <a:pt x="0" y="0"/>
                </a:moveTo>
                <a:lnTo>
                  <a:pt x="10969200" y="0"/>
                </a:lnTo>
                <a:lnTo>
                  <a:pt x="10969200" y="827641"/>
                </a:lnTo>
                <a:lnTo>
                  <a:pt x="10802207" y="906408"/>
                </a:lnTo>
                <a:cubicBezTo>
                  <a:pt x="9441313" y="1489809"/>
                  <a:pt x="7561256" y="1850650"/>
                  <a:pt x="5484603" y="1850650"/>
                </a:cubicBezTo>
                <a:cubicBezTo>
                  <a:pt x="3407948" y="1850650"/>
                  <a:pt x="1527891" y="1489809"/>
                  <a:pt x="166996" y="906408"/>
                </a:cubicBezTo>
                <a:lnTo>
                  <a:pt x="0" y="827639"/>
                </a:lnTo>
                <a:close/>
              </a:path>
            </a:pathLst>
          </a:custGeom>
          <a:noFill/>
          <a:ln>
            <a:gradFill flip="none" rotWithShape="1">
              <a:gsLst>
                <a:gs pos="0">
                  <a:schemeClr val="accent1"/>
                </a:gs>
                <a:gs pos="53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6300" y="1313550"/>
            <a:ext cx="8226900" cy="5292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模块化程序设计（一）两种实现方式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456300" y="2103146"/>
            <a:ext cx="8226900" cy="1387988"/>
          </a:xfrm>
          <a:custGeom>
            <a:avLst/>
            <a:gdLst>
              <a:gd name="connsiteX0" fmla="*/ 0 w 10969200"/>
              <a:gd name="connsiteY0" fmla="*/ 0 h 1850650"/>
              <a:gd name="connsiteX1" fmla="*/ 10969200 w 10969200"/>
              <a:gd name="connsiteY1" fmla="*/ 0 h 1850650"/>
              <a:gd name="connsiteX2" fmla="*/ 10969200 w 10969200"/>
              <a:gd name="connsiteY2" fmla="*/ 827641 h 1850650"/>
              <a:gd name="connsiteX3" fmla="*/ 10802207 w 10969200"/>
              <a:gd name="connsiteY3" fmla="*/ 906408 h 1850650"/>
              <a:gd name="connsiteX4" fmla="*/ 5484603 w 10969200"/>
              <a:gd name="connsiteY4" fmla="*/ 1850650 h 1850650"/>
              <a:gd name="connsiteX5" fmla="*/ 166996 w 10969200"/>
              <a:gd name="connsiteY5" fmla="*/ 906408 h 1850650"/>
              <a:gd name="connsiteX6" fmla="*/ 0 w 10969200"/>
              <a:gd name="connsiteY6" fmla="*/ 827639 h 185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9200" h="1850650">
                <a:moveTo>
                  <a:pt x="0" y="0"/>
                </a:moveTo>
                <a:lnTo>
                  <a:pt x="10969200" y="0"/>
                </a:lnTo>
                <a:lnTo>
                  <a:pt x="10969200" y="827641"/>
                </a:lnTo>
                <a:lnTo>
                  <a:pt x="10802207" y="906408"/>
                </a:lnTo>
                <a:cubicBezTo>
                  <a:pt x="9441313" y="1489809"/>
                  <a:pt x="7561256" y="1850650"/>
                  <a:pt x="5484603" y="1850650"/>
                </a:cubicBezTo>
                <a:cubicBezTo>
                  <a:pt x="3407948" y="1850650"/>
                  <a:pt x="1527891" y="1489809"/>
                  <a:pt x="166996" y="906408"/>
                </a:cubicBezTo>
                <a:lnTo>
                  <a:pt x="0" y="827639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18000"/>
                </a:schemeClr>
              </a:gs>
              <a:gs pos="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2"/>
          <p:cNvSpPr/>
          <p:nvPr>
            <p:custDataLst>
              <p:tags r:id="rId5"/>
            </p:custDataLst>
          </p:nvPr>
        </p:nvSpPr>
        <p:spPr>
          <a:xfrm>
            <a:off x="3450908" y="3357086"/>
            <a:ext cx="419576" cy="41957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sx="102000" sy="102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3413760" y="3319939"/>
            <a:ext cx="493395" cy="49339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6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图形 21"/>
          <p:cNvSpPr/>
          <p:nvPr>
            <p:custDataLst>
              <p:tags r:id="rId7"/>
            </p:custDataLst>
          </p:nvPr>
        </p:nvSpPr>
        <p:spPr>
          <a:xfrm>
            <a:off x="3559969" y="3466148"/>
            <a:ext cx="201454" cy="201454"/>
          </a:xfrm>
          <a:custGeom>
            <a:avLst/>
            <a:gdLst>
              <a:gd name="connsiteX0" fmla="*/ 160322 w 268869"/>
              <a:gd name="connsiteY0" fmla="*/ 161989 h 268869"/>
              <a:gd name="connsiteX1" fmla="*/ 160322 w 268869"/>
              <a:gd name="connsiteY1" fmla="*/ 230459 h 268869"/>
              <a:gd name="connsiteX2" fmla="*/ 178691 w 268869"/>
              <a:gd name="connsiteY2" fmla="*/ 248828 h 268869"/>
              <a:gd name="connsiteX3" fmla="*/ 228792 w 268869"/>
              <a:gd name="connsiteY3" fmla="*/ 248828 h 268869"/>
              <a:gd name="connsiteX4" fmla="*/ 247161 w 268869"/>
              <a:gd name="connsiteY4" fmla="*/ 230459 h 268869"/>
              <a:gd name="connsiteX5" fmla="*/ 247161 w 268869"/>
              <a:gd name="connsiteY5" fmla="*/ 180358 h 268869"/>
              <a:gd name="connsiteX6" fmla="*/ 228792 w 268869"/>
              <a:gd name="connsiteY6" fmla="*/ 161989 h 268869"/>
              <a:gd name="connsiteX7" fmla="*/ 160322 w 268869"/>
              <a:gd name="connsiteY7" fmla="*/ 161989 h 268869"/>
              <a:gd name="connsiteX8" fmla="*/ 230459 w 268869"/>
              <a:gd name="connsiteY8" fmla="*/ 268870 h 268869"/>
              <a:gd name="connsiteX9" fmla="*/ 180358 w 268869"/>
              <a:gd name="connsiteY9" fmla="*/ 268870 h 268869"/>
              <a:gd name="connsiteX10" fmla="*/ 143619 w 268869"/>
              <a:gd name="connsiteY10" fmla="*/ 232131 h 268869"/>
              <a:gd name="connsiteX11" fmla="*/ 143619 w 268869"/>
              <a:gd name="connsiteY11" fmla="*/ 143619 h 268869"/>
              <a:gd name="connsiteX12" fmla="*/ 232131 w 268869"/>
              <a:gd name="connsiteY12" fmla="*/ 143619 h 268869"/>
              <a:gd name="connsiteX13" fmla="*/ 268870 w 268869"/>
              <a:gd name="connsiteY13" fmla="*/ 180358 h 268869"/>
              <a:gd name="connsiteX14" fmla="*/ 268870 w 268869"/>
              <a:gd name="connsiteY14" fmla="*/ 230459 h 268869"/>
              <a:gd name="connsiteX15" fmla="*/ 258851 w 268869"/>
              <a:gd name="connsiteY15" fmla="*/ 257184 h 268869"/>
              <a:gd name="connsiteX16" fmla="*/ 230459 w 268869"/>
              <a:gd name="connsiteY16" fmla="*/ 268870 h 268869"/>
              <a:gd name="connsiteX17" fmla="*/ 36738 w 268869"/>
              <a:gd name="connsiteY17" fmla="*/ 161989 h 268869"/>
              <a:gd name="connsiteX18" fmla="*/ 18369 w 268869"/>
              <a:gd name="connsiteY18" fmla="*/ 180358 h 268869"/>
              <a:gd name="connsiteX19" fmla="*/ 18369 w 268869"/>
              <a:gd name="connsiteY19" fmla="*/ 230459 h 268869"/>
              <a:gd name="connsiteX20" fmla="*/ 36738 w 268869"/>
              <a:gd name="connsiteY20" fmla="*/ 248828 h 268869"/>
              <a:gd name="connsiteX21" fmla="*/ 86839 w 268869"/>
              <a:gd name="connsiteY21" fmla="*/ 248828 h 268869"/>
              <a:gd name="connsiteX22" fmla="*/ 105209 w 268869"/>
              <a:gd name="connsiteY22" fmla="*/ 230459 h 268869"/>
              <a:gd name="connsiteX23" fmla="*/ 105209 w 268869"/>
              <a:gd name="connsiteY23" fmla="*/ 161989 h 268869"/>
              <a:gd name="connsiteX24" fmla="*/ 36738 w 268869"/>
              <a:gd name="connsiteY24" fmla="*/ 161989 h 268869"/>
              <a:gd name="connsiteX25" fmla="*/ 88512 w 268869"/>
              <a:gd name="connsiteY25" fmla="*/ 268870 h 268869"/>
              <a:gd name="connsiteX26" fmla="*/ 38411 w 268869"/>
              <a:gd name="connsiteY26" fmla="*/ 268870 h 268869"/>
              <a:gd name="connsiteX27" fmla="*/ 0 w 268869"/>
              <a:gd name="connsiteY27" fmla="*/ 232131 h 268869"/>
              <a:gd name="connsiteX28" fmla="*/ 0 w 268869"/>
              <a:gd name="connsiteY28" fmla="*/ 182025 h 268869"/>
              <a:gd name="connsiteX29" fmla="*/ 11690 w 268869"/>
              <a:gd name="connsiteY29" fmla="*/ 155304 h 268869"/>
              <a:gd name="connsiteX30" fmla="*/ 38411 w 268869"/>
              <a:gd name="connsiteY30" fmla="*/ 143614 h 268869"/>
              <a:gd name="connsiteX31" fmla="*/ 125250 w 268869"/>
              <a:gd name="connsiteY31" fmla="*/ 143614 h 268869"/>
              <a:gd name="connsiteX32" fmla="*/ 125250 w 268869"/>
              <a:gd name="connsiteY32" fmla="*/ 232126 h 268869"/>
              <a:gd name="connsiteX33" fmla="*/ 115232 w 268869"/>
              <a:gd name="connsiteY33" fmla="*/ 258846 h 268869"/>
              <a:gd name="connsiteX34" fmla="*/ 88506 w 268869"/>
              <a:gd name="connsiteY34" fmla="*/ 268870 h 268869"/>
              <a:gd name="connsiteX35" fmla="*/ 160322 w 268869"/>
              <a:gd name="connsiteY35" fmla="*/ 108548 h 268869"/>
              <a:gd name="connsiteX36" fmla="*/ 228792 w 268869"/>
              <a:gd name="connsiteY36" fmla="*/ 108548 h 268869"/>
              <a:gd name="connsiteX37" fmla="*/ 247161 w 268869"/>
              <a:gd name="connsiteY37" fmla="*/ 90179 h 268869"/>
              <a:gd name="connsiteX38" fmla="*/ 247161 w 268869"/>
              <a:gd name="connsiteY38" fmla="*/ 40078 h 268869"/>
              <a:gd name="connsiteX39" fmla="*/ 228792 w 268869"/>
              <a:gd name="connsiteY39" fmla="*/ 21709 h 268869"/>
              <a:gd name="connsiteX40" fmla="*/ 178691 w 268869"/>
              <a:gd name="connsiteY40" fmla="*/ 21709 h 268869"/>
              <a:gd name="connsiteX41" fmla="*/ 160322 w 268869"/>
              <a:gd name="connsiteY41" fmla="*/ 40078 h 268869"/>
              <a:gd name="connsiteX42" fmla="*/ 160322 w 268869"/>
              <a:gd name="connsiteY42" fmla="*/ 108548 h 268869"/>
              <a:gd name="connsiteX43" fmla="*/ 230459 w 268869"/>
              <a:gd name="connsiteY43" fmla="*/ 126917 h 268869"/>
              <a:gd name="connsiteX44" fmla="*/ 141947 w 268869"/>
              <a:gd name="connsiteY44" fmla="*/ 126917 h 268869"/>
              <a:gd name="connsiteX45" fmla="*/ 141947 w 268869"/>
              <a:gd name="connsiteY45" fmla="*/ 38405 h 268869"/>
              <a:gd name="connsiteX46" fmla="*/ 153637 w 268869"/>
              <a:gd name="connsiteY46" fmla="*/ 11690 h 268869"/>
              <a:gd name="connsiteX47" fmla="*/ 180363 w 268869"/>
              <a:gd name="connsiteY47" fmla="*/ 0 h 268869"/>
              <a:gd name="connsiteX48" fmla="*/ 230459 w 268869"/>
              <a:gd name="connsiteY48" fmla="*/ 0 h 268869"/>
              <a:gd name="connsiteX49" fmla="*/ 267197 w 268869"/>
              <a:gd name="connsiteY49" fmla="*/ 38411 h 268869"/>
              <a:gd name="connsiteX50" fmla="*/ 267197 w 268869"/>
              <a:gd name="connsiteY50" fmla="*/ 88512 h 268869"/>
              <a:gd name="connsiteX51" fmla="*/ 257179 w 268869"/>
              <a:gd name="connsiteY51" fmla="*/ 115232 h 268869"/>
              <a:gd name="connsiteX52" fmla="*/ 230459 w 268869"/>
              <a:gd name="connsiteY52" fmla="*/ 126917 h 268869"/>
              <a:gd name="connsiteX53" fmla="*/ 36738 w 268869"/>
              <a:gd name="connsiteY53" fmla="*/ 20042 h 268869"/>
              <a:gd name="connsiteX54" fmla="*/ 18369 w 268869"/>
              <a:gd name="connsiteY54" fmla="*/ 38411 h 268869"/>
              <a:gd name="connsiteX55" fmla="*/ 18369 w 268869"/>
              <a:gd name="connsiteY55" fmla="*/ 88512 h 268869"/>
              <a:gd name="connsiteX56" fmla="*/ 36738 w 268869"/>
              <a:gd name="connsiteY56" fmla="*/ 106881 h 268869"/>
              <a:gd name="connsiteX57" fmla="*/ 105209 w 268869"/>
              <a:gd name="connsiteY57" fmla="*/ 106881 h 268869"/>
              <a:gd name="connsiteX58" fmla="*/ 105209 w 268869"/>
              <a:gd name="connsiteY58" fmla="*/ 38411 h 268869"/>
              <a:gd name="connsiteX59" fmla="*/ 86839 w 268869"/>
              <a:gd name="connsiteY59" fmla="*/ 20042 h 268869"/>
              <a:gd name="connsiteX60" fmla="*/ 36738 w 268869"/>
              <a:gd name="connsiteY60" fmla="*/ 20042 h 268869"/>
              <a:gd name="connsiteX61" fmla="*/ 125250 w 268869"/>
              <a:gd name="connsiteY61" fmla="*/ 126917 h 268869"/>
              <a:gd name="connsiteX62" fmla="*/ 36738 w 268869"/>
              <a:gd name="connsiteY62" fmla="*/ 126917 h 268869"/>
              <a:gd name="connsiteX63" fmla="*/ 0 w 268869"/>
              <a:gd name="connsiteY63" fmla="*/ 90179 h 268869"/>
              <a:gd name="connsiteX64" fmla="*/ 0 w 268869"/>
              <a:gd name="connsiteY64" fmla="*/ 40078 h 268869"/>
              <a:gd name="connsiteX65" fmla="*/ 11690 w 268869"/>
              <a:gd name="connsiteY65" fmla="*/ 13357 h 268869"/>
              <a:gd name="connsiteX66" fmla="*/ 36738 w 268869"/>
              <a:gd name="connsiteY66" fmla="*/ 1672 h 268869"/>
              <a:gd name="connsiteX67" fmla="*/ 86839 w 268869"/>
              <a:gd name="connsiteY67" fmla="*/ 1672 h 268869"/>
              <a:gd name="connsiteX68" fmla="*/ 123578 w 268869"/>
              <a:gd name="connsiteY68" fmla="*/ 38411 h 268869"/>
              <a:gd name="connsiteX69" fmla="*/ 123578 w 268869"/>
              <a:gd name="connsiteY69" fmla="*/ 126923 h 268869"/>
              <a:gd name="connsiteX70" fmla="*/ 125245 w 268869"/>
              <a:gd name="connsiteY70" fmla="*/ 126923 h 26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8869" h="268869">
                <a:moveTo>
                  <a:pt x="160322" y="161989"/>
                </a:moveTo>
                <a:lnTo>
                  <a:pt x="160322" y="230459"/>
                </a:lnTo>
                <a:cubicBezTo>
                  <a:pt x="160322" y="240477"/>
                  <a:pt x="168667" y="248828"/>
                  <a:pt x="178691" y="248828"/>
                </a:cubicBezTo>
                <a:lnTo>
                  <a:pt x="228792" y="248828"/>
                </a:lnTo>
                <a:cubicBezTo>
                  <a:pt x="238810" y="248828"/>
                  <a:pt x="247161" y="240477"/>
                  <a:pt x="247161" y="230459"/>
                </a:cubicBezTo>
                <a:lnTo>
                  <a:pt x="247161" y="180358"/>
                </a:lnTo>
                <a:cubicBezTo>
                  <a:pt x="247161" y="170340"/>
                  <a:pt x="238810" y="161989"/>
                  <a:pt x="228792" y="161989"/>
                </a:cubicBezTo>
                <a:lnTo>
                  <a:pt x="160322" y="161989"/>
                </a:lnTo>
                <a:close/>
                <a:moveTo>
                  <a:pt x="230459" y="268870"/>
                </a:moveTo>
                <a:lnTo>
                  <a:pt x="180358" y="268870"/>
                </a:lnTo>
                <a:cubicBezTo>
                  <a:pt x="160322" y="268870"/>
                  <a:pt x="143619" y="252167"/>
                  <a:pt x="143619" y="232131"/>
                </a:cubicBezTo>
                <a:lnTo>
                  <a:pt x="143619" y="143619"/>
                </a:lnTo>
                <a:lnTo>
                  <a:pt x="232131" y="143619"/>
                </a:lnTo>
                <a:cubicBezTo>
                  <a:pt x="252167" y="143619"/>
                  <a:pt x="268870" y="160322"/>
                  <a:pt x="268870" y="180358"/>
                </a:cubicBezTo>
                <a:lnTo>
                  <a:pt x="268870" y="230459"/>
                </a:lnTo>
                <a:cubicBezTo>
                  <a:pt x="268870" y="240477"/>
                  <a:pt x="265530" y="248828"/>
                  <a:pt x="258851" y="257184"/>
                </a:cubicBezTo>
                <a:cubicBezTo>
                  <a:pt x="248828" y="265525"/>
                  <a:pt x="240477" y="268870"/>
                  <a:pt x="230459" y="268870"/>
                </a:cubicBezTo>
                <a:close/>
                <a:moveTo>
                  <a:pt x="36738" y="161989"/>
                </a:moveTo>
                <a:cubicBezTo>
                  <a:pt x="26720" y="161989"/>
                  <a:pt x="18369" y="170340"/>
                  <a:pt x="18369" y="180358"/>
                </a:cubicBezTo>
                <a:lnTo>
                  <a:pt x="18369" y="230459"/>
                </a:lnTo>
                <a:cubicBezTo>
                  <a:pt x="18369" y="240477"/>
                  <a:pt x="26720" y="248828"/>
                  <a:pt x="36738" y="248828"/>
                </a:cubicBezTo>
                <a:lnTo>
                  <a:pt x="86839" y="248828"/>
                </a:lnTo>
                <a:cubicBezTo>
                  <a:pt x="96858" y="248828"/>
                  <a:pt x="105209" y="240477"/>
                  <a:pt x="105209" y="230459"/>
                </a:cubicBezTo>
                <a:lnTo>
                  <a:pt x="105209" y="161989"/>
                </a:lnTo>
                <a:lnTo>
                  <a:pt x="36738" y="161989"/>
                </a:lnTo>
                <a:close/>
                <a:moveTo>
                  <a:pt x="88512" y="268870"/>
                </a:moveTo>
                <a:lnTo>
                  <a:pt x="38411" y="268870"/>
                </a:lnTo>
                <a:cubicBezTo>
                  <a:pt x="16702" y="268870"/>
                  <a:pt x="0" y="252167"/>
                  <a:pt x="0" y="232131"/>
                </a:cubicBezTo>
                <a:lnTo>
                  <a:pt x="0" y="182025"/>
                </a:lnTo>
                <a:cubicBezTo>
                  <a:pt x="0" y="172007"/>
                  <a:pt x="3339" y="161983"/>
                  <a:pt x="11690" y="155304"/>
                </a:cubicBezTo>
                <a:cubicBezTo>
                  <a:pt x="18369" y="148626"/>
                  <a:pt x="28393" y="143614"/>
                  <a:pt x="38411" y="143614"/>
                </a:cubicBezTo>
                <a:lnTo>
                  <a:pt x="125250" y="143614"/>
                </a:lnTo>
                <a:lnTo>
                  <a:pt x="125250" y="232126"/>
                </a:lnTo>
                <a:cubicBezTo>
                  <a:pt x="125250" y="242144"/>
                  <a:pt x="121911" y="250495"/>
                  <a:pt x="115232" y="258846"/>
                </a:cubicBezTo>
                <a:cubicBezTo>
                  <a:pt x="106881" y="265530"/>
                  <a:pt x="98530" y="268870"/>
                  <a:pt x="88506" y="268870"/>
                </a:cubicBezTo>
                <a:close/>
                <a:moveTo>
                  <a:pt x="160322" y="108548"/>
                </a:moveTo>
                <a:lnTo>
                  <a:pt x="228792" y="108548"/>
                </a:lnTo>
                <a:cubicBezTo>
                  <a:pt x="238810" y="108548"/>
                  <a:pt x="247161" y="100202"/>
                  <a:pt x="247161" y="90179"/>
                </a:cubicBezTo>
                <a:lnTo>
                  <a:pt x="247161" y="40078"/>
                </a:lnTo>
                <a:cubicBezTo>
                  <a:pt x="247161" y="30060"/>
                  <a:pt x="238810" y="21709"/>
                  <a:pt x="228792" y="21709"/>
                </a:cubicBezTo>
                <a:lnTo>
                  <a:pt x="178691" y="21709"/>
                </a:lnTo>
                <a:cubicBezTo>
                  <a:pt x="168667" y="21709"/>
                  <a:pt x="160322" y="30060"/>
                  <a:pt x="160322" y="40078"/>
                </a:cubicBezTo>
                <a:lnTo>
                  <a:pt x="160322" y="108548"/>
                </a:lnTo>
                <a:close/>
                <a:moveTo>
                  <a:pt x="230459" y="126917"/>
                </a:moveTo>
                <a:lnTo>
                  <a:pt x="141947" y="126917"/>
                </a:lnTo>
                <a:lnTo>
                  <a:pt x="141947" y="38405"/>
                </a:lnTo>
                <a:cubicBezTo>
                  <a:pt x="141947" y="28393"/>
                  <a:pt x="145292" y="18369"/>
                  <a:pt x="153637" y="11690"/>
                </a:cubicBezTo>
                <a:cubicBezTo>
                  <a:pt x="160322" y="5012"/>
                  <a:pt x="170340" y="0"/>
                  <a:pt x="180363" y="0"/>
                </a:cubicBezTo>
                <a:lnTo>
                  <a:pt x="230459" y="0"/>
                </a:lnTo>
                <a:cubicBezTo>
                  <a:pt x="250500" y="1667"/>
                  <a:pt x="267197" y="18369"/>
                  <a:pt x="267197" y="38411"/>
                </a:cubicBezTo>
                <a:lnTo>
                  <a:pt x="267197" y="88512"/>
                </a:lnTo>
                <a:cubicBezTo>
                  <a:pt x="267197" y="98530"/>
                  <a:pt x="263863" y="106881"/>
                  <a:pt x="257179" y="115232"/>
                </a:cubicBezTo>
                <a:cubicBezTo>
                  <a:pt x="248828" y="123578"/>
                  <a:pt x="240477" y="126917"/>
                  <a:pt x="230459" y="126917"/>
                </a:cubicBezTo>
                <a:close/>
                <a:moveTo>
                  <a:pt x="36738" y="20042"/>
                </a:moveTo>
                <a:cubicBezTo>
                  <a:pt x="26720" y="20042"/>
                  <a:pt x="18369" y="28393"/>
                  <a:pt x="18369" y="38411"/>
                </a:cubicBezTo>
                <a:lnTo>
                  <a:pt x="18369" y="88512"/>
                </a:lnTo>
                <a:cubicBezTo>
                  <a:pt x="18369" y="98530"/>
                  <a:pt x="26720" y="106881"/>
                  <a:pt x="36738" y="106881"/>
                </a:cubicBezTo>
                <a:lnTo>
                  <a:pt x="105209" y="106881"/>
                </a:lnTo>
                <a:lnTo>
                  <a:pt x="105209" y="38411"/>
                </a:lnTo>
                <a:cubicBezTo>
                  <a:pt x="105209" y="28393"/>
                  <a:pt x="96858" y="20042"/>
                  <a:pt x="86839" y="20042"/>
                </a:cubicBezTo>
                <a:lnTo>
                  <a:pt x="36738" y="20042"/>
                </a:lnTo>
                <a:close/>
                <a:moveTo>
                  <a:pt x="125250" y="126917"/>
                </a:moveTo>
                <a:lnTo>
                  <a:pt x="36738" y="126917"/>
                </a:lnTo>
                <a:cubicBezTo>
                  <a:pt x="16702" y="126917"/>
                  <a:pt x="0" y="110220"/>
                  <a:pt x="0" y="90179"/>
                </a:cubicBezTo>
                <a:lnTo>
                  <a:pt x="0" y="40078"/>
                </a:lnTo>
                <a:cubicBezTo>
                  <a:pt x="0" y="30060"/>
                  <a:pt x="3339" y="20042"/>
                  <a:pt x="11690" y="13357"/>
                </a:cubicBezTo>
                <a:cubicBezTo>
                  <a:pt x="18369" y="5012"/>
                  <a:pt x="28393" y="1672"/>
                  <a:pt x="36738" y="1672"/>
                </a:cubicBezTo>
                <a:lnTo>
                  <a:pt x="86839" y="1672"/>
                </a:lnTo>
                <a:cubicBezTo>
                  <a:pt x="106881" y="1672"/>
                  <a:pt x="123578" y="18369"/>
                  <a:pt x="123578" y="38411"/>
                </a:cubicBezTo>
                <a:lnTo>
                  <a:pt x="123578" y="126923"/>
                </a:lnTo>
                <a:lnTo>
                  <a:pt x="125245" y="12692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60000"/>
                </a:srgbClr>
              </a:gs>
            </a:gsLst>
            <a:lin ang="2700000" scaled="1"/>
          </a:gradFill>
          <a:ln w="335" cap="flat">
            <a:noFill/>
            <a:prstDash val="solid"/>
            <a:miter/>
          </a:ln>
          <a:effectLst>
            <a:outerShdw blurRad="88900" dist="25400" dir="2700000" algn="tl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14" name="Oval 11+"/>
          <p:cNvSpPr/>
          <p:nvPr>
            <p:custDataLst>
              <p:tags r:id="rId8"/>
            </p:custDataLst>
          </p:nvPr>
        </p:nvSpPr>
        <p:spPr>
          <a:xfrm>
            <a:off x="3365183" y="3271361"/>
            <a:ext cx="590550" cy="590550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6000">
                  <a:schemeClr val="accent1">
                    <a:alpha val="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2943860" y="4704715"/>
            <a:ext cx="1496695" cy="7880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类型命名为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SqList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10"/>
            </p:custDataLst>
          </p:nvPr>
        </p:nvSpPr>
        <p:spPr>
          <a:xfrm>
            <a:off x="3095625" y="4331494"/>
            <a:ext cx="1129665" cy="27622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gradFill flip="none" rotWithShape="1">
                  <a:gsLst>
                    <a:gs pos="3600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latin typeface="+mn-ea"/>
                <a:cs typeface="+mn-ea"/>
              </a:rPr>
              <a:t>数组</a:t>
            </a:r>
            <a:endParaRPr lang="zh-CN" altLang="en-US" sz="2400" b="1">
              <a:gradFill flip="none" rotWithShape="1">
                <a:gsLst>
                  <a:gs pos="36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atin typeface="+mn-ea"/>
              <a:cs typeface="+mn-ea"/>
            </a:endParaRPr>
          </a:p>
        </p:txBody>
      </p:sp>
      <p:cxnSp>
        <p:nvCxnSpPr>
          <p:cNvPr id="26" name="直接连接符 25"/>
          <p:cNvCxnSpPr>
            <a:stCxn id="14" idx="4"/>
          </p:cNvCxnSpPr>
          <p:nvPr>
            <p:custDataLst>
              <p:tags r:id="rId11"/>
            </p:custDataLst>
          </p:nvPr>
        </p:nvCxnSpPr>
        <p:spPr>
          <a:xfrm>
            <a:off x="3660458" y="3861911"/>
            <a:ext cx="0" cy="40386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"/>
          <p:cNvSpPr/>
          <p:nvPr>
            <p:custDataLst>
              <p:tags r:id="rId12"/>
            </p:custDataLst>
          </p:nvPr>
        </p:nvSpPr>
        <p:spPr>
          <a:xfrm>
            <a:off x="5273516" y="3357086"/>
            <a:ext cx="419576" cy="419576"/>
          </a:xfrm>
          <a:prstGeom prst="ellipse">
            <a:avLst/>
          </a:prstGeom>
          <a:gradFill flip="none" rotWithShape="1">
            <a:gsLst>
              <a:gs pos="75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01600" sx="102000" sy="102000" algn="ctr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32" name="椭圆 31"/>
          <p:cNvSpPr/>
          <p:nvPr>
            <p:custDataLst>
              <p:tags r:id="rId13"/>
            </p:custDataLst>
          </p:nvPr>
        </p:nvSpPr>
        <p:spPr>
          <a:xfrm>
            <a:off x="5236369" y="3319939"/>
            <a:ext cx="493395" cy="49339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4"/>
                </a:gs>
                <a:gs pos="86000">
                  <a:schemeClr val="accent4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Oval 11+"/>
          <p:cNvSpPr/>
          <p:nvPr>
            <p:custDataLst>
              <p:tags r:id="rId14"/>
            </p:custDataLst>
          </p:nvPr>
        </p:nvSpPr>
        <p:spPr>
          <a:xfrm>
            <a:off x="5187791" y="3271361"/>
            <a:ext cx="590550" cy="590550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4"/>
                </a:gs>
                <a:gs pos="86000">
                  <a:schemeClr val="accent4">
                    <a:alpha val="0"/>
                  </a:schemeClr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>
            <p:custDataLst>
              <p:tags r:id="rId15"/>
            </p:custDataLst>
          </p:nvPr>
        </p:nvSpPr>
        <p:spPr>
          <a:xfrm>
            <a:off x="4918710" y="4704874"/>
            <a:ext cx="1129665" cy="7877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类型命名为LinkList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16"/>
            </p:custDataLst>
          </p:nvPr>
        </p:nvSpPr>
        <p:spPr>
          <a:xfrm>
            <a:off x="4918710" y="4331494"/>
            <a:ext cx="1129665" cy="27622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gradFill flip="none" rotWithShape="1">
                  <a:gsLst>
                    <a:gs pos="3600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  <a:latin typeface="+mn-ea"/>
                <a:cs typeface="+mn-ea"/>
              </a:rPr>
              <a:t>链表</a:t>
            </a:r>
            <a:endParaRPr lang="zh-CN" altLang="en-US" sz="2400" b="1">
              <a:gradFill flip="none" rotWithShape="1">
                <a:gsLst>
                  <a:gs pos="3600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atin typeface="+mn-ea"/>
              <a:cs typeface="+mn-ea"/>
            </a:endParaRPr>
          </a:p>
        </p:txBody>
      </p:sp>
      <p:cxnSp>
        <p:nvCxnSpPr>
          <p:cNvPr id="38" name="直接连接符 37"/>
          <p:cNvCxnSpPr>
            <a:stCxn id="34" idx="4"/>
          </p:cNvCxnSpPr>
          <p:nvPr>
            <p:custDataLst>
              <p:tags r:id="rId17"/>
            </p:custDataLst>
          </p:nvPr>
        </p:nvCxnSpPr>
        <p:spPr>
          <a:xfrm>
            <a:off x="5483543" y="3861911"/>
            <a:ext cx="0" cy="403860"/>
          </a:xfrm>
          <a:prstGeom prst="line">
            <a:avLst/>
          </a:prstGeom>
          <a:ln w="15875"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图形 5"/>
          <p:cNvSpPr/>
          <p:nvPr>
            <p:custDataLst>
              <p:tags r:id="rId18"/>
            </p:custDataLst>
          </p:nvPr>
        </p:nvSpPr>
        <p:spPr>
          <a:xfrm>
            <a:off x="5379244" y="3462814"/>
            <a:ext cx="208598" cy="208598"/>
          </a:xfrm>
          <a:custGeom>
            <a:avLst/>
            <a:gdLst>
              <a:gd name="connsiteX0" fmla="*/ 129669 w 277883"/>
              <a:gd name="connsiteY0" fmla="*/ 0 h 277883"/>
              <a:gd name="connsiteX1" fmla="*/ 129669 w 277883"/>
              <a:gd name="connsiteY1" fmla="*/ 18515 h 277883"/>
              <a:gd name="connsiteX2" fmla="*/ 0 w 277883"/>
              <a:gd name="connsiteY2" fmla="*/ 148215 h 277883"/>
              <a:gd name="connsiteX3" fmla="*/ 129669 w 277883"/>
              <a:gd name="connsiteY3" fmla="*/ 277883 h 277883"/>
              <a:gd name="connsiteX4" fmla="*/ 259337 w 277883"/>
              <a:gd name="connsiteY4" fmla="*/ 148215 h 277883"/>
              <a:gd name="connsiteX5" fmla="*/ 277883 w 277883"/>
              <a:gd name="connsiteY5" fmla="*/ 148215 h 277883"/>
              <a:gd name="connsiteX6" fmla="*/ 129669 w 277883"/>
              <a:gd name="connsiteY6" fmla="*/ 0 h 277883"/>
              <a:gd name="connsiteX7" fmla="*/ 148215 w 277883"/>
              <a:gd name="connsiteY7" fmla="*/ 19849 h 277883"/>
              <a:gd name="connsiteX8" fmla="*/ 258035 w 277883"/>
              <a:gd name="connsiteY8" fmla="*/ 129669 h 277883"/>
              <a:gd name="connsiteX9" fmla="*/ 148215 w 277883"/>
              <a:gd name="connsiteY9" fmla="*/ 129669 h 277883"/>
              <a:gd name="connsiteX10" fmla="*/ 148215 w 277883"/>
              <a:gd name="connsiteY10" fmla="*/ 19849 h 277883"/>
              <a:gd name="connsiteX11" fmla="*/ 129669 w 277883"/>
              <a:gd name="connsiteY11" fmla="*/ 259368 h 277883"/>
              <a:gd name="connsiteX12" fmla="*/ 18515 w 277883"/>
              <a:gd name="connsiteY12" fmla="*/ 148215 h 277883"/>
              <a:gd name="connsiteX13" fmla="*/ 129669 w 277883"/>
              <a:gd name="connsiteY13" fmla="*/ 37061 h 277883"/>
              <a:gd name="connsiteX14" fmla="*/ 129669 w 277883"/>
              <a:gd name="connsiteY14" fmla="*/ 148215 h 277883"/>
              <a:gd name="connsiteX15" fmla="*/ 240822 w 277883"/>
              <a:gd name="connsiteY15" fmla="*/ 148215 h 277883"/>
              <a:gd name="connsiteX16" fmla="*/ 129669 w 277883"/>
              <a:gd name="connsiteY16" fmla="*/ 259368 h 27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7883" h="277883">
                <a:moveTo>
                  <a:pt x="129669" y="0"/>
                </a:moveTo>
                <a:lnTo>
                  <a:pt x="129669" y="18515"/>
                </a:lnTo>
                <a:cubicBezTo>
                  <a:pt x="58058" y="18515"/>
                  <a:pt x="0" y="76573"/>
                  <a:pt x="0" y="148215"/>
                </a:cubicBezTo>
                <a:cubicBezTo>
                  <a:pt x="0" y="219826"/>
                  <a:pt x="58058" y="277883"/>
                  <a:pt x="129669" y="277883"/>
                </a:cubicBezTo>
                <a:cubicBezTo>
                  <a:pt x="201279" y="277883"/>
                  <a:pt x="259337" y="219826"/>
                  <a:pt x="259337" y="148215"/>
                </a:cubicBezTo>
                <a:lnTo>
                  <a:pt x="277883" y="148215"/>
                </a:lnTo>
                <a:cubicBezTo>
                  <a:pt x="277883" y="66338"/>
                  <a:pt x="211545" y="0"/>
                  <a:pt x="129669" y="0"/>
                </a:cubicBezTo>
                <a:close/>
                <a:moveTo>
                  <a:pt x="148215" y="19849"/>
                </a:moveTo>
                <a:cubicBezTo>
                  <a:pt x="204908" y="28005"/>
                  <a:pt x="249878" y="72975"/>
                  <a:pt x="258035" y="129669"/>
                </a:cubicBezTo>
                <a:lnTo>
                  <a:pt x="148215" y="129669"/>
                </a:lnTo>
                <a:lnTo>
                  <a:pt x="148215" y="19849"/>
                </a:lnTo>
                <a:close/>
                <a:moveTo>
                  <a:pt x="129669" y="259368"/>
                </a:moveTo>
                <a:cubicBezTo>
                  <a:pt x="68385" y="259368"/>
                  <a:pt x="18515" y="209498"/>
                  <a:pt x="18515" y="148215"/>
                </a:cubicBezTo>
                <a:cubicBezTo>
                  <a:pt x="18515" y="86932"/>
                  <a:pt x="68385" y="37061"/>
                  <a:pt x="129669" y="37061"/>
                </a:cubicBezTo>
                <a:lnTo>
                  <a:pt x="129669" y="148215"/>
                </a:lnTo>
                <a:lnTo>
                  <a:pt x="240822" y="148215"/>
                </a:lnTo>
                <a:cubicBezTo>
                  <a:pt x="240822" y="209498"/>
                  <a:pt x="190983" y="259368"/>
                  <a:pt x="129669" y="25936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60000"/>
                </a:srgbClr>
              </a:gs>
            </a:gsLst>
            <a:lin ang="2700000" scaled="1"/>
          </a:gradFill>
          <a:ln w="335" cap="flat">
            <a:noFill/>
            <a:prstDash val="solid"/>
            <a:miter/>
          </a:ln>
          <a:effectLst>
            <a:outerShdw blurRad="88900" dist="25400" dir="2700000" algn="tl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115" name="任意多边形: 形状 114"/>
          <p:cNvSpPr/>
          <p:nvPr>
            <p:custDataLst>
              <p:tags r:id="rId19"/>
            </p:custDataLst>
          </p:nvPr>
        </p:nvSpPr>
        <p:spPr>
          <a:xfrm>
            <a:off x="456300" y="2179940"/>
            <a:ext cx="8226900" cy="872406"/>
          </a:xfrm>
          <a:custGeom>
            <a:avLst/>
            <a:gdLst>
              <a:gd name="connsiteX0" fmla="*/ 0 w 10969200"/>
              <a:gd name="connsiteY0" fmla="*/ 0 h 1163208"/>
              <a:gd name="connsiteX1" fmla="*/ 101222 w 10969200"/>
              <a:gd name="connsiteY1" fmla="*/ 47044 h 1163208"/>
              <a:gd name="connsiteX2" fmla="*/ 5497991 w 10969200"/>
              <a:gd name="connsiteY2" fmla="*/ 991286 h 1163208"/>
              <a:gd name="connsiteX3" fmla="*/ 10894757 w 10969200"/>
              <a:gd name="connsiteY3" fmla="*/ 47044 h 1163208"/>
              <a:gd name="connsiteX4" fmla="*/ 10969200 w 10969200"/>
              <a:gd name="connsiteY4" fmla="*/ 12446 h 1163208"/>
              <a:gd name="connsiteX5" fmla="*/ 10969200 w 10969200"/>
              <a:gd name="connsiteY5" fmla="*/ 140199 h 1163208"/>
              <a:gd name="connsiteX6" fmla="*/ 10802207 w 10969200"/>
              <a:gd name="connsiteY6" fmla="*/ 218966 h 1163208"/>
              <a:gd name="connsiteX7" fmla="*/ 5484603 w 10969200"/>
              <a:gd name="connsiteY7" fmla="*/ 1163208 h 1163208"/>
              <a:gd name="connsiteX8" fmla="*/ 166996 w 10969200"/>
              <a:gd name="connsiteY8" fmla="*/ 218966 h 1163208"/>
              <a:gd name="connsiteX9" fmla="*/ 0 w 10969200"/>
              <a:gd name="connsiteY9" fmla="*/ 140197 h 11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200" h="1163208">
                <a:moveTo>
                  <a:pt x="0" y="0"/>
                </a:moveTo>
                <a:lnTo>
                  <a:pt x="101222" y="47044"/>
                </a:lnTo>
                <a:cubicBezTo>
                  <a:pt x="1482377" y="630445"/>
                  <a:pt x="3390422" y="991286"/>
                  <a:pt x="5497991" y="991286"/>
                </a:cubicBezTo>
                <a:cubicBezTo>
                  <a:pt x="7605559" y="991286"/>
                  <a:pt x="9513604" y="630445"/>
                  <a:pt x="10894757" y="47044"/>
                </a:cubicBezTo>
                <a:lnTo>
                  <a:pt x="10969200" y="12446"/>
                </a:lnTo>
                <a:lnTo>
                  <a:pt x="10969200" y="140199"/>
                </a:lnTo>
                <a:lnTo>
                  <a:pt x="10802207" y="218966"/>
                </a:lnTo>
                <a:cubicBezTo>
                  <a:pt x="9441313" y="802367"/>
                  <a:pt x="7561256" y="1163208"/>
                  <a:pt x="5484603" y="1163208"/>
                </a:cubicBezTo>
                <a:cubicBezTo>
                  <a:pt x="3407948" y="1163208"/>
                  <a:pt x="1527891" y="802367"/>
                  <a:pt x="166996" y="218966"/>
                </a:cubicBezTo>
                <a:lnTo>
                  <a:pt x="0" y="140197"/>
                </a:lnTo>
                <a:close/>
              </a:path>
            </a:pathLst>
          </a:custGeom>
          <a:gradFill flip="none" rotWithShape="1">
            <a:gsLst>
              <a:gs pos="90000">
                <a:schemeClr val="accent1">
                  <a:alpha val="0"/>
                </a:schemeClr>
              </a:gs>
              <a:gs pos="50000">
                <a:schemeClr val="accent1">
                  <a:alpha val="18000"/>
                </a:schemeClr>
              </a:gs>
              <a:gs pos="1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747600" name="组合 1073747599"/>
          <p:cNvGrpSpPr/>
          <p:nvPr/>
        </p:nvGrpSpPr>
        <p:grpSpPr>
          <a:xfrm>
            <a:off x="2051685" y="4172268"/>
            <a:ext cx="5445125" cy="2073910"/>
            <a:chOff x="3165" y="44128"/>
            <a:chExt cx="8575" cy="3266"/>
          </a:xfrm>
        </p:grpSpPr>
        <p:sp>
          <p:nvSpPr>
            <p:cNvPr id="1073747601" name="矩形 1073747600"/>
            <p:cNvSpPr/>
            <p:nvPr>
              <p:custDataLst>
                <p:tags r:id="rId1"/>
              </p:custDataLst>
            </p:nvPr>
          </p:nvSpPr>
          <p:spPr>
            <a:xfrm>
              <a:off x="3165" y="46878"/>
              <a:ext cx="8575" cy="5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/>
            <a:lstStyle/>
            <a:p>
              <a:r>
                <a:rPr lang="zh-CN" altLang="en-US"/>
                <a:t>图3-1-1  SqList类型的变量存储结构示意图</a:t>
              </a:r>
              <a:endParaRPr lang="zh-CN" altLang="en-US"/>
            </a:p>
            <a:p>
              <a:endParaRPr lang="zh-CN" altLang="en-US"/>
            </a:p>
          </p:txBody>
        </p:sp>
        <p:grpSp>
          <p:nvGrpSpPr>
            <p:cNvPr id="1073747602" name="组合 1073747601"/>
            <p:cNvGrpSpPr/>
            <p:nvPr/>
          </p:nvGrpSpPr>
          <p:grpSpPr>
            <a:xfrm>
              <a:off x="5135" y="44128"/>
              <a:ext cx="2260" cy="2670"/>
              <a:chOff x="10130" y="44032"/>
              <a:chExt cx="2260" cy="2670"/>
            </a:xfrm>
          </p:grpSpPr>
          <p:sp>
            <p:nvSpPr>
              <p:cNvPr id="1073747603" name="矩形 1073747602"/>
              <p:cNvSpPr/>
              <p:nvPr>
                <p:custDataLst>
                  <p:tags r:id="rId2"/>
                </p:custDataLst>
              </p:nvPr>
            </p:nvSpPr>
            <p:spPr>
              <a:xfrm>
                <a:off x="11740" y="44032"/>
                <a:ext cx="517" cy="51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r>
                  <a:rPr lang="zh-CN" altLang="en-US"/>
                  <a:t>L</a:t>
                </a:r>
                <a:endParaRPr lang="zh-CN" altLang="en-US"/>
              </a:p>
              <a:p>
                <a:endParaRPr lang="zh-CN" altLang="en-US"/>
              </a:p>
            </p:txBody>
          </p:sp>
          <p:grpSp>
            <p:nvGrpSpPr>
              <p:cNvPr id="1073747604" name="组合 1073747603"/>
              <p:cNvGrpSpPr/>
              <p:nvPr/>
            </p:nvGrpSpPr>
            <p:grpSpPr>
              <a:xfrm>
                <a:off x="10130" y="44480"/>
                <a:ext cx="2260" cy="2222"/>
                <a:chOff x="10130" y="44480"/>
                <a:chExt cx="2260" cy="2222"/>
              </a:xfrm>
            </p:grpSpPr>
            <p:grpSp>
              <p:nvGrpSpPr>
                <p:cNvPr id="1073747605" name="组合 1073747604"/>
                <p:cNvGrpSpPr/>
                <p:nvPr/>
              </p:nvGrpSpPr>
              <p:grpSpPr>
                <a:xfrm>
                  <a:off x="10130" y="44480"/>
                  <a:ext cx="2253" cy="2222"/>
                  <a:chOff x="7114" y="44347"/>
                  <a:chExt cx="2253" cy="2222"/>
                </a:xfrm>
              </p:grpSpPr>
              <p:sp>
                <p:nvSpPr>
                  <p:cNvPr id="1073747606" name="矩形 1073747605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7114" y="46050"/>
                    <a:ext cx="1437" cy="51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FFFF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square"/>
                  <a:lstStyle/>
                  <a:p>
                    <a:r>
                      <a:rPr lang="zh-CN" altLang="en-US"/>
                      <a:t>length</a:t>
                    </a:r>
                    <a:endParaRPr lang="zh-CN" altLang="en-US"/>
                  </a:p>
                  <a:p>
                    <a:endParaRPr lang="zh-CN" altLang="en-US"/>
                  </a:p>
                </p:txBody>
              </p:sp>
              <p:grpSp>
                <p:nvGrpSpPr>
                  <p:cNvPr id="1073747607" name="组合 1073747606"/>
                  <p:cNvGrpSpPr/>
                  <p:nvPr/>
                </p:nvGrpSpPr>
                <p:grpSpPr>
                  <a:xfrm>
                    <a:off x="7175" y="44347"/>
                    <a:ext cx="2192" cy="2130"/>
                    <a:chOff x="7175" y="44347"/>
                    <a:chExt cx="2192" cy="2130"/>
                  </a:xfrm>
                </p:grpSpPr>
                <p:sp>
                  <p:nvSpPr>
                    <p:cNvPr id="1073747608" name="矩形 1073747607"/>
                    <p:cNvSpPr/>
                    <p:nvPr>
                      <p:custDataLst>
                        <p:tags r:id="rId4"/>
                      </p:custDataLst>
                    </p:nvPr>
                  </p:nvSpPr>
                  <p:spPr>
                    <a:xfrm>
                      <a:off x="7175" y="44347"/>
                      <a:ext cx="1456" cy="51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FFFFFF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square"/>
                    <a:lstStyle/>
                    <a:p>
                      <a:r>
                        <a:rPr lang="zh-CN" altLang="en-US"/>
                        <a:t>data</a:t>
                      </a:r>
                      <a:endParaRPr lang="zh-CN" altLang="en-US"/>
                    </a:p>
                    <a:p>
                      <a:endParaRPr lang="zh-CN" altLang="en-US"/>
                    </a:p>
                  </p:txBody>
                </p:sp>
                <p:grpSp>
                  <p:nvGrpSpPr>
                    <p:cNvPr id="1073747609" name="组合 1073747608"/>
                    <p:cNvGrpSpPr/>
                    <p:nvPr/>
                  </p:nvGrpSpPr>
                  <p:grpSpPr>
                    <a:xfrm>
                      <a:off x="8517" y="44461"/>
                      <a:ext cx="850" cy="2016"/>
                      <a:chOff x="8533" y="44461"/>
                      <a:chExt cx="850" cy="2016"/>
                    </a:xfrm>
                  </p:grpSpPr>
                  <p:sp>
                    <p:nvSpPr>
                      <p:cNvPr id="1073747610" name="矩形 1073747609"/>
                      <p:cNvSpPr/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8533" y="44461"/>
                        <a:ext cx="850" cy="201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73747611" name="直接连接符 1073747610"/>
                      <p:cNvSpPr/>
                      <p:nvPr>
                        <p:custDataLst>
                          <p:tags r:id="rId6"/>
                        </p:custDataLst>
                      </p:nvPr>
                    </p:nvSpPr>
                    <p:spPr>
                      <a:xfrm flipV="1">
                        <a:off x="8548" y="46124"/>
                        <a:ext cx="835" cy="15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73747612" name="直接连接符 1073747611"/>
                      <p:cNvSpPr/>
                      <p:nvPr>
                        <p:custDataLst>
                          <p:tags r:id="rId7"/>
                        </p:custDataLst>
                      </p:nvPr>
                    </p:nvSpPr>
                    <p:spPr>
                      <a:xfrm flipV="1">
                        <a:off x="8537" y="44664"/>
                        <a:ext cx="835" cy="15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73747613" name="直接连接符 1073747612"/>
                      <p:cNvSpPr/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 flipV="1">
                        <a:off x="8539" y="44915"/>
                        <a:ext cx="835" cy="15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073747614" name="矩形 1073747613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8608" y="45167"/>
                        <a:ext cx="701" cy="5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rgbClr val="FFFF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square"/>
                      <a:lstStyle/>
                      <a:p>
                        <a:r>
                          <a:rPr lang="zh-CN" altLang="en-US"/>
                          <a:t>... ...</a:t>
                        </a:r>
                        <a:endParaRPr lang="zh-CN" altLang="en-US"/>
                      </a:p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073747615" name="直接连接符 1073747614"/>
                <p:cNvSpPr/>
                <p:nvPr>
                  <p:custDataLst>
                    <p:tags r:id="rId10"/>
                  </p:custDataLst>
                </p:nvPr>
              </p:nvSpPr>
              <p:spPr>
                <a:xfrm flipV="1">
                  <a:off x="11555" y="46031"/>
                  <a:ext cx="835" cy="1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073747616" name="文本框 1073747615"/>
          <p:cNvSpPr txBox="1"/>
          <p:nvPr>
            <p:custDataLst>
              <p:tags r:id="rId11"/>
            </p:custDataLst>
          </p:nvPr>
        </p:nvSpPr>
        <p:spPr>
          <a:xfrm>
            <a:off x="405130" y="1445895"/>
            <a:ext cx="8333740" cy="25698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dirty="0"/>
              <a:t>类型定义</a:t>
            </a:r>
            <a:endParaRPr lang="zh-CN" altLang="en-US" sz="2400" dirty="0"/>
          </a:p>
          <a:p>
            <a:pPr lvl="1" indent="0"/>
            <a:r>
              <a:rPr lang="zh-CN" altLang="en-US" dirty="0"/>
              <a:t>#define MAXSIZE 20   </a:t>
            </a:r>
            <a:r>
              <a:rPr lang="zh-CN" altLang="en-US" dirty="0">
                <a:solidFill>
                  <a:srgbClr val="C00000"/>
                </a:solidFill>
              </a:rPr>
              <a:t>/* 存储空间初始分配量 */</a:t>
            </a:r>
            <a:endParaRPr lang="zh-CN" altLang="en-US" dirty="0">
              <a:solidFill>
                <a:srgbClr val="C00000"/>
              </a:solidFill>
            </a:endParaRPr>
          </a:p>
          <a:p>
            <a:pPr lvl="1" indent="0"/>
            <a:r>
              <a:rPr lang="zh-CN" altLang="en-US" dirty="0"/>
              <a:t>typedef struct</a:t>
            </a:r>
            <a:endParaRPr lang="zh-CN" altLang="en-US" dirty="0"/>
          </a:p>
          <a:p>
            <a:pPr lvl="1" indent="0"/>
            <a:r>
              <a:rPr lang="zh-CN" altLang="en-US" dirty="0"/>
              <a:t>{</a:t>
            </a:r>
            <a:endParaRPr lang="zh-CN" altLang="en-US" dirty="0"/>
          </a:p>
          <a:p>
            <a:pPr lvl="1" indent="0"/>
            <a:r>
              <a:rPr lang="en-US" altLang="zh-CN" dirty="0"/>
              <a:t>      </a:t>
            </a:r>
            <a:r>
              <a:rPr lang="zh-CN" altLang="en-US" dirty="0"/>
              <a:t>ElemType data[MAXSIZE];  </a:t>
            </a:r>
            <a:r>
              <a:rPr lang="zh-CN" altLang="en-US" dirty="0">
                <a:solidFill>
                  <a:srgbClr val="C00000"/>
                </a:solidFill>
              </a:rPr>
              <a:t>/* 数组，存储数据元素 */</a:t>
            </a:r>
            <a:endParaRPr lang="zh-CN" altLang="en-US" dirty="0">
              <a:solidFill>
                <a:srgbClr val="C00000"/>
              </a:solidFill>
            </a:endParaRPr>
          </a:p>
          <a:p>
            <a:pPr lvl="1" indent="0"/>
            <a:r>
              <a:rPr lang="en-US" altLang="zh-CN" dirty="0"/>
              <a:t>      </a:t>
            </a:r>
            <a:r>
              <a:rPr lang="zh-CN" altLang="en-US" dirty="0"/>
              <a:t>int length</a:t>
            </a:r>
            <a:r>
              <a:rPr lang="zh-CN" altLang="en-US" dirty="0">
                <a:solidFill>
                  <a:srgbClr val="C00000"/>
                </a:solidFill>
              </a:rPr>
              <a:t>;              /* 表当前有效长度 */</a:t>
            </a:r>
            <a:endParaRPr lang="zh-CN" altLang="en-US" dirty="0">
              <a:solidFill>
                <a:srgbClr val="C00000"/>
              </a:solidFill>
            </a:endParaRPr>
          </a:p>
          <a:p>
            <a:pPr lvl="1" indent="0"/>
            <a:r>
              <a:rPr lang="zh-CN" altLang="en-US" dirty="0"/>
              <a:t>}SqList;   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683895" y="572135"/>
            <a:ext cx="7687945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模块化程序设计（一）</a:t>
            </a:r>
            <a:r>
              <a:rPr sz="2400" dirty="0" smtClean="0">
                <a:sym typeface="+mn-ea"/>
              </a:rPr>
              <a:t>数组实现的类型定义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smtClean="0">
                <a:solidFill>
                  <a:srgbClr val="00B050"/>
                </a:solidFill>
              </a:rPr>
              <a:t>P48)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27380" y="4436745"/>
            <a:ext cx="7948930" cy="187896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z="1800" dirty="0"/>
              <a:t>特别</a:t>
            </a:r>
            <a:r>
              <a:rPr lang="zh-CN" altLang="en-US" sz="1800" dirty="0" smtClean="0"/>
              <a:t>注意</a:t>
            </a:r>
            <a:endParaRPr lang="zh-CN" altLang="en-US" sz="1800" dirty="0"/>
          </a:p>
          <a:p>
            <a:pPr marL="457200" lvl="1" indent="0">
              <a:buNone/>
            </a:pPr>
            <a:r>
              <a:rPr lang="zh-CN" altLang="en-US" sz="1600" dirty="0"/>
              <a:t>函数实现这里参数的表现方式。因为GetElem( L,i, &amp;e)函数的功能是：从表L中取出其中的第i个元素用参数e返回，在C语言想要通过参数返回值需采用指针实现，所以做了如上修改。其它函数的实现参照此函数的实现方式。</a:t>
            </a:r>
            <a:endParaRPr lang="zh-CN" altLang="en-US" sz="1600" dirty="0"/>
          </a:p>
        </p:txBody>
      </p:sp>
      <p:sp>
        <p:nvSpPr>
          <p:cNvPr id="1073746714" name="文本框 1073746713"/>
          <p:cNvSpPr txBox="1"/>
          <p:nvPr>
            <p:custDataLst>
              <p:tags r:id="rId2"/>
            </p:custDataLst>
          </p:nvPr>
        </p:nvSpPr>
        <p:spPr>
          <a:xfrm>
            <a:off x="611505" y="1412875"/>
            <a:ext cx="7930515" cy="28721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r>
              <a:rPr lang="zh-CN" altLang="en-US" dirty="0"/>
              <a:t>Status GetElem(SqList L,int i,ElemType *e)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{/* 初始条件：数组表示的表L已存在，1≤i≤ListLength(L)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/* 操作结果：用e返回L中第i个数据元素的值,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       注意i是指位置，第1个位置的数组是从0开始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 if(L.length==0 || i&lt;1 || i&gt;L.length)</a:t>
            </a:r>
            <a:endParaRPr lang="zh-CN" altLang="en-US" dirty="0"/>
          </a:p>
          <a:p>
            <a:r>
              <a:rPr lang="zh-CN" altLang="en-US" dirty="0"/>
              <a:t>        return ERROR;</a:t>
            </a:r>
            <a:endParaRPr lang="zh-CN" altLang="en-US" dirty="0"/>
          </a:p>
          <a:p>
            <a:r>
              <a:rPr lang="zh-CN" altLang="en-US" dirty="0"/>
              <a:t>    *e=L.data[i-1];</a:t>
            </a:r>
            <a:endParaRPr lang="zh-CN" altLang="en-US" dirty="0"/>
          </a:p>
          <a:p>
            <a:r>
              <a:rPr lang="zh-CN" altLang="en-US" dirty="0"/>
              <a:t>    return OK;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3895" y="572135"/>
            <a:ext cx="7687945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模块化程序设计（一）</a:t>
            </a:r>
            <a:r>
              <a:rPr sz="2400" dirty="0" smtClean="0">
                <a:sym typeface="+mn-ea"/>
              </a:rPr>
              <a:t>数组实现的函数举例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smtClean="0">
                <a:solidFill>
                  <a:srgbClr val="00B050"/>
                </a:solidFill>
              </a:rPr>
              <a:t>P49)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6721" name="文本框 1073746720"/>
          <p:cNvSpPr txBox="1"/>
          <p:nvPr>
            <p:custDataLst>
              <p:tags r:id="rId1"/>
            </p:custDataLst>
          </p:nvPr>
        </p:nvSpPr>
        <p:spPr>
          <a:xfrm>
            <a:off x="441325" y="1628775"/>
            <a:ext cx="8359775" cy="462407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defTabSz="914400">
              <a:tabLst>
                <a:tab pos="800100" algn="l"/>
              </a:tabLst>
            </a:pPr>
            <a:r>
              <a:rPr lang="zh-CN" altLang="en-US" dirty="0"/>
              <a:t>void Union(SqList *La,SqList Lb)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{ </a:t>
            </a:r>
            <a:r>
              <a:rPr lang="zh-CN" altLang="en-US" dirty="0">
                <a:solidFill>
                  <a:srgbClr val="C00000"/>
                </a:solidFill>
              </a:rPr>
              <a:t>/* 将所有在表Lb中但不在La中的数据元素插入到La中 */</a:t>
            </a:r>
            <a:endParaRPr lang="zh-CN" altLang="en-US" dirty="0">
              <a:solidFill>
                <a:srgbClr val="C00000"/>
              </a:solidFill>
            </a:endParaRPr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ElemType e;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int La_len,Lb_len;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int i;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La_len=ListLength(*La); </a:t>
            </a:r>
            <a:r>
              <a:rPr lang="zh-CN" altLang="en-US" dirty="0">
                <a:solidFill>
                  <a:srgbClr val="C00000"/>
                </a:solidFill>
              </a:rPr>
              <a:t>/* 求表La的长度 */</a:t>
            </a:r>
            <a:endParaRPr lang="zh-CN" altLang="en-US" dirty="0">
              <a:solidFill>
                <a:srgbClr val="C00000"/>
              </a:solidFill>
            </a:endParaRPr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Lb_len=ListLength(Lb);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for(i=1;i&lt;=Lb_len;i++)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</a:t>
            </a:r>
            <a:r>
              <a:rPr lang="zh-CN" altLang="en-US" dirty="0"/>
              <a:t>{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  </a:t>
            </a:r>
            <a:r>
              <a:rPr lang="en-US" altLang="zh-CN" dirty="0"/>
              <a:t>   </a:t>
            </a:r>
            <a:r>
              <a:rPr lang="zh-CN" altLang="en-US" dirty="0"/>
              <a:t>GetElem(Lb,i,&amp;e); </a:t>
            </a:r>
            <a:r>
              <a:rPr lang="zh-CN" altLang="en-US" dirty="0">
                <a:solidFill>
                  <a:srgbClr val="C00000"/>
                </a:solidFill>
              </a:rPr>
              <a:t>/* 取Lb中第i个数据元素赋给e */</a:t>
            </a:r>
            <a:endParaRPr lang="zh-CN" altLang="en-US" dirty="0">
              <a:solidFill>
                <a:srgbClr val="C00000"/>
              </a:solidFill>
            </a:endParaRPr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  </a:t>
            </a:r>
            <a:r>
              <a:rPr lang="en-US" altLang="zh-CN" dirty="0"/>
              <a:t>   </a:t>
            </a:r>
            <a:r>
              <a:rPr lang="zh-CN" altLang="en-US" dirty="0"/>
              <a:t>if(!LocateElem(*La,e,equal)) </a:t>
            </a:r>
            <a:r>
              <a:rPr lang="zh-CN" altLang="en-US" dirty="0">
                <a:solidFill>
                  <a:srgbClr val="C00000"/>
                </a:solidFill>
              </a:rPr>
              <a:t>/* La中不存在和e相同的元素,则插入之 */</a:t>
            </a:r>
            <a:endParaRPr lang="zh-CN" altLang="en-US" dirty="0">
              <a:solidFill>
                <a:srgbClr val="C00000"/>
              </a:solidFill>
            </a:endParaRPr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    </a:t>
            </a:r>
            <a:r>
              <a:rPr lang="en-US" altLang="zh-CN" dirty="0"/>
              <a:t>     </a:t>
            </a:r>
            <a:r>
              <a:rPr lang="zh-CN" altLang="en-US" dirty="0"/>
              <a:t>ListInsert(La,++La_len,e);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  </a:t>
            </a:r>
            <a:r>
              <a:rPr lang="en-US" altLang="zh-CN" dirty="0"/>
              <a:t>  </a:t>
            </a:r>
            <a:r>
              <a:rPr lang="zh-CN" altLang="en-US" dirty="0"/>
              <a:t>}</a:t>
            </a:r>
            <a:endParaRPr lang="zh-CN" altLang="en-US" dirty="0"/>
          </a:p>
          <a:p>
            <a:pPr defTabSz="914400">
              <a:tabLst>
                <a:tab pos="800100" algn="l"/>
              </a:tabLst>
            </a:pPr>
            <a:r>
              <a:rPr lang="zh-CN" altLang="en-US" dirty="0"/>
              <a:t> 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3895" y="572135"/>
            <a:ext cx="7687945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模块化程序设计（一）数组实现的</a:t>
            </a:r>
            <a:r>
              <a:rPr lang="en-US" altLang="zh-CN" sz="2400" dirty="0">
                <a:sym typeface="+mn-ea"/>
              </a:rPr>
              <a:t>Union</a:t>
            </a:r>
            <a:r>
              <a:rPr sz="2400" dirty="0" smtClean="0">
                <a:sym typeface="+mn-ea"/>
              </a:rPr>
              <a:t>函数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smtClean="0">
                <a:solidFill>
                  <a:srgbClr val="00B050"/>
                </a:solidFill>
              </a:rPr>
              <a:t>P49)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7641" name="文本框 1073747640"/>
          <p:cNvSpPr txBox="1"/>
          <p:nvPr>
            <p:custDataLst>
              <p:tags r:id="rId1"/>
            </p:custDataLst>
          </p:nvPr>
        </p:nvSpPr>
        <p:spPr>
          <a:xfrm>
            <a:off x="828040" y="1412875"/>
            <a:ext cx="7688580" cy="25939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/>
              <a:t>类型定义：</a:t>
            </a:r>
            <a:endParaRPr lang="zh-CN" altLang="en-US" dirty="0"/>
          </a:p>
          <a:p>
            <a:pPr lvl="1" indent="14605"/>
            <a:r>
              <a:rPr lang="zh-CN" altLang="en-US" dirty="0"/>
              <a:t>struct LNode       </a:t>
            </a:r>
            <a:r>
              <a:rPr lang="zh-CN" altLang="en-US" dirty="0" smtClean="0"/>
              <a:t>         </a:t>
            </a:r>
            <a:r>
              <a:rPr lang="zh-CN" altLang="en-US" dirty="0">
                <a:solidFill>
                  <a:srgbClr val="C00000"/>
                </a:solidFill>
              </a:rPr>
              <a:t>/* 结点定义 */     </a:t>
            </a:r>
            <a:endParaRPr lang="zh-CN" altLang="en-US" dirty="0">
              <a:solidFill>
                <a:srgbClr val="C00000"/>
              </a:solidFill>
            </a:endParaRPr>
          </a:p>
          <a:p>
            <a:pPr lvl="1" indent="14605"/>
            <a:r>
              <a:rPr lang="zh-CN" altLang="en-US" dirty="0"/>
              <a:t> {</a:t>
            </a:r>
            <a:endParaRPr lang="zh-CN" altLang="en-US" dirty="0"/>
          </a:p>
          <a:p>
            <a:pPr lvl="1" indent="14605"/>
            <a:r>
              <a:rPr lang="zh-CN" altLang="en-US" dirty="0"/>
              <a:t>     ElemType data;</a:t>
            </a:r>
            <a:endParaRPr lang="zh-CN" altLang="en-US" dirty="0"/>
          </a:p>
          <a:p>
            <a:pPr lvl="1" indent="14605"/>
            <a:r>
              <a:rPr lang="zh-CN" altLang="en-US" dirty="0"/>
              <a:t>     struct LNode *next;</a:t>
            </a:r>
            <a:endParaRPr lang="zh-CN" altLang="en-US" dirty="0"/>
          </a:p>
          <a:p>
            <a:pPr lvl="1" indent="14605"/>
            <a:r>
              <a:rPr lang="zh-CN" altLang="en-US" dirty="0"/>
              <a:t> };</a:t>
            </a:r>
            <a:endParaRPr lang="zh-CN" altLang="en-US" dirty="0"/>
          </a:p>
          <a:p>
            <a:pPr lvl="1" indent="14605"/>
            <a:r>
              <a:rPr lang="zh-CN" altLang="en-US" dirty="0"/>
              <a:t> typedef struct LNode *LinkList; 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/* </a:t>
            </a:r>
            <a:r>
              <a:rPr lang="zh-CN" altLang="en-US" dirty="0">
                <a:solidFill>
                  <a:srgbClr val="C00000"/>
                </a:solidFill>
              </a:rPr>
              <a:t>表的头指针类型 */</a:t>
            </a:r>
            <a:endParaRPr lang="zh-CN" altLang="en-US" dirty="0">
              <a:solidFill>
                <a:srgbClr val="C00000"/>
              </a:solidFill>
            </a:endParaRPr>
          </a:p>
          <a:p>
            <a:pPr indent="14605"/>
            <a:endParaRPr lang="zh-CN" altLang="en-US" dirty="0"/>
          </a:p>
        </p:txBody>
      </p:sp>
      <p:grpSp>
        <p:nvGrpSpPr>
          <p:cNvPr id="1073747618" name="组合 1073747617"/>
          <p:cNvGrpSpPr/>
          <p:nvPr/>
        </p:nvGrpSpPr>
        <p:grpSpPr>
          <a:xfrm>
            <a:off x="2460625" y="4940935"/>
            <a:ext cx="4222750" cy="1007110"/>
            <a:chOff x="8364" y="59587"/>
            <a:chExt cx="6650" cy="1586"/>
          </a:xfrm>
        </p:grpSpPr>
        <p:grpSp>
          <p:nvGrpSpPr>
            <p:cNvPr id="1073747619" name="组合 1073747618"/>
            <p:cNvGrpSpPr/>
            <p:nvPr/>
          </p:nvGrpSpPr>
          <p:grpSpPr>
            <a:xfrm>
              <a:off x="8364" y="59587"/>
              <a:ext cx="6650" cy="905"/>
              <a:chOff x="8364" y="58980"/>
              <a:chExt cx="6650" cy="905"/>
            </a:xfrm>
          </p:grpSpPr>
          <p:sp>
            <p:nvSpPr>
              <p:cNvPr id="1073747620" name="矩形 1073747619"/>
              <p:cNvSpPr/>
              <p:nvPr>
                <p:custDataLst>
                  <p:tags r:id="rId2"/>
                </p:custDataLst>
              </p:nvPr>
            </p:nvSpPr>
            <p:spPr>
              <a:xfrm>
                <a:off x="8364" y="58980"/>
                <a:ext cx="550" cy="53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/>
              <a:lstStyle/>
              <a:p>
                <a:r>
                  <a:rPr lang="zh-CN" altLang="en-US"/>
                  <a:t>L</a:t>
                </a:r>
                <a:endParaRPr lang="zh-CN" altLang="en-US"/>
              </a:p>
              <a:p>
                <a:endParaRPr lang="zh-CN" altLang="en-US"/>
              </a:p>
            </p:txBody>
          </p:sp>
          <p:grpSp>
            <p:nvGrpSpPr>
              <p:cNvPr id="1073747621" name="组合 1073747620"/>
              <p:cNvGrpSpPr/>
              <p:nvPr/>
            </p:nvGrpSpPr>
            <p:grpSpPr>
              <a:xfrm>
                <a:off x="8366" y="59498"/>
                <a:ext cx="6648" cy="387"/>
                <a:chOff x="8366" y="59498"/>
                <a:chExt cx="6648" cy="387"/>
              </a:xfrm>
            </p:grpSpPr>
            <p:grpSp>
              <p:nvGrpSpPr>
                <p:cNvPr id="1073747622" name="组合 1073747621"/>
                <p:cNvGrpSpPr/>
                <p:nvPr/>
              </p:nvGrpSpPr>
              <p:grpSpPr>
                <a:xfrm>
                  <a:off x="8366" y="59498"/>
                  <a:ext cx="966" cy="350"/>
                  <a:chOff x="8366" y="59498"/>
                  <a:chExt cx="966" cy="350"/>
                </a:xfrm>
              </p:grpSpPr>
              <p:sp>
                <p:nvSpPr>
                  <p:cNvPr id="1073747623" name="矩形 1073747622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8366" y="59498"/>
                    <a:ext cx="550" cy="35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3747624" name="直接连接符 1073747623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8616" y="59689"/>
                    <a:ext cx="716" cy="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arrow" w="med" len="med"/>
                  </a:ln>
                </p:spPr>
              </p:sp>
            </p:grpSp>
            <p:grpSp>
              <p:nvGrpSpPr>
                <p:cNvPr id="1073747625" name="组合 1073747624"/>
                <p:cNvGrpSpPr/>
                <p:nvPr/>
              </p:nvGrpSpPr>
              <p:grpSpPr>
                <a:xfrm>
                  <a:off x="9340" y="59525"/>
                  <a:ext cx="1516" cy="356"/>
                  <a:chOff x="9340" y="59525"/>
                  <a:chExt cx="1516" cy="356"/>
                </a:xfrm>
              </p:grpSpPr>
              <p:sp>
                <p:nvSpPr>
                  <p:cNvPr id="1073747626" name="矩形 1073747625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9340" y="59525"/>
                    <a:ext cx="550" cy="35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73747627" name="组合 1073747626"/>
                  <p:cNvGrpSpPr/>
                  <p:nvPr/>
                </p:nvGrpSpPr>
                <p:grpSpPr>
                  <a:xfrm>
                    <a:off x="9890" y="59530"/>
                    <a:ext cx="966" cy="351"/>
                    <a:chOff x="8366" y="59507"/>
                    <a:chExt cx="966" cy="351"/>
                  </a:xfrm>
                </p:grpSpPr>
                <p:sp>
                  <p:nvSpPr>
                    <p:cNvPr id="1073747628" name="矩形 1073747627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8366" y="59507"/>
                      <a:ext cx="550" cy="3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3747629" name="直接连接符 1073747628"/>
                    <p:cNvSpPr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8616" y="59689"/>
                      <a:ext cx="716" cy="1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</p:sp>
              </p:grpSp>
            </p:grpSp>
            <p:grpSp>
              <p:nvGrpSpPr>
                <p:cNvPr id="1073747630" name="组合 1073747629"/>
                <p:cNvGrpSpPr/>
                <p:nvPr/>
              </p:nvGrpSpPr>
              <p:grpSpPr>
                <a:xfrm>
                  <a:off x="10846" y="59528"/>
                  <a:ext cx="1516" cy="357"/>
                  <a:chOff x="9340" y="59521"/>
                  <a:chExt cx="1516" cy="357"/>
                </a:xfrm>
              </p:grpSpPr>
              <p:sp>
                <p:nvSpPr>
                  <p:cNvPr id="1073747631" name="矩形 1073747630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9340" y="59527"/>
                    <a:ext cx="550" cy="35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73747632" name="组合 1073747631"/>
                  <p:cNvGrpSpPr/>
                  <p:nvPr/>
                </p:nvGrpSpPr>
                <p:grpSpPr>
                  <a:xfrm>
                    <a:off x="9890" y="59521"/>
                    <a:ext cx="966" cy="350"/>
                    <a:chOff x="8366" y="59498"/>
                    <a:chExt cx="966" cy="350"/>
                  </a:xfrm>
                </p:grpSpPr>
                <p:sp>
                  <p:nvSpPr>
                    <p:cNvPr id="1073747633" name="矩形 1073747632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8366" y="59498"/>
                      <a:ext cx="550" cy="3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3747634" name="直接连接符 1073747633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8616" y="59689"/>
                      <a:ext cx="716" cy="1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arrow" w="med" len="med"/>
                    </a:ln>
                  </p:spPr>
                </p:sp>
              </p:grpSp>
            </p:grpSp>
            <p:sp>
              <p:nvSpPr>
                <p:cNvPr id="1073747635" name="矩形 107374763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914" y="59525"/>
                  <a:ext cx="550" cy="351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747636" name="矩形 1073747635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4464" y="59528"/>
                  <a:ext cx="550" cy="351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/>
                <a:lstStyle/>
                <a:p>
                  <a:r>
                    <a:rPr lang="zh-CN" altLang="en-US"/>
                    <a:t>^…</a:t>
                  </a:r>
                  <a:endParaRPr lang="zh-CN" altLang="en-US"/>
                </a:p>
                <a:p>
                  <a:endParaRPr lang="zh-CN" altLang="en-US"/>
                </a:p>
              </p:txBody>
            </p:sp>
            <p:sp>
              <p:nvSpPr>
                <p:cNvPr id="1073747637" name="直接连接符 1073747636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3195" y="59719"/>
                  <a:ext cx="716" cy="1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arrow" w="med" len="med"/>
                </a:ln>
              </p:spPr>
            </p:sp>
            <p:sp>
              <p:nvSpPr>
                <p:cNvPr id="1073747638" name="矩形 1073747637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2540" y="59519"/>
                  <a:ext cx="550" cy="351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/>
                <a:lstStyle/>
                <a:p>
                  <a:r>
                    <a:rPr lang="zh-CN" altLang="en-US"/>
                    <a:t>……</a:t>
                  </a:r>
                  <a:endParaRPr lang="zh-CN" altLang="en-US"/>
                </a:p>
                <a:p>
                  <a:endParaRPr lang="zh-CN" altLang="en-US"/>
                </a:p>
              </p:txBody>
            </p:sp>
          </p:grpSp>
        </p:grpSp>
        <p:sp>
          <p:nvSpPr>
            <p:cNvPr id="1073747639" name="矩形 1073747638"/>
            <p:cNvSpPr/>
            <p:nvPr>
              <p:custDataLst>
                <p:tags r:id="rId15"/>
              </p:custDataLst>
            </p:nvPr>
          </p:nvSpPr>
          <p:spPr>
            <a:xfrm>
              <a:off x="8906" y="60657"/>
              <a:ext cx="5200" cy="5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/>
            <a:lstStyle/>
            <a:p>
              <a:r>
                <a:rPr lang="zh-CN" altLang="en-US"/>
                <a:t>图3-1-2  链表存储方式示意图</a:t>
              </a:r>
              <a:endParaRPr lang="zh-CN" altLang="en-US"/>
            </a:p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83895" y="572135"/>
            <a:ext cx="7687945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</a:t>
            </a:r>
            <a:r>
              <a:rPr sz="2400" dirty="0" smtClean="0">
                <a:sym typeface="+mn-ea"/>
              </a:rPr>
              <a:t>（</a:t>
            </a:r>
            <a:r>
              <a:rPr lang="zh-CN" altLang="en-US" sz="2400" dirty="0"/>
              <a:t>一</a:t>
            </a:r>
            <a:r>
              <a:rPr sz="2400" dirty="0" smtClean="0">
                <a:sym typeface="+mn-ea"/>
              </a:rPr>
              <a:t>）链表实现的类型定义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smtClean="0">
                <a:solidFill>
                  <a:srgbClr val="00B050"/>
                </a:solidFill>
              </a:rPr>
              <a:t>P50)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7640" name="文本框 1073747639"/>
          <p:cNvSpPr txBox="1"/>
          <p:nvPr>
            <p:custDataLst>
              <p:tags r:id="rId1"/>
            </p:custDataLst>
          </p:nvPr>
        </p:nvSpPr>
        <p:spPr>
          <a:xfrm>
            <a:off x="768350" y="1244600"/>
            <a:ext cx="7884160" cy="507936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r>
              <a:rPr lang="zh-CN" altLang="en-US" dirty="0"/>
              <a:t>Status GetElem(LinkList L,int i,ElemType *e)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{  </a:t>
            </a:r>
            <a:r>
              <a:rPr lang="zh-CN" altLang="en-US" dirty="0">
                <a:solidFill>
                  <a:srgbClr val="C00000"/>
                </a:solidFill>
              </a:rPr>
              <a:t>/* L为单链表的头指针。当第i个元素存在时,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其值赋给e并返回OK,否则返回ERROR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int j=1; 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/* </a:t>
            </a:r>
            <a:r>
              <a:rPr lang="zh-CN" altLang="en-US" dirty="0">
                <a:solidFill>
                  <a:srgbClr val="C00000"/>
                </a:solidFill>
              </a:rPr>
              <a:t>j为计数器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LinkList p=L; 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/* </a:t>
            </a:r>
            <a:r>
              <a:rPr lang="zh-CN" altLang="en-US" dirty="0">
                <a:solidFill>
                  <a:srgbClr val="C00000"/>
                </a:solidFill>
              </a:rPr>
              <a:t>p指向第一个结点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while(p&amp;&amp;j&lt;i</a:t>
            </a:r>
            <a:r>
              <a:rPr lang="zh-CN" altLang="en-US" dirty="0" smtClean="0">
                <a:solidFill>
                  <a:srgbClr val="C00000"/>
                </a:solidFill>
              </a:rPr>
              <a:t>)   </a:t>
            </a:r>
            <a:r>
              <a:rPr lang="zh-CN" altLang="en-US" dirty="0">
                <a:solidFill>
                  <a:srgbClr val="C00000"/>
                </a:solidFill>
              </a:rPr>
              <a:t>/* 顺指针向后查找, 直到p指向第i个</a:t>
            </a:r>
            <a:r>
              <a:rPr lang="zh-CN" altLang="en-US" dirty="0" smtClean="0">
                <a:solidFill>
                  <a:srgbClr val="C00000"/>
                </a:solidFill>
              </a:rPr>
              <a:t>元素或</a:t>
            </a:r>
            <a:r>
              <a:rPr lang="zh-CN" altLang="en-US" dirty="0">
                <a:solidFill>
                  <a:srgbClr val="C00000"/>
                </a:solidFill>
              </a:rPr>
              <a:t>p为空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{</a:t>
            </a:r>
            <a:endParaRPr lang="zh-CN" altLang="en-US" dirty="0"/>
          </a:p>
          <a:p>
            <a:r>
              <a:rPr lang="zh-CN" altLang="en-US" dirty="0"/>
              <a:t>     p=p-&gt;next;</a:t>
            </a:r>
            <a:endParaRPr lang="zh-CN" altLang="en-US" dirty="0"/>
          </a:p>
          <a:p>
            <a:r>
              <a:rPr lang="zh-CN" altLang="en-US" dirty="0"/>
              <a:t>     j++;</a:t>
            </a:r>
            <a:endParaRPr lang="zh-CN" altLang="en-US" dirty="0"/>
          </a:p>
          <a:p>
            <a:pPr defTabSz="914400">
              <a:tabLst>
                <a:tab pos="2590165" algn="l"/>
              </a:tabLst>
            </a:pPr>
            <a:r>
              <a:rPr lang="zh-CN" altLang="en-US" dirty="0"/>
              <a:t>   } 	   </a:t>
            </a:r>
            <a:endParaRPr lang="zh-CN" altLang="en-US" dirty="0"/>
          </a:p>
          <a:p>
            <a:r>
              <a:rPr lang="zh-CN" altLang="en-US" dirty="0"/>
              <a:t>   if(!p||j&gt;i</a:t>
            </a:r>
            <a:r>
              <a:rPr lang="zh-CN" altLang="en-US" dirty="0">
                <a:solidFill>
                  <a:srgbClr val="C00000"/>
                </a:solidFill>
              </a:rPr>
              <a:t>) </a:t>
            </a:r>
            <a:r>
              <a:rPr lang="zh-CN" altLang="en-US" dirty="0" smtClean="0">
                <a:solidFill>
                  <a:srgbClr val="C00000"/>
                </a:solidFill>
              </a:rPr>
              <a:t>    </a:t>
            </a:r>
            <a:r>
              <a:rPr lang="zh-CN" altLang="en-US" dirty="0">
                <a:solidFill>
                  <a:srgbClr val="C00000"/>
                </a:solidFill>
              </a:rPr>
              <a:t>/* 第i个元素不存在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  return ERROR;</a:t>
            </a:r>
            <a:endParaRPr lang="zh-CN" altLang="en-US" dirty="0"/>
          </a:p>
          <a:p>
            <a:r>
              <a:rPr lang="zh-CN" altLang="en-US" dirty="0"/>
              <a:t>   *e=p-&gt;data;  </a:t>
            </a:r>
            <a:r>
              <a:rPr lang="zh-CN" altLang="en-US" dirty="0" smtClean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/* 取第i个元素 */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   return OK;</a:t>
            </a:r>
            <a:endParaRPr lang="zh-CN" altLang="en-US" dirty="0"/>
          </a:p>
          <a:p>
            <a:r>
              <a:rPr lang="zh-CN" altLang="en-US" dirty="0"/>
              <a:t> 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3895" y="572135"/>
            <a:ext cx="7687945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模块化程序设计（一）</a:t>
            </a:r>
            <a:r>
              <a:rPr sz="2400" dirty="0" smtClean="0">
                <a:sym typeface="+mn-ea"/>
              </a:rPr>
              <a:t>链表实现的函数举例</a:t>
            </a:r>
            <a:r>
              <a:rPr lang="en-US" altLang="zh-CN" sz="2400" dirty="0">
                <a:solidFill>
                  <a:srgbClr val="00B050"/>
                </a:solidFill>
              </a:rPr>
              <a:t>(P50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缺角矩形 8"/>
          <p:cNvSpPr/>
          <p:nvPr>
            <p:custDataLst>
              <p:tags r:id="rId1"/>
            </p:custDataLst>
          </p:nvPr>
        </p:nvSpPr>
        <p:spPr>
          <a:xfrm>
            <a:off x="521495" y="1888781"/>
            <a:ext cx="8101013" cy="166581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缺角矩形 9"/>
          <p:cNvSpPr/>
          <p:nvPr>
            <p:custDataLst>
              <p:tags r:id="rId2"/>
            </p:custDataLst>
          </p:nvPr>
        </p:nvSpPr>
        <p:spPr>
          <a:xfrm>
            <a:off x="592614" y="1978601"/>
            <a:ext cx="7958774" cy="1486173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2622288" y="2262687"/>
            <a:ext cx="0" cy="91800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871623" y="2137907"/>
            <a:ext cx="5458769" cy="1167560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对于相同的功能，采用数组与链表因为存储结构不同而使得实现时代码（算法）完全不同。因此，对此应用，采用数组法与链表法时所有函数均各自独立编写，不能重用。   </a:t>
            </a: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709651" y="2208687"/>
            <a:ext cx="1789835" cy="1026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注意</a:t>
            </a:r>
            <a:endParaRPr lang="zh-CN" altLang="en-US" sz="280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18" name="缺角矩形 17"/>
          <p:cNvSpPr/>
          <p:nvPr>
            <p:custDataLst>
              <p:tags r:id="rId6"/>
            </p:custDataLst>
          </p:nvPr>
        </p:nvSpPr>
        <p:spPr>
          <a:xfrm>
            <a:off x="521495" y="3809474"/>
            <a:ext cx="8101013" cy="166581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缺角矩形 18"/>
          <p:cNvSpPr/>
          <p:nvPr>
            <p:custDataLst>
              <p:tags r:id="rId7"/>
            </p:custDataLst>
          </p:nvPr>
        </p:nvSpPr>
        <p:spPr>
          <a:xfrm>
            <a:off x="592614" y="3899293"/>
            <a:ext cx="7958774" cy="1486173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2622288" y="4183379"/>
            <a:ext cx="0" cy="91800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871623" y="4058600"/>
            <a:ext cx="5458769" cy="1167560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分析此题采用数组与链表时哪种方法更好?说明理由。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709651" y="4129379"/>
            <a:ext cx="1789835" cy="1026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思考</a:t>
            </a:r>
            <a:endParaRPr lang="zh-CN" altLang="en-US" sz="280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6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493765" y="620479"/>
            <a:ext cx="8226900" cy="5292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 dirty="0"/>
              <a:t>模块化程序设计（一）注意与</a:t>
            </a:r>
            <a:r>
              <a:rPr lang="zh-CN" altLang="en-US" sz="3200" dirty="0" smtClean="0"/>
              <a:t>思考</a:t>
            </a:r>
            <a:r>
              <a:rPr lang="en-US" altLang="zh-CN" sz="2800" dirty="0">
                <a:solidFill>
                  <a:srgbClr val="00B050"/>
                </a:solidFill>
              </a:rPr>
              <a:t>(</a:t>
            </a:r>
            <a:r>
              <a:rPr lang="en-US" altLang="zh-CN" sz="2800" dirty="0" smtClean="0">
                <a:solidFill>
                  <a:srgbClr val="00B050"/>
                </a:solidFill>
              </a:rPr>
              <a:t>P51)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3"/>
          <p:cNvSpPr/>
          <p:nvPr>
            <p:custDataLst>
              <p:tags r:id="rId1"/>
            </p:custDataLst>
          </p:nvPr>
        </p:nvSpPr>
        <p:spPr>
          <a:xfrm>
            <a:off x="638465" y="2018969"/>
            <a:ext cx="2319436" cy="3439493"/>
          </a:xfrm>
          <a:prstGeom prst="roundRect">
            <a:avLst>
              <a:gd name="adj" fmla="val 6621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dist="88900" dir="2700000" sx="100500" sy="100500" algn="tl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37600" tIns="0" rIns="236363" bIns="1134000" numCol="1" spcCol="0" rtlCol="0" fromWordArt="0" anchor="ctr" anchorCtr="0" forceAA="0" compatLnSpc="1">
            <a:noAutofit/>
          </a:bodyPr>
          <a:lstStyle/>
          <a:p>
            <a:pPr lvl="0" algn="just">
              <a:lnSpc>
                <a:spcPct val="130000"/>
              </a:lnSpc>
              <a:buClrTx/>
              <a:buSzTx/>
              <a:buFontTx/>
            </a:pPr>
            <a:r>
              <a:rPr lang="zh-CN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分别与数组与链表实现，即做两种方法完成此功能</a:t>
            </a:r>
            <a:endParaRPr lang="zh-CN" altLang="zh-CN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圆角矩形 3"/>
          <p:cNvSpPr/>
          <p:nvPr>
            <p:custDataLst>
              <p:tags r:id="rId2"/>
            </p:custDataLst>
          </p:nvPr>
        </p:nvSpPr>
        <p:spPr>
          <a:xfrm>
            <a:off x="3388007" y="2018969"/>
            <a:ext cx="2319436" cy="3439493"/>
          </a:xfrm>
          <a:prstGeom prst="roundRect">
            <a:avLst>
              <a:gd name="adj" fmla="val 6621"/>
            </a:avLst>
          </a:prstGeom>
          <a:solidFill>
            <a:srgbClr val="FFFFFF"/>
          </a:solidFill>
          <a:ln>
            <a:solidFill>
              <a:schemeClr val="accent2"/>
            </a:solidFill>
          </a:ln>
          <a:effectLst>
            <a:outerShdw dist="88900" dir="2700000" sx="100500" sy="100500" algn="tl" rotWithShape="0">
              <a:schemeClr val="accent2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37600" tIns="0" rIns="236363" bIns="1134000" numCol="1" spcCol="0" rtlCol="0" fromWordArt="0" anchor="ctr" anchorCtr="0" forceAA="0" compatLnSpc="1">
            <a:noAutofit/>
          </a:bodyPr>
          <a:lstStyle/>
          <a:p>
            <a:pPr lvl="0" algn="just">
              <a:lnSpc>
                <a:spcPct val="130000"/>
              </a:lnSpc>
              <a:buClrTx/>
              <a:buSzTx/>
              <a:buFontTx/>
            </a:pPr>
            <a:r>
              <a:rPr lang="zh-CN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所有涉及的函数均需要用数组与链表各自实现</a:t>
            </a:r>
            <a:endParaRPr lang="zh-CN" altLang="zh-CN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9" name="圆角矩形 16"/>
          <p:cNvSpPr/>
          <p:nvPr>
            <p:custDataLst>
              <p:tags r:id="rId3"/>
            </p:custDataLst>
          </p:nvPr>
        </p:nvSpPr>
        <p:spPr>
          <a:xfrm>
            <a:off x="838817" y="4901604"/>
            <a:ext cx="379421" cy="381807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indent="0" algn="ctr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+mn-ea"/>
                <a:cs typeface="+mn-ea"/>
                <a:sym typeface="+mn-ea"/>
              </a:rPr>
              <a:t>01</a:t>
            </a:r>
            <a:endParaRPr lang="en-US" altLang="zh-CN" b="1">
              <a:latin typeface="+mn-ea"/>
              <a:cs typeface="+mn-ea"/>
              <a:sym typeface="+mn-ea"/>
            </a:endParaRPr>
          </a:p>
        </p:txBody>
      </p:sp>
      <p:sp>
        <p:nvSpPr>
          <p:cNvPr id="9" name="圆角矩形 16"/>
          <p:cNvSpPr/>
          <p:nvPr>
            <p:custDataLst>
              <p:tags r:id="rId4"/>
            </p:custDataLst>
          </p:nvPr>
        </p:nvSpPr>
        <p:spPr>
          <a:xfrm>
            <a:off x="3588360" y="4901604"/>
            <a:ext cx="379421" cy="381807"/>
          </a:xfrm>
          <a:prstGeom prst="roundRect">
            <a:avLst>
              <a:gd name="adj" fmla="val 2376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indent="0" algn="ctr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+mn-ea"/>
                <a:cs typeface="+mn-ea"/>
                <a:sym typeface="+mn-ea"/>
              </a:rPr>
              <a:t>02</a:t>
            </a:r>
            <a:endParaRPr lang="en-US" altLang="zh-CN" b="1">
              <a:latin typeface="+mn-ea"/>
              <a:cs typeface="+mn-ea"/>
              <a:sym typeface="+mn-ea"/>
            </a:endParaRPr>
          </a:p>
        </p:txBody>
      </p:sp>
      <p:sp>
        <p:nvSpPr>
          <p:cNvPr id="12" name="圆角矩形 3"/>
          <p:cNvSpPr/>
          <p:nvPr>
            <p:custDataLst>
              <p:tags r:id="rId5"/>
            </p:custDataLst>
          </p:nvPr>
        </p:nvSpPr>
        <p:spPr>
          <a:xfrm>
            <a:off x="6137551" y="2018969"/>
            <a:ext cx="2319436" cy="3439493"/>
          </a:xfrm>
          <a:prstGeom prst="roundRect">
            <a:avLst>
              <a:gd name="adj" fmla="val 6621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outerShdw dist="88900" dir="2700000" sx="100500" sy="100500" algn="tl" rotWithShape="0">
              <a:schemeClr val="accent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37600" tIns="0" rIns="236363" bIns="1134000" numCol="1" spcCol="0" rtlCol="0" fromWordArt="0" anchor="ctr" anchorCtr="0" forceAA="0" compatLnSpc="1">
            <a:noAutofit/>
          </a:bodyPr>
          <a:lstStyle/>
          <a:p>
            <a:pPr lvl="0" algn="just">
              <a:lnSpc>
                <a:spcPct val="130000"/>
              </a:lnSpc>
              <a:buClrTx/>
              <a:buSzTx/>
              <a:buFontTx/>
            </a:pPr>
            <a:r>
              <a:rPr lang="zh-CN" altLang="zh-CN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union函数在两种方法实现下框架一样，只有相关的类型名不一样</a:t>
            </a:r>
            <a:endParaRPr lang="zh-CN" altLang="zh-CN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圆角矩形 16"/>
          <p:cNvSpPr/>
          <p:nvPr>
            <p:custDataLst>
              <p:tags r:id="rId6"/>
            </p:custDataLst>
          </p:nvPr>
        </p:nvSpPr>
        <p:spPr>
          <a:xfrm>
            <a:off x="6337903" y="4901604"/>
            <a:ext cx="379421" cy="381807"/>
          </a:xfrm>
          <a:prstGeom prst="roundRect">
            <a:avLst>
              <a:gd name="adj" fmla="val 237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indent="0" algn="ctr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+mn-ea"/>
                <a:cs typeface="+mn-ea"/>
                <a:sym typeface="+mn-ea"/>
              </a:rPr>
              <a:t>03</a:t>
            </a:r>
            <a:endParaRPr lang="en-US" altLang="zh-CN" b="1" dirty="0">
              <a:latin typeface="+mn-ea"/>
              <a:cs typeface="+mn-ea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755650" y="476885"/>
            <a:ext cx="7687945" cy="90868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sz="2400" dirty="0">
                <a:sym typeface="+mn-ea"/>
              </a:rPr>
              <a:t>模块化程序设计（一）</a:t>
            </a:r>
            <a:r>
              <a:rPr sz="2000" dirty="0">
                <a:sym typeface="+mn-ea"/>
              </a:rPr>
              <a:t>集合合并</a:t>
            </a:r>
            <a:r>
              <a:rPr lang="en-US" altLang="zh-CN" sz="2000" dirty="0">
                <a:sym typeface="+mn-ea"/>
              </a:rPr>
              <a:t>union</a:t>
            </a:r>
            <a:r>
              <a:rPr sz="2000" dirty="0">
                <a:sym typeface="+mn-ea"/>
              </a:rPr>
              <a:t>功能的要求总结</a:t>
            </a:r>
            <a:endParaRPr lang="en-US" altLang="zh-CN" sz="2000" dirty="0"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6720" name="文本框 1073746719"/>
          <p:cNvSpPr txBox="1"/>
          <p:nvPr>
            <p:custDataLst>
              <p:tags r:id="rId1"/>
            </p:custDataLst>
          </p:nvPr>
        </p:nvSpPr>
        <p:spPr>
          <a:xfrm>
            <a:off x="4714875" y="1196340"/>
            <a:ext cx="4029710" cy="53327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indent="12700"/>
            <a:r>
              <a:rPr lang="zh-CN" altLang="en-US" sz="1400"/>
              <a:t>void MergeList(List La,List Lb,List &amp;Lc) </a:t>
            </a:r>
            <a:endParaRPr lang="zh-CN" altLang="en-US" sz="1400"/>
          </a:p>
          <a:p>
            <a:pPr indent="12700"/>
            <a:r>
              <a:rPr lang="zh-CN" altLang="en-US" sz="1400"/>
              <a:t> {    i=j=1;k=0;</a:t>
            </a:r>
            <a:endParaRPr lang="zh-CN" altLang="en-US" sz="1400"/>
          </a:p>
          <a:p>
            <a:pPr indent="12700"/>
            <a:r>
              <a:rPr lang="zh-CN" altLang="en-US" sz="1400"/>
              <a:t>   La_len=ListLength(La);</a:t>
            </a:r>
            <a:endParaRPr lang="zh-CN" altLang="en-US" sz="1400"/>
          </a:p>
          <a:p>
            <a:pPr indent="12700"/>
            <a:r>
              <a:rPr lang="zh-CN" altLang="en-US" sz="1400"/>
              <a:t>   Lb_len=ListLength(Lb);</a:t>
            </a:r>
            <a:endParaRPr lang="zh-CN" altLang="en-US" sz="1400"/>
          </a:p>
          <a:p>
            <a:pPr indent="12700"/>
            <a:r>
              <a:rPr lang="zh-CN" altLang="en-US" sz="1400"/>
              <a:t>   while(i&lt;=La_len&amp;&amp;j&lt;=Lb_len)            {</a:t>
            </a:r>
            <a:endParaRPr lang="zh-CN" altLang="en-US" sz="1400"/>
          </a:p>
          <a:p>
            <a:pPr indent="12700"/>
            <a:r>
              <a:rPr lang="zh-CN" altLang="en-US" sz="1400"/>
              <a:t>     GetElem(La,i,ai); GetElem(Lb,j,bj);</a:t>
            </a:r>
            <a:endParaRPr lang="zh-CN" altLang="en-US" sz="1400"/>
          </a:p>
          <a:p>
            <a:pPr indent="12700"/>
            <a:r>
              <a:rPr lang="zh-CN" altLang="en-US" sz="1400"/>
              <a:t>     if(ai&lt;=bj)</a:t>
            </a:r>
            <a:endParaRPr lang="zh-CN" altLang="en-US" sz="1400"/>
          </a:p>
          <a:p>
            <a:pPr indent="12700"/>
            <a:r>
              <a:rPr lang="zh-CN" altLang="en-US" sz="1400"/>
              <a:t>     { ListInsert(Lc,++k,ai); </a:t>
            </a:r>
            <a:endParaRPr lang="zh-CN" altLang="en-US" sz="1400"/>
          </a:p>
          <a:p>
            <a:pPr indent="12700"/>
            <a:r>
              <a:rPr lang="en-US" altLang="zh-CN" sz="1400"/>
              <a:t>        </a:t>
            </a:r>
            <a:r>
              <a:rPr lang="zh-CN" altLang="en-US" sz="1400"/>
              <a:t>++i; </a:t>
            </a:r>
            <a:endParaRPr lang="zh-CN" altLang="en-US" sz="1400"/>
          </a:p>
          <a:p>
            <a:pPr indent="12700"/>
            <a:r>
              <a:rPr lang="en-US" altLang="zh-CN" sz="1400"/>
              <a:t>      </a:t>
            </a:r>
            <a:r>
              <a:rPr lang="zh-CN" altLang="en-US" sz="1400"/>
              <a:t>}</a:t>
            </a:r>
            <a:endParaRPr lang="zh-CN" altLang="en-US" sz="1400"/>
          </a:p>
          <a:p>
            <a:pPr indent="12700"/>
            <a:r>
              <a:rPr lang="zh-CN" altLang="en-US" sz="1400"/>
              <a:t>     else</a:t>
            </a:r>
            <a:endParaRPr lang="zh-CN" altLang="en-US" sz="1400"/>
          </a:p>
          <a:p>
            <a:pPr indent="12700"/>
            <a:r>
              <a:rPr lang="zh-CN" altLang="en-US" sz="1400"/>
              <a:t>     {ListInsert(Lc,++k,bj);</a:t>
            </a:r>
            <a:endParaRPr lang="zh-CN" altLang="en-US" sz="1400"/>
          </a:p>
          <a:p>
            <a:pPr indent="12700"/>
            <a:r>
              <a:rPr lang="en-US" altLang="zh-CN" sz="1400"/>
              <a:t>       </a:t>
            </a:r>
            <a:r>
              <a:rPr lang="zh-CN" altLang="en-US" sz="1400"/>
              <a:t>++j;</a:t>
            </a:r>
            <a:endParaRPr lang="zh-CN" altLang="en-US" sz="1400"/>
          </a:p>
          <a:p>
            <a:pPr indent="12700"/>
            <a:r>
              <a:rPr lang="en-US" altLang="zh-CN" sz="1400"/>
              <a:t>      </a:t>
            </a:r>
            <a:r>
              <a:rPr lang="zh-CN" altLang="en-US" sz="1400"/>
              <a:t>}</a:t>
            </a:r>
            <a:endParaRPr lang="zh-CN" altLang="en-US" sz="1400"/>
          </a:p>
          <a:p>
            <a:pPr indent="12700"/>
            <a:r>
              <a:rPr lang="zh-CN" altLang="en-US" sz="1400"/>
              <a:t>   }</a:t>
            </a:r>
            <a:endParaRPr lang="zh-CN" altLang="en-US" sz="1400"/>
          </a:p>
          <a:p>
            <a:pPr indent="12700"/>
            <a:r>
              <a:rPr lang="zh-CN" altLang="en-US" sz="1400"/>
              <a:t>   while(i&lt;=La_len)                 {</a:t>
            </a:r>
            <a:endParaRPr lang="zh-CN" altLang="en-US" sz="1400"/>
          </a:p>
          <a:p>
            <a:pPr indent="12700"/>
            <a:r>
              <a:rPr lang="zh-CN" altLang="en-US" sz="1400"/>
              <a:t>     GetElem(La,i++,ai);</a:t>
            </a:r>
            <a:endParaRPr lang="zh-CN" altLang="en-US" sz="1400"/>
          </a:p>
          <a:p>
            <a:pPr indent="12700"/>
            <a:r>
              <a:rPr lang="zh-CN" altLang="en-US" sz="1400"/>
              <a:t>     ListInsert(Lc,++k,ai);</a:t>
            </a:r>
            <a:endParaRPr lang="zh-CN" altLang="en-US" sz="1400"/>
          </a:p>
          <a:p>
            <a:pPr indent="12700"/>
            <a:r>
              <a:rPr lang="zh-CN" altLang="en-US" sz="1400"/>
              <a:t>   }</a:t>
            </a:r>
            <a:endParaRPr lang="zh-CN" altLang="en-US" sz="1400"/>
          </a:p>
          <a:p>
            <a:pPr indent="12700"/>
            <a:r>
              <a:rPr lang="zh-CN" altLang="en-US" sz="1400"/>
              <a:t>   while(j&lt;=Lb_len)                  {</a:t>
            </a:r>
            <a:endParaRPr lang="zh-CN" altLang="en-US" sz="1400"/>
          </a:p>
          <a:p>
            <a:pPr indent="12700"/>
            <a:r>
              <a:rPr lang="zh-CN" altLang="en-US" sz="1400"/>
              <a:t>     GetElem(Lb,j++,bj);</a:t>
            </a:r>
            <a:endParaRPr lang="zh-CN" altLang="en-US" sz="1400"/>
          </a:p>
          <a:p>
            <a:pPr indent="12700"/>
            <a:r>
              <a:rPr lang="en-US" altLang="zh-CN" sz="1400"/>
              <a:t>      </a:t>
            </a:r>
            <a:r>
              <a:rPr lang="zh-CN" altLang="en-US" sz="1400"/>
              <a:t>ListInsert(Lc,++k,bj);</a:t>
            </a:r>
            <a:endParaRPr lang="zh-CN" altLang="en-US" sz="1400"/>
          </a:p>
          <a:p>
            <a:pPr indent="12700"/>
            <a:r>
              <a:rPr lang="zh-CN" altLang="en-US" sz="1400"/>
              <a:t>   }</a:t>
            </a:r>
            <a:endParaRPr lang="zh-CN" altLang="en-US" sz="1400"/>
          </a:p>
          <a:p>
            <a:pPr indent="12700"/>
            <a:r>
              <a:rPr lang="zh-CN" altLang="en-US" sz="1400"/>
              <a:t> }</a:t>
            </a:r>
            <a:endParaRPr lang="zh-CN" altLang="en-US" sz="1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3765" y="620479"/>
            <a:ext cx="8226900" cy="5292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400" dirty="0"/>
              <a:t>模块化程序设计（二）</a:t>
            </a:r>
            <a:r>
              <a:rPr sz="2000" dirty="0">
                <a:sym typeface="+mn-ea"/>
              </a:rPr>
              <a:t>3.1.</a:t>
            </a:r>
            <a:r>
              <a:rPr lang="en-US" altLang="zh-CN" sz="2000" dirty="0">
                <a:sym typeface="+mn-ea"/>
              </a:rPr>
              <a:t>2</a:t>
            </a:r>
            <a:r>
              <a:rPr sz="2000" dirty="0" smtClean="0">
                <a:sym typeface="+mn-ea"/>
              </a:rPr>
              <a:t>求两个有序表的合并运算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P51)</a:t>
            </a:r>
            <a:endParaRPr sz="2000" dirty="0">
              <a:sym typeface="+mn-ea"/>
            </a:endParaRPr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47650" y="1196340"/>
            <a:ext cx="4281170" cy="5361940"/>
          </a:xfrm>
          <a:ln>
            <a:solidFill>
              <a:schemeClr val="accent1"/>
            </a:solidFill>
          </a:ln>
        </p:spPr>
        <p:txBody>
          <a:bodyPr>
            <a:normAutofit fontScale="97500"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1800" dirty="0"/>
              <a:t>题目内容</a:t>
            </a:r>
            <a:endParaRPr lang="zh-CN" altLang="en-US" sz="1800" dirty="0"/>
          </a:p>
          <a:p>
            <a:pPr marL="342900" lvl="1" indent="0">
              <a:buNone/>
            </a:pPr>
            <a:r>
              <a:rPr lang="zh-CN" altLang="en-US" sz="1400" dirty="0"/>
              <a:t>实现将两个有序表合并后仍然有序功能，要求分别采用数组法与链表法，并分析两种方法各自的优缺点。</a:t>
            </a:r>
            <a:endParaRPr lang="zh-CN" altLang="en-US" sz="1400" dirty="0"/>
          </a:p>
          <a:p>
            <a:pPr lvl="0">
              <a:buFont typeface="Wingdings" panose="05000000000000000000" charset="0"/>
              <a:buChar char="Ø"/>
            </a:pPr>
            <a:r>
              <a:rPr lang="zh-CN" altLang="en-US" sz="1800" dirty="0"/>
              <a:t>解决思路</a:t>
            </a:r>
            <a:endParaRPr lang="zh-CN" altLang="en-US" sz="1800" dirty="0"/>
          </a:p>
          <a:p>
            <a:pPr marL="342900" lvl="1" indent="0">
              <a:buNone/>
            </a:pPr>
            <a:r>
              <a:rPr lang="zh-CN" altLang="en-US" sz="1400" dirty="0"/>
              <a:t>若用表La、Lb分别代表两个已存在的有序表，Lc为算法完成后产生新的有序表。可行的算法之一为：从表La与Lb中各取一个元素进行比较，将小的元素插入到Lc中，并取小元素所在表的下一个元素继续与另一表的元素继续比较操作，直到一表元素均取尽，再将另一表的余下元素直接挂入新表Lc的末尾。</a:t>
            </a:r>
            <a:endParaRPr lang="zh-CN" altLang="en-US" sz="1400" dirty="0"/>
          </a:p>
          <a:p>
            <a:pPr lvl="0">
              <a:buFont typeface="Wingdings" panose="05000000000000000000" charset="0"/>
              <a:buChar char="Ø"/>
            </a:pPr>
            <a:r>
              <a:rPr lang="zh-CN" altLang="en-US" sz="1800" dirty="0"/>
              <a:t>程序框架</a:t>
            </a:r>
            <a:endParaRPr lang="zh-CN" altLang="en-US" sz="1800" dirty="0"/>
          </a:p>
          <a:p>
            <a:pPr lvl="0">
              <a:buFont typeface="Wingdings" panose="05000000000000000000" charset="0"/>
              <a:buChar char="Ø"/>
            </a:pPr>
            <a:r>
              <a:rPr lang="zh-CN" altLang="en-US" sz="1800" dirty="0"/>
              <a:t>实现要求</a:t>
            </a:r>
            <a:endParaRPr lang="zh-CN" altLang="en-US" sz="18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600" dirty="0"/>
              <a:t>与上一题相同。</a:t>
            </a:r>
            <a:endParaRPr lang="zh-CN" altLang="en-US" sz="16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67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sz="4000">
                <a:sym typeface="+mn-ea"/>
              </a:rPr>
              <a:t>工程实践1内容</a:t>
            </a:r>
            <a:endParaRPr lang="zh-CN" altLang="en-US" sz="4000" dirty="0"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2"/>
            </p:custDataLst>
          </p:nvPr>
        </p:nvSpPr>
        <p:spPr>
          <a:xfrm rot="10800000">
            <a:off x="4458607" y="2113292"/>
            <a:ext cx="1424026" cy="142402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 rot="10800000">
            <a:off x="3262100" y="2113292"/>
            <a:ext cx="1424026" cy="142402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1957342" y="4995830"/>
            <a:ext cx="5229555" cy="5824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完成一个课外项目（答辩检查）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1957342" y="4663414"/>
            <a:ext cx="5229555" cy="2778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选做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6183915" y="2436608"/>
            <a:ext cx="2389650" cy="132200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完成一个综合项目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（报告2+答辩检查）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6183630" y="1872615"/>
            <a:ext cx="2389505" cy="4953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第二部分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568960" y="2436495"/>
            <a:ext cx="2577465" cy="13220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完成函数模块化程序设计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（报告1+答辩检查）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568960" y="1765935"/>
            <a:ext cx="2389505" cy="60198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buClrTx/>
              <a:buSzTx/>
              <a:buFontTx/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第一部分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0"/>
            </p:custDataLst>
          </p:nvPr>
        </p:nvSpPr>
        <p:spPr>
          <a:xfrm rot="10800000">
            <a:off x="3875681" y="3118684"/>
            <a:ext cx="1424026" cy="142402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图片 2" descr="343439383331313b343532303031393bd2b5bca8b9dcc0ed"/>
          <p:cNvSpPr/>
          <p:nvPr>
            <p:custDataLst>
              <p:tags r:id="rId11"/>
            </p:custDataLst>
          </p:nvPr>
        </p:nvSpPr>
        <p:spPr>
          <a:xfrm>
            <a:off x="3827303" y="2689033"/>
            <a:ext cx="293275" cy="272259"/>
          </a:xfrm>
          <a:custGeom>
            <a:avLst/>
            <a:gdLst>
              <a:gd name="connsiteX0" fmla="*/ 343290 w 388799"/>
              <a:gd name="connsiteY0" fmla="*/ 115 h 360938"/>
              <a:gd name="connsiteX1" fmla="*/ 44747 w 388799"/>
              <a:gd name="connsiteY1" fmla="*/ 115 h 360938"/>
              <a:gd name="connsiteX2" fmla="*/ 114 w 388799"/>
              <a:gd name="connsiteY2" fmla="*/ 45107 h 360938"/>
              <a:gd name="connsiteX3" fmla="*/ 114 w 388799"/>
              <a:gd name="connsiteY3" fmla="*/ 239075 h 360938"/>
              <a:gd name="connsiteX4" fmla="*/ 44747 w 388799"/>
              <a:gd name="connsiteY4" fmla="*/ 284066 h 360938"/>
              <a:gd name="connsiteX5" fmla="*/ 156825 w 388799"/>
              <a:gd name="connsiteY5" fmla="*/ 284066 h 360938"/>
              <a:gd name="connsiteX6" fmla="*/ 156825 w 388799"/>
              <a:gd name="connsiteY6" fmla="*/ 339057 h 360938"/>
              <a:gd name="connsiteX7" fmla="*/ 95330 w 388799"/>
              <a:gd name="connsiteY7" fmla="*/ 339057 h 360938"/>
              <a:gd name="connsiteX8" fmla="*/ 84420 w 388799"/>
              <a:gd name="connsiteY8" fmla="*/ 350055 h 360938"/>
              <a:gd name="connsiteX9" fmla="*/ 95330 w 388799"/>
              <a:gd name="connsiteY9" fmla="*/ 361053 h 360938"/>
              <a:gd name="connsiteX10" fmla="*/ 284772 w 388799"/>
              <a:gd name="connsiteY10" fmla="*/ 361053 h 360938"/>
              <a:gd name="connsiteX11" fmla="*/ 295681 w 388799"/>
              <a:gd name="connsiteY11" fmla="*/ 350055 h 360938"/>
              <a:gd name="connsiteX12" fmla="*/ 284772 w 388799"/>
              <a:gd name="connsiteY12" fmla="*/ 339057 h 360938"/>
              <a:gd name="connsiteX13" fmla="*/ 224270 w 388799"/>
              <a:gd name="connsiteY13" fmla="*/ 339057 h 360938"/>
              <a:gd name="connsiteX14" fmla="*/ 224270 w 388799"/>
              <a:gd name="connsiteY14" fmla="*/ 284066 h 360938"/>
              <a:gd name="connsiteX15" fmla="*/ 344281 w 388799"/>
              <a:gd name="connsiteY15" fmla="*/ 284066 h 360938"/>
              <a:gd name="connsiteX16" fmla="*/ 388914 w 388799"/>
              <a:gd name="connsiteY16" fmla="*/ 239075 h 360938"/>
              <a:gd name="connsiteX17" fmla="*/ 388914 w 388799"/>
              <a:gd name="connsiteY17" fmla="*/ 45107 h 360938"/>
              <a:gd name="connsiteX18" fmla="*/ 343290 w 388799"/>
              <a:gd name="connsiteY18" fmla="*/ 115 h 360938"/>
              <a:gd name="connsiteX19" fmla="*/ 323452 w 388799"/>
              <a:gd name="connsiteY19" fmla="*/ 67104 h 360938"/>
              <a:gd name="connsiteX20" fmla="*/ 323452 w 388799"/>
              <a:gd name="connsiteY20" fmla="*/ 67104 h 360938"/>
              <a:gd name="connsiteX21" fmla="*/ 323452 w 388799"/>
              <a:gd name="connsiteY21" fmla="*/ 68103 h 360938"/>
              <a:gd name="connsiteX22" fmla="*/ 212368 w 388799"/>
              <a:gd name="connsiteY22" fmla="*/ 217078 h 360938"/>
              <a:gd name="connsiteX23" fmla="*/ 209392 w 388799"/>
              <a:gd name="connsiteY23" fmla="*/ 215078 h 360938"/>
              <a:gd name="connsiteX24" fmla="*/ 122110 w 388799"/>
              <a:gd name="connsiteY24" fmla="*/ 151090 h 360938"/>
              <a:gd name="connsiteX25" fmla="*/ 91363 w 388799"/>
              <a:gd name="connsiteY25" fmla="*/ 191082 h 360938"/>
              <a:gd name="connsiteX26" fmla="*/ 77477 w 388799"/>
              <a:gd name="connsiteY26" fmla="*/ 196081 h 360938"/>
              <a:gd name="connsiteX27" fmla="*/ 70535 w 388799"/>
              <a:gd name="connsiteY27" fmla="*/ 181084 h 360938"/>
              <a:gd name="connsiteX28" fmla="*/ 71526 w 388799"/>
              <a:gd name="connsiteY28" fmla="*/ 179084 h 360938"/>
              <a:gd name="connsiteX29" fmla="*/ 113183 w 388799"/>
              <a:gd name="connsiteY29" fmla="*/ 124094 h 360938"/>
              <a:gd name="connsiteX30" fmla="*/ 117151 w 388799"/>
              <a:gd name="connsiteY30" fmla="*/ 119095 h 360938"/>
              <a:gd name="connsiteX31" fmla="*/ 207408 w 388799"/>
              <a:gd name="connsiteY31" fmla="*/ 186083 h 360938"/>
              <a:gd name="connsiteX32" fmla="*/ 305600 w 388799"/>
              <a:gd name="connsiteY32" fmla="*/ 55105 h 360938"/>
              <a:gd name="connsiteX33" fmla="*/ 317501 w 388799"/>
              <a:gd name="connsiteY33" fmla="*/ 53106 h 360938"/>
              <a:gd name="connsiteX34" fmla="*/ 323452 w 388799"/>
              <a:gd name="connsiteY34" fmla="*/ 67104 h 3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88799" h="360938">
                <a:moveTo>
                  <a:pt x="343290" y="115"/>
                </a:moveTo>
                <a:lnTo>
                  <a:pt x="44747" y="115"/>
                </a:lnTo>
                <a:cubicBezTo>
                  <a:pt x="19951" y="115"/>
                  <a:pt x="114" y="20111"/>
                  <a:pt x="114" y="45107"/>
                </a:cubicBezTo>
                <a:lnTo>
                  <a:pt x="114" y="239075"/>
                </a:lnTo>
                <a:cubicBezTo>
                  <a:pt x="114" y="264070"/>
                  <a:pt x="19951" y="284066"/>
                  <a:pt x="44747" y="284066"/>
                </a:cubicBezTo>
                <a:lnTo>
                  <a:pt x="156825" y="284066"/>
                </a:lnTo>
                <a:lnTo>
                  <a:pt x="156825" y="339057"/>
                </a:lnTo>
                <a:lnTo>
                  <a:pt x="95330" y="339057"/>
                </a:lnTo>
                <a:cubicBezTo>
                  <a:pt x="89379" y="339057"/>
                  <a:pt x="84420" y="344056"/>
                  <a:pt x="84420" y="350055"/>
                </a:cubicBezTo>
                <a:cubicBezTo>
                  <a:pt x="84420" y="356054"/>
                  <a:pt x="89379" y="361053"/>
                  <a:pt x="95330" y="361053"/>
                </a:cubicBezTo>
                <a:lnTo>
                  <a:pt x="284772" y="361053"/>
                </a:lnTo>
                <a:cubicBezTo>
                  <a:pt x="290723" y="361053"/>
                  <a:pt x="295681" y="356054"/>
                  <a:pt x="295681" y="350055"/>
                </a:cubicBezTo>
                <a:cubicBezTo>
                  <a:pt x="295681" y="344056"/>
                  <a:pt x="290723" y="339057"/>
                  <a:pt x="284772" y="339057"/>
                </a:cubicBezTo>
                <a:lnTo>
                  <a:pt x="224270" y="339057"/>
                </a:lnTo>
                <a:lnTo>
                  <a:pt x="224270" y="284066"/>
                </a:lnTo>
                <a:lnTo>
                  <a:pt x="344281" y="284066"/>
                </a:lnTo>
                <a:cubicBezTo>
                  <a:pt x="369078" y="284066"/>
                  <a:pt x="388914" y="264070"/>
                  <a:pt x="388914" y="239075"/>
                </a:cubicBezTo>
                <a:lnTo>
                  <a:pt x="388914" y="45107"/>
                </a:lnTo>
                <a:cubicBezTo>
                  <a:pt x="387922" y="21111"/>
                  <a:pt x="368085" y="115"/>
                  <a:pt x="343290" y="115"/>
                </a:cubicBezTo>
                <a:moveTo>
                  <a:pt x="323452" y="67104"/>
                </a:moveTo>
                <a:cubicBezTo>
                  <a:pt x="323452" y="67104"/>
                  <a:pt x="323452" y="68103"/>
                  <a:pt x="323452" y="67104"/>
                </a:cubicBezTo>
                <a:lnTo>
                  <a:pt x="323452" y="68103"/>
                </a:lnTo>
                <a:lnTo>
                  <a:pt x="212368" y="217078"/>
                </a:lnTo>
                <a:lnTo>
                  <a:pt x="209392" y="215078"/>
                </a:lnTo>
                <a:lnTo>
                  <a:pt x="122110" y="151090"/>
                </a:lnTo>
                <a:lnTo>
                  <a:pt x="91363" y="191082"/>
                </a:lnTo>
                <a:cubicBezTo>
                  <a:pt x="88388" y="196081"/>
                  <a:pt x="82437" y="198081"/>
                  <a:pt x="77477" y="196081"/>
                </a:cubicBezTo>
                <a:cubicBezTo>
                  <a:pt x="71526" y="194082"/>
                  <a:pt x="68551" y="187083"/>
                  <a:pt x="70535" y="181084"/>
                </a:cubicBezTo>
                <a:cubicBezTo>
                  <a:pt x="70535" y="180085"/>
                  <a:pt x="70535" y="180085"/>
                  <a:pt x="71526" y="179084"/>
                </a:cubicBezTo>
                <a:lnTo>
                  <a:pt x="113183" y="124094"/>
                </a:lnTo>
                <a:lnTo>
                  <a:pt x="117151" y="119095"/>
                </a:lnTo>
                <a:lnTo>
                  <a:pt x="207408" y="186083"/>
                </a:lnTo>
                <a:lnTo>
                  <a:pt x="305600" y="55105"/>
                </a:lnTo>
                <a:cubicBezTo>
                  <a:pt x="308576" y="52106"/>
                  <a:pt x="313535" y="51106"/>
                  <a:pt x="317501" y="53106"/>
                </a:cubicBezTo>
                <a:cubicBezTo>
                  <a:pt x="323452" y="55105"/>
                  <a:pt x="326428" y="61104"/>
                  <a:pt x="323452" y="67104"/>
                </a:cubicBezTo>
              </a:path>
            </a:pathLst>
          </a:custGeom>
          <a:solidFill>
            <a:srgbClr val="FFFFFF"/>
          </a:solidFill>
          <a:ln w="136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25" name="图片 4" descr="343439383331313b343532303032303bb8f6c8cbd0c5cfa2"/>
          <p:cNvSpPr/>
          <p:nvPr>
            <p:custDataLst>
              <p:tags r:id="rId12"/>
            </p:custDataLst>
          </p:nvPr>
        </p:nvSpPr>
        <p:spPr>
          <a:xfrm>
            <a:off x="5023811" y="2678495"/>
            <a:ext cx="293157" cy="293275"/>
          </a:xfrm>
          <a:custGeom>
            <a:avLst/>
            <a:gdLst>
              <a:gd name="connsiteX0" fmla="*/ 353028 w 388643"/>
              <a:gd name="connsiteY0" fmla="*/ 114 h 388799"/>
              <a:gd name="connsiteX1" fmla="*/ 284075 w 388643"/>
              <a:gd name="connsiteY1" fmla="*/ 114 h 388799"/>
              <a:gd name="connsiteX2" fmla="*/ 282194 w 388643"/>
              <a:gd name="connsiteY2" fmla="*/ 114 h 388799"/>
              <a:gd name="connsiteX3" fmla="*/ 60918 w 388643"/>
              <a:gd name="connsiteY3" fmla="*/ 742 h 388799"/>
              <a:gd name="connsiteX4" fmla="*/ 25815 w 388643"/>
              <a:gd name="connsiteY4" fmla="*/ 35916 h 388799"/>
              <a:gd name="connsiteX5" fmla="*/ 25815 w 388643"/>
              <a:gd name="connsiteY5" fmla="*/ 88678 h 388799"/>
              <a:gd name="connsiteX6" fmla="*/ 65933 w 388643"/>
              <a:gd name="connsiteY6" fmla="*/ 88678 h 388799"/>
              <a:gd name="connsiteX7" fmla="*/ 79096 w 388643"/>
              <a:gd name="connsiteY7" fmla="*/ 101868 h 388799"/>
              <a:gd name="connsiteX8" fmla="*/ 79096 w 388643"/>
              <a:gd name="connsiteY8" fmla="*/ 110661 h 388799"/>
              <a:gd name="connsiteX9" fmla="*/ 65933 w 388643"/>
              <a:gd name="connsiteY9" fmla="*/ 123852 h 388799"/>
              <a:gd name="connsiteX10" fmla="*/ 61545 w 388643"/>
              <a:gd name="connsiteY10" fmla="*/ 123852 h 388799"/>
              <a:gd name="connsiteX11" fmla="*/ 61545 w 388643"/>
              <a:gd name="connsiteY11" fmla="*/ 119455 h 388799"/>
              <a:gd name="connsiteX12" fmla="*/ 48381 w 388643"/>
              <a:gd name="connsiteY12" fmla="*/ 106265 h 388799"/>
              <a:gd name="connsiteX13" fmla="*/ 12024 w 388643"/>
              <a:gd name="connsiteY13" fmla="*/ 106265 h 388799"/>
              <a:gd name="connsiteX14" fmla="*/ 741 w 388643"/>
              <a:gd name="connsiteY14" fmla="*/ 115058 h 388799"/>
              <a:gd name="connsiteX15" fmla="*/ 114 w 388643"/>
              <a:gd name="connsiteY15" fmla="*/ 119455 h 388799"/>
              <a:gd name="connsiteX16" fmla="*/ 114 w 388643"/>
              <a:gd name="connsiteY16" fmla="*/ 128248 h 388799"/>
              <a:gd name="connsiteX17" fmla="*/ 13278 w 388643"/>
              <a:gd name="connsiteY17" fmla="*/ 141438 h 388799"/>
              <a:gd name="connsiteX18" fmla="*/ 26441 w 388643"/>
              <a:gd name="connsiteY18" fmla="*/ 141438 h 388799"/>
              <a:gd name="connsiteX19" fmla="*/ 26441 w 388643"/>
              <a:gd name="connsiteY19" fmla="*/ 238796 h 388799"/>
              <a:gd name="connsiteX20" fmla="*/ 66560 w 388643"/>
              <a:gd name="connsiteY20" fmla="*/ 238796 h 388799"/>
              <a:gd name="connsiteX21" fmla="*/ 79723 w 388643"/>
              <a:gd name="connsiteY21" fmla="*/ 251987 h 388799"/>
              <a:gd name="connsiteX22" fmla="*/ 79723 w 388643"/>
              <a:gd name="connsiteY22" fmla="*/ 260779 h 388799"/>
              <a:gd name="connsiteX23" fmla="*/ 66560 w 388643"/>
              <a:gd name="connsiteY23" fmla="*/ 273970 h 388799"/>
              <a:gd name="connsiteX24" fmla="*/ 62172 w 388643"/>
              <a:gd name="connsiteY24" fmla="*/ 273970 h 388799"/>
              <a:gd name="connsiteX25" fmla="*/ 62172 w 388643"/>
              <a:gd name="connsiteY25" fmla="*/ 270202 h 388799"/>
              <a:gd name="connsiteX26" fmla="*/ 49008 w 388643"/>
              <a:gd name="connsiteY26" fmla="*/ 257011 h 388799"/>
              <a:gd name="connsiteX27" fmla="*/ 12651 w 388643"/>
              <a:gd name="connsiteY27" fmla="*/ 257011 h 388799"/>
              <a:gd name="connsiteX28" fmla="*/ 1368 w 388643"/>
              <a:gd name="connsiteY28" fmla="*/ 265805 h 388799"/>
              <a:gd name="connsiteX29" fmla="*/ 741 w 388643"/>
              <a:gd name="connsiteY29" fmla="*/ 270202 h 388799"/>
              <a:gd name="connsiteX30" fmla="*/ 741 w 388643"/>
              <a:gd name="connsiteY30" fmla="*/ 278994 h 388799"/>
              <a:gd name="connsiteX31" fmla="*/ 13905 w 388643"/>
              <a:gd name="connsiteY31" fmla="*/ 292185 h 388799"/>
              <a:gd name="connsiteX32" fmla="*/ 27068 w 388643"/>
              <a:gd name="connsiteY32" fmla="*/ 292185 h 388799"/>
              <a:gd name="connsiteX33" fmla="*/ 27068 w 388643"/>
              <a:gd name="connsiteY33" fmla="*/ 353741 h 388799"/>
              <a:gd name="connsiteX34" fmla="*/ 62172 w 388643"/>
              <a:gd name="connsiteY34" fmla="*/ 388914 h 388799"/>
              <a:gd name="connsiteX35" fmla="*/ 353654 w 388643"/>
              <a:gd name="connsiteY35" fmla="*/ 388914 h 388799"/>
              <a:gd name="connsiteX36" fmla="*/ 388758 w 388643"/>
              <a:gd name="connsiteY36" fmla="*/ 353741 h 388799"/>
              <a:gd name="connsiteX37" fmla="*/ 388758 w 388643"/>
              <a:gd name="connsiteY37" fmla="*/ 35288 h 388799"/>
              <a:gd name="connsiteX38" fmla="*/ 353028 w 388643"/>
              <a:gd name="connsiteY38" fmla="*/ 114 h 388799"/>
              <a:gd name="connsiteX39" fmla="*/ 327328 w 388643"/>
              <a:gd name="connsiteY39" fmla="*/ 287788 h 388799"/>
              <a:gd name="connsiteX40" fmla="*/ 326701 w 388643"/>
              <a:gd name="connsiteY40" fmla="*/ 289673 h 388799"/>
              <a:gd name="connsiteX41" fmla="*/ 322940 w 388643"/>
              <a:gd name="connsiteY41" fmla="*/ 294069 h 388799"/>
              <a:gd name="connsiteX42" fmla="*/ 319179 w 388643"/>
              <a:gd name="connsiteY42" fmla="*/ 295953 h 388799"/>
              <a:gd name="connsiteX43" fmla="*/ 316671 w 388643"/>
              <a:gd name="connsiteY43" fmla="*/ 296581 h 388799"/>
              <a:gd name="connsiteX44" fmla="*/ 127364 w 388643"/>
              <a:gd name="connsiteY44" fmla="*/ 296581 h 388799"/>
              <a:gd name="connsiteX45" fmla="*/ 122976 w 388643"/>
              <a:gd name="connsiteY45" fmla="*/ 294697 h 388799"/>
              <a:gd name="connsiteX46" fmla="*/ 119841 w 388643"/>
              <a:gd name="connsiteY46" fmla="*/ 290301 h 388799"/>
              <a:gd name="connsiteX47" fmla="*/ 119215 w 388643"/>
              <a:gd name="connsiteY47" fmla="*/ 288416 h 388799"/>
              <a:gd name="connsiteX48" fmla="*/ 119215 w 388643"/>
              <a:gd name="connsiteY48" fmla="*/ 270830 h 388799"/>
              <a:gd name="connsiteX49" fmla="*/ 119215 w 388643"/>
              <a:gd name="connsiteY49" fmla="*/ 270202 h 388799"/>
              <a:gd name="connsiteX50" fmla="*/ 119841 w 388643"/>
              <a:gd name="connsiteY50" fmla="*/ 269573 h 388799"/>
              <a:gd name="connsiteX51" fmla="*/ 157452 w 388643"/>
              <a:gd name="connsiteY51" fmla="*/ 243821 h 388799"/>
              <a:gd name="connsiteX52" fmla="*/ 194436 w 388643"/>
              <a:gd name="connsiteY52" fmla="*/ 216812 h 388799"/>
              <a:gd name="connsiteX53" fmla="*/ 194436 w 388643"/>
              <a:gd name="connsiteY53" fmla="*/ 213043 h 388799"/>
              <a:gd name="connsiteX54" fmla="*/ 192556 w 388643"/>
              <a:gd name="connsiteY54" fmla="*/ 208647 h 388799"/>
              <a:gd name="connsiteX55" fmla="*/ 172497 w 388643"/>
              <a:gd name="connsiteY55" fmla="*/ 157769 h 388799"/>
              <a:gd name="connsiteX56" fmla="*/ 223270 w 388643"/>
              <a:gd name="connsiteY56" fmla="*/ 93702 h 388799"/>
              <a:gd name="connsiteX57" fmla="*/ 274045 w 388643"/>
              <a:gd name="connsiteY57" fmla="*/ 157769 h 388799"/>
              <a:gd name="connsiteX58" fmla="*/ 253986 w 388643"/>
              <a:gd name="connsiteY58" fmla="*/ 208647 h 388799"/>
              <a:gd name="connsiteX59" fmla="*/ 252106 w 388643"/>
              <a:gd name="connsiteY59" fmla="*/ 213043 h 388799"/>
              <a:gd name="connsiteX60" fmla="*/ 252106 w 388643"/>
              <a:gd name="connsiteY60" fmla="*/ 216812 h 388799"/>
              <a:gd name="connsiteX61" fmla="*/ 289089 w 388643"/>
              <a:gd name="connsiteY61" fmla="*/ 243821 h 388799"/>
              <a:gd name="connsiteX62" fmla="*/ 326701 w 388643"/>
              <a:gd name="connsiteY62" fmla="*/ 269573 h 388799"/>
              <a:gd name="connsiteX63" fmla="*/ 327328 w 388643"/>
              <a:gd name="connsiteY63" fmla="*/ 270202 h 388799"/>
              <a:gd name="connsiteX64" fmla="*/ 327328 w 388643"/>
              <a:gd name="connsiteY64" fmla="*/ 270830 h 388799"/>
              <a:gd name="connsiteX65" fmla="*/ 327328 w 388643"/>
              <a:gd name="connsiteY65" fmla="*/ 287788 h 38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88643" h="388799">
                <a:moveTo>
                  <a:pt x="353028" y="114"/>
                </a:moveTo>
                <a:lnTo>
                  <a:pt x="284075" y="114"/>
                </a:lnTo>
                <a:lnTo>
                  <a:pt x="282194" y="114"/>
                </a:lnTo>
                <a:lnTo>
                  <a:pt x="60918" y="742"/>
                </a:lnTo>
                <a:cubicBezTo>
                  <a:pt x="41486" y="742"/>
                  <a:pt x="25815" y="16445"/>
                  <a:pt x="25815" y="35916"/>
                </a:cubicBezTo>
                <a:lnTo>
                  <a:pt x="25815" y="88678"/>
                </a:lnTo>
                <a:lnTo>
                  <a:pt x="65933" y="88678"/>
                </a:lnTo>
                <a:cubicBezTo>
                  <a:pt x="73455" y="88678"/>
                  <a:pt x="79096" y="94331"/>
                  <a:pt x="79096" y="101868"/>
                </a:cubicBezTo>
                <a:lnTo>
                  <a:pt x="79096" y="110661"/>
                </a:lnTo>
                <a:cubicBezTo>
                  <a:pt x="79096" y="118199"/>
                  <a:pt x="73455" y="123852"/>
                  <a:pt x="65933" y="123852"/>
                </a:cubicBezTo>
                <a:lnTo>
                  <a:pt x="61545" y="123852"/>
                </a:lnTo>
                <a:lnTo>
                  <a:pt x="61545" y="119455"/>
                </a:lnTo>
                <a:cubicBezTo>
                  <a:pt x="61545" y="111918"/>
                  <a:pt x="55903" y="106265"/>
                  <a:pt x="48381" y="106265"/>
                </a:cubicBezTo>
                <a:lnTo>
                  <a:pt x="12024" y="106265"/>
                </a:lnTo>
                <a:cubicBezTo>
                  <a:pt x="7009" y="106893"/>
                  <a:pt x="2621" y="110033"/>
                  <a:pt x="741" y="115058"/>
                </a:cubicBezTo>
                <a:cubicBezTo>
                  <a:pt x="114" y="116314"/>
                  <a:pt x="114" y="118199"/>
                  <a:pt x="114" y="119455"/>
                </a:cubicBezTo>
                <a:lnTo>
                  <a:pt x="114" y="128248"/>
                </a:lnTo>
                <a:cubicBezTo>
                  <a:pt x="114" y="135786"/>
                  <a:pt x="5756" y="141438"/>
                  <a:pt x="13278" y="141438"/>
                </a:cubicBezTo>
                <a:lnTo>
                  <a:pt x="26441" y="141438"/>
                </a:lnTo>
                <a:lnTo>
                  <a:pt x="26441" y="238796"/>
                </a:lnTo>
                <a:lnTo>
                  <a:pt x="66560" y="238796"/>
                </a:lnTo>
                <a:cubicBezTo>
                  <a:pt x="74082" y="238796"/>
                  <a:pt x="79723" y="244449"/>
                  <a:pt x="79723" y="251987"/>
                </a:cubicBezTo>
                <a:lnTo>
                  <a:pt x="79723" y="260779"/>
                </a:lnTo>
                <a:cubicBezTo>
                  <a:pt x="79723" y="268317"/>
                  <a:pt x="74082" y="273970"/>
                  <a:pt x="66560" y="273970"/>
                </a:cubicBezTo>
                <a:lnTo>
                  <a:pt x="62172" y="273970"/>
                </a:lnTo>
                <a:lnTo>
                  <a:pt x="62172" y="270202"/>
                </a:lnTo>
                <a:cubicBezTo>
                  <a:pt x="62172" y="262664"/>
                  <a:pt x="56530" y="257011"/>
                  <a:pt x="49008" y="257011"/>
                </a:cubicBezTo>
                <a:lnTo>
                  <a:pt x="12651" y="257011"/>
                </a:lnTo>
                <a:cubicBezTo>
                  <a:pt x="7636" y="257639"/>
                  <a:pt x="3248" y="260779"/>
                  <a:pt x="1368" y="265805"/>
                </a:cubicBezTo>
                <a:cubicBezTo>
                  <a:pt x="741" y="267061"/>
                  <a:pt x="741" y="268945"/>
                  <a:pt x="741" y="270202"/>
                </a:cubicBezTo>
                <a:lnTo>
                  <a:pt x="741" y="278994"/>
                </a:lnTo>
                <a:cubicBezTo>
                  <a:pt x="741" y="286532"/>
                  <a:pt x="6382" y="292185"/>
                  <a:pt x="13905" y="292185"/>
                </a:cubicBezTo>
                <a:lnTo>
                  <a:pt x="27068" y="292185"/>
                </a:lnTo>
                <a:lnTo>
                  <a:pt x="27068" y="353741"/>
                </a:lnTo>
                <a:cubicBezTo>
                  <a:pt x="27068" y="373212"/>
                  <a:pt x="42739" y="388914"/>
                  <a:pt x="62172" y="388914"/>
                </a:cubicBezTo>
                <a:lnTo>
                  <a:pt x="353654" y="388914"/>
                </a:lnTo>
                <a:cubicBezTo>
                  <a:pt x="373086" y="388914"/>
                  <a:pt x="388758" y="373212"/>
                  <a:pt x="388758" y="353741"/>
                </a:cubicBezTo>
                <a:lnTo>
                  <a:pt x="388758" y="35288"/>
                </a:lnTo>
                <a:cubicBezTo>
                  <a:pt x="388131" y="15817"/>
                  <a:pt x="372460" y="114"/>
                  <a:pt x="353028" y="114"/>
                </a:cubicBezTo>
                <a:moveTo>
                  <a:pt x="327328" y="287788"/>
                </a:moveTo>
                <a:cubicBezTo>
                  <a:pt x="327328" y="287788"/>
                  <a:pt x="326701" y="289045"/>
                  <a:pt x="326701" y="289673"/>
                </a:cubicBezTo>
                <a:cubicBezTo>
                  <a:pt x="326073" y="290929"/>
                  <a:pt x="324193" y="292813"/>
                  <a:pt x="322940" y="294069"/>
                </a:cubicBezTo>
                <a:lnTo>
                  <a:pt x="319179" y="295953"/>
                </a:lnTo>
                <a:lnTo>
                  <a:pt x="316671" y="296581"/>
                </a:lnTo>
                <a:lnTo>
                  <a:pt x="127364" y="296581"/>
                </a:lnTo>
                <a:cubicBezTo>
                  <a:pt x="126110" y="295953"/>
                  <a:pt x="124229" y="295325"/>
                  <a:pt x="122976" y="294697"/>
                </a:cubicBezTo>
                <a:cubicBezTo>
                  <a:pt x="121722" y="294069"/>
                  <a:pt x="120468" y="292185"/>
                  <a:pt x="119841" y="290301"/>
                </a:cubicBezTo>
                <a:cubicBezTo>
                  <a:pt x="119841" y="289673"/>
                  <a:pt x="119215" y="288416"/>
                  <a:pt x="119215" y="288416"/>
                </a:cubicBezTo>
                <a:cubicBezTo>
                  <a:pt x="118588" y="287788"/>
                  <a:pt x="116707" y="279624"/>
                  <a:pt x="119215" y="270830"/>
                </a:cubicBezTo>
                <a:lnTo>
                  <a:pt x="119215" y="270202"/>
                </a:lnTo>
                <a:lnTo>
                  <a:pt x="119841" y="269573"/>
                </a:lnTo>
                <a:cubicBezTo>
                  <a:pt x="126110" y="261408"/>
                  <a:pt x="141154" y="252615"/>
                  <a:pt x="157452" y="243821"/>
                </a:cubicBezTo>
                <a:cubicBezTo>
                  <a:pt x="172497" y="235656"/>
                  <a:pt x="194436" y="223093"/>
                  <a:pt x="194436" y="216812"/>
                </a:cubicBezTo>
                <a:lnTo>
                  <a:pt x="194436" y="213043"/>
                </a:lnTo>
                <a:cubicBezTo>
                  <a:pt x="194436" y="211159"/>
                  <a:pt x="193809" y="209903"/>
                  <a:pt x="192556" y="208647"/>
                </a:cubicBezTo>
                <a:cubicBezTo>
                  <a:pt x="179391" y="195456"/>
                  <a:pt x="172497" y="177241"/>
                  <a:pt x="172497" y="157769"/>
                </a:cubicBezTo>
                <a:cubicBezTo>
                  <a:pt x="172497" y="126364"/>
                  <a:pt x="178765" y="93702"/>
                  <a:pt x="223270" y="93702"/>
                </a:cubicBezTo>
                <a:cubicBezTo>
                  <a:pt x="267777" y="93702"/>
                  <a:pt x="274045" y="125736"/>
                  <a:pt x="274045" y="157769"/>
                </a:cubicBezTo>
                <a:cubicBezTo>
                  <a:pt x="274045" y="177241"/>
                  <a:pt x="267151" y="195456"/>
                  <a:pt x="253986" y="208647"/>
                </a:cubicBezTo>
                <a:cubicBezTo>
                  <a:pt x="252733" y="209903"/>
                  <a:pt x="252106" y="211159"/>
                  <a:pt x="252106" y="213043"/>
                </a:cubicBezTo>
                <a:lnTo>
                  <a:pt x="252106" y="216812"/>
                </a:lnTo>
                <a:cubicBezTo>
                  <a:pt x="252106" y="223093"/>
                  <a:pt x="274672" y="235656"/>
                  <a:pt x="289089" y="243821"/>
                </a:cubicBezTo>
                <a:cubicBezTo>
                  <a:pt x="305387" y="252615"/>
                  <a:pt x="320432" y="261408"/>
                  <a:pt x="326701" y="269573"/>
                </a:cubicBezTo>
                <a:lnTo>
                  <a:pt x="327328" y="270202"/>
                </a:lnTo>
                <a:lnTo>
                  <a:pt x="327328" y="270830"/>
                </a:lnTo>
                <a:cubicBezTo>
                  <a:pt x="330462" y="278994"/>
                  <a:pt x="327954" y="287160"/>
                  <a:pt x="327328" y="287788"/>
                </a:cubicBezTo>
              </a:path>
            </a:pathLst>
          </a:custGeom>
          <a:solidFill>
            <a:srgbClr val="FFFFFF"/>
          </a:solidFill>
          <a:ln w="1361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26" name="图片 7" descr="343439383331313b343532303032333bc6f3d2b5bcf2bde9"/>
          <p:cNvSpPr/>
          <p:nvPr>
            <p:custDataLst>
              <p:tags r:id="rId13"/>
            </p:custDataLst>
          </p:nvPr>
        </p:nvSpPr>
        <p:spPr>
          <a:xfrm>
            <a:off x="4440884" y="3683888"/>
            <a:ext cx="293276" cy="293276"/>
          </a:xfrm>
          <a:custGeom>
            <a:avLst/>
            <a:gdLst>
              <a:gd name="connsiteX0" fmla="*/ 375556 w 388800"/>
              <a:gd name="connsiteY0" fmla="*/ 360976 h 388800"/>
              <a:gd name="connsiteX1" fmla="*/ 388914 w 388800"/>
              <a:gd name="connsiteY1" fmla="*/ 375556 h 388800"/>
              <a:gd name="connsiteX2" fmla="*/ 375556 w 388800"/>
              <a:gd name="connsiteY2" fmla="*/ 388914 h 388800"/>
              <a:gd name="connsiteX3" fmla="*/ 13444 w 388800"/>
              <a:gd name="connsiteY3" fmla="*/ 388914 h 388800"/>
              <a:gd name="connsiteX4" fmla="*/ 114 w 388800"/>
              <a:gd name="connsiteY4" fmla="*/ 374334 h 388800"/>
              <a:gd name="connsiteX5" fmla="*/ 13472 w 388800"/>
              <a:gd name="connsiteY5" fmla="*/ 360976 h 388800"/>
              <a:gd name="connsiteX6" fmla="*/ 34134 w 388800"/>
              <a:gd name="connsiteY6" fmla="*/ 360976 h 388800"/>
              <a:gd name="connsiteX7" fmla="*/ 34134 w 388800"/>
              <a:gd name="connsiteY7" fmla="*/ 19554 h 388800"/>
              <a:gd name="connsiteX8" fmla="*/ 53574 w 388800"/>
              <a:gd name="connsiteY8" fmla="*/ 114 h 388800"/>
              <a:gd name="connsiteX9" fmla="*/ 232172 w 388800"/>
              <a:gd name="connsiteY9" fmla="*/ 114 h 388800"/>
              <a:gd name="connsiteX10" fmla="*/ 251612 w 388800"/>
              <a:gd name="connsiteY10" fmla="*/ 19554 h 388800"/>
              <a:gd name="connsiteX11" fmla="*/ 251612 w 388800"/>
              <a:gd name="connsiteY11" fmla="*/ 127696 h 388800"/>
              <a:gd name="connsiteX12" fmla="*/ 328178 w 388800"/>
              <a:gd name="connsiteY12" fmla="*/ 151996 h 388800"/>
              <a:gd name="connsiteX13" fmla="*/ 354894 w 388800"/>
              <a:gd name="connsiteY13" fmla="*/ 188432 h 388800"/>
              <a:gd name="connsiteX14" fmla="*/ 354894 w 388800"/>
              <a:gd name="connsiteY14" fmla="*/ 360976 h 388800"/>
              <a:gd name="connsiteX15" fmla="*/ 375556 w 388800"/>
              <a:gd name="connsiteY15" fmla="*/ 360976 h 388800"/>
              <a:gd name="connsiteX16" fmla="*/ 160494 w 388800"/>
              <a:gd name="connsiteY16" fmla="*/ 81484 h 388800"/>
              <a:gd name="connsiteX17" fmla="*/ 160494 w 388800"/>
              <a:gd name="connsiteY17" fmla="*/ 115504 h 388800"/>
              <a:gd name="connsiteX18" fmla="*/ 215176 w 388800"/>
              <a:gd name="connsiteY18" fmla="*/ 115504 h 388800"/>
              <a:gd name="connsiteX19" fmla="*/ 215176 w 388800"/>
              <a:gd name="connsiteY19" fmla="*/ 81512 h 388800"/>
              <a:gd name="connsiteX20" fmla="*/ 160494 w 388800"/>
              <a:gd name="connsiteY20" fmla="*/ 81512 h 388800"/>
              <a:gd name="connsiteX21" fmla="*/ 160494 w 388800"/>
              <a:gd name="connsiteY21" fmla="*/ 81512 h 388800"/>
              <a:gd name="connsiteX22" fmla="*/ 160494 w 388800"/>
              <a:gd name="connsiteY22" fmla="*/ 81484 h 388800"/>
              <a:gd name="connsiteX23" fmla="*/ 125252 w 388800"/>
              <a:gd name="connsiteY23" fmla="*/ 296546 h 388800"/>
              <a:gd name="connsiteX24" fmla="*/ 125252 w 388800"/>
              <a:gd name="connsiteY24" fmla="*/ 262554 h 388800"/>
              <a:gd name="connsiteX25" fmla="*/ 70598 w 388800"/>
              <a:gd name="connsiteY25" fmla="*/ 262554 h 388800"/>
              <a:gd name="connsiteX26" fmla="*/ 70598 w 388800"/>
              <a:gd name="connsiteY26" fmla="*/ 296574 h 388800"/>
              <a:gd name="connsiteX27" fmla="*/ 125252 w 388800"/>
              <a:gd name="connsiteY27" fmla="*/ 296574 h 388800"/>
              <a:gd name="connsiteX28" fmla="*/ 125252 w 388800"/>
              <a:gd name="connsiteY28" fmla="*/ 296574 h 388800"/>
              <a:gd name="connsiteX29" fmla="*/ 125252 w 388800"/>
              <a:gd name="connsiteY29" fmla="*/ 296546 h 388800"/>
              <a:gd name="connsiteX30" fmla="*/ 70598 w 388800"/>
              <a:gd name="connsiteY30" fmla="*/ 206650 h 388800"/>
              <a:gd name="connsiteX31" fmla="*/ 125252 w 388800"/>
              <a:gd name="connsiteY31" fmla="*/ 206650 h 388800"/>
              <a:gd name="connsiteX32" fmla="*/ 125252 w 388800"/>
              <a:gd name="connsiteY32" fmla="*/ 172658 h 388800"/>
              <a:gd name="connsiteX33" fmla="*/ 70598 w 388800"/>
              <a:gd name="connsiteY33" fmla="*/ 172658 h 388800"/>
              <a:gd name="connsiteX34" fmla="*/ 70598 w 388800"/>
              <a:gd name="connsiteY34" fmla="*/ 206706 h 388800"/>
              <a:gd name="connsiteX35" fmla="*/ 70598 w 388800"/>
              <a:gd name="connsiteY35" fmla="*/ 206650 h 388800"/>
              <a:gd name="connsiteX36" fmla="*/ 70598 w 388800"/>
              <a:gd name="connsiteY36" fmla="*/ 115560 h 388800"/>
              <a:gd name="connsiteX37" fmla="*/ 125252 w 388800"/>
              <a:gd name="connsiteY37" fmla="*/ 115560 h 388800"/>
              <a:gd name="connsiteX38" fmla="*/ 125252 w 388800"/>
              <a:gd name="connsiteY38" fmla="*/ 81484 h 388800"/>
              <a:gd name="connsiteX39" fmla="*/ 70598 w 388800"/>
              <a:gd name="connsiteY39" fmla="*/ 81484 h 388800"/>
              <a:gd name="connsiteX40" fmla="*/ 70598 w 388800"/>
              <a:gd name="connsiteY40" fmla="*/ 115504 h 388800"/>
              <a:gd name="connsiteX41" fmla="*/ 70598 w 388800"/>
              <a:gd name="connsiteY41" fmla="*/ 115560 h 388800"/>
              <a:gd name="connsiteX42" fmla="*/ 160494 w 388800"/>
              <a:gd name="connsiteY42" fmla="*/ 171436 h 388800"/>
              <a:gd name="connsiteX43" fmla="*/ 160494 w 388800"/>
              <a:gd name="connsiteY43" fmla="*/ 206678 h 388800"/>
              <a:gd name="connsiteX44" fmla="*/ 215176 w 388800"/>
              <a:gd name="connsiteY44" fmla="*/ 206678 h 388800"/>
              <a:gd name="connsiteX45" fmla="*/ 215176 w 388800"/>
              <a:gd name="connsiteY45" fmla="*/ 171408 h 388800"/>
              <a:gd name="connsiteX46" fmla="*/ 160494 w 388800"/>
              <a:gd name="connsiteY46" fmla="*/ 171408 h 388800"/>
              <a:gd name="connsiteX47" fmla="*/ 160494 w 388800"/>
              <a:gd name="connsiteY47" fmla="*/ 171408 h 388800"/>
              <a:gd name="connsiteX48" fmla="*/ 160494 w 388800"/>
              <a:gd name="connsiteY48" fmla="*/ 171436 h 388800"/>
              <a:gd name="connsiteX49" fmla="*/ 216398 w 388800"/>
              <a:gd name="connsiteY49" fmla="*/ 296574 h 388800"/>
              <a:gd name="connsiteX50" fmla="*/ 216398 w 388800"/>
              <a:gd name="connsiteY50" fmla="*/ 262554 h 388800"/>
              <a:gd name="connsiteX51" fmla="*/ 161688 w 388800"/>
              <a:gd name="connsiteY51" fmla="*/ 262554 h 388800"/>
              <a:gd name="connsiteX52" fmla="*/ 161688 w 388800"/>
              <a:gd name="connsiteY52" fmla="*/ 296574 h 388800"/>
              <a:gd name="connsiteX53" fmla="*/ 216398 w 388800"/>
              <a:gd name="connsiteY53" fmla="*/ 296574 h 388800"/>
              <a:gd name="connsiteX54" fmla="*/ 216398 w 388800"/>
              <a:gd name="connsiteY54" fmla="*/ 296574 h 388800"/>
              <a:gd name="connsiteX55" fmla="*/ 274718 w 388800"/>
              <a:gd name="connsiteY55" fmla="*/ 336676 h 388800"/>
              <a:gd name="connsiteX56" fmla="*/ 302656 w 388800"/>
              <a:gd name="connsiteY56" fmla="*/ 336676 h 388800"/>
              <a:gd name="connsiteX57" fmla="*/ 302656 w 388800"/>
              <a:gd name="connsiteY57" fmla="*/ 280772 h 388800"/>
              <a:gd name="connsiteX58" fmla="*/ 274718 w 388800"/>
              <a:gd name="connsiteY58" fmla="*/ 280772 h 388800"/>
              <a:gd name="connsiteX59" fmla="*/ 274718 w 388800"/>
              <a:gd name="connsiteY59" fmla="*/ 336676 h 388800"/>
              <a:gd name="connsiteX60" fmla="*/ 274718 w 388800"/>
              <a:gd name="connsiteY60" fmla="*/ 255278 h 388800"/>
              <a:gd name="connsiteX61" fmla="*/ 302656 w 388800"/>
              <a:gd name="connsiteY61" fmla="*/ 255278 h 388800"/>
              <a:gd name="connsiteX62" fmla="*/ 302656 w 388800"/>
              <a:gd name="connsiteY62" fmla="*/ 199374 h 388800"/>
              <a:gd name="connsiteX63" fmla="*/ 274718 w 388800"/>
              <a:gd name="connsiteY63" fmla="*/ 199374 h 388800"/>
              <a:gd name="connsiteX64" fmla="*/ 274718 w 388800"/>
              <a:gd name="connsiteY64" fmla="*/ 255278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8800" h="388800">
                <a:moveTo>
                  <a:pt x="375556" y="360976"/>
                </a:moveTo>
                <a:cubicBezTo>
                  <a:pt x="382832" y="360976"/>
                  <a:pt x="388914" y="367030"/>
                  <a:pt x="388914" y="375556"/>
                </a:cubicBezTo>
                <a:cubicBezTo>
                  <a:pt x="388839" y="382902"/>
                  <a:pt x="382902" y="388839"/>
                  <a:pt x="375556" y="388914"/>
                </a:cubicBezTo>
                <a:lnTo>
                  <a:pt x="13444" y="388914"/>
                </a:lnTo>
                <a:cubicBezTo>
                  <a:pt x="6224" y="388914"/>
                  <a:pt x="114" y="382832"/>
                  <a:pt x="114" y="374334"/>
                </a:cubicBezTo>
                <a:cubicBezTo>
                  <a:pt x="114" y="367030"/>
                  <a:pt x="6196" y="360976"/>
                  <a:pt x="13472" y="360976"/>
                </a:cubicBezTo>
                <a:lnTo>
                  <a:pt x="34134" y="360976"/>
                </a:lnTo>
                <a:lnTo>
                  <a:pt x="34134" y="19554"/>
                </a:lnTo>
                <a:cubicBezTo>
                  <a:pt x="34134" y="8612"/>
                  <a:pt x="42632" y="114"/>
                  <a:pt x="53574" y="114"/>
                </a:cubicBezTo>
                <a:lnTo>
                  <a:pt x="232172" y="114"/>
                </a:lnTo>
                <a:cubicBezTo>
                  <a:pt x="243114" y="114"/>
                  <a:pt x="251612" y="8612"/>
                  <a:pt x="251612" y="19554"/>
                </a:cubicBezTo>
                <a:lnTo>
                  <a:pt x="251612" y="127696"/>
                </a:lnTo>
                <a:lnTo>
                  <a:pt x="328178" y="151996"/>
                </a:lnTo>
                <a:cubicBezTo>
                  <a:pt x="343952" y="156856"/>
                  <a:pt x="354894" y="171436"/>
                  <a:pt x="354894" y="188432"/>
                </a:cubicBezTo>
                <a:lnTo>
                  <a:pt x="354894" y="360976"/>
                </a:lnTo>
                <a:lnTo>
                  <a:pt x="375556" y="360976"/>
                </a:lnTo>
                <a:moveTo>
                  <a:pt x="160494" y="81484"/>
                </a:moveTo>
                <a:lnTo>
                  <a:pt x="160494" y="115504"/>
                </a:lnTo>
                <a:lnTo>
                  <a:pt x="215176" y="115504"/>
                </a:lnTo>
                <a:lnTo>
                  <a:pt x="215176" y="81512"/>
                </a:lnTo>
                <a:lnTo>
                  <a:pt x="160494" y="81512"/>
                </a:lnTo>
                <a:cubicBezTo>
                  <a:pt x="161716" y="80290"/>
                  <a:pt x="160494" y="80290"/>
                  <a:pt x="160494" y="81512"/>
                </a:cubicBezTo>
                <a:lnTo>
                  <a:pt x="160494" y="81484"/>
                </a:lnTo>
                <a:moveTo>
                  <a:pt x="125252" y="296546"/>
                </a:moveTo>
                <a:lnTo>
                  <a:pt x="125252" y="262554"/>
                </a:lnTo>
                <a:lnTo>
                  <a:pt x="70598" y="262554"/>
                </a:lnTo>
                <a:lnTo>
                  <a:pt x="70598" y="296574"/>
                </a:lnTo>
                <a:lnTo>
                  <a:pt x="125252" y="296574"/>
                </a:lnTo>
                <a:cubicBezTo>
                  <a:pt x="125252" y="297796"/>
                  <a:pt x="125252" y="296574"/>
                  <a:pt x="125252" y="296574"/>
                </a:cubicBezTo>
                <a:lnTo>
                  <a:pt x="125252" y="296546"/>
                </a:lnTo>
                <a:moveTo>
                  <a:pt x="70598" y="206650"/>
                </a:moveTo>
                <a:lnTo>
                  <a:pt x="125252" y="206650"/>
                </a:lnTo>
                <a:lnTo>
                  <a:pt x="125252" y="172658"/>
                </a:lnTo>
                <a:lnTo>
                  <a:pt x="70598" y="172658"/>
                </a:lnTo>
                <a:lnTo>
                  <a:pt x="70598" y="206706"/>
                </a:lnTo>
                <a:lnTo>
                  <a:pt x="70598" y="206650"/>
                </a:lnTo>
                <a:moveTo>
                  <a:pt x="70598" y="115560"/>
                </a:moveTo>
                <a:lnTo>
                  <a:pt x="125252" y="115560"/>
                </a:lnTo>
                <a:lnTo>
                  <a:pt x="125252" y="81484"/>
                </a:lnTo>
                <a:lnTo>
                  <a:pt x="70598" y="81484"/>
                </a:lnTo>
                <a:lnTo>
                  <a:pt x="70598" y="115504"/>
                </a:lnTo>
                <a:lnTo>
                  <a:pt x="70598" y="115560"/>
                </a:lnTo>
                <a:moveTo>
                  <a:pt x="160494" y="171436"/>
                </a:moveTo>
                <a:lnTo>
                  <a:pt x="160494" y="206678"/>
                </a:lnTo>
                <a:lnTo>
                  <a:pt x="215176" y="206678"/>
                </a:lnTo>
                <a:lnTo>
                  <a:pt x="215176" y="171408"/>
                </a:lnTo>
                <a:lnTo>
                  <a:pt x="160494" y="171408"/>
                </a:lnTo>
                <a:cubicBezTo>
                  <a:pt x="161716" y="171408"/>
                  <a:pt x="160494" y="171408"/>
                  <a:pt x="160494" y="171408"/>
                </a:cubicBezTo>
                <a:lnTo>
                  <a:pt x="160494" y="171436"/>
                </a:lnTo>
                <a:moveTo>
                  <a:pt x="216398" y="296574"/>
                </a:moveTo>
                <a:lnTo>
                  <a:pt x="216398" y="262554"/>
                </a:lnTo>
                <a:lnTo>
                  <a:pt x="161688" y="262554"/>
                </a:lnTo>
                <a:lnTo>
                  <a:pt x="161688" y="296574"/>
                </a:lnTo>
                <a:lnTo>
                  <a:pt x="216398" y="296574"/>
                </a:lnTo>
                <a:cubicBezTo>
                  <a:pt x="216398" y="297796"/>
                  <a:pt x="216398" y="296574"/>
                  <a:pt x="216398" y="296574"/>
                </a:cubicBezTo>
                <a:moveTo>
                  <a:pt x="274718" y="336676"/>
                </a:moveTo>
                <a:lnTo>
                  <a:pt x="302656" y="336676"/>
                </a:lnTo>
                <a:lnTo>
                  <a:pt x="302656" y="280772"/>
                </a:lnTo>
                <a:lnTo>
                  <a:pt x="274718" y="280772"/>
                </a:lnTo>
                <a:lnTo>
                  <a:pt x="274718" y="336676"/>
                </a:lnTo>
                <a:moveTo>
                  <a:pt x="274718" y="255278"/>
                </a:moveTo>
                <a:lnTo>
                  <a:pt x="302656" y="255278"/>
                </a:lnTo>
                <a:lnTo>
                  <a:pt x="302656" y="199374"/>
                </a:lnTo>
                <a:lnTo>
                  <a:pt x="274718" y="199374"/>
                </a:lnTo>
                <a:lnTo>
                  <a:pt x="274718" y="255278"/>
                </a:lnTo>
              </a:path>
            </a:pathLst>
          </a:custGeom>
          <a:solidFill>
            <a:srgbClr val="FFFFFF"/>
          </a:solidFill>
          <a:ln w="136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9" name="副标题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466725" y="5440045"/>
            <a:ext cx="8232140" cy="1142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 typeface="Wingdings" panose="05000000000000000000" charset="0"/>
            </a:pP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 每位同学独立完成，不分组；完成第一部分后开始第二部分。</a:t>
            </a:r>
            <a:endParaRPr lang="zh-CN" altLang="en-US" sz="2400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Wingdings" panose="05000000000000000000" charset="0"/>
            </a:pP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报告在PTA平台上提交；答辩是线下每位同学一一答辩。</a:t>
            </a:r>
            <a:endParaRPr lang="zh-CN" altLang="en-US" sz="2400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缺角矩形 8"/>
          <p:cNvSpPr/>
          <p:nvPr>
            <p:custDataLst>
              <p:tags r:id="rId1"/>
            </p:custDataLst>
          </p:nvPr>
        </p:nvSpPr>
        <p:spPr>
          <a:xfrm>
            <a:off x="521495" y="1888781"/>
            <a:ext cx="8101013" cy="166581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缺角矩形 9"/>
          <p:cNvSpPr/>
          <p:nvPr>
            <p:custDataLst>
              <p:tags r:id="rId2"/>
            </p:custDataLst>
          </p:nvPr>
        </p:nvSpPr>
        <p:spPr>
          <a:xfrm>
            <a:off x="592614" y="1978601"/>
            <a:ext cx="7958774" cy="1486173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2622288" y="2262687"/>
            <a:ext cx="0" cy="91800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871623" y="2137907"/>
            <a:ext cx="5458769" cy="1167560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上题所编写的基本操作各函数这里可以直接使用，不用重新编写。建议将这些函数写入一个文件形成函数库，使用时以头文件的形式加入，方便重用。</a:t>
            </a: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709651" y="2208687"/>
            <a:ext cx="1789835" cy="1026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说明</a:t>
            </a:r>
            <a:endParaRPr lang="zh-CN" altLang="en-US" sz="320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18" name="缺角矩形 17"/>
          <p:cNvSpPr/>
          <p:nvPr>
            <p:custDataLst>
              <p:tags r:id="rId6"/>
            </p:custDataLst>
          </p:nvPr>
        </p:nvSpPr>
        <p:spPr>
          <a:xfrm>
            <a:off x="521495" y="3809474"/>
            <a:ext cx="8101013" cy="166581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缺角矩形 18"/>
          <p:cNvSpPr/>
          <p:nvPr>
            <p:custDataLst>
              <p:tags r:id="rId7"/>
            </p:custDataLst>
          </p:nvPr>
        </p:nvSpPr>
        <p:spPr>
          <a:xfrm>
            <a:off x="592614" y="3899293"/>
            <a:ext cx="7958774" cy="1486173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2622288" y="4183379"/>
            <a:ext cx="0" cy="91800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871623" y="4058600"/>
            <a:ext cx="5458769" cy="1167560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分析此题采用数组与链表时哪种方法更好?说明理由。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709651" y="4129379"/>
            <a:ext cx="1789835" cy="1026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思考</a:t>
            </a:r>
            <a:endParaRPr lang="zh-CN" altLang="en-US" sz="320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6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493765" y="620479"/>
            <a:ext cx="8226900" cy="5292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 dirty="0"/>
              <a:t>模块化程序设计（二）说明与思考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1461" y="1045211"/>
            <a:ext cx="8139178" cy="331473"/>
          </a:xfrm>
        </p:spPr>
        <p:txBody>
          <a:bodyPr vert="horz" wrap="square" lIns="67627" tIns="35242" rIns="67627" bIns="35242" rtlCol="0" anchor="ctr" anchorCtr="0">
            <a:noAutofit/>
          </a:bodyPr>
          <a:lstStyle/>
          <a:p>
            <a:r>
              <a:rPr lang="zh-CN" altLang="en-US" sz="3200" dirty="0"/>
              <a:t>模块化</a:t>
            </a:r>
            <a:r>
              <a:rPr lang="zh-CN" altLang="en-US" sz="3200" dirty="0" smtClean="0"/>
              <a:t>程序设计  检查</a:t>
            </a:r>
            <a:r>
              <a:rPr lang="zh-CN" altLang="en-US" sz="3200" dirty="0"/>
              <a:t>方式</a:t>
            </a:r>
            <a:endParaRPr lang="zh-CN" altLang="en-US" sz="3200" dirty="0"/>
          </a:p>
        </p:txBody>
      </p:sp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907256" y="1956435"/>
            <a:ext cx="7714774" cy="17549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>
              <a:sym typeface="+mn-ea"/>
            </a:endParaRPr>
          </a:p>
        </p:txBody>
      </p:sp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521493" y="2421493"/>
            <a:ext cx="2408743" cy="824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答辩方式</a:t>
            </a:r>
            <a:endParaRPr lang="zh-CN" altLang="en-US" sz="20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111605" y="2346484"/>
            <a:ext cx="5261823" cy="9748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线上进行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分两批答辩，分值不同。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6" name="圆角矩形 65"/>
          <p:cNvSpPr/>
          <p:nvPr>
            <p:custDataLst>
              <p:tags r:id="rId5"/>
            </p:custDataLst>
          </p:nvPr>
        </p:nvSpPr>
        <p:spPr>
          <a:xfrm>
            <a:off x="907256" y="3900964"/>
            <a:ext cx="7714774" cy="175498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sp>
        <p:nvSpPr>
          <p:cNvPr id="4" name="圆角矩形 35"/>
          <p:cNvSpPr/>
          <p:nvPr>
            <p:custDataLst>
              <p:tags r:id="rId6"/>
            </p:custDataLst>
          </p:nvPr>
        </p:nvSpPr>
        <p:spPr>
          <a:xfrm>
            <a:off x="521493" y="4366022"/>
            <a:ext cx="2408743" cy="824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答辩内容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3111605" y="4291013"/>
            <a:ext cx="5261823" cy="9748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挑代码段，正确画出内存变化过程。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7617" name="文本框 1073747616"/>
          <p:cNvSpPr txBox="1"/>
          <p:nvPr>
            <p:custDataLst>
              <p:tags r:id="rId1"/>
            </p:custDataLst>
          </p:nvPr>
        </p:nvSpPr>
        <p:spPr>
          <a:xfrm>
            <a:off x="539552" y="1757680"/>
            <a:ext cx="8064896" cy="449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457200" indent="-457200" algn="l">
              <a:lnSpc>
                <a:spcPts val="3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/>
              <a:t>必做题目（</a:t>
            </a:r>
            <a:r>
              <a:rPr lang="en-US" altLang="zh-CN" sz="2400" dirty="0">
                <a:sym typeface="+mn-ea"/>
              </a:rPr>
              <a:t>3.2.1</a:t>
            </a:r>
            <a:r>
              <a:rPr lang="zh-CN" altLang="en-US" sz="2400" dirty="0">
                <a:sym typeface="+mn-ea"/>
              </a:rPr>
              <a:t>实现管理系统</a:t>
            </a:r>
            <a:r>
              <a:rPr lang="zh-CN" altLang="en-US" sz="2400" dirty="0" smtClean="0">
                <a:sym typeface="+mn-ea"/>
              </a:rPr>
              <a:t>） </a:t>
            </a:r>
            <a:r>
              <a:rPr lang="zh-CN" altLang="en-US" sz="2400" dirty="0" smtClean="0">
                <a:solidFill>
                  <a:srgbClr val="00B050"/>
                </a:solidFill>
                <a:sym typeface="+mn-ea"/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  <a:sym typeface="+mn-ea"/>
              </a:rPr>
              <a:t>P</a:t>
            </a:r>
            <a:r>
              <a:rPr lang="en-US" altLang="zh-CN" sz="2400" dirty="0" smtClean="0">
                <a:solidFill>
                  <a:srgbClr val="00B050"/>
                </a:solidFill>
                <a:sym typeface="+mn-ea"/>
              </a:rPr>
              <a:t>52</a:t>
            </a:r>
            <a:r>
              <a:rPr lang="zh-CN" altLang="en-US" sz="2400" dirty="0" smtClean="0">
                <a:solidFill>
                  <a:srgbClr val="00B050"/>
                </a:solidFill>
                <a:sym typeface="+mn-ea"/>
              </a:rPr>
              <a:t>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一、单项选择题标准化考试系统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二、学生选修课管理系统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三、小超市商品管理系统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四、图书管理信息管理系统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五、职工信息管理系统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六、学生成绩统计管理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七、物业费管理系统</a:t>
            </a:r>
            <a:endParaRPr lang="en-US" altLang="zh-CN" sz="2000" dirty="0"/>
          </a:p>
          <a:p>
            <a:pPr lvl="1" indent="20320" algn="l">
              <a:lnSpc>
                <a:spcPts val="3000"/>
              </a:lnSpc>
              <a:buClrTx/>
              <a:buSzTx/>
              <a:buFontTx/>
            </a:pPr>
            <a:r>
              <a:rPr lang="en-US" altLang="zh-CN" sz="2000" dirty="0" err="1"/>
              <a:t>八、工资管理系统</a:t>
            </a:r>
            <a:endParaRPr lang="en-US" altLang="zh-CN" sz="2000" dirty="0"/>
          </a:p>
          <a:p>
            <a:pPr marL="457200" lvl="0" indent="-457200" algn="l">
              <a:lnSpc>
                <a:spcPts val="3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/>
              <a:t>选做题目</a:t>
            </a:r>
            <a:endParaRPr lang="zh-CN" altLang="en-US" sz="2400" dirty="0"/>
          </a:p>
          <a:p>
            <a:pPr indent="20320">
              <a:lnSpc>
                <a:spcPts val="3000"/>
              </a:lnSpc>
            </a:pPr>
            <a:r>
              <a:rPr lang="en-US" altLang="zh-CN" sz="2400" dirty="0" smtClean="0"/>
              <a:t>     3.3 </a:t>
            </a:r>
            <a:r>
              <a:rPr lang="en-US" altLang="zh-CN" sz="2400" dirty="0" err="1"/>
              <a:t>C</a:t>
            </a:r>
            <a:r>
              <a:rPr lang="en-US" altLang="zh-CN" sz="2400" dirty="0" err="1" smtClean="0"/>
              <a:t>语言程序设计的知识拓展综合应用</a:t>
            </a: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sym typeface="+mn-ea"/>
              </a:rPr>
              <a:t>（</a:t>
            </a:r>
            <a:r>
              <a:rPr lang="en-US" altLang="zh-CN" sz="2400" dirty="0" smtClean="0">
                <a:solidFill>
                  <a:srgbClr val="00B050"/>
                </a:solidFill>
                <a:sym typeface="+mn-ea"/>
              </a:rPr>
              <a:t>P57</a:t>
            </a:r>
            <a:r>
              <a:rPr lang="zh-CN" altLang="en-US" sz="2400" smtClean="0">
                <a:solidFill>
                  <a:srgbClr val="00B050"/>
                </a:solidFill>
                <a:sym typeface="+mn-ea"/>
              </a:rPr>
              <a:t>）</a:t>
            </a:r>
            <a:r>
              <a:rPr lang="zh-CN" altLang="en-US" sz="2400" smtClean="0">
                <a:solidFill>
                  <a:srgbClr val="C00000"/>
                </a:solidFill>
              </a:rPr>
              <a:t>参考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908769"/>
            <a:ext cx="8226900" cy="529200"/>
          </a:xfrm>
        </p:spPr>
        <p:txBody>
          <a:bodyPr wrap="square" lIns="0" tIns="0" rIns="0" bIns="0">
            <a:noAutofit/>
          </a:bodyPr>
          <a:lstStyle/>
          <a:p>
            <a:r>
              <a:rPr lang="zh-CN" altLang="en-US" sz="2800" dirty="0"/>
              <a:t>第二部分：</a:t>
            </a:r>
            <a:r>
              <a:rPr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完成综合项目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（</a:t>
            </a:r>
            <a:r>
              <a:rPr sz="2400" dirty="0" smtClean="0">
                <a:sym typeface="+mn-ea"/>
              </a:rPr>
              <a:t>3.2</a:t>
            </a:r>
            <a:r>
              <a:rPr lang="en-US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必做</a:t>
            </a:r>
            <a:r>
              <a:rPr lang="en-US" sz="2400" dirty="0" smtClean="0">
                <a:sym typeface="+mn-ea"/>
              </a:rPr>
              <a:t>)</a:t>
            </a:r>
            <a:r>
              <a:rPr sz="2400" dirty="0" smtClean="0">
                <a:sym typeface="+mn-ea"/>
              </a:rPr>
              <a:t>及</a:t>
            </a:r>
            <a:r>
              <a:rPr lang="en-US" altLang="zh-CN" sz="2400" dirty="0" smtClean="0">
                <a:sym typeface="+mn-ea"/>
              </a:rPr>
              <a:t>3.3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zh-CN" altLang="en-US" sz="2400" dirty="0"/>
              <a:t>选做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sz="2400" dirty="0" smtClean="0">
                <a:sym typeface="+mn-ea"/>
              </a:rPr>
              <a:t>）</a:t>
            </a:r>
            <a:endParaRPr lang="zh-CN" altLang="en-US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786131"/>
            <a:ext cx="8139178" cy="331473"/>
          </a:xfrm>
        </p:spPr>
        <p:txBody>
          <a:bodyPr wrap="square">
            <a:noAutofit/>
          </a:bodyPr>
          <a:lstStyle/>
          <a:p>
            <a:r>
              <a:rPr lang="zh-CN" altLang="en-US" sz="2800"/>
              <a:t>第二部分：综合项目选题说明</a:t>
            </a:r>
            <a:endParaRPr lang="zh-CN" altLang="en-US" sz="2800"/>
          </a:p>
        </p:txBody>
      </p:sp>
      <p:sp>
        <p:nvSpPr>
          <p:cNvPr id="195" name="圆角矩形 194"/>
          <p:cNvSpPr/>
          <p:nvPr>
            <p:custDataLst>
              <p:tags r:id="rId2"/>
            </p:custDataLst>
          </p:nvPr>
        </p:nvSpPr>
        <p:spPr>
          <a:xfrm>
            <a:off x="5693569" y="2189321"/>
            <a:ext cx="2772251" cy="116681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2" name="任意多边形 1"/>
          <p:cNvSpPr/>
          <p:nvPr>
            <p:custDataLst>
              <p:tags r:id="rId3"/>
            </p:custDataLst>
          </p:nvPr>
        </p:nvSpPr>
        <p:spPr bwMode="auto">
          <a:xfrm>
            <a:off x="4218146" y="2468404"/>
            <a:ext cx="1469231" cy="556736"/>
          </a:xfrm>
          <a:custGeom>
            <a:avLst/>
            <a:gdLst>
              <a:gd name="connsiteX0" fmla="*/ 3140 w 3547"/>
              <a:gd name="connsiteY0" fmla="*/ 0 h 1343"/>
              <a:gd name="connsiteX1" fmla="*/ 3016 w 3547"/>
              <a:gd name="connsiteY1" fmla="*/ 0 h 1343"/>
              <a:gd name="connsiteX2" fmla="*/ 634 w 3547"/>
              <a:gd name="connsiteY2" fmla="*/ 0 h 1343"/>
              <a:gd name="connsiteX3" fmla="*/ 0 w 3547"/>
              <a:gd name="connsiteY3" fmla="*/ 607 h 1343"/>
              <a:gd name="connsiteX4" fmla="*/ 634 w 3547"/>
              <a:gd name="connsiteY4" fmla="*/ 1213 h 1343"/>
              <a:gd name="connsiteX5" fmla="*/ 3016 w 3547"/>
              <a:gd name="connsiteY5" fmla="*/ 1213 h 1343"/>
              <a:gd name="connsiteX6" fmla="*/ 3218 w 3547"/>
              <a:gd name="connsiteY6" fmla="*/ 1213 h 1343"/>
              <a:gd name="connsiteX7" fmla="*/ 3547 w 3547"/>
              <a:gd name="connsiteY7" fmla="*/ 1341 h 1343"/>
              <a:gd name="connsiteX8" fmla="*/ 3547 w 3547"/>
              <a:gd name="connsiteY8" fmla="*/ 177 h 1343"/>
              <a:gd name="connsiteX9" fmla="*/ 3140 w 3547"/>
              <a:gd name="connsiteY9" fmla="*/ 0 h 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0" t="0" r="r" b="b"/>
            <a:pathLst>
              <a:path w="3547" h="1344">
                <a:moveTo>
                  <a:pt x="3140" y="0"/>
                </a:moveTo>
                <a:cubicBezTo>
                  <a:pt x="3016" y="0"/>
                  <a:pt x="3016" y="0"/>
                  <a:pt x="3016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0" y="607"/>
                  <a:pt x="0" y="607"/>
                  <a:pt x="0" y="607"/>
                </a:cubicBezTo>
                <a:cubicBezTo>
                  <a:pt x="634" y="1213"/>
                  <a:pt x="634" y="1213"/>
                  <a:pt x="634" y="1213"/>
                </a:cubicBezTo>
                <a:cubicBezTo>
                  <a:pt x="3016" y="1213"/>
                  <a:pt x="3016" y="1213"/>
                  <a:pt x="3016" y="1213"/>
                </a:cubicBezTo>
                <a:cubicBezTo>
                  <a:pt x="3218" y="1213"/>
                  <a:pt x="3218" y="1213"/>
                  <a:pt x="3218" y="1213"/>
                </a:cubicBezTo>
                <a:cubicBezTo>
                  <a:pt x="3399" y="1213"/>
                  <a:pt x="3547" y="1270"/>
                  <a:pt x="3547" y="1341"/>
                </a:cubicBezTo>
                <a:cubicBezTo>
                  <a:pt x="3547" y="1412"/>
                  <a:pt x="3547" y="177"/>
                  <a:pt x="3547" y="177"/>
                </a:cubicBezTo>
                <a:cubicBezTo>
                  <a:pt x="3547" y="79"/>
                  <a:pt x="3364" y="0"/>
                  <a:pt x="314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  <a:gs pos="50000">
                <a:schemeClr val="accent1"/>
              </a:gs>
            </a:gsLst>
            <a:lin ang="0" scaled="0"/>
          </a:gradFill>
          <a:ln>
            <a:solidFill>
              <a:schemeClr val="accent1"/>
            </a:solidFill>
          </a:ln>
          <a:effectLst>
            <a:outerShdw blurRad="444500" dist="127000" dir="5400000" algn="t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27146" rIns="68580" bIns="53816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3" name="任意多边形 2"/>
          <p:cNvSpPr/>
          <p:nvPr>
            <p:custDataLst>
              <p:tags r:id="rId4"/>
            </p:custDataLst>
          </p:nvPr>
        </p:nvSpPr>
        <p:spPr bwMode="auto">
          <a:xfrm>
            <a:off x="5472113" y="2970371"/>
            <a:ext cx="219551" cy="106680"/>
          </a:xfrm>
          <a:custGeom>
            <a:avLst/>
            <a:gdLst>
              <a:gd name="T0" fmla="*/ 145 w 381"/>
              <a:gd name="T1" fmla="*/ 0 h 185"/>
              <a:gd name="T2" fmla="*/ 0 w 381"/>
              <a:gd name="T3" fmla="*/ 0 h 185"/>
              <a:gd name="T4" fmla="*/ 0 w 381"/>
              <a:gd name="T5" fmla="*/ 185 h 185"/>
              <a:gd name="T6" fmla="*/ 145 w 381"/>
              <a:gd name="T7" fmla="*/ 185 h 185"/>
              <a:gd name="T8" fmla="*/ 381 w 381"/>
              <a:gd name="T9" fmla="*/ 92 h 185"/>
              <a:gd name="T10" fmla="*/ 145 w 381"/>
              <a:gd name="T11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185">
                <a:moveTo>
                  <a:pt x="1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5"/>
                  <a:pt x="0" y="185"/>
                  <a:pt x="0" y="185"/>
                </a:cubicBezTo>
                <a:cubicBezTo>
                  <a:pt x="145" y="185"/>
                  <a:pt x="145" y="185"/>
                  <a:pt x="145" y="185"/>
                </a:cubicBezTo>
                <a:cubicBezTo>
                  <a:pt x="275" y="185"/>
                  <a:pt x="381" y="143"/>
                  <a:pt x="381" y="92"/>
                </a:cubicBezTo>
                <a:cubicBezTo>
                  <a:pt x="381" y="41"/>
                  <a:pt x="275" y="0"/>
                  <a:pt x="1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 b="1">
              <a:solidFill>
                <a:schemeClr val="lt1"/>
              </a:solidFill>
              <a:latin typeface="+mj-ea"/>
              <a:ea typeface="+mj-ea"/>
              <a:cs typeface="+mn-lt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948885" y="2638901"/>
            <a:ext cx="2486700" cy="7172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所有同学在必做题目中任选一个题目。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0" name="圆角矩形 219"/>
          <p:cNvSpPr/>
          <p:nvPr>
            <p:custDataLst>
              <p:tags r:id="rId6"/>
            </p:custDataLst>
          </p:nvPr>
        </p:nvSpPr>
        <p:spPr>
          <a:xfrm>
            <a:off x="5693569" y="4148614"/>
            <a:ext cx="2772251" cy="116681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4" name="任意多边形 3"/>
          <p:cNvSpPr/>
          <p:nvPr>
            <p:custDataLst>
              <p:tags r:id="rId7"/>
            </p:custDataLst>
          </p:nvPr>
        </p:nvSpPr>
        <p:spPr bwMode="auto">
          <a:xfrm>
            <a:off x="4218146" y="4428173"/>
            <a:ext cx="1469231" cy="555784"/>
          </a:xfrm>
          <a:custGeom>
            <a:avLst/>
            <a:gdLst>
              <a:gd name="connsiteX0" fmla="*/ 3140 w 3547"/>
              <a:gd name="connsiteY0" fmla="*/ 0 h 1341"/>
              <a:gd name="connsiteX1" fmla="*/ 3016 w 3547"/>
              <a:gd name="connsiteY1" fmla="*/ 0 h 1341"/>
              <a:gd name="connsiteX2" fmla="*/ 634 w 3547"/>
              <a:gd name="connsiteY2" fmla="*/ 0 h 1341"/>
              <a:gd name="connsiteX3" fmla="*/ 0 w 3547"/>
              <a:gd name="connsiteY3" fmla="*/ 606 h 1341"/>
              <a:gd name="connsiteX4" fmla="*/ 634 w 3547"/>
              <a:gd name="connsiteY4" fmla="*/ 1211 h 1341"/>
              <a:gd name="connsiteX5" fmla="*/ 3016 w 3547"/>
              <a:gd name="connsiteY5" fmla="*/ 1211 h 1341"/>
              <a:gd name="connsiteX6" fmla="*/ 3218 w 3547"/>
              <a:gd name="connsiteY6" fmla="*/ 1211 h 1341"/>
              <a:gd name="connsiteX7" fmla="*/ 3547 w 3547"/>
              <a:gd name="connsiteY7" fmla="*/ 1339 h 1341"/>
              <a:gd name="connsiteX8" fmla="*/ 3547 w 3547"/>
              <a:gd name="connsiteY8" fmla="*/ 177 h 1341"/>
              <a:gd name="connsiteX9" fmla="*/ 3140 w 3547"/>
              <a:gd name="connsiteY9" fmla="*/ 0 h 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0" t="0" r="r" b="b"/>
            <a:pathLst>
              <a:path w="3547" h="1342">
                <a:moveTo>
                  <a:pt x="3140" y="0"/>
                </a:moveTo>
                <a:cubicBezTo>
                  <a:pt x="3016" y="0"/>
                  <a:pt x="3016" y="0"/>
                  <a:pt x="3016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0" y="606"/>
                  <a:pt x="0" y="606"/>
                  <a:pt x="0" y="606"/>
                </a:cubicBezTo>
                <a:cubicBezTo>
                  <a:pt x="634" y="1211"/>
                  <a:pt x="634" y="1211"/>
                  <a:pt x="634" y="1211"/>
                </a:cubicBezTo>
                <a:cubicBezTo>
                  <a:pt x="3016" y="1211"/>
                  <a:pt x="3016" y="1211"/>
                  <a:pt x="3016" y="1211"/>
                </a:cubicBezTo>
                <a:cubicBezTo>
                  <a:pt x="3218" y="1211"/>
                  <a:pt x="3218" y="1211"/>
                  <a:pt x="3218" y="1211"/>
                </a:cubicBezTo>
                <a:cubicBezTo>
                  <a:pt x="3399" y="1211"/>
                  <a:pt x="3547" y="1268"/>
                  <a:pt x="3547" y="1339"/>
                </a:cubicBezTo>
                <a:cubicBezTo>
                  <a:pt x="3547" y="1410"/>
                  <a:pt x="3547" y="177"/>
                  <a:pt x="3547" y="177"/>
                </a:cubicBezTo>
                <a:cubicBezTo>
                  <a:pt x="3547" y="79"/>
                  <a:pt x="3364" y="0"/>
                  <a:pt x="314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  <a:gs pos="50000">
                <a:schemeClr val="accent1"/>
              </a:gs>
            </a:gsLst>
            <a:lin ang="0" scaled="0"/>
          </a:gradFill>
          <a:ln>
            <a:solidFill>
              <a:schemeClr val="accent1"/>
            </a:solidFill>
          </a:ln>
          <a:effectLst>
            <a:outerShdw blurRad="444500" dist="127000" dir="5400000" algn="t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27146" rIns="68580" bIns="53816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5" name="任意多边形 4"/>
          <p:cNvSpPr/>
          <p:nvPr>
            <p:custDataLst>
              <p:tags r:id="rId8"/>
            </p:custDataLst>
          </p:nvPr>
        </p:nvSpPr>
        <p:spPr bwMode="auto">
          <a:xfrm>
            <a:off x="5472113" y="4930140"/>
            <a:ext cx="219551" cy="106204"/>
          </a:xfrm>
          <a:custGeom>
            <a:avLst/>
            <a:gdLst>
              <a:gd name="T0" fmla="*/ 145 w 381"/>
              <a:gd name="T1" fmla="*/ 0 h 184"/>
              <a:gd name="T2" fmla="*/ 0 w 381"/>
              <a:gd name="T3" fmla="*/ 0 h 184"/>
              <a:gd name="T4" fmla="*/ 0 w 381"/>
              <a:gd name="T5" fmla="*/ 184 h 184"/>
              <a:gd name="T6" fmla="*/ 145 w 381"/>
              <a:gd name="T7" fmla="*/ 184 h 184"/>
              <a:gd name="T8" fmla="*/ 381 w 381"/>
              <a:gd name="T9" fmla="*/ 92 h 184"/>
              <a:gd name="T10" fmla="*/ 145 w 381"/>
              <a:gd name="T1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" h="184">
                <a:moveTo>
                  <a:pt x="1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"/>
                  <a:pt x="0" y="184"/>
                  <a:pt x="0" y="184"/>
                </a:cubicBezTo>
                <a:cubicBezTo>
                  <a:pt x="145" y="184"/>
                  <a:pt x="145" y="184"/>
                  <a:pt x="145" y="184"/>
                </a:cubicBezTo>
                <a:cubicBezTo>
                  <a:pt x="275" y="184"/>
                  <a:pt x="381" y="143"/>
                  <a:pt x="381" y="92"/>
                </a:cubicBezTo>
                <a:cubicBezTo>
                  <a:pt x="381" y="41"/>
                  <a:pt x="275" y="0"/>
                  <a:pt x="1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5948885" y="4212749"/>
            <a:ext cx="2486700" cy="7172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必做题目得90分以上的同学，可以再选择一个选做题完成，最后做加分处理。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8" name="任意多边形 7"/>
          <p:cNvSpPr/>
          <p:nvPr>
            <p:custDataLst>
              <p:tags r:id="rId10"/>
            </p:custDataLst>
          </p:nvPr>
        </p:nvSpPr>
        <p:spPr bwMode="auto">
          <a:xfrm>
            <a:off x="3459004" y="3448526"/>
            <a:ext cx="1469231" cy="556736"/>
          </a:xfrm>
          <a:custGeom>
            <a:avLst/>
            <a:gdLst>
              <a:gd name="connsiteX0" fmla="*/ 407 w 3547"/>
              <a:gd name="connsiteY0" fmla="*/ 0 h 1343"/>
              <a:gd name="connsiteX1" fmla="*/ 532 w 3547"/>
              <a:gd name="connsiteY1" fmla="*/ 0 h 1343"/>
              <a:gd name="connsiteX2" fmla="*/ 2913 w 3547"/>
              <a:gd name="connsiteY2" fmla="*/ 0 h 1343"/>
              <a:gd name="connsiteX3" fmla="*/ 3547 w 3547"/>
              <a:gd name="connsiteY3" fmla="*/ 606 h 1343"/>
              <a:gd name="connsiteX4" fmla="*/ 2913 w 3547"/>
              <a:gd name="connsiteY4" fmla="*/ 1211 h 1343"/>
              <a:gd name="connsiteX5" fmla="*/ 532 w 3547"/>
              <a:gd name="connsiteY5" fmla="*/ 1211 h 1343"/>
              <a:gd name="connsiteX6" fmla="*/ 329 w 3547"/>
              <a:gd name="connsiteY6" fmla="*/ 1211 h 1343"/>
              <a:gd name="connsiteX7" fmla="*/ 0 w 3547"/>
              <a:gd name="connsiteY7" fmla="*/ 1341 h 1343"/>
              <a:gd name="connsiteX8" fmla="*/ 0 w 3547"/>
              <a:gd name="connsiteY8" fmla="*/ 177 h 1343"/>
              <a:gd name="connsiteX9" fmla="*/ 407 w 3547"/>
              <a:gd name="connsiteY9" fmla="*/ 0 h 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0" t="0" r="r" b="b"/>
            <a:pathLst>
              <a:path w="3547" h="1344">
                <a:moveTo>
                  <a:pt x="407" y="0"/>
                </a:moveTo>
                <a:cubicBezTo>
                  <a:pt x="532" y="0"/>
                  <a:pt x="532" y="0"/>
                  <a:pt x="532" y="0"/>
                </a:cubicBezTo>
                <a:cubicBezTo>
                  <a:pt x="2913" y="0"/>
                  <a:pt x="2913" y="0"/>
                  <a:pt x="2913" y="0"/>
                </a:cubicBezTo>
                <a:cubicBezTo>
                  <a:pt x="3547" y="606"/>
                  <a:pt x="3547" y="606"/>
                  <a:pt x="3547" y="606"/>
                </a:cubicBezTo>
                <a:cubicBezTo>
                  <a:pt x="2913" y="1211"/>
                  <a:pt x="2913" y="1211"/>
                  <a:pt x="2913" y="1211"/>
                </a:cubicBezTo>
                <a:cubicBezTo>
                  <a:pt x="532" y="1211"/>
                  <a:pt x="532" y="1211"/>
                  <a:pt x="532" y="1211"/>
                </a:cubicBezTo>
                <a:cubicBezTo>
                  <a:pt x="329" y="1211"/>
                  <a:pt x="329" y="1211"/>
                  <a:pt x="329" y="1211"/>
                </a:cubicBezTo>
                <a:cubicBezTo>
                  <a:pt x="148" y="1211"/>
                  <a:pt x="0" y="1270"/>
                  <a:pt x="0" y="1341"/>
                </a:cubicBezTo>
                <a:cubicBezTo>
                  <a:pt x="0" y="1412"/>
                  <a:pt x="0" y="177"/>
                  <a:pt x="0" y="177"/>
                </a:cubicBezTo>
                <a:cubicBezTo>
                  <a:pt x="0" y="79"/>
                  <a:pt x="183" y="0"/>
                  <a:pt x="407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0800000" scaled="0"/>
          </a:gradFill>
          <a:ln>
            <a:solidFill>
              <a:schemeClr val="accent4"/>
            </a:solidFill>
          </a:ln>
          <a:effectLst>
            <a:outerShdw blurRad="444500" dist="127000" dir="5400000" algn="t" rotWithShape="0">
              <a:schemeClr val="accent4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68580" tIns="27146" rIns="134778" bIns="53816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9" name="任意多边形 8"/>
          <p:cNvSpPr/>
          <p:nvPr>
            <p:custDataLst>
              <p:tags r:id="rId11"/>
            </p:custDataLst>
          </p:nvPr>
        </p:nvSpPr>
        <p:spPr bwMode="auto">
          <a:xfrm>
            <a:off x="3454241" y="3951923"/>
            <a:ext cx="220504" cy="106680"/>
          </a:xfrm>
          <a:custGeom>
            <a:avLst/>
            <a:gdLst>
              <a:gd name="T0" fmla="*/ 236 w 382"/>
              <a:gd name="T1" fmla="*/ 0 h 185"/>
              <a:gd name="T2" fmla="*/ 382 w 382"/>
              <a:gd name="T3" fmla="*/ 0 h 185"/>
              <a:gd name="T4" fmla="*/ 382 w 382"/>
              <a:gd name="T5" fmla="*/ 185 h 185"/>
              <a:gd name="T6" fmla="*/ 236 w 382"/>
              <a:gd name="T7" fmla="*/ 185 h 185"/>
              <a:gd name="T8" fmla="*/ 0 w 382"/>
              <a:gd name="T9" fmla="*/ 93 h 185"/>
              <a:gd name="T10" fmla="*/ 236 w 382"/>
              <a:gd name="T11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" h="185">
                <a:moveTo>
                  <a:pt x="236" y="0"/>
                </a:moveTo>
                <a:cubicBezTo>
                  <a:pt x="382" y="0"/>
                  <a:pt x="382" y="0"/>
                  <a:pt x="382" y="0"/>
                </a:cubicBezTo>
                <a:cubicBezTo>
                  <a:pt x="382" y="185"/>
                  <a:pt x="382" y="185"/>
                  <a:pt x="382" y="185"/>
                </a:cubicBezTo>
                <a:cubicBezTo>
                  <a:pt x="236" y="185"/>
                  <a:pt x="236" y="185"/>
                  <a:pt x="236" y="185"/>
                </a:cubicBezTo>
                <a:cubicBezTo>
                  <a:pt x="106" y="185"/>
                  <a:pt x="0" y="144"/>
                  <a:pt x="0" y="93"/>
                </a:cubicBezTo>
                <a:cubicBezTo>
                  <a:pt x="0" y="42"/>
                  <a:pt x="106" y="0"/>
                  <a:pt x="23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85000">
                <a:schemeClr val="accent4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93" name="圆角矩形 192"/>
          <p:cNvSpPr/>
          <p:nvPr>
            <p:custDataLst>
              <p:tags r:id="rId12"/>
            </p:custDataLst>
          </p:nvPr>
        </p:nvSpPr>
        <p:spPr>
          <a:xfrm>
            <a:off x="681990" y="3168968"/>
            <a:ext cx="2772900" cy="11668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722120" y="3430588"/>
            <a:ext cx="2486805" cy="7172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必做题目用C语言完成。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第二部分：综合项目检查方式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827405" y="4893945"/>
            <a:ext cx="7540625" cy="13277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just">
              <a:buClrTx/>
              <a:buSzTx/>
              <a:buFontTx/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说明：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1.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答辩不通过，则总评成绩不通过。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2.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上学期期末考试卷面成绩与本学期测验成绩总评60分以下同学最后集中由其他老师答辩。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83845" y="2637790"/>
            <a:ext cx="1604010" cy="622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中期检查进度，最后结题答辩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171248" y="2642235"/>
            <a:ext cx="1360170" cy="622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最后在PTA里提交结题报告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49" name="肘形连接符 48"/>
          <p:cNvCxnSpPr>
            <a:endCxn id="50" idx="6"/>
          </p:cNvCxnSpPr>
          <p:nvPr>
            <p:custDataLst>
              <p:tags r:id="rId5"/>
            </p:custDataLst>
          </p:nvPr>
        </p:nvCxnSpPr>
        <p:spPr>
          <a:xfrm rot="16200000">
            <a:off x="5273040" y="2997518"/>
            <a:ext cx="1101090" cy="30099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椭圆 4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flipH="1">
            <a:off x="5974080" y="2570321"/>
            <a:ext cx="53340" cy="538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6" name="肘形连接符 25"/>
          <p:cNvCxnSpPr>
            <a:stCxn id="6" idx="6"/>
          </p:cNvCxnSpPr>
          <p:nvPr>
            <p:custDataLst>
              <p:tags r:id="rId7"/>
            </p:custDataLst>
          </p:nvPr>
        </p:nvCxnSpPr>
        <p:spPr>
          <a:xfrm>
            <a:off x="4164806" y="1584008"/>
            <a:ext cx="229076" cy="1199674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椭圆 5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110990" y="1556861"/>
            <a:ext cx="53816" cy="538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肘形连接符 8"/>
          <p:cNvCxnSpPr>
            <a:stCxn id="7" idx="6"/>
          </p:cNvCxnSpPr>
          <p:nvPr>
            <p:custDataLst>
              <p:tags r:id="rId9"/>
            </p:custDataLst>
          </p:nvPr>
        </p:nvCxnSpPr>
        <p:spPr>
          <a:xfrm>
            <a:off x="1825466" y="2597944"/>
            <a:ext cx="363379" cy="142351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椭圆 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771650" y="2570798"/>
            <a:ext cx="53816" cy="53816"/>
          </a:xfrm>
          <a:prstGeom prst="ellipse">
            <a:avLst/>
          </a:prstGeom>
          <a:ln w="53975">
            <a:solidFill>
              <a:schemeClr val="accent1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11"/>
            </p:custDataLst>
          </p:nvPr>
        </p:nvSpPr>
        <p:spPr>
          <a:xfrm>
            <a:off x="4277631" y="2619957"/>
            <a:ext cx="1703330" cy="165724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77" h="3480">
                <a:moveTo>
                  <a:pt x="1484" y="0"/>
                </a:moveTo>
                <a:lnTo>
                  <a:pt x="1488" y="3"/>
                </a:lnTo>
                <a:cubicBezTo>
                  <a:pt x="2683" y="721"/>
                  <a:pt x="3501" y="2002"/>
                  <a:pt x="3577" y="3479"/>
                </a:cubicBezTo>
                <a:lnTo>
                  <a:pt x="3577" y="3480"/>
                </a:lnTo>
                <a:lnTo>
                  <a:pt x="614" y="3480"/>
                </a:lnTo>
                <a:lnTo>
                  <a:pt x="609" y="3452"/>
                </a:lnTo>
                <a:cubicBezTo>
                  <a:pt x="541" y="3084"/>
                  <a:pt x="318" y="2770"/>
                  <a:pt x="8" y="2575"/>
                </a:cubicBezTo>
                <a:lnTo>
                  <a:pt x="0" y="2570"/>
                </a:lnTo>
                <a:lnTo>
                  <a:pt x="14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53577" tIns="53577" rIns="53577" bIns="53577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en-US" sz="2100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12"/>
            </p:custDataLst>
          </p:nvPr>
        </p:nvSpPr>
        <p:spPr>
          <a:xfrm>
            <a:off x="3013632" y="2329339"/>
            <a:ext cx="1834407" cy="144881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852" h="3042">
                <a:moveTo>
                  <a:pt x="1926" y="0"/>
                </a:moveTo>
                <a:cubicBezTo>
                  <a:pt x="2610" y="0"/>
                  <a:pt x="3258" y="160"/>
                  <a:pt x="3832" y="444"/>
                </a:cubicBezTo>
                <a:lnTo>
                  <a:pt x="3852" y="453"/>
                </a:lnTo>
                <a:lnTo>
                  <a:pt x="2357" y="3042"/>
                </a:lnTo>
                <a:lnTo>
                  <a:pt x="2344" y="3038"/>
                </a:lnTo>
                <a:cubicBezTo>
                  <a:pt x="2213" y="2996"/>
                  <a:pt x="2072" y="2974"/>
                  <a:pt x="1926" y="2974"/>
                </a:cubicBezTo>
                <a:cubicBezTo>
                  <a:pt x="1780" y="2974"/>
                  <a:pt x="1639" y="2996"/>
                  <a:pt x="1507" y="3038"/>
                </a:cubicBezTo>
                <a:lnTo>
                  <a:pt x="1495" y="3042"/>
                </a:lnTo>
                <a:lnTo>
                  <a:pt x="0" y="453"/>
                </a:lnTo>
                <a:lnTo>
                  <a:pt x="19" y="444"/>
                </a:lnTo>
                <a:cubicBezTo>
                  <a:pt x="594" y="160"/>
                  <a:pt x="1241" y="0"/>
                  <a:pt x="1926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  <a:lumOff val="20000"/>
                </a:schemeClr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350"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13"/>
            </p:custDataLst>
          </p:nvPr>
        </p:nvSpPr>
        <p:spPr>
          <a:xfrm>
            <a:off x="1880497" y="2619836"/>
            <a:ext cx="1703577" cy="165736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77" h="3480">
                <a:moveTo>
                  <a:pt x="2093" y="0"/>
                </a:moveTo>
                <a:lnTo>
                  <a:pt x="3577" y="2570"/>
                </a:lnTo>
                <a:lnTo>
                  <a:pt x="3569" y="2575"/>
                </a:lnTo>
                <a:cubicBezTo>
                  <a:pt x="3259" y="2770"/>
                  <a:pt x="3036" y="3085"/>
                  <a:pt x="2969" y="3452"/>
                </a:cubicBezTo>
                <a:lnTo>
                  <a:pt x="2964" y="3480"/>
                </a:lnTo>
                <a:lnTo>
                  <a:pt x="0" y="3480"/>
                </a:lnTo>
                <a:lnTo>
                  <a:pt x="0" y="3479"/>
                </a:lnTo>
                <a:cubicBezTo>
                  <a:pt x="75" y="2002"/>
                  <a:pt x="893" y="721"/>
                  <a:pt x="2088" y="3"/>
                </a:cubicBezTo>
                <a:lnTo>
                  <a:pt x="2093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53577" tIns="53577" rIns="53577" bIns="53577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en-US" sz="2100" dirty="0"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2833370" y="1610360"/>
            <a:ext cx="2099945" cy="622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答辩线下进行，需要演示系统，并回答问题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图片 107" descr="343439383331313b343532303032383bbfcdbba7b9dcc0ed"/>
          <p:cNvSpPr/>
          <p:nvPr>
            <p:custDataLst>
              <p:tags r:id="rId15"/>
            </p:custDataLst>
          </p:nvPr>
        </p:nvSpPr>
        <p:spPr>
          <a:xfrm>
            <a:off x="2559644" y="3502184"/>
            <a:ext cx="273843" cy="264144"/>
          </a:xfrm>
          <a:custGeom>
            <a:avLst/>
            <a:gdLst>
              <a:gd name="connsiteX0" fmla="*/ 276195 w 365124"/>
              <a:gd name="connsiteY0" fmla="*/ 275684 h 352192"/>
              <a:gd name="connsiteX1" fmla="*/ 198782 w 365124"/>
              <a:gd name="connsiteY1" fmla="*/ 217487 h 352192"/>
              <a:gd name="connsiteX2" fmla="*/ 194197 w 365124"/>
              <a:gd name="connsiteY2" fmla="*/ 205264 h 352192"/>
              <a:gd name="connsiteX3" fmla="*/ 194197 w 365124"/>
              <a:gd name="connsiteY3" fmla="*/ 205081 h 352192"/>
              <a:gd name="connsiteX4" fmla="*/ 194746 w 365124"/>
              <a:gd name="connsiteY4" fmla="*/ 203987 h 352192"/>
              <a:gd name="connsiteX5" fmla="*/ 223730 w 365124"/>
              <a:gd name="connsiteY5" fmla="*/ 126087 h 352192"/>
              <a:gd name="connsiteX6" fmla="*/ 193462 w 365124"/>
              <a:gd name="connsiteY6" fmla="*/ 42896 h 352192"/>
              <a:gd name="connsiteX7" fmla="*/ 191811 w 365124"/>
              <a:gd name="connsiteY7" fmla="*/ 32498 h 352192"/>
              <a:gd name="connsiteX8" fmla="*/ 242075 w 365124"/>
              <a:gd name="connsiteY8" fmla="*/ 206 h 352192"/>
              <a:gd name="connsiteX9" fmla="*/ 308115 w 365124"/>
              <a:gd name="connsiteY9" fmla="*/ 56761 h 352192"/>
              <a:gd name="connsiteX10" fmla="*/ 286101 w 365124"/>
              <a:gd name="connsiteY10" fmla="*/ 140682 h 352192"/>
              <a:gd name="connsiteX11" fmla="*/ 278764 w 365124"/>
              <a:gd name="connsiteY11" fmla="*/ 149804 h 352192"/>
              <a:gd name="connsiteX12" fmla="*/ 278029 w 365124"/>
              <a:gd name="connsiteY12" fmla="*/ 163852 h 352192"/>
              <a:gd name="connsiteX13" fmla="*/ 280781 w 365124"/>
              <a:gd name="connsiteY13" fmla="*/ 168412 h 352192"/>
              <a:gd name="connsiteX14" fmla="*/ 302795 w 365124"/>
              <a:gd name="connsiteY14" fmla="*/ 179176 h 352192"/>
              <a:gd name="connsiteX15" fmla="*/ 326642 w 365124"/>
              <a:gd name="connsiteY15" fmla="*/ 190122 h 352192"/>
              <a:gd name="connsiteX16" fmla="*/ 363330 w 365124"/>
              <a:gd name="connsiteY16" fmla="*/ 222961 h 352192"/>
              <a:gd name="connsiteX17" fmla="*/ 359661 w 365124"/>
              <a:gd name="connsiteY17" fmla="*/ 257623 h 352192"/>
              <a:gd name="connsiteX18" fmla="*/ 285184 w 365124"/>
              <a:gd name="connsiteY18" fmla="*/ 280609 h 352192"/>
              <a:gd name="connsiteX19" fmla="*/ 276195 w 365124"/>
              <a:gd name="connsiteY19" fmla="*/ 275684 h 352192"/>
              <a:gd name="connsiteX20" fmla="*/ 114 w 365124"/>
              <a:gd name="connsiteY20" fmla="*/ 312171 h 352192"/>
              <a:gd name="connsiteX21" fmla="*/ 114 w 365124"/>
              <a:gd name="connsiteY21" fmla="*/ 299400 h 352192"/>
              <a:gd name="connsiteX22" fmla="*/ 3783 w 365124"/>
              <a:gd name="connsiteY22" fmla="*/ 288455 h 352192"/>
              <a:gd name="connsiteX23" fmla="*/ 38087 w 365124"/>
              <a:gd name="connsiteY23" fmla="*/ 255981 h 352192"/>
              <a:gd name="connsiteX24" fmla="*/ 39187 w 365124"/>
              <a:gd name="connsiteY24" fmla="*/ 255251 h 352192"/>
              <a:gd name="connsiteX25" fmla="*/ 73491 w 365124"/>
              <a:gd name="connsiteY25" fmla="*/ 239197 h 352192"/>
              <a:gd name="connsiteX26" fmla="*/ 84498 w 365124"/>
              <a:gd name="connsiteY26" fmla="*/ 234636 h 352192"/>
              <a:gd name="connsiteX27" fmla="*/ 87616 w 365124"/>
              <a:gd name="connsiteY27" fmla="*/ 232264 h 352192"/>
              <a:gd name="connsiteX28" fmla="*/ 93486 w 365124"/>
              <a:gd name="connsiteY28" fmla="*/ 202709 h 352192"/>
              <a:gd name="connsiteX29" fmla="*/ 86332 w 365124"/>
              <a:gd name="connsiteY29" fmla="*/ 193770 h 352192"/>
              <a:gd name="connsiteX30" fmla="*/ 85965 w 365124"/>
              <a:gd name="connsiteY30" fmla="*/ 193406 h 352192"/>
              <a:gd name="connsiteX31" fmla="*/ 58632 w 365124"/>
              <a:gd name="connsiteY31" fmla="*/ 107843 h 352192"/>
              <a:gd name="connsiteX32" fmla="*/ 126506 w 365124"/>
              <a:gd name="connsiteY32" fmla="*/ 45815 h 352192"/>
              <a:gd name="connsiteX33" fmla="*/ 196214 w 365124"/>
              <a:gd name="connsiteY33" fmla="*/ 107479 h 352192"/>
              <a:gd name="connsiteX34" fmla="*/ 196397 w 365124"/>
              <a:gd name="connsiteY34" fmla="*/ 108391 h 352192"/>
              <a:gd name="connsiteX35" fmla="*/ 187226 w 365124"/>
              <a:gd name="connsiteY35" fmla="*/ 162756 h 352192"/>
              <a:gd name="connsiteX36" fmla="*/ 169248 w 365124"/>
              <a:gd name="connsiteY36" fmla="*/ 193223 h 352192"/>
              <a:gd name="connsiteX37" fmla="*/ 168515 w 365124"/>
              <a:gd name="connsiteY37" fmla="*/ 194318 h 352192"/>
              <a:gd name="connsiteX38" fmla="*/ 161910 w 365124"/>
              <a:gd name="connsiteY38" fmla="*/ 201980 h 352192"/>
              <a:gd name="connsiteX39" fmla="*/ 161177 w 365124"/>
              <a:gd name="connsiteY39" fmla="*/ 203805 h 352192"/>
              <a:gd name="connsiteX40" fmla="*/ 165212 w 365124"/>
              <a:gd name="connsiteY40" fmla="*/ 233906 h 352192"/>
              <a:gd name="connsiteX41" fmla="*/ 179521 w 365124"/>
              <a:gd name="connsiteY41" fmla="*/ 239197 h 352192"/>
              <a:gd name="connsiteX42" fmla="*/ 180437 w 365124"/>
              <a:gd name="connsiteY42" fmla="*/ 239561 h 352192"/>
              <a:gd name="connsiteX43" fmla="*/ 240240 w 365124"/>
              <a:gd name="connsiteY43" fmla="*/ 273860 h 352192"/>
              <a:gd name="connsiteX44" fmla="*/ 240790 w 365124"/>
              <a:gd name="connsiteY44" fmla="*/ 274224 h 352192"/>
              <a:gd name="connsiteX45" fmla="*/ 254366 w 365124"/>
              <a:gd name="connsiteY45" fmla="*/ 294110 h 352192"/>
              <a:gd name="connsiteX46" fmla="*/ 255099 w 365124"/>
              <a:gd name="connsiteY46" fmla="*/ 300313 h 352192"/>
              <a:gd name="connsiteX47" fmla="*/ 255099 w 365124"/>
              <a:gd name="connsiteY47" fmla="*/ 314543 h 352192"/>
              <a:gd name="connsiteX48" fmla="*/ 254732 w 365124"/>
              <a:gd name="connsiteY48" fmla="*/ 317097 h 352192"/>
              <a:gd name="connsiteX49" fmla="*/ 200066 w 365124"/>
              <a:gd name="connsiteY49" fmla="*/ 346835 h 352192"/>
              <a:gd name="connsiteX50" fmla="*/ 60650 w 365124"/>
              <a:gd name="connsiteY50" fmla="*/ 346835 h 352192"/>
              <a:gd name="connsiteX51" fmla="*/ 7452 w 365124"/>
              <a:gd name="connsiteY51" fmla="*/ 324941 h 352192"/>
              <a:gd name="connsiteX52" fmla="*/ 114 w 365124"/>
              <a:gd name="connsiteY52" fmla="*/ 312171 h 35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65124" h="352192">
                <a:moveTo>
                  <a:pt x="276195" y="275684"/>
                </a:moveTo>
                <a:cubicBezTo>
                  <a:pt x="260419" y="245948"/>
                  <a:pt x="231435" y="230441"/>
                  <a:pt x="198782" y="217487"/>
                </a:cubicBezTo>
                <a:cubicBezTo>
                  <a:pt x="193829" y="215481"/>
                  <a:pt x="191811" y="209825"/>
                  <a:pt x="194197" y="205264"/>
                </a:cubicBezTo>
                <a:lnTo>
                  <a:pt x="194197" y="205081"/>
                </a:lnTo>
                <a:lnTo>
                  <a:pt x="194746" y="203987"/>
                </a:lnTo>
                <a:cubicBezTo>
                  <a:pt x="209239" y="183919"/>
                  <a:pt x="221895" y="158560"/>
                  <a:pt x="223730" y="126087"/>
                </a:cubicBezTo>
                <a:cubicBezTo>
                  <a:pt x="227215" y="88870"/>
                  <a:pt x="213091" y="62599"/>
                  <a:pt x="193462" y="42896"/>
                </a:cubicBezTo>
                <a:cubicBezTo>
                  <a:pt x="190711" y="40160"/>
                  <a:pt x="189977" y="35964"/>
                  <a:pt x="191811" y="32498"/>
                </a:cubicBezTo>
                <a:cubicBezTo>
                  <a:pt x="201166" y="15349"/>
                  <a:pt x="215659" y="1848"/>
                  <a:pt x="242075" y="206"/>
                </a:cubicBezTo>
                <a:cubicBezTo>
                  <a:pt x="282432" y="-1618"/>
                  <a:pt x="304446" y="23923"/>
                  <a:pt x="308115" y="56761"/>
                </a:cubicBezTo>
                <a:cubicBezTo>
                  <a:pt x="313617" y="93249"/>
                  <a:pt x="300777" y="122438"/>
                  <a:pt x="286101" y="140682"/>
                </a:cubicBezTo>
                <a:cubicBezTo>
                  <a:pt x="284266" y="144331"/>
                  <a:pt x="280597" y="146155"/>
                  <a:pt x="278764" y="149804"/>
                </a:cubicBezTo>
                <a:cubicBezTo>
                  <a:pt x="277295" y="152722"/>
                  <a:pt x="276928" y="159473"/>
                  <a:pt x="278029" y="163852"/>
                </a:cubicBezTo>
                <a:cubicBezTo>
                  <a:pt x="278397" y="165676"/>
                  <a:pt x="279313" y="167135"/>
                  <a:pt x="280781" y="168412"/>
                </a:cubicBezTo>
                <a:cubicBezTo>
                  <a:pt x="285917" y="172791"/>
                  <a:pt x="296373" y="175892"/>
                  <a:pt x="302795" y="179176"/>
                </a:cubicBezTo>
                <a:cubicBezTo>
                  <a:pt x="311966" y="182825"/>
                  <a:pt x="319304" y="186473"/>
                  <a:pt x="326642" y="190122"/>
                </a:cubicBezTo>
                <a:cubicBezTo>
                  <a:pt x="341317" y="197420"/>
                  <a:pt x="357826" y="208365"/>
                  <a:pt x="363330" y="222961"/>
                </a:cubicBezTo>
                <a:cubicBezTo>
                  <a:pt x="366999" y="232083"/>
                  <a:pt x="365164" y="250325"/>
                  <a:pt x="359661" y="257623"/>
                </a:cubicBezTo>
                <a:cubicBezTo>
                  <a:pt x="347737" y="274590"/>
                  <a:pt x="313433" y="277326"/>
                  <a:pt x="285184" y="280609"/>
                </a:cubicBezTo>
                <a:cubicBezTo>
                  <a:pt x="281515" y="280792"/>
                  <a:pt x="278029" y="278968"/>
                  <a:pt x="276195" y="275684"/>
                </a:cubicBezTo>
                <a:moveTo>
                  <a:pt x="114" y="312171"/>
                </a:moveTo>
                <a:lnTo>
                  <a:pt x="114" y="299400"/>
                </a:lnTo>
                <a:cubicBezTo>
                  <a:pt x="114" y="295752"/>
                  <a:pt x="1948" y="292103"/>
                  <a:pt x="3783" y="288455"/>
                </a:cubicBezTo>
                <a:cubicBezTo>
                  <a:pt x="10937" y="274042"/>
                  <a:pt x="25429" y="264921"/>
                  <a:pt x="38087" y="255981"/>
                </a:cubicBezTo>
                <a:cubicBezTo>
                  <a:pt x="38454" y="255799"/>
                  <a:pt x="38820" y="255434"/>
                  <a:pt x="39187" y="255251"/>
                </a:cubicBezTo>
                <a:cubicBezTo>
                  <a:pt x="50010" y="249961"/>
                  <a:pt x="60834" y="244487"/>
                  <a:pt x="73491" y="239197"/>
                </a:cubicBezTo>
                <a:cubicBezTo>
                  <a:pt x="76610" y="237738"/>
                  <a:pt x="81012" y="236096"/>
                  <a:pt x="84498" y="234636"/>
                </a:cubicBezTo>
                <a:cubicBezTo>
                  <a:pt x="85782" y="234089"/>
                  <a:pt x="86882" y="233359"/>
                  <a:pt x="87616" y="232264"/>
                </a:cubicBezTo>
                <a:cubicBezTo>
                  <a:pt x="92936" y="225879"/>
                  <a:pt x="98623" y="212744"/>
                  <a:pt x="93486" y="202709"/>
                </a:cubicBezTo>
                <a:cubicBezTo>
                  <a:pt x="91652" y="199061"/>
                  <a:pt x="89817" y="197237"/>
                  <a:pt x="86332" y="193770"/>
                </a:cubicBezTo>
                <a:lnTo>
                  <a:pt x="85965" y="193406"/>
                </a:lnTo>
                <a:cubicBezTo>
                  <a:pt x="69455" y="175162"/>
                  <a:pt x="54963" y="144148"/>
                  <a:pt x="58632" y="107843"/>
                </a:cubicBezTo>
                <a:cubicBezTo>
                  <a:pt x="62301" y="71356"/>
                  <a:pt x="86148" y="45815"/>
                  <a:pt x="126506" y="45815"/>
                </a:cubicBezTo>
                <a:cubicBezTo>
                  <a:pt x="166679" y="45815"/>
                  <a:pt x="190528" y="71174"/>
                  <a:pt x="196214" y="107479"/>
                </a:cubicBezTo>
                <a:cubicBezTo>
                  <a:pt x="196214" y="107843"/>
                  <a:pt x="196214" y="108026"/>
                  <a:pt x="196397" y="108391"/>
                </a:cubicBezTo>
                <a:cubicBezTo>
                  <a:pt x="198048" y="130101"/>
                  <a:pt x="192728" y="149987"/>
                  <a:pt x="187226" y="162756"/>
                </a:cubicBezTo>
                <a:cubicBezTo>
                  <a:pt x="181906" y="175345"/>
                  <a:pt x="176402" y="184284"/>
                  <a:pt x="169248" y="193223"/>
                </a:cubicBezTo>
                <a:cubicBezTo>
                  <a:pt x="168881" y="193588"/>
                  <a:pt x="168697" y="193953"/>
                  <a:pt x="168515" y="194318"/>
                </a:cubicBezTo>
                <a:cubicBezTo>
                  <a:pt x="166679" y="197237"/>
                  <a:pt x="163744" y="199061"/>
                  <a:pt x="161910" y="201980"/>
                </a:cubicBezTo>
                <a:cubicBezTo>
                  <a:pt x="161544" y="202528"/>
                  <a:pt x="161360" y="203075"/>
                  <a:pt x="161177" y="203805"/>
                </a:cubicBezTo>
                <a:cubicBezTo>
                  <a:pt x="158057" y="214568"/>
                  <a:pt x="161544" y="228616"/>
                  <a:pt x="165212" y="233906"/>
                </a:cubicBezTo>
                <a:cubicBezTo>
                  <a:pt x="167046" y="237373"/>
                  <a:pt x="174017" y="237555"/>
                  <a:pt x="179521" y="239197"/>
                </a:cubicBezTo>
                <a:cubicBezTo>
                  <a:pt x="179888" y="239380"/>
                  <a:pt x="180071" y="239380"/>
                  <a:pt x="180437" y="239561"/>
                </a:cubicBezTo>
                <a:cubicBezTo>
                  <a:pt x="202268" y="248683"/>
                  <a:pt x="223914" y="259447"/>
                  <a:pt x="240240" y="273860"/>
                </a:cubicBezTo>
                <a:cubicBezTo>
                  <a:pt x="240424" y="274042"/>
                  <a:pt x="240606" y="274224"/>
                  <a:pt x="240790" y="274224"/>
                </a:cubicBezTo>
                <a:cubicBezTo>
                  <a:pt x="245560" y="278968"/>
                  <a:pt x="251797" y="285354"/>
                  <a:pt x="254366" y="294110"/>
                </a:cubicBezTo>
                <a:cubicBezTo>
                  <a:pt x="254915" y="296116"/>
                  <a:pt x="255099" y="298306"/>
                  <a:pt x="255099" y="300313"/>
                </a:cubicBezTo>
                <a:lnTo>
                  <a:pt x="255099" y="314543"/>
                </a:lnTo>
                <a:cubicBezTo>
                  <a:pt x="255099" y="315455"/>
                  <a:pt x="254915" y="316368"/>
                  <a:pt x="254732" y="317097"/>
                </a:cubicBezTo>
                <a:cubicBezTo>
                  <a:pt x="248495" y="336071"/>
                  <a:pt x="223364" y="341543"/>
                  <a:pt x="200066" y="346835"/>
                </a:cubicBezTo>
                <a:cubicBezTo>
                  <a:pt x="159708" y="354132"/>
                  <a:pt x="102842" y="354132"/>
                  <a:pt x="60650" y="346835"/>
                </a:cubicBezTo>
                <a:cubicBezTo>
                  <a:pt x="40471" y="343185"/>
                  <a:pt x="18458" y="337713"/>
                  <a:pt x="7452" y="324941"/>
                </a:cubicBezTo>
                <a:cubicBezTo>
                  <a:pt x="3783" y="323118"/>
                  <a:pt x="1948" y="319469"/>
                  <a:pt x="114" y="312171"/>
                </a:cubicBezTo>
              </a:path>
            </a:pathLst>
          </a:custGeom>
          <a:solidFill>
            <a:srgbClr val="FFFFFF"/>
          </a:solidFill>
          <a:ln w="129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21" name="图片 121" descr="343439383331313b343532303032303bb8f6c8cbd0c5cfa2"/>
          <p:cNvSpPr/>
          <p:nvPr>
            <p:custDataLst>
              <p:tags r:id="rId16"/>
            </p:custDataLst>
          </p:nvPr>
        </p:nvSpPr>
        <p:spPr>
          <a:xfrm>
            <a:off x="5028491" y="3497104"/>
            <a:ext cx="273734" cy="273843"/>
          </a:xfrm>
          <a:custGeom>
            <a:avLst/>
            <a:gdLst>
              <a:gd name="connsiteX0" fmla="*/ 331538 w 364978"/>
              <a:gd name="connsiteY0" fmla="*/ 114 h 365124"/>
              <a:gd name="connsiteX1" fmla="*/ 266784 w 364978"/>
              <a:gd name="connsiteY1" fmla="*/ 114 h 365124"/>
              <a:gd name="connsiteX2" fmla="*/ 265017 w 364978"/>
              <a:gd name="connsiteY2" fmla="*/ 114 h 365124"/>
              <a:gd name="connsiteX3" fmla="*/ 57215 w 364978"/>
              <a:gd name="connsiteY3" fmla="*/ 704 h 365124"/>
              <a:gd name="connsiteX4" fmla="*/ 24250 w 364978"/>
              <a:gd name="connsiteY4" fmla="*/ 33736 h 365124"/>
              <a:gd name="connsiteX5" fmla="*/ 24250 w 364978"/>
              <a:gd name="connsiteY5" fmla="*/ 83285 h 365124"/>
              <a:gd name="connsiteX6" fmla="*/ 61925 w 364978"/>
              <a:gd name="connsiteY6" fmla="*/ 83285 h 365124"/>
              <a:gd name="connsiteX7" fmla="*/ 74287 w 364978"/>
              <a:gd name="connsiteY7" fmla="*/ 95672 h 365124"/>
              <a:gd name="connsiteX8" fmla="*/ 74287 w 364978"/>
              <a:gd name="connsiteY8" fmla="*/ 103930 h 365124"/>
              <a:gd name="connsiteX9" fmla="*/ 61925 w 364978"/>
              <a:gd name="connsiteY9" fmla="*/ 116317 h 365124"/>
              <a:gd name="connsiteX10" fmla="*/ 57804 w 364978"/>
              <a:gd name="connsiteY10" fmla="*/ 116317 h 365124"/>
              <a:gd name="connsiteX11" fmla="*/ 57804 w 364978"/>
              <a:gd name="connsiteY11" fmla="*/ 112188 h 365124"/>
              <a:gd name="connsiteX12" fmla="*/ 45442 w 364978"/>
              <a:gd name="connsiteY12" fmla="*/ 99801 h 365124"/>
              <a:gd name="connsiteX13" fmla="*/ 11299 w 364978"/>
              <a:gd name="connsiteY13" fmla="*/ 99801 h 365124"/>
              <a:gd name="connsiteX14" fmla="*/ 703 w 364978"/>
              <a:gd name="connsiteY14" fmla="*/ 108059 h 365124"/>
              <a:gd name="connsiteX15" fmla="*/ 114 w 364978"/>
              <a:gd name="connsiteY15" fmla="*/ 112188 h 365124"/>
              <a:gd name="connsiteX16" fmla="*/ 114 w 364978"/>
              <a:gd name="connsiteY16" fmla="*/ 120446 h 365124"/>
              <a:gd name="connsiteX17" fmla="*/ 12476 w 364978"/>
              <a:gd name="connsiteY17" fmla="*/ 132833 h 365124"/>
              <a:gd name="connsiteX18" fmla="*/ 24838 w 364978"/>
              <a:gd name="connsiteY18" fmla="*/ 132833 h 365124"/>
              <a:gd name="connsiteX19" fmla="*/ 24838 w 364978"/>
              <a:gd name="connsiteY19" fmla="*/ 224262 h 365124"/>
              <a:gd name="connsiteX20" fmla="*/ 62513 w 364978"/>
              <a:gd name="connsiteY20" fmla="*/ 224262 h 365124"/>
              <a:gd name="connsiteX21" fmla="*/ 74876 w 364978"/>
              <a:gd name="connsiteY21" fmla="*/ 236650 h 365124"/>
              <a:gd name="connsiteX22" fmla="*/ 74876 w 364978"/>
              <a:gd name="connsiteY22" fmla="*/ 244907 h 365124"/>
              <a:gd name="connsiteX23" fmla="*/ 62513 w 364978"/>
              <a:gd name="connsiteY23" fmla="*/ 257294 h 365124"/>
              <a:gd name="connsiteX24" fmla="*/ 58393 w 364978"/>
              <a:gd name="connsiteY24" fmla="*/ 257294 h 365124"/>
              <a:gd name="connsiteX25" fmla="*/ 58393 w 364978"/>
              <a:gd name="connsiteY25" fmla="*/ 253756 h 365124"/>
              <a:gd name="connsiteX26" fmla="*/ 46031 w 364978"/>
              <a:gd name="connsiteY26" fmla="*/ 241368 h 365124"/>
              <a:gd name="connsiteX27" fmla="*/ 11888 w 364978"/>
              <a:gd name="connsiteY27" fmla="*/ 241368 h 365124"/>
              <a:gd name="connsiteX28" fmla="*/ 1291 w 364978"/>
              <a:gd name="connsiteY28" fmla="*/ 249626 h 365124"/>
              <a:gd name="connsiteX29" fmla="*/ 703 w 364978"/>
              <a:gd name="connsiteY29" fmla="*/ 253756 h 365124"/>
              <a:gd name="connsiteX30" fmla="*/ 703 w 364978"/>
              <a:gd name="connsiteY30" fmla="*/ 262013 h 365124"/>
              <a:gd name="connsiteX31" fmla="*/ 13065 w 364978"/>
              <a:gd name="connsiteY31" fmla="*/ 274400 h 365124"/>
              <a:gd name="connsiteX32" fmla="*/ 25427 w 364978"/>
              <a:gd name="connsiteY32" fmla="*/ 274400 h 365124"/>
              <a:gd name="connsiteX33" fmla="*/ 25427 w 364978"/>
              <a:gd name="connsiteY33" fmla="*/ 332207 h 365124"/>
              <a:gd name="connsiteX34" fmla="*/ 58393 w 364978"/>
              <a:gd name="connsiteY34" fmla="*/ 365239 h 365124"/>
              <a:gd name="connsiteX35" fmla="*/ 332126 w 364978"/>
              <a:gd name="connsiteY35" fmla="*/ 365239 h 365124"/>
              <a:gd name="connsiteX36" fmla="*/ 365092 w 364978"/>
              <a:gd name="connsiteY36" fmla="*/ 332207 h 365124"/>
              <a:gd name="connsiteX37" fmla="*/ 365092 w 364978"/>
              <a:gd name="connsiteY37" fmla="*/ 33146 h 365124"/>
              <a:gd name="connsiteX38" fmla="*/ 331538 w 364978"/>
              <a:gd name="connsiteY38" fmla="*/ 114 h 365124"/>
              <a:gd name="connsiteX39" fmla="*/ 307403 w 364978"/>
              <a:gd name="connsiteY39" fmla="*/ 270271 h 365124"/>
              <a:gd name="connsiteX40" fmla="*/ 306814 w 364978"/>
              <a:gd name="connsiteY40" fmla="*/ 272041 h 365124"/>
              <a:gd name="connsiteX41" fmla="*/ 303282 w 364978"/>
              <a:gd name="connsiteY41" fmla="*/ 276170 h 365124"/>
              <a:gd name="connsiteX42" fmla="*/ 299750 w 364978"/>
              <a:gd name="connsiteY42" fmla="*/ 277939 h 365124"/>
              <a:gd name="connsiteX43" fmla="*/ 297395 w 364978"/>
              <a:gd name="connsiteY43" fmla="*/ 278529 h 365124"/>
              <a:gd name="connsiteX44" fmla="*/ 119615 w 364978"/>
              <a:gd name="connsiteY44" fmla="*/ 278529 h 365124"/>
              <a:gd name="connsiteX45" fmla="*/ 115494 w 364978"/>
              <a:gd name="connsiteY45" fmla="*/ 276760 h 365124"/>
              <a:gd name="connsiteX46" fmla="*/ 112551 w 364978"/>
              <a:gd name="connsiteY46" fmla="*/ 272631 h 365124"/>
              <a:gd name="connsiteX47" fmla="*/ 111962 w 364978"/>
              <a:gd name="connsiteY47" fmla="*/ 270860 h 365124"/>
              <a:gd name="connsiteX48" fmla="*/ 111962 w 364978"/>
              <a:gd name="connsiteY48" fmla="*/ 254345 h 365124"/>
              <a:gd name="connsiteX49" fmla="*/ 111962 w 364978"/>
              <a:gd name="connsiteY49" fmla="*/ 253756 h 365124"/>
              <a:gd name="connsiteX50" fmla="*/ 112551 w 364978"/>
              <a:gd name="connsiteY50" fmla="*/ 253165 h 365124"/>
              <a:gd name="connsiteX51" fmla="*/ 147872 w 364978"/>
              <a:gd name="connsiteY51" fmla="*/ 228981 h 365124"/>
              <a:gd name="connsiteX52" fmla="*/ 182603 w 364978"/>
              <a:gd name="connsiteY52" fmla="*/ 203617 h 365124"/>
              <a:gd name="connsiteX53" fmla="*/ 182603 w 364978"/>
              <a:gd name="connsiteY53" fmla="*/ 200077 h 365124"/>
              <a:gd name="connsiteX54" fmla="*/ 180838 w 364978"/>
              <a:gd name="connsiteY54" fmla="*/ 195949 h 365124"/>
              <a:gd name="connsiteX55" fmla="*/ 162000 w 364978"/>
              <a:gd name="connsiteY55" fmla="*/ 148169 h 365124"/>
              <a:gd name="connsiteX56" fmla="*/ 209682 w 364978"/>
              <a:gd name="connsiteY56" fmla="*/ 88004 h 365124"/>
              <a:gd name="connsiteX57" fmla="*/ 257365 w 364978"/>
              <a:gd name="connsiteY57" fmla="*/ 148169 h 365124"/>
              <a:gd name="connsiteX58" fmla="*/ 238527 w 364978"/>
              <a:gd name="connsiteY58" fmla="*/ 195949 h 365124"/>
              <a:gd name="connsiteX59" fmla="*/ 236762 w 364978"/>
              <a:gd name="connsiteY59" fmla="*/ 200077 h 365124"/>
              <a:gd name="connsiteX60" fmla="*/ 236762 w 364978"/>
              <a:gd name="connsiteY60" fmla="*/ 203617 h 365124"/>
              <a:gd name="connsiteX61" fmla="*/ 271493 w 364978"/>
              <a:gd name="connsiteY61" fmla="*/ 228981 h 365124"/>
              <a:gd name="connsiteX62" fmla="*/ 306814 w 364978"/>
              <a:gd name="connsiteY62" fmla="*/ 253165 h 365124"/>
              <a:gd name="connsiteX63" fmla="*/ 307403 w 364978"/>
              <a:gd name="connsiteY63" fmla="*/ 253756 h 365124"/>
              <a:gd name="connsiteX64" fmla="*/ 307403 w 364978"/>
              <a:gd name="connsiteY64" fmla="*/ 254345 h 365124"/>
              <a:gd name="connsiteX65" fmla="*/ 307403 w 364978"/>
              <a:gd name="connsiteY65" fmla="*/ 270271 h 36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64978" h="365124">
                <a:moveTo>
                  <a:pt x="331538" y="114"/>
                </a:moveTo>
                <a:lnTo>
                  <a:pt x="266784" y="114"/>
                </a:lnTo>
                <a:lnTo>
                  <a:pt x="265017" y="114"/>
                </a:lnTo>
                <a:lnTo>
                  <a:pt x="57215" y="704"/>
                </a:lnTo>
                <a:cubicBezTo>
                  <a:pt x="38967" y="704"/>
                  <a:pt x="24250" y="15450"/>
                  <a:pt x="24250" y="33736"/>
                </a:cubicBezTo>
                <a:lnTo>
                  <a:pt x="24250" y="83285"/>
                </a:lnTo>
                <a:lnTo>
                  <a:pt x="61925" y="83285"/>
                </a:lnTo>
                <a:cubicBezTo>
                  <a:pt x="68989" y="83285"/>
                  <a:pt x="74287" y="88593"/>
                  <a:pt x="74287" y="95672"/>
                </a:cubicBezTo>
                <a:lnTo>
                  <a:pt x="74287" y="103930"/>
                </a:lnTo>
                <a:cubicBezTo>
                  <a:pt x="74287" y="111008"/>
                  <a:pt x="68989" y="116317"/>
                  <a:pt x="61925" y="116317"/>
                </a:cubicBezTo>
                <a:lnTo>
                  <a:pt x="57804" y="116317"/>
                </a:lnTo>
                <a:lnTo>
                  <a:pt x="57804" y="112188"/>
                </a:lnTo>
                <a:cubicBezTo>
                  <a:pt x="57804" y="105110"/>
                  <a:pt x="52506" y="99801"/>
                  <a:pt x="45442" y="99801"/>
                </a:cubicBezTo>
                <a:lnTo>
                  <a:pt x="11299" y="99801"/>
                </a:lnTo>
                <a:cubicBezTo>
                  <a:pt x="6589" y="100391"/>
                  <a:pt x="2469" y="103340"/>
                  <a:pt x="703" y="108059"/>
                </a:cubicBezTo>
                <a:cubicBezTo>
                  <a:pt x="114" y="109239"/>
                  <a:pt x="114" y="111008"/>
                  <a:pt x="114" y="112188"/>
                </a:cubicBezTo>
                <a:lnTo>
                  <a:pt x="114" y="120446"/>
                </a:lnTo>
                <a:cubicBezTo>
                  <a:pt x="114" y="127524"/>
                  <a:pt x="5412" y="132833"/>
                  <a:pt x="12476" y="132833"/>
                </a:cubicBezTo>
                <a:lnTo>
                  <a:pt x="24838" y="132833"/>
                </a:lnTo>
                <a:lnTo>
                  <a:pt x="24838" y="224262"/>
                </a:lnTo>
                <a:lnTo>
                  <a:pt x="62513" y="224262"/>
                </a:lnTo>
                <a:cubicBezTo>
                  <a:pt x="69578" y="224262"/>
                  <a:pt x="74876" y="229571"/>
                  <a:pt x="74876" y="236650"/>
                </a:cubicBezTo>
                <a:lnTo>
                  <a:pt x="74876" y="244907"/>
                </a:lnTo>
                <a:cubicBezTo>
                  <a:pt x="74876" y="251985"/>
                  <a:pt x="69578" y="257294"/>
                  <a:pt x="62513" y="257294"/>
                </a:cubicBezTo>
                <a:lnTo>
                  <a:pt x="58393" y="257294"/>
                </a:lnTo>
                <a:lnTo>
                  <a:pt x="58393" y="253756"/>
                </a:lnTo>
                <a:cubicBezTo>
                  <a:pt x="58393" y="246677"/>
                  <a:pt x="53095" y="241368"/>
                  <a:pt x="46031" y="241368"/>
                </a:cubicBezTo>
                <a:lnTo>
                  <a:pt x="11888" y="241368"/>
                </a:lnTo>
                <a:cubicBezTo>
                  <a:pt x="7178" y="241958"/>
                  <a:pt x="3057" y="244907"/>
                  <a:pt x="1291" y="249626"/>
                </a:cubicBezTo>
                <a:cubicBezTo>
                  <a:pt x="703" y="250806"/>
                  <a:pt x="703" y="252575"/>
                  <a:pt x="703" y="253756"/>
                </a:cubicBezTo>
                <a:lnTo>
                  <a:pt x="703" y="262013"/>
                </a:lnTo>
                <a:cubicBezTo>
                  <a:pt x="703" y="269091"/>
                  <a:pt x="6001" y="274400"/>
                  <a:pt x="13065" y="274400"/>
                </a:cubicBezTo>
                <a:lnTo>
                  <a:pt x="25427" y="274400"/>
                </a:lnTo>
                <a:lnTo>
                  <a:pt x="25427" y="332207"/>
                </a:lnTo>
                <a:cubicBezTo>
                  <a:pt x="25427" y="350493"/>
                  <a:pt x="40144" y="365239"/>
                  <a:pt x="58393" y="365239"/>
                </a:cubicBezTo>
                <a:lnTo>
                  <a:pt x="332126" y="365239"/>
                </a:lnTo>
                <a:cubicBezTo>
                  <a:pt x="350375" y="365239"/>
                  <a:pt x="365092" y="350493"/>
                  <a:pt x="365092" y="332207"/>
                </a:cubicBezTo>
                <a:lnTo>
                  <a:pt x="365092" y="33146"/>
                </a:lnTo>
                <a:cubicBezTo>
                  <a:pt x="364504" y="14861"/>
                  <a:pt x="349787" y="114"/>
                  <a:pt x="331538" y="114"/>
                </a:cubicBezTo>
                <a:moveTo>
                  <a:pt x="307403" y="270271"/>
                </a:moveTo>
                <a:cubicBezTo>
                  <a:pt x="307403" y="270271"/>
                  <a:pt x="306814" y="271452"/>
                  <a:pt x="306814" y="272041"/>
                </a:cubicBezTo>
                <a:cubicBezTo>
                  <a:pt x="306224" y="273221"/>
                  <a:pt x="304459" y="274990"/>
                  <a:pt x="303282" y="276170"/>
                </a:cubicBezTo>
                <a:lnTo>
                  <a:pt x="299750" y="277939"/>
                </a:lnTo>
                <a:lnTo>
                  <a:pt x="297395" y="278529"/>
                </a:lnTo>
                <a:lnTo>
                  <a:pt x="119615" y="278529"/>
                </a:lnTo>
                <a:cubicBezTo>
                  <a:pt x="118438" y="277939"/>
                  <a:pt x="116672" y="277349"/>
                  <a:pt x="115494" y="276760"/>
                </a:cubicBezTo>
                <a:cubicBezTo>
                  <a:pt x="114317" y="276170"/>
                  <a:pt x="113140" y="274400"/>
                  <a:pt x="112551" y="272631"/>
                </a:cubicBezTo>
                <a:cubicBezTo>
                  <a:pt x="112551" y="272041"/>
                  <a:pt x="111962" y="270860"/>
                  <a:pt x="111962" y="270860"/>
                </a:cubicBezTo>
                <a:cubicBezTo>
                  <a:pt x="111374" y="270271"/>
                  <a:pt x="109608" y="262604"/>
                  <a:pt x="111962" y="254345"/>
                </a:cubicBezTo>
                <a:lnTo>
                  <a:pt x="111962" y="253756"/>
                </a:lnTo>
                <a:lnTo>
                  <a:pt x="112551" y="253165"/>
                </a:lnTo>
                <a:cubicBezTo>
                  <a:pt x="118438" y="245498"/>
                  <a:pt x="132566" y="237239"/>
                  <a:pt x="147872" y="228981"/>
                </a:cubicBezTo>
                <a:cubicBezTo>
                  <a:pt x="162000" y="221313"/>
                  <a:pt x="182603" y="209515"/>
                  <a:pt x="182603" y="203617"/>
                </a:cubicBezTo>
                <a:lnTo>
                  <a:pt x="182603" y="200077"/>
                </a:lnTo>
                <a:cubicBezTo>
                  <a:pt x="182603" y="198308"/>
                  <a:pt x="182014" y="197128"/>
                  <a:pt x="180838" y="195949"/>
                </a:cubicBezTo>
                <a:cubicBezTo>
                  <a:pt x="168475" y="183561"/>
                  <a:pt x="162000" y="166455"/>
                  <a:pt x="162000" y="148169"/>
                </a:cubicBezTo>
                <a:cubicBezTo>
                  <a:pt x="162000" y="118676"/>
                  <a:pt x="167886" y="88004"/>
                  <a:pt x="209682" y="88004"/>
                </a:cubicBezTo>
                <a:cubicBezTo>
                  <a:pt x="251479" y="88004"/>
                  <a:pt x="257365" y="118087"/>
                  <a:pt x="257365" y="148169"/>
                </a:cubicBezTo>
                <a:cubicBezTo>
                  <a:pt x="257365" y="166455"/>
                  <a:pt x="250890" y="183561"/>
                  <a:pt x="238527" y="195949"/>
                </a:cubicBezTo>
                <a:cubicBezTo>
                  <a:pt x="237350" y="197128"/>
                  <a:pt x="236762" y="198308"/>
                  <a:pt x="236762" y="200077"/>
                </a:cubicBezTo>
                <a:lnTo>
                  <a:pt x="236762" y="203617"/>
                </a:lnTo>
                <a:cubicBezTo>
                  <a:pt x="236762" y="209515"/>
                  <a:pt x="257953" y="221313"/>
                  <a:pt x="271493" y="228981"/>
                </a:cubicBezTo>
                <a:cubicBezTo>
                  <a:pt x="286798" y="237239"/>
                  <a:pt x="300927" y="245498"/>
                  <a:pt x="306814" y="253165"/>
                </a:cubicBezTo>
                <a:lnTo>
                  <a:pt x="307403" y="253756"/>
                </a:lnTo>
                <a:lnTo>
                  <a:pt x="307403" y="254345"/>
                </a:lnTo>
                <a:cubicBezTo>
                  <a:pt x="310346" y="262013"/>
                  <a:pt x="307991" y="269681"/>
                  <a:pt x="307403" y="270271"/>
                </a:cubicBezTo>
              </a:path>
            </a:pathLst>
          </a:custGeom>
          <a:solidFill>
            <a:srgbClr val="FFFFFF"/>
          </a:solidFill>
          <a:ln w="129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22" name="图片 114" descr="343439383331313b343532303031393bd2b5bca8b9dcc0ed"/>
          <p:cNvSpPr/>
          <p:nvPr>
            <p:custDataLst>
              <p:tags r:id="rId17"/>
            </p:custDataLst>
          </p:nvPr>
        </p:nvSpPr>
        <p:spPr>
          <a:xfrm>
            <a:off x="3794284" y="2826354"/>
            <a:ext cx="273843" cy="254220"/>
          </a:xfrm>
          <a:custGeom>
            <a:avLst/>
            <a:gdLst>
              <a:gd name="connsiteX0" fmla="*/ 322393 w 365124"/>
              <a:gd name="connsiteY0" fmla="*/ 115 h 338960"/>
              <a:gd name="connsiteX1" fmla="*/ 42029 w 365124"/>
              <a:gd name="connsiteY1" fmla="*/ 115 h 338960"/>
              <a:gd name="connsiteX2" fmla="*/ 114 w 365124"/>
              <a:gd name="connsiteY2" fmla="*/ 42368 h 338960"/>
              <a:gd name="connsiteX3" fmla="*/ 114 w 365124"/>
              <a:gd name="connsiteY3" fmla="*/ 224524 h 338960"/>
              <a:gd name="connsiteX4" fmla="*/ 42029 w 365124"/>
              <a:gd name="connsiteY4" fmla="*/ 266776 h 338960"/>
              <a:gd name="connsiteX5" fmla="*/ 147282 w 365124"/>
              <a:gd name="connsiteY5" fmla="*/ 266776 h 338960"/>
              <a:gd name="connsiteX6" fmla="*/ 147282 w 365124"/>
              <a:gd name="connsiteY6" fmla="*/ 318418 h 338960"/>
              <a:gd name="connsiteX7" fmla="*/ 89532 w 365124"/>
              <a:gd name="connsiteY7" fmla="*/ 318418 h 338960"/>
              <a:gd name="connsiteX8" fmla="*/ 79287 w 365124"/>
              <a:gd name="connsiteY8" fmla="*/ 328746 h 338960"/>
              <a:gd name="connsiteX9" fmla="*/ 89532 w 365124"/>
              <a:gd name="connsiteY9" fmla="*/ 339075 h 338960"/>
              <a:gd name="connsiteX10" fmla="*/ 267438 w 365124"/>
              <a:gd name="connsiteY10" fmla="*/ 339075 h 338960"/>
              <a:gd name="connsiteX11" fmla="*/ 277684 w 365124"/>
              <a:gd name="connsiteY11" fmla="*/ 328746 h 338960"/>
              <a:gd name="connsiteX12" fmla="*/ 267438 w 365124"/>
              <a:gd name="connsiteY12" fmla="*/ 318418 h 338960"/>
              <a:gd name="connsiteX13" fmla="*/ 210620 w 365124"/>
              <a:gd name="connsiteY13" fmla="*/ 318418 h 338960"/>
              <a:gd name="connsiteX14" fmla="*/ 210620 w 365124"/>
              <a:gd name="connsiteY14" fmla="*/ 266776 h 338960"/>
              <a:gd name="connsiteX15" fmla="*/ 323324 w 365124"/>
              <a:gd name="connsiteY15" fmla="*/ 266776 h 338960"/>
              <a:gd name="connsiteX16" fmla="*/ 365239 w 365124"/>
              <a:gd name="connsiteY16" fmla="*/ 224524 h 338960"/>
              <a:gd name="connsiteX17" fmla="*/ 365239 w 365124"/>
              <a:gd name="connsiteY17" fmla="*/ 42368 h 338960"/>
              <a:gd name="connsiteX18" fmla="*/ 322393 w 365124"/>
              <a:gd name="connsiteY18" fmla="*/ 115 h 338960"/>
              <a:gd name="connsiteX19" fmla="*/ 303763 w 365124"/>
              <a:gd name="connsiteY19" fmla="*/ 63024 h 338960"/>
              <a:gd name="connsiteX20" fmla="*/ 303763 w 365124"/>
              <a:gd name="connsiteY20" fmla="*/ 63024 h 338960"/>
              <a:gd name="connsiteX21" fmla="*/ 303763 w 365124"/>
              <a:gd name="connsiteY21" fmla="*/ 63963 h 338960"/>
              <a:gd name="connsiteX22" fmla="*/ 199443 w 365124"/>
              <a:gd name="connsiteY22" fmla="*/ 203867 h 338960"/>
              <a:gd name="connsiteX23" fmla="*/ 196649 w 365124"/>
              <a:gd name="connsiteY23" fmla="*/ 201989 h 338960"/>
              <a:gd name="connsiteX24" fmla="*/ 114681 w 365124"/>
              <a:gd name="connsiteY24" fmla="*/ 141897 h 338960"/>
              <a:gd name="connsiteX25" fmla="*/ 85807 w 365124"/>
              <a:gd name="connsiteY25" fmla="*/ 179454 h 338960"/>
              <a:gd name="connsiteX26" fmla="*/ 72766 w 365124"/>
              <a:gd name="connsiteY26" fmla="*/ 184149 h 338960"/>
              <a:gd name="connsiteX27" fmla="*/ 66246 w 365124"/>
              <a:gd name="connsiteY27" fmla="*/ 170065 h 338960"/>
              <a:gd name="connsiteX28" fmla="*/ 67178 w 365124"/>
              <a:gd name="connsiteY28" fmla="*/ 168186 h 338960"/>
              <a:gd name="connsiteX29" fmla="*/ 106298 w 365124"/>
              <a:gd name="connsiteY29" fmla="*/ 116544 h 338960"/>
              <a:gd name="connsiteX30" fmla="*/ 110024 w 365124"/>
              <a:gd name="connsiteY30" fmla="*/ 111850 h 338960"/>
              <a:gd name="connsiteX31" fmla="*/ 194785 w 365124"/>
              <a:gd name="connsiteY31" fmla="*/ 174759 h 338960"/>
              <a:gd name="connsiteX32" fmla="*/ 286999 w 365124"/>
              <a:gd name="connsiteY32" fmla="*/ 51757 h 338960"/>
              <a:gd name="connsiteX33" fmla="*/ 298175 w 365124"/>
              <a:gd name="connsiteY33" fmla="*/ 49879 h 338960"/>
              <a:gd name="connsiteX34" fmla="*/ 303763 w 365124"/>
              <a:gd name="connsiteY34" fmla="*/ 63024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5124" h="338960">
                <a:moveTo>
                  <a:pt x="322393" y="115"/>
                </a:moveTo>
                <a:lnTo>
                  <a:pt x="42029" y="115"/>
                </a:lnTo>
                <a:cubicBezTo>
                  <a:pt x="18743" y="115"/>
                  <a:pt x="114" y="18894"/>
                  <a:pt x="114" y="42368"/>
                </a:cubicBezTo>
                <a:lnTo>
                  <a:pt x="114" y="224524"/>
                </a:lnTo>
                <a:cubicBezTo>
                  <a:pt x="114" y="247997"/>
                  <a:pt x="18743" y="266776"/>
                  <a:pt x="42029" y="266776"/>
                </a:cubicBezTo>
                <a:lnTo>
                  <a:pt x="147282" y="266776"/>
                </a:lnTo>
                <a:lnTo>
                  <a:pt x="147282" y="318418"/>
                </a:lnTo>
                <a:lnTo>
                  <a:pt x="89532" y="318418"/>
                </a:lnTo>
                <a:cubicBezTo>
                  <a:pt x="83944" y="318418"/>
                  <a:pt x="79287" y="323113"/>
                  <a:pt x="79287" y="328746"/>
                </a:cubicBezTo>
                <a:cubicBezTo>
                  <a:pt x="79287" y="334380"/>
                  <a:pt x="83944" y="339075"/>
                  <a:pt x="89532" y="339075"/>
                </a:cubicBezTo>
                <a:lnTo>
                  <a:pt x="267438" y="339075"/>
                </a:lnTo>
                <a:cubicBezTo>
                  <a:pt x="273027" y="339075"/>
                  <a:pt x="277684" y="334380"/>
                  <a:pt x="277684" y="328746"/>
                </a:cubicBezTo>
                <a:cubicBezTo>
                  <a:pt x="277684" y="323113"/>
                  <a:pt x="273027" y="318418"/>
                  <a:pt x="267438" y="318418"/>
                </a:cubicBezTo>
                <a:lnTo>
                  <a:pt x="210620" y="318418"/>
                </a:lnTo>
                <a:lnTo>
                  <a:pt x="210620" y="266776"/>
                </a:lnTo>
                <a:lnTo>
                  <a:pt x="323324" y="266776"/>
                </a:lnTo>
                <a:cubicBezTo>
                  <a:pt x="346610" y="266776"/>
                  <a:pt x="365239" y="247997"/>
                  <a:pt x="365239" y="224524"/>
                </a:cubicBezTo>
                <a:lnTo>
                  <a:pt x="365239" y="42368"/>
                </a:lnTo>
                <a:cubicBezTo>
                  <a:pt x="364307" y="19833"/>
                  <a:pt x="345679" y="115"/>
                  <a:pt x="322393" y="115"/>
                </a:cubicBezTo>
                <a:moveTo>
                  <a:pt x="303763" y="63024"/>
                </a:moveTo>
                <a:cubicBezTo>
                  <a:pt x="303763" y="63024"/>
                  <a:pt x="303763" y="63963"/>
                  <a:pt x="303763" y="63024"/>
                </a:cubicBezTo>
                <a:lnTo>
                  <a:pt x="303763" y="63963"/>
                </a:lnTo>
                <a:lnTo>
                  <a:pt x="199443" y="203867"/>
                </a:lnTo>
                <a:lnTo>
                  <a:pt x="196649" y="201989"/>
                </a:lnTo>
                <a:lnTo>
                  <a:pt x="114681" y="141897"/>
                </a:lnTo>
                <a:lnTo>
                  <a:pt x="85807" y="179454"/>
                </a:lnTo>
                <a:cubicBezTo>
                  <a:pt x="83012" y="184149"/>
                  <a:pt x="77424" y="186027"/>
                  <a:pt x="72766" y="184149"/>
                </a:cubicBezTo>
                <a:cubicBezTo>
                  <a:pt x="67178" y="182270"/>
                  <a:pt x="64383" y="175698"/>
                  <a:pt x="66246" y="170065"/>
                </a:cubicBezTo>
                <a:cubicBezTo>
                  <a:pt x="66246" y="169126"/>
                  <a:pt x="66246" y="169126"/>
                  <a:pt x="67178" y="168186"/>
                </a:cubicBezTo>
                <a:lnTo>
                  <a:pt x="106298" y="116544"/>
                </a:lnTo>
                <a:lnTo>
                  <a:pt x="110024" y="111850"/>
                </a:lnTo>
                <a:lnTo>
                  <a:pt x="194785" y="174759"/>
                </a:lnTo>
                <a:lnTo>
                  <a:pt x="286999" y="51757"/>
                </a:lnTo>
                <a:cubicBezTo>
                  <a:pt x="289793" y="48940"/>
                  <a:pt x="294450" y="48001"/>
                  <a:pt x="298175" y="49879"/>
                </a:cubicBezTo>
                <a:cubicBezTo>
                  <a:pt x="303763" y="51757"/>
                  <a:pt x="306558" y="57391"/>
                  <a:pt x="303763" y="63024"/>
                </a:cubicBezTo>
              </a:path>
            </a:pathLst>
          </a:custGeom>
          <a:solidFill>
            <a:srgbClr val="FFFFFF"/>
          </a:solidFill>
          <a:ln w="129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4585"/>
            <a:ext cx="8139430" cy="51231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>
              <a:buFont typeface="+mj-lt"/>
              <a:buNone/>
            </a:pPr>
            <a:r>
              <a:rPr lang="en-US" altLang="zh-CN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功能要求</a:t>
            </a:r>
            <a:endParaRPr lang="zh-CN" altLang="en-US" sz="4000" dirty="0">
              <a:solidFill>
                <a:schemeClr val="tx1"/>
              </a:solidFill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</a:rPr>
              <a:t>所有管理系统</a:t>
            </a:r>
            <a:r>
              <a:rPr lang="zh-CN" altLang="en-US" sz="2000" b="1" dirty="0">
                <a:solidFill>
                  <a:srgbClr val="FF0000"/>
                </a:solidFill>
              </a:rPr>
              <a:t>必须</a:t>
            </a:r>
            <a:r>
              <a:rPr lang="zh-CN" altLang="en-US" sz="2000" dirty="0">
                <a:solidFill>
                  <a:schemeClr val="tx1"/>
                </a:solidFill>
              </a:rPr>
              <a:t>有录入、浏览、查找、修改、插入、删除、排序</a:t>
            </a:r>
            <a:r>
              <a:rPr lang="zh-CN" altLang="en-US" sz="2000" dirty="0">
                <a:solidFill>
                  <a:srgbClr val="002060"/>
                </a:solidFill>
              </a:rPr>
              <a:t>（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及追加、</a:t>
            </a:r>
            <a:r>
              <a:rPr lang="zh-CN" altLang="en-US" sz="2000" dirty="0">
                <a:solidFill>
                  <a:srgbClr val="002060"/>
                </a:solidFill>
              </a:rPr>
              <a:t>统计）</a:t>
            </a:r>
            <a:r>
              <a:rPr lang="zh-CN" altLang="en-US" sz="2000" dirty="0">
                <a:solidFill>
                  <a:schemeClr val="tx1"/>
                </a:solidFill>
              </a:rPr>
              <a:t>功能。书中描述仅是建议，文字中没有这几项功能描述的自己根据合理性加入对应功能。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各功能操作的数据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最终在文件中完成读写。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所有功能整合成一个系统，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用菜单操作各功能（至少用简易文字菜单控制）。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（注：可以参照教材中结构体和文件两章末尾的综合例子）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algn="l">
              <a:buFont typeface="+mj-ea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algn="l">
              <a:buFont typeface="+mj-ea"/>
            </a:pPr>
            <a:endParaRPr lang="zh-CN" altLang="en-U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+mj-ea"/>
            </a:pPr>
            <a:endParaRPr lang="zh-CN" altLang="en-US" sz="2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altLang="zh-CN" sz="3600" dirty="0" smtClean="0"/>
              <a:t> </a:t>
            </a:r>
            <a:r>
              <a:rPr sz="3600">
                <a:sym typeface="+mn-ea"/>
              </a:rPr>
              <a:t>第二部分：</a:t>
            </a:r>
            <a:r>
              <a:rPr lang="zh-CN" altLang="en-US" sz="3600" b="1" dirty="0" smtClean="0">
                <a:sym typeface="+mn-ea"/>
              </a:rPr>
              <a:t>八个管理系统具体</a:t>
            </a:r>
            <a:r>
              <a:rPr lang="zh-CN" altLang="en-US" sz="3600" dirty="0" smtClean="0"/>
              <a:t>要求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980440"/>
            <a:ext cx="8139430" cy="551688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l">
              <a:buClrTx/>
              <a:buSz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2.  技术要求</a:t>
            </a:r>
            <a:endParaRPr lang="zh-CN" alt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其中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插入、删除</a:t>
            </a:r>
            <a:r>
              <a:rPr lang="zh-CN" sz="1400" b="1" dirty="0">
                <a:solidFill>
                  <a:srgbClr val="FF0000"/>
                </a:solidFill>
                <a:sym typeface="+mn-ea"/>
              </a:rPr>
              <a:t>功能</a:t>
            </a:r>
            <a:r>
              <a:rPr lang="zh-CN" sz="1400" dirty="0">
                <a:solidFill>
                  <a:schemeClr val="tx1"/>
                </a:solidFill>
                <a:sym typeface="+mn-ea"/>
              </a:rPr>
              <a:t>设定的场景是可以在文件中的前、中、后任意位置的内容可被插入或删除，实现时要求数据从文件中读到链表中，在链表中完成操作后写入文件，（注：写入文件时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指针域非用户数据，不写入文件</a:t>
            </a:r>
            <a:r>
              <a:rPr lang="zh-CN" sz="1400" dirty="0">
                <a:solidFill>
                  <a:schemeClr val="tx1"/>
                </a:solidFill>
                <a:sym typeface="+mn-ea"/>
              </a:rPr>
              <a:t>）。</a:t>
            </a:r>
            <a:endParaRPr lang="zh-CN" sz="1400" dirty="0">
              <a:solidFill>
                <a:schemeClr val="tx1"/>
              </a:solidFill>
              <a:sym typeface="+mn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其中的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录入、浏览、查找、追加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功能采用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一个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结构体进行操作（注：不用结构体数组，也不用链表，使用的结构体定义没有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域）。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dirty="0">
                <a:solidFill>
                  <a:schemeClr val="tx1"/>
                </a:solidFill>
              </a:rPr>
              <a:t>其中的</a:t>
            </a:r>
            <a:r>
              <a:rPr lang="zh-CN" altLang="en-US" sz="1400" b="1" dirty="0">
                <a:solidFill>
                  <a:srgbClr val="FF0000"/>
                </a:solidFill>
              </a:rPr>
              <a:t>排序</a:t>
            </a:r>
            <a:r>
              <a:rPr lang="zh-CN" altLang="en-US" sz="1400" dirty="0">
                <a:solidFill>
                  <a:schemeClr val="tx1"/>
                </a:solidFill>
              </a:rPr>
              <a:t>功能采用结构体数组（注：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结构体数组中没有</a:t>
            </a:r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next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域）。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其中的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修改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功能可以读出来修改后再写入，也可以直接在文件中对应位置直接写入完成修改。</a:t>
            </a:r>
            <a:endParaRPr lang="zh-CN" altLang="en-US" sz="1400" dirty="0">
              <a:solidFill>
                <a:schemeClr val="tx1"/>
              </a:solidFill>
              <a:sym typeface="+mn-ea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统计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功能根据自己设定的背景选择合适的数据结构（链表或数组或一个结构体三种方式之一）进行处理。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b="1" dirty="0">
                <a:solidFill>
                  <a:srgbClr val="FF0000"/>
                </a:solidFill>
              </a:rPr>
              <a:t>不能</a:t>
            </a:r>
            <a:r>
              <a:rPr lang="zh-CN" altLang="en-US" sz="1400" dirty="0">
                <a:solidFill>
                  <a:schemeClr val="tx1"/>
                </a:solidFill>
              </a:rPr>
              <a:t>用</a:t>
            </a:r>
            <a:r>
              <a:rPr lang="zh-CN" altLang="en-US" sz="1400" b="1" dirty="0">
                <a:solidFill>
                  <a:srgbClr val="FF0000"/>
                </a:solidFill>
              </a:rPr>
              <a:t>全局变量。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dirty="0">
                <a:solidFill>
                  <a:schemeClr val="tx1"/>
                </a:solidFill>
              </a:rPr>
              <a:t>链表每次使用完后</a:t>
            </a:r>
            <a:r>
              <a:rPr lang="zh-CN" altLang="en-US" sz="1400" b="1" dirty="0">
                <a:solidFill>
                  <a:srgbClr val="FF0000"/>
                </a:solidFill>
              </a:rPr>
              <a:t>释放，</a:t>
            </a:r>
            <a:r>
              <a:rPr lang="zh-CN" altLang="en-US" sz="1400" dirty="0">
                <a:solidFill>
                  <a:schemeClr val="tx1"/>
                </a:solidFill>
              </a:rPr>
              <a:t>下次使用重新分配。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1400" dirty="0">
                <a:solidFill>
                  <a:schemeClr val="tx1"/>
                </a:solidFill>
              </a:rPr>
              <a:t>函数规模划分合理，子函数必须</a:t>
            </a:r>
            <a:r>
              <a:rPr lang="zh-CN" altLang="en-US" sz="1400" b="1" dirty="0">
                <a:solidFill>
                  <a:srgbClr val="FF0000"/>
                </a:solidFill>
              </a:rPr>
              <a:t>合理带参数</a:t>
            </a:r>
            <a:r>
              <a:rPr lang="zh-CN" altLang="en-US" sz="1400" dirty="0">
                <a:solidFill>
                  <a:schemeClr val="tx1"/>
                </a:solidFill>
              </a:rPr>
              <a:t>（注：不要出现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功能</a:t>
            </a:r>
            <a:r>
              <a:rPr lang="zh-CN" altLang="en-US" sz="1400" dirty="0">
                <a:solidFill>
                  <a:schemeClr val="tx1"/>
                </a:solidFill>
              </a:rPr>
              <a:t>重复代码情况，遇到此种情形处理成函数；不要所有函数无一带参数）。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>
              <a:buFont typeface="+mj-ea"/>
            </a:pPr>
            <a:endParaRPr lang="zh-CN" altLang="en-US" sz="1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+mj-ea"/>
            </a:pPr>
            <a:endParaRPr lang="zh-CN" altLang="en-US" sz="1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876" y="476889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/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 smtClean="0"/>
              <a:t> </a:t>
            </a:r>
            <a:r>
              <a:rPr sz="2800">
                <a:sym typeface="+mn-ea"/>
              </a:rPr>
              <a:t>第二部分：</a:t>
            </a:r>
            <a:r>
              <a:rPr lang="zh-CN" altLang="en-US" sz="2800" b="1" dirty="0" smtClean="0">
                <a:sym typeface="+mn-ea"/>
              </a:rPr>
              <a:t>八个管理系统</a:t>
            </a:r>
            <a:r>
              <a:rPr lang="zh-CN" altLang="en-US" sz="2800" dirty="0" smtClean="0"/>
              <a:t>要求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椭圆 262"/>
          <p:cNvSpPr/>
          <p:nvPr>
            <p:custDataLst>
              <p:tags r:id="rId1"/>
            </p:custDataLst>
          </p:nvPr>
        </p:nvSpPr>
        <p:spPr>
          <a:xfrm>
            <a:off x="1891375" y="4081146"/>
            <a:ext cx="5361251" cy="1402625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2"/>
            </p:custDataLst>
          </p:nvPr>
        </p:nvSpPr>
        <p:spPr>
          <a:xfrm>
            <a:off x="2511984" y="4139571"/>
            <a:ext cx="4064819" cy="120452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3"/>
            </p:custDataLst>
          </p:nvPr>
        </p:nvSpPr>
        <p:spPr>
          <a:xfrm>
            <a:off x="3093813" y="4311984"/>
            <a:ext cx="2901161" cy="8597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4"/>
            </p:custDataLst>
          </p:nvPr>
        </p:nvSpPr>
        <p:spPr>
          <a:xfrm>
            <a:off x="3585394" y="4457654"/>
            <a:ext cx="1917999" cy="56836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5"/>
            </p:custDataLst>
          </p:nvPr>
        </p:nvSpPr>
        <p:spPr>
          <a:xfrm>
            <a:off x="4089243" y="4606959"/>
            <a:ext cx="1103243" cy="32692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6"/>
            </p:custDataLst>
          </p:nvPr>
        </p:nvCxnSpPr>
        <p:spPr>
          <a:xfrm>
            <a:off x="2223359" y="4552328"/>
            <a:ext cx="0" cy="617558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7"/>
            </p:custDataLst>
          </p:nvPr>
        </p:nvSpPr>
        <p:spPr>
          <a:xfrm flipV="1">
            <a:off x="2156372" y="4416829"/>
            <a:ext cx="127434" cy="12742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8"/>
            </p:custDataLst>
          </p:nvPr>
        </p:nvSpPr>
        <p:spPr>
          <a:xfrm flipV="1">
            <a:off x="2187075" y="4447531"/>
            <a:ext cx="66028" cy="6602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9"/>
            </p:custDataLst>
          </p:nvPr>
        </p:nvSpPr>
        <p:spPr>
          <a:xfrm flipV="1">
            <a:off x="5806496" y="3823449"/>
            <a:ext cx="76714" cy="76712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0"/>
            </p:custDataLst>
          </p:nvPr>
        </p:nvCxnSpPr>
        <p:spPr>
          <a:xfrm>
            <a:off x="5844852" y="3907308"/>
            <a:ext cx="0" cy="140262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1"/>
            </p:custDataLst>
          </p:nvPr>
        </p:nvSpPr>
        <p:spPr>
          <a:xfrm flipV="1">
            <a:off x="3054138" y="3732009"/>
            <a:ext cx="282469" cy="282461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2"/>
            </p:custDataLst>
          </p:nvPr>
        </p:nvCxnSpPr>
        <p:spPr>
          <a:xfrm>
            <a:off x="3194457" y="4037412"/>
            <a:ext cx="0" cy="741144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3"/>
            </p:custDataLst>
          </p:nvPr>
        </p:nvCxnSpPr>
        <p:spPr>
          <a:xfrm>
            <a:off x="5328471" y="3809795"/>
            <a:ext cx="0" cy="617558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4"/>
            </p:custDataLst>
          </p:nvPr>
        </p:nvSpPr>
        <p:spPr>
          <a:xfrm flipV="1">
            <a:off x="5261484" y="3674297"/>
            <a:ext cx="127434" cy="12742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5"/>
            </p:custDataLst>
          </p:nvPr>
        </p:nvSpPr>
        <p:spPr>
          <a:xfrm flipV="1">
            <a:off x="5292187" y="3704999"/>
            <a:ext cx="66028" cy="6602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6"/>
            </p:custDataLst>
          </p:nvPr>
        </p:nvSpPr>
        <p:spPr>
          <a:xfrm flipV="1">
            <a:off x="2870892" y="4301314"/>
            <a:ext cx="76714" cy="76712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7"/>
            </p:custDataLst>
          </p:nvPr>
        </p:nvCxnSpPr>
        <p:spPr>
          <a:xfrm>
            <a:off x="2909249" y="4385172"/>
            <a:ext cx="0" cy="811029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8"/>
            </p:custDataLst>
          </p:nvPr>
        </p:nvSpPr>
        <p:spPr>
          <a:xfrm flipV="1">
            <a:off x="6347289" y="4473207"/>
            <a:ext cx="192409" cy="192403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19"/>
            </p:custDataLst>
          </p:nvPr>
        </p:nvCxnSpPr>
        <p:spPr>
          <a:xfrm>
            <a:off x="6442578" y="4686790"/>
            <a:ext cx="0" cy="300887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0"/>
            </p:custDataLst>
          </p:nvPr>
        </p:nvSpPr>
        <p:spPr>
          <a:xfrm flipV="1">
            <a:off x="3738430" y="4700526"/>
            <a:ext cx="238334" cy="238325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1"/>
            </p:custDataLst>
          </p:nvPr>
        </p:nvCxnSpPr>
        <p:spPr>
          <a:xfrm>
            <a:off x="3855561" y="4976696"/>
            <a:ext cx="0" cy="526496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2"/>
            </p:custDataLst>
          </p:nvPr>
        </p:nvSpPr>
        <p:spPr>
          <a:xfrm>
            <a:off x="3787421" y="4751472"/>
            <a:ext cx="136280" cy="132791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85" name="图形 19"/>
          <p:cNvSpPr/>
          <p:nvPr>
            <p:custDataLst>
              <p:tags r:id="rId23"/>
            </p:custDataLst>
          </p:nvPr>
        </p:nvSpPr>
        <p:spPr>
          <a:xfrm>
            <a:off x="6396827" y="4527386"/>
            <a:ext cx="93332" cy="84046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86" name="图形 27"/>
          <p:cNvSpPr/>
          <p:nvPr>
            <p:custDataLst>
              <p:tags r:id="rId24"/>
            </p:custDataLst>
          </p:nvPr>
        </p:nvSpPr>
        <p:spPr>
          <a:xfrm>
            <a:off x="3129380" y="3822484"/>
            <a:ext cx="131985" cy="101511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87" name="任意多边形: 形状 286"/>
          <p:cNvSpPr/>
          <p:nvPr>
            <p:custDataLst>
              <p:tags r:id="rId25"/>
            </p:custDataLst>
          </p:nvPr>
        </p:nvSpPr>
        <p:spPr>
          <a:xfrm>
            <a:off x="4082615" y="3785072"/>
            <a:ext cx="978772" cy="978776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2700000" scaled="1"/>
            <a:tileRect/>
          </a:gra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17" name="标题 16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467095" y="918580"/>
            <a:ext cx="8226900" cy="529200"/>
          </a:xfrm>
        </p:spPr>
        <p:txBody>
          <a:bodyPr>
            <a:noAutofit/>
          </a:bodyPr>
          <a:lstStyle/>
          <a:p>
            <a:r>
              <a:rPr sz="280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第二部分：八个管理系统的创新加分</a:t>
            </a:r>
            <a:endParaRPr lang="zh-CN" altLang="en-US" sz="2800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20" name="正文"/>
          <p:cNvSpPr txBox="1"/>
          <p:nvPr>
            <p:custDataLst>
              <p:tags r:id="rId27"/>
            </p:custDataLst>
          </p:nvPr>
        </p:nvSpPr>
        <p:spPr>
          <a:xfrm>
            <a:off x="575310" y="3838099"/>
            <a:ext cx="1890000" cy="54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系统采用图形化界面或支持鼠标操作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" name="正文"/>
          <p:cNvSpPr txBox="1"/>
          <p:nvPr>
            <p:custDataLst>
              <p:tags r:id="rId28"/>
            </p:custDataLst>
          </p:nvPr>
        </p:nvSpPr>
        <p:spPr>
          <a:xfrm>
            <a:off x="6866573" y="3838099"/>
            <a:ext cx="1890000" cy="54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r" fontAlgn="auto">
              <a:lnSpc>
                <a:spcPct val="130000"/>
              </a:lnSpc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有其它课外知识、创新及优异表现点，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29"/>
            </p:custDataLst>
          </p:nvPr>
        </p:nvSpPr>
        <p:spPr>
          <a:xfrm>
            <a:off x="3785684" y="2290892"/>
            <a:ext cx="1890000" cy="54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ctr" fontAlgn="auto">
              <a:lnSpc>
                <a:spcPct val="130000"/>
              </a:lnSpc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功能全面、合理、操作流畅，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altLang="zh-CN"/>
              <a:t>End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855429"/>
            <a:ext cx="8226900" cy="529200"/>
          </a:xfrm>
        </p:spPr>
        <p:txBody>
          <a:bodyPr wrap="square" lIns="0" tIns="0" rIns="0" bIns="0">
            <a:noAutofit/>
          </a:bodyPr>
          <a:lstStyle/>
          <a:p>
            <a:r>
              <a:rPr lang="zh-CN" altLang="en-US" sz="3600" dirty="0"/>
              <a:t>成绩评定</a:t>
            </a:r>
            <a:endParaRPr lang="zh-CN" altLang="en-US" sz="3600" dirty="0"/>
          </a:p>
        </p:txBody>
      </p:sp>
      <p:sp>
        <p:nvSpPr>
          <p:cNvPr id="3" name="缺角矩形 2"/>
          <p:cNvSpPr/>
          <p:nvPr>
            <p:custDataLst>
              <p:tags r:id="rId2"/>
            </p:custDataLst>
          </p:nvPr>
        </p:nvSpPr>
        <p:spPr>
          <a:xfrm>
            <a:off x="520303" y="1888187"/>
            <a:ext cx="8103395" cy="166630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缺角矩形 1"/>
          <p:cNvSpPr/>
          <p:nvPr>
            <p:custDataLst>
              <p:tags r:id="rId3"/>
            </p:custDataLst>
          </p:nvPr>
        </p:nvSpPr>
        <p:spPr>
          <a:xfrm>
            <a:off x="591285" y="1978224"/>
            <a:ext cx="7961116" cy="1486610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621660" y="2262153"/>
            <a:ext cx="0" cy="91827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2871288" y="2137339"/>
            <a:ext cx="5460375" cy="1167904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平时成绩（50%）+考试成绩（即综合项目答辩）（50%）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08477" y="2083861"/>
            <a:ext cx="1790361" cy="10263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总评成绩</a:t>
            </a:r>
            <a:endParaRPr lang="zh-CN" altLang="en-US" sz="280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6" name="缺角矩形 5"/>
          <p:cNvSpPr/>
          <p:nvPr>
            <p:custDataLst>
              <p:tags r:id="rId7"/>
            </p:custDataLst>
          </p:nvPr>
        </p:nvSpPr>
        <p:spPr>
          <a:xfrm>
            <a:off x="520303" y="3809468"/>
            <a:ext cx="8103395" cy="166630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缺角矩形 6"/>
          <p:cNvSpPr/>
          <p:nvPr>
            <p:custDataLst>
              <p:tags r:id="rId8"/>
            </p:custDataLst>
          </p:nvPr>
        </p:nvSpPr>
        <p:spPr>
          <a:xfrm>
            <a:off x="591285" y="3899030"/>
            <a:ext cx="7961116" cy="1486610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2621660" y="4183434"/>
            <a:ext cx="0" cy="91827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2871288" y="4058620"/>
            <a:ext cx="5460375" cy="1167904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考勤（10%）+报告1（20%）+模块化答辩（30%）+报告2（20%）+综合项目中间检查（20%）</a:t>
            </a: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708477" y="4129602"/>
            <a:ext cx="1790361" cy="10263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平时成绩</a:t>
            </a:r>
            <a:endParaRPr lang="zh-CN" altLang="en-US" sz="280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9" name="副标题 2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466725" y="5712460"/>
            <a:ext cx="8232140" cy="86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Tx/>
              <a:buSzTx/>
              <a:buFont typeface="Wingdings" panose="05000000000000000000" charset="0"/>
            </a:pP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 项目部分答辩不通过，则总成绩不通过。</a:t>
            </a:r>
            <a:endParaRPr lang="en-US" altLang="zh-CN" sz="2000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1702" b="11702"/>
          <a:stretch>
            <a:fillRect/>
          </a:stretch>
        </p:blipFill>
        <p:spPr>
          <a:xfrm>
            <a:off x="4205288" y="857251"/>
            <a:ext cx="4938712" cy="5143500"/>
          </a:xfrm>
          <a:custGeom>
            <a:avLst/>
            <a:gdLst>
              <a:gd name="connsiteX0" fmla="*/ 455992 w 6584949"/>
              <a:gd name="connsiteY0" fmla="*/ 0 h 6858000"/>
              <a:gd name="connsiteX1" fmla="*/ 6584949 w 6584949"/>
              <a:gd name="connsiteY1" fmla="*/ 0 h 6858000"/>
              <a:gd name="connsiteX2" fmla="*/ 6584949 w 6584949"/>
              <a:gd name="connsiteY2" fmla="*/ 6858000 h 6858000"/>
              <a:gd name="connsiteX3" fmla="*/ 455992 w 6584949"/>
              <a:gd name="connsiteY3" fmla="*/ 6858000 h 6858000"/>
              <a:gd name="connsiteX4" fmla="*/ 455992 w 6584949"/>
              <a:gd name="connsiteY4" fmla="*/ 3078459 h 6858000"/>
              <a:gd name="connsiteX5" fmla="*/ 0 w 6584949"/>
              <a:gd name="connsiteY5" fmla="*/ 2622466 h 6858000"/>
              <a:gd name="connsiteX6" fmla="*/ 455992 w 6584949"/>
              <a:gd name="connsiteY6" fmla="*/ 21664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84949" h="6858000">
                <a:moveTo>
                  <a:pt x="455992" y="0"/>
                </a:moveTo>
                <a:lnTo>
                  <a:pt x="6584949" y="0"/>
                </a:lnTo>
                <a:lnTo>
                  <a:pt x="6584949" y="6858000"/>
                </a:lnTo>
                <a:lnTo>
                  <a:pt x="455992" y="6858000"/>
                </a:lnTo>
                <a:lnTo>
                  <a:pt x="455992" y="3078459"/>
                </a:lnTo>
                <a:lnTo>
                  <a:pt x="0" y="2622466"/>
                </a:lnTo>
                <a:lnTo>
                  <a:pt x="455992" y="2166473"/>
                </a:ln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555286" y="4222909"/>
            <a:ext cx="2921318" cy="7962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第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章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语言程序设计应用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555286" y="3561874"/>
            <a:ext cx="2921318" cy="5805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0">
                <a:solidFill>
                  <a:schemeClr val="accent1"/>
                </a:solidFill>
                <a:latin typeface="+mn-ea"/>
                <a:cs typeface="+mn-ea"/>
              </a:rPr>
              <a:t>完成内容</a:t>
            </a:r>
            <a:endParaRPr lang="zh-CN" altLang="en-US" sz="36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椭圆 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3876" y="3822461"/>
            <a:ext cx="756000" cy="756000"/>
          </a:xfrm>
          <a:prstGeom prst="ellipse">
            <a:avLst/>
          </a:prstGeom>
          <a:noFill/>
          <a:ln w="1270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图片 11" descr="343435383038363b343532323339353bb6d4bbb0b9b5cda8"/>
          <p:cNvSpPr/>
          <p:nvPr>
            <p:custDataLst>
              <p:tags r:id="rId6"/>
            </p:custDataLst>
          </p:nvPr>
        </p:nvSpPr>
        <p:spPr>
          <a:xfrm>
            <a:off x="746294" y="4049931"/>
            <a:ext cx="331163" cy="301058"/>
          </a:xfrm>
          <a:custGeom>
            <a:avLst/>
            <a:gdLst>
              <a:gd name="connsiteX0" fmla="*/ 387848 w 441551"/>
              <a:gd name="connsiteY0" fmla="*/ -400 h 401410"/>
              <a:gd name="connsiteX1" fmla="*/ 52935 w 441551"/>
              <a:gd name="connsiteY1" fmla="*/ -400 h 401410"/>
              <a:gd name="connsiteX2" fmla="*/ -384 w 441551"/>
              <a:gd name="connsiteY2" fmla="*/ 54294 h 401410"/>
              <a:gd name="connsiteX3" fmla="*/ -384 w 441551"/>
              <a:gd name="connsiteY3" fmla="*/ 273261 h 401410"/>
              <a:gd name="connsiteX4" fmla="*/ 50956 w 441551"/>
              <a:gd name="connsiteY4" fmla="*/ 327046 h 401410"/>
              <a:gd name="connsiteX5" fmla="*/ 102299 w 441551"/>
              <a:gd name="connsiteY5" fmla="*/ 327046 h 401410"/>
              <a:gd name="connsiteX6" fmla="*/ 95979 w 441551"/>
              <a:gd name="connsiteY6" fmla="*/ 382743 h 401410"/>
              <a:gd name="connsiteX7" fmla="*/ 105365 w 441551"/>
              <a:gd name="connsiteY7" fmla="*/ 398806 h 401410"/>
              <a:gd name="connsiteX8" fmla="*/ 123600 w 441551"/>
              <a:gd name="connsiteY8" fmla="*/ 397913 h 401410"/>
              <a:gd name="connsiteX9" fmla="*/ 225529 w 441551"/>
              <a:gd name="connsiteY9" fmla="*/ 327060 h 401410"/>
              <a:gd name="connsiteX10" fmla="*/ 389827 w 441551"/>
              <a:gd name="connsiteY10" fmla="*/ 327060 h 401410"/>
              <a:gd name="connsiteX11" fmla="*/ 441168 w 441551"/>
              <a:gd name="connsiteY11" fmla="*/ 273275 h 401410"/>
              <a:gd name="connsiteX12" fmla="*/ 441168 w 441551"/>
              <a:gd name="connsiteY12" fmla="*/ 54294 h 401410"/>
              <a:gd name="connsiteX13" fmla="*/ 387848 w 441551"/>
              <a:gd name="connsiteY13" fmla="*/ -400 h 401410"/>
              <a:gd name="connsiteX14" fmla="*/ 117816 w 441551"/>
              <a:gd name="connsiteY14" fmla="*/ 189769 h 401410"/>
              <a:gd name="connsiteX15" fmla="*/ 93860 w 441551"/>
              <a:gd name="connsiteY15" fmla="*/ 173603 h 401410"/>
              <a:gd name="connsiteX16" fmla="*/ 99313 w 441551"/>
              <a:gd name="connsiteY16" fmla="*/ 144786 h 401410"/>
              <a:gd name="connsiteX17" fmla="*/ 130419 w 441551"/>
              <a:gd name="connsiteY17" fmla="*/ 140460 h 401410"/>
              <a:gd name="connsiteX18" fmla="*/ 142593 w 441551"/>
              <a:gd name="connsiteY18" fmla="*/ 170054 h 401410"/>
              <a:gd name="connsiteX19" fmla="*/ 117816 w 441551"/>
              <a:gd name="connsiteY19" fmla="*/ 189769 h 401410"/>
              <a:gd name="connsiteX20" fmla="*/ 220338 w 441551"/>
              <a:gd name="connsiteY20" fmla="*/ 189769 h 401410"/>
              <a:gd name="connsiteX21" fmla="*/ 196537 w 441551"/>
              <a:gd name="connsiteY21" fmla="*/ 173492 h 401410"/>
              <a:gd name="connsiteX22" fmla="*/ 202098 w 441551"/>
              <a:gd name="connsiteY22" fmla="*/ 144768 h 401410"/>
              <a:gd name="connsiteX23" fmla="*/ 230168 w 441551"/>
              <a:gd name="connsiteY23" fmla="*/ 138995 h 401410"/>
              <a:gd name="connsiteX24" fmla="*/ 245555 w 441551"/>
              <a:gd name="connsiteY24" fmla="*/ 168494 h 401410"/>
              <a:gd name="connsiteX25" fmla="*/ 220338 w 441551"/>
              <a:gd name="connsiteY25" fmla="*/ 189769 h 401410"/>
              <a:gd name="connsiteX26" fmla="*/ 323007 w 441551"/>
              <a:gd name="connsiteY26" fmla="*/ 189769 h 401410"/>
              <a:gd name="connsiteX27" fmla="*/ 299207 w 441551"/>
              <a:gd name="connsiteY27" fmla="*/ 173492 h 401410"/>
              <a:gd name="connsiteX28" fmla="*/ 304768 w 441551"/>
              <a:gd name="connsiteY28" fmla="*/ 144768 h 401410"/>
              <a:gd name="connsiteX29" fmla="*/ 332838 w 441551"/>
              <a:gd name="connsiteY29" fmla="*/ 138995 h 401410"/>
              <a:gd name="connsiteX30" fmla="*/ 348271 w 441551"/>
              <a:gd name="connsiteY30" fmla="*/ 158215 h 401410"/>
              <a:gd name="connsiteX31" fmla="*/ 341240 w 441551"/>
              <a:gd name="connsiteY31" fmla="*/ 182027 h 401410"/>
              <a:gd name="connsiteX32" fmla="*/ 323007 w 441551"/>
              <a:gd name="connsiteY32" fmla="*/ 189769 h 40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41551" h="401410">
                <a:moveTo>
                  <a:pt x="387848" y="-400"/>
                </a:moveTo>
                <a:lnTo>
                  <a:pt x="52935" y="-400"/>
                </a:lnTo>
                <a:cubicBezTo>
                  <a:pt x="17070" y="-400"/>
                  <a:pt x="-384" y="17865"/>
                  <a:pt x="-384" y="54294"/>
                </a:cubicBezTo>
                <a:lnTo>
                  <a:pt x="-384" y="273261"/>
                </a:lnTo>
                <a:cubicBezTo>
                  <a:pt x="-384" y="309787"/>
                  <a:pt x="15994" y="327046"/>
                  <a:pt x="50956" y="327046"/>
                </a:cubicBezTo>
                <a:lnTo>
                  <a:pt x="102299" y="327046"/>
                </a:lnTo>
                <a:lnTo>
                  <a:pt x="95979" y="382743"/>
                </a:lnTo>
                <a:cubicBezTo>
                  <a:pt x="95979" y="389454"/>
                  <a:pt x="99581" y="395643"/>
                  <a:pt x="105365" y="398806"/>
                </a:cubicBezTo>
                <a:cubicBezTo>
                  <a:pt x="111120" y="402039"/>
                  <a:pt x="118180" y="401695"/>
                  <a:pt x="123600" y="397913"/>
                </a:cubicBezTo>
                <a:lnTo>
                  <a:pt x="225529" y="327060"/>
                </a:lnTo>
                <a:lnTo>
                  <a:pt x="389827" y="327060"/>
                </a:lnTo>
                <a:cubicBezTo>
                  <a:pt x="425380" y="327060"/>
                  <a:pt x="441168" y="309801"/>
                  <a:pt x="441168" y="273275"/>
                </a:cubicBezTo>
                <a:lnTo>
                  <a:pt x="441168" y="54294"/>
                </a:lnTo>
                <a:cubicBezTo>
                  <a:pt x="441168" y="17865"/>
                  <a:pt x="423403" y="-372"/>
                  <a:pt x="387848" y="-400"/>
                </a:cubicBezTo>
                <a:moveTo>
                  <a:pt x="117816" y="189769"/>
                </a:moveTo>
                <a:cubicBezTo>
                  <a:pt x="107369" y="189835"/>
                  <a:pt x="97911" y="183454"/>
                  <a:pt x="93860" y="173603"/>
                </a:cubicBezTo>
                <a:cubicBezTo>
                  <a:pt x="89809" y="163755"/>
                  <a:pt x="91961" y="152377"/>
                  <a:pt x="99313" y="144786"/>
                </a:cubicBezTo>
                <a:cubicBezTo>
                  <a:pt x="107533" y="136317"/>
                  <a:pt x="120288" y="134545"/>
                  <a:pt x="130419" y="140460"/>
                </a:cubicBezTo>
                <a:cubicBezTo>
                  <a:pt x="140552" y="146376"/>
                  <a:pt x="145543" y="158508"/>
                  <a:pt x="142593" y="170054"/>
                </a:cubicBezTo>
                <a:cubicBezTo>
                  <a:pt x="139641" y="181598"/>
                  <a:pt x="129484" y="189680"/>
                  <a:pt x="117816" y="189769"/>
                </a:cubicBezTo>
                <a:moveTo>
                  <a:pt x="220338" y="189769"/>
                </a:moveTo>
                <a:cubicBezTo>
                  <a:pt x="209919" y="189759"/>
                  <a:pt x="200527" y="183338"/>
                  <a:pt x="196537" y="173492"/>
                </a:cubicBezTo>
                <a:cubicBezTo>
                  <a:pt x="192548" y="163648"/>
                  <a:pt x="194741" y="152314"/>
                  <a:pt x="202098" y="144768"/>
                </a:cubicBezTo>
                <a:cubicBezTo>
                  <a:pt x="209456" y="137221"/>
                  <a:pt x="220530" y="134945"/>
                  <a:pt x="230168" y="138995"/>
                </a:cubicBezTo>
                <a:cubicBezTo>
                  <a:pt x="241505" y="143831"/>
                  <a:pt x="247942" y="156169"/>
                  <a:pt x="245555" y="168494"/>
                </a:cubicBezTo>
                <a:cubicBezTo>
                  <a:pt x="243168" y="180817"/>
                  <a:pt x="232622" y="189716"/>
                  <a:pt x="220338" y="189769"/>
                </a:cubicBezTo>
                <a:moveTo>
                  <a:pt x="323007" y="189769"/>
                </a:moveTo>
                <a:cubicBezTo>
                  <a:pt x="312586" y="189759"/>
                  <a:pt x="303196" y="183338"/>
                  <a:pt x="299207" y="173492"/>
                </a:cubicBezTo>
                <a:cubicBezTo>
                  <a:pt x="295215" y="163648"/>
                  <a:pt x="297411" y="152314"/>
                  <a:pt x="304768" y="144768"/>
                </a:cubicBezTo>
                <a:cubicBezTo>
                  <a:pt x="312124" y="137221"/>
                  <a:pt x="323200" y="134945"/>
                  <a:pt x="332838" y="138995"/>
                </a:cubicBezTo>
                <a:cubicBezTo>
                  <a:pt x="340795" y="142369"/>
                  <a:pt x="346583" y="149576"/>
                  <a:pt x="348271" y="158215"/>
                </a:cubicBezTo>
                <a:cubicBezTo>
                  <a:pt x="349959" y="166855"/>
                  <a:pt x="347323" y="175787"/>
                  <a:pt x="341240" y="182027"/>
                </a:cubicBezTo>
                <a:cubicBezTo>
                  <a:pt x="336401" y="186964"/>
                  <a:pt x="329851" y="189769"/>
                  <a:pt x="323007" y="189769"/>
                </a:cubicBezTo>
              </a:path>
            </a:pathLst>
          </a:custGeom>
          <a:solidFill>
            <a:schemeClr val="accent1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908769"/>
            <a:ext cx="8226900" cy="529200"/>
          </a:xfrm>
        </p:spPr>
        <p:txBody>
          <a:bodyPr wrap="square" lIns="0" tIns="0" rIns="0" bIns="0">
            <a:noAutofit/>
          </a:bodyPr>
          <a:lstStyle/>
          <a:p>
            <a:r>
              <a:rPr lang="zh-CN" altLang="en-US" sz="3200" dirty="0"/>
              <a:t>第一部分：模块化内容与要求</a:t>
            </a:r>
            <a:endParaRPr lang="en-US" altLang="zh-CN" sz="3200" dirty="0"/>
          </a:p>
        </p:txBody>
      </p:sp>
      <p:sp>
        <p:nvSpPr>
          <p:cNvPr id="3" name="缺角矩形 2"/>
          <p:cNvSpPr/>
          <p:nvPr>
            <p:custDataLst>
              <p:tags r:id="rId2"/>
            </p:custDataLst>
          </p:nvPr>
        </p:nvSpPr>
        <p:spPr>
          <a:xfrm>
            <a:off x="520303" y="1888187"/>
            <a:ext cx="8103395" cy="166630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缺角矩形 1"/>
          <p:cNvSpPr/>
          <p:nvPr>
            <p:custDataLst>
              <p:tags r:id="rId3"/>
            </p:custDataLst>
          </p:nvPr>
        </p:nvSpPr>
        <p:spPr>
          <a:xfrm>
            <a:off x="591285" y="1978224"/>
            <a:ext cx="7961116" cy="1486610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621660" y="2262153"/>
            <a:ext cx="0" cy="91827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2871288" y="2137339"/>
            <a:ext cx="5460375" cy="1167904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B050"/>
                </a:solidFill>
                <a:latin typeface="+mn-ea"/>
                <a:cs typeface="+mn-ea"/>
              </a:rPr>
              <a:t>P46-52页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</a:t>
            </a:r>
            <a:r>
              <a:rPr lang="en-US" altLang="zh-CN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.1 C语言程序设计的简单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应用</a:t>
            </a:r>
            <a:r>
              <a:rPr lang="en-US" altLang="zh-CN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即用C语言实现两个简单应用：“求两个集合的并运算”与“两个有序表合并后仍然有序”。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08477" y="2208321"/>
            <a:ext cx="1790361" cy="10263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完成内容</a:t>
            </a:r>
            <a:endParaRPr lang="zh-CN" altLang="en-US" sz="195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6" name="缺角矩形 5"/>
          <p:cNvSpPr/>
          <p:nvPr>
            <p:custDataLst>
              <p:tags r:id="rId7"/>
            </p:custDataLst>
          </p:nvPr>
        </p:nvSpPr>
        <p:spPr>
          <a:xfrm>
            <a:off x="520303" y="3809468"/>
            <a:ext cx="8103395" cy="1666302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</a:ln>
          <a:effectLst>
            <a:outerShdw blurRad="190500" dist="127000" dir="2700000" sx="95000" sy="95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缺角矩形 6"/>
          <p:cNvSpPr/>
          <p:nvPr>
            <p:custDataLst>
              <p:tags r:id="rId8"/>
            </p:custDataLst>
          </p:nvPr>
        </p:nvSpPr>
        <p:spPr>
          <a:xfrm>
            <a:off x="591285" y="3899030"/>
            <a:ext cx="7961116" cy="1486610"/>
          </a:xfrm>
          <a:prstGeom prst="plaque">
            <a:avLst>
              <a:gd name="adj" fmla="val 991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2621660" y="4183434"/>
            <a:ext cx="0" cy="91827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2871470" y="4058920"/>
            <a:ext cx="5787390" cy="1167765"/>
          </a:xfrm>
          <a:prstGeom prst="rect">
            <a:avLst/>
          </a:prstGeom>
          <a:noFill/>
        </p:spPr>
        <p:txBody>
          <a:bodyPr wrap="square" lIns="0" tIns="0" rIns="0" bIns="54000" rtlCol="0" anchor="ctr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1.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解决问题的算法框架及调用的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函数做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了严格限定。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2.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要求分别用数组与链表两种方法实现。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3.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编写主函数完成各函数功能验证。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708477" y="4129602"/>
            <a:ext cx="1790361" cy="10263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</a:rPr>
              <a:t>具</a:t>
            </a:r>
            <a:r>
              <a:rPr lang="zh-CN" altLang="en-US" sz="1950" b="1" dirty="0">
                <a:gradFill>
                  <a:gsLst>
                    <a:gs pos="5000">
                      <a:schemeClr val="accent1">
                        <a:alpha val="60000"/>
                      </a:schemeClr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n-ea"/>
                <a:cs typeface="+mn-ea"/>
                <a:sym typeface="+mn-ea"/>
              </a:rPr>
              <a:t>体要求</a:t>
            </a:r>
            <a:endParaRPr lang="zh-CN" altLang="en-US" sz="195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1950" b="1" dirty="0">
              <a:gradFill>
                <a:gsLst>
                  <a:gs pos="500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4800000" scaled="0"/>
              </a:gradFill>
              <a:latin typeface="+mn-ea"/>
              <a:cs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对象6"/>
          <p:cNvSpPr/>
          <p:nvPr>
            <p:custDataLst>
              <p:tags r:id="rId1"/>
            </p:custDataLst>
          </p:nvPr>
        </p:nvSpPr>
        <p:spPr>
          <a:xfrm>
            <a:off x="514267" y="2246641"/>
            <a:ext cx="3072829" cy="3044823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30000"/>
            </a:schemeClr>
          </a:solidFill>
        </p:spPr>
        <p:txBody>
          <a:bodyPr lIns="0" tIns="0" rIns="0" bIns="0">
            <a:noAutofit/>
          </a:bodyPr>
          <a:lstStyle/>
          <a:p>
            <a:endParaRPr lang="zh-CN" altLang="en-US" sz="1350" dirty="0">
              <a:latin typeface="+mn-ea"/>
            </a:endParaRPr>
          </a:p>
        </p:txBody>
      </p:sp>
      <p:sp>
        <p:nvSpPr>
          <p:cNvPr id="7" name="对象1"/>
          <p:cNvSpPr/>
          <p:nvPr>
            <p:custDataLst>
              <p:tags r:id="rId2"/>
            </p:custDataLst>
          </p:nvPr>
        </p:nvSpPr>
        <p:spPr>
          <a:xfrm>
            <a:off x="3889994" y="3333044"/>
            <a:ext cx="4756855" cy="859571"/>
          </a:xfrm>
          <a:custGeom>
            <a:avLst/>
            <a:gdLst/>
            <a:ahLst/>
            <a:cxnLst/>
            <a:rect l="l" t="t" r="r" b="b"/>
            <a:pathLst>
              <a:path w="6409944" h="1143000">
                <a:moveTo>
                  <a:pt x="9144" y="1143000"/>
                </a:moveTo>
                <a:lnTo>
                  <a:pt x="6391656" y="1143000"/>
                </a:lnTo>
                <a:cubicBezTo>
                  <a:pt x="6400800" y="1143000"/>
                  <a:pt x="6409944" y="1133856"/>
                  <a:pt x="6409944" y="1133856"/>
                </a:cubicBezTo>
                <a:lnTo>
                  <a:pt x="6409944" y="9144"/>
                </a:lnTo>
                <a:cubicBezTo>
                  <a:pt x="6409944" y="9144"/>
                  <a:pt x="6400800" y="0"/>
                  <a:pt x="6391656" y="0"/>
                </a:cubicBezTo>
                <a:lnTo>
                  <a:pt x="9144" y="0"/>
                </a:lnTo>
                <a:cubicBezTo>
                  <a:pt x="0" y="0"/>
                  <a:pt x="0" y="9144"/>
                  <a:pt x="0" y="18288"/>
                </a:cubicBezTo>
                <a:lnTo>
                  <a:pt x="548640" y="566928"/>
                </a:lnTo>
                <a:cubicBezTo>
                  <a:pt x="548640" y="566928"/>
                  <a:pt x="548640" y="576072"/>
                  <a:pt x="548640" y="576072"/>
                </a:cubicBezTo>
                <a:lnTo>
                  <a:pt x="0" y="1124712"/>
                </a:lnTo>
                <a:cubicBezTo>
                  <a:pt x="0" y="1133856"/>
                  <a:pt x="0" y="1143000"/>
                  <a:pt x="9144" y="1143000"/>
                </a:cubicBez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702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本部分为完成更大规模软件做准备，后续可参考其函数功能划分及设计与实现。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对象2"/>
          <p:cNvSpPr/>
          <p:nvPr>
            <p:custDataLst>
              <p:tags r:id="rId3"/>
            </p:custDataLst>
          </p:nvPr>
        </p:nvSpPr>
        <p:spPr>
          <a:xfrm>
            <a:off x="3002249" y="2368891"/>
            <a:ext cx="5631050" cy="851453"/>
          </a:xfrm>
          <a:custGeom>
            <a:avLst/>
            <a:gdLst>
              <a:gd name="connsiteX0" fmla="*/ 1722 w 11918"/>
              <a:gd name="connsiteY0" fmla="*/ 1783 h 1783"/>
              <a:gd name="connsiteX1" fmla="*/ 1665 w 11918"/>
              <a:gd name="connsiteY1" fmla="*/ 1754 h 1783"/>
              <a:gd name="connsiteX2" fmla="*/ 1636 w 11918"/>
              <a:gd name="connsiteY2" fmla="*/ 1740 h 1783"/>
              <a:gd name="connsiteX3" fmla="*/ 9 w 11918"/>
              <a:gd name="connsiteY3" fmla="*/ 127 h 1783"/>
              <a:gd name="connsiteX4" fmla="*/ 253 w 11918"/>
              <a:gd name="connsiteY4" fmla="*/ 8 h 1783"/>
              <a:gd name="connsiteX5" fmla="*/ 11810 w 11918"/>
              <a:gd name="connsiteY5" fmla="*/ 0 h 1783"/>
              <a:gd name="connsiteX6" fmla="*/ 11918 w 11918"/>
              <a:gd name="connsiteY6" fmla="*/ 69 h 1783"/>
              <a:gd name="connsiteX7" fmla="*/ 11918 w 11918"/>
              <a:gd name="connsiteY7" fmla="*/ 1697 h 1783"/>
              <a:gd name="connsiteX8" fmla="*/ 11831 w 11918"/>
              <a:gd name="connsiteY8" fmla="*/ 1783 h 1783"/>
              <a:gd name="connsiteX9" fmla="*/ 1722 w 11918"/>
              <a:gd name="connsiteY9" fmla="*/ 1783 h 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18" h="1783">
                <a:moveTo>
                  <a:pt x="1722" y="1783"/>
                </a:moveTo>
                <a:cubicBezTo>
                  <a:pt x="1694" y="1783"/>
                  <a:pt x="1679" y="1769"/>
                  <a:pt x="1665" y="1754"/>
                </a:cubicBezTo>
                <a:cubicBezTo>
                  <a:pt x="1650" y="1754"/>
                  <a:pt x="1650" y="1740"/>
                  <a:pt x="1636" y="1740"/>
                </a:cubicBezTo>
                <a:lnTo>
                  <a:pt x="9" y="127"/>
                </a:lnTo>
                <a:cubicBezTo>
                  <a:pt x="-49" y="69"/>
                  <a:pt x="181" y="8"/>
                  <a:pt x="253" y="8"/>
                </a:cubicBezTo>
                <a:lnTo>
                  <a:pt x="11810" y="0"/>
                </a:lnTo>
                <a:cubicBezTo>
                  <a:pt x="11897" y="28"/>
                  <a:pt x="11918" y="12"/>
                  <a:pt x="11918" y="69"/>
                </a:cubicBezTo>
                <a:lnTo>
                  <a:pt x="11918" y="1697"/>
                </a:lnTo>
                <a:cubicBezTo>
                  <a:pt x="11918" y="1754"/>
                  <a:pt x="11874" y="1783"/>
                  <a:pt x="11831" y="1783"/>
                </a:cubicBezTo>
                <a:lnTo>
                  <a:pt x="1722" y="1783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8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希望借由完成严格限定功能及参数的函数这一方式，学习并训练如何合理划分函数功能。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对象3"/>
          <p:cNvSpPr/>
          <p:nvPr>
            <p:custDataLst>
              <p:tags r:id="rId4"/>
            </p:custDataLst>
          </p:nvPr>
        </p:nvSpPr>
        <p:spPr>
          <a:xfrm>
            <a:off x="2992697" y="4305314"/>
            <a:ext cx="5631050" cy="859571"/>
          </a:xfrm>
          <a:custGeom>
            <a:avLst/>
            <a:gdLst/>
            <a:ahLst/>
            <a:cxnLst/>
            <a:rect l="l" t="t" r="r" b="b"/>
            <a:pathLst>
              <a:path w="7580376" h="1143000">
                <a:moveTo>
                  <a:pt x="1106424" y="0"/>
                </a:moveTo>
                <a:cubicBezTo>
                  <a:pt x="1088136" y="0"/>
                  <a:pt x="1078992" y="9144"/>
                  <a:pt x="1069848" y="18288"/>
                </a:cubicBezTo>
                <a:cubicBezTo>
                  <a:pt x="1060704" y="18288"/>
                  <a:pt x="1060704" y="27432"/>
                  <a:pt x="1051560" y="27432"/>
                </a:cubicBezTo>
                <a:lnTo>
                  <a:pt x="18288" y="1051560"/>
                </a:lnTo>
                <a:cubicBezTo>
                  <a:pt x="-18288" y="1088136"/>
                  <a:pt x="9144" y="1143000"/>
                  <a:pt x="54864" y="1143000"/>
                </a:cubicBezTo>
                <a:lnTo>
                  <a:pt x="7525512" y="1143000"/>
                </a:lnTo>
                <a:cubicBezTo>
                  <a:pt x="7552944" y="1143000"/>
                  <a:pt x="7580376" y="1124712"/>
                  <a:pt x="7580376" y="1088136"/>
                </a:cubicBezTo>
                <a:lnTo>
                  <a:pt x="7580376" y="54864"/>
                </a:lnTo>
                <a:cubicBezTo>
                  <a:pt x="7580376" y="18288"/>
                  <a:pt x="7552944" y="0"/>
                  <a:pt x="7525512" y="0"/>
                </a:cubicBezTo>
                <a:lnTo>
                  <a:pt x="1106424" y="0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8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该内容完整取材于严蔚敏版《数据结构》。反复阅读并熟悉该内容，可为后面学习能快速进入状态做准备。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对象5"/>
          <p:cNvSpPr/>
          <p:nvPr>
            <p:custDataLst>
              <p:tags r:id="rId5"/>
            </p:custDataLst>
          </p:nvPr>
        </p:nvSpPr>
        <p:spPr>
          <a:xfrm>
            <a:off x="2985057" y="2113407"/>
            <a:ext cx="550126" cy="550126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+mn-ea"/>
                <a:cs typeface="+mn-ea"/>
                <a:sym typeface="+mn-ea"/>
              </a:rPr>
              <a:t>01</a:t>
            </a:r>
            <a:endParaRPr lang="en-US" altLang="zh-CN" b="1">
              <a:latin typeface="+mn-ea"/>
              <a:cs typeface="+mn-ea"/>
              <a:sym typeface="+mn-ea"/>
            </a:endParaRPr>
          </a:p>
        </p:txBody>
      </p:sp>
      <p:sp>
        <p:nvSpPr>
          <p:cNvPr id="12" name="对象6"/>
          <p:cNvSpPr/>
          <p:nvPr>
            <p:custDataLst>
              <p:tags r:id="rId6"/>
            </p:custDataLst>
          </p:nvPr>
        </p:nvSpPr>
        <p:spPr>
          <a:xfrm>
            <a:off x="3756284" y="3495884"/>
            <a:ext cx="550126" cy="550126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+mn-ea"/>
                <a:cs typeface="+mn-ea"/>
                <a:sym typeface="+mn-ea"/>
              </a:rPr>
              <a:t>02</a:t>
            </a:r>
            <a:endParaRPr lang="en-US" altLang="zh-CN" b="1">
              <a:latin typeface="+mn-ea"/>
              <a:cs typeface="+mn-ea"/>
              <a:sym typeface="+mn-ea"/>
            </a:endParaRPr>
          </a:p>
        </p:txBody>
      </p:sp>
      <p:sp>
        <p:nvSpPr>
          <p:cNvPr id="13" name="对象7"/>
          <p:cNvSpPr/>
          <p:nvPr>
            <p:custDataLst>
              <p:tags r:id="rId7"/>
            </p:custDataLst>
          </p:nvPr>
        </p:nvSpPr>
        <p:spPr>
          <a:xfrm>
            <a:off x="2985057" y="4874542"/>
            <a:ext cx="550126" cy="550126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+mn-ea"/>
                <a:cs typeface="+mn-ea"/>
                <a:sym typeface="+mn-ea"/>
              </a:rPr>
              <a:t>03</a:t>
            </a:r>
            <a:endParaRPr lang="en-US" altLang="zh-CN" b="1">
              <a:latin typeface="+mn-ea"/>
              <a:cs typeface="+mn-ea"/>
              <a:sym typeface="+mn-ea"/>
            </a:endParaRPr>
          </a:p>
        </p:txBody>
      </p:sp>
      <p:sp>
        <p:nvSpPr>
          <p:cNvPr id="15" name="对象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51888" y="2590947"/>
            <a:ext cx="2397782" cy="2355827"/>
          </a:xfrm>
          <a:custGeom>
            <a:avLst/>
            <a:gdLst/>
            <a:ahLst/>
            <a:cxnLst/>
            <a:rect l="l" t="t" r="r" b="b"/>
            <a:pathLst>
              <a:path w="2340864" h="2340864">
                <a:moveTo>
                  <a:pt x="987552" y="73152"/>
                </a:moveTo>
                <a:lnTo>
                  <a:pt x="73152" y="987552"/>
                </a:lnTo>
                <a:cubicBezTo>
                  <a:pt x="-27432" y="1088136"/>
                  <a:pt x="-27432" y="1252728"/>
                  <a:pt x="73152" y="1353312"/>
                </a:cubicBezTo>
                <a:lnTo>
                  <a:pt x="987552" y="2267712"/>
                </a:lnTo>
                <a:cubicBezTo>
                  <a:pt x="1088136" y="2368296"/>
                  <a:pt x="1252728" y="2368296"/>
                  <a:pt x="1353312" y="2267712"/>
                </a:cubicBezTo>
                <a:lnTo>
                  <a:pt x="2267712" y="1353312"/>
                </a:lnTo>
                <a:cubicBezTo>
                  <a:pt x="2368296" y="1252728"/>
                  <a:pt x="2368296" y="1088136"/>
                  <a:pt x="2267712" y="987552"/>
                </a:cubicBezTo>
                <a:lnTo>
                  <a:pt x="1353312" y="73152"/>
                </a:lnTo>
                <a:cubicBezTo>
                  <a:pt x="1252728" y="-27432"/>
                  <a:pt x="1088136" y="-27432"/>
                  <a:pt x="987552" y="7315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txBody>
          <a:bodyPr wrap="square" lIns="270000" tIns="0" rIns="270000" bIns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目标</a:t>
            </a:r>
            <a:endParaRPr lang="zh-CN" altLang="en-US" sz="32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493765" y="620479"/>
            <a:ext cx="8226900" cy="5292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 dirty="0"/>
              <a:t>第一部分：模块化</a:t>
            </a:r>
            <a:r>
              <a:rPr sz="3200">
                <a:sym typeface="+mn-ea"/>
              </a:rPr>
              <a:t>程序设计</a:t>
            </a:r>
            <a:r>
              <a:rPr lang="zh-CN" altLang="en-US" sz="3200" dirty="0"/>
              <a:t>目标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2285" y="1626235"/>
            <a:ext cx="3509010" cy="436308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1600" dirty="0"/>
              <a:t>题目内容</a:t>
            </a:r>
            <a:endParaRPr lang="zh-CN" altLang="en-US" sz="1600" dirty="0"/>
          </a:p>
          <a:p>
            <a:pPr marL="342900" lvl="1" indent="0">
              <a:buNone/>
            </a:pPr>
            <a:r>
              <a:rPr lang="zh-CN" altLang="en-US" sz="1400" dirty="0"/>
              <a:t>实现两个集合的并运算，即A=A∪B，要求分别采用数组与链表实现，并分析两种方法各自的优缺点。</a:t>
            </a:r>
            <a:endParaRPr lang="zh-CN" altLang="en-US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1600" dirty="0"/>
              <a:t>解决思路</a:t>
            </a:r>
            <a:endParaRPr lang="zh-CN" altLang="en-US" sz="1600" dirty="0"/>
          </a:p>
          <a:p>
            <a:pPr marL="342900" lvl="1" indent="0">
              <a:buNone/>
            </a:pPr>
            <a:r>
              <a:rPr lang="zh-CN" altLang="en-US" sz="1400" dirty="0"/>
              <a:t>从集合B中依次取得每个数据元素，将其在集合A中依次查找，若不存在则在A集合中插入该元素。</a:t>
            </a:r>
            <a:endParaRPr lang="zh-CN" altLang="en-US" sz="1400" dirty="0"/>
          </a:p>
          <a:p>
            <a:pPr lvl="0">
              <a:buFont typeface="Wingdings" panose="05000000000000000000" charset="0"/>
              <a:buChar char="Ø"/>
            </a:pPr>
            <a:r>
              <a:rPr lang="zh-CN" altLang="en-US" sz="1600" dirty="0"/>
              <a:t>程序框架</a:t>
            </a:r>
            <a:endParaRPr lang="zh-CN" altLang="en-US" sz="1600" dirty="0"/>
          </a:p>
        </p:txBody>
      </p:sp>
      <p:sp>
        <p:nvSpPr>
          <p:cNvPr id="1073746723" name="文本框 1073746722"/>
          <p:cNvSpPr txBox="1"/>
          <p:nvPr>
            <p:custDataLst>
              <p:tags r:id="rId1"/>
            </p:custDataLst>
          </p:nvPr>
        </p:nvSpPr>
        <p:spPr>
          <a:xfrm>
            <a:off x="4551045" y="1571625"/>
            <a:ext cx="4107815" cy="44291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indent="0"/>
            <a:r>
              <a:rPr lang="zh-CN" altLang="en-US" sz="1600" dirty="0"/>
              <a:t>void Union(List &amp;La,List Lb) </a:t>
            </a:r>
            <a:endParaRPr lang="zh-CN" altLang="en-US" sz="1600" dirty="0"/>
          </a:p>
          <a:p>
            <a:pPr indent="18415"/>
            <a:r>
              <a:rPr lang="zh-CN" altLang="en-US" sz="1600" dirty="0"/>
              <a:t> {    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La_len=ListLength(La);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Lb_len=ListLength(Lb);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for(i=1;i&lt;=Lb_len;i++)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 {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     GetElem(Lb,i,e);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    </a:t>
            </a:r>
            <a:r>
              <a:rPr lang="en-US" altLang="zh-CN" sz="1600" dirty="0"/>
              <a:t>  </a:t>
            </a:r>
            <a:r>
              <a:rPr lang="zh-CN" altLang="en-US" sz="1600" dirty="0"/>
              <a:t>if(!LocateElem(La,e,equal))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        </a:t>
            </a:r>
            <a:r>
              <a:rPr lang="en-US" altLang="zh-CN" sz="1600" dirty="0"/>
              <a:t>  </a:t>
            </a:r>
            <a:r>
              <a:rPr lang="zh-CN" altLang="en-US" sz="1600" dirty="0"/>
              <a:t>ListInsert(La,++La_len,e);</a:t>
            </a:r>
            <a:endParaRPr lang="zh-CN" altLang="en-US" sz="1600" dirty="0"/>
          </a:p>
          <a:p>
            <a:pPr indent="266700"/>
            <a:r>
              <a:rPr lang="zh-CN" altLang="en-US" sz="1600" dirty="0"/>
              <a:t> }</a:t>
            </a:r>
            <a:endParaRPr lang="zh-CN" altLang="en-US" sz="1600" dirty="0"/>
          </a:p>
          <a:p>
            <a:pPr indent="18415"/>
            <a:r>
              <a:rPr lang="zh-CN" altLang="en-US" sz="1600" dirty="0"/>
              <a:t>}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3765" y="620479"/>
            <a:ext cx="8226900" cy="5292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2800" dirty="0"/>
              <a:t>模块化程序设计（一）</a:t>
            </a:r>
            <a:r>
              <a:rPr sz="2000" dirty="0">
                <a:sym typeface="+mn-ea"/>
              </a:rPr>
              <a:t>3.1.1</a:t>
            </a:r>
            <a:r>
              <a:rPr sz="2000" dirty="0" smtClean="0">
                <a:sym typeface="+mn-ea"/>
              </a:rPr>
              <a:t>求两个集合的合并运算</a:t>
            </a:r>
            <a:r>
              <a:rPr lang="en-US" sz="2000" dirty="0" smtClean="0">
                <a:solidFill>
                  <a:srgbClr val="00B050"/>
                </a:solidFill>
                <a:sym typeface="+mn-ea"/>
              </a:rPr>
              <a:t>(P46)</a:t>
            </a:r>
            <a:endParaRPr sz="2000" dirty="0">
              <a:solidFill>
                <a:srgbClr val="00B050"/>
              </a:solidFill>
              <a:sym typeface="+mn-ea"/>
            </a:endParaRPr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02285" y="1356994"/>
            <a:ext cx="8139430" cy="502433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 sz="2000" dirty="0"/>
              <a:t>具体要求</a:t>
            </a:r>
            <a:endParaRPr lang="zh-CN" altLang="en-US" sz="2000" dirty="0"/>
          </a:p>
          <a:p>
            <a:pPr lvl="1"/>
            <a:r>
              <a:rPr lang="zh-CN" altLang="en-US" sz="1800" dirty="0"/>
              <a:t>结合自己对算法的分析及理解补充表类型“List”的定义；</a:t>
            </a:r>
            <a:endParaRPr lang="zh-CN" altLang="en-US" sz="1800" dirty="0"/>
          </a:p>
          <a:p>
            <a:pPr lvl="1"/>
            <a:r>
              <a:rPr lang="zh-CN" altLang="en-US" sz="1800" dirty="0"/>
              <a:t>给出函数局部变量“i”，“e”等的定义；</a:t>
            </a:r>
            <a:endParaRPr lang="zh-CN" altLang="en-US" sz="1800" dirty="0"/>
          </a:p>
          <a:p>
            <a:pPr lvl="1"/>
            <a:r>
              <a:rPr lang="zh-CN" altLang="en-US" sz="1800" dirty="0"/>
              <a:t>形参“&amp;”可以改为指针外，不允许对程序做其它任何修改；</a:t>
            </a:r>
            <a:endParaRPr lang="zh-CN" altLang="en-US" sz="1800" dirty="0"/>
          </a:p>
          <a:p>
            <a:pPr lvl="1"/>
            <a:r>
              <a:rPr lang="zh-CN" altLang="en-US" sz="1800" dirty="0"/>
              <a:t>编写ListLength()、GetElem()、LocateElem()、ListInsert()函数，具体要求后面有详细说明；</a:t>
            </a:r>
            <a:endParaRPr lang="zh-CN" altLang="en-US" sz="1800" dirty="0"/>
          </a:p>
          <a:p>
            <a:pPr lvl="1"/>
            <a:r>
              <a:rPr lang="zh-CN" altLang="en-US" sz="1800" dirty="0"/>
              <a:t>数组法与链表法需要分别编写；</a:t>
            </a:r>
            <a:endParaRPr lang="zh-CN" altLang="en-US" sz="1800" dirty="0"/>
          </a:p>
          <a:p>
            <a:pPr lvl="1"/>
            <a:r>
              <a:rPr lang="zh-CN" altLang="en-US" sz="1800" dirty="0"/>
              <a:t>自己设计完成主函数，完成所有子函数的测试。</a:t>
            </a:r>
            <a:endParaRPr lang="zh-CN" altLang="en-US" sz="1800" dirty="0"/>
          </a:p>
          <a:p>
            <a:pPr marL="171450" lvl="1" algn="l" defTabSz="914400"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/>
              <a:t>说明</a:t>
            </a:r>
            <a:endParaRPr lang="zh-CN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FF0000"/>
                </a:solidFill>
              </a:rPr>
              <a:t>必须严格按上述要求做，否则不合格</a:t>
            </a:r>
            <a:r>
              <a:rPr lang="zh-CN" altLang="en-US" sz="1800" dirty="0"/>
              <a:t>；</a:t>
            </a:r>
            <a:endParaRPr lang="zh-CN" alt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这种严格限制能让大家能更好地理解</a:t>
            </a:r>
            <a:r>
              <a:rPr sz="1800" dirty="0">
                <a:sym typeface="+mn-ea"/>
              </a:rPr>
              <a:t>程序设计</a:t>
            </a:r>
            <a:r>
              <a:rPr lang="zh-CN" altLang="en-US" sz="1800" dirty="0"/>
              <a:t>模块化。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3765" y="620479"/>
            <a:ext cx="8226900" cy="5292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 dirty="0"/>
              <a:t>模块化程序设计（一）</a:t>
            </a:r>
            <a:r>
              <a:rPr sz="2000" dirty="0" smtClean="0">
                <a:sym typeface="+mn-ea"/>
              </a:rPr>
              <a:t>集合合并运算的具体要求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P47)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zh-CN" altLang="en-US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2411" y="332657"/>
            <a:ext cx="8139178" cy="497296"/>
          </a:xfrm>
        </p:spPr>
        <p:txBody>
          <a:bodyPr>
            <a:noAutofit/>
          </a:bodyPr>
          <a:lstStyle/>
          <a:p>
            <a:r>
              <a:rPr sz="2000" dirty="0">
                <a:sym typeface="+mn-ea"/>
              </a:rPr>
              <a:t>模块化程序设计（一）</a:t>
            </a:r>
            <a:r>
              <a:rPr sz="2000" dirty="0" smtClean="0">
                <a:sym typeface="+mn-ea"/>
              </a:rPr>
              <a:t>对各子函数的限定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</a:rPr>
              <a:t>P47)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2140" y="1124585"/>
            <a:ext cx="3924300" cy="412051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（1）求表的长度函数 ListLength(L)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初始条件：表L已存在。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操作结果：返回L中数据元素个数。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（2）取表中的一个元素函数GetElem( L,i,&amp;e)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初始条件：表L已存在，1≤i≤ListLength(L)。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操作结果：用e返回L中第i个数据元素的值。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（3）判断表L中符合条件的元素位序函数 LocateElem( L,e,compare( ))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初始条件：表L已存在，compare()是数据元素判定函数(满足为1,否则为0)。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操作结果：返回L中第1个与e满足关系compare()的数据元素的位序。若这样的数据元素不存在，则返回值为0。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16145" y="1125220"/>
            <a:ext cx="3955415" cy="4119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（4）在表中插入一个元素函数 ListInsert(&amp;L,i,e)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初始条件：表L已存在，1≤i≤ListLength(L)+1。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操作结果：在L中第i个位置之前插入新的数据元素e，L的长度加1。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（5）判断表是否空函数ListEmpty(L)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初始条件：表L已存在。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操作结果：若L为空表，则返回TRUE，否则返回FALSE。</a:t>
            </a:r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6900" y="5297170"/>
            <a:ext cx="8094980" cy="11569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0170" tIns="46990" rIns="90170" bIns="46990" rtlCol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说明：</a:t>
            </a:r>
            <a:r>
              <a:rPr lang="zh-CN" altLang="en-US" sz="1400" dirty="0"/>
              <a:t>此部分描述中形参中的&amp;不是地址符（在C语言中只有实参能使用地址符，形参并不能使用地址符），是指当该函数让此变量发生变化时，对应的实参量发生同样的改变，含义更接近C++的引用参数。采用C语言实现时，需改为指针。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9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9、22、23、24、25、26、29、34、39、42、4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359"/>
  <p:tag name="KSO_WM_UNIT_ID" val="custom20204359_1*b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活动策划方案"/>
  <p:tag name="KSO_WM_TEMPLATE_CATEGORY" val="custom"/>
  <p:tag name="KSO_WM_TEMPLATE_INDEX" val="20204359"/>
  <p:tag name="KSO_WM_UNIT_ID" val="custom20204359_1*a*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59"/>
  <p:tag name="KSO_WM_SLIDE_ID" val="custom20204359_1"/>
  <p:tag name="KSO_WM_TEMPLATE_MASTER_THUMB_INDEX" val="12"/>
  <p:tag name="KSO_WM_TEMPLATE_THUMBS_INDEX" val="1、4、7、9、12、15、19、22、23、24、25、26、29、34、39、42、43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203_2*a*1"/>
  <p:tag name="KSO_WM_TEMPLATE_CATEGORY" val="diagram"/>
  <p:tag name="KSO_WM_TEMPLATE_INDEX" val="20233203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BEAUTIFY_FLAG" val="#wm#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03_2*l_h_i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BEAUTIFY_FLAG" val="#wm#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203_2*l_h_i*1_1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2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35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03_2*l_h_a*1_3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2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40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3_2*l_h_a*1_2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03_2*l_h_f*1_1_1"/>
  <p:tag name="KSO_WM_TEMPLATE_CATEGORY" val="diagram"/>
  <p:tag name="KSO_WM_TEMPLATE_INDEX" val="20233203"/>
  <p:tag name="KSO_WM_UNIT_LAYERLEVEL" val="1_1_1"/>
  <p:tag name="KSO_WM_TAG_VERSION" val="3.0"/>
  <p:tag name="KSO_WM_UNIT_VALUE" val="14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3_2*l_h_a*1_1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BEAUTIFY_FLAG" val="#wm#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3203_2*l_h_i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03_2*l_h_x*1_1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VALUE" val="100*108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3203_2*l_h_x*1_2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VALUE" val="108*108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33203_2*l_h_x*1_3_1"/>
  <p:tag name="KSO_WM_TEMPLATE_CATEGORY" val="diagram"/>
  <p:tag name="KSO_WM_TEMPLATE_INDEX" val="20233203"/>
  <p:tag name="KSO_WM_UNIT_LAYERLEVEL" val="1_1_1"/>
  <p:tag name="KSO_WM_TAG_VERSION" val="3.0"/>
  <p:tag name="KSO_WM_BEAUTIFY_FLAG" val="#wm#"/>
  <p:tag name="KSO_WM_UNIT_VALUE" val="108*108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3,&quot;left&quot;:-60.197041140578904,&quot;top&quot;:114.187434841366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57.xml><?xml version="1.0" encoding="utf-8"?>
<p:tagLst xmlns:p="http://schemas.openxmlformats.org/presentationml/2006/main">
  <p:tag name="KSO_WM_SLIDE_ID" val="diagram20233203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3203"/>
  <p:tag name="KSO_WM_SLIDE_LAYOUT" val="a_l"/>
  <p:tag name="KSO_WM_SLIDE_LAYOUT_CNT" val="1_1"/>
  <p:tag name="KSO_WM_SPECIAL_SOURCE" val="bdnull"/>
  <p:tag name="KSO_WM_SLIDE_TYPE" val="text"/>
  <p:tag name="KSO_WM_SLIDE_SUBTYPE" val="diag"/>
  <p:tag name="KSO_WM_SLIDE_SIZE" val="835.572*361.7"/>
  <p:tag name="KSO_WM_SLIDE_POSITION" val="62.1266*132.9"/>
  <p:tag name="KSO_WM_DIAGRAM_GROUP_CODE" val="l1-1"/>
  <p:tag name="KSO_WM_SLIDE_DIAGTYPE" val="l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874_1*l_h_i*1_1_2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874_1*l_h_i*1_1_3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4_1*l_h_i*1_1_1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1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874_1*l_h_f*1_1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USESOURCEFORMAT_APPLY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874_1*l_h_a*1_1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USESOURCEFORMAT_APPLY" val="1"/>
</p:tagLst>
</file>

<file path=ppt/tags/tag16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874_1*l_h_i*1_2_2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874_1*l_h_i*1_2_3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874_1*l_h_i*1_2_1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874_1*l_h_f*1_2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USESOURCEFORMAT_APPLY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874_1*l_h_a*1_2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USESOURCEFORMAT_APPLY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31923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1923"/>
  <p:tag name="KSO_WM_SLIDE_TYPE" val="text"/>
  <p:tag name="KSO_WM_SLIDE_SUBTYPE" val="diag"/>
  <p:tag name="KSO_WM_SLIDE_SIZE" val="850.5*376.536"/>
  <p:tag name="KSO_WM_SLIDE_POSITION" val="54.7501*108.2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586_1*d*1"/>
  <p:tag name="KSO_WM_TEMPLATE_CATEGORY" val="custom"/>
  <p:tag name="KSO_WM_TEMPLATE_INDEX" val="20233586"/>
  <p:tag name="KSO_WM_UNIT_LAYERLEVEL" val="1"/>
  <p:tag name="KSO_WM_TAG_VERSION" val="3.0"/>
  <p:tag name="KSO_WM_BEAUTIFY_FLAG" val="#wm#"/>
  <p:tag name="KSO_WM_UNIT_VALUE" val="1904*1828"/>
  <p:tag name="KSO_WM_UNIT_TYPE" val="d"/>
  <p:tag name="KSO_WM_UNIT_INDEX" val="1"/>
  <p:tag name="KSO_WM_UNIT_LINE_FORE_SCHEMECOLOR_INDEX" val="13"/>
  <p:tag name="KSO_WM_UNIT_LINE_FILL_TYPE" val="2"/>
  <p:tag name="KSO_WM_UNIT_USESOURCEFORMAT_APPLY" val="1"/>
</p:tagLst>
</file>

<file path=ppt/tags/tag1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TEMPLATE_CATEGORY" val="diagram"/>
  <p:tag name="KSO_WM_TEMPLATE_INDEX" val="2023351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153,&quot;left&quot;:-9.704323547843865,&quot;top&quot;:261.3375196850394,&quot;width&quot;:413.934631347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3517_1*l_h_f*1_1_1"/>
  <p:tag name="KSO_WM_UNIT_INDEX" val="1_1_1"/>
  <p:tag name="KSO_WM_DIAGRAM_GROUP_CODE" val="l1-1"/>
  <p:tag name="KSO_WM_UNIT_PRESET_TEXT" val="单击此处输入您的正文"/>
  <p:tag name="KSO_WM_UNIT_USESOURCEFORMAT_APPLY" val="1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TEMPLATE_CATEGORY" val="diagram"/>
  <p:tag name="KSO_WM_TEMPLATE_INDEX" val="2023351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153,&quot;left&quot;:-9.704323547843865,&quot;top&quot;:261.3375196850394,&quot;width&quot;:413.9346313476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3517_1*l_h_a*1_1_1"/>
  <p:tag name="KSO_WM_UNIT_INDEX" val="1_1_1"/>
  <p:tag name="KSO_WM_DIAGRAM_GROUP_CODE" val="l1-1"/>
  <p:tag name="KSO_WM_UNIT_PRESET_TEXT" val="单击添加项标题"/>
  <p:tag name="KSO_WM_UNIT_USESOURCEFORMAT_APPLY" val="1"/>
</p:tagLst>
</file>

<file path=ppt/tags/tag1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3517"/>
  <p:tag name="KSO_WM_UNIT_LAYERLEVEL" val="1_1_1"/>
  <p:tag name="KSO_WM_TAG_VERSION" val="3.0"/>
  <p:tag name="KSO_WM_BEAUTIFY_FLAG" val="#wm#"/>
  <p:tag name="KSO_WM_UNIT_LINE_FORE_SCHEMECOLOR_INDEX" val="5"/>
  <p:tag name="KSO_WM_DIAGRAM_MAX_ITEMCNT" val="1"/>
  <p:tag name="KSO_WM_DIAGRAM_MIN_ITEMCNT" val="1"/>
  <p:tag name="KSO_WM_DIAGRAM_VIRTUALLY_FRAME" val="{&quot;height&quot;:153,&quot;left&quot;:-9.704323547843865,&quot;top&quot;:261.3375196850394,&quot;width&quot;:413.9346313476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3517_1*l_h_i*1_1_1"/>
  <p:tag name="KSO_WM_UNIT_INDEX" val="1_1_1"/>
  <p:tag name="KSO_WM_DIAGRAM_GROUP_CODE" val="l1-1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111*123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TEMPLATE_CATEGORY" val="diagram"/>
  <p:tag name="KSO_WM_TEMPLATE_INDEX" val="20233517"/>
  <p:tag name="KSO_WM_UNIT_LAYERLEVEL" val="1_1_1"/>
  <p:tag name="KSO_WM_TAG_VERSION" val="3.0"/>
  <p:tag name="KSO_WM_BEAUTIFY_FLAG" val="#wm#"/>
  <p:tag name="KSO_WM_DIAGRAM_MAX_ITEMCNT" val="1"/>
  <p:tag name="KSO_WM_DIAGRAM_MIN_ITEMCNT" val="1"/>
  <p:tag name="KSO_WM_DIAGRAM_VIRTUALLY_FRAME" val="{&quot;height&quot;:153,&quot;left&quot;:-9.704323547843865,&quot;top&quot;:261.3375196850394,&quot;width&quot;:413.93463134765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3517_1*l_h_x*1_1_1"/>
  <p:tag name="KSO_WM_UNIT_INDEX" val="1_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874_1*l_h_i*1_1_2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874_1*l_h_i*1_1_3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4_1*l_h_i*1_1_1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1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874_1*l_h_f*1_1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USESOURCEFORMAT_APPLY" val="1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874_1*l_h_a*1_1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USESOURCEFORMAT_APPLY" val="1"/>
</p:tagLst>
</file>

<file path=ppt/tags/tag18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874_1*l_h_i*1_2_2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874_1*l_h_i*1_2_3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874_1*l_h_i*1_2_1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1"/>
</p:tagLst>
</file>

<file path=ppt/tags/tag18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874_1*l_h_f*1_2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USESOURCEFORMAT_APPLY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874_1*l_h_a*1_2_1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89.04669189453125,&quot;left&quot;:-65.37505218265565,&quot;top&quot;:95.3962209818682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USESOURCEFORMAT_APPLY" val="1"/>
</p:tagLst>
</file>

<file path=ppt/tags/tag188.xml><?xml version="1.0" encoding="utf-8"?>
<p:tagLst xmlns:p="http://schemas.openxmlformats.org/presentationml/2006/main">
  <p:tag name="KSO_WM_SLIDE_ID" val="custom20231923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1923"/>
  <p:tag name="KSO_WM_SLIDE_TYPE" val="text"/>
  <p:tag name="KSO_WM_SLIDE_SUBTYPE" val="diag"/>
  <p:tag name="KSO_WM_SLIDE_SIZE" val="850.5*376.536"/>
  <p:tag name="KSO_WM_SLIDE_POSITION" val="54.7501*108.2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89.xml><?xml version="1.0" encoding="utf-8"?>
<p:tagLst xmlns:p="http://schemas.openxmlformats.org/presentationml/2006/main">
  <p:tag name="KSO_WM_BEAUTIFY_FLAG" val="#wm#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636_2*n_h_i*1_1_1"/>
  <p:tag name="KSO_WM_TEMPLATE_CATEGORY" val="diagram"/>
  <p:tag name="KSO_WM_TEMPLATE_INDEX" val="20231636"/>
  <p:tag name="KSO_WM_UNIT_LAYERLEVEL" val="1_1_1"/>
  <p:tag name="KSO_WM_TAG_VERSION" val="3.0"/>
  <p:tag name="KSO_WM_DIAGRAM_VERSION" val="3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solid&quot;:{&quot;brightness&quot;:0.699999988079071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7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36_2*n_h_h_f*1_2_2_1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DIAGRAM_GROUP_CODE" val="n1-1"/>
  <p:tag name="KSO_WM_UNIT_TYPE" val="n_h_h_f"/>
  <p:tag name="KSO_WM_UNIT_INDEX" val="1_2_2_1"/>
  <p:tag name="KSO_WM_UNIT_VALUE" val="10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LINE_FORE_SCHEMECOLOR_INDEX" val="5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36_2*n_h_h_f*1_2_1_1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DIAGRAM_GROUP_CODE" val="n1-1"/>
  <p:tag name="KSO_WM_UNIT_TYPE" val="n_h_h_f"/>
  <p:tag name="KSO_WM_UNIT_INDEX" val="1_2_1_1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LINE_FORE_SCHEMECOLOR_INDEX" val="5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36_2*n_h_h_f*1_2_3_1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DIAGRAM_GROUP_CODE" val="n1-1"/>
  <p:tag name="KSO_WM_UNIT_TYPE" val="n_h_h_f"/>
  <p:tag name="KSO_WM_UNIT_INDEX" val="1_2_3_1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LINE_FORE_SCHEMECOLOR_INDEX" val="5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1_1"/>
  <p:tag name="KSO_WM_UNIT_ID" val="diagram20231636_2*n_h_h_i*1_2_1_1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2_1"/>
  <p:tag name="KSO_WM_UNIT_ID" val="diagram20231636_2*n_h_h_i*1_2_2_1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2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3_1"/>
  <p:tag name="KSO_WM_UNIT_ID" val="diagram20231636_2*n_h_h_i*1_2_3_1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GROUP_CODE" val="n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3"/>
  <p:tag name="KSO_WM_UNIT_USESOURCEFORMAT_APPLY" val="1"/>
</p:tagLst>
</file>

<file path=ppt/tags/tag1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36_2*n_h_a*1_1_1"/>
  <p:tag name="KSO_WM_TEMPLATE_CATEGORY" val="diagram"/>
  <p:tag name="KSO_WM_TEMPLATE_INDEX" val="20231636"/>
  <p:tag name="KSO_WM_UNIT_LAYERLEVEL" val="1_1_1"/>
  <p:tag name="KSO_WM_TAG_VERSION" val="3.0"/>
  <p:tag name="KSO_WM_DIAGRAM_GROUP_CODE" val="n1-1"/>
  <p:tag name="KSO_WM_UNIT_TYPE" val="n_h_a"/>
  <p:tag name="KSO_WM_UNIT_INDEX" val="1_1_1"/>
  <p:tag name="KSO_WM_UNIT_ISCONTENTSTITLE" val="0"/>
  <p:tag name="KSO_WM_UNIT_ISNUMDGMTITLE" val="0"/>
  <p:tag name="KSO_WM_UNIT_NOCLEAR" val="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-66.20397986704907,&quot;top&quot;:120.93715817909542,&quot;width&quot;:853.75567626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0"/>
  <p:tag name="KSO_WM_UNIT_LINE_FORE_SCHEMECOLOR_INDEX" val="5"/>
  <p:tag name="KSO_WM_UNIT_TEXT_FILL_FORE_SCHEMECOLOR_INDEX" val="1"/>
  <p:tag name="KSO_WM_UNIT_TEXT_FILL_TYPE" val="1"/>
  <p:tag name="KSO_WM_UNIT_PRESET_TEXT" val="添加项标题"/>
  <p:tag name="KSO_WM_UNIT_LINE_FILL_TYPE" val="2"/>
  <p:tag name="KSO_WM_UNIT_USESOURCEFORMAT_APPLY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SLIDE_ID" val="diagram20231636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636"/>
  <p:tag name="KSO_WM_SLIDE_TYPE" val="text"/>
  <p:tag name="KSO_WM_SLIDE_SUBTYPE" val="diag"/>
  <p:tag name="KSO_WM_SLIDE_SIZE" val="851.507*346.68"/>
  <p:tag name="KSO_WM_SLIDE_POSITION" val="55.1157*132.35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564_1*l_i*1_2"/>
  <p:tag name="KSO_WM_TEMPLATE_CATEGORY" val="diagram"/>
  <p:tag name="KSO_WM_TEMPLATE_INDEX" val="2023156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.6000000238418579},{&quot;brightness&quot;:0,&quot;colorType&quot;:1,&quot;foreColorIndex&quot;:5,&quot;pos&quot;:0.52999997138977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564_1*l_i*1_3"/>
  <p:tag name="KSO_WM_TEMPLATE_CATEGORY" val="diagram"/>
  <p:tag name="KSO_WM_TEMPLATE_INDEX" val="2023156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52999997138977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USESOURCEFORMAT_APPLY" val="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564_1*a*1"/>
  <p:tag name="KSO_WM_TEMPLATE_CATEGORY" val="diagram"/>
  <p:tag name="KSO_WM_TEMPLATE_INDEX" val="20231564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564_1*l_i*1_4"/>
  <p:tag name="KSO_WM_TEMPLATE_CATEGORY" val="diagram"/>
  <p:tag name="KSO_WM_TEMPLATE_INDEX" val="2023156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gradient&quot;:[{&quot;brightness&quot;:0,&quot;colorType&quot;:1,&quot;foreColorIndex&quot;:5,&quot;pos&quot;:1,&quot;transparency&quot;:0.8199999928474426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1564_1*l_h_i*1_1_2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gradient&quot;:[{&quot;brightness&quot;:0,&quot;colorType&quot;:1,&quot;foreColorIndex&quot;:5,&quot;pos&quot;:0.75,&quot;transparency&quot;:0},{&quot;brightness&quot;:0.4000000059604645,&quot;colorType&quot;:1,&quot;foreColorIndex&quot;:5,&quot;pos&quot;:0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31564_1*l_h_i*1_1_3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600000143051147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4"/>
  <p:tag name="KSO_WM_UNIT_ID" val="diagram20231564_1*l_h_x*1_1_4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UNIT_VALUE" val="75*75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1,&quot;rgb&quot;:&quot;#ffffff&quot;,&quot;transparency&quot;:0.4000000059604645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4"/>
  <p:tag name="KSO_WM_UNIT_ID" val="diagram20231564_1*l_h_i*1_1_4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600000143051147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564_1*l_h_f*1_1_1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项正文，文字是您思想的提炼"/>
  <p:tag name="KSO_WM_UNIT_USESOURCEFORMAT_APPLY" val="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564_1*l_h_a*1_1_1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36000001430511475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项标题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1564_1*l_h_i*1_1_1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1564_1*l_h_i*1_2_2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gradient&quot;:[{&quot;brightness&quot;:0,&quot;colorType&quot;:1,&quot;foreColorIndex&quot;:8,&quot;pos&quot;:0.75,&quot;transparency&quot;:0},{&quot;brightness&quot;:0.4000000059604645,&quot;colorType&quot;:1,&quot;foreColorIndex&quot;:8,&quot;pos&quot;:0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8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31564_1*l_h_i*1_2_3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8,&quot;pos&quot;:0,&quot;transparency&quot;:0},{&quot;brightness&quot;:0,&quot;colorType&quot;:1,&quot;foreColorIndex&quot;:8,&quot;pos&quot;:0.8600000143051147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8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4"/>
  <p:tag name="KSO_WM_UNIT_ID" val="diagram20231564_1*l_h_i*1_2_4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8,&quot;pos&quot;:0,&quot;transparency&quot;:0},{&quot;brightness&quot;:0,&quot;colorType&quot;:1,&quot;foreColorIndex&quot;:8,&quot;pos&quot;:0.8600000143051147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8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564_1*l_h_f*1_2_1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项正文，文字是您思想的提炼"/>
  <p:tag name="KSO_WM_UNIT_USESOURCEFORMAT_APPLY" val="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564_1*l_h_a*1_2_1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8,&quot;pos&quot;:0.36000001430511475,&quot;transparency&quot;:0},{&quot;brightness&quot;:0.4000000059604645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项标题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1564_1*l_h_i*1_2_1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type&quot;:0},&quot;glow&quot;:{&quot;colorType&quot;:0},&quot;line&quot;:{&quot;gradient&quot;:[{&quot;brightness&quot;:0,&quot;colorType&quot;:1,&quot;foreColorIndex&quot;:8,&quot;pos&quot;:0,&quot;transparency&quot;:0},{&quot;brightness&quot;:0,&quot;colorType&quot;:1,&quot;foreColorIndex&quot;:8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4"/>
  <p:tag name="KSO_WM_UNIT_ID" val="diagram20231564_1*l_h_x*1_2_4"/>
  <p:tag name="KSO_WM_TEMPLATE_CATEGORY" val="diagram"/>
  <p:tag name="KSO_WM_TEMPLATE_INDEX" val="20231564"/>
  <p:tag name="KSO_WM_UNIT_LAYERLEVEL" val="1_1_1"/>
  <p:tag name="KSO_WM_TAG_VERSION" val="3.0"/>
  <p:tag name="KSO_WM_BEAUTIFY_FLAG" val="#wm#"/>
  <p:tag name="KSO_WM_UNIT_VALUE" val="77*77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1,&quot;rgb&quot;:&quot;#ffffff&quot;,&quot;transparency&quot;:0.4000000059604645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564_1*l_i*1_1"/>
  <p:tag name="KSO_WM_TEMPLATE_CATEGORY" val="diagram"/>
  <p:tag name="KSO_WM_TEMPLATE_INDEX" val="2023156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5.7929992675781,&quot;left&quot;:-72.0354417215182,&quot;top&quot;:112.41865784652592,&quot;width&quot;:863.716552734375}"/>
  <p:tag name="KSO_WM_DIAGRAM_COLOR_MATCH_VALUE" val="{&quot;shape&quot;:{&quot;fill&quot;:{&quot;gradient&quot;:[{&quot;brightness&quot;:0,&quot;colorType&quot;:1,&quot;foreColorIndex&quot;:5,&quot;pos&quot;:0.8999999761581421,&quot;transparency&quot;:1},{&quot;brightness&quot;:0,&quot;colorType&quot;:1,&quot;foreColorIndex&quot;:5,&quot;pos&quot;:0.5,&quot;transparency&quot;:0.8199999928474426},{&quot;brightness&quot;:0,&quot;colorType&quot;:1,&quot;foreColorIndex&quot;:5,&quot;pos&quot;:0.10000000149011612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231.xml><?xml version="1.0" encoding="utf-8"?>
<p:tagLst xmlns:p="http://schemas.openxmlformats.org/presentationml/2006/main">
  <p:tag name="KSO_WM_SLIDE_ID" val="diagram2023156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diagram"/>
  <p:tag name="KSO_WM_TEMPLATE_INDEX" val="20231564"/>
  <p:tag name="KSO_WM_SLIDE_TYPE" val="text"/>
  <p:tag name="KSO_WM_SLIDE_SUBTYPE" val="diag"/>
  <p:tag name="KSO_WM_SLIDE_SIZE" val="863.717*365.793"/>
  <p:tag name="KSO_WM_SLIDE_POSITION" val="47.9055*120.85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7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874_1*l_h_i*1_1_2"/>
  <p:tag name="KSO_WM_UNIT_INDEX" val="1_1_2"/>
  <p:tag name="KSO_WM_DIAGRAM_GROUP_CODE" val="l1-1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ID" val="diagram20231874_1*l_h_i*1_1_3"/>
  <p:tag name="KSO_WM_UNIT_INDEX" val="1_1_3"/>
  <p:tag name="KSO_WM_DIAGRAM_GROUP_CODE" val="l1-1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ID" val="diagram20231874_1*l_h_i*1_1_1"/>
  <p:tag name="KSO_WM_UNIT_INDEX" val="1_1_1"/>
  <p:tag name="KSO_WM_DIAGRAM_GROUP_CODE" val="l1-1"/>
  <p:tag name="KSO_WM_UNIT_LINE_FILL_TYPE" val="2"/>
  <p:tag name="KSO_WM_UNIT_USESOURCEFORMAT_APPLY" val="1"/>
</p:tagLst>
</file>

<file path=ppt/tags/tag2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ID" val="diagram20231874_1*l_h_f*1_1_1"/>
  <p:tag name="KSO_WM_UNIT_INDEX" val="1_1_1"/>
  <p:tag name="KSO_WM_DIAGRAM_GROUP_CODE" val="l1-1"/>
  <p:tag name="KSO_WM_UNIT_USESOURCEFORMAT_APPLY" val="1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ID" val="diagram20231874_1*l_h_a*1_1_1"/>
  <p:tag name="KSO_WM_UNIT_INDEX" val="1_1_1"/>
  <p:tag name="KSO_WM_DIAGRAM_GROUP_CODE" val="l1-1"/>
  <p:tag name="KSO_WM_UNIT_USESOURCEFORMAT_APPLY" val="1"/>
</p:tagLst>
</file>

<file path=ppt/tags/tag27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874_1*l_h_i*1_2_2"/>
  <p:tag name="KSO_WM_UNIT_INDEX" val="1_2_2"/>
  <p:tag name="KSO_WM_DIAGRAM_GROUP_CODE" val="l1-1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ID" val="diagram20231874_1*l_h_i*1_2_3"/>
  <p:tag name="KSO_WM_UNIT_INDEX" val="1_2_3"/>
  <p:tag name="KSO_WM_DIAGRAM_GROUP_CODE" val="l1-1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ID" val="diagram20231874_1*l_h_i*1_2_1"/>
  <p:tag name="KSO_WM_UNIT_INDEX" val="1_2_1"/>
  <p:tag name="KSO_WM_DIAGRAM_GROUP_CODE" val="l1-1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ID" val="diagram20231874_1*l_h_f*1_2_1"/>
  <p:tag name="KSO_WM_UNIT_INDEX" val="1_2_1"/>
  <p:tag name="KSO_WM_DIAGRAM_GROUP_CODE" val="l1-1"/>
  <p:tag name="KSO_WM_UNIT_USESOURCEFORMAT_APPLY" val="1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ID" val="diagram20231874_1*l_h_a*1_2_1"/>
  <p:tag name="KSO_WM_UNIT_INDEX" val="1_2_1"/>
  <p:tag name="KSO_WM_DIAGRAM_GROUP_CODE" val="l1-1"/>
  <p:tag name="KSO_WM_UNIT_USESOURCEFORMAT_APPLY" val="1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SLIDE_ID" val="custom20231923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1923"/>
  <p:tag name="KSO_WM_SLIDE_TYPE" val="text"/>
  <p:tag name="KSO_WM_SLIDE_SUBTYPE" val="diag"/>
  <p:tag name="KSO_WM_SLIDE_SIZE" val="850.5*376.536"/>
  <p:tag name="KSO_WM_SLIDE_POSITION" val="54.7501*108.2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7_2*l_h_f*1_1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UNIT_VALUE" val="90"/>
  <p:tag name="KSO_WM_BEAUTIFY_FLAG" val="#wm#"/>
  <p:tag name="KSO_WM_DIAGRAM_MAX_ITEMCNT" val="6"/>
  <p:tag name="KSO_WM_DIAGRAM_MIN_ITEMCNT" val="2"/>
  <p:tag name="KSO_WM_DIAGRAM_VIRTUALLY_FRAME" val="{&quot;height&quot;:361.1016540527344,&quot;left&quot;:-72.14162422720838,&quot;top&quot;:113.83622021772726,&quot;width&quot;:860.460571289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COLOR_TRICK" val="2"/>
  <p:tag name="KSO_WM_UNIT_FILL_FORE_SCHEMECOLOR_INDEX" val="14"/>
  <p:tag name="KSO_WM_UNIT_FILL_FORE_SCHEMECOLOR_INDEX_BRIGHTNESS" val="0"/>
  <p:tag name="KSO_WM_UNIT_TEXT_FILL_TYPE" val="1"/>
  <p:tag name="KSO_WM_UNIT_PRESET_TEXT" val="单击此处输入你的正文，文字是您思想的提炼，为了最终演示发布的良好效果。"/>
  <p:tag name="KSO_WM_UNIT_LINE_FORE_SCHEMECOLOR_INDEX" val="5"/>
  <p:tag name="KSO_WM_UNIT_SHADOW_SCHEMECOLOR_INDEX" val="5"/>
  <p:tag name="KSO_WM_UNIT_USESOURCEFORMAT_APPLY" val="1"/>
</p:tagLst>
</file>

<file path=ppt/tags/tag2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7_2*l_h_f*1_2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UNIT_VALUE" val="90"/>
  <p:tag name="KSO_WM_BEAUTIFY_FLAG" val="#wm#"/>
  <p:tag name="KSO_WM_DIAGRAM_MAX_ITEMCNT" val="6"/>
  <p:tag name="KSO_WM_DIAGRAM_MIN_ITEMCNT" val="2"/>
  <p:tag name="KSO_WM_DIAGRAM_VIRTUALLY_FRAME" val="{&quot;height&quot;:361.1016540527344,&quot;left&quot;:-72.14162422720838,&quot;top&quot;:113.83622021772726,&quot;width&quot;:860.460571289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brightness&quot;:0,&quot;colorType&quot;:1,&quot;foreColorIndex&quot;:6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COLOR_TRICK" val="2"/>
  <p:tag name="KSO_WM_UNIT_FILL_FORE_SCHEMECOLOR_INDEX" val="14"/>
  <p:tag name="KSO_WM_UNIT_FILL_FORE_SCHEMECOLOR_INDEX_BRIGHTNESS" val="0"/>
  <p:tag name="KSO_WM_UNIT_TEXT_FILL_TYPE" val="1"/>
  <p:tag name="KSO_WM_UNIT_PRESET_TEXT" val="单击此处输入你的正文，文字是您思想的提炼，为了最终演示发布的良好效果。"/>
  <p:tag name="KSO_WM_UNIT_LINE_FORE_SCHEMECOLOR_INDEX" val="6"/>
  <p:tag name="KSO_WM_UNIT_SHADOW_SCHEMECOLOR_INDEX" val="6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07_2*l_h_i*1_1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1.1016540527344,&quot;left&quot;:-72.14162422720838,&quot;top&quot;:113.83622021772726,&quot;width&quot;:860.460571289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07_2*l_h_i*1_2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1.1016540527344,&quot;left&quot;:-72.14162422720838,&quot;top&quot;:113.83622021772726,&quot;width&quot;:860.460571289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PRESET_TEXT" val="02"/>
  <p:tag name="KSO_WM_UNIT_FILL_TYPE" val="1"/>
  <p:tag name="KSO_WM_UNIT_FILL_FORE_SCHEMECOLOR_INDEX" val="6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7_2*l_h_f*1_3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UNIT_VALUE" val="90"/>
  <p:tag name="KSO_WM_BEAUTIFY_FLAG" val="#wm#"/>
  <p:tag name="KSO_WM_DIAGRAM_MAX_ITEMCNT" val="6"/>
  <p:tag name="KSO_WM_DIAGRAM_MIN_ITEMCNT" val="2"/>
  <p:tag name="KSO_WM_DIAGRAM_VIRTUALLY_FRAME" val="{&quot;height&quot;:361.1016540527344,&quot;left&quot;:-72.14162422720838,&quot;top&quot;:113.83622021772726,&quot;width&quot;:860.460571289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COLOR_TRICK" val="2"/>
  <p:tag name="KSO_WM_UNIT_FILL_FORE_SCHEMECOLOR_INDEX" val="14"/>
  <p:tag name="KSO_WM_UNIT_FILL_FORE_SCHEMECOLOR_INDEX_BRIGHTNESS" val="0"/>
  <p:tag name="KSO_WM_UNIT_TEXT_FILL_TYPE" val="1"/>
  <p:tag name="KSO_WM_UNIT_PRESET_TEXT" val="单击此处输入你的正文，文字是您思想的提炼，为了最终演示发布的良好效果。"/>
  <p:tag name="KSO_WM_UNIT_LINE_FORE_SCHEMECOLOR_INDEX" val="5"/>
  <p:tag name="KSO_WM_UNIT_SHADOW_SCHEMECOLOR_INDEX" val="5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07_2*l_h_i*1_3_1"/>
  <p:tag name="KSO_WM_TEMPLATE_CATEGORY" val="diagram"/>
  <p:tag name="KSO_WM_TEMPLATE_INDEX" val="20231307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1.1016540527344,&quot;left&quot;:-72.14162422720838,&quot;top&quot;:113.83622021772726,&quot;width&quot;:860.460571289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2"/>
  <p:tag name="KSO_WM_UNIT_PRESET_TEXT" val="03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SLIDE_ID" val="diagram20231307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2"/>
  <p:tag name="KSO_WM_SLIDE_SIZE" val="820.842*361.102"/>
  <p:tag name="KSO_WM_SLIDE_POSITION" val="67.0304*121.965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307"/>
  <p:tag name="KSO_WM_SLIDE_LAYOUT" val="a_l"/>
  <p:tag name="KSO_WM_SLIDE_LAYOUT_CNT" val="1_1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29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874_1*l_h_i*1_1_2"/>
  <p:tag name="KSO_WM_UNIT_INDEX" val="1_1_2"/>
  <p:tag name="KSO_WM_DIAGRAM_GROUP_CODE" val="l1-1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ID" val="diagram20231874_1*l_h_i*1_1_3"/>
  <p:tag name="KSO_WM_UNIT_INDEX" val="1_1_3"/>
  <p:tag name="KSO_WM_DIAGRAM_GROUP_CODE" val="l1-1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ID" val="diagram20231874_1*l_h_i*1_1_1"/>
  <p:tag name="KSO_WM_UNIT_INDEX" val="1_1_1"/>
  <p:tag name="KSO_WM_DIAGRAM_GROUP_CODE" val="l1-1"/>
  <p:tag name="KSO_WM_UNIT_LINE_FILL_TYPE" val="2"/>
  <p:tag name="KSO_WM_UNIT_USESOURCEFORMAT_APPLY" val="1"/>
</p:tagLst>
</file>

<file path=ppt/tags/tag2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ID" val="diagram20231874_1*l_h_f*1_1_1"/>
  <p:tag name="KSO_WM_UNIT_INDEX" val="1_1_1"/>
  <p:tag name="KSO_WM_DIAGRAM_GROUP_CODE" val="l1-1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ID" val="diagram20231874_1*l_h_a*1_1_1"/>
  <p:tag name="KSO_WM_UNIT_INDEX" val="1_1_1"/>
  <p:tag name="KSO_WM_DIAGRAM_GROUP_CODE" val="l1-1"/>
  <p:tag name="KSO_WM_UNIT_USESOURCEFORMAT_APPLY" val="1"/>
</p:tagLst>
</file>

<file path=ppt/tags/tag30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gradient&quot;:[{&quot;brightness&quot;:0.800000011920929,&quot;colorType&quot;:1,&quot;foreColorIndex&quot;:5,&quot;pos&quot;:0,&quot;transparency&quot;:0.5},{&quot;brightness&quot;:0.6000000238418579,&quot;colorType&quot;:1,&quot;foreColorIndex&quot;:5,&quot;pos&quot;:1,&quot;transparency&quot;:0}],&quot;type&quot;:2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874_1*l_h_i*1_2_2"/>
  <p:tag name="KSO_WM_UNIT_INDEX" val="1_2_2"/>
  <p:tag name="KSO_WM_DIAGRAM_GROUP_CODE" val="l1-1"/>
  <p:tag name="KSO_WM_UNIT_LINE_FORE_SCHEMECOLOR_INDEX" val="5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ID" val="diagram20231874_1*l_h_i*1_2_3"/>
  <p:tag name="KSO_WM_UNIT_INDEX" val="1_2_3"/>
  <p:tag name="KSO_WM_DIAGRAM_GROUP_CODE" val="l1-1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1874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ID" val="diagram20231874_1*l_h_i*1_2_1"/>
  <p:tag name="KSO_WM_UNIT_INDEX" val="1_2_1"/>
  <p:tag name="KSO_WM_DIAGRAM_GROUP_CODE" val="l1-1"/>
  <p:tag name="KSO_WM_UNIT_LINE_FILL_TYPE" val="2"/>
  <p:tag name="KSO_WM_UNIT_USESOURCEFORMAT_APPLY" val="1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"/>
  <p:tag name="KSO_WM_UNIT_ID" val="diagram20231874_1*l_h_f*1_2_1"/>
  <p:tag name="KSO_WM_UNIT_INDEX" val="1_2_1"/>
  <p:tag name="KSO_WM_DIAGRAM_GROUP_CODE" val="l1-1"/>
  <p:tag name="KSO_WM_UNIT_USESOURCEFORMAT_APPLY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TEMPLATE_CATEGORY" val="diagram"/>
  <p:tag name="KSO_WM_TEMPLATE_INDEX" val="20231874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3"/>
  <p:tag name="KSO_WM_DIAGRAM_MIN_ITEMCNT" val="2"/>
  <p:tag name="KSO_WM_DIAGRAM_VIRTUALLY_FRAME" val="{&quot;height&quot;:389.04669189453125,&quot;left&quot;:-65.37497344249815,&quot;top&quot;:95.40055169052967,&quot;width&quot;:850.7501831054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05000000074505806,&quot;transparency&quot;:0.4000000059604645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3"/>
  <p:tag name="KSO_WM_UNIT_TEXT_FILL_TYPE" val="3"/>
  <p:tag name="KSO_WM_UNIT_PRESET_TEXT" val="单击此处添&#10;加项标题"/>
  <p:tag name="KSO_WM_UNIT_ID" val="diagram20231874_1*l_h_a*1_2_1"/>
  <p:tag name="KSO_WM_UNIT_INDEX" val="1_2_1"/>
  <p:tag name="KSO_WM_DIAGRAM_GROUP_CODE" val="l1-1"/>
  <p:tag name="KSO_WM_UNIT_USESOURCEFORMAT_APPLY" val="1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SLIDE_ID" val="custom20231923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1923"/>
  <p:tag name="KSO_WM_SLIDE_TYPE" val="text"/>
  <p:tag name="KSO_WM_SLIDE_SUBTYPE" val="diag"/>
  <p:tag name="KSO_WM_SLIDE_SIZE" val="850.5*376.536"/>
  <p:tag name="KSO_WM_SLIDE_POSITION" val="54.7501*108.2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790_1*a*1"/>
  <p:tag name="KSO_WM_TEMPLATE_CATEGORY" val="diagram"/>
  <p:tag name="KSO_WM_TEMPLATE_INDEX" val="20231790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790_1*l_h_i*1_1_1"/>
  <p:tag name="KSO_WM_TEMPLATE_CATEGORY" val="diagram"/>
  <p:tag name="KSO_WM_TEMPLATE_INDEX" val="20231790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88.3999938964844,&quot;left&quot;:-65.24381614865283,&quot;top&quot;:105.50000305175782,&quot;width&quot;:850.450073242187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diagram"/>
  <p:tag name="KSO_WM_TEMPLATE_INDEX" val="20231790"/>
  <p:tag name="KSO_WM_UNIT_LAYERLEVEL" val="1_1_1"/>
  <p:tag name="KSO_WM_TAG_VERSION" val="3.0"/>
  <p:tag name="KSO_WM_UNIT_VALUE" val="10"/>
  <p:tag name="KSO_WM_UNIT_TYPE" val="l_h_a"/>
  <p:tag name="KSO_WM_UNIT_ID" val="diagram20231790_1*l_h_a*1_1_1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8.3999938964844,&quot;left&quot;:-65.24381614865283,&quot;top&quot;:105.50000305175782,&quot;width&quot;:850.45007324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添加标题"/>
  <p:tag name="KSO_WM_UNIT_USESOURCEFORMAT_APPLY" val="1"/>
</p:tagLst>
</file>

<file path=ppt/tags/tag311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0_1*l_h_f*1_1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8.3999938964844,&quot;left&quot;:-65.24381614865283,&quot;top&quot;:105.50000305175782,&quot;width&quot;:850.4500732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项正文，文字是您思想的提炼，请尽量言简意赅的阐述观点,单击输入你的项正文，文字是您思想的提炼，请言简意赅的阐述观点，单击此处输入你的项正文"/>
  <p:tag name="KSO_WM_UNIT_USESOURCEFORMAT_APPLY" val="1"/>
</p:tagLst>
</file>

<file path=ppt/tags/tag31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790_1*l_h_i*1_2_1"/>
  <p:tag name="KSO_WM_TEMPLATE_CATEGORY" val="diagram"/>
  <p:tag name="KSO_WM_TEMPLATE_INDEX" val="20231790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88.3999938964844,&quot;left&quot;:-65.24381614865283,&quot;top&quot;:105.50000305175782,&quot;width&quot;:850.4500732421875}"/>
  <p:tag name="KSO_WM_DIAGRAM_COLOR_MATCH_VALUE" val="{&quot;shape&quot;:{&quot;fill&quot;:{&quot;solid&quot;:{&quot;brightness&quot;:0.800000011920929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UNIT_TEXT_FILL_FORE_SCHEMECOLOR_INDEX" val="2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BEAUTIFY_FLAG" val="#wm#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90_1*l_h_a*1_2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8.3999938964844,&quot;left&quot;:-65.24381614865283,&quot;top&quot;:105.50000305175782,&quot;width&quot;:850.45007324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添加标题"/>
  <p:tag name="KSO_WM_UNIT_USESOURCEFORMAT_APPLY" val="1"/>
</p:tagLst>
</file>

<file path=ppt/tags/tag314.xml><?xml version="1.0" encoding="utf-8"?>
<p:tagLst xmlns:p="http://schemas.openxmlformats.org/presentationml/2006/main">
  <p:tag name="KSO_WM_BEAUTIFY_FLAG" val="#wm#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90_1*l_h_f*1_2_1"/>
  <p:tag name="KSO_WM_TEMPLATE_CATEGORY" val="diagram"/>
  <p:tag name="KSO_WM_TEMPLATE_INDEX" val="202317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8.3999938964844,&quot;left&quot;:-65.24381614865283,&quot;top&quot;:105.50000305175782,&quot;width&quot;:850.4500732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项正文，文字是您思想的提炼，请尽量言简意赅的阐述观点,单击输入你的项正文，文字是您思想的提炼，请言简意赅的阐述观点，单击此处输入你的项正文"/>
  <p:tag name="KSO_WM_UNIT_USESOURCEFORMAT_APPLY" val="1"/>
</p:tagLst>
</file>

<file path=ppt/tags/tag315.xml><?xml version="1.0" encoding="utf-8"?>
<p:tagLst xmlns:p="http://schemas.openxmlformats.org/presentationml/2006/main">
  <p:tag name="KSO_WM_SLIDE_ID" val="diagram20231790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diagram"/>
  <p:tag name="KSO_WM_TEMPLATE_INDEX" val="20231790"/>
  <p:tag name="KSO_WM_SLIDE_TYPE" val="text"/>
  <p:tag name="KSO_WM_SLIDE_SUBTYPE" val="diag"/>
  <p:tag name="KSO_WM_SLIDE_SIZE" val="809.95*388.4"/>
  <p:tag name="KSO_WM_SLIDE_POSITION" val="95.25*115.4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1923_1*a*1"/>
  <p:tag name="KSO_WM_TEMPLATE_CATEGORY" val="custom"/>
  <p:tag name="KSO_WM_TEMPLATE_INDEX" val="20231923"/>
  <p:tag name="KSO_WM_UNIT_LAYERLEVEL" val="1"/>
  <p:tag name="KSO_WM_TAG_VERSION" val="3.0"/>
  <p:tag name="KSO_WM_BEAUTIFY_FLAG" val="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935*125.642"/>
  <p:tag name="KSO_WM_SLIDE_POSITION" val="56.05*311.30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3586"/>
  <p:tag name="KSO_WM_TEMPLATE_SUBCATEGORY" val="0"/>
  <p:tag name="KSO_WM_SLIDE_INDEX" val="1"/>
  <p:tag name="KSO_WM_TAG_VERSION" val="3.0"/>
  <p:tag name="KSO_WM_SLIDE_ID" val="custom20233586_1"/>
  <p:tag name="KSO_WM_SLIDE_ITEM_CNT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315_2*a*1"/>
  <p:tag name="KSO_WM_TEMPLATE_CATEGORY" val="diagram"/>
  <p:tag name="KSO_WM_TEMPLATE_INDEX" val="20230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DIAGRAM_GROUP_CODE" val="l1-1"/>
  <p:tag name="KSO_WM_UNIT_TYPE" val="a"/>
  <p:tag name="KSO_WM_UNIT_INDEX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1_2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solid&quot;:{&quot;brightness&quot;:0.800000011920929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UNIT_TEXT_FILL_FORE_SCHEMECOLOR_INDEX" val="2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1_1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SUBTYPE" val="d"/>
  <p:tag name="KSO_WM_UNIT_TYPE" val="l_h_i"/>
  <p:tag name="KSO_WM_UNIT_INDEX" val="1_1_1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,{&quot;brightness&quot;:0,&quot;colorType&quot;:1,&quot;foreColorIndex&quot;:5,&quot;pos&quot;:0.5,&quot;transparency&quot;:0}],&quot;type&quot;:3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TYPE" val="3"/>
  <p:tag name="KSO_WM_UNIT_LINE_FORE_SCHEMECOLOR_INDEX" val="5"/>
  <p:tag name="KSO_WM_UNIT_LINE_FILL_TYPE" val="2"/>
  <p:tag name="KSO_WM_UNIT_SHADOW_SCHEMECOLOR_INDEX" val="5"/>
  <p:tag name="KSO_WM_UNIT_USESOURCEFORMAT_APPLY" val="1"/>
</p:tagLst>
</file>

<file path=ppt/tags/tag3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1_3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0.850000023841857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315_2*l_h_f*1_1_1"/>
  <p:tag name="KSO_WM_TEMPLATE_CATEGORY" val="diagram"/>
  <p:tag name="KSO_WM_TEMPLATE_INDEX" val="20230315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，为了最终演示发布的良好效果"/>
  <p:tag name="KSO_WM_UNIT_TEXT_FILL_FORE_SCHEMECOLOR_INDEX" val="1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3_2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solid&quot;:{&quot;brightness&quot;:0.800000011920929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3_1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SUBTYPE" val="d"/>
  <p:tag name="KSO_WM_UNIT_TYPE" val="l_h_i"/>
  <p:tag name="KSO_WM_UNIT_INDEX" val="1_3_1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,{&quot;brightness&quot;:0,&quot;colorType&quot;:1,&quot;foreColorIndex&quot;:5,&quot;pos&quot;:0.5,&quot;transparency&quot;:0}],&quot;type&quot;:3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TYPE" val="3"/>
  <p:tag name="KSO_WM_UNIT_LINE_FORE_SCHEMECOLOR_INDEX" val="5"/>
  <p:tag name="KSO_WM_UNIT_LINE_FILL_TYPE" val="2"/>
  <p:tag name="KSO_WM_UNIT_SHADOW_SCHEMECOLOR_INDEX" val="5"/>
  <p:tag name="KSO_WM_UNIT_USESOURCEFORMAT_APPLY" val="1"/>
</p:tagLst>
</file>

<file path=ppt/tags/tag3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3_3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0.850000023841857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315_2*l_h_f*1_3_1"/>
  <p:tag name="KSO_WM_TEMPLATE_CATEGORY" val="diagram"/>
  <p:tag name="KSO_WM_TEMPLATE_INDEX" val="20230315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，为了最终演示发布的良好效果"/>
  <p:tag name="KSO_WM_UNIT_TEXT_FILL_FORE_SCHEMECOLOR_INDEX" val="1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2_1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SUBTYPE" val="d"/>
  <p:tag name="KSO_WM_UNIT_TYPE" val="l_h_i"/>
  <p:tag name="KSO_WM_UNIT_INDEX" val="1_2_1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gradient&quot;:[{&quot;brightness&quot;:0.4000000059604645,&quot;colorType&quot;:1,&quot;foreColorIndex&quot;:8,&quot;pos&quot;:0,&quot;transparency&quot;:0},{&quot;brightness&quot;:0,&quot;colorType&quot;:1,&quot;foreColorIndex&quot;:8,&quot;pos&quot;:1,&quot;transparency&quot;:0}],&quot;type&quot;:3},&quot;glow&quot;:{&quot;colorType&quot;:0},&quot;line&quot;:{&quot;solidLine&quot;:{&quot;brightness&quot;:0,&quot;colorType&quot;:1,&quot;foreColorIndex&quot;:8,&quot;transparency&quot;:0},&quot;type&quot;:1},&quot;shadow&quot;:{&quot;brightness&quot;:0,&quot;colorType&quot;:1,&quot;foreColorIndex&quot;:8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TYPE" val="3"/>
  <p:tag name="KSO_WM_UNIT_LINE_FORE_SCHEMECOLOR_INDEX" val="8"/>
  <p:tag name="KSO_WM_UNIT_LINE_FILL_TYPE" val="2"/>
  <p:tag name="KSO_WM_UNIT_SHADOW_SCHEMECOLOR_INDEX" val="8"/>
  <p:tag name="KSO_WM_UNIT_USESOURCEFORMAT_APPLY" val="1"/>
</p:tagLst>
</file>

<file path=ppt/tags/tag3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315_2*l_h_i*1_2_3"/>
  <p:tag name="KSO_WM_TEMPLATE_CATEGORY" val="diagram"/>
  <p:tag name="KSO_WM_TEMPLATE_INDEX" val="20230315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gradient&quot;:[{&quot;brightness&quot;:0,&quot;colorType&quot;:1,&quot;foreColorIndex&quot;:8,&quot;pos&quot;:0,&quot;transparency&quot;:0},{&quot;brightness&quot;:-0.25,&quot;colorType&quot;:1,&quot;foreColorIndex&quot;:8,&quot;pos&quot;:0.850000023841857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315_2*l_h_i*1_2_2"/>
  <p:tag name="KSO_WM_TEMPLATE_CATEGORY" val="diagram"/>
  <p:tag name="KSO_WM_TEMPLATE_INDEX" val="20230315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solid&quot;:{&quot;brightness&quot;:0.800000011920929,&quot;colorType&quot;:1,&quot;foreColorIndex&quot;:8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.8"/>
  <p:tag name="KSO_WM_UNIT_TEXT_FILL_FORE_SCHEMECOLOR_INDEX" val="2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315_2*l_h_f*1_2_1"/>
  <p:tag name="KSO_WM_TEMPLATE_CATEGORY" val="diagram"/>
  <p:tag name="KSO_WM_TEMPLATE_INDEX" val="20230315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0.6000061035156,&quot;left&quot;:-48.52498779296875,&quot;top&quot;:100.16251663328157,&quot;width&quot;:817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，为了最终演示发布的良好效果"/>
  <p:tag name="KSO_WM_UNIT_TEXT_FILL_FORE_SCHEMECOLOR_INDEX" val="1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SPECIAL_SOURCE" val="bdnull"/>
  <p:tag name="KSO_WM_SLIDE_ID" val="diagram20230315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315"/>
  <p:tag name="KSO_WM_SLIDE_LAYOUT" val="a_l"/>
  <p:tag name="KSO_WM_SLIDE_LAYOUT_CNT" val="1_1"/>
  <p:tag name="KSO_WM_SLIDE_TYPE" val="text"/>
  <p:tag name="KSO_WM_SLIDE_SUBTYPE" val="diag"/>
  <p:tag name="KSO_WM_SLIDE_SIZE" val="817.2*328.2"/>
  <p:tag name="KSO_WM_SLIDE_POSITION" val="71.6*139.85"/>
  <p:tag name="KSO_WM_DIAGRAM_GROUP_CODE" val="l1-1"/>
  <p:tag name="KSO_WM_SLIDE_DIAGTYPE" val="l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93_2*a*1"/>
  <p:tag name="KSO_WM_TEMPLATE_CATEGORY" val="diagram"/>
  <p:tag name="KSO_WM_TEMPLATE_INDEX" val="20231093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93_2*l_h_a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93_2*l_h_f*1_1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093_2*l_h_f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1"/>
</p:tagLst>
</file>

<file path=ppt/tags/tag3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solidLine&quot;:{&quot;brightness&quot;:0,&quot;colorType&quot;:1,&quot;foreColorIndex&quot;:6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UNIT_LINE_FILL_TYPE" val="2"/>
  <p:tag name="KSO_WM_UNIT_USESOURCEFORMAT_APPLY" val="1"/>
</p:tagLst>
</file>

<file path=ppt/tags/tag3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gradient&quot;:[{&quot;brightness&quot;:0.20000000298023224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93_2*l_h_f*1_2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8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093_2*l_h_x*1_1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101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1093_2*l_h_x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4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1093_2*l_h_x*1_2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409.4562931090828,&quot;left&quot;:-79.11247421144499,&quot;top&quot;:122.58748031496063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diagram20231093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093"/>
  <p:tag name="KSO_WM_SLIDE_TYPE" val="text"/>
  <p:tag name="KSO_WM_SLIDE_SUBTYPE" val="diag"/>
  <p:tag name="KSO_WM_SLIDE_SIZE" val="760.9*285.6"/>
  <p:tag name="KSO_WM_SLIDE_POSITION" val="97.6*254.2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2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2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UNIT_LINE_FILL_TYPE" val="2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2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2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2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2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2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2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2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2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2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2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2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2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2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2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USESOURCEFORMAT_APPLY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2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2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2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2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2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2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2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2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2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444_2*a*1"/>
  <p:tag name="KSO_WM_TEMPLATE_CATEGORY" val="diagram"/>
  <p:tag name="KSO_WM_TEMPLATE_INDEX" val="20231444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2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"/>
  <p:tag name="KSO_WM_UNIT_TEXT_FILL_FORE_SCHEMECOLOR_INDEX" val="1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2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"/>
  <p:tag name="KSO_WM_UNIT_TEXT_FILL_FORE_SCHEMECOLOR_INDEX" val="1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2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628479003906,&quot;left&quot;:-63.3656352558286,&quot;top&quot;:138.2222768372062,&quot;width&quot;:861.5252075195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"/>
  <p:tag name="KSO_WM_UNIT_TEXT_FILL_FORE_SCHEMECOLOR_INDEX" val="1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SLIDE_ID" val="diagram20231444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444"/>
  <p:tag name="KSO_WM_SLIDE_TYPE" val="text"/>
  <p:tag name="KSO_WM_SLIDE_SUBTYPE" val="diag"/>
  <p:tag name="KSO_WM_SLIDE_SIZE" val="858.925*337.249"/>
  <p:tag name="KSO_WM_SLIDE_POSITION" val="60.4*150.514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2.xml><?xml version="1.0" encoding="utf-8"?>
<p:tagLst xmlns:p="http://schemas.openxmlformats.org/presentationml/2006/main">
  <p:tag name="commondata" val="eyJoZGlkIjoiNGEwMWNkM2UzYWY5OWQwZDgwZDRhYWVhYjgzMjgxMTEifQ==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AF1F6"/>
      </a:dk2>
      <a:lt2>
        <a:srgbClr val="FFFFFF"/>
      </a:lt2>
      <a:accent1>
        <a:srgbClr val="476BAB"/>
      </a:accent1>
      <a:accent2>
        <a:srgbClr val="267793"/>
      </a:accent2>
      <a:accent3>
        <a:srgbClr val="2E7861"/>
      </a:accent3>
      <a:accent4>
        <a:srgbClr val="53703E"/>
      </a:accent4>
      <a:accent5>
        <a:srgbClr val="866134"/>
      </a:accent5>
      <a:accent6>
        <a:srgbClr val="AB5345"/>
      </a:accent6>
      <a:hlink>
        <a:srgbClr val="0563C1"/>
      </a:hlink>
      <a:folHlink>
        <a:srgbClr val="954E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5671</Words>
  <Application>WPS 演示</Application>
  <PresentationFormat>全屏显示(4:3)</PresentationFormat>
  <Paragraphs>466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Arial Unicode MS</vt:lpstr>
      <vt:lpstr>Calibri</vt:lpstr>
      <vt:lpstr>Calibri</vt:lpstr>
      <vt:lpstr>Roboto Regular</vt:lpstr>
      <vt:lpstr>思源黑体 CN Regular</vt:lpstr>
      <vt:lpstr>Arial</vt:lpstr>
      <vt:lpstr>Segoe Print</vt:lpstr>
      <vt:lpstr>Office 主题​​</vt:lpstr>
      <vt:lpstr>1_Office 主题​​</vt:lpstr>
      <vt:lpstr>《工程实践1》</vt:lpstr>
      <vt:lpstr>工程实践1内容</vt:lpstr>
      <vt:lpstr>成绩评定</vt:lpstr>
      <vt:lpstr>PowerPoint 演示文稿</vt:lpstr>
      <vt:lpstr>第一部分：模块化内容与要求</vt:lpstr>
      <vt:lpstr>PowerPoint 演示文稿</vt:lpstr>
      <vt:lpstr>PowerPoint 演示文稿</vt:lpstr>
      <vt:lpstr>PowerPoint 演示文稿</vt:lpstr>
      <vt:lpstr>模块化程序设计（一）对各子函数的限定(P47)</vt:lpstr>
      <vt:lpstr>PowerPoint 演示文稿</vt:lpstr>
      <vt:lpstr>模块化程序设计（一）两种实现方式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模块化程序设计  检查方式</vt:lpstr>
      <vt:lpstr>第二部分：完成综合项目（3.2(必做)及3.3（选做））</vt:lpstr>
      <vt:lpstr>第二部分：综合项目选题说明</vt:lpstr>
      <vt:lpstr>第二部分：综合项目检查方式</vt:lpstr>
      <vt:lpstr> 第二部分：八个管理系统具体要求</vt:lpstr>
      <vt:lpstr>PowerPoint 演示文稿</vt:lpstr>
      <vt:lpstr>第二部分：八个管理系统的创新加分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工程实践1</dc:title>
  <dc:creator>Windows 用户</dc:creator>
  <cp:lastModifiedBy>LL</cp:lastModifiedBy>
  <cp:revision>175</cp:revision>
  <dcterms:created xsi:type="dcterms:W3CDTF">2011-05-28T05:46:00Z</dcterms:created>
  <dcterms:modified xsi:type="dcterms:W3CDTF">2024-03-26T14:44:30Z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73F61849548F416B9ADC2BA121A6ACA8</vt:lpwstr>
  </property>
</Properties>
</file>