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48"/>
  </p:notesMasterIdLst>
  <p:sldIdLst>
    <p:sldId id="284" r:id="rId3"/>
    <p:sldId id="323" r:id="rId4"/>
    <p:sldId id="329" r:id="rId5"/>
    <p:sldId id="287" r:id="rId6"/>
    <p:sldId id="262" r:id="rId7"/>
    <p:sldId id="324" r:id="rId8"/>
    <p:sldId id="335" r:id="rId9"/>
    <p:sldId id="288" r:id="rId10"/>
    <p:sldId id="289" r:id="rId11"/>
    <p:sldId id="292" r:id="rId12"/>
    <p:sldId id="291" r:id="rId13"/>
    <p:sldId id="290" r:id="rId14"/>
    <p:sldId id="331" r:id="rId15"/>
    <p:sldId id="332" r:id="rId16"/>
    <p:sldId id="293" r:id="rId17"/>
    <p:sldId id="294" r:id="rId18"/>
    <p:sldId id="336" r:id="rId19"/>
    <p:sldId id="330" r:id="rId20"/>
    <p:sldId id="333" r:id="rId21"/>
    <p:sldId id="299" r:id="rId22"/>
    <p:sldId id="334" r:id="rId23"/>
    <p:sldId id="271" r:id="rId24"/>
    <p:sldId id="300" r:id="rId25"/>
    <p:sldId id="273" r:id="rId26"/>
    <p:sldId id="311" r:id="rId27"/>
    <p:sldId id="303" r:id="rId28"/>
    <p:sldId id="304" r:id="rId29"/>
    <p:sldId id="305" r:id="rId30"/>
    <p:sldId id="306" r:id="rId31"/>
    <p:sldId id="337" r:id="rId32"/>
    <p:sldId id="307" r:id="rId33"/>
    <p:sldId id="308" r:id="rId34"/>
    <p:sldId id="309" r:id="rId35"/>
    <p:sldId id="338" r:id="rId36"/>
    <p:sldId id="315" r:id="rId37"/>
    <p:sldId id="316" r:id="rId38"/>
    <p:sldId id="317" r:id="rId39"/>
    <p:sldId id="318" r:id="rId40"/>
    <p:sldId id="319" r:id="rId41"/>
    <p:sldId id="320" r:id="rId42"/>
    <p:sldId id="327" r:id="rId43"/>
    <p:sldId id="328" r:id="rId44"/>
    <p:sldId id="285" r:id="rId45"/>
    <p:sldId id="322" r:id="rId46"/>
    <p:sldId id="31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b17ff21456fb1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8990-875A-4302-8389-D48516B095CE}" type="datetimeFigureOut">
              <a:rPr lang="zh-CN" altLang="en-US" smtClean="0"/>
              <a:pPr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B9A1-E946-4260-A71B-65E3EE0BEF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B41D01E-4405-40EA-8812-B6129EB86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4206D9-5998-4317-BB58-E924A27A7F55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19DE849-4B81-416B-9262-CF4DB4E36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B7832ED-1A7B-414F-ACFC-3BF20E0A1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3062E08-600D-4C34-9624-B3B978413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0A8EC9-428C-4AFF-8E5D-12FD80C8819C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F9E9BC4-1E86-4FAC-AEA2-B09B92B82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E029767-2FD4-42C1-B4B1-62676BFC8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FC8B0-BF63-4F6D-912B-3E8D66918001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39331-28A8-46B1-9497-4676E162173F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2952BA6-0D86-46DB-84C0-61BE35FAB043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3457D-7D7E-4CB3-94E6-B77644652491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06D1-07C9-4344-BD22-7313AD30A987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56A7-FB36-4FCD-AB74-334C025205CC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4C24-71F6-4A8D-BC98-A7A075EE22DF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0D7-6BF3-4322-A8A5-48A1AD8B53F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4E5F-E9D0-448C-879B-227705AEE71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1F8-5C12-4886-9AF8-DF0C0897AD29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0884-859E-409E-B06C-7AD9EE7D2323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783D-9E96-4700-A5EB-9B814CF4EF92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A78-12C3-42DE-A886-28210F88CBFB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0150C-53B8-4383-AEAD-B194759F6247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472-EB18-4D63-B634-14228458E152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BB30-17DF-4827-9393-321ACDEA23F6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7F11-4DA4-4F04-93E9-3F3BB70E7EFB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DA6D46-5DB0-41E8-BB82-2B2B6F623764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52719-18EC-4B95-8464-595F9F7EAE35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EF4CB-DFEF-48E4-8C19-740ED6C2A203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8728B-21B4-4033-B3CC-683970D9D01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C59F9-8745-4C9C-85B5-D01D7C1E0042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525F0-1CA5-4BF6-BB23-7FC59FEBEFF0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0540F-5B5E-4221-B016-624F3E01190D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57DB210-6E81-47AE-8D63-974A6CF1F5A6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7F6D-B0AF-42E6-B551-00BE6FF73355}" type="datetime1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&#20195;&#30721;/chapter1/&#20363;&#23376;2/Rect.java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/&#20363;&#23376;3/Rectangle.java" TargetMode="External"/><Relationship Id="rId2" Type="http://schemas.openxmlformats.org/officeDocument/2006/relationships/hyperlink" Target="Java&#38754;&#21521;&#23545;&#35937;&#31532;3&#29256;&#20195;&#30721;/chapter1/&#20363;&#23376;3/Circle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Java&#38754;&#21521;&#23545;&#35937;&#31532;3&#29256;&#20195;&#30721;/chapter1/&#20363;&#23376;3/MainClass.jav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C08FB1-F2DD-42C9-9793-56EF76B9C8D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122238"/>
            <a:ext cx="7369175" cy="1020746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85860"/>
            <a:ext cx="8169275" cy="4832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程序依赖平台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4654550" y="1699746"/>
            <a:ext cx="3138488" cy="4002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Source Code (</a:t>
            </a:r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原始程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000" i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t.c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4157662" y="3213691"/>
            <a:ext cx="4192588" cy="4002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Object Code (</a:t>
            </a:r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目的程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000" i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t.</a:t>
            </a:r>
            <a:r>
              <a:rPr kumimoji="1" lang="en-US" altLang="zh-TW" sz="20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obj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3658394" y="3646592"/>
            <a:ext cx="1962150" cy="3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其他的目的程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endParaRPr kumimoji="1" lang="zh-TW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6992936" y="3651569"/>
            <a:ext cx="1916113" cy="3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(Library)</a:t>
            </a:r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函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数库</a:t>
            </a:r>
            <a:endParaRPr kumimoji="1" lang="zh-TW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" name="Text Box 9"/>
          <p:cNvSpPr txBox="1">
            <a:spLocks noChangeArrowheads="1"/>
          </p:cNvSpPr>
          <p:nvPr/>
        </p:nvSpPr>
        <p:spPr bwMode="auto">
          <a:xfrm>
            <a:off x="3747294" y="4757956"/>
            <a:ext cx="4953000" cy="4002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Executable Code (</a:t>
            </a:r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</a:t>
            </a:r>
            <a:r>
              <a:rPr kumimoji="1" lang="zh-TW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行程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000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t.</a:t>
            </a:r>
            <a:r>
              <a:rPr kumimoji="1" lang="en-US" altLang="zh-TW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or</a:t>
            </a:r>
            <a:r>
              <a:rPr kumimoji="1" lang="en-US" altLang="zh-TW" sz="2000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t.com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6" name="Line 10"/>
          <p:cNvSpPr>
            <a:spLocks noChangeShapeType="1"/>
          </p:cNvSpPr>
          <p:nvPr/>
        </p:nvSpPr>
        <p:spPr bwMode="auto">
          <a:xfrm>
            <a:off x="6246018" y="2100044"/>
            <a:ext cx="0" cy="2846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Line 11"/>
          <p:cNvSpPr>
            <a:spLocks noChangeShapeType="1"/>
          </p:cNvSpPr>
          <p:nvPr/>
        </p:nvSpPr>
        <p:spPr bwMode="auto">
          <a:xfrm flipH="1">
            <a:off x="6246018" y="2886254"/>
            <a:ext cx="0" cy="3035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Line 12"/>
          <p:cNvSpPr>
            <a:spLocks noChangeShapeType="1"/>
          </p:cNvSpPr>
          <p:nvPr/>
        </p:nvSpPr>
        <p:spPr bwMode="auto">
          <a:xfrm>
            <a:off x="6246018" y="3622354"/>
            <a:ext cx="0" cy="3741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Line 13"/>
          <p:cNvSpPr>
            <a:spLocks noChangeShapeType="1"/>
          </p:cNvSpPr>
          <p:nvPr/>
        </p:nvSpPr>
        <p:spPr bwMode="auto">
          <a:xfrm>
            <a:off x="5148071" y="3996498"/>
            <a:ext cx="533591" cy="2134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Line 14"/>
          <p:cNvSpPr>
            <a:spLocks noChangeShapeType="1"/>
          </p:cNvSpPr>
          <p:nvPr/>
        </p:nvSpPr>
        <p:spPr bwMode="auto">
          <a:xfrm flipH="1">
            <a:off x="6824660" y="4023766"/>
            <a:ext cx="403226" cy="1862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Line 15"/>
          <p:cNvSpPr>
            <a:spLocks noChangeShapeType="1"/>
          </p:cNvSpPr>
          <p:nvPr/>
        </p:nvSpPr>
        <p:spPr bwMode="auto">
          <a:xfrm>
            <a:off x="6246812" y="4494646"/>
            <a:ext cx="0" cy="2846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Line 16"/>
          <p:cNvSpPr>
            <a:spLocks noChangeShapeType="1"/>
          </p:cNvSpPr>
          <p:nvPr/>
        </p:nvSpPr>
        <p:spPr bwMode="auto">
          <a:xfrm>
            <a:off x="6239148" y="5182174"/>
            <a:ext cx="0" cy="2846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1825" y="5466831"/>
            <a:ext cx="2289175" cy="905860"/>
            <a:chOff x="2996" y="3456"/>
            <a:chExt cx="1442" cy="611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2996" y="3456"/>
            <a:ext cx="67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4439520" imgH="4038480" progId="CorelDraw.Graphic.9">
                    <p:embed/>
                  </p:oleObj>
                </mc:Choice>
                <mc:Fallback>
                  <p:oleObj name="CorelDRAW" r:id="rId2" imgW="4439520" imgH="4038480" progId="CorelDraw.Graphic.9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3456"/>
                          <a:ext cx="67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0" name="Text Box 19"/>
            <p:cNvSpPr txBox="1">
              <a:spLocks noChangeArrowheads="1"/>
            </p:cNvSpPr>
            <p:nvPr/>
          </p:nvSpPr>
          <p:spPr bwMode="auto">
            <a:xfrm>
              <a:off x="3676" y="3636"/>
              <a:ext cx="76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Computer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529261" y="2401972"/>
            <a:ext cx="3359150" cy="467015"/>
            <a:chOff x="2896" y="1590"/>
            <a:chExt cx="2116" cy="315"/>
          </a:xfrm>
        </p:grpSpPr>
        <p:sp>
          <p:nvSpPr>
            <p:cNvPr id="1048" name="Text Box 21"/>
            <p:cNvSpPr txBox="1">
              <a:spLocks noChangeArrowheads="1"/>
            </p:cNvSpPr>
            <p:nvPr/>
          </p:nvSpPr>
          <p:spPr bwMode="auto">
            <a:xfrm>
              <a:off x="2896" y="1590"/>
              <a:ext cx="866" cy="315"/>
            </a:xfrm>
            <a:prstGeom prst="rect">
              <a:avLst/>
            </a:prstGeom>
            <a:solidFill>
              <a:srgbClr val="1A68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Compiler</a:t>
              </a:r>
            </a:p>
          </p:txBody>
        </p:sp>
        <p:sp>
          <p:nvSpPr>
            <p:cNvPr id="1049" name="Text Box 22"/>
            <p:cNvSpPr txBox="1">
              <a:spLocks noChangeArrowheads="1"/>
            </p:cNvSpPr>
            <p:nvPr/>
          </p:nvSpPr>
          <p:spPr bwMode="auto">
            <a:xfrm>
              <a:off x="3739" y="1604"/>
              <a:ext cx="127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编译</a:t>
              </a:r>
              <a:r>
                <a:rPr kumimoji="1" lang="en-US" altLang="zh-TW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Compiling)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741987" y="4005389"/>
            <a:ext cx="2719388" cy="585621"/>
            <a:chOff x="3014" y="2598"/>
            <a:chExt cx="1713" cy="395"/>
          </a:xfrm>
        </p:grpSpPr>
        <p:sp>
          <p:nvSpPr>
            <p:cNvPr id="1046" name="Text Box 24"/>
            <p:cNvSpPr txBox="1">
              <a:spLocks noChangeArrowheads="1"/>
            </p:cNvSpPr>
            <p:nvPr/>
          </p:nvSpPr>
          <p:spPr bwMode="auto">
            <a:xfrm>
              <a:off x="3014" y="2598"/>
              <a:ext cx="635" cy="315"/>
            </a:xfrm>
            <a:prstGeom prst="rect">
              <a:avLst/>
            </a:prstGeom>
            <a:solidFill>
              <a:srgbClr val="1A681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Linker</a:t>
              </a:r>
            </a:p>
          </p:txBody>
        </p:sp>
        <p:sp>
          <p:nvSpPr>
            <p:cNvPr id="1047" name="Text Box 25"/>
            <p:cNvSpPr txBox="1">
              <a:spLocks noChangeArrowheads="1"/>
            </p:cNvSpPr>
            <p:nvPr/>
          </p:nvSpPr>
          <p:spPr bwMode="auto">
            <a:xfrm>
              <a:off x="3633" y="2723"/>
              <a:ext cx="109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连接</a:t>
              </a:r>
              <a:r>
                <a:rPr kumimoji="1" lang="en-US" altLang="zh-TW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Linking)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9176" y="2076931"/>
            <a:ext cx="3146231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针对当前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源程序所在的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特定平台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对其源文件进行编译、连接，生成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机器指令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即：根据当前平台的机器指令生成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可执行文件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(.exe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2．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程序依赖平台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3875200"/>
            <a:ext cx="5609524" cy="1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0216" y="2228671"/>
            <a:ext cx="77438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不能保证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源程序所产生的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可执行文件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在所有的平台上都能正确的被运行，其原因是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不同平台可能具有不同的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机器指令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4B36D-BB5C-4625-87D4-09B7134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Java</a:t>
            </a:r>
            <a:r>
              <a:rPr lang="zh-CN" altLang="en-US" dirty="0">
                <a:solidFill>
                  <a:srgbClr val="002060"/>
                </a:solidFill>
              </a:rPr>
              <a:t>的平台无关性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28775"/>
            <a:ext cx="8435280" cy="4502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3</a:t>
            </a:r>
            <a:r>
              <a:rPr lang="zh-CN" altLang="en-US" dirty="0">
                <a:latin typeface="宋体" pitchFamily="2" charset="-122"/>
              </a:rPr>
              <a:t>．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虚拟机与字节码 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在平台之上提供一个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运行环境：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487" lvl="1" indent="0" algn="ctr">
              <a:buNone/>
            </a:pP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</a:t>
            </a:r>
            <a:r>
              <a:rPr lang="en-US" altLang="zh-CN" dirty="0">
                <a:latin typeface="+mj-lt"/>
              </a:rPr>
              <a:t>ava 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R</a:t>
            </a:r>
            <a:r>
              <a:rPr lang="en-US" altLang="zh-CN" dirty="0">
                <a:latin typeface="+mj-lt"/>
              </a:rPr>
              <a:t>untime 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E</a:t>
            </a:r>
            <a:r>
              <a:rPr lang="en-US" altLang="zh-CN" dirty="0">
                <a:latin typeface="+mj-lt"/>
              </a:rPr>
              <a:t>nvironment(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JRE)</a:t>
            </a:r>
          </a:p>
          <a:p>
            <a:pPr marL="344487" lvl="1" indent="0" algn="ctr">
              <a:buNone/>
            </a:pPr>
            <a:endParaRPr lang="en-US" altLang="zh-CN" dirty="0">
              <a:latin typeface="+mj-lt"/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运行环境</a:t>
            </a:r>
            <a:r>
              <a:rPr lang="zh-CN" altLang="en-US" dirty="0">
                <a:latin typeface="+mj-lt"/>
              </a:rPr>
              <a:t>由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Java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虚拟机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>
                <a:solidFill>
                  <a:srgbClr val="3333FF"/>
                </a:solidFill>
              </a:rPr>
              <a:t>J</a:t>
            </a:r>
            <a:r>
              <a:rPr lang="en-US" altLang="zh-CN" b="1" dirty="0"/>
              <a:t>ava </a:t>
            </a:r>
            <a:r>
              <a:rPr lang="en-US" altLang="zh-CN" b="1" dirty="0">
                <a:solidFill>
                  <a:srgbClr val="3333FF"/>
                </a:solidFill>
              </a:rPr>
              <a:t>V</a:t>
            </a:r>
            <a:r>
              <a:rPr lang="en-US" altLang="zh-CN" b="1" dirty="0"/>
              <a:t>irtual </a:t>
            </a:r>
            <a:r>
              <a:rPr lang="en-US" altLang="zh-CN" b="1" dirty="0" err="1">
                <a:solidFill>
                  <a:srgbClr val="3333FF"/>
                </a:solidFill>
              </a:rPr>
              <a:t>M</a:t>
            </a:r>
            <a:r>
              <a:rPr lang="en-US" altLang="zh-CN" b="1" dirty="0" err="1"/>
              <a:t>achine</a:t>
            </a:r>
            <a:r>
              <a:rPr lang="en-US" altLang="zh-CN" dirty="0" err="1">
                <a:latin typeface="+mj-lt"/>
              </a:rPr>
              <a:t>，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JVM</a:t>
            </a:r>
            <a:r>
              <a:rPr lang="en-US" altLang="zh-CN" dirty="0">
                <a:latin typeface="+mj-lt"/>
              </a:rPr>
              <a:t>)、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类库</a:t>
            </a:r>
            <a:r>
              <a:rPr lang="zh-CN" altLang="en-US" dirty="0">
                <a:latin typeface="+mj-lt"/>
              </a:rPr>
              <a:t>以及一些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核心文件</a:t>
            </a:r>
            <a:r>
              <a:rPr lang="zh-CN" altLang="en-US" dirty="0">
                <a:latin typeface="+mj-lt"/>
              </a:rPr>
              <a:t>组成。</a:t>
            </a:r>
            <a:endParaRPr lang="en-US" altLang="zh-CN" dirty="0">
              <a:latin typeface="+mj-lt"/>
            </a:endParaRPr>
          </a:p>
          <a:p>
            <a:pPr lvl="1"/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语言提供的编译器不针对特定的操作系统和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芯片进行编译，而是针对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虚拟机</a:t>
            </a:r>
            <a:r>
              <a:rPr lang="zh-CN" altLang="en-US" dirty="0">
                <a:latin typeface="+mj-lt"/>
              </a:rPr>
              <a:t>把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源程序编译成称为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字节码</a:t>
            </a:r>
            <a:r>
              <a:rPr lang="zh-CN" altLang="en-US" dirty="0">
                <a:latin typeface="+mj-lt"/>
              </a:rPr>
              <a:t>的“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中间代码</a:t>
            </a:r>
            <a:r>
              <a:rPr lang="zh-CN" altLang="en-US" dirty="0">
                <a:latin typeface="+mj-lt"/>
              </a:rPr>
              <a:t>”。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FC2037-645F-460F-A97B-97CB774F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2E831C8A-4C14-4D45-86C2-4B8D7094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A1BC45-D1C5-49E5-B668-6FEA8DD9B68D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459298-7AC9-49C3-A907-A4EA3273E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Java Virtual Machine (JVM)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84391CE-1E63-48C6-B292-426BFB7A6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1719263"/>
            <a:ext cx="8159750" cy="4411662"/>
          </a:xfrm>
        </p:spPr>
        <p:txBody>
          <a:bodyPr/>
          <a:lstStyle/>
          <a:p>
            <a:pPr eaLnBrk="1" hangingPunct="1"/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28677" name="Picture 4" descr="fig5-1">
            <a:extLst>
              <a:ext uri="{FF2B5EF4-FFF2-40B4-BE49-F238E27FC236}">
                <a16:creationId xmlns:a16="http://schemas.microsoft.com/office/drawing/2014/main" id="{EBFD75F3-0FE7-4F2F-AF81-3CA3681F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5897562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0F95EA9-1695-4F5E-97F5-D4E07DD1D24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75642"/>
            <a:ext cx="9144000" cy="155733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程序的跨平台</a:t>
            </a:r>
            <a:r>
              <a:rPr lang="zh-CN" altLang="en-US" b="1" dirty="0">
                <a:solidFill>
                  <a:srgbClr val="0000CC"/>
                </a:solidFill>
              </a:rPr>
              <a:t>运行机制</a:t>
            </a:r>
            <a:br>
              <a:rPr lang="zh-CN" altLang="en-US" dirty="0">
                <a:solidFill>
                  <a:srgbClr val="F8F8F8"/>
                </a:solidFill>
              </a:rPr>
            </a:br>
            <a:r>
              <a:rPr lang="en-US" altLang="zh-CN" sz="2000" dirty="0">
                <a:solidFill>
                  <a:srgbClr val="C00000"/>
                </a:solidFill>
              </a:rPr>
              <a:t>The </a:t>
            </a:r>
            <a:r>
              <a:rPr lang="en-US" altLang="zh-CN" sz="2800" b="1" dirty="0">
                <a:solidFill>
                  <a:srgbClr val="C00000"/>
                </a:solidFill>
              </a:rPr>
              <a:t>platform independent</a:t>
            </a:r>
            <a:r>
              <a:rPr lang="en-US" altLang="zh-CN" sz="2000" b="1" dirty="0">
                <a:solidFill>
                  <a:srgbClr val="C00000"/>
                </a:solidFill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</a:rPr>
              <a:t>running mechanism  of Java program</a:t>
            </a:r>
          </a:p>
        </p:txBody>
      </p:sp>
      <p:sp>
        <p:nvSpPr>
          <p:cNvPr id="28684" name="灯片编号占位符 24">
            <a:extLst>
              <a:ext uri="{FF2B5EF4-FFF2-40B4-BE49-F238E27FC236}">
                <a16:creationId xmlns:a16="http://schemas.microsoft.com/office/drawing/2014/main" id="{662821D2-3B2E-4457-9E38-70DCFE5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6982" y="611469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6674D3-BD48-4139-B625-5B054FE4D552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D2EED8BD-9165-4227-A54C-21A2C598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772816"/>
            <a:ext cx="3547319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.java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A5C270A-8B9E-433A-8A1C-69B1564D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13" y="3128611"/>
            <a:ext cx="2951981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Byte Code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.class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8939F09C-46BF-4DCA-A52A-FCC799AFE47F}"/>
              </a:ext>
            </a:extLst>
          </p:cNvPr>
          <p:cNvGrpSpPr>
            <a:grpSpLocks/>
          </p:cNvGrpSpPr>
          <p:nvPr/>
        </p:nvGrpSpPr>
        <p:grpSpPr bwMode="auto">
          <a:xfrm>
            <a:off x="4040958" y="2250722"/>
            <a:ext cx="3168650" cy="877888"/>
            <a:chOff x="2471" y="1389"/>
            <a:chExt cx="1996" cy="544"/>
          </a:xfrm>
        </p:grpSpPr>
        <p:sp>
          <p:nvSpPr>
            <p:cNvPr id="26645" name="Line 6">
              <a:extLst>
                <a:ext uri="{FF2B5EF4-FFF2-40B4-BE49-F238E27FC236}">
                  <a16:creationId xmlns:a16="http://schemas.microsoft.com/office/drawing/2014/main" id="{8A4E1196-4FE0-4A87-8073-EB012EE8B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389"/>
              <a:ext cx="0" cy="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id="{EF9CCA9F-29E5-4386-A967-E1B349F65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1421"/>
              <a:ext cx="19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0000CC"/>
                  </a:solidFill>
                  <a:ea typeface="黑体" panose="02010609060101010101" pitchFamily="49" charset="-122"/>
                </a:rPr>
                <a:t>complie</a:t>
              </a:r>
              <a:r>
                <a:rPr lang="en-US" altLang="zh-CN" sz="2800" dirty="0">
                  <a:solidFill>
                    <a:srgbClr val="0000CC"/>
                  </a:solidFill>
                  <a:ea typeface="黑体" panose="02010609060101010101" pitchFamily="49" charset="-122"/>
                </a:rPr>
                <a:t> (</a:t>
              </a:r>
              <a:r>
                <a:rPr lang="zh-CN" altLang="en-US" sz="2800" dirty="0">
                  <a:solidFill>
                    <a:srgbClr val="0000CC"/>
                  </a:solidFill>
                  <a:ea typeface="黑体" panose="02010609060101010101" pitchFamily="49" charset="-122"/>
                </a:rPr>
                <a:t>编译</a:t>
              </a:r>
              <a:r>
                <a:rPr lang="en-US" altLang="zh-CN" sz="2800" dirty="0">
                  <a:solidFill>
                    <a:srgbClr val="0000CC"/>
                  </a:solidFill>
                  <a:ea typeface="黑体" panose="02010609060101010101" pitchFamily="49" charset="-122"/>
                </a:rPr>
                <a:t>)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5DEE56-0238-48EE-8E21-CEDFEEF5BB35}"/>
              </a:ext>
            </a:extLst>
          </p:cNvPr>
          <p:cNvGrpSpPr/>
          <p:nvPr/>
        </p:nvGrpSpPr>
        <p:grpSpPr>
          <a:xfrm>
            <a:off x="3466282" y="3565311"/>
            <a:ext cx="2052638" cy="2790686"/>
            <a:chOff x="3492500" y="3806964"/>
            <a:chExt cx="2052638" cy="2790686"/>
          </a:xfrm>
        </p:grpSpPr>
        <p:sp>
          <p:nvSpPr>
            <p:cNvPr id="26648" name="Rectangle 10">
              <a:extLst>
                <a:ext uri="{FF2B5EF4-FFF2-40B4-BE49-F238E27FC236}">
                  <a16:creationId xmlns:a16="http://schemas.microsoft.com/office/drawing/2014/main" id="{A4311C7A-F5E2-4A10-92B0-874959F9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4724400"/>
              <a:ext cx="2052638" cy="7921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JVM </a:t>
              </a:r>
            </a:p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(Java</a:t>
              </a:r>
              <a:r>
                <a:rPr lang="zh-CN" altLang="en-US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 </a:t>
              </a:r>
            </a:p>
          </p:txBody>
        </p:sp>
        <p:sp>
          <p:nvSpPr>
            <p:cNvPr id="28679" name="Rectangle 16">
              <a:extLst>
                <a:ext uri="{FF2B5EF4-FFF2-40B4-BE49-F238E27FC236}">
                  <a16:creationId xmlns:a16="http://schemas.microsoft.com/office/drawing/2014/main" id="{938A80A6-6C8C-425F-8331-28EC56251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6092825"/>
              <a:ext cx="2052638" cy="504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</a:p>
          </p:txBody>
        </p:sp>
        <p:sp>
          <p:nvSpPr>
            <p:cNvPr id="26642" name="Line 13">
              <a:extLst>
                <a:ext uri="{FF2B5EF4-FFF2-40B4-BE49-F238E27FC236}">
                  <a16:creationId xmlns:a16="http://schemas.microsoft.com/office/drawing/2014/main" id="{7B89C826-EBD3-4992-B047-582AEFEBE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381" y="3806964"/>
              <a:ext cx="1588" cy="936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9">
              <a:extLst>
                <a:ext uri="{FF2B5EF4-FFF2-40B4-BE49-F238E27FC236}">
                  <a16:creationId xmlns:a16="http://schemas.microsoft.com/office/drawing/2014/main" id="{DCEB8490-6F92-48B8-8237-5430FE5B8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382" y="5516563"/>
              <a:ext cx="0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75AD3A-991C-4D5A-B711-660AD63A5D2D}"/>
              </a:ext>
            </a:extLst>
          </p:cNvPr>
          <p:cNvGrpSpPr/>
          <p:nvPr/>
        </p:nvGrpSpPr>
        <p:grpSpPr>
          <a:xfrm>
            <a:off x="4421163" y="3565312"/>
            <a:ext cx="3906045" cy="2790685"/>
            <a:chOff x="4447381" y="3806965"/>
            <a:chExt cx="3906045" cy="2790685"/>
          </a:xfrm>
        </p:grpSpPr>
        <p:sp>
          <p:nvSpPr>
            <p:cNvPr id="26647" name="Rectangle 9">
              <a:extLst>
                <a:ext uri="{FF2B5EF4-FFF2-40B4-BE49-F238E27FC236}">
                  <a16:creationId xmlns:a16="http://schemas.microsoft.com/office/drawing/2014/main" id="{9EB0E051-6519-43E2-BC53-932824A43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4724400"/>
              <a:ext cx="2052638" cy="7921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JVM </a:t>
              </a:r>
            </a:p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(Java</a:t>
              </a:r>
              <a:r>
                <a:rPr lang="zh-CN" altLang="en-US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 </a:t>
              </a:r>
            </a:p>
          </p:txBody>
        </p:sp>
        <p:sp>
          <p:nvSpPr>
            <p:cNvPr id="28680" name="Rectangle 17">
              <a:extLst>
                <a:ext uri="{FF2B5EF4-FFF2-40B4-BE49-F238E27FC236}">
                  <a16:creationId xmlns:a16="http://schemas.microsoft.com/office/drawing/2014/main" id="{3099F5A8-7514-4C18-8F15-7810BF95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6092825"/>
              <a:ext cx="2052637" cy="504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Unix</a:t>
              </a:r>
            </a:p>
          </p:txBody>
        </p:sp>
        <p:sp>
          <p:nvSpPr>
            <p:cNvPr id="26643" name="Line 14">
              <a:extLst>
                <a:ext uri="{FF2B5EF4-FFF2-40B4-BE49-F238E27FC236}">
                  <a16:creationId xmlns:a16="http://schemas.microsoft.com/office/drawing/2014/main" id="{322354C1-0587-43F9-A782-1CD7CEF50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381" y="3806965"/>
              <a:ext cx="2931319" cy="885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20">
              <a:extLst>
                <a:ext uri="{FF2B5EF4-FFF2-40B4-BE49-F238E27FC236}">
                  <a16:creationId xmlns:a16="http://schemas.microsoft.com/office/drawing/2014/main" id="{3369A8D4-39F8-4082-ABD8-6A68FDAF5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8544" y="5516563"/>
              <a:ext cx="0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071B0B-DF0D-4A2F-8D25-6FF0E5ED6A4A}"/>
              </a:ext>
            </a:extLst>
          </p:cNvPr>
          <p:cNvGrpSpPr/>
          <p:nvPr/>
        </p:nvGrpSpPr>
        <p:grpSpPr>
          <a:xfrm>
            <a:off x="531788" y="3573016"/>
            <a:ext cx="3886199" cy="2748632"/>
            <a:chOff x="558006" y="3806964"/>
            <a:chExt cx="3889375" cy="2790686"/>
          </a:xfrm>
        </p:grpSpPr>
        <p:sp>
          <p:nvSpPr>
            <p:cNvPr id="26644" name="Text Box 23">
              <a:extLst>
                <a:ext uri="{FF2B5EF4-FFF2-40B4-BE49-F238E27FC236}">
                  <a16:creationId xmlns:a16="http://schemas.microsoft.com/office/drawing/2014/main" id="{89D98566-E908-4F46-88F5-2E601977E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" y="3951427"/>
              <a:ext cx="2232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load (</a:t>
              </a:r>
              <a:r>
                <a:rPr lang="zh-CN" altLang="en-US" sz="2800">
                  <a:solidFill>
                    <a:srgbClr val="0000CC"/>
                  </a:solidFill>
                  <a:ea typeface="黑体" panose="02010609060101010101" pitchFamily="49" charset="-122"/>
                </a:rPr>
                <a:t>载入</a:t>
              </a: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)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F8033C3-9060-44D8-B2F5-4A15EEE1D0E1}"/>
                </a:ext>
              </a:extLst>
            </p:cNvPr>
            <p:cNvGrpSpPr/>
            <p:nvPr/>
          </p:nvGrpSpPr>
          <p:grpSpPr>
            <a:xfrm>
              <a:off x="558006" y="3806964"/>
              <a:ext cx="3889375" cy="2790686"/>
              <a:chOff x="558006" y="3806964"/>
              <a:chExt cx="3889375" cy="2790686"/>
            </a:xfrm>
          </p:grpSpPr>
          <p:sp>
            <p:nvSpPr>
              <p:cNvPr id="28678" name="Rectangle 15">
                <a:extLst>
                  <a:ext uri="{FF2B5EF4-FFF2-40B4-BE49-F238E27FC236}">
                    <a16:creationId xmlns:a16="http://schemas.microsoft.com/office/drawing/2014/main" id="{4465F4E1-E46E-418D-A05D-EF575AC55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" y="6092825"/>
                <a:ext cx="2052638" cy="504825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Windows</a:t>
                </a: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644474F-1823-4E26-B2F1-60402A4F38EE}"/>
                  </a:ext>
                </a:extLst>
              </p:cNvPr>
              <p:cNvGrpSpPr/>
              <p:nvPr/>
            </p:nvGrpSpPr>
            <p:grpSpPr>
              <a:xfrm>
                <a:off x="558006" y="3806964"/>
                <a:ext cx="3889375" cy="2285861"/>
                <a:chOff x="558006" y="3806964"/>
                <a:chExt cx="3889375" cy="2285861"/>
              </a:xfrm>
            </p:grpSpPr>
            <p:sp>
              <p:nvSpPr>
                <p:cNvPr id="26649" name="Rectangle 11">
                  <a:extLst>
                    <a:ext uri="{FF2B5EF4-FFF2-40B4-BE49-F238E27FC236}">
                      <a16:creationId xmlns:a16="http://schemas.microsoft.com/office/drawing/2014/main" id="{6D002678-5531-4F5D-9D45-C7A9859EB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5650" y="4724400"/>
                  <a:ext cx="2052638" cy="792163"/>
                </a:xfrm>
                <a:prstGeom prst="rect">
                  <a:avLst/>
                </a:prstGeom>
                <a:solidFill>
                  <a:srgbClr val="F8F8F8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JVM </a:t>
                  </a:r>
                </a:p>
                <a:p>
                  <a:pPr algn="ctr"/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(Java</a:t>
                  </a:r>
                  <a:r>
                    <a:rPr lang="zh-CN" altLang="en-US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虚拟机</a:t>
                  </a:r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 </a:t>
                  </a:r>
                </a:p>
              </p:txBody>
            </p:sp>
            <p:sp>
              <p:nvSpPr>
                <p:cNvPr id="26641" name="Line 12">
                  <a:extLst>
                    <a:ext uri="{FF2B5EF4-FFF2-40B4-BE49-F238E27FC236}">
                      <a16:creationId xmlns:a16="http://schemas.microsoft.com/office/drawing/2014/main" id="{3A4908BB-7B6A-42CE-A749-A7A3D1DB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0531" y="3806964"/>
                  <a:ext cx="2736850" cy="898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37" name="Line 18">
                  <a:extLst>
                    <a:ext uri="{FF2B5EF4-FFF2-40B4-BE49-F238E27FC236}">
                      <a16:creationId xmlns:a16="http://schemas.microsoft.com/office/drawing/2014/main" id="{C2EBE602-D94D-41F5-B644-0A040C53D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969" y="5516563"/>
                  <a:ext cx="0" cy="5762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0" name="Text Box 27">
                  <a:extLst>
                    <a:ext uri="{FF2B5EF4-FFF2-40B4-BE49-F238E27FC236}">
                      <a16:creationId xmlns:a16="http://schemas.microsoft.com/office/drawing/2014/main" id="{531CBF53-1BA7-471B-9533-2EA23BEC8C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8006" y="5568950"/>
                  <a:ext cx="273685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execute (</a:t>
                  </a:r>
                  <a:r>
                    <a:rPr lang="zh-CN" altLang="en-US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解释执行</a:t>
                  </a:r>
                  <a:r>
                    <a:rPr lang="en-US" altLang="zh-CN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)</a:t>
                  </a:r>
                </a:p>
              </p:txBody>
            </p: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58C08C1-78D2-43CD-ABFA-09FE96483ADF}"/>
              </a:ext>
            </a:extLst>
          </p:cNvPr>
          <p:cNvSpPr txBox="1"/>
          <p:nvPr/>
        </p:nvSpPr>
        <p:spPr>
          <a:xfrm>
            <a:off x="6068682" y="1788342"/>
            <a:ext cx="144176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Java</a:t>
            </a:r>
            <a:r>
              <a:rPr lang="zh-CN" altLang="en-US" sz="2000" b="1" dirty="0"/>
              <a:t>源程序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1D7AC1-D993-478C-A539-CA9F7AC25D6E}"/>
              </a:ext>
            </a:extLst>
          </p:cNvPr>
          <p:cNvSpPr txBox="1"/>
          <p:nvPr/>
        </p:nvSpPr>
        <p:spPr>
          <a:xfrm>
            <a:off x="5959080" y="3130852"/>
            <a:ext cx="285500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中间代码：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字节码文件 </a:t>
            </a:r>
            <a:endParaRPr lang="zh-CN" altLang="en-US" sz="20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175265-6AEB-458E-AB4B-173068546835}"/>
              </a:ext>
            </a:extLst>
          </p:cNvPr>
          <p:cNvSpPr/>
          <p:nvPr/>
        </p:nvSpPr>
        <p:spPr>
          <a:xfrm>
            <a:off x="6097159" y="4385909"/>
            <a:ext cx="2826568" cy="2059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65C4DB-9D1E-45A3-ABDB-8C6093D920B6}"/>
              </a:ext>
            </a:extLst>
          </p:cNvPr>
          <p:cNvSpPr txBox="1"/>
          <p:nvPr/>
        </p:nvSpPr>
        <p:spPr>
          <a:xfrm>
            <a:off x="7645917" y="3951970"/>
            <a:ext cx="101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平台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11" grpId="0" animBg="1"/>
      <p:bldP spid="32" grpId="0" animBg="1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8C396-256D-4A9D-B129-2F2F2DAE1FF8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2262" y="2145536"/>
            <a:ext cx="8785225" cy="2509837"/>
          </a:xfrm>
          <a:noFill/>
        </p:spPr>
      </p:pic>
      <p:sp>
        <p:nvSpPr>
          <p:cNvPr id="5" name="线形标注 1 4"/>
          <p:cNvSpPr/>
          <p:nvPr/>
        </p:nvSpPr>
        <p:spPr>
          <a:xfrm>
            <a:off x="3591899" y="5016997"/>
            <a:ext cx="1285882" cy="714375"/>
          </a:xfrm>
          <a:prstGeom prst="borderCallout1">
            <a:avLst>
              <a:gd name="adj1" fmla="val -3319"/>
              <a:gd name="adj2" fmla="val 48415"/>
              <a:gd name="adj3" fmla="val -144878"/>
              <a:gd name="adj4" fmla="val 991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C0000"/>
                </a:solidFill>
              </a:rPr>
              <a:t>字节码</a:t>
            </a:r>
            <a:endParaRPr lang="zh-CN" altLang="en-US" sz="2400" dirty="0"/>
          </a:p>
        </p:txBody>
      </p:sp>
      <p:sp>
        <p:nvSpPr>
          <p:cNvPr id="6" name="线形标注 1 5"/>
          <p:cNvSpPr/>
          <p:nvPr/>
        </p:nvSpPr>
        <p:spPr>
          <a:xfrm>
            <a:off x="827584" y="5016998"/>
            <a:ext cx="1143028" cy="714375"/>
          </a:xfrm>
          <a:prstGeom prst="borderCallout1">
            <a:avLst>
              <a:gd name="adj1" fmla="val -3319"/>
              <a:gd name="adj2" fmla="val 48415"/>
              <a:gd name="adj3" fmla="val -136878"/>
              <a:gd name="adj4" fmla="val 483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C0000"/>
                </a:solidFill>
              </a:rPr>
              <a:t>源代码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04839"/>
            <a:ext cx="721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CC"/>
                </a:solidFill>
              </a:rPr>
              <a:t>Java</a:t>
            </a:r>
            <a:r>
              <a:rPr lang="zh-CN" altLang="en-US" sz="2800" b="1" dirty="0">
                <a:solidFill>
                  <a:srgbClr val="0000CC"/>
                </a:solidFill>
              </a:rPr>
              <a:t>虚拟机</a:t>
            </a:r>
            <a:r>
              <a:rPr lang="zh-CN" altLang="en-US" sz="2800" dirty="0"/>
              <a:t>负责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zh-CN" altLang="en-US" sz="28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字节码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翻译成虚拟机所在平台的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机器码</a:t>
            </a:r>
            <a:r>
              <a:rPr lang="zh-CN" altLang="en-US" sz="2800" dirty="0"/>
              <a:t>，并让当前平台运行该机器码。</a:t>
            </a:r>
          </a:p>
        </p:txBody>
      </p:sp>
      <p:sp>
        <p:nvSpPr>
          <p:cNvPr id="8" name="线形标注 1 4">
            <a:extLst>
              <a:ext uri="{FF2B5EF4-FFF2-40B4-BE49-F238E27FC236}">
                <a16:creationId xmlns:a16="http://schemas.microsoft.com/office/drawing/2014/main" id="{5CAB79BC-EA0F-47AE-8419-3E0E913283F9}"/>
              </a:ext>
            </a:extLst>
          </p:cNvPr>
          <p:cNvSpPr/>
          <p:nvPr/>
        </p:nvSpPr>
        <p:spPr>
          <a:xfrm>
            <a:off x="5148064" y="5016997"/>
            <a:ext cx="1800200" cy="644252"/>
          </a:xfrm>
          <a:prstGeom prst="borderCallout1">
            <a:avLst>
              <a:gd name="adj1" fmla="val -3319"/>
              <a:gd name="adj2" fmla="val 48415"/>
              <a:gd name="adj3" fmla="val -228280"/>
              <a:gd name="adj4" fmla="val 515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>
                <a:solidFill>
                  <a:schemeClr val="tx1"/>
                </a:solidFill>
              </a:rPr>
              <a:t>Java</a:t>
            </a:r>
            <a:r>
              <a:rPr lang="zh-CN" altLang="en-US" sz="2400">
                <a:solidFill>
                  <a:schemeClr val="tx1"/>
                </a:solidFill>
              </a:rPr>
              <a:t>虚拟机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CC7483-64C4-4D1C-A5B6-6F9A86D8C87E}"/>
              </a:ext>
            </a:extLst>
          </p:cNvPr>
          <p:cNvSpPr/>
          <p:nvPr/>
        </p:nvSpPr>
        <p:spPr>
          <a:xfrm>
            <a:off x="5796136" y="2557180"/>
            <a:ext cx="2808312" cy="14478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FF501B-3DF3-4CD6-9AA6-A530D494C274}"/>
              </a:ext>
            </a:extLst>
          </p:cNvPr>
          <p:cNvSpPr txBox="1"/>
          <p:nvPr/>
        </p:nvSpPr>
        <p:spPr>
          <a:xfrm>
            <a:off x="7950032" y="214251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平台</a:t>
            </a:r>
          </a:p>
        </p:txBody>
      </p:sp>
      <p:sp>
        <p:nvSpPr>
          <p:cNvPr id="4" name="线形标注 1 4">
            <a:extLst>
              <a:ext uri="{FF2B5EF4-FFF2-40B4-BE49-F238E27FC236}">
                <a16:creationId xmlns:a16="http://schemas.microsoft.com/office/drawing/2014/main" id="{6587999B-E951-6424-287E-CE91B6508D4C}"/>
              </a:ext>
            </a:extLst>
          </p:cNvPr>
          <p:cNvSpPr/>
          <p:nvPr/>
        </p:nvSpPr>
        <p:spPr>
          <a:xfrm>
            <a:off x="6012160" y="1852522"/>
            <a:ext cx="1284634" cy="461666"/>
          </a:xfrm>
          <a:prstGeom prst="borderCallout1">
            <a:avLst>
              <a:gd name="adj1" fmla="val 98695"/>
              <a:gd name="adj2" fmla="val 52301"/>
              <a:gd name="adj3" fmla="val 234345"/>
              <a:gd name="adj4" fmla="val 499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机器码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" grpId="0" animBg="1"/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Java</a:t>
            </a:r>
            <a:r>
              <a:rPr lang="zh-CN" altLang="en-US" dirty="0">
                <a:solidFill>
                  <a:srgbClr val="002060"/>
                </a:solidFill>
              </a:rPr>
              <a:t>的平台无关性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宋体" pitchFamily="2" charset="-122"/>
              </a:rPr>
              <a:t>在一个计算机上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</a:t>
            </a:r>
            <a:r>
              <a:rPr lang="zh-CN" altLang="en-US" sz="2400" dirty="0">
                <a:latin typeface="宋体" pitchFamily="2" charset="-122"/>
              </a:rPr>
              <a:t>得到的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字节码</a:t>
            </a:r>
            <a:r>
              <a:rPr lang="zh-CN" altLang="en-US" sz="2400" dirty="0">
                <a:latin typeface="宋体" pitchFamily="2" charset="-122"/>
              </a:rPr>
              <a:t>文件，可以复制到任何一个安装了</a:t>
            </a:r>
            <a:r>
              <a:rPr lang="en-US" altLang="zh-CN" sz="2400" b="1" dirty="0">
                <a:solidFill>
                  <a:srgbClr val="006600"/>
                </a:solidFill>
                <a:latin typeface="宋体" pitchFamily="2" charset="-122"/>
              </a:rPr>
              <a:t>Java</a:t>
            </a:r>
            <a:r>
              <a:rPr lang="zh-CN" altLang="en-US" sz="2400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运行环境</a:t>
            </a:r>
            <a:r>
              <a:rPr lang="zh-CN" altLang="en-US" sz="2400" dirty="0">
                <a:latin typeface="宋体" pitchFamily="2" charset="-122"/>
              </a:rPr>
              <a:t>的计算机上直接使用运行。</a:t>
            </a:r>
            <a:endParaRPr lang="en-US" altLang="zh-CN" sz="2400" dirty="0"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1000" dirty="0"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字节码</a:t>
            </a:r>
            <a:r>
              <a:rPr lang="zh-CN" altLang="en-US" sz="2400" b="1" dirty="0">
                <a:latin typeface="宋体" pitchFamily="2" charset="-122"/>
              </a:rPr>
              <a:t>由</a:t>
            </a:r>
            <a:r>
              <a:rPr lang="en-US" altLang="zh-CN" sz="2400" b="1" dirty="0">
                <a:solidFill>
                  <a:srgbClr val="006600"/>
                </a:solidFill>
                <a:latin typeface="宋体" pitchFamily="2" charset="-122"/>
              </a:rPr>
              <a:t>Java</a:t>
            </a:r>
            <a:r>
              <a:rPr lang="zh-CN" altLang="en-US" sz="2400" b="1" dirty="0">
                <a:solidFill>
                  <a:srgbClr val="006600"/>
                </a:solidFill>
                <a:latin typeface="宋体" pitchFamily="2" charset="-122"/>
              </a:rPr>
              <a:t>虚拟机</a:t>
            </a:r>
            <a:r>
              <a:rPr lang="zh-CN" altLang="en-US" sz="2400" b="1" dirty="0">
                <a:latin typeface="宋体" pitchFamily="2" charset="-122"/>
              </a:rPr>
              <a:t>负责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解释运行</a:t>
            </a:r>
            <a:r>
              <a:rPr lang="zh-CN" altLang="en-US" sz="2400" dirty="0">
                <a:latin typeface="宋体" pitchFamily="2" charset="-122"/>
              </a:rPr>
              <a:t>，即：</a:t>
            </a:r>
            <a:endParaRPr lang="en-US" altLang="zh-CN" sz="2400" dirty="0">
              <a:latin typeface="宋体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虚拟机</a:t>
            </a:r>
            <a:r>
              <a:rPr lang="zh-CN" altLang="en-US" sz="2200" dirty="0">
                <a:latin typeface="宋体" pitchFamily="2" charset="-122"/>
              </a:rPr>
              <a:t>负责将字节码翻译成本地计算机的机器码，并将机器码交给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本地的操作系统</a:t>
            </a:r>
            <a:r>
              <a:rPr lang="zh-CN" altLang="en-US" sz="2200" dirty="0">
                <a:latin typeface="宋体" pitchFamily="2" charset="-122"/>
              </a:rPr>
              <a:t>来运行。</a:t>
            </a:r>
            <a:endParaRPr lang="zh-CN" altLang="en-US" sz="22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3700636"/>
            <a:ext cx="4953000" cy="2971800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206CE-B031-45EB-9823-5BCF416D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4F5DB-6901-49C4-B7B8-6EC40401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1.3 </a:t>
            </a:r>
            <a:r>
              <a:rPr lang="zh-CN" altLang="zh-CN" sz="4000" b="1"/>
              <a:t>安装</a:t>
            </a:r>
            <a:r>
              <a:rPr lang="en-US" altLang="zh-CN" sz="4000" b="1"/>
              <a:t>JDK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BF336-D1E2-43AC-81F4-0AE2EDA8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1.3.1 </a:t>
            </a:r>
            <a:r>
              <a:rPr lang="zh-CN" altLang="en-US" sz="2800" b="1" dirty="0">
                <a:solidFill>
                  <a:srgbClr val="0070C0"/>
                </a:solidFill>
              </a:rPr>
              <a:t>三种平台简介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1.3.2 </a:t>
            </a:r>
            <a:r>
              <a:rPr lang="zh-CN" altLang="en-US" sz="2800" b="1" dirty="0">
                <a:solidFill>
                  <a:srgbClr val="C00000"/>
                </a:solidFill>
              </a:rPr>
              <a:t>安装</a:t>
            </a:r>
            <a:r>
              <a:rPr lang="en-US" altLang="zh-CN" sz="2800" b="1" dirty="0">
                <a:solidFill>
                  <a:srgbClr val="C00000"/>
                </a:solidFill>
              </a:rPr>
              <a:t>Java SE</a:t>
            </a:r>
            <a:r>
              <a:rPr lang="zh-CN" altLang="en-US" sz="2800" b="1" dirty="0">
                <a:solidFill>
                  <a:srgbClr val="C00000"/>
                </a:solidFill>
              </a:rPr>
              <a:t>平台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zh-CN" altLang="en-US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1.3.3 </a:t>
            </a:r>
            <a:r>
              <a:rPr lang="zh-CN" altLang="en-US" sz="2800" b="1" dirty="0">
                <a:solidFill>
                  <a:srgbClr val="0070C0"/>
                </a:solidFill>
              </a:rPr>
              <a:t>设置系统环境变量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295B2-FCFD-4386-B2E3-A031694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4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1.3.1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三种平台简介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针对桌面计算、企业计算和移动计算，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平台提供了三个版本，形成了三大技术体系：</a:t>
            </a:r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 </a:t>
            </a:r>
          </a:p>
          <a:p>
            <a:pPr marL="801687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SE</a:t>
            </a:r>
            <a:r>
              <a:rPr lang="en-US" altLang="zh-CN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—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Standard Edition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标准版或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标准平台。 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801687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EE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—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Enterprise Edition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企业版或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企业平台。</a:t>
            </a:r>
          </a:p>
          <a:p>
            <a:pPr marL="801687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ME</a:t>
            </a:r>
            <a:r>
              <a:rPr lang="en-US" altLang="zh-CN" dirty="0">
                <a:solidFill>
                  <a:srgbClr val="99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—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 Micro Edition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微型版或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小型平台。  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4487" lvl="1" indent="0" algn="just">
              <a:buNone/>
            </a:pPr>
            <a:r>
              <a:rPr lang="zh-CN" altLang="en-US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altLang="zh-CN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其它应用： </a:t>
            </a:r>
          </a:p>
          <a:p>
            <a:pPr lvl="1"/>
            <a:r>
              <a:rPr lang="en-US" altLang="zh-CN" sz="22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是第一个</a:t>
            </a:r>
            <a:r>
              <a:rPr lang="zh-CN" altLang="en-US" sz="22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内置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支持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的操作系统，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自带的应用程序使用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语言编写。</a:t>
            </a:r>
            <a:endParaRPr lang="zh-CN" altLang="en-US" sz="2200" i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4487" lvl="1" indent="0" algn="just">
              <a:buNone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7C630-F0FB-4B07-8E10-619620CC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9BB8B98-AE9F-4231-AA86-E9319B4E6A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程序的开发工具</a:t>
            </a:r>
            <a:endParaRPr lang="zh-CN" altLang="en-US" sz="3600" b="0" dirty="0">
              <a:solidFill>
                <a:schemeClr val="tx1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539644-9500-424D-B970-F97011C7B99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3808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JDK(Java Development Kit)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Java</a:t>
            </a:r>
            <a:r>
              <a:rPr lang="zh-CN" altLang="en-US" b="1" dirty="0"/>
              <a:t>集成开发环境</a:t>
            </a:r>
            <a:r>
              <a:rPr lang="en-US" altLang="zh-CN" b="1" dirty="0"/>
              <a:t>(IDE,</a:t>
            </a:r>
            <a:r>
              <a:rPr lang="en-US" altLang="zh-CN" dirty="0"/>
              <a:t> Integrated Development Environment </a:t>
            </a:r>
            <a:r>
              <a:rPr lang="en-US" altLang="zh-CN" b="1" dirty="0"/>
              <a:t>)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83106FEB-22EB-4063-89BA-35FF3E22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060848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Java Runtime Environment (JRE) (Java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执行环境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Tools 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各种工具程序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Java Class Library Source Files (Java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类库源码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Demo 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关于各种类的例程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DBE0DDD4-77BA-41E3-B0AA-0F64E9A7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616" y="4829175"/>
            <a:ext cx="2160241" cy="156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IntelliJ IDEA </a:t>
            </a:r>
          </a:p>
          <a:p>
            <a:pPr eaLnBrk="0" hangingPunct="0"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JBuilder</a:t>
            </a:r>
            <a:r>
              <a:rPr lang="en-US" altLang="zh-CN" sz="2400" dirty="0">
                <a:latin typeface="Times New Roman" pitchFamily="18" charset="0"/>
              </a:rPr>
              <a:t>      </a:t>
            </a:r>
          </a:p>
          <a:p>
            <a:pPr eaLnBrk="0" hangingPunct="0">
              <a:defRPr/>
            </a:pP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Netbeans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</a:t>
            </a:r>
          </a:p>
          <a:p>
            <a:pPr eaLnBrk="0" hangingPunct="0"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4402330-F5BD-445C-8A01-C7DEED6F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13" y="4829175"/>
            <a:ext cx="1511300" cy="5794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</a:rPr>
              <a:t>Eclipse</a:t>
            </a:r>
          </a:p>
        </p:txBody>
      </p:sp>
      <p:sp>
        <p:nvSpPr>
          <p:cNvPr id="32775" name="灯片编号占位符 6">
            <a:extLst>
              <a:ext uri="{FF2B5EF4-FFF2-40B4-BE49-F238E27FC236}">
                <a16:creationId xmlns:a16="http://schemas.microsoft.com/office/drawing/2014/main" id="{2862125E-B130-4739-B275-28981CC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E6FE3B-5C40-4578-8B69-770CF4173D03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7772400" cy="1362075"/>
          </a:xfrm>
        </p:spPr>
        <p:txBody>
          <a:bodyPr/>
          <a:lstStyle/>
          <a:p>
            <a:pPr algn="ctr"/>
            <a:r>
              <a:rPr lang="zh-CN" altLang="en-US" sz="6000" dirty="0">
                <a:latin typeface="楷体_GB2312"/>
              </a:rPr>
              <a:t>第</a:t>
            </a:r>
            <a:r>
              <a:rPr lang="en-US" altLang="zh-CN" sz="6000" dirty="0">
                <a:latin typeface="楷体_GB2312"/>
              </a:rPr>
              <a:t>1</a:t>
            </a:r>
            <a:r>
              <a:rPr lang="zh-CN" altLang="en-US" sz="6000">
                <a:latin typeface="楷体_GB2312"/>
              </a:rPr>
              <a:t>章 </a:t>
            </a:r>
            <a:r>
              <a:rPr lang="en-US" altLang="zh-CN" sz="6000">
                <a:latin typeface="楷体_GB2312"/>
              </a:rPr>
              <a:t>Java</a:t>
            </a:r>
            <a:r>
              <a:rPr lang="zh-CN" altLang="en-US" sz="6000">
                <a:latin typeface="楷体_GB2312"/>
              </a:rPr>
              <a:t>入门</a:t>
            </a:r>
            <a:endParaRPr lang="zh-CN" altLang="en-US" sz="6000" dirty="0">
              <a:latin typeface="楷体_GB231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502A1D-CA90-40DF-BACE-641E333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安装</a:t>
            </a:r>
            <a:r>
              <a:rPr lang="en-US" altLang="zh-CN" dirty="0"/>
              <a:t>Java SE</a:t>
            </a:r>
            <a:r>
              <a:rPr lang="zh-CN" altLang="en-US" dirty="0">
                <a:latin typeface="宋体" pitchFamily="2" charset="-122"/>
              </a:rPr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5686436" cy="4502150"/>
          </a:xfrm>
        </p:spPr>
        <p:txBody>
          <a:bodyPr/>
          <a:lstStyle/>
          <a:p>
            <a:r>
              <a:rPr lang="en-US" altLang="zh-CN" sz="2400" dirty="0"/>
              <a:t>Java SE</a:t>
            </a:r>
            <a:r>
              <a:rPr lang="zh-CN" altLang="en-US" sz="2400" dirty="0"/>
              <a:t>平台是学习掌握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语言的最佳平台，而掌握</a:t>
            </a:r>
            <a:r>
              <a:rPr lang="en-US" altLang="zh-CN" sz="2400" dirty="0"/>
              <a:t>Java SE</a:t>
            </a:r>
            <a:r>
              <a:rPr lang="zh-CN" altLang="en-US" sz="2400" dirty="0"/>
              <a:t>又是进一步学习</a:t>
            </a:r>
            <a:r>
              <a:rPr lang="en-US" altLang="zh-CN" sz="2400" dirty="0"/>
              <a:t>Java EE</a:t>
            </a:r>
            <a:r>
              <a:rPr lang="zh-CN" altLang="en-US" sz="2400" dirty="0"/>
              <a:t>和</a:t>
            </a:r>
            <a:r>
              <a:rPr lang="en-US" altLang="zh-CN" sz="2400" dirty="0"/>
              <a:t>Java ME</a:t>
            </a:r>
            <a:r>
              <a:rPr lang="zh-CN" altLang="en-US" sz="2400" dirty="0"/>
              <a:t>所必须的。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b="1" dirty="0"/>
              <a:t>安装</a:t>
            </a:r>
            <a:r>
              <a:rPr lang="en-US" altLang="zh-CN" sz="2400" b="1" dirty="0"/>
              <a:t>JDK(</a:t>
            </a:r>
            <a:r>
              <a:rPr lang="zh-CN" altLang="en-US" sz="2400" b="1" dirty="0"/>
              <a:t>教材</a:t>
            </a:r>
            <a:r>
              <a:rPr lang="en-US" altLang="zh-CN" sz="2400" b="1" dirty="0"/>
              <a:t>P4 1.3</a:t>
            </a:r>
            <a:r>
              <a:rPr lang="zh-CN" altLang="en-US" sz="2400" b="1" dirty="0"/>
              <a:t>节</a:t>
            </a:r>
            <a:r>
              <a:rPr lang="en-US" altLang="zh-CN" sz="2400" b="1" dirty="0"/>
              <a:t>)</a:t>
            </a:r>
            <a:endParaRPr lang="zh-CN" altLang="en-US" sz="2400" dirty="0"/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CC"/>
                </a:solidFill>
              </a:rPr>
              <a:t>下载</a:t>
            </a:r>
            <a:r>
              <a:rPr lang="en-US" altLang="zh-CN" b="1" dirty="0">
                <a:solidFill>
                  <a:srgbClr val="0000CC"/>
                </a:solidFill>
              </a:rPr>
              <a:t>JDK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801687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CC"/>
                </a:solidFill>
              </a:rPr>
              <a:t>配置环境变量。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C00000"/>
                </a:solidFill>
              </a:rPr>
              <a:t>环境变量是</a:t>
            </a:r>
            <a:r>
              <a:rPr lang="zh-CN" altLang="en-US" sz="2000" dirty="0"/>
              <a:t>操作系统需要的参数，如：命令的路径、文件的路径等。</a:t>
            </a:r>
            <a:endParaRPr lang="en-US" altLang="zh-CN" sz="2000" dirty="0"/>
          </a:p>
          <a:p>
            <a:pPr marL="801687" lvl="1" indent="-457200">
              <a:buFont typeface="+mj-ea"/>
              <a:buAutoNum type="circleNumDbPlain"/>
            </a:pP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5796136" y="138098"/>
            <a:ext cx="3166900" cy="1490702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课后请在个人电脑完成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30131-39B8-4B1C-A137-A8471B27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DD85CD-8F39-4F04-8F41-D9D3F8B4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57" y="2492896"/>
            <a:ext cx="2980792" cy="3183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DEA69-B4D0-4DB7-BF82-249A9502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配置环境变量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ED35E-2AA7-4D04-BA24-5499F31D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如果安装完</a:t>
            </a:r>
            <a:r>
              <a:rPr lang="en-US" altLang="zh-CN" sz="2400" dirty="0"/>
              <a:t>JDK</a:t>
            </a:r>
            <a:r>
              <a:rPr lang="zh-CN" altLang="en-US" sz="2400" dirty="0"/>
              <a:t>之后，不配置</a:t>
            </a:r>
            <a:r>
              <a:rPr lang="en-US" altLang="zh-CN" sz="2400" dirty="0"/>
              <a:t>Java</a:t>
            </a:r>
            <a:r>
              <a:rPr lang="zh-CN" altLang="en-US" sz="2400" dirty="0"/>
              <a:t>的环境变量，那么，在</a:t>
            </a:r>
            <a:r>
              <a:rPr lang="en-US" altLang="zh-CN" sz="2400" b="1" dirty="0">
                <a:solidFill>
                  <a:srgbClr val="FF0000"/>
                </a:solidFill>
              </a:rPr>
              <a:t>dos</a:t>
            </a:r>
            <a:r>
              <a:rPr lang="zh-CN" altLang="en-US" sz="2400" dirty="0"/>
              <a:t>命令行环境下面，就找不到</a:t>
            </a:r>
            <a:r>
              <a:rPr lang="en-US" altLang="zh-CN" sz="2400" dirty="0"/>
              <a:t>Java</a:t>
            </a:r>
            <a:r>
              <a:rPr lang="zh-CN" altLang="en-US" sz="2400" dirty="0"/>
              <a:t>的编译程序和</a:t>
            </a:r>
            <a:r>
              <a:rPr lang="en-US" altLang="zh-CN" sz="2400" dirty="0"/>
              <a:t>Java</a:t>
            </a:r>
            <a:r>
              <a:rPr lang="zh-CN" altLang="en-US" sz="2400" dirty="0"/>
              <a:t>的运行程序，也就</a:t>
            </a:r>
            <a:r>
              <a:rPr lang="zh-CN" altLang="en-US" sz="2400" dirty="0">
                <a:solidFill>
                  <a:srgbClr val="0000CC"/>
                </a:solidFill>
              </a:rPr>
              <a:t>不能在</a:t>
            </a:r>
            <a:r>
              <a:rPr lang="en-US" altLang="zh-CN" sz="2400" b="1" dirty="0">
                <a:solidFill>
                  <a:srgbClr val="FF0000"/>
                </a:solidFill>
              </a:rPr>
              <a:t>dos</a:t>
            </a:r>
            <a:r>
              <a:rPr lang="zh-CN" altLang="en-US" sz="2400" dirty="0">
                <a:solidFill>
                  <a:srgbClr val="0000CC"/>
                </a:solidFill>
              </a:rPr>
              <a:t>环境下面进行</a:t>
            </a:r>
            <a:r>
              <a:rPr lang="en-US" altLang="zh-CN" sz="2400" dirty="0">
                <a:solidFill>
                  <a:srgbClr val="0000CC"/>
                </a:solidFill>
              </a:rPr>
              <a:t>Java</a:t>
            </a:r>
            <a:r>
              <a:rPr lang="zh-CN" altLang="en-US" sz="2400" dirty="0">
                <a:solidFill>
                  <a:srgbClr val="0000CC"/>
                </a:solidFill>
              </a:rPr>
              <a:t>编译与运行程序</a:t>
            </a:r>
            <a:r>
              <a:rPr lang="zh-CN" altLang="en-US" sz="2400" dirty="0"/>
              <a:t>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三个环境变量</a:t>
            </a:r>
            <a:endParaRPr lang="en-US" altLang="zh-CN" dirty="0"/>
          </a:p>
          <a:p>
            <a:pPr marL="806450" lvl="1" indent="-45720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</a:rPr>
              <a:t>JAVA_HOME</a:t>
            </a:r>
          </a:p>
          <a:p>
            <a:pPr marL="806450" lvl="1" indent="-45720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</a:rPr>
              <a:t>Path</a:t>
            </a:r>
          </a:p>
          <a:p>
            <a:pPr marL="806450" lvl="1" indent="-457200">
              <a:buFont typeface="+mj-ea"/>
              <a:buAutoNum type="circleNumDbPlain"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806450" lvl="1" indent="-457200">
              <a:buFont typeface="+mj-ea"/>
              <a:buAutoNum type="circleNumDbPlain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CLASSPATH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</a:p>
          <a:p>
            <a:pPr marL="1101725" lvl="2" indent="-457200"/>
            <a:r>
              <a:rPr lang="en-US" altLang="zh-C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jdk1.5</a:t>
            </a:r>
            <a:r>
              <a:rPr lang="zh-CN" altLang="en-US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之后的版本在安装时不用设置</a:t>
            </a:r>
            <a:r>
              <a:rPr lang="en-US" altLang="zh-C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CLASSPATH</a:t>
            </a:r>
            <a:r>
              <a:rPr lang="zh-CN" altLang="en-US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变量。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337BE-CA54-407D-9167-BF9E248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云形标注 4">
            <a:extLst>
              <a:ext uri="{FF2B5EF4-FFF2-40B4-BE49-F238E27FC236}">
                <a16:creationId xmlns:a16="http://schemas.microsoft.com/office/drawing/2014/main" id="{86E9B7FD-D26F-4A36-BA8F-811C5BBF67EF}"/>
              </a:ext>
            </a:extLst>
          </p:cNvPr>
          <p:cNvSpPr/>
          <p:nvPr/>
        </p:nvSpPr>
        <p:spPr>
          <a:xfrm>
            <a:off x="5513848" y="3645024"/>
            <a:ext cx="3143240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自学，课后在个人电脑完成</a:t>
            </a:r>
          </a:p>
        </p:txBody>
      </p:sp>
    </p:spTree>
    <p:extLst>
      <p:ext uri="{BB962C8B-B14F-4D97-AF65-F5344CB8AC3E}">
        <p14:creationId xmlns:p14="http://schemas.microsoft.com/office/powerpoint/2010/main" val="2045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707088" cy="1162050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1.3.3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设置系统环境变量</a:t>
            </a:r>
            <a:br>
              <a:rPr lang="zh-CN" altLang="zh-CN" sz="2400" b="1" dirty="0"/>
            </a:b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839" y="1455323"/>
            <a:ext cx="8036321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．设置系统环境变量</a:t>
            </a:r>
            <a:r>
              <a:rPr lang="en-US" altLang="zh-CN" sz="2400" b="1" dirty="0">
                <a:solidFill>
                  <a:srgbClr val="FF0000"/>
                </a:solidFill>
              </a:rPr>
              <a:t>JAVA_HOME</a:t>
            </a: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右键单击“我的电脑或计算机”，在弹出的快捷菜单中选择“属性”，弹出“系统特性”对话框，再单击该对话框中的“高级属性设置”，然后单击按钮“环境变量”，添加系统环境变量</a:t>
            </a:r>
            <a:r>
              <a:rPr lang="en-US" altLang="zh-CN" sz="1800" b="1" dirty="0">
                <a:solidFill>
                  <a:srgbClr val="C00000"/>
                </a:solidFill>
              </a:rPr>
              <a:t>JAVA_HOME</a:t>
            </a:r>
            <a:r>
              <a:rPr lang="zh-CN" altLang="zh-CN" sz="1800" dirty="0"/>
              <a:t>（不分大小写），让</a:t>
            </a:r>
            <a:r>
              <a:rPr lang="zh-CN" altLang="zh-CN" sz="1800" b="1" dirty="0">
                <a:solidFill>
                  <a:srgbClr val="C00000"/>
                </a:solidFill>
              </a:rPr>
              <a:t>该系统环境变量的值是安装</a:t>
            </a:r>
            <a:r>
              <a:rPr lang="en-US" altLang="zh-CN" sz="1800" b="1" dirty="0">
                <a:solidFill>
                  <a:srgbClr val="C00000"/>
                </a:solidFill>
              </a:rPr>
              <a:t>JDK</a:t>
            </a:r>
            <a:r>
              <a:rPr lang="zh-CN" altLang="zh-CN" sz="1800" b="1" dirty="0">
                <a:solidFill>
                  <a:srgbClr val="C00000"/>
                </a:solidFill>
              </a:rPr>
              <a:t>的根目录，例如</a:t>
            </a:r>
            <a:r>
              <a:rPr lang="en-US" altLang="zh-CN" sz="1800" b="1" dirty="0">
                <a:solidFill>
                  <a:srgbClr val="C00000"/>
                </a:solidFill>
              </a:rPr>
              <a:t>D:\jdk-11.0.2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/>
              <a:t>图。</a:t>
            </a:r>
            <a:endParaRPr lang="zh-CN" altLang="zh-C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41" y="3284985"/>
            <a:ext cx="6819827" cy="267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62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系统环境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平台提供的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(javac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位于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安装目录的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文件夹中，为了能在任何目录中使用编译器和解释器，应在系统特性中设置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path。</a:t>
            </a:r>
          </a:p>
        </p:txBody>
      </p:sp>
      <p:graphicFrame>
        <p:nvGraphicFramePr>
          <p:cNvPr id="5632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36132"/>
              </p:ext>
            </p:extLst>
          </p:nvPr>
        </p:nvGraphicFramePr>
        <p:xfrm>
          <a:off x="1691680" y="2923381"/>
          <a:ext cx="655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4458322" imgH="2048161" progId="PBrush">
                  <p:embed/>
                </p:oleObj>
              </mc:Choice>
              <mc:Fallback>
                <p:oleObj name="位图图像" r:id="rId2" imgW="4458322" imgH="2048161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3381"/>
                        <a:ext cx="6553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/>
          <p:cNvSpPr/>
          <p:nvPr/>
        </p:nvSpPr>
        <p:spPr>
          <a:xfrm>
            <a:off x="1043608" y="5878927"/>
            <a:ext cx="6271976" cy="693743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自学，课后在个人电脑完成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A29C5-5316-4E52-B21D-5C527796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2748"/>
            <a:ext cx="5251124" cy="864388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dirty="0"/>
              <a:t>1.4 Java</a:t>
            </a:r>
            <a:r>
              <a:rPr lang="zh-CN" altLang="zh-CN" sz="2800" dirty="0"/>
              <a:t>程序的开发步骤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8042" y="3741787"/>
            <a:ext cx="5678064" cy="4674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使用</a:t>
            </a:r>
            <a:r>
              <a:rPr lang="en-US" altLang="zh-CN" sz="2000" dirty="0"/>
              <a:t>java</a:t>
            </a:r>
            <a:r>
              <a:rPr lang="zh-CN" altLang="zh-CN" sz="2000" dirty="0"/>
              <a:t>解释器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java.exe)</a:t>
            </a:r>
            <a:r>
              <a:rPr lang="zh-CN" altLang="zh-CN" sz="2000" dirty="0"/>
              <a:t>来解释执行字节码文件</a:t>
            </a:r>
            <a:r>
              <a:rPr lang="zh-CN" altLang="en-US" sz="2000" dirty="0"/>
              <a:t>。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323528" y="1625447"/>
            <a:ext cx="2083235" cy="497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编写源文件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364704" y="2750544"/>
            <a:ext cx="2083235" cy="497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2. </a:t>
            </a:r>
            <a:r>
              <a:rPr lang="zh-CN" altLang="en-US" sz="2400" b="1" dirty="0">
                <a:solidFill>
                  <a:srgbClr val="C00000"/>
                </a:solidFill>
              </a:rPr>
              <a:t>编译源文件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5536" y="3717032"/>
            <a:ext cx="1882506" cy="497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</a:rPr>
              <a:t>3. </a:t>
            </a:r>
            <a:r>
              <a:rPr lang="zh-CN" altLang="en-US" sz="2400" b="1">
                <a:solidFill>
                  <a:srgbClr val="C00000"/>
                </a:solidFill>
              </a:rPr>
              <a:t>运行</a:t>
            </a:r>
            <a:r>
              <a:rPr lang="zh-CN" altLang="en-US" sz="2400" b="1" dirty="0">
                <a:solidFill>
                  <a:srgbClr val="C00000"/>
                </a:solidFill>
              </a:rPr>
              <a:t>程序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445195" y="2662175"/>
            <a:ext cx="5551850" cy="6738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dirty="0"/>
              <a:t>使用</a:t>
            </a:r>
            <a:r>
              <a:rPr lang="en-US" altLang="zh-CN" sz="2000" dirty="0"/>
              <a:t>Java</a:t>
            </a:r>
            <a:r>
              <a:rPr lang="zh-CN" altLang="zh-CN" sz="2000" dirty="0"/>
              <a:t>编译器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javac.exe)</a:t>
            </a:r>
            <a:r>
              <a:rPr lang="zh-CN" altLang="zh-CN" sz="2000" dirty="0"/>
              <a:t>编译源文件，得到</a:t>
            </a:r>
            <a:r>
              <a:rPr lang="zh-CN" altLang="zh-CN" sz="2000" b="1" dirty="0">
                <a:solidFill>
                  <a:srgbClr val="C00000"/>
                </a:solidFill>
              </a:rPr>
              <a:t>字节码</a:t>
            </a:r>
            <a:r>
              <a:rPr lang="zh-CN" altLang="zh-CN" sz="2000" dirty="0"/>
              <a:t>文件</a:t>
            </a:r>
            <a:r>
              <a:rPr lang="en-US" altLang="zh-CN" sz="2000" dirty="0"/>
              <a:t>(.class)</a:t>
            </a:r>
            <a:r>
              <a:rPr lang="zh-CN" altLang="zh-CN" sz="2000" dirty="0"/>
              <a:t>。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406763" y="1393719"/>
            <a:ext cx="6588224" cy="10193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0"/>
              </a:spcBef>
            </a:pPr>
            <a:r>
              <a:rPr lang="zh-CN" altLang="zh-CN" sz="2000" dirty="0"/>
              <a:t>使用一个</a:t>
            </a:r>
            <a:r>
              <a:rPr lang="zh-CN" altLang="zh-CN" sz="2000" b="1" dirty="0">
                <a:solidFill>
                  <a:srgbClr val="C00000"/>
                </a:solidFill>
              </a:rPr>
              <a:t>文本编辑器</a:t>
            </a:r>
            <a:r>
              <a:rPr lang="zh-CN" altLang="zh-CN" sz="2000" dirty="0"/>
              <a:t>，如</a:t>
            </a:r>
            <a:r>
              <a:rPr lang="en-US" altLang="zh-CN" sz="2000" dirty="0" err="1"/>
              <a:t>EditPlus</a:t>
            </a:r>
            <a:r>
              <a:rPr lang="zh-CN" altLang="zh-CN" sz="2000" dirty="0"/>
              <a:t>或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记事本</a:t>
            </a:r>
            <a:r>
              <a:rPr lang="zh-CN" altLang="zh-CN" sz="2000" dirty="0"/>
              <a:t>来编写源文件。</a:t>
            </a:r>
            <a:endParaRPr lang="en-US" altLang="zh-CN" sz="2000" dirty="0"/>
          </a:p>
          <a:p>
            <a:pPr marL="180000" indent="-180000">
              <a:spcBef>
                <a:spcPts val="0"/>
              </a:spcBef>
            </a:pPr>
            <a:r>
              <a:rPr lang="zh-CN" altLang="zh-CN" sz="2000" dirty="0"/>
              <a:t>将编辑好的源文件保存起来，</a:t>
            </a:r>
            <a:r>
              <a:rPr lang="zh-CN" altLang="zh-CN" sz="2000" b="1" dirty="0">
                <a:solidFill>
                  <a:srgbClr val="C00000"/>
                </a:solidFill>
              </a:rPr>
              <a:t>源文件的扩展名必须是</a:t>
            </a:r>
            <a:r>
              <a:rPr lang="en-US" altLang="zh-CN" sz="2000" b="1" dirty="0">
                <a:solidFill>
                  <a:srgbClr val="C00000"/>
                </a:solidFill>
              </a:rPr>
              <a:t>.java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63A853-7259-48D7-BEF9-9B8B32E6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1" y="4436529"/>
            <a:ext cx="7677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Java</a:t>
            </a:r>
            <a:r>
              <a:rPr lang="zh-CN" altLang="en-US" sz="4800" dirty="0">
                <a:solidFill>
                  <a:schemeClr val="tx1"/>
                </a:solidFill>
              </a:rPr>
              <a:t>程序开发过程</a:t>
            </a:r>
          </a:p>
        </p:txBody>
      </p:sp>
      <p:sp>
        <p:nvSpPr>
          <p:cNvPr id="5123" name="灯片编号占位符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09819-3538-45B5-91E9-6DD4904FCC2E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084924" y="1708423"/>
            <a:ext cx="1165924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dirty="0">
                <a:latin typeface="Times New Roman" pitchFamily="18" charset="0"/>
                <a:ea typeface="黑体" pitchFamily="2" charset="-122"/>
              </a:rPr>
              <a:t>安装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JDK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3715728" y="1706563"/>
            <a:ext cx="1688355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itchFamily="18" charset="0"/>
                <a:ea typeface="黑体" pitchFamily="2" charset="-122"/>
              </a:rPr>
              <a:t>设置环境变量</a:t>
            </a:r>
            <a:endParaRPr lang="zh-CN" altLang="en-US" sz="20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6127140" y="1700213"/>
            <a:ext cx="1181710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itchFamily="18" charset="0"/>
                <a:ea typeface="黑体" pitchFamily="2" charset="-122"/>
              </a:rPr>
              <a:t>安装</a:t>
            </a:r>
            <a:r>
              <a:rPr lang="en-US" altLang="zh-CN" sz="2000">
                <a:latin typeface="Times New Roman" pitchFamily="18" charset="0"/>
                <a:ea typeface="黑体" pitchFamily="2" charset="-122"/>
              </a:rPr>
              <a:t>IDE</a:t>
            </a:r>
            <a:endParaRPr lang="en-US" altLang="zh-CN" sz="20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5867400" y="3573463"/>
            <a:ext cx="2447925" cy="503237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源程序文件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(*.java)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4140200" y="3573463"/>
            <a:ext cx="793750" cy="503237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ea typeface="黑体" pitchFamily="2" charset="-122"/>
              </a:rPr>
              <a:t>编译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3348038" y="4581525"/>
            <a:ext cx="2520950" cy="503238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字节码文件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(*.class)</a:t>
            </a:r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auto">
          <a:xfrm>
            <a:off x="6084888" y="2636838"/>
            <a:ext cx="1223962" cy="433387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itchFamily="18" charset="0"/>
                <a:ea typeface="黑体" pitchFamily="2" charset="-122"/>
              </a:rPr>
              <a:t>程序设计</a:t>
            </a:r>
            <a:endParaRPr lang="zh-CN" altLang="en-US" sz="20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31" name="AutoShape 12"/>
          <p:cNvSpPr>
            <a:spLocks noChangeArrowheads="1"/>
          </p:cNvSpPr>
          <p:nvPr/>
        </p:nvSpPr>
        <p:spPr bwMode="auto">
          <a:xfrm>
            <a:off x="3924300" y="2636838"/>
            <a:ext cx="1223963" cy="4318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itchFamily="18" charset="0"/>
                <a:ea typeface="黑体" pitchFamily="2" charset="-122"/>
              </a:rPr>
              <a:t>程序修改</a:t>
            </a:r>
            <a:endParaRPr lang="zh-CN" altLang="en-US" sz="20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3282861" y="1922462"/>
            <a:ext cx="425946" cy="47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5436096" y="1922463"/>
            <a:ext cx="69104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6732588" y="21336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5148263" y="2852738"/>
            <a:ext cx="14398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>
            <a:off x="6732588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H="1">
            <a:off x="4932363" y="37893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 flipV="1">
            <a:off x="45005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3708400" y="3141663"/>
            <a:ext cx="86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itchFamily="2" charset="-122"/>
              </a:rPr>
              <a:t>错误</a:t>
            </a:r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4500563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Text Box 23"/>
          <p:cNvSpPr txBox="1">
            <a:spLocks noChangeArrowheads="1"/>
          </p:cNvSpPr>
          <p:nvPr/>
        </p:nvSpPr>
        <p:spPr bwMode="auto">
          <a:xfrm>
            <a:off x="3706813" y="4076700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itchFamily="2" charset="-122"/>
              </a:rPr>
              <a:t>成功</a:t>
            </a:r>
          </a:p>
        </p:txBody>
      </p:sp>
      <p:sp>
        <p:nvSpPr>
          <p:cNvPr id="5143" name="Text Box 24"/>
          <p:cNvSpPr txBox="1">
            <a:spLocks noChangeArrowheads="1"/>
          </p:cNvSpPr>
          <p:nvPr/>
        </p:nvSpPr>
        <p:spPr bwMode="auto">
          <a:xfrm>
            <a:off x="6659563" y="3068638"/>
            <a:ext cx="865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itchFamily="2" charset="-122"/>
              </a:rPr>
              <a:t>保存</a:t>
            </a:r>
          </a:p>
        </p:txBody>
      </p:sp>
      <p:sp>
        <p:nvSpPr>
          <p:cNvPr id="5145" name="AutoShape 26"/>
          <p:cNvSpPr>
            <a:spLocks noChangeArrowheads="1"/>
          </p:cNvSpPr>
          <p:nvPr/>
        </p:nvSpPr>
        <p:spPr bwMode="auto">
          <a:xfrm>
            <a:off x="2555776" y="5949155"/>
            <a:ext cx="1301880" cy="503238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Java App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46" name="AutoShape 27"/>
          <p:cNvSpPr>
            <a:spLocks noChangeArrowheads="1"/>
          </p:cNvSpPr>
          <p:nvPr/>
        </p:nvSpPr>
        <p:spPr bwMode="auto">
          <a:xfrm>
            <a:off x="4400848" y="5985667"/>
            <a:ext cx="2305050" cy="503237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latin typeface="Times New Roman" pitchFamily="18" charset="0"/>
                <a:ea typeface="黑体" pitchFamily="2" charset="-122"/>
              </a:rPr>
              <a:t>J2EE Server App</a:t>
            </a:r>
            <a:endParaRPr lang="en-US" altLang="zh-CN" sz="20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 flipH="1">
            <a:off x="3408759" y="5119687"/>
            <a:ext cx="1019225" cy="828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>
            <a:off x="4500563" y="5084763"/>
            <a:ext cx="791517" cy="9009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28575">
            <a:solidFill>
              <a:srgbClr val="66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2"/>
          <p:cNvSpPr>
            <a:spLocks noChangeShapeType="1"/>
          </p:cNvSpPr>
          <p:nvPr/>
        </p:nvSpPr>
        <p:spPr bwMode="auto">
          <a:xfrm>
            <a:off x="0" y="5373688"/>
            <a:ext cx="9144000" cy="0"/>
          </a:xfrm>
          <a:prstGeom prst="line">
            <a:avLst/>
          </a:prstGeom>
          <a:noFill/>
          <a:ln w="28575">
            <a:solidFill>
              <a:srgbClr val="66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6"/>
          <p:cNvSpPr txBox="1">
            <a:spLocks noChangeArrowheads="1"/>
          </p:cNvSpPr>
          <p:nvPr/>
        </p:nvSpPr>
        <p:spPr bwMode="auto">
          <a:xfrm>
            <a:off x="87519" y="1620264"/>
            <a:ext cx="1441448" cy="58477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1. </a:t>
            </a:r>
            <a:r>
              <a:rPr lang="zh-CN" altLang="en-US" sz="3200" b="1" dirty="0">
                <a:ea typeface="黑体" pitchFamily="2" charset="-122"/>
              </a:rPr>
              <a:t>安装</a:t>
            </a:r>
          </a:p>
        </p:txBody>
      </p:sp>
      <p:sp>
        <p:nvSpPr>
          <p:cNvPr id="5155" name="Text Box 37"/>
          <p:cNvSpPr txBox="1">
            <a:spLocks noChangeArrowheads="1"/>
          </p:cNvSpPr>
          <p:nvPr/>
        </p:nvSpPr>
        <p:spPr bwMode="auto">
          <a:xfrm>
            <a:off x="87519" y="3465513"/>
            <a:ext cx="1584325" cy="58477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2. </a:t>
            </a:r>
            <a:r>
              <a:rPr lang="zh-CN" altLang="en-US" sz="3200" b="1" dirty="0">
                <a:ea typeface="黑体" pitchFamily="2" charset="-122"/>
              </a:rPr>
              <a:t>开发</a:t>
            </a:r>
          </a:p>
        </p:txBody>
      </p:sp>
      <p:sp>
        <p:nvSpPr>
          <p:cNvPr id="5156" name="Text Box 38"/>
          <p:cNvSpPr txBox="1">
            <a:spLocks noChangeArrowheads="1"/>
          </p:cNvSpPr>
          <p:nvPr/>
        </p:nvSpPr>
        <p:spPr bwMode="auto">
          <a:xfrm>
            <a:off x="65060" y="5627690"/>
            <a:ext cx="1572674" cy="58477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3. </a:t>
            </a:r>
            <a:r>
              <a:rPr lang="zh-CN" altLang="en-US" sz="3200" b="1" dirty="0">
                <a:ea typeface="黑体" pitchFamily="2" charset="-122"/>
              </a:rPr>
              <a:t>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29" grpId="0" animBg="1"/>
      <p:bldP spid="5130" grpId="0" animBg="1"/>
      <p:bldP spid="5131" grpId="0" animBg="1"/>
      <p:bldP spid="5136" grpId="0" animBg="1"/>
      <p:bldP spid="5137" grpId="0" animBg="1"/>
      <p:bldP spid="5138" grpId="0" animBg="1"/>
      <p:bldP spid="5139" grpId="0" animBg="1"/>
      <p:bldP spid="5140" grpId="0"/>
      <p:bldP spid="5141" grpId="0" animBg="1"/>
      <p:bldP spid="5142" grpId="0"/>
      <p:bldP spid="5143" grpId="0"/>
      <p:bldP spid="5145" grpId="0" animBg="1"/>
      <p:bldP spid="5146" grpId="0" animBg="1"/>
      <p:bldP spid="5148" grpId="0" animBg="1"/>
      <p:bldP spid="5149" grpId="0" animBg="1"/>
      <p:bldP spid="5154" grpId="0" animBg="1"/>
      <p:bldP spid="5155" grpId="0" animBg="1"/>
      <p:bldP spid="51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1.5 </a:t>
            </a:r>
            <a:r>
              <a:rPr lang="zh-CN" altLang="zh-CN" sz="4000"/>
              <a:t>简单的</a:t>
            </a:r>
            <a:r>
              <a:rPr lang="en-US" altLang="zh-CN" sz="4000"/>
              <a:t>Java</a:t>
            </a:r>
            <a:r>
              <a:rPr lang="zh-CN" altLang="zh-CN" sz="400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7686700" cy="4502150"/>
          </a:xfrm>
        </p:spPr>
        <p:txBody>
          <a:bodyPr/>
          <a:lstStyle/>
          <a:p>
            <a:r>
              <a:rPr lang="zh-CN" altLang="en-US" sz="2800" b="1" dirty="0"/>
              <a:t>一个</a:t>
            </a:r>
            <a:r>
              <a:rPr lang="en-US" altLang="zh-CN" sz="2800" b="1" dirty="0"/>
              <a:t>Java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r>
              <a:rPr lang="zh-CN" altLang="zh-CN" sz="2800" dirty="0"/>
              <a:t>的源文件是由</a:t>
            </a:r>
            <a:r>
              <a:rPr lang="zh-CN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若干个书写形式互相独立的类</a:t>
            </a:r>
            <a:r>
              <a:rPr lang="zh-CN" altLang="zh-CN" sz="2800" dirty="0"/>
              <a:t>组成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en-US" altLang="zh-CN" dirty="0">
              <a:latin typeface="宋体" pitchFamily="2" charset="-122"/>
            </a:endParaRPr>
          </a:p>
          <a:p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例1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Java</a:t>
            </a:r>
            <a:r>
              <a:rPr lang="zh-CN" altLang="en-US" dirty="0">
                <a:latin typeface="宋体" pitchFamily="2" charset="-122"/>
              </a:rPr>
              <a:t>源文件</a:t>
            </a:r>
            <a:r>
              <a:rPr lang="en-US" altLang="zh-CN" i="1" dirty="0">
                <a:solidFill>
                  <a:srgbClr val="C00000"/>
                </a:solidFill>
              </a:rPr>
              <a:t>Hello.java</a:t>
            </a:r>
            <a:r>
              <a:rPr lang="zh-CN" altLang="en-US" dirty="0">
                <a:latin typeface="宋体" pitchFamily="2" charset="-122"/>
              </a:rPr>
              <a:t>是由两个名字分别为</a:t>
            </a:r>
            <a:r>
              <a:rPr lang="en-US" altLang="zh-CN" dirty="0">
                <a:solidFill>
                  <a:srgbClr val="0000FF"/>
                </a:solidFill>
              </a:rPr>
              <a:t>Hello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Student</a:t>
            </a:r>
            <a:r>
              <a:rPr lang="zh-CN" altLang="en-US" dirty="0">
                <a:latin typeface="宋体" pitchFamily="2" charset="-122"/>
              </a:rPr>
              <a:t>的类组成。</a:t>
            </a:r>
            <a:r>
              <a:rPr lang="zh-CN" altLang="en-US" dirty="0"/>
              <a:t> </a:t>
            </a:r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71002-DD5D-4FF1-8A29-FADBF064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2338" y="4365104"/>
            <a:ext cx="6572296" cy="1857460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9748" y="1444788"/>
            <a:ext cx="6517476" cy="2593045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Hello.java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indent="266700" algn="just">
              <a:buNone/>
            </a:pPr>
            <a:endParaRPr lang="en-US" altLang="zh-CN" sz="1000" b="1" dirty="0">
              <a:solidFill>
                <a:srgbClr val="C00000"/>
              </a:solidFill>
              <a:latin typeface="Arial" charset="0"/>
            </a:endParaRPr>
          </a:p>
          <a:p>
            <a:pPr indent="266700" algn="just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public</a:t>
            </a:r>
            <a:r>
              <a:rPr lang="en-US" altLang="zh-CN" sz="2000" dirty="0"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Arial" charset="0"/>
              </a:rPr>
              <a:t>class</a:t>
            </a:r>
            <a:r>
              <a:rPr lang="en-US" altLang="zh-CN" sz="2000" dirty="0"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Arial" charset="0"/>
              </a:rPr>
              <a:t>Hello</a:t>
            </a:r>
            <a:r>
              <a:rPr lang="en-US" altLang="zh-CN" sz="2000" dirty="0">
                <a:latin typeface="Arial" charset="0"/>
              </a:rPr>
              <a:t> {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public static void main (String </a:t>
            </a:r>
            <a:r>
              <a:rPr lang="en-US" altLang="zh-CN" sz="2000" dirty="0" err="1">
                <a:latin typeface="Arial" charset="0"/>
              </a:rPr>
              <a:t>args</a:t>
            </a:r>
            <a:r>
              <a:rPr lang="en-US" altLang="zh-CN" sz="2000" dirty="0">
                <a:latin typeface="Arial" charset="0"/>
              </a:rPr>
              <a:t>[]){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   </a:t>
            </a:r>
            <a:r>
              <a:rPr lang="en-US" altLang="zh-CN" sz="2000" dirty="0" err="1">
                <a:latin typeface="Arial" charset="0"/>
              </a:rPr>
              <a:t>System.out.println</a:t>
            </a:r>
            <a:r>
              <a:rPr lang="en-US" altLang="zh-CN" sz="2000" dirty="0">
                <a:latin typeface="Arial" charset="0"/>
              </a:rPr>
              <a:t>("</a:t>
            </a:r>
            <a:r>
              <a:rPr lang="zh-CN" altLang="en-US" sz="2000" dirty="0">
                <a:latin typeface="Arial" charset="0"/>
              </a:rPr>
              <a:t>这是一个简单的</a:t>
            </a:r>
            <a:r>
              <a:rPr lang="en-US" altLang="zh-CN" sz="2000" dirty="0">
                <a:latin typeface="Arial" charset="0"/>
              </a:rPr>
              <a:t>Java</a:t>
            </a:r>
            <a:r>
              <a:rPr lang="zh-CN" altLang="en-US" sz="2000" dirty="0">
                <a:latin typeface="Arial" charset="0"/>
              </a:rPr>
              <a:t>应用程序");</a:t>
            </a:r>
          </a:p>
          <a:p>
            <a:pPr indent="266700" algn="just">
              <a:buNone/>
            </a:pPr>
            <a:r>
              <a:rPr lang="zh-CN" altLang="en-US" sz="2000" dirty="0">
                <a:latin typeface="Arial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Student</a:t>
            </a:r>
            <a:r>
              <a:rPr lang="en-US" altLang="zh-CN" sz="2000" dirty="0">
                <a:latin typeface="Arial" charset="0"/>
              </a:rPr>
              <a:t> </a:t>
            </a:r>
            <a:r>
              <a:rPr lang="en-US" altLang="zh-CN" sz="2000" dirty="0" err="1">
                <a:latin typeface="Arial" charset="0"/>
              </a:rPr>
              <a:t>stu</a:t>
            </a:r>
            <a:r>
              <a:rPr lang="en-US" altLang="zh-CN" sz="2000" dirty="0">
                <a:latin typeface="Arial" charset="0"/>
              </a:rPr>
              <a:t>=new Student();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   </a:t>
            </a:r>
            <a:r>
              <a:rPr lang="en-US" altLang="zh-CN" sz="2000" dirty="0" err="1">
                <a:latin typeface="Arial" charset="0"/>
              </a:rPr>
              <a:t>stu.speak</a:t>
            </a:r>
            <a:r>
              <a:rPr lang="en-US" altLang="zh-CN" sz="2000" dirty="0">
                <a:latin typeface="Arial" charset="0"/>
              </a:rPr>
              <a:t>("We are students");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}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}</a:t>
            </a:r>
          </a:p>
          <a:p>
            <a:pPr indent="266700" algn="just">
              <a:buNone/>
            </a:pPr>
            <a:endParaRPr lang="en-US" altLang="zh-CN" sz="2000" b="1" dirty="0">
              <a:solidFill>
                <a:srgbClr val="006600"/>
              </a:solidFill>
              <a:latin typeface="Arial" charset="0"/>
            </a:endParaRPr>
          </a:p>
          <a:p>
            <a:pPr indent="266700" algn="just"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Arial" charset="0"/>
              </a:rPr>
              <a:t>class</a:t>
            </a:r>
            <a:r>
              <a:rPr lang="en-US" altLang="zh-CN" sz="2000" dirty="0"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charset="0"/>
              </a:rPr>
              <a:t>Student</a:t>
            </a:r>
            <a:r>
              <a:rPr lang="en-US" altLang="zh-CN" sz="2000" dirty="0">
                <a:latin typeface="Arial" charset="0"/>
              </a:rPr>
              <a:t>{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public void speak(String s){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   </a:t>
            </a:r>
            <a:r>
              <a:rPr lang="en-US" altLang="zh-CN" sz="2000" dirty="0" err="1">
                <a:latin typeface="Arial" charset="0"/>
              </a:rPr>
              <a:t>System.out.println</a:t>
            </a:r>
            <a:r>
              <a:rPr lang="en-US" altLang="zh-CN" sz="2000" dirty="0">
                <a:latin typeface="Arial" charset="0"/>
              </a:rPr>
              <a:t>(s);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   }</a:t>
            </a:r>
          </a:p>
          <a:p>
            <a:pPr indent="266700" algn="just">
              <a:buNone/>
            </a:pPr>
            <a:r>
              <a:rPr lang="en-US" altLang="zh-CN" sz="2000" dirty="0">
                <a:latin typeface="Arial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79D5B-4D7B-43A0-8507-16EFA0A4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1.5.1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源文件的编写与保存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编写源文件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使用一个文本编辑器，如：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EditPlus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或记事本编写上述例子1给出的源文件。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源程序中语句所涉及到的小括号及标点符号都是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英文状态下输入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的括号和标点符号，比如：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"大家好!"中的引号必须是英文状态下的引号，而字符串里面的符号不受汉字符或英文字符的限制。</a:t>
            </a:r>
            <a:r>
              <a:rPr lang="zh-C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zh-CN" altLang="en-US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69C1F-1188-45DB-A4C7-748565B3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宋体" pitchFamily="2" charset="-122"/>
                <a:cs typeface="Times New Roman" pitchFamily="18" charset="0"/>
              </a:rPr>
              <a:t>编写与保存源文件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algn="just">
              <a:buNone/>
            </a:pPr>
            <a:r>
              <a:rPr lang="zh-CN" altLang="en-US" b="1" dirty="0">
                <a:solidFill>
                  <a:schemeClr val="tx2"/>
                </a:solidFill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latin typeface="宋体" pitchFamily="2" charset="-122"/>
              </a:rPr>
              <a:t> 保存源文件</a:t>
            </a:r>
            <a:endParaRPr lang="en-US" altLang="zh-CN" b="1" dirty="0">
              <a:solidFill>
                <a:schemeClr val="tx2"/>
              </a:solidFill>
              <a:latin typeface="宋体" pitchFamily="2" charset="-122"/>
            </a:endParaRPr>
          </a:p>
          <a:p>
            <a:pPr lvl="1" algn="just"/>
            <a:r>
              <a:rPr lang="zh-CN" altLang="en-US" dirty="0"/>
              <a:t>如果源文件中有多个类，那么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只能有一个</a:t>
            </a:r>
            <a:r>
              <a:rPr lang="zh-CN" altLang="en-US" dirty="0"/>
              <a:t>类是</a:t>
            </a:r>
            <a:r>
              <a:rPr lang="en-US" altLang="zh-CN" dirty="0">
                <a:solidFill>
                  <a:srgbClr val="0000FF"/>
                </a:solidFill>
              </a:rPr>
              <a:t>public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2" algn="just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0000FF"/>
                </a:solidFill>
              </a:rPr>
              <a:t>有一个类是</a:t>
            </a:r>
            <a:r>
              <a:rPr lang="en-US" altLang="zh-CN" sz="2000" dirty="0">
                <a:solidFill>
                  <a:srgbClr val="0000FF"/>
                </a:solidFill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</a:rPr>
              <a:t>类</a:t>
            </a:r>
            <a:r>
              <a:rPr lang="zh-CN" altLang="en-US" sz="2000" dirty="0"/>
              <a:t>，那么源文件的名字</a:t>
            </a:r>
            <a:r>
              <a:rPr lang="zh-CN" altLang="en-US" sz="2000" dirty="0">
                <a:solidFill>
                  <a:srgbClr val="0000FF"/>
                </a:solidFill>
              </a:rPr>
              <a:t>必须与这个类的名字完全相同</a:t>
            </a:r>
            <a:r>
              <a:rPr lang="zh-CN" altLang="en-US" sz="2000" dirty="0"/>
              <a:t>，扩展名是</a:t>
            </a:r>
            <a:r>
              <a:rPr lang="en-US" altLang="zh-CN" sz="2000" b="1" dirty="0">
                <a:solidFill>
                  <a:srgbClr val="FF0000"/>
                </a:solidFill>
              </a:rPr>
              <a:t>.java</a:t>
            </a:r>
            <a:r>
              <a:rPr lang="en-US" altLang="zh-CN" sz="2000" dirty="0"/>
              <a:t>；</a:t>
            </a:r>
          </a:p>
          <a:p>
            <a:pPr lvl="2" algn="just"/>
            <a:r>
              <a:rPr lang="zh-CN" altLang="en-US" sz="2000" dirty="0"/>
              <a:t>如果源文件</a:t>
            </a:r>
            <a:r>
              <a:rPr lang="zh-CN" altLang="en-US" sz="2000" dirty="0">
                <a:solidFill>
                  <a:srgbClr val="0000FF"/>
                </a:solidFill>
              </a:rPr>
              <a:t>没有</a:t>
            </a:r>
            <a:r>
              <a:rPr lang="en-US" altLang="zh-CN" sz="2000" dirty="0">
                <a:solidFill>
                  <a:srgbClr val="0000FF"/>
                </a:solidFill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</a:rPr>
              <a:t>类</a:t>
            </a:r>
            <a:r>
              <a:rPr lang="zh-CN" altLang="en-US" sz="2000" dirty="0"/>
              <a:t>，那么</a:t>
            </a:r>
            <a:r>
              <a:rPr lang="zh-CN" altLang="en-US" sz="2000" dirty="0">
                <a:solidFill>
                  <a:srgbClr val="0000FF"/>
                </a:solidFill>
              </a:rPr>
              <a:t>源文件的名字只要和某个类的名字相同</a:t>
            </a:r>
            <a:r>
              <a:rPr lang="zh-CN" altLang="en-US" sz="2000" dirty="0"/>
              <a:t>，并且</a:t>
            </a:r>
            <a:r>
              <a:rPr lang="zh-CN" altLang="en-US" sz="2000" dirty="0">
                <a:solidFill>
                  <a:srgbClr val="0000FF"/>
                </a:solidFill>
              </a:rPr>
              <a:t>扩展名是</a:t>
            </a:r>
            <a:r>
              <a:rPr lang="en-US" altLang="zh-CN" sz="2000" b="1" dirty="0">
                <a:solidFill>
                  <a:srgbClr val="FF0000"/>
                </a:solidFill>
              </a:rPr>
              <a:t>.java</a:t>
            </a:r>
            <a:r>
              <a:rPr lang="zh-CN" altLang="en-US" sz="2000" dirty="0"/>
              <a:t>就可以了。</a:t>
            </a:r>
            <a:endParaRPr lang="en-US" altLang="zh-CN" sz="2000" dirty="0"/>
          </a:p>
          <a:p>
            <a:pPr lvl="2" algn="just"/>
            <a:endParaRPr lang="en-US" altLang="zh-CN" sz="2000" dirty="0"/>
          </a:p>
          <a:p>
            <a:pPr lvl="1" algn="just"/>
            <a:r>
              <a:rPr lang="zh-CN" altLang="en-US" dirty="0"/>
              <a:t>上述例子1中的源文件必须命名为</a:t>
            </a:r>
            <a:r>
              <a:rPr lang="en-US" altLang="zh-CN" dirty="0" err="1"/>
              <a:t>Hello.java</a:t>
            </a:r>
            <a:r>
              <a:rPr lang="en-US" altLang="zh-CN" dirty="0"/>
              <a:t>。</a:t>
            </a:r>
            <a:r>
              <a:rPr lang="zh-CN" altLang="en-US" dirty="0"/>
              <a:t>我们将</a:t>
            </a:r>
            <a:r>
              <a:rPr lang="en-US" altLang="zh-CN" dirty="0" err="1">
                <a:solidFill>
                  <a:srgbClr val="0000FF"/>
                </a:solidFill>
              </a:rPr>
              <a:t>Hello.java</a:t>
            </a:r>
            <a:r>
              <a:rPr lang="zh-CN" altLang="en-US" dirty="0"/>
              <a:t>保存到：</a:t>
            </a:r>
            <a:r>
              <a:rPr lang="en-US" altLang="zh-CN" dirty="0" err="1">
                <a:solidFill>
                  <a:srgbClr val="0000FF"/>
                </a:solidFill>
              </a:rPr>
              <a:t>C:\chapter1</a:t>
            </a:r>
            <a:r>
              <a:rPr lang="zh-CN" altLang="en-US" dirty="0"/>
              <a:t>文件夹中。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9B1F5-9A6C-4E69-A226-40470D5F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8484B8-6E7D-490F-B024-7B0E49A6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2" y="4986221"/>
            <a:ext cx="7821488" cy="171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E8793-A0D3-408D-B9DD-AC52F243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导 读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AB90B-DAC0-4BEB-8F00-6341B92A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的地位；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的特点；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b="1"/>
              <a:t>安装</a:t>
            </a:r>
            <a:r>
              <a:rPr lang="en-US" altLang="zh-CN" b="1"/>
              <a:t>JDK</a:t>
            </a:r>
            <a:r>
              <a:rPr lang="zh-CN" altLang="zh-CN" b="1"/>
              <a:t>；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b="1"/>
              <a:t>简单的</a:t>
            </a:r>
            <a:r>
              <a:rPr lang="en-US" altLang="zh-CN" b="1"/>
              <a:t>Java</a:t>
            </a:r>
            <a:r>
              <a:rPr lang="zh-CN" altLang="zh-CN" b="1"/>
              <a:t>应用程序；</a:t>
            </a:r>
            <a:endParaRPr lang="en-US" altLang="zh-CN" b="1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应用程序的基本结构</a:t>
            </a:r>
            <a:r>
              <a:rPr lang="zh-CN" altLang="en-US" b="1"/>
              <a:t>；</a:t>
            </a:r>
            <a:endParaRPr lang="zh-CN" altLang="zh-CN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b="1"/>
              <a:t>注释；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b="1"/>
              <a:t>编程风格。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D45D-1149-46F0-890D-C2F62F1B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3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4A22-3229-447C-8CBC-7D6C1E79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9DFD-9D38-4AE6-B48D-01827540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在保存源文件时，不可以将源文件命名为</a:t>
            </a:r>
            <a:r>
              <a:rPr lang="en-US" altLang="zh-CN" sz="2400" dirty="0"/>
              <a:t>hello.java</a:t>
            </a:r>
            <a:r>
              <a:rPr lang="zh-CN" altLang="zh-CN" sz="2400" dirty="0"/>
              <a:t>，因为</a:t>
            </a:r>
            <a:r>
              <a:rPr lang="en-US" altLang="zh-CN" sz="2400" dirty="0"/>
              <a:t>Java</a:t>
            </a:r>
            <a:r>
              <a:rPr lang="zh-CN" altLang="zh-CN" sz="2400" dirty="0"/>
              <a:t>语言是</a:t>
            </a:r>
            <a:r>
              <a:rPr lang="zh-CN" altLang="zh-CN" sz="2400" b="1" dirty="0">
                <a:solidFill>
                  <a:srgbClr val="C00000"/>
                </a:solidFill>
              </a:rPr>
              <a:t>区分大小写</a:t>
            </a:r>
            <a:r>
              <a:rPr lang="zh-CN" altLang="zh-CN" sz="2400" dirty="0"/>
              <a:t>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在保存文件时，必须将</a:t>
            </a:r>
            <a:r>
              <a:rPr lang="zh-CN" altLang="zh-CN" sz="2400" b="1" dirty="0">
                <a:solidFill>
                  <a:srgbClr val="C00000"/>
                </a:solidFill>
              </a:rPr>
              <a:t>“保存类型”选择为“所有文件”，将“编码”选择为“</a:t>
            </a:r>
            <a:r>
              <a:rPr lang="en-US" altLang="zh-CN" sz="2400" b="1" dirty="0">
                <a:solidFill>
                  <a:srgbClr val="C00000"/>
                </a:solidFill>
              </a:rPr>
              <a:t>ANSI</a:t>
            </a:r>
            <a:r>
              <a:rPr lang="zh-CN" altLang="zh-CN" sz="2400" b="1" dirty="0">
                <a:solidFill>
                  <a:srgbClr val="C00000"/>
                </a:solidFill>
              </a:rPr>
              <a:t>”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如果在保存文件文件时，系统总是自动给文件名尾加上“</a:t>
            </a:r>
            <a:r>
              <a:rPr lang="en-US" altLang="zh-CN" sz="2400" dirty="0"/>
              <a:t>.txt</a:t>
            </a:r>
            <a:r>
              <a:rPr lang="zh-CN" altLang="zh-CN" sz="2400" dirty="0"/>
              <a:t>”</a:t>
            </a:r>
            <a:r>
              <a:rPr lang="en-US" altLang="zh-CN" sz="2400" dirty="0"/>
              <a:t>(</a:t>
            </a:r>
            <a:r>
              <a:rPr lang="zh-CN" altLang="zh-CN" sz="2400" dirty="0"/>
              <a:t>这是不允许的</a:t>
            </a:r>
            <a:r>
              <a:rPr lang="en-US" altLang="zh-CN" sz="2400" dirty="0"/>
              <a:t>)</a:t>
            </a:r>
            <a:r>
              <a:rPr lang="zh-CN" altLang="zh-CN" sz="2400" dirty="0"/>
              <a:t>，那么在保存文件时可以将文件名用双引号括起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EB762-0351-44A8-A8C0-703D7F16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1.5.2 </a:t>
            </a:r>
            <a:r>
              <a:rPr lang="zh-CN" altLang="en-US">
                <a:solidFill>
                  <a:srgbClr val="C00000"/>
                </a:solidFill>
              </a:rPr>
              <a:t>编译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7" y="1641165"/>
            <a:ext cx="8229600" cy="450215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编译器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源文件所在当前目录中，使用编译器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编译源文件。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C:\chapter1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Hello.java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938429" y="4149080"/>
            <a:ext cx="2519362" cy="1152525"/>
          </a:xfrm>
          <a:prstGeom prst="wedgeEllipseCallout">
            <a:avLst>
              <a:gd name="adj1" fmla="val -22329"/>
              <a:gd name="adj2" fmla="val -114190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US" altLang="zh-CN" sz="2400" b="1" dirty="0">
                <a:cs typeface="Arial" charset="0"/>
              </a:rPr>
              <a:t>Java</a:t>
            </a:r>
            <a:r>
              <a:rPr lang="zh-CN" altLang="en-US" sz="2400" b="1" dirty="0">
                <a:cs typeface="Arial" charset="0"/>
              </a:rPr>
              <a:t>源程序后缀名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1A8D2-4040-4FA4-A5A2-57F416E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24A4818-76F0-414F-8A12-AFE1C99F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57" y="4076700"/>
            <a:ext cx="2519362" cy="1152525"/>
          </a:xfrm>
          <a:prstGeom prst="wedgeEllipseCallout">
            <a:avLst>
              <a:gd name="adj1" fmla="val 5121"/>
              <a:gd name="adj2" fmla="val -116848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sz="2400" b="1" dirty="0">
                <a:cs typeface="Arial" charset="0"/>
              </a:rPr>
              <a:t>编译</a:t>
            </a:r>
            <a:r>
              <a:rPr lang="en-US" altLang="zh-CN" sz="2400" b="1" dirty="0">
                <a:cs typeface="Arial" charset="0"/>
              </a:rPr>
              <a:t>.java</a:t>
            </a:r>
            <a:r>
              <a:rPr lang="zh-CN" altLang="en-US" sz="2400" b="1" dirty="0">
                <a:cs typeface="Arial" charset="0"/>
              </a:rPr>
              <a:t>源程序的命令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307446-DDC0-4B17-A968-8144BD0B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2" y="5349255"/>
            <a:ext cx="4700437" cy="135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1.5.2 </a:t>
            </a:r>
            <a:r>
              <a:rPr lang="zh-CN" altLang="en-US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编译</a:t>
            </a:r>
            <a:endParaRPr lang="zh-CN" alt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字节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码文件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编译源文件将生成多个扩展名为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的文件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每个扩展名是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的文件中只存放一个类的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字节码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，其文件名与该类的名字相同。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7" lvl="1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41C62-4FBE-4C36-963F-ED84D7B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1.5.3 </a:t>
            </a:r>
            <a:r>
              <a:rPr lang="zh-CN" altLang="en-US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运行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2613"/>
            <a:ext cx="8229600" cy="46307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应用程序的主类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应用程序必须有一个类含有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方法：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这个类是应用程序的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主类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2．解释器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(java) 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应用程序总是从主类的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方法开始执行。因此，需进入主类字节码所在路径，然后使用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解释器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.exe)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运行主类的字节码。</a:t>
            </a:r>
          </a:p>
          <a:p>
            <a:pPr indent="266700" algn="ctr">
              <a:buNone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MingLiU" pitchFamily="49" charset="-120"/>
                <a:cs typeface="Arial" panose="020B0604020202020204" pitchFamily="34" charset="0"/>
              </a:rPr>
              <a:t>   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C:\chapter1\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Hello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71816-6A97-4A05-8404-A6B03D4C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CD097B3-28FE-405D-B4DA-5CE3A20A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592838"/>
            <a:ext cx="2418254" cy="868221"/>
          </a:xfrm>
          <a:prstGeom prst="wedgeEllipseCallout">
            <a:avLst>
              <a:gd name="adj1" fmla="val 27500"/>
              <a:gd name="adj2" fmla="val -83216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运行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字节码程序的命令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21CA8DE4-4F81-4572-8720-44B1F1CF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34" y="4595301"/>
            <a:ext cx="1661255" cy="868220"/>
          </a:xfrm>
          <a:prstGeom prst="wedgeEllipseCallout">
            <a:avLst>
              <a:gd name="adj1" fmla="val -38910"/>
              <a:gd name="adj2" fmla="val -82354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.class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字节码程序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A214D-3B65-4AB1-A33F-04E05A4B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693364"/>
            <a:ext cx="3391271" cy="1111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EF4CE-1AA9-E0D8-313D-D1B065E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演示：</a:t>
            </a:r>
            <a:r>
              <a:rPr lang="zh-CN" altLang="en-US" sz="3600" dirty="0"/>
              <a:t>使用命令编译和运行</a:t>
            </a:r>
            <a:r>
              <a:rPr lang="en-US" altLang="zh-CN" sz="3600" dirty="0"/>
              <a:t>Java</a:t>
            </a:r>
            <a:r>
              <a:rPr lang="zh-CN" altLang="en-US" sz="3600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B37B0-D7B4-B670-01EC-FF2924A8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74198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打开</a:t>
            </a:r>
            <a:r>
              <a:rPr lang="en-US" altLang="zh-CN" sz="2800" dirty="0"/>
              <a:t>dos</a:t>
            </a:r>
            <a:r>
              <a:rPr lang="zh-CN" altLang="en-US" sz="2800" dirty="0"/>
              <a:t>命令窗口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464D0-CC6A-E364-9257-82FD34BF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42BEEB-BE98-A7BD-1150-A730C065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45" y="1844824"/>
            <a:ext cx="6048672" cy="4080834"/>
          </a:xfrm>
          <a:prstGeom prst="rect">
            <a:avLst/>
          </a:prstGeom>
        </p:spPr>
      </p:pic>
      <p:sp>
        <p:nvSpPr>
          <p:cNvPr id="7" name="标注: 线形 6">
            <a:extLst>
              <a:ext uri="{FF2B5EF4-FFF2-40B4-BE49-F238E27FC236}">
                <a16:creationId xmlns:a16="http://schemas.microsoft.com/office/drawing/2014/main" id="{AE3FEBC6-72FF-7A3E-C5B3-6BDA45744308}"/>
              </a:ext>
            </a:extLst>
          </p:cNvPr>
          <p:cNvSpPr/>
          <p:nvPr/>
        </p:nvSpPr>
        <p:spPr>
          <a:xfrm>
            <a:off x="683568" y="2861680"/>
            <a:ext cx="1728192" cy="247774"/>
          </a:xfrm>
          <a:prstGeom prst="borderCallout1">
            <a:avLst>
              <a:gd name="adj1" fmla="val 51024"/>
              <a:gd name="adj2" fmla="val 98961"/>
              <a:gd name="adj3" fmla="val 52332"/>
              <a:gd name="adj4" fmla="val 1328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切换路径到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盘</a:t>
            </a:r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FA2C5BF1-7C0E-0C1C-33EF-790D965E147B}"/>
              </a:ext>
            </a:extLst>
          </p:cNvPr>
          <p:cNvSpPr/>
          <p:nvPr/>
        </p:nvSpPr>
        <p:spPr>
          <a:xfrm>
            <a:off x="629561" y="3378535"/>
            <a:ext cx="2145059" cy="247774"/>
          </a:xfrm>
          <a:prstGeom prst="borderCallout1">
            <a:avLst>
              <a:gd name="adj1" fmla="val 51024"/>
              <a:gd name="adj2" fmla="val 100071"/>
              <a:gd name="adj3" fmla="val 51179"/>
              <a:gd name="adj4" fmla="val 111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切换路径到</a:t>
            </a:r>
            <a:r>
              <a:rPr lang="en-US" altLang="zh-CN" dirty="0">
                <a:solidFill>
                  <a:schemeClr val="tx1"/>
                </a:solidFill>
              </a:rPr>
              <a:t>D:\work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0D903F99-D4E0-27F2-E786-F7F7E18A9327}"/>
              </a:ext>
            </a:extLst>
          </p:cNvPr>
          <p:cNvSpPr/>
          <p:nvPr/>
        </p:nvSpPr>
        <p:spPr>
          <a:xfrm>
            <a:off x="629560" y="3837839"/>
            <a:ext cx="2145059" cy="247774"/>
          </a:xfrm>
          <a:prstGeom prst="borderCallout1">
            <a:avLst>
              <a:gd name="adj1" fmla="val 51024"/>
              <a:gd name="adj2" fmla="val 100071"/>
              <a:gd name="adj3" fmla="val 51179"/>
              <a:gd name="adj4" fmla="val 111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javac</a:t>
            </a:r>
            <a:r>
              <a:rPr lang="zh-CN" altLang="en-US" dirty="0">
                <a:solidFill>
                  <a:schemeClr val="tx1"/>
                </a:solidFill>
              </a:rPr>
              <a:t>编译</a:t>
            </a:r>
            <a:r>
              <a:rPr lang="en-US" altLang="zh-CN" dirty="0">
                <a:solidFill>
                  <a:schemeClr val="tx1"/>
                </a:solidFill>
              </a:rPr>
              <a:t>Hello.java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2C52D9BC-A8BB-0547-4D95-44E21C331DEB}"/>
              </a:ext>
            </a:extLst>
          </p:cNvPr>
          <p:cNvSpPr/>
          <p:nvPr/>
        </p:nvSpPr>
        <p:spPr>
          <a:xfrm>
            <a:off x="375370" y="4300649"/>
            <a:ext cx="2371426" cy="247774"/>
          </a:xfrm>
          <a:prstGeom prst="borderCallout1">
            <a:avLst>
              <a:gd name="adj1" fmla="val 51024"/>
              <a:gd name="adj2" fmla="val 100071"/>
              <a:gd name="adj3" fmla="val 51179"/>
              <a:gd name="adj4" fmla="val 111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运行</a:t>
            </a:r>
            <a:r>
              <a:rPr lang="zh-CN" altLang="en-US" dirty="0">
                <a:solidFill>
                  <a:schemeClr val="tx1"/>
                </a:solidFill>
              </a:rPr>
              <a:t>字节码程序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2FD0AA-C249-0853-38B5-51D2BCAE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4" y="5194163"/>
            <a:ext cx="2183477" cy="13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75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宋体" pitchFamily="2" charset="-122"/>
                <a:hlinkClick r:id="rId2"/>
              </a:rPr>
              <a:t>例子</a:t>
            </a:r>
            <a:r>
              <a:rPr lang="zh-CN" altLang="en-US" dirty="0">
                <a:hlinkClick r:id="rId2"/>
              </a:rPr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46574"/>
            <a:ext cx="5357850" cy="5632311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000" b="0" dirty="0">
                <a:latin typeface="Arial" charset="0"/>
              </a:rPr>
              <a:t>public class </a:t>
            </a:r>
            <a:r>
              <a:rPr lang="en-US" altLang="zh-CN" sz="2000" b="0" dirty="0" err="1">
                <a:latin typeface="Arial" charset="0"/>
              </a:rPr>
              <a:t>Rect</a:t>
            </a:r>
            <a:r>
              <a:rPr lang="en-US" altLang="zh-CN" sz="2000" b="0" dirty="0">
                <a:latin typeface="Arial" charset="0"/>
              </a:rPr>
              <a:t> {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double width;      //</a:t>
            </a:r>
            <a:r>
              <a:rPr lang="zh-CN" altLang="en-US" sz="2000" b="0" dirty="0">
                <a:latin typeface="Arial" charset="0"/>
              </a:rPr>
              <a:t>长方形的宽</a:t>
            </a:r>
          </a:p>
          <a:p>
            <a:pPr indent="266700" algn="just"/>
            <a:r>
              <a:rPr lang="zh-CN" altLang="en-US" sz="2000" b="0" dirty="0">
                <a:latin typeface="Arial" charset="0"/>
              </a:rPr>
              <a:t>   </a:t>
            </a:r>
            <a:r>
              <a:rPr lang="en-US" altLang="zh-CN" sz="2000" b="0" dirty="0">
                <a:latin typeface="Arial" charset="0"/>
              </a:rPr>
              <a:t>double height;     //</a:t>
            </a:r>
            <a:r>
              <a:rPr lang="zh-CN" altLang="en-US" sz="2000" b="0" dirty="0">
                <a:latin typeface="Arial" charset="0"/>
              </a:rPr>
              <a:t>长方形的高</a:t>
            </a:r>
          </a:p>
          <a:p>
            <a:pPr indent="266700" algn="just"/>
            <a:r>
              <a:rPr lang="zh-CN" altLang="en-US" sz="2000" b="0" dirty="0">
                <a:latin typeface="Arial" charset="0"/>
              </a:rPr>
              <a:t>   </a:t>
            </a:r>
            <a:r>
              <a:rPr lang="en-US" altLang="zh-CN" sz="2000" b="0" dirty="0">
                <a:latin typeface="Arial" charset="0"/>
              </a:rPr>
              <a:t>double </a:t>
            </a:r>
            <a:r>
              <a:rPr lang="en-US" altLang="zh-CN" sz="2000" b="0" dirty="0" err="1">
                <a:latin typeface="Arial" charset="0"/>
              </a:rPr>
              <a:t>getArea</a:t>
            </a:r>
            <a:r>
              <a:rPr lang="en-US" altLang="zh-CN" sz="2000" b="0" dirty="0">
                <a:latin typeface="Arial" charset="0"/>
              </a:rPr>
              <a:t>(){  //</a:t>
            </a:r>
            <a:r>
              <a:rPr lang="zh-CN" altLang="en-US" sz="2000" b="0" dirty="0">
                <a:latin typeface="Arial" charset="0"/>
              </a:rPr>
              <a:t>返回长方形的面积</a:t>
            </a:r>
          </a:p>
          <a:p>
            <a:pPr indent="266700" algn="just"/>
            <a:r>
              <a:rPr lang="zh-CN" altLang="en-US" sz="2000" b="0" dirty="0">
                <a:latin typeface="Arial" charset="0"/>
              </a:rPr>
              <a:t>      </a:t>
            </a:r>
            <a:r>
              <a:rPr lang="en-US" altLang="zh-CN" sz="2000" b="0" dirty="0">
                <a:latin typeface="Arial" charset="0"/>
              </a:rPr>
              <a:t>return width*height;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}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}</a:t>
            </a:r>
          </a:p>
          <a:p>
            <a:pPr indent="266700" algn="just"/>
            <a:endParaRPr lang="en-US" altLang="zh-CN" sz="2000" b="0" dirty="0">
              <a:latin typeface="Arial" charset="0"/>
            </a:endParaRPr>
          </a:p>
          <a:p>
            <a:pPr indent="266700" algn="just"/>
            <a:r>
              <a:rPr lang="en-US" altLang="zh-CN" sz="2000" b="0" dirty="0">
                <a:latin typeface="Arial" charset="0"/>
              </a:rPr>
              <a:t>class </a:t>
            </a:r>
            <a:r>
              <a:rPr lang="en-US" altLang="zh-CN" sz="2000" b="0" dirty="0" err="1">
                <a:latin typeface="Arial" charset="0"/>
              </a:rPr>
              <a:t>Example1_2</a:t>
            </a:r>
            <a:r>
              <a:rPr lang="en-US" altLang="zh-CN" sz="2000" b="0" dirty="0">
                <a:latin typeface="Arial" charset="0"/>
              </a:rPr>
              <a:t> {       //</a:t>
            </a:r>
            <a:r>
              <a:rPr lang="zh-CN" altLang="en-US" sz="2000" b="0" dirty="0">
                <a:latin typeface="Arial" charset="0"/>
              </a:rPr>
              <a:t>主类</a:t>
            </a:r>
          </a:p>
          <a:p>
            <a:pPr indent="266700" algn="just"/>
            <a:r>
              <a:rPr lang="zh-CN" altLang="en-US" sz="2000" b="0" dirty="0">
                <a:latin typeface="Arial" charset="0"/>
              </a:rPr>
              <a:t>   </a:t>
            </a:r>
            <a:r>
              <a:rPr lang="en-US" altLang="zh-CN" sz="2000" b="0" dirty="0">
                <a:latin typeface="Arial" charset="0"/>
              </a:rPr>
              <a:t>public static void main(String </a:t>
            </a:r>
            <a:r>
              <a:rPr lang="en-US" altLang="zh-CN" sz="2000" b="0" dirty="0" err="1">
                <a:latin typeface="Arial" charset="0"/>
              </a:rPr>
              <a:t>args</a:t>
            </a:r>
            <a:r>
              <a:rPr lang="en-US" altLang="zh-CN" sz="2000" b="0" dirty="0">
                <a:latin typeface="Arial" charset="0"/>
              </a:rPr>
              <a:t>[]) {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</a:t>
            </a:r>
            <a:r>
              <a:rPr lang="en-US" altLang="zh-CN" sz="2000" b="0" dirty="0" err="1">
                <a:latin typeface="Arial" charset="0"/>
              </a:rPr>
              <a:t>Rect</a:t>
            </a:r>
            <a:r>
              <a:rPr lang="en-US" altLang="zh-CN" sz="2000" b="0" dirty="0">
                <a:latin typeface="Arial" charset="0"/>
              </a:rPr>
              <a:t> rectangle;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rectangle=new </a:t>
            </a:r>
            <a:r>
              <a:rPr lang="en-US" altLang="zh-CN" sz="2000" b="0" dirty="0" err="1">
                <a:latin typeface="Arial" charset="0"/>
              </a:rPr>
              <a:t>Rect</a:t>
            </a:r>
            <a:r>
              <a:rPr lang="en-US" altLang="zh-CN" sz="2000" b="0" dirty="0">
                <a:latin typeface="Arial" charset="0"/>
              </a:rPr>
              <a:t>();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</a:t>
            </a:r>
            <a:r>
              <a:rPr lang="en-US" altLang="zh-CN" sz="2000" b="0" dirty="0" err="1">
                <a:latin typeface="Arial" charset="0"/>
              </a:rPr>
              <a:t>rectangle.width</a:t>
            </a:r>
            <a:r>
              <a:rPr lang="en-US" altLang="zh-CN" sz="2000" b="0" dirty="0">
                <a:latin typeface="Arial" charset="0"/>
              </a:rPr>
              <a:t>=1.819;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</a:t>
            </a:r>
            <a:r>
              <a:rPr lang="en-US" altLang="zh-CN" sz="2000" b="0" dirty="0" err="1">
                <a:latin typeface="Arial" charset="0"/>
              </a:rPr>
              <a:t>rectangle.height</a:t>
            </a:r>
            <a:r>
              <a:rPr lang="en-US" altLang="zh-CN" sz="2000" b="0" dirty="0">
                <a:latin typeface="Arial" charset="0"/>
              </a:rPr>
              <a:t>=1.5;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double area=</a:t>
            </a:r>
            <a:r>
              <a:rPr lang="en-US" altLang="zh-CN" sz="2000" b="0" dirty="0" err="1">
                <a:latin typeface="Arial" charset="0"/>
              </a:rPr>
              <a:t>rectangle.getArea</a:t>
            </a:r>
            <a:r>
              <a:rPr lang="en-US" altLang="zh-CN" sz="2000" b="0" dirty="0">
                <a:latin typeface="Arial" charset="0"/>
              </a:rPr>
              <a:t>();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  </a:t>
            </a:r>
            <a:r>
              <a:rPr lang="en-US" altLang="zh-CN" sz="2000" b="0" dirty="0" err="1">
                <a:latin typeface="Arial" charset="0"/>
              </a:rPr>
              <a:t>System.out.println</a:t>
            </a:r>
            <a:r>
              <a:rPr lang="en-US" altLang="zh-CN" sz="2000" b="0" dirty="0">
                <a:latin typeface="Arial" charset="0"/>
              </a:rPr>
              <a:t>("</a:t>
            </a:r>
            <a:r>
              <a:rPr lang="zh-CN" altLang="en-US" sz="2000" b="0" dirty="0">
                <a:latin typeface="Arial" charset="0"/>
              </a:rPr>
              <a:t>矩形的面积:"+</a:t>
            </a:r>
            <a:r>
              <a:rPr lang="en-US" altLang="zh-CN" sz="2000" b="0" dirty="0">
                <a:latin typeface="Arial" charset="0"/>
              </a:rPr>
              <a:t>area);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    }</a:t>
            </a:r>
          </a:p>
          <a:p>
            <a:pPr indent="266700" algn="just"/>
            <a:r>
              <a:rPr lang="en-US" altLang="zh-CN" sz="2000" b="0" dirty="0">
                <a:latin typeface="Arial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3368" y="2372492"/>
            <a:ext cx="4067944" cy="1056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charset="0"/>
              </a:rPr>
              <a:t>1 保存</a:t>
            </a:r>
            <a:r>
              <a:rPr lang="en-US" altLang="zh-CN" b="0" dirty="0" err="1">
                <a:latin typeface="Arial" charset="0"/>
              </a:rPr>
              <a:t>Rect.java</a:t>
            </a:r>
            <a:r>
              <a:rPr lang="zh-CN" altLang="en-US" b="0" dirty="0">
                <a:latin typeface="Arial" charset="0"/>
              </a:rPr>
              <a:t>在</a:t>
            </a:r>
            <a:r>
              <a:rPr lang="en-US" altLang="zh-CN" b="0" dirty="0">
                <a:latin typeface="Arial" charset="0"/>
              </a:rPr>
              <a:t>C:\chapter1</a:t>
            </a:r>
            <a:r>
              <a:rPr lang="zh-CN" altLang="en-US" b="0" dirty="0">
                <a:latin typeface="Arial" charset="0"/>
              </a:rPr>
              <a:t>下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charset="0"/>
              </a:rPr>
              <a:t>2 编译</a:t>
            </a:r>
            <a:r>
              <a:rPr lang="en-US" altLang="zh-CN" b="0" dirty="0">
                <a:latin typeface="Arial" charset="0"/>
              </a:rPr>
              <a:t>C:\chapter1\&gt;javac  Rect.java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charset="0"/>
              </a:rPr>
              <a:t>3 执行</a:t>
            </a:r>
            <a:r>
              <a:rPr lang="en-US" altLang="zh-CN" b="0" dirty="0">
                <a:latin typeface="Arial" charset="0"/>
              </a:rPr>
              <a:t>C:\chapter1\&gt;java  Example1_2</a:t>
            </a:r>
            <a:endParaRPr lang="zh-CN" altLang="en-US" b="0" dirty="0">
              <a:latin typeface="Arial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652120" y="4314876"/>
            <a:ext cx="2808312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课后练习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48B90-93AC-493E-B17B-B1944664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1.</a:t>
            </a:r>
            <a:r>
              <a:rPr lang="en-US" altLang="zh-CN">
                <a:latin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en-US" altLang="zh-CN" dirty="0">
                <a:latin typeface="宋体" pitchFamily="2" charset="-122"/>
              </a:rPr>
              <a:t>Java</a:t>
            </a:r>
            <a:r>
              <a:rPr lang="zh-CN" altLang="en-US" dirty="0">
                <a:latin typeface="宋体" pitchFamily="2" charset="-122"/>
              </a:rPr>
              <a:t>应用程序的基本结构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r>
              <a:rPr lang="en-US" altLang="zh-CN" sz="2400" dirty="0"/>
              <a:t>(</a:t>
            </a:r>
            <a:r>
              <a:rPr lang="zh-CN" altLang="en-US" sz="2400" dirty="0"/>
              <a:t>也称为一个工程</a:t>
            </a:r>
            <a:r>
              <a:rPr lang="en-US" altLang="zh-CN" sz="2400" dirty="0"/>
              <a:t>)</a:t>
            </a:r>
            <a:r>
              <a:rPr lang="zh-CN" altLang="en-US" sz="2400" dirty="0"/>
              <a:t>是由</a:t>
            </a:r>
            <a:r>
              <a:rPr lang="zh-CN" altLang="en-US" sz="2400" b="1" dirty="0">
                <a:solidFill>
                  <a:srgbClr val="0000CC"/>
                </a:solidFill>
              </a:rPr>
              <a:t>若干个类</a:t>
            </a:r>
            <a:r>
              <a:rPr lang="zh-CN" altLang="en-US" sz="2400" dirty="0"/>
              <a:t>所构成。</a:t>
            </a:r>
            <a:endParaRPr lang="en-US" altLang="zh-CN" sz="2400" dirty="0"/>
          </a:p>
          <a:p>
            <a:r>
              <a:rPr lang="zh-CN" altLang="en-US" sz="2400" dirty="0"/>
              <a:t>这些类可以在一个源文件中，也可以分布在若干个源文件中。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AFBBE-0BE9-429B-85E6-D46F0632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3228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722BD28-011C-44D7-8551-4EE49DD4A864}"/>
              </a:ext>
            </a:extLst>
          </p:cNvPr>
          <p:cNvSpPr txBox="1">
            <a:spLocks/>
          </p:cNvSpPr>
          <p:nvPr/>
        </p:nvSpPr>
        <p:spPr>
          <a:xfrm>
            <a:off x="6170970" y="4295848"/>
            <a:ext cx="251583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Circle.java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Rectangle.java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MainClass.java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B816601B-F684-4554-B89E-0E5A1E21B2F8}"/>
              </a:ext>
            </a:extLst>
          </p:cNvPr>
          <p:cNvSpPr txBox="1">
            <a:spLocks/>
          </p:cNvSpPr>
          <p:nvPr/>
        </p:nvSpPr>
        <p:spPr>
          <a:xfrm>
            <a:off x="6170970" y="3706140"/>
            <a:ext cx="1306488" cy="409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kern="0">
                <a:solidFill>
                  <a:schemeClr val="tx1"/>
                </a:solidFill>
              </a:rPr>
              <a:t>例子</a:t>
            </a:r>
            <a:r>
              <a:rPr lang="en-US" altLang="zh-CN" sz="1800" b="1" kern="0">
                <a:solidFill>
                  <a:schemeClr val="tx1"/>
                </a:solidFill>
              </a:rPr>
              <a:t>3</a:t>
            </a:r>
            <a:endParaRPr lang="zh-CN" altLang="en-US" sz="1800" b="1" kern="0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F83B54-9BA8-4EC6-95B9-C66D09C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5400600" cy="324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例题3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229600" cy="4824561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cs typeface="Times New Roman" pitchFamily="18" charset="0"/>
              </a:rPr>
              <a:t>1．</a:t>
            </a:r>
            <a:r>
              <a:rPr lang="zh-CN" altLang="en-US">
                <a:latin typeface="+mj-lt"/>
                <a:cs typeface="Times New Roman" pitchFamily="18" charset="0"/>
              </a:rPr>
              <a:t>编写源文件</a:t>
            </a:r>
            <a:r>
              <a:rPr lang="zh-CN" altLang="en-US">
                <a:latin typeface="+mj-lt"/>
              </a:rPr>
              <a:t>：</a:t>
            </a:r>
          </a:p>
          <a:p>
            <a:pPr lvl="1" algn="just">
              <a:spcBef>
                <a:spcPts val="0"/>
              </a:spcBef>
            </a:pPr>
            <a:r>
              <a:rPr lang="zh-CN" altLang="en-US">
                <a:latin typeface="+mj-lt"/>
              </a:rPr>
              <a:t>分别编辑、保存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三个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Java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源文件</a:t>
            </a:r>
            <a:r>
              <a:rPr lang="zh-CN" altLang="en-US">
                <a:latin typeface="+mj-lt"/>
              </a:rPr>
              <a:t>中：</a:t>
            </a:r>
            <a:endParaRPr lang="en-US" altLang="zh-CN"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itchFamily="49" charset="-122"/>
              </a:rPr>
              <a:t>Circle</a:t>
            </a:r>
            <a:r>
              <a:rPr lang="en-US" altLang="zh-CN" err="1">
                <a:latin typeface="+mj-lt"/>
                <a:ea typeface="隶书" pitchFamily="49" charset="-122"/>
              </a:rPr>
              <a:t>.</a:t>
            </a:r>
            <a:r>
              <a:rPr lang="en-US" altLang="zh-CN">
                <a:latin typeface="+mj-lt"/>
                <a:ea typeface="隶书" pitchFamily="49" charset="-122"/>
              </a:rPr>
              <a:t>java</a:t>
            </a:r>
            <a:endParaRPr lang="en-US" altLang="zh-CN"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itchFamily="49" charset="-122"/>
              </a:rPr>
              <a:t>Rectangle</a:t>
            </a:r>
            <a:r>
              <a:rPr lang="en-US" altLang="zh-CN" err="1">
                <a:latin typeface="+mj-lt"/>
                <a:ea typeface="隶书" pitchFamily="49" charset="-122"/>
              </a:rPr>
              <a:t>.</a:t>
            </a:r>
            <a:r>
              <a:rPr lang="en-US" altLang="zh-CN">
                <a:latin typeface="+mj-lt"/>
                <a:ea typeface="隶书" pitchFamily="49" charset="-122"/>
              </a:rPr>
              <a:t>java</a:t>
            </a: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itchFamily="49" charset="-122"/>
              </a:rPr>
              <a:t>MainClass</a:t>
            </a:r>
            <a:r>
              <a:rPr lang="en-US" altLang="zh-CN" err="1">
                <a:latin typeface="+mj-lt"/>
                <a:ea typeface="隶书" pitchFamily="49" charset="-122"/>
              </a:rPr>
              <a:t>.</a:t>
            </a:r>
            <a:r>
              <a:rPr lang="en-US" altLang="zh-CN">
                <a:latin typeface="+mj-lt"/>
                <a:ea typeface="隶书" pitchFamily="49" charset="-122"/>
              </a:rPr>
              <a:t>java</a:t>
            </a:r>
          </a:p>
          <a:p>
            <a:pPr lvl="1" algn="just">
              <a:spcBef>
                <a:spcPts val="0"/>
              </a:spcBef>
            </a:pPr>
            <a:r>
              <a:rPr lang="zh-CN" altLang="en-US">
                <a:latin typeface="+mj-lt"/>
              </a:rPr>
              <a:t>其中</a:t>
            </a:r>
            <a:r>
              <a:rPr lang="en-US" altLang="zh-CN" dirty="0" err="1">
                <a:latin typeface="+mj-lt"/>
              </a:rPr>
              <a:t>MainClass.java</a:t>
            </a:r>
            <a:r>
              <a:rPr lang="zh-CN" altLang="en-US" dirty="0">
                <a:latin typeface="+mj-lt"/>
              </a:rPr>
              <a:t>是含有主类的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应用程序的</a:t>
            </a:r>
            <a:r>
              <a:rPr lang="zh-CN" altLang="en-US">
                <a:latin typeface="+mj-lt"/>
              </a:rPr>
              <a:t>源文件。</a:t>
            </a:r>
            <a:endParaRPr lang="en-US" altLang="zh-CN">
              <a:latin typeface="+mj-lt"/>
            </a:endParaRPr>
          </a:p>
          <a:p>
            <a:pPr lvl="1" algn="just">
              <a:spcBef>
                <a:spcPts val="0"/>
              </a:spcBef>
            </a:pPr>
            <a:endParaRPr lang="en-US" altLang="zh-CN" dirty="0">
              <a:latin typeface="+mj-lt"/>
            </a:endParaRPr>
          </a:p>
          <a:p>
            <a:pPr marL="0" indent="-4763" algn="just">
              <a:spcBef>
                <a:spcPts val="0"/>
              </a:spcBef>
              <a:buNone/>
            </a:pPr>
            <a:r>
              <a:rPr lang="zh-CN" altLang="en-US">
                <a:latin typeface="+mj-lt"/>
                <a:cs typeface="Times New Roman" pitchFamily="18" charset="0"/>
              </a:rPr>
              <a:t> </a:t>
            </a:r>
            <a:r>
              <a:rPr lang="en-US" altLang="zh-CN">
                <a:latin typeface="+mj-lt"/>
                <a:cs typeface="Times New Roman" pitchFamily="18" charset="0"/>
              </a:rPr>
              <a:t>2</a:t>
            </a:r>
            <a:r>
              <a:rPr lang="en-US" altLang="zh-CN" dirty="0">
                <a:latin typeface="+mj-lt"/>
                <a:cs typeface="Times New Roman" pitchFamily="18" charset="0"/>
              </a:rPr>
              <a:t>．</a:t>
            </a:r>
            <a:r>
              <a:rPr lang="zh-CN" altLang="en-US" dirty="0">
                <a:latin typeface="+mj-lt"/>
                <a:cs typeface="Times New Roman" pitchFamily="18" charset="0"/>
              </a:rPr>
              <a:t>编译</a:t>
            </a:r>
            <a:r>
              <a:rPr lang="en-US" altLang="zh-CN" dirty="0">
                <a:latin typeface="+mj-lt"/>
                <a:cs typeface="Times New Roman" pitchFamily="18" charset="0"/>
              </a:rPr>
              <a:t>Java</a:t>
            </a:r>
            <a:r>
              <a:rPr lang="zh-CN" altLang="en-US" dirty="0">
                <a:latin typeface="+mj-lt"/>
                <a:cs typeface="Times New Roman" pitchFamily="18" charset="0"/>
              </a:rPr>
              <a:t>源程序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  <a:latin typeface="+mj-lt"/>
              </a:rPr>
              <a:t>C:\chapter1\&gt;javac MainClass.</a:t>
            </a:r>
            <a:r>
              <a:rPr lang="en-US" altLang="zh-CN">
                <a:solidFill>
                  <a:srgbClr val="0000CC"/>
                </a:solidFill>
                <a:latin typeface="+mj-lt"/>
              </a:rPr>
              <a:t>java </a:t>
            </a:r>
            <a:endParaRPr lang="en-US" altLang="zh-CN" dirty="0">
              <a:solidFill>
                <a:srgbClr val="0000CC"/>
              </a:solidFill>
              <a:latin typeface="+mj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3. </a:t>
            </a:r>
            <a:r>
              <a:rPr lang="zh-CN" altLang="en-US" dirty="0">
                <a:latin typeface="+mj-lt"/>
              </a:rPr>
              <a:t>运行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程序  </a:t>
            </a:r>
            <a:endParaRPr lang="en-US" altLang="zh-CN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00CC"/>
                </a:solidFill>
                <a:latin typeface="+mj-lt"/>
              </a:rPr>
              <a:t>C:\chapter1\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&gt;java </a:t>
            </a:r>
            <a:r>
              <a:rPr lang="en-US" altLang="zh-CN" dirty="0" err="1">
                <a:solidFill>
                  <a:srgbClr val="0000CC"/>
                </a:solidFill>
                <a:latin typeface="+mj-lt"/>
              </a:rPr>
              <a:t>MainClass</a:t>
            </a:r>
            <a:endParaRPr lang="en-US" altLang="zh-CN" dirty="0">
              <a:solidFill>
                <a:srgbClr val="0000CC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4832609" y="228953"/>
            <a:ext cx="3143240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课后在个人电脑完成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ADCCD-405D-45CC-B507-EE24224F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注释</a:t>
            </a:r>
            <a:r>
              <a:rPr lang="zh-CN" altLang="en-US">
                <a:latin typeface="Tahoma" pitchFamily="34" charset="0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编译器忽略注释内容，注释的目的是有利于代码的维护和阅读，因此给代码增加注释是一个良好的编程习惯。</a:t>
            </a:r>
            <a:r>
              <a:rPr lang="en-US" altLang="zh-CN" sz="2400" dirty="0">
                <a:latin typeface="宋体" pitchFamily="2" charset="-122"/>
              </a:rPr>
              <a:t>Java</a:t>
            </a:r>
            <a:r>
              <a:rPr lang="zh-CN" altLang="en-US" sz="2400" dirty="0"/>
              <a:t>支持两种格式的注释：单行注释和多行</a:t>
            </a:r>
            <a:r>
              <a:rPr lang="zh-CN" altLang="en-US" sz="2400"/>
              <a:t>注释。</a:t>
            </a:r>
            <a:endParaRPr lang="en-US" altLang="zh-CN" sz="2400"/>
          </a:p>
          <a:p>
            <a:pPr algn="just"/>
            <a:endParaRPr lang="zh-CN" altLang="en-US" sz="2400" dirty="0">
              <a:latin typeface="宋体" pitchFamily="2" charset="-122"/>
            </a:endParaRPr>
          </a:p>
          <a:p>
            <a:pPr algn="just"/>
            <a:r>
              <a:rPr lang="zh-CN" altLang="en-US" sz="2400" dirty="0">
                <a:latin typeface="宋体" pitchFamily="2" charset="-122"/>
              </a:rPr>
              <a:t>单行注释使用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</a:rPr>
              <a:t>//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itchFamily="2" charset="-122"/>
              </a:rPr>
              <a:t>表示单行注释的开始，即该行中从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宋体" pitchFamily="2" charset="-122"/>
              </a:rPr>
              <a:t>//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itchFamily="2" charset="-122"/>
              </a:rPr>
              <a:t>开始的后续内容为</a:t>
            </a:r>
            <a:r>
              <a:rPr lang="zh-CN" altLang="en-US" sz="2400">
                <a:latin typeface="宋体" pitchFamily="2" charset="-122"/>
              </a:rPr>
              <a:t>注释。</a:t>
            </a:r>
            <a:endParaRPr lang="en-US" altLang="zh-CN" sz="2400">
              <a:latin typeface="宋体" pitchFamily="2" charset="-122"/>
            </a:endParaRPr>
          </a:p>
          <a:p>
            <a:pPr algn="just"/>
            <a:endParaRPr lang="zh-CN" altLang="en-US" sz="2400" dirty="0">
              <a:latin typeface="宋体" pitchFamily="2" charset="-122"/>
            </a:endParaRPr>
          </a:p>
          <a:p>
            <a:pPr algn="just"/>
            <a:r>
              <a:rPr lang="zh-CN" altLang="en-US" sz="2400" dirty="0">
                <a:latin typeface="宋体" pitchFamily="2" charset="-122"/>
              </a:rPr>
              <a:t>多行注释的使用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</a:rPr>
              <a:t>/*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itchFamily="2" charset="-122"/>
              </a:rPr>
              <a:t>表示注释的开始，以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</a:rPr>
              <a:t>*/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itchFamily="2" charset="-122"/>
              </a:rPr>
              <a:t>表示</a:t>
            </a:r>
            <a:r>
              <a:rPr lang="zh-CN" altLang="en-US" sz="2400">
                <a:latin typeface="宋体" pitchFamily="2" charset="-122"/>
              </a:rPr>
              <a:t>注释结束</a:t>
            </a:r>
            <a:r>
              <a:rPr lang="zh-CN" altLang="en-US" sz="2400">
                <a:latin typeface="宋体" pitchFamily="2" charset="-122"/>
                <a:cs typeface="Times New Roman" pitchFamily="18" charset="0"/>
              </a:rPr>
              <a:t> </a:t>
            </a: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53C09-D111-4CD4-AD78-68DAF245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latin typeface="宋体" pitchFamily="2" charset="-122"/>
              </a:rPr>
              <a:t>注释</a:t>
            </a:r>
            <a:r>
              <a:rPr lang="zh-CN" altLang="en-US">
                <a:latin typeface="Tahoma" pitchFamily="34" charset="0"/>
              </a:rPr>
              <a:t> 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2809"/>
            <a:ext cx="7787208" cy="5183857"/>
          </a:xfrm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/* First Java Program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       HelloWorld.java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</a:rPr>
              <a:t>//Author: Mary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class</a:t>
            </a:r>
            <a:r>
              <a:rPr lang="en-US" altLang="zh-CN" sz="2400" b="1" dirty="0">
                <a:latin typeface="Tahoma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</a:rPr>
              <a:t>HelloWorld</a:t>
            </a:r>
            <a:endParaRPr lang="en-US" altLang="zh-CN" sz="2400" b="1" dirty="0">
              <a:solidFill>
                <a:srgbClr val="0000CC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}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charset="0"/>
                <a:ea typeface="宋体" charset="-122"/>
              </a:rPr>
              <a:pPr/>
              <a:t>39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72231" y="1340768"/>
            <a:ext cx="5542236" cy="129614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/>
              <a:t>的先导知识与后继技术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B113E-19B0-4247-B357-A394D2B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EE6C6C-9BB5-4BAA-BA4E-45B833E0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20" y="2132856"/>
            <a:ext cx="65341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编程</a:t>
            </a:r>
            <a:r>
              <a:rPr lang="zh-CN" altLang="en-US" dirty="0">
                <a:latin typeface="宋体" pitchFamily="2" charset="-122"/>
              </a:rPr>
              <a:t>风格</a:t>
            </a:r>
            <a:r>
              <a:rPr lang="zh-CN" altLang="en-US" dirty="0">
                <a:latin typeface="Tahoma" pitchFamily="34" charset="0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>
                <a:cs typeface="Times New Roman" pitchFamily="18" charset="0"/>
              </a:rPr>
              <a:t>1 </a:t>
            </a:r>
            <a:r>
              <a:rPr lang="zh-CN" altLang="en-US" dirty="0"/>
              <a:t>、</a:t>
            </a:r>
            <a:r>
              <a:rPr lang="en-US" altLang="zh-CN" dirty="0" err="1">
                <a:cs typeface="Times New Roman" pitchFamily="18" charset="0"/>
              </a:rPr>
              <a:t>Allmans</a:t>
            </a:r>
            <a:r>
              <a:rPr lang="zh-CN" altLang="en-US" dirty="0"/>
              <a:t>风格</a:t>
            </a:r>
            <a:r>
              <a:rPr lang="zh-CN" altLang="en-US" dirty="0">
                <a:cs typeface="Times New Roman" pitchFamily="18" charset="0"/>
              </a:rPr>
              <a:t> </a:t>
            </a:r>
          </a:p>
          <a:p>
            <a:pPr lvl="1" algn="just"/>
            <a:r>
              <a:rPr lang="en-US" altLang="zh-CN" dirty="0" err="1"/>
              <a:t>Allmans</a:t>
            </a:r>
            <a:r>
              <a:rPr lang="zh-CN" altLang="en-US" dirty="0"/>
              <a:t>风格也称“独行”风格</a:t>
            </a:r>
            <a:r>
              <a:rPr lang="zh-CN" altLang="en-US"/>
              <a:t>，即：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、右大括号各自独占一行。</a:t>
            </a:r>
            <a:endParaRPr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/>
            <a:endParaRPr lang="zh-CN" altLang="en-US" dirty="0"/>
          </a:p>
          <a:p>
            <a:pPr algn="just">
              <a:buNone/>
            </a:pPr>
            <a:r>
              <a:rPr lang="zh-CN" altLang="en-US" dirty="0">
                <a:cs typeface="Times New Roman" pitchFamily="18" charset="0"/>
              </a:rPr>
              <a:t>2 </a:t>
            </a:r>
            <a:r>
              <a:rPr lang="zh-CN" altLang="en-US" dirty="0"/>
              <a:t>、</a:t>
            </a:r>
            <a:r>
              <a:rPr lang="en-US" altLang="zh-CN" dirty="0">
                <a:cs typeface="Times New Roman" pitchFamily="18" charset="0"/>
              </a:rPr>
              <a:t> Kernighan</a:t>
            </a:r>
            <a:r>
              <a:rPr lang="zh-CN" altLang="en-US" dirty="0"/>
              <a:t>风格</a:t>
            </a:r>
            <a:endParaRPr lang="zh-CN" altLang="en-US" dirty="0">
              <a:cs typeface="Times New Roman" pitchFamily="18" charset="0"/>
            </a:endParaRPr>
          </a:p>
          <a:p>
            <a:pPr lvl="1" algn="just"/>
            <a:r>
              <a:rPr lang="en-US" altLang="zh-CN" dirty="0"/>
              <a:t>Kernighan</a:t>
            </a:r>
            <a:r>
              <a:rPr lang="zh-CN" altLang="en-US" dirty="0"/>
              <a:t>风格也称“行尾”风格</a:t>
            </a:r>
            <a:r>
              <a:rPr lang="zh-CN" altLang="en-US"/>
              <a:t>，即：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大括号在上一行的行尾，而右大括号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独占一行</a:t>
            </a:r>
            <a:r>
              <a:rPr lang="zh-CN" altLang="en-US"/>
              <a:t>。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7ABFB-6E81-4BC1-B7C8-DAA4CC7D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云形标注 3">
            <a:extLst>
              <a:ext uri="{FF2B5EF4-FFF2-40B4-BE49-F238E27FC236}">
                <a16:creationId xmlns:a16="http://schemas.microsoft.com/office/drawing/2014/main" id="{3E73D347-B351-4448-8FC5-B991F268884F}"/>
              </a:ext>
            </a:extLst>
          </p:cNvPr>
          <p:cNvSpPr/>
          <p:nvPr/>
        </p:nvSpPr>
        <p:spPr>
          <a:xfrm>
            <a:off x="4572000" y="5262554"/>
            <a:ext cx="2592288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自学！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Allmans</a:t>
            </a:r>
            <a:r>
              <a:rPr lang="zh-CN" altLang="en-US"/>
              <a:t>风格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3050"/>
            <a:ext cx="8677275" cy="4881575"/>
          </a:xfrm>
          <a:ln>
            <a:noFill/>
            <a:prstDash val="dash"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/*****First Java Program: </a:t>
            </a:r>
            <a:r>
              <a:rPr lang="en-US" altLang="zh-CN" sz="2400" b="1" dirty="0" err="1">
                <a:solidFill>
                  <a:srgbClr val="CC0000"/>
                </a:solidFill>
                <a:latin typeface="Tahoma" pitchFamily="34" charset="0"/>
              </a:rPr>
              <a:t>HelloWorld.java</a:t>
            </a: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 *****/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//* Author: Mary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class</a:t>
            </a:r>
            <a:r>
              <a:rPr lang="en-US" altLang="zh-CN" sz="2400" b="1" dirty="0">
                <a:latin typeface="Tahoma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</a:rPr>
              <a:t>HelloWorld</a:t>
            </a:r>
            <a:endParaRPr lang="en-US" altLang="zh-CN" sz="2400" b="1" dirty="0">
              <a:solidFill>
                <a:srgbClr val="0000CC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}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charset="0"/>
                <a:ea typeface="宋体" charset="-122"/>
              </a:rPr>
              <a:pPr/>
              <a:t>41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28596" y="1643050"/>
            <a:ext cx="8143932" cy="9286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71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Times New Roman" pitchFamily="18" charset="0"/>
              </a:rPr>
              <a:t>Kernighan</a:t>
            </a:r>
            <a:r>
              <a:rPr lang="zh-CN" altLang="en-US"/>
              <a:t>风格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3050"/>
            <a:ext cx="8677275" cy="4881575"/>
          </a:xfrm>
          <a:ln>
            <a:noFill/>
            <a:prstDash val="dash"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/*****First Java Program: </a:t>
            </a:r>
            <a:r>
              <a:rPr lang="en-US" altLang="zh-CN" sz="2400" b="1" dirty="0" err="1">
                <a:solidFill>
                  <a:srgbClr val="CC0000"/>
                </a:solidFill>
                <a:latin typeface="Tahoma" pitchFamily="34" charset="0"/>
              </a:rPr>
              <a:t>HelloWorld.java</a:t>
            </a: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 *****/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itchFamily="34" charset="0"/>
              </a:rPr>
              <a:t>//* Author: Mary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class</a:t>
            </a:r>
            <a:r>
              <a:rPr lang="en-US" altLang="zh-CN" sz="2400" b="1" dirty="0"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</a:rPr>
              <a:t>HelloWorld 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    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itchFamily="34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000066"/>
              </a:solidFill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Tahoma" pitchFamily="34" charset="0"/>
              </a:rPr>
              <a:t>}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charset="0"/>
                <a:ea typeface="宋体" charset="-122"/>
              </a:rPr>
              <a:pPr/>
              <a:t>42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28596" y="1643050"/>
            <a:ext cx="8143932" cy="9286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6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792" y="18331"/>
            <a:ext cx="6836503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b="1" dirty="0"/>
              <a:t>1.9  </a:t>
            </a:r>
            <a:r>
              <a:rPr lang="en-US" altLang="zh-CN" dirty="0"/>
              <a:t>Java</a:t>
            </a:r>
            <a:r>
              <a:rPr lang="zh-CN" altLang="zh-CN" b="1" dirty="0"/>
              <a:t>之父</a:t>
            </a:r>
            <a:r>
              <a:rPr lang="en-US" altLang="zh-CN" b="1" dirty="0"/>
              <a:t>-James Gosling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1772816"/>
            <a:ext cx="6199974" cy="4142098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 1990</a:t>
            </a:r>
            <a:r>
              <a:rPr lang="zh-CN" altLang="zh-CN" sz="2400" dirty="0"/>
              <a:t>年</a:t>
            </a:r>
            <a:r>
              <a:rPr lang="en-US" altLang="zh-CN" sz="2400" dirty="0"/>
              <a:t>Sun</a:t>
            </a:r>
            <a:r>
              <a:rPr lang="zh-CN" altLang="zh-CN" sz="2400" dirty="0"/>
              <a:t>公司成立了由</a:t>
            </a:r>
            <a:r>
              <a:rPr lang="en-US" altLang="zh-CN" sz="2400" b="1" dirty="0">
                <a:solidFill>
                  <a:srgbClr val="C00000"/>
                </a:solidFill>
              </a:rPr>
              <a:t>James Gosling</a:t>
            </a:r>
            <a:r>
              <a:rPr lang="zh-CN" altLang="zh-CN" sz="2400" dirty="0"/>
              <a:t>领导的开发小组，开始致力于开发一种可移植的、跨平台的语言，该语言能生成正确运行于各种操作系统、各种</a:t>
            </a:r>
            <a:r>
              <a:rPr lang="en-US" altLang="zh-CN" sz="2400" dirty="0"/>
              <a:t>CPU</a:t>
            </a:r>
            <a:r>
              <a:rPr lang="zh-CN" altLang="zh-CN" sz="2400" dirty="0"/>
              <a:t>芯片上的代码。他们的精心研究和努力促成了</a:t>
            </a:r>
            <a:r>
              <a:rPr lang="en-US" altLang="zh-CN" sz="2400" dirty="0"/>
              <a:t>Java</a:t>
            </a:r>
            <a:r>
              <a:rPr lang="zh-CN" altLang="zh-CN" sz="2400" dirty="0"/>
              <a:t>语言的</a:t>
            </a:r>
            <a:r>
              <a:rPr lang="zh-CN" altLang="zh-CN" sz="2400"/>
              <a:t>诞生。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 dirty="0"/>
              <a:t> 1995</a:t>
            </a:r>
            <a:r>
              <a:rPr lang="zh-CN" altLang="zh-CN" sz="2400" dirty="0"/>
              <a:t>年</a:t>
            </a:r>
            <a:r>
              <a:rPr lang="en-US" altLang="zh-CN" sz="2400" dirty="0"/>
              <a:t>5</a:t>
            </a:r>
            <a:r>
              <a:rPr lang="zh-CN" altLang="zh-CN" sz="2400" dirty="0"/>
              <a:t>月</a:t>
            </a:r>
            <a:r>
              <a:rPr lang="en-US" altLang="zh-CN" sz="2400" dirty="0"/>
              <a:t>Sun</a:t>
            </a:r>
            <a:r>
              <a:rPr lang="zh-CN" altLang="zh-CN" sz="2400"/>
              <a:t>公司推出</a:t>
            </a:r>
            <a:r>
              <a:rPr lang="en-US" altLang="zh-CN" sz="2400"/>
              <a:t>Java Development Kit(JDK)1.0a2 </a:t>
            </a:r>
            <a:r>
              <a:rPr lang="zh-CN" altLang="zh-CN" sz="2400"/>
              <a:t>版本，标志</a:t>
            </a:r>
            <a:r>
              <a:rPr lang="zh-CN" altLang="zh-CN" sz="2400" dirty="0"/>
              <a:t>着</a:t>
            </a:r>
            <a:r>
              <a:rPr lang="en-US" altLang="zh-CN" sz="2400" dirty="0"/>
              <a:t>Java</a:t>
            </a:r>
            <a:r>
              <a:rPr lang="zh-CN" altLang="zh-CN" sz="2400" dirty="0"/>
              <a:t>的</a:t>
            </a:r>
            <a:r>
              <a:rPr lang="zh-CN" altLang="zh-CN" sz="2400"/>
              <a:t>诞生。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zh-CN" sz="2400" dirty="0"/>
              <a:t>美国的著名杂志《</a:t>
            </a:r>
            <a:r>
              <a:rPr lang="en-US" altLang="zh-CN" sz="2400" dirty="0"/>
              <a:t>PC Magazine</a:t>
            </a:r>
            <a:r>
              <a:rPr lang="zh-CN" altLang="zh-CN" sz="2400" dirty="0"/>
              <a:t>》将</a:t>
            </a:r>
            <a:r>
              <a:rPr lang="en-US" altLang="zh-CN" sz="2400" dirty="0"/>
              <a:t>Java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语言评为</a:t>
            </a:r>
            <a:r>
              <a:rPr lang="en-US" altLang="zh-CN" sz="2400" dirty="0"/>
              <a:t>1995</a:t>
            </a:r>
            <a:r>
              <a:rPr lang="zh-CN" altLang="zh-CN" sz="2400" dirty="0"/>
              <a:t>年十大优秀科技产品之一。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1268760"/>
            <a:ext cx="2376264" cy="20325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/>
              <a:t>印度尼西亚有一个重要的盛产咖啡的岛屿叫</a:t>
            </a:r>
            <a:r>
              <a:rPr lang="en-US" altLang="zh-CN" sz="1800" b="1" dirty="0">
                <a:solidFill>
                  <a:srgbClr val="C00000"/>
                </a:solidFill>
              </a:rPr>
              <a:t>Java</a:t>
            </a:r>
            <a:r>
              <a:rPr lang="zh-CN" altLang="en-US" sz="1800" dirty="0"/>
              <a:t>，中文译名为</a:t>
            </a:r>
            <a:r>
              <a:rPr lang="zh-CN" altLang="en-US" sz="1800" b="1" dirty="0">
                <a:solidFill>
                  <a:srgbClr val="C00000"/>
                </a:solidFill>
              </a:rPr>
              <a:t>爪哇</a:t>
            </a:r>
            <a:r>
              <a:rPr lang="zh-CN" altLang="en-US" sz="1800" dirty="0"/>
              <a:t>，开发人员为这种新的语言起名为</a:t>
            </a:r>
            <a:r>
              <a:rPr lang="en-US" altLang="zh-CN" sz="1800" dirty="0"/>
              <a:t>Java</a:t>
            </a:r>
            <a:r>
              <a:rPr lang="zh-CN" altLang="en-US" sz="1800" dirty="0"/>
              <a:t>，其寓意是为世人端上一杯热咖啡。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02B5E-F9D9-4EC0-8261-015B5787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102108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小结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1．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itchFamily="2" charset="-122"/>
              </a:rPr>
              <a:t>语言是面向对象编程，编写的软件与平台无关。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itchFamily="2" charset="-122"/>
              </a:rPr>
              <a:t>语言涉及到网络、多线程等重要的基础知识，特别适合于</a:t>
            </a:r>
            <a:r>
              <a:rPr lang="en-US" altLang="zh-CN" sz="2400" dirty="0"/>
              <a:t>Internet</a:t>
            </a:r>
            <a:r>
              <a:rPr lang="zh-CN" altLang="en-US" sz="2400" dirty="0">
                <a:latin typeface="宋体" pitchFamily="2" charset="-122"/>
              </a:rPr>
              <a:t>的应用开发。很多新的技术领域都涉及到了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itchFamily="2" charset="-122"/>
              </a:rPr>
              <a:t>语言，学习和掌握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itchFamily="2" charset="-122"/>
              </a:rPr>
              <a:t>已成为共识</a:t>
            </a:r>
            <a:r>
              <a:rPr lang="zh-CN" altLang="en-US" sz="2400">
                <a:latin typeface="宋体" pitchFamily="2" charset="-122"/>
              </a:rPr>
              <a:t>。</a:t>
            </a:r>
            <a:r>
              <a:rPr lang="zh-CN" altLang="en-US" sz="2400"/>
              <a:t> </a:t>
            </a:r>
            <a:endParaRPr lang="en-US" altLang="zh-CN" sz="2400"/>
          </a:p>
          <a:p>
            <a:pPr algn="just">
              <a:spcBef>
                <a:spcPct val="10000"/>
              </a:spcBef>
              <a:buNone/>
            </a:pP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2．</a:t>
            </a:r>
            <a:r>
              <a:rPr lang="en-US" altLang="zh-CN" sz="2400" dirty="0">
                <a:latin typeface="宋体" pitchFamily="2" charset="-122"/>
              </a:rPr>
              <a:t>Java</a:t>
            </a:r>
            <a:r>
              <a:rPr lang="zh-CN" altLang="en-US" sz="2400" dirty="0">
                <a:latin typeface="宋体" pitchFamily="2" charset="-122"/>
              </a:rPr>
              <a:t>源文件是由若干个书写形式互相独立的类组成。开发一个</a:t>
            </a:r>
            <a:r>
              <a:rPr lang="en-US" altLang="zh-CN" sz="2400" dirty="0">
                <a:latin typeface="宋体" pitchFamily="2" charset="-122"/>
              </a:rPr>
              <a:t>Java</a:t>
            </a:r>
            <a:r>
              <a:rPr lang="zh-CN" altLang="en-US" sz="2400" dirty="0">
                <a:latin typeface="宋体" pitchFamily="2" charset="-122"/>
              </a:rPr>
              <a:t>程序需经过三个步骤：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编写源文件、编译源文件生成字节码、加载运行字节</a:t>
            </a:r>
            <a:r>
              <a:rPr lang="zh-CN" altLang="en-US" sz="2400">
                <a:solidFill>
                  <a:srgbClr val="C00000"/>
                </a:solidFill>
                <a:latin typeface="宋体" pitchFamily="2" charset="-122"/>
              </a:rPr>
              <a:t>码</a:t>
            </a:r>
            <a:r>
              <a:rPr lang="zh-CN" altLang="en-US" sz="2400">
                <a:latin typeface="宋体" pitchFamily="2" charset="-122"/>
              </a:rPr>
              <a:t>。</a:t>
            </a:r>
            <a:endParaRPr lang="en-US" altLang="zh-CN" sz="2400" dirty="0">
              <a:latin typeface="宋体" pitchFamily="2" charset="-122"/>
            </a:endParaRPr>
          </a:p>
          <a:p>
            <a:pPr algn="just">
              <a:spcBef>
                <a:spcPct val="10000"/>
              </a:spcBef>
              <a:buNone/>
            </a:pP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3．</a:t>
            </a:r>
            <a:r>
              <a:rPr lang="zh-CN" altLang="en-US" sz="2400" dirty="0">
                <a:latin typeface="宋体" pitchFamily="2" charset="-122"/>
              </a:rPr>
              <a:t>编写代码务必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</a:rPr>
              <a:t>遵守行业的习惯风格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682C0-1575-42A9-A56A-2E9474EF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课后作业</a:t>
            </a:r>
            <a:endParaRPr lang="en-US" altLang="zh-CN" sz="4800" dirty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700808"/>
            <a:ext cx="8640960" cy="4442836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在个人电脑上，下载并安装</a:t>
            </a:r>
            <a:r>
              <a:rPr lang="en-US" altLang="zh-CN" sz="2400" b="1" dirty="0" err="1">
                <a:latin typeface="Times New Roman" pitchFamily="18" charset="0"/>
              </a:rPr>
              <a:t>JDK</a:t>
            </a:r>
            <a:r>
              <a:rPr lang="zh-CN" altLang="en-US" sz="2400" b="1" dirty="0">
                <a:latin typeface="Times New Roman" pitchFamily="18" charset="0"/>
              </a:rPr>
              <a:t>；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itchFamily="2" charset="-122"/>
              </a:rPr>
              <a:t>按照教材步骤，编译并运行例子</a:t>
            </a:r>
            <a:r>
              <a:rPr lang="en-US" altLang="zh-CN" sz="2400" dirty="0">
                <a:latin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</a:rPr>
              <a:t>和例子</a:t>
            </a:r>
            <a:r>
              <a:rPr lang="zh-CN" altLang="en-US" sz="2400" dirty="0"/>
              <a:t>2程序，</a:t>
            </a:r>
            <a:r>
              <a:rPr lang="zh-CN" altLang="en-US" sz="2400" dirty="0">
                <a:latin typeface="宋体" pitchFamily="2" charset="-122"/>
              </a:rPr>
              <a:t>并观察字节码程序的生成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itchFamily="2" charset="-122"/>
              </a:rPr>
              <a:t>按照教材步骤，编译并运行例题3程序，了解一个应用程序内包含多个类的程序结构；</a:t>
            </a:r>
            <a:endParaRPr lang="en-US" altLang="zh-CN" sz="2400" dirty="0">
              <a:latin typeface="宋体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itchFamily="2" charset="-122"/>
              </a:rPr>
              <a:t>熟悉</a:t>
            </a:r>
            <a:r>
              <a:rPr lang="en-US" altLang="zh-CN" sz="2400" dirty="0">
                <a:latin typeface="宋体" pitchFamily="2" charset="-122"/>
              </a:rPr>
              <a:t>Java</a:t>
            </a:r>
            <a:r>
              <a:rPr lang="zh-CN" altLang="en-US" sz="2400" dirty="0">
                <a:latin typeface="宋体" pitchFamily="2" charset="-122"/>
              </a:rPr>
              <a:t>程序的开发过程。</a:t>
            </a:r>
            <a:endParaRPr lang="en-US" altLang="zh-CN" sz="2400" dirty="0">
              <a:latin typeface="宋体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sz="2400" dirty="0">
              <a:latin typeface="宋体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在个人电脑上，下载并安装集成开发环境：</a:t>
            </a:r>
            <a:r>
              <a:rPr lang="en-US" altLang="zh-CN" sz="2400" b="1" dirty="0">
                <a:latin typeface="Times New Roman" pitchFamily="18" charset="0"/>
              </a:rPr>
              <a:t>Eclipse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zh-CN" altLang="en-US" sz="3200" dirty="0"/>
          </a:p>
        </p:txBody>
      </p:sp>
      <p:sp>
        <p:nvSpPr>
          <p:cNvPr id="33796" name="灯片编号占位符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D32B1-AB47-40C7-A039-FF3CA4D32E0C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98A7551-A559-408F-AFD0-2F8E6790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F3B970-CB39-467B-9737-D11B86E46ED9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5D96A50-8B4D-44B3-9E51-A805AC3AE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576" y="404664"/>
            <a:ext cx="7543800" cy="93027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语言的发展历史和发展现状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C1EE4E3-73BC-4FA8-BABD-916C06D80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576" y="1714996"/>
            <a:ext cx="8535913" cy="4990604"/>
          </a:xfrm>
        </p:spPr>
        <p:txBody>
          <a:bodyPr/>
          <a:lstStyle/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1991</a:t>
            </a:r>
            <a:r>
              <a:rPr lang="en-US" altLang="zh-CN" sz="2400" dirty="0"/>
              <a:t>     </a:t>
            </a:r>
            <a:r>
              <a:rPr lang="en-US" altLang="zh-CN" sz="2400" i="1" dirty="0">
                <a:solidFill>
                  <a:srgbClr val="990000"/>
                </a:solidFill>
              </a:rPr>
              <a:t>James Gosling</a:t>
            </a:r>
            <a:r>
              <a:rPr lang="zh-CN" altLang="en-US" sz="2400" dirty="0"/>
              <a:t>团队在</a:t>
            </a:r>
            <a:r>
              <a:rPr lang="en-US" altLang="zh-CN" sz="2400" dirty="0"/>
              <a:t>C++</a:t>
            </a:r>
            <a:r>
              <a:rPr lang="zh-CN" altLang="en-US" sz="2400" dirty="0"/>
              <a:t>基础上，开发了一种           </a:t>
            </a:r>
            <a:endParaRPr lang="en-US" altLang="zh-CN" sz="2400" dirty="0"/>
          </a:p>
          <a:p>
            <a:pPr marL="0" indent="0">
              <a:buSzTx/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称为</a:t>
            </a:r>
            <a:r>
              <a:rPr lang="en-US" altLang="zh-CN" sz="2400" b="1" dirty="0">
                <a:solidFill>
                  <a:srgbClr val="0000CC"/>
                </a:solidFill>
              </a:rPr>
              <a:t>Oak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面向对象</a:t>
            </a:r>
            <a:r>
              <a:rPr lang="zh-CN" altLang="en-US" sz="2400" dirty="0"/>
              <a:t>语言；</a:t>
            </a:r>
            <a:endParaRPr lang="en-US" altLang="zh-CN" sz="2400" dirty="0"/>
          </a:p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1994 </a:t>
            </a: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0000CC"/>
                </a:solidFill>
              </a:rPr>
              <a:t> Oak</a:t>
            </a:r>
            <a:r>
              <a:rPr lang="zh-CN" altLang="en-US" sz="2400" dirty="0"/>
              <a:t>被用于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万维网</a:t>
            </a:r>
            <a:r>
              <a:rPr lang="en-US" altLang="zh-CN" sz="2400" dirty="0"/>
              <a:t>(WWW</a:t>
            </a:r>
            <a:r>
              <a:rPr lang="zh-CN" altLang="en-US" sz="2400" dirty="0"/>
              <a:t>，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orld 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ide 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eb)</a:t>
            </a:r>
            <a:r>
              <a:rPr lang="zh-CN" altLang="en-US" sz="2400" dirty="0"/>
              <a:t>应用开发</a:t>
            </a:r>
            <a:r>
              <a:rPr lang="en-US" altLang="zh-CN" sz="2400" b="1" dirty="0"/>
              <a:t>;</a:t>
            </a:r>
            <a:endParaRPr lang="en-US" altLang="zh-CN" sz="2400" dirty="0"/>
          </a:p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1995     </a:t>
            </a:r>
            <a:r>
              <a:rPr lang="en-US" altLang="zh-CN" sz="2400" b="1" dirty="0">
                <a:solidFill>
                  <a:srgbClr val="0000CC"/>
                </a:solidFill>
              </a:rPr>
              <a:t>Oak</a:t>
            </a:r>
            <a:r>
              <a:rPr lang="zh-CN" altLang="en-US" sz="2400" dirty="0"/>
              <a:t>语言改名为“</a:t>
            </a:r>
            <a:r>
              <a:rPr lang="en-US" altLang="zh-CN" sz="2400" dirty="0">
                <a:solidFill>
                  <a:srgbClr val="0000CC"/>
                </a:solidFill>
                <a:latin typeface="Arial Black" panose="020B0A04020102020204" pitchFamily="34" charset="0"/>
              </a:rPr>
              <a:t>Java</a:t>
            </a:r>
            <a:r>
              <a:rPr lang="en-US" altLang="zh-CN" sz="2400" dirty="0"/>
              <a:t>”</a:t>
            </a:r>
            <a:r>
              <a:rPr lang="zh-CN" altLang="en-US" sz="2400" dirty="0"/>
              <a:t>，并正式向公众推出；</a:t>
            </a:r>
            <a:endParaRPr lang="en-US" altLang="zh-CN" sz="2400" dirty="0"/>
          </a:p>
          <a:p>
            <a:pPr>
              <a:buSzTx/>
            </a:pPr>
            <a:endParaRPr lang="en-US" altLang="zh-CN" sz="2400" b="1" i="1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SzTx/>
            </a:pPr>
            <a:r>
              <a:rPr lang="en-US" altLang="zh-CN" sz="2000" dirty="0"/>
              <a:t>2009</a:t>
            </a:r>
            <a:r>
              <a:rPr lang="zh-CN" altLang="en-US" sz="2000" dirty="0"/>
              <a:t>年</a:t>
            </a:r>
            <a:r>
              <a:rPr lang="en-US" altLang="zh-CN" sz="2000" dirty="0"/>
              <a:t>04</a:t>
            </a:r>
            <a:r>
              <a:rPr lang="zh-CN" altLang="en-US" sz="2000" dirty="0"/>
              <a:t>月</a:t>
            </a:r>
            <a:r>
              <a:rPr lang="en-US" altLang="zh-CN" sz="2000" dirty="0"/>
              <a:t>20</a:t>
            </a:r>
            <a:r>
              <a:rPr lang="zh-CN" altLang="en-US" sz="2000" dirty="0"/>
              <a:t>日，</a:t>
            </a:r>
            <a:r>
              <a:rPr lang="en-US" altLang="zh-CN" sz="2000" dirty="0"/>
              <a:t>Oracle</a:t>
            </a:r>
            <a:r>
              <a:rPr lang="zh-CN" altLang="en-US" sz="2000" dirty="0"/>
              <a:t>以</a:t>
            </a:r>
            <a:r>
              <a:rPr lang="en-US" altLang="zh-CN" sz="2000" dirty="0"/>
              <a:t>74</a:t>
            </a:r>
            <a:r>
              <a:rPr lang="zh-CN" altLang="en-US" sz="2000" dirty="0"/>
              <a:t>亿美元收购</a:t>
            </a:r>
            <a:r>
              <a:rPr lang="en-US" altLang="zh-CN" sz="2000" dirty="0"/>
              <a:t>Sun</a:t>
            </a:r>
            <a:r>
              <a:rPr lang="zh-CN" altLang="en-US" sz="2000" dirty="0"/>
              <a:t>，取得</a:t>
            </a:r>
            <a:r>
              <a:rPr lang="en-US" altLang="zh-CN" sz="2000" dirty="0"/>
              <a:t>Java</a:t>
            </a:r>
            <a:r>
              <a:rPr lang="zh-CN" altLang="en-US" sz="2000" dirty="0"/>
              <a:t>的版权。</a:t>
            </a:r>
            <a:endParaRPr lang="en-US" altLang="zh-CN" sz="2000" dirty="0"/>
          </a:p>
          <a:p>
            <a:pPr>
              <a:spcBef>
                <a:spcPts val="0"/>
              </a:spcBef>
              <a:buSzTx/>
            </a:pPr>
            <a:endParaRPr lang="en-US" altLang="zh-CN" sz="2000" dirty="0"/>
          </a:p>
          <a:p>
            <a:pPr>
              <a:spcBef>
                <a:spcPts val="0"/>
              </a:spcBef>
              <a:buSzTx/>
            </a:pPr>
            <a:r>
              <a:rPr lang="en-US" altLang="zh-CN" sz="2000" dirty="0"/>
              <a:t>Oracle</a:t>
            </a:r>
            <a:r>
              <a:rPr lang="zh-CN" altLang="en-US" sz="2000" dirty="0"/>
              <a:t>在</a:t>
            </a: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</a:t>
            </a:r>
            <a:r>
              <a:rPr lang="en-US" altLang="zh-CN" sz="2000" dirty="0"/>
              <a:t>19</a:t>
            </a:r>
            <a:r>
              <a:rPr lang="zh-CN" altLang="en-US" sz="2000" dirty="0"/>
              <a:t>日正式发布了</a:t>
            </a:r>
            <a:r>
              <a:rPr lang="en-US" altLang="zh-CN" sz="2000" b="1" dirty="0">
                <a:solidFill>
                  <a:srgbClr val="FF0000"/>
                </a:solidFill>
              </a:rPr>
              <a:t>JDK 22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  <a:endParaRPr lang="en-US" altLang="zh-CN" sz="2000" dirty="0"/>
          </a:p>
          <a:p>
            <a:pPr>
              <a:spcBef>
                <a:spcPts val="0"/>
              </a:spcBef>
              <a:buSzTx/>
            </a:pPr>
            <a:endParaRPr lang="en-US" altLang="zh-CN" sz="2000" dirty="0"/>
          </a:p>
          <a:p>
            <a:pPr>
              <a:spcBef>
                <a:spcPts val="0"/>
              </a:spcBef>
              <a:buSzTx/>
            </a:pPr>
            <a:r>
              <a:rPr lang="zh-CN" altLang="en-US" sz="2000" dirty="0"/>
              <a:t>按照</a:t>
            </a:r>
            <a:r>
              <a:rPr lang="en-US" altLang="zh-CN" sz="2000" dirty="0"/>
              <a:t>Oracle</a:t>
            </a:r>
            <a:r>
              <a:rPr lang="zh-CN" altLang="en-US" sz="2000" dirty="0"/>
              <a:t>的计划，每三年会有一个</a:t>
            </a:r>
            <a:r>
              <a:rPr lang="en-US" altLang="zh-CN" sz="2000" dirty="0"/>
              <a:t>LTS (Long-Term-Support)</a:t>
            </a:r>
            <a:r>
              <a:rPr lang="zh-CN" altLang="en-US" sz="2000" dirty="0"/>
              <a:t>版本，</a:t>
            </a:r>
            <a:r>
              <a:rPr lang="en-US" altLang="zh-CN" sz="2000" b="1" dirty="0">
                <a:solidFill>
                  <a:srgbClr val="0000CC"/>
                </a:solidFill>
              </a:rPr>
              <a:t>JDK 8</a:t>
            </a:r>
            <a:r>
              <a:rPr lang="zh-CN" altLang="en-US" sz="2000" dirty="0"/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JDK 11</a:t>
            </a:r>
            <a:r>
              <a:rPr lang="zh-CN" altLang="en-US" sz="2000" dirty="0"/>
              <a:t>是两个被广泛使用的</a:t>
            </a:r>
            <a:r>
              <a:rPr lang="en-US" altLang="zh-CN" sz="2000" dirty="0"/>
              <a:t>LTS</a:t>
            </a:r>
            <a:r>
              <a:rPr lang="zh-CN" altLang="en-US" sz="2000" dirty="0"/>
              <a:t>版本，分别发布于</a:t>
            </a:r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月和</a:t>
            </a:r>
            <a:r>
              <a:rPr lang="en-US" altLang="zh-CN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月。</a:t>
            </a:r>
            <a:endParaRPr lang="en-US" altLang="zh-CN" sz="2000" dirty="0"/>
          </a:p>
          <a:p>
            <a:pPr marL="344487" lvl="1" indent="0">
              <a:buSzTx/>
              <a:buNone/>
            </a:pPr>
            <a:endParaRPr lang="en-US" altLang="zh-CN" dirty="0"/>
          </a:p>
          <a:p>
            <a:pPr lvl="1">
              <a:buSzTx/>
            </a:pPr>
            <a:endParaRPr lang="en-US" altLang="zh-CN" dirty="0"/>
          </a:p>
          <a:p>
            <a:pPr lvl="1">
              <a:buSzTx/>
            </a:pPr>
            <a:endParaRPr lang="en-US" altLang="zh-CN" sz="2000" dirty="0"/>
          </a:p>
          <a:p>
            <a:pPr lvl="1">
              <a:buSzTx/>
            </a:pPr>
            <a:endParaRPr lang="zh-CN" altLang="en-US" dirty="0"/>
          </a:p>
        </p:txBody>
      </p:sp>
      <p:pic>
        <p:nvPicPr>
          <p:cNvPr id="16389" name="Picture 4" descr="Java logo">
            <a:extLst>
              <a:ext uri="{FF2B5EF4-FFF2-40B4-BE49-F238E27FC236}">
                <a16:creationId xmlns:a16="http://schemas.microsoft.com/office/drawing/2014/main" id="{8B603A65-8F1D-4B25-B61E-561933F3B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5390"/>
            <a:ext cx="1072546" cy="85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1DE92-03C9-40E8-9CEA-D90016F7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550905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IEEE</a:t>
            </a: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Spectrum 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zh-CN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年编程语言排行榜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53CFD-0A2C-4C34-B562-FB23F49F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7C4DBD3-B6CD-44E0-B350-A81D7AD34C19}"/>
              </a:ext>
            </a:extLst>
          </p:cNvPr>
          <p:cNvSpPr/>
          <p:nvPr/>
        </p:nvSpPr>
        <p:spPr>
          <a:xfrm>
            <a:off x="1691680" y="1988840"/>
            <a:ext cx="663307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CB8A4-4D08-402D-A052-DD2578900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3" y="1196752"/>
            <a:ext cx="4277374" cy="49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7D6B-4334-41D8-A904-756F5A4C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Spectrum 2021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编程语言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DB1A2-539A-41F0-BD44-A181DB84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342C44F-6F49-4816-90A5-AE417C3B5AB6}"/>
              </a:ext>
            </a:extLst>
          </p:cNvPr>
          <p:cNvSpPr/>
          <p:nvPr/>
        </p:nvSpPr>
        <p:spPr>
          <a:xfrm>
            <a:off x="1115616" y="2564904"/>
            <a:ext cx="663307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9917E3-D454-8C8C-4999-0D269E68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82241"/>
            <a:ext cx="5317422" cy="44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1.2   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zh-CN" altLang="en-US" dirty="0">
                <a:latin typeface="宋体" pitchFamily="2" charset="-122"/>
              </a:rPr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1.2.1 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简单</a:t>
            </a:r>
            <a:r>
              <a:rPr lang="zh-CN" altLang="en-US" sz="2400" b="1" dirty="0"/>
              <a:t> 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>
                <a:latin typeface="宋体" pitchFamily="2" charset="-122"/>
              </a:rPr>
              <a:t>要比</a:t>
            </a:r>
            <a:r>
              <a:rPr lang="en-US" altLang="zh-CN" dirty="0"/>
              <a:t>C++</a:t>
            </a:r>
            <a:r>
              <a:rPr lang="zh-CN" altLang="en-US" dirty="0">
                <a:latin typeface="宋体" pitchFamily="2" charset="-122"/>
              </a:rPr>
              <a:t>简单，</a:t>
            </a:r>
            <a:r>
              <a:rPr lang="en-US" altLang="zh-CN" dirty="0"/>
              <a:t>C++</a:t>
            </a:r>
            <a:r>
              <a:rPr lang="zh-CN" altLang="en-US" dirty="0">
                <a:latin typeface="宋体" pitchFamily="2" charset="-122"/>
              </a:rPr>
              <a:t>中许多容易混淆的概念，或者被</a:t>
            </a:r>
            <a:r>
              <a:rPr lang="en-US" altLang="zh-CN" dirty="0"/>
              <a:t>Java</a:t>
            </a:r>
            <a:r>
              <a:rPr lang="zh-CN" altLang="en-US" dirty="0">
                <a:latin typeface="宋体" pitchFamily="2" charset="-122"/>
              </a:rPr>
              <a:t>弃之不用了。</a:t>
            </a:r>
            <a:endParaRPr lang="en-US" altLang="zh-CN" sz="700" dirty="0">
              <a:latin typeface="宋体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1.2.2 面向对象 </a:t>
            </a:r>
          </a:p>
          <a:p>
            <a:pPr lvl="1"/>
            <a:r>
              <a:rPr lang="en-US" altLang="zh-CN" dirty="0"/>
              <a:t> Java</a:t>
            </a:r>
            <a:r>
              <a:rPr lang="zh-CN" altLang="en-US" dirty="0">
                <a:latin typeface="宋体" pitchFamily="2" charset="-122"/>
              </a:rPr>
              <a:t>是面向对象的编程语言。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1.2.3 平台无关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只要平台提供了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运行环境，</a:t>
            </a:r>
            <a:r>
              <a:rPr lang="en-US" altLang="zh-CN" sz="2000" dirty="0"/>
              <a:t>Java</a:t>
            </a:r>
            <a:r>
              <a:rPr lang="zh-CN" altLang="en-US" sz="2000" dirty="0"/>
              <a:t>编写的软件就能在其上运行。</a:t>
            </a:r>
            <a:endParaRPr lang="en-US" altLang="zh-CN" sz="2000" dirty="0"/>
          </a:p>
          <a:p>
            <a:pPr lvl="1"/>
            <a:r>
              <a:rPr lang="en-CA" altLang="zh-CN" sz="2000" b="1" i="1" dirty="0">
                <a:solidFill>
                  <a:srgbClr val="009900"/>
                </a:solidFill>
              </a:rPr>
              <a:t>Write Once, Run Anywhere!</a:t>
            </a:r>
            <a:endParaRPr lang="en-US" altLang="zh-CN" sz="2000" dirty="0"/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1.2. </a:t>
            </a:r>
            <a:r>
              <a:rPr lang="en-US" altLang="zh-CN" sz="2400" b="1" dirty="0">
                <a:solidFill>
                  <a:srgbClr val="0000FF"/>
                </a:solidFill>
              </a:rPr>
              <a:t>4  </a:t>
            </a:r>
            <a:r>
              <a:rPr lang="zh-CN" altLang="en-US" sz="2400" b="1" dirty="0">
                <a:solidFill>
                  <a:srgbClr val="0000FF"/>
                </a:solidFill>
              </a:rPr>
              <a:t>多线程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1.2.</a:t>
            </a:r>
            <a:r>
              <a:rPr lang="en-US" altLang="zh-CN" sz="2400" b="1" dirty="0">
                <a:solidFill>
                  <a:srgbClr val="0000FF"/>
                </a:solidFill>
              </a:rPr>
              <a:t>6  </a:t>
            </a:r>
            <a:r>
              <a:rPr lang="zh-CN" altLang="en-US" sz="2400" b="1" dirty="0">
                <a:solidFill>
                  <a:srgbClr val="0000FF"/>
                </a:solidFill>
              </a:rPr>
              <a:t>动态</a:t>
            </a:r>
          </a:p>
          <a:p>
            <a:pPr lvl="1"/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A3181-9C77-42FE-8B76-8EAD24D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的平台无关性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也称为：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可移植性、跨平台性  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1．平台与机器指令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 </a:t>
            </a:r>
            <a:r>
              <a:rPr lang="zh-CN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平台</a:t>
            </a:r>
            <a:r>
              <a:rPr lang="zh-CN" altLang="zh-CN" dirty="0"/>
              <a:t>是由</a:t>
            </a:r>
            <a:r>
              <a:rPr lang="zh-CN" altLang="zh-CN" b="1" dirty="0">
                <a:solidFill>
                  <a:srgbClr val="C00000"/>
                </a:solidFill>
              </a:rPr>
              <a:t>操作系统</a:t>
            </a:r>
            <a:r>
              <a:rPr lang="en-US" altLang="zh-CN" b="1" dirty="0">
                <a:solidFill>
                  <a:srgbClr val="C00000"/>
                </a:solidFill>
              </a:rPr>
              <a:t>(OS)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C00000"/>
                </a:solidFill>
              </a:rPr>
              <a:t>处理器</a:t>
            </a:r>
            <a:r>
              <a:rPr lang="en-US" altLang="zh-CN" b="1" dirty="0">
                <a:solidFill>
                  <a:srgbClr val="C00000"/>
                </a:solidFill>
              </a:rPr>
              <a:t>(CPU)</a:t>
            </a:r>
            <a:r>
              <a:rPr lang="zh-CN" altLang="zh-CN" b="1" dirty="0"/>
              <a:t>所构成</a:t>
            </a:r>
            <a:r>
              <a:rPr lang="zh-CN" altLang="zh-CN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每个平台都会形成自己独特的机器指令。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机器指令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就是可以被该平台直接识别、执行的一种由0、1组成的序列代码。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与平台无关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软件的运行不因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处理器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的变化和发生无法运行或出现运行错误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6883-A5AF-43C9-99A4-02B856F9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2944</Words>
  <Application>Microsoft Office PowerPoint</Application>
  <PresentationFormat>全屏显示(4:3)</PresentationFormat>
  <Paragraphs>414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黑体</vt:lpstr>
      <vt:lpstr>华文楷体</vt:lpstr>
      <vt:lpstr>华文新魏</vt:lpstr>
      <vt:lpstr>华文行楷</vt:lpstr>
      <vt:lpstr>楷体</vt:lpstr>
      <vt:lpstr>楷体_GB2312</vt:lpstr>
      <vt:lpstr>宋体</vt:lpstr>
      <vt:lpstr>Microsoft YaHei</vt:lpstr>
      <vt:lpstr>Arial</vt:lpstr>
      <vt:lpstr>Arial Black</vt:lpstr>
      <vt:lpstr>Calibri</vt:lpstr>
      <vt:lpstr>Tahoma</vt:lpstr>
      <vt:lpstr>Times New Roman</vt:lpstr>
      <vt:lpstr>Wingdings</vt:lpstr>
      <vt:lpstr>主题1</vt:lpstr>
      <vt:lpstr>Office 主题</vt:lpstr>
      <vt:lpstr>CorelDRAW</vt:lpstr>
      <vt:lpstr>位图图像</vt:lpstr>
      <vt:lpstr>面向对象程序设计(Java)</vt:lpstr>
      <vt:lpstr>第1章 Java入门</vt:lpstr>
      <vt:lpstr>导 读</vt:lpstr>
      <vt:lpstr>Java的先导知识与后继技术</vt:lpstr>
      <vt:lpstr>Java语言的发展历史和发展现状</vt:lpstr>
      <vt:lpstr>IEEE Spectrum 2020年编程语言排行榜</vt:lpstr>
      <vt:lpstr>IEEE Spectrum 2021编程语言Top 10</vt:lpstr>
      <vt:lpstr>1.2   Java语言的特点</vt:lpstr>
      <vt:lpstr>Java的平台无关性</vt:lpstr>
      <vt:lpstr>Java的平台无关性</vt:lpstr>
      <vt:lpstr>Java的平台无关性</vt:lpstr>
      <vt:lpstr>Java的平台无关性</vt:lpstr>
      <vt:lpstr>Java Virtual Machine (JVM)</vt:lpstr>
      <vt:lpstr>Java程序的跨平台运行机制 The platform independent  running mechanism  of Java program</vt:lpstr>
      <vt:lpstr>PowerPoint 演示文稿</vt:lpstr>
      <vt:lpstr>Java的平台无关性</vt:lpstr>
      <vt:lpstr>1.3 安装JDK</vt:lpstr>
      <vt:lpstr>1.3.1 三种平台简介</vt:lpstr>
      <vt:lpstr>Java程序的开发工具</vt:lpstr>
      <vt:lpstr>安装Java SE平台</vt:lpstr>
      <vt:lpstr>配置环境变量</vt:lpstr>
      <vt:lpstr>1.3.3 设置系统环境变量 </vt:lpstr>
      <vt:lpstr> 2. 系统环境path的设置</vt:lpstr>
      <vt:lpstr>1.4 Java程序的开发步骤</vt:lpstr>
      <vt:lpstr>Java程序开发过程</vt:lpstr>
      <vt:lpstr>1.5 简单的Java应用程序</vt:lpstr>
      <vt:lpstr>Hello.java</vt:lpstr>
      <vt:lpstr>1.5.1 源文件的编写与保存</vt:lpstr>
      <vt:lpstr>编写与保存源文件</vt:lpstr>
      <vt:lpstr>注意：</vt:lpstr>
      <vt:lpstr>1.5.2 编译</vt:lpstr>
      <vt:lpstr>1.5.2 编译</vt:lpstr>
      <vt:lpstr>1.5.3 运行</vt:lpstr>
      <vt:lpstr>演示：使用命令编译和运行Java程序</vt:lpstr>
      <vt:lpstr>例子2：</vt:lpstr>
      <vt:lpstr>1.4  Java应用程序的基本结构 </vt:lpstr>
      <vt:lpstr>例题3 </vt:lpstr>
      <vt:lpstr>注释 </vt:lpstr>
      <vt:lpstr>注释 </vt:lpstr>
      <vt:lpstr>编程风格 </vt:lpstr>
      <vt:lpstr>Allmans风格</vt:lpstr>
      <vt:lpstr>Kernighan风格</vt:lpstr>
      <vt:lpstr>1.9  Java之父-James Gosling </vt:lpstr>
      <vt:lpstr>小结 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xtc</cp:lastModifiedBy>
  <cp:revision>164</cp:revision>
  <dcterms:created xsi:type="dcterms:W3CDTF">2017-09-04T09:30:03Z</dcterms:created>
  <dcterms:modified xsi:type="dcterms:W3CDTF">2024-09-01T13:01:33Z</dcterms:modified>
</cp:coreProperties>
</file>