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</p:sldMasterIdLst>
  <p:notesMasterIdLst>
    <p:notesMasterId r:id="rId88"/>
  </p:notesMasterIdLst>
  <p:sldIdLst>
    <p:sldId id="257" r:id="rId4"/>
    <p:sldId id="259" r:id="rId5"/>
    <p:sldId id="258" r:id="rId6"/>
    <p:sldId id="342" r:id="rId7"/>
    <p:sldId id="925" r:id="rId8"/>
    <p:sldId id="261" r:id="rId9"/>
    <p:sldId id="337" r:id="rId10"/>
    <p:sldId id="926" r:id="rId11"/>
    <p:sldId id="917" r:id="rId12"/>
    <p:sldId id="918" r:id="rId13"/>
    <p:sldId id="346" r:id="rId14"/>
    <p:sldId id="318" r:id="rId15"/>
    <p:sldId id="262" r:id="rId16"/>
    <p:sldId id="260" r:id="rId17"/>
    <p:sldId id="263" r:id="rId18"/>
    <p:sldId id="319" r:id="rId19"/>
    <p:sldId id="264" r:id="rId20"/>
    <p:sldId id="265" r:id="rId21"/>
    <p:sldId id="947" r:id="rId22"/>
    <p:sldId id="267" r:id="rId23"/>
    <p:sldId id="268" r:id="rId24"/>
    <p:sldId id="338" r:id="rId25"/>
    <p:sldId id="272" r:id="rId26"/>
    <p:sldId id="321" r:id="rId27"/>
    <p:sldId id="273" r:id="rId28"/>
    <p:sldId id="266" r:id="rId29"/>
    <p:sldId id="269" r:id="rId30"/>
    <p:sldId id="270" r:id="rId31"/>
    <p:sldId id="271" r:id="rId32"/>
    <p:sldId id="945" r:id="rId33"/>
    <p:sldId id="946" r:id="rId34"/>
    <p:sldId id="944" r:id="rId35"/>
    <p:sldId id="928" r:id="rId36"/>
    <p:sldId id="320" r:id="rId37"/>
    <p:sldId id="275" r:id="rId38"/>
    <p:sldId id="274" r:id="rId39"/>
    <p:sldId id="276" r:id="rId40"/>
    <p:sldId id="277" r:id="rId41"/>
    <p:sldId id="278" r:id="rId42"/>
    <p:sldId id="280" r:id="rId43"/>
    <p:sldId id="279" r:id="rId44"/>
    <p:sldId id="929" r:id="rId45"/>
    <p:sldId id="930" r:id="rId46"/>
    <p:sldId id="285" r:id="rId47"/>
    <p:sldId id="292" r:id="rId48"/>
    <p:sldId id="286" r:id="rId49"/>
    <p:sldId id="287" r:id="rId50"/>
    <p:sldId id="288" r:id="rId51"/>
    <p:sldId id="920" r:id="rId52"/>
    <p:sldId id="922" r:id="rId53"/>
    <p:sldId id="289" r:id="rId54"/>
    <p:sldId id="291" r:id="rId55"/>
    <p:sldId id="931" r:id="rId56"/>
    <p:sldId id="919" r:id="rId57"/>
    <p:sldId id="935" r:id="rId58"/>
    <p:sldId id="323" r:id="rId59"/>
    <p:sldId id="934" r:id="rId60"/>
    <p:sldId id="340" r:id="rId61"/>
    <p:sldId id="940" r:id="rId62"/>
    <p:sldId id="290" r:id="rId63"/>
    <p:sldId id="293" r:id="rId64"/>
    <p:sldId id="294" r:id="rId65"/>
    <p:sldId id="921" r:id="rId66"/>
    <p:sldId id="332" r:id="rId67"/>
    <p:sldId id="937" r:id="rId68"/>
    <p:sldId id="324" r:id="rId69"/>
    <p:sldId id="296" r:id="rId70"/>
    <p:sldId id="936" r:id="rId71"/>
    <p:sldId id="329" r:id="rId72"/>
    <p:sldId id="943" r:id="rId73"/>
    <p:sldId id="942" r:id="rId74"/>
    <p:sldId id="939" r:id="rId75"/>
    <p:sldId id="297" r:id="rId76"/>
    <p:sldId id="325" r:id="rId77"/>
    <p:sldId id="311" r:id="rId78"/>
    <p:sldId id="304" r:id="rId79"/>
    <p:sldId id="308" r:id="rId80"/>
    <p:sldId id="341" r:id="rId81"/>
    <p:sldId id="317" r:id="rId82"/>
    <p:sldId id="322" r:id="rId83"/>
    <p:sldId id="327" r:id="rId84"/>
    <p:sldId id="326" r:id="rId85"/>
    <p:sldId id="938" r:id="rId86"/>
    <p:sldId id="328" r:id="rId8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5" clrIdx="0">
    <p:extLst>
      <p:ext uri="{19B8F6BF-5375-455C-9EA6-DF929625EA0E}">
        <p15:presenceInfo xmlns:p15="http://schemas.microsoft.com/office/powerpoint/2012/main" userId="9b17ff21456fb1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92" autoAdjust="0"/>
  </p:normalViewPr>
  <p:slideViewPr>
    <p:cSldViewPr>
      <p:cViewPr varScale="1">
        <p:scale>
          <a:sx n="99" d="100"/>
          <a:sy n="99" d="100"/>
        </p:scale>
        <p:origin x="333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commentAuthors" Target="commentAuthor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B3BCD-1B61-44D5-AA9A-B40D80A2CA1C}" type="datetimeFigureOut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3A34A-EC6B-4C7C-8379-68093FF437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3A34A-EC6B-4C7C-8379-68093FF4374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217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3A34A-EC6B-4C7C-8379-68093FF43744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2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3A34A-EC6B-4C7C-8379-68093FF43744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3A34A-EC6B-4C7C-8379-68093FF43744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58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3A34A-EC6B-4C7C-8379-68093FF43744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2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3A34A-EC6B-4C7C-8379-68093FF43744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25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3A34A-EC6B-4C7C-8379-68093FF43744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707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3A34A-EC6B-4C7C-8379-68093FF43744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55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9368BA8-D804-4B82-84E4-FAB0F71E668C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7035F8-D785-43D9-BE1D-FA7AFE671035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F4BD43-ABB8-4FEE-A63D-2E7F681E114C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8BA8-D804-4B82-84E4-FAB0F71E668C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742950" indent="-285750">
              <a:buFont typeface="Wingdings" panose="05000000000000000000" pitchFamily="2" charset="2"/>
              <a:buChar char="Ø"/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0E8E-7FA6-4E75-8196-B34E3CCA060A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1ED-C88B-4EE3-AA0A-8FCE16C5773C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9E06-F4B7-4D0B-8320-61C7B68DF547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2B84-0317-4D88-91B4-B1CE136DF4C0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6ECE-4118-4E6E-8B72-72738996DA6F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CDC8-F4D2-4E34-9DCB-354EDE1A8ACB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7C4C-E650-41A1-AC9E-CD88552DAB15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D0E8E-7FA6-4E75-8196-B34E3CCA060A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210F-287D-4C52-B20A-59EE61BDC0E9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35F8-D785-43D9-BE1D-FA7AFE671035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BD43-ABB8-4FEE-A63D-2E7F681E114C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39F3B-F803-4883-925A-C4E251775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05FA6C-E9F7-4461-B871-F48206C02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1F536-521E-4A33-A428-8C8C93D1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8BA8-D804-4B82-84E4-FAB0F71E668C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3E0A2-7DE7-494A-B9D4-FE87811E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7C83E6-6FFE-475D-819D-273E1473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59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C69AD-4074-4654-9F6E-97312C85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E18FC5-55A1-4E65-A8EA-B6DDA762B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39692-35B2-4B7D-B312-4427219F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0E8E-7FA6-4E75-8196-B34E3CCA060A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CCD6F-D599-492E-B701-9FE92631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13AA0-1EF6-450E-984A-BD67D94B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988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8B3BD-35C4-4BCE-AEDB-C9EFB7BF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A824E0-FF02-494A-AE5B-92C542D9B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8A981-650B-49B9-B5DE-2F58C376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1ED-C88B-4EE3-AA0A-8FCE16C5773C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A67242-AD82-4B99-AAC3-19D83F96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CDA42-EE28-4D48-9AF9-ABE89FA8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6061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C6C12-2A73-4860-B8CE-B7AB2752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AD6E2-3238-4993-913E-829830B3D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977637-18FE-4958-AFBD-D4B3EAD40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06EA5-F8D5-4CF0-8A60-252306DC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9E06-F4B7-4D0B-8320-61C7B68DF547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F597ED-E569-4A43-B9B0-85AB41B9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7952BB-5D05-49B7-BE15-DD70B7E4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343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D9332-AD89-4FB6-81AE-DE98586E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5EE433-1BB1-420C-8DC4-BD00028E7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D52F46-E3F8-4AAC-9DCB-87AAB2A6F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645BDB-A4D6-4AA8-9656-8C49703CF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6A2A00-1D6B-407A-80A6-34498A093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14C58A-74FA-47B7-BDDD-9BCEA178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2B84-0317-4D88-91B4-B1CE136DF4C0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57C269-C44B-4E87-9A1E-EE9E4AFE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D8CDD2-59B5-4319-AA96-0197234A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0454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78762-F6F8-4F81-BDEE-447C1689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DE0881-779E-42D9-BD9D-3BF5F42C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6ECE-4118-4E6E-8B72-72738996DA6F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111C54-2677-4EF6-A8F0-87D7E410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6DDEE3-890C-4F66-8957-15EF9996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5515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29EE03-3B03-471B-A330-A5F7C928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CDC8-F4D2-4E34-9DCB-354EDE1A8ACB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3D6A59-9536-4DF9-B3CB-C01455B1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E98266-A7DF-4463-9619-6E9C857B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1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F771ED-C88B-4EE3-AA0A-8FCE16C5773C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00A50-965C-4E26-A8AC-C19519896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1EAD2-8059-4A4B-88A5-4F4B75553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57791A-67AB-422B-9DBA-1BF9F64A1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BE823-6A86-4BD8-ABA0-FC451CAA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7C4C-E650-41A1-AC9E-CD88552DAB15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3F8D5D-1660-417E-AF7E-52F6BC73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E8CB33-56A7-4AC0-ACA7-BEB4179E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913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D68D8-CAD5-495F-AA1B-B087DF3C5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0A4918-D78C-4D3E-9A89-C06637FBD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9890B8-D375-4BF3-A0DD-03F7F437A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96682E-253A-4721-9AFC-72186566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210F-287D-4C52-B20A-59EE61BDC0E9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5260B8-15FB-4BB4-BFE3-FF3F130D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40C7F3-3E78-41AC-BDC1-4BBD1DF7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389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DC3B6-F762-4035-B7C6-87208FF7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A41DF3-EC95-4236-9D3E-848907F16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AA6BE-93A1-4895-8EEC-F88B9127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35F8-D785-43D9-BE1D-FA7AFE671035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D81F0-6A66-4A63-9567-A2AE480A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0FA1C-76C0-4C41-8696-1861D1F1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828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BD6DFB-9E2E-413E-9D71-0C2A278A2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7C1A84-52FA-44B0-BDD7-914FA21E8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B2F31-B8BF-49DE-A56B-E24A0A31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073C-520C-4391-84C9-A484015B9B20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88DD2-0E2E-4032-B72B-5A49608C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28E48-EF57-4338-A18C-E9EF4D3F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2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2A9E06-F4B7-4D0B-8320-61C7B68DF547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382B84-0317-4D88-91B4-B1CE136DF4C0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396ECE-4118-4E6E-8B72-72738996DA6F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7CDC8-F4D2-4E34-9DCB-354EDE1A8ACB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597C4C-E650-41A1-AC9E-CD88552DAB15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D210F-287D-4C52-B20A-59EE61BDC0E9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9C20073C-520C-4391-84C9-A484015B9B20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073C-520C-4391-84C9-A484015B9B20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AB2935-E45D-49EB-88BB-B2CD4826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3B1149-CB13-47F7-A8A0-C1C45E98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FA17E3-591B-424F-A55C-F7B2CBBA4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073C-520C-4391-84C9-A484015B9B20}" type="datetime1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8C36C-9370-4BAF-B1A7-5EE203319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CEB6C3-45EB-4DB2-8C32-06D81887B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88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/>
              <a:t>面向对象程序设计</a:t>
            </a:r>
            <a:r>
              <a:rPr lang="en-US" altLang="zh-CN" sz="5400"/>
              <a:t>(Java)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汤 蓉</a:t>
            </a:r>
            <a:endParaRPr lang="en-US" altLang="zh-CN" dirty="0"/>
          </a:p>
          <a:p>
            <a:r>
              <a:rPr lang="zh-CN" altLang="en-US" dirty="0"/>
              <a:t>计算机学院</a:t>
            </a:r>
            <a:endParaRPr lang="en-US" altLang="zh-CN" dirty="0"/>
          </a:p>
          <a:p>
            <a:r>
              <a:rPr lang="zh-CN" altLang="en-US" dirty="0"/>
              <a:t>成都信息工程大学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40F61-9F3E-4279-81E5-93BFE06A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变量的赋值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412F0-5662-469D-8B60-E621AB897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97" dirty="0"/>
              <a:t>格式：</a:t>
            </a:r>
            <a:endParaRPr lang="en-US" altLang="zh-CN" sz="2897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sz="2483" dirty="0"/>
              <a:t>变量名</a:t>
            </a:r>
            <a:r>
              <a:rPr lang="en-US" altLang="zh-CN" sz="2483" dirty="0"/>
              <a:t>=</a:t>
            </a:r>
            <a:r>
              <a:rPr lang="zh-CN" altLang="en-US" sz="2483" dirty="0"/>
              <a:t>值</a:t>
            </a:r>
          </a:p>
          <a:p>
            <a:pPr>
              <a:lnSpc>
                <a:spcPct val="100000"/>
              </a:lnSpc>
            </a:pPr>
            <a:r>
              <a:rPr lang="zh-CN" altLang="en-US" sz="2897" dirty="0"/>
              <a:t>举例：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altLang="zh-CN" dirty="0"/>
              <a:t>	int x, y=8;         	//</a:t>
            </a:r>
            <a:r>
              <a:rPr lang="zh-CN" altLang="en-US" dirty="0"/>
              <a:t>声明</a:t>
            </a:r>
            <a:r>
              <a:rPr lang="en-US" altLang="zh-CN" dirty="0"/>
              <a:t>int</a:t>
            </a:r>
            <a:r>
              <a:rPr lang="zh-CN" altLang="en-US" dirty="0"/>
              <a:t>型变量</a:t>
            </a:r>
            <a:endParaRPr lang="en-US" altLang="zh-CN" dirty="0"/>
          </a:p>
          <a:p>
            <a:pPr marL="349250" lvl="1" indent="0">
              <a:spcBef>
                <a:spcPts val="0"/>
              </a:spcBef>
              <a:buNone/>
            </a:pPr>
            <a:r>
              <a:rPr lang="en-US" altLang="zh-CN" dirty="0"/>
              <a:t>    	x=12;            		//</a:t>
            </a:r>
            <a:r>
              <a:rPr lang="zh-CN" altLang="en-US" dirty="0"/>
              <a:t>为</a:t>
            </a:r>
            <a:r>
              <a:rPr lang="en-US" altLang="zh-CN" dirty="0"/>
              <a:t>int</a:t>
            </a:r>
            <a:r>
              <a:rPr lang="zh-CN" altLang="en-US" dirty="0"/>
              <a:t>型变量赋值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	float f=2.718f;     	//</a:t>
            </a:r>
            <a:r>
              <a:rPr lang="zh-CN" altLang="en-US" dirty="0"/>
              <a:t>声明</a:t>
            </a:r>
            <a:r>
              <a:rPr lang="en-US" altLang="zh-CN" dirty="0"/>
              <a:t>float</a:t>
            </a:r>
            <a:r>
              <a:rPr lang="zh-CN" altLang="en-US" dirty="0"/>
              <a:t>型变量并赋值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	double d=3.1415;  	//</a:t>
            </a:r>
            <a:r>
              <a:rPr lang="zh-CN" altLang="en-US" dirty="0"/>
              <a:t>声明</a:t>
            </a:r>
            <a:r>
              <a:rPr lang="en-US" altLang="zh-CN" dirty="0"/>
              <a:t>double</a:t>
            </a:r>
            <a:r>
              <a:rPr lang="zh-CN" altLang="en-US" dirty="0"/>
              <a:t>型变量并赋值</a:t>
            </a:r>
            <a:endParaRPr lang="en-US" altLang="zh-CN" dirty="0"/>
          </a:p>
          <a:p>
            <a:pPr marL="349250" lvl="1" indent="0">
              <a:spcBef>
                <a:spcPts val="0"/>
              </a:spcBef>
              <a:buNone/>
            </a:pPr>
            <a:endParaRPr lang="en-US" altLang="zh-CN" dirty="0"/>
          </a:p>
          <a:p>
            <a:pPr marL="349250" lvl="1" indent="0">
              <a:spcBef>
                <a:spcPts val="0"/>
              </a:spcBef>
              <a:buNone/>
            </a:pP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en-US" altLang="zh-CN" dirty="0" err="1"/>
              <a:t>boolean</a:t>
            </a:r>
            <a:r>
              <a:rPr lang="en-US" altLang="zh-CN" dirty="0"/>
              <a:t> b=true;    	//</a:t>
            </a:r>
            <a:r>
              <a:rPr lang="zh-CN" altLang="en-US" dirty="0"/>
              <a:t>声明</a:t>
            </a:r>
            <a:r>
              <a:rPr lang="en-US" altLang="zh-CN" dirty="0" err="1"/>
              <a:t>boolean</a:t>
            </a:r>
            <a:r>
              <a:rPr lang="zh-CN" altLang="en-US" dirty="0"/>
              <a:t>型变量并赋值</a:t>
            </a:r>
            <a:endParaRPr lang="en-US" altLang="zh-CN" dirty="0"/>
          </a:p>
          <a:p>
            <a:pPr marL="349250" lvl="1" indent="0">
              <a:spcBef>
                <a:spcPts val="0"/>
              </a:spcBef>
              <a:buNone/>
            </a:pPr>
            <a:endParaRPr lang="en-US" altLang="zh-CN" dirty="0"/>
          </a:p>
          <a:p>
            <a:pPr marL="349250" lvl="1" indent="0"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	char c;           	//</a:t>
            </a:r>
            <a:r>
              <a:rPr lang="zh-CN" altLang="en-US" dirty="0"/>
              <a:t>声明</a:t>
            </a:r>
            <a:r>
              <a:rPr lang="en-US" altLang="zh-CN" dirty="0"/>
              <a:t>char</a:t>
            </a:r>
            <a:r>
              <a:rPr lang="zh-CN" altLang="en-US" dirty="0"/>
              <a:t>型变量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/>
              <a:t>	c=’</a:t>
            </a:r>
            <a:r>
              <a:rPr lang="en-US" altLang="zh-CN" dirty="0">
                <a:solidFill>
                  <a:srgbClr val="0000CC"/>
                </a:solidFill>
              </a:rPr>
              <a:t>\u0031</a:t>
            </a:r>
            <a:r>
              <a:rPr lang="en-US" altLang="zh-CN" dirty="0"/>
              <a:t>’ ;       	//</a:t>
            </a:r>
            <a:r>
              <a:rPr lang="zh-CN" altLang="en-US" dirty="0"/>
              <a:t>为</a:t>
            </a:r>
            <a:r>
              <a:rPr lang="en-US" altLang="zh-CN" dirty="0"/>
              <a:t>char</a:t>
            </a:r>
            <a:r>
              <a:rPr lang="zh-CN" altLang="en-US" dirty="0"/>
              <a:t>型变量赋值   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A053A-EAE8-4EEC-824B-5214242F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27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灯片编号占位符 5">
            <a:extLst>
              <a:ext uri="{FF2B5EF4-FFF2-40B4-BE49-F238E27FC236}">
                <a16:creationId xmlns:a16="http://schemas.microsoft.com/office/drawing/2014/main" id="{5A62D8F8-2FE1-418D-B8E7-D18D6B90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BEA0DB-8586-4508-889D-2547638E1B0B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93E7991-4B9E-4C88-8671-ADE69AEEE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b="1" dirty="0">
                <a:solidFill>
                  <a:schemeClr val="tx1"/>
                </a:solidFill>
              </a:rPr>
              <a:t>常量</a:t>
            </a:r>
            <a:r>
              <a:rPr kumimoji="1" lang="en-US" altLang="zh-CN" b="1" dirty="0">
                <a:solidFill>
                  <a:schemeClr val="tx1"/>
                </a:solidFill>
              </a:rPr>
              <a:t>(</a:t>
            </a:r>
            <a:r>
              <a:rPr kumimoji="1" lang="en-US" altLang="zh-CN" b="1" dirty="0">
                <a:solidFill>
                  <a:srgbClr val="990000"/>
                </a:solidFill>
              </a:rPr>
              <a:t>final </a:t>
            </a:r>
            <a:r>
              <a:rPr kumimoji="1" lang="en-US" altLang="zh-CN" b="1" dirty="0">
                <a:solidFill>
                  <a:schemeClr val="tx1"/>
                </a:solidFill>
              </a:rPr>
              <a:t>Variable )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F4B4DDB2-9020-482E-AF94-9D42CBB1E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229600" cy="4502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400" dirty="0"/>
              <a:t>在程序中常把</a:t>
            </a:r>
            <a:r>
              <a:rPr kumimoji="1"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不允许修改的量</a:t>
            </a:r>
            <a:r>
              <a:rPr kumimoji="1" lang="zh-CN" altLang="en-US" sz="2400" dirty="0"/>
              <a:t>用一个标识符表示，该标识符称为符号</a:t>
            </a:r>
            <a:r>
              <a:rPr kumimoji="1" lang="zh-CN" altLang="en-US" sz="2400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常量</a:t>
            </a:r>
            <a:r>
              <a:rPr kumimoji="1" lang="zh-CN" altLang="en-US" sz="2400" dirty="0"/>
              <a:t>，又叫常量符号。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400" dirty="0"/>
              <a:t>Java</a:t>
            </a:r>
            <a:r>
              <a:rPr kumimoji="1" lang="zh-CN" altLang="en-US" sz="2400" dirty="0"/>
              <a:t>中一般只将</a:t>
            </a: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类的成员</a:t>
            </a:r>
            <a:r>
              <a:rPr kumimoji="1" lang="zh-CN" altLang="en-US" sz="2400" dirty="0"/>
              <a:t>定义为常量，称为</a:t>
            </a:r>
            <a:r>
              <a:rPr kumimoji="1" lang="zh-CN" altLang="en-US" sz="2400" dirty="0">
                <a:solidFill>
                  <a:srgbClr val="A5002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类常量</a:t>
            </a:r>
            <a:r>
              <a:rPr kumimoji="1" lang="zh-CN" altLang="en-US" sz="2400" dirty="0"/>
              <a:t>，而不在方法中定义常量。</a:t>
            </a:r>
            <a:endParaRPr kumimoji="1"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定义常量的同时必须赋值</a:t>
            </a:r>
            <a:r>
              <a:rPr kumimoji="1" lang="zh-CN" altLang="en-US" sz="2400" dirty="0"/>
              <a:t>。</a:t>
            </a:r>
            <a:endParaRPr kumimoji="1"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400" dirty="0"/>
              <a:t>具体格式为：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</a:rPr>
              <a:t>final</a:t>
            </a:r>
            <a:r>
              <a:rPr kumimoji="1" lang="en-US" altLang="zh-CN" sz="2400" b="1" dirty="0">
                <a:solidFill>
                  <a:srgbClr val="006600"/>
                </a:solidFill>
              </a:rPr>
              <a:t> &lt;</a:t>
            </a:r>
            <a:r>
              <a:rPr kumimoji="1" lang="zh-CN" altLang="en-US" sz="2400" b="1" dirty="0">
                <a:solidFill>
                  <a:srgbClr val="006600"/>
                </a:solidFill>
              </a:rPr>
              <a:t>数据类型</a:t>
            </a:r>
            <a:r>
              <a:rPr kumimoji="1" lang="en-US" altLang="zh-CN" sz="2400" b="1" dirty="0">
                <a:solidFill>
                  <a:srgbClr val="006600"/>
                </a:solidFill>
              </a:rPr>
              <a:t>&gt; &lt;</a:t>
            </a:r>
            <a:r>
              <a:rPr kumimoji="1" lang="zh-CN" altLang="en-US" sz="2400" b="1" dirty="0">
                <a:solidFill>
                  <a:srgbClr val="006600"/>
                </a:solidFill>
              </a:rPr>
              <a:t>符号常量名</a:t>
            </a:r>
            <a:r>
              <a:rPr kumimoji="1" lang="en-US" altLang="zh-CN" sz="2400" b="1" dirty="0">
                <a:solidFill>
                  <a:srgbClr val="006600"/>
                </a:solidFill>
              </a:rPr>
              <a:t>&gt;=&lt;</a:t>
            </a:r>
            <a:r>
              <a:rPr kumimoji="1" lang="zh-CN" altLang="en-US" sz="2400" b="1" dirty="0">
                <a:solidFill>
                  <a:srgbClr val="006600"/>
                </a:solidFill>
              </a:rPr>
              <a:t>初值</a:t>
            </a:r>
            <a:r>
              <a:rPr kumimoji="1" lang="en-US" altLang="zh-CN" sz="2400" b="1" dirty="0">
                <a:solidFill>
                  <a:srgbClr val="006600"/>
                </a:solidFill>
              </a:rPr>
              <a:t>&gt;;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1" lang="en-US" altLang="zh-CN" sz="2400" b="1" dirty="0">
              <a:solidFill>
                <a:srgbClr val="0066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常量名一般大写</a:t>
            </a:r>
            <a:r>
              <a:rPr kumimoji="1" lang="zh-CN" altLang="en-US" sz="2400" b="1" dirty="0"/>
              <a:t>。如：</a:t>
            </a:r>
          </a:p>
          <a:p>
            <a:pPr marL="1250950" lvl="4" indent="0">
              <a:lnSpc>
                <a:spcPct val="90000"/>
              </a:lnSpc>
              <a:buNone/>
            </a:pPr>
            <a:r>
              <a:rPr kumimoji="1" lang="en-US" altLang="zh-CN" sz="2800" b="1" dirty="0">
                <a:solidFill>
                  <a:srgbClr val="0000CC"/>
                </a:solidFill>
              </a:rPr>
              <a:t>final</a:t>
            </a:r>
            <a:r>
              <a:rPr kumimoji="1" lang="en-US" altLang="zh-CN" sz="2800" b="1" dirty="0">
                <a:solidFill>
                  <a:srgbClr val="006600"/>
                </a:solidFill>
              </a:rPr>
              <a:t> double 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PI</a:t>
            </a:r>
            <a:r>
              <a:rPr kumimoji="1" lang="en-US" altLang="zh-CN" sz="2800" b="1" dirty="0">
                <a:solidFill>
                  <a:srgbClr val="006600"/>
                </a:solidFill>
              </a:rPr>
              <a:t>=3.14;</a:t>
            </a:r>
          </a:p>
          <a:p>
            <a:pPr marL="1250950" lvl="4" indent="0">
              <a:lnSpc>
                <a:spcPct val="90000"/>
              </a:lnSpc>
              <a:buNone/>
            </a:pPr>
            <a:r>
              <a:rPr kumimoji="1" lang="en-US" altLang="zh-CN" sz="2800" b="1" dirty="0">
                <a:solidFill>
                  <a:srgbClr val="0000CC"/>
                </a:solidFill>
              </a:rPr>
              <a:t>final</a:t>
            </a:r>
            <a:r>
              <a:rPr kumimoji="1" lang="en-US" altLang="zh-CN" sz="2800" b="1" dirty="0">
                <a:solidFill>
                  <a:srgbClr val="006600"/>
                </a:solidFill>
              </a:rPr>
              <a:t> int 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N</a:t>
            </a:r>
            <a:r>
              <a:rPr kumimoji="1" lang="en-US" altLang="zh-CN" sz="2800" b="1" dirty="0">
                <a:solidFill>
                  <a:srgbClr val="006600"/>
                </a:solidFill>
              </a:rPr>
              <a:t>=100;</a:t>
            </a:r>
            <a:r>
              <a:rPr kumimoji="1" lang="en-US" altLang="zh-CN" sz="2400" b="1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8229600" cy="792162"/>
          </a:xfrm>
          <a:noFill/>
          <a:ln/>
        </p:spPr>
        <p:txBody>
          <a:bodyPr/>
          <a:lstStyle/>
          <a:p>
            <a:r>
              <a:rPr lang="zh-CN" altLang="en-US">
                <a:latin typeface="+mn-ea"/>
                <a:ea typeface="+mn-ea"/>
              </a:rPr>
              <a:t>数据类型划分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340768"/>
            <a:ext cx="8291513" cy="5017190"/>
          </a:xfrm>
          <a:noFill/>
          <a:ln/>
        </p:spPr>
        <p:txBody>
          <a:bodyPr/>
          <a:lstStyle/>
          <a:p>
            <a:pPr>
              <a:spcBef>
                <a:spcPct val="45000"/>
              </a:spcBef>
              <a:buClr>
                <a:srgbClr val="000066"/>
              </a:buClr>
            </a:pPr>
            <a:r>
              <a:rPr lang="en-US" altLang="zh-CN" dirty="0">
                <a:latin typeface="+mj-lt"/>
                <a:ea typeface="+mj-ea"/>
              </a:rPr>
              <a:t>Java</a:t>
            </a:r>
            <a:r>
              <a:rPr lang="zh-CN" altLang="en-US" dirty="0">
                <a:latin typeface="+mj-lt"/>
                <a:ea typeface="+mj-ea"/>
              </a:rPr>
              <a:t>中的数据类型：</a:t>
            </a:r>
            <a:endParaRPr lang="en-US" altLang="zh-CN" dirty="0">
              <a:latin typeface="+mj-lt"/>
              <a:ea typeface="+mj-ea"/>
            </a:endParaRPr>
          </a:p>
          <a:p>
            <a:pPr lvl="1">
              <a:spcBef>
                <a:spcPts val="0"/>
              </a:spcBef>
              <a:buClr>
                <a:srgbClr val="000066"/>
              </a:buClr>
            </a:pPr>
            <a:r>
              <a:rPr lang="zh-CN" altLang="en-US" dirty="0">
                <a:solidFill>
                  <a:srgbClr val="0000CC"/>
                </a:solidFill>
                <a:latin typeface="+mj-ea"/>
                <a:ea typeface="+mj-ea"/>
              </a:rPr>
              <a:t>基本数据类型</a:t>
            </a:r>
            <a:endParaRPr lang="en-US" altLang="zh-CN" dirty="0">
              <a:solidFill>
                <a:srgbClr val="0000CC"/>
              </a:solidFill>
              <a:latin typeface="+mj-ea"/>
              <a:ea typeface="+mj-ea"/>
            </a:endParaRPr>
          </a:p>
          <a:p>
            <a:pPr lvl="1">
              <a:spcBef>
                <a:spcPts val="0"/>
              </a:spcBef>
              <a:buClr>
                <a:srgbClr val="000066"/>
              </a:buClr>
            </a:pPr>
            <a:r>
              <a:rPr lang="zh-CN" altLang="en-US" dirty="0">
                <a:solidFill>
                  <a:srgbClr val="0000CC"/>
                </a:solidFill>
                <a:latin typeface="+mj-ea"/>
                <a:ea typeface="+mj-ea"/>
              </a:rPr>
              <a:t>引用数据类型</a:t>
            </a:r>
            <a:endParaRPr lang="en-US" altLang="zh-CN" dirty="0">
              <a:solidFill>
                <a:srgbClr val="0000CC"/>
              </a:solidFill>
              <a:latin typeface="+mj-ea"/>
              <a:ea typeface="+mj-ea"/>
            </a:endParaRPr>
          </a:p>
          <a:p>
            <a:pPr marL="344487" lvl="1" indent="0">
              <a:spcBef>
                <a:spcPts val="0"/>
              </a:spcBef>
              <a:buClr>
                <a:srgbClr val="000066"/>
              </a:buClr>
              <a:buNone/>
            </a:pPr>
            <a:endParaRPr lang="zh-CN" altLang="en-US" dirty="0">
              <a:solidFill>
                <a:srgbClr val="0000CC"/>
              </a:solidFill>
              <a:latin typeface="+mj-ea"/>
              <a:ea typeface="+mj-ea"/>
            </a:endParaRPr>
          </a:p>
          <a:p>
            <a:pPr marL="514350" indent="-514350">
              <a:buClr>
                <a:srgbClr val="000066"/>
              </a:buClr>
              <a:buFont typeface="+mj-lt"/>
              <a:buAutoNum type="arabicPeriod"/>
            </a:pPr>
            <a:r>
              <a:rPr lang="zh-CN" altLang="en-US" b="1" dirty="0">
                <a:solidFill>
                  <a:srgbClr val="0000CC"/>
                </a:solidFill>
                <a:latin typeface="+mj-lt"/>
                <a:ea typeface="+mj-ea"/>
              </a:rPr>
              <a:t>基本数据类型</a:t>
            </a:r>
            <a:r>
              <a:rPr lang="zh-CN" altLang="en-US" dirty="0">
                <a:latin typeface="+mj-lt"/>
                <a:ea typeface="+mj-ea"/>
              </a:rPr>
              <a:t>包括：</a:t>
            </a:r>
            <a:endParaRPr lang="en-US" altLang="zh-CN" dirty="0">
              <a:latin typeface="+mj-lt"/>
              <a:ea typeface="+mj-ea"/>
            </a:endParaRPr>
          </a:p>
          <a:p>
            <a:pPr lvl="1">
              <a:spcBef>
                <a:spcPts val="0"/>
              </a:spcBef>
              <a:buClr>
                <a:srgbClr val="000066"/>
              </a:buClr>
            </a:pPr>
            <a:r>
              <a:rPr lang="zh-CN" altLang="en-US" sz="2000" dirty="0">
                <a:latin typeface="+mj-lt"/>
                <a:ea typeface="+mj-ea"/>
              </a:rPr>
              <a:t>整数类型：</a:t>
            </a:r>
            <a:r>
              <a:rPr lang="en-US" altLang="zh-CN" sz="2000" dirty="0">
                <a:latin typeface="+mj-lt"/>
                <a:ea typeface="+mj-ea"/>
              </a:rPr>
              <a:t>byte</a:t>
            </a:r>
            <a:r>
              <a:rPr lang="zh-CN" altLang="en-US" sz="2000" dirty="0">
                <a:latin typeface="+mj-lt"/>
                <a:ea typeface="+mj-ea"/>
              </a:rPr>
              <a:t>， </a:t>
            </a:r>
            <a:r>
              <a:rPr lang="en-US" altLang="zh-CN" sz="2000" dirty="0">
                <a:latin typeface="+mj-lt"/>
                <a:ea typeface="+mj-ea"/>
              </a:rPr>
              <a:t>short</a:t>
            </a:r>
            <a:r>
              <a:rPr lang="zh-CN" altLang="en-US" sz="2000" dirty="0">
                <a:latin typeface="+mj-lt"/>
                <a:ea typeface="+mj-ea"/>
              </a:rPr>
              <a:t>， </a:t>
            </a:r>
            <a:r>
              <a:rPr lang="en-US" altLang="zh-CN" sz="2000" dirty="0">
                <a:latin typeface="+mj-lt"/>
                <a:ea typeface="+mj-ea"/>
              </a:rPr>
              <a:t>int</a:t>
            </a:r>
            <a:r>
              <a:rPr lang="zh-CN" altLang="en-US" sz="2000" dirty="0">
                <a:latin typeface="+mj-lt"/>
                <a:ea typeface="+mj-ea"/>
              </a:rPr>
              <a:t>， </a:t>
            </a:r>
            <a:r>
              <a:rPr lang="en-US" altLang="zh-CN" sz="2000" dirty="0">
                <a:latin typeface="+mj-lt"/>
                <a:ea typeface="+mj-ea"/>
              </a:rPr>
              <a:t>long</a:t>
            </a:r>
          </a:p>
          <a:p>
            <a:pPr lvl="1">
              <a:spcBef>
                <a:spcPts val="0"/>
              </a:spcBef>
              <a:buClr>
                <a:srgbClr val="000066"/>
              </a:buClr>
            </a:pPr>
            <a:r>
              <a:rPr lang="zh-CN" altLang="en-US" sz="2000" dirty="0">
                <a:latin typeface="+mj-lt"/>
                <a:ea typeface="+mj-ea"/>
              </a:rPr>
              <a:t>浮点类型：</a:t>
            </a:r>
            <a:r>
              <a:rPr lang="en-US" altLang="zh-CN" sz="2000" dirty="0">
                <a:latin typeface="+mj-lt"/>
                <a:ea typeface="+mj-ea"/>
              </a:rPr>
              <a:t>float</a:t>
            </a:r>
            <a:r>
              <a:rPr lang="zh-CN" altLang="en-US" sz="2000" dirty="0">
                <a:latin typeface="+mj-lt"/>
                <a:ea typeface="+mj-ea"/>
              </a:rPr>
              <a:t>，</a:t>
            </a:r>
            <a:r>
              <a:rPr lang="en-US" altLang="zh-CN" sz="2000" dirty="0">
                <a:latin typeface="+mj-lt"/>
                <a:ea typeface="+mj-ea"/>
              </a:rPr>
              <a:t>double</a:t>
            </a:r>
          </a:p>
          <a:p>
            <a:pPr lvl="1">
              <a:spcBef>
                <a:spcPts val="0"/>
              </a:spcBef>
              <a:buClr>
                <a:srgbClr val="000066"/>
              </a:buClr>
            </a:pPr>
            <a:r>
              <a:rPr lang="zh-CN" altLang="en-US" sz="2000" dirty="0">
                <a:latin typeface="+mj-lt"/>
                <a:ea typeface="+mj-ea"/>
              </a:rPr>
              <a:t>字符类型：</a:t>
            </a:r>
            <a:r>
              <a:rPr lang="en-US" altLang="zh-CN" sz="2000" dirty="0">
                <a:latin typeface="+mj-lt"/>
                <a:ea typeface="+mj-ea"/>
              </a:rPr>
              <a:t>char</a:t>
            </a:r>
          </a:p>
          <a:p>
            <a:pPr lvl="1">
              <a:spcBef>
                <a:spcPts val="0"/>
              </a:spcBef>
              <a:buClr>
                <a:srgbClr val="000066"/>
              </a:buClr>
            </a:pPr>
            <a:r>
              <a:rPr lang="zh-CN" altLang="en-US" sz="2000" dirty="0">
                <a:latin typeface="+mj-lt"/>
                <a:ea typeface="+mj-ea"/>
              </a:rPr>
              <a:t>布尔类型：</a:t>
            </a:r>
            <a:r>
              <a:rPr lang="en-US" altLang="zh-CN" sz="2000" dirty="0">
                <a:latin typeface="+mj-lt"/>
                <a:ea typeface="+mj-ea"/>
              </a:rPr>
              <a:t>b</a:t>
            </a:r>
            <a:r>
              <a:rPr lang="en-US" altLang="zh-CN" sz="2000">
                <a:latin typeface="+mj-lt"/>
                <a:ea typeface="+mj-ea"/>
              </a:rPr>
              <a:t>oolean</a:t>
            </a:r>
            <a:endParaRPr lang="en-US" altLang="zh-CN" sz="2000" dirty="0">
              <a:latin typeface="+mj-lt"/>
              <a:ea typeface="+mj-ea"/>
            </a:endParaRPr>
          </a:p>
          <a:p>
            <a:pPr marL="344487" lvl="1" indent="0">
              <a:spcBef>
                <a:spcPts val="0"/>
              </a:spcBef>
              <a:buClr>
                <a:srgbClr val="000066"/>
              </a:buClr>
              <a:buNone/>
            </a:pPr>
            <a:endParaRPr lang="en-US" altLang="zh-CN" sz="2000" dirty="0">
              <a:latin typeface="+mj-lt"/>
              <a:ea typeface="+mj-ea"/>
            </a:endParaRPr>
          </a:p>
          <a:p>
            <a:pPr marL="514350" indent="-514350">
              <a:buClr>
                <a:srgbClr val="000066"/>
              </a:buClr>
              <a:buSzPct val="70000"/>
              <a:buFont typeface="+mj-lt"/>
              <a:buAutoNum type="arabicPeriod"/>
            </a:pPr>
            <a:r>
              <a:rPr lang="zh-CN" altLang="en-US" b="1" dirty="0">
                <a:solidFill>
                  <a:srgbClr val="0000CC"/>
                </a:solidFill>
                <a:latin typeface="+mj-lt"/>
                <a:ea typeface="+mj-ea"/>
              </a:rPr>
              <a:t>引用数据类型</a:t>
            </a:r>
            <a:r>
              <a:rPr lang="zh-CN" altLang="en-US" dirty="0">
                <a:latin typeface="+mj-lt"/>
                <a:ea typeface="+mj-ea"/>
              </a:rPr>
              <a:t>包括：</a:t>
            </a:r>
            <a:endParaRPr lang="en-US" altLang="zh-CN" dirty="0">
              <a:latin typeface="+mj-lt"/>
              <a:ea typeface="+mj-ea"/>
            </a:endParaRPr>
          </a:p>
          <a:p>
            <a:pPr lvl="1">
              <a:spcBef>
                <a:spcPts val="0"/>
              </a:spcBef>
              <a:buClr>
                <a:srgbClr val="000066"/>
              </a:buClr>
            </a:pPr>
            <a:r>
              <a:rPr lang="en-US" altLang="zh-CN" sz="2000" dirty="0">
                <a:latin typeface="+mj-lt"/>
                <a:ea typeface="+mj-ea"/>
              </a:rPr>
              <a:t>class(</a:t>
            </a:r>
            <a:r>
              <a:rPr lang="zh-CN" altLang="en-US" sz="2000" dirty="0">
                <a:latin typeface="+mj-lt"/>
                <a:ea typeface="+mj-ea"/>
              </a:rPr>
              <a:t>类</a:t>
            </a:r>
            <a:r>
              <a:rPr lang="en-US" altLang="zh-CN" sz="2000" dirty="0">
                <a:latin typeface="+mj-lt"/>
                <a:ea typeface="+mj-ea"/>
              </a:rPr>
              <a:t>)</a:t>
            </a:r>
          </a:p>
          <a:p>
            <a:pPr lvl="1">
              <a:spcBef>
                <a:spcPts val="0"/>
              </a:spcBef>
              <a:buClr>
                <a:srgbClr val="000066"/>
              </a:buClr>
            </a:pPr>
            <a:r>
              <a:rPr lang="en-US" altLang="zh-CN" sz="2000" dirty="0">
                <a:latin typeface="+mj-lt"/>
                <a:ea typeface="+mj-ea"/>
              </a:rPr>
              <a:t>interface(</a:t>
            </a:r>
            <a:r>
              <a:rPr lang="zh-CN" altLang="en-US" sz="2000" dirty="0">
                <a:latin typeface="+mj-lt"/>
                <a:ea typeface="+mj-ea"/>
              </a:rPr>
              <a:t>接口</a:t>
            </a:r>
            <a:r>
              <a:rPr lang="en-US" altLang="zh-CN" sz="2000" dirty="0">
                <a:latin typeface="+mj-lt"/>
                <a:ea typeface="+mj-ea"/>
              </a:rPr>
              <a:t>)</a:t>
            </a:r>
          </a:p>
          <a:p>
            <a:pPr lvl="1">
              <a:spcBef>
                <a:spcPts val="0"/>
              </a:spcBef>
              <a:buClr>
                <a:srgbClr val="000066"/>
              </a:buClr>
            </a:pPr>
            <a:r>
              <a:rPr lang="zh-CN" altLang="en-US" sz="2000" dirty="0">
                <a:latin typeface="+mj-lt"/>
                <a:ea typeface="+mj-ea"/>
              </a:rPr>
              <a:t>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AAA3-53BC-4C14-8464-E681EFE64816}" type="slidenum">
              <a:rPr lang="en-US" altLang="zh-CN"/>
              <a:pPr/>
              <a:t>13</a:t>
            </a:fld>
            <a:r>
              <a:rPr lang="en-US" altLang="zh-CN"/>
              <a:t>/49</a:t>
            </a: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357166"/>
            <a:ext cx="6988175" cy="876320"/>
          </a:xfrm>
        </p:spPr>
        <p:txBody>
          <a:bodyPr/>
          <a:lstStyle/>
          <a:p>
            <a:r>
              <a:rPr lang="en-US" altLang="zh-CN" b="1"/>
              <a:t>Java</a:t>
            </a:r>
            <a:r>
              <a:rPr lang="zh-CN" altLang="en-US" b="1"/>
              <a:t>的数据类型</a:t>
            </a:r>
          </a:p>
        </p:txBody>
      </p:sp>
      <p:pic>
        <p:nvPicPr>
          <p:cNvPr id="103427" name="Picture 3" descr="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762096"/>
            <a:ext cx="8096250" cy="4010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   </a:t>
            </a:r>
            <a:r>
              <a:rPr lang="zh-CN" altLang="en-US">
                <a:latin typeface="宋体" pitchFamily="2" charset="-122"/>
              </a:rPr>
              <a:t>基本数据类型</a:t>
            </a:r>
            <a:r>
              <a:rPr lang="zh-CN" altLang="en-US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基本数据类型也称作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简单数据类型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语言有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8种基本数据类型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，分为以下四大类型：</a:t>
            </a:r>
          </a:p>
          <a:p>
            <a:pPr marL="349250" lvl="1" indent="0" algn="just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逻辑类型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1" indent="0" algn="just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整数类型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byte、short、int、long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1" indent="0" algn="just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字符类型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  <a:p>
            <a:pPr marL="349250" lvl="1" indent="0" algn="just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浮点类型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float、double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§2.2.1   </a:t>
            </a:r>
            <a:r>
              <a:rPr lang="zh-CN" altLang="en-US">
                <a:latin typeface="宋体" pitchFamily="2" charset="-122"/>
              </a:rPr>
              <a:t>逻辑类型</a:t>
            </a:r>
            <a:r>
              <a:rPr lang="en-US" altLang="zh-CN" err="1"/>
              <a:t>boolean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435280" cy="4502150"/>
          </a:xfrm>
        </p:spPr>
        <p:txBody>
          <a:bodyPr/>
          <a:lstStyle/>
          <a:p>
            <a:r>
              <a:rPr lang="zh-CN" altLang="en-US" dirty="0"/>
              <a:t>常量</a:t>
            </a:r>
            <a:r>
              <a:rPr lang="en-US" altLang="zh-CN" dirty="0"/>
              <a:t>(</a:t>
            </a:r>
            <a:r>
              <a:rPr lang="zh-CN" altLang="en-US" dirty="0"/>
              <a:t>值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C00000"/>
                </a:solidFill>
              </a:rPr>
              <a:t>true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C00000"/>
                </a:solidFill>
              </a:rPr>
              <a:t>false</a:t>
            </a:r>
          </a:p>
          <a:p>
            <a:endParaRPr lang="zh-CN" altLang="en-US" b="1" dirty="0">
              <a:solidFill>
                <a:srgbClr val="C00000"/>
              </a:solidFill>
            </a:endParaRPr>
          </a:p>
          <a:p>
            <a:r>
              <a:rPr lang="zh-CN" altLang="en-US" dirty="0"/>
              <a:t>变量：</a:t>
            </a:r>
            <a:r>
              <a:rPr lang="zh-CN" altLang="en-US" sz="2400" dirty="0"/>
              <a:t>使用关键字</a:t>
            </a:r>
            <a:r>
              <a:rPr lang="en-US" altLang="zh-CN" sz="2400" b="1" dirty="0" err="1">
                <a:solidFill>
                  <a:srgbClr val="0000CC"/>
                </a:solidFill>
              </a:rPr>
              <a:t>boolean</a:t>
            </a:r>
            <a:r>
              <a:rPr lang="zh-CN" altLang="en-US" sz="2400" dirty="0"/>
              <a:t>来声明逻辑变量，声明时也可以赋给初值。</a:t>
            </a:r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lvl="1">
              <a:buNone/>
            </a:pPr>
            <a:r>
              <a:rPr lang="en-US" altLang="zh-CN" sz="2200" b="1" dirty="0" err="1">
                <a:solidFill>
                  <a:srgbClr val="000099"/>
                </a:solidFill>
              </a:rPr>
              <a:t>boolean</a:t>
            </a:r>
            <a:r>
              <a:rPr lang="en-US" altLang="zh-CN" sz="2200" b="1" dirty="0">
                <a:solidFill>
                  <a:srgbClr val="000099"/>
                </a:solidFill>
              </a:rPr>
              <a:t> x; 			</a:t>
            </a:r>
            <a:r>
              <a:rPr lang="en-US" altLang="zh-CN" sz="2200" b="1" dirty="0">
                <a:solidFill>
                  <a:srgbClr val="C00000"/>
                </a:solidFill>
              </a:rPr>
              <a:t>//</a:t>
            </a:r>
            <a:r>
              <a:rPr lang="zh-CN" altLang="en-US" sz="2200" b="1" dirty="0">
                <a:solidFill>
                  <a:srgbClr val="C00000"/>
                </a:solidFill>
              </a:rPr>
              <a:t>声明一个</a:t>
            </a:r>
            <a:r>
              <a:rPr lang="en-US" altLang="zh-CN" sz="2200" b="1" dirty="0" err="1">
                <a:solidFill>
                  <a:srgbClr val="C00000"/>
                </a:solidFill>
              </a:rPr>
              <a:t>boolean</a:t>
            </a:r>
            <a:r>
              <a:rPr lang="zh-CN" altLang="en-US" sz="2200" b="1" dirty="0">
                <a:solidFill>
                  <a:srgbClr val="C00000"/>
                </a:solidFill>
              </a:rPr>
              <a:t>型变量</a:t>
            </a:r>
            <a:endParaRPr lang="en-US" altLang="zh-CN" sz="2200" b="1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CN" sz="2200" b="1" dirty="0" err="1">
                <a:solidFill>
                  <a:srgbClr val="000099"/>
                </a:solidFill>
              </a:rPr>
              <a:t>boolean</a:t>
            </a:r>
            <a:r>
              <a:rPr lang="en-US" altLang="zh-CN" sz="2200" b="1" dirty="0">
                <a:solidFill>
                  <a:srgbClr val="000099"/>
                </a:solidFill>
              </a:rPr>
              <a:t> ok=true; 		</a:t>
            </a:r>
            <a:r>
              <a:rPr lang="en-US" altLang="zh-CN" sz="2200" b="1" dirty="0">
                <a:solidFill>
                  <a:srgbClr val="C00000"/>
                </a:solidFill>
              </a:rPr>
              <a:t>//</a:t>
            </a:r>
            <a:r>
              <a:rPr lang="zh-CN" altLang="en-US" sz="2200" b="1" dirty="0">
                <a:solidFill>
                  <a:srgbClr val="C00000"/>
                </a:solidFill>
              </a:rPr>
              <a:t>声明一个</a:t>
            </a:r>
            <a:r>
              <a:rPr lang="en-US" altLang="zh-CN" sz="2200" b="1" dirty="0" err="1">
                <a:solidFill>
                  <a:srgbClr val="C00000"/>
                </a:solidFill>
              </a:rPr>
              <a:t>boolean</a:t>
            </a:r>
            <a:r>
              <a:rPr lang="zh-CN" altLang="en-US" sz="2200" b="1" dirty="0">
                <a:solidFill>
                  <a:srgbClr val="C00000"/>
                </a:solidFill>
              </a:rPr>
              <a:t>型变量并赋初值</a:t>
            </a:r>
            <a:endParaRPr lang="en-US" altLang="zh-CN" sz="2200" b="1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CN" sz="2200" b="1" dirty="0" err="1">
                <a:solidFill>
                  <a:srgbClr val="000099"/>
                </a:solidFill>
              </a:rPr>
              <a:t>boolean</a:t>
            </a:r>
            <a:r>
              <a:rPr lang="en-US" altLang="zh-CN" sz="2200" b="1" dirty="0">
                <a:solidFill>
                  <a:srgbClr val="000099"/>
                </a:solidFill>
              </a:rPr>
              <a:t> </a:t>
            </a:r>
            <a:r>
              <a:rPr lang="zh-CN" altLang="en-US" sz="2200" b="1" dirty="0">
                <a:solidFill>
                  <a:srgbClr val="000099"/>
                </a:solidFill>
              </a:rPr>
              <a:t>关闭</a:t>
            </a:r>
            <a:r>
              <a:rPr lang="en-US" altLang="zh-CN" sz="2200" b="1" dirty="0">
                <a:solidFill>
                  <a:srgbClr val="000099"/>
                </a:solidFill>
              </a:rPr>
              <a:t>=false;	</a:t>
            </a:r>
          </a:p>
          <a:p>
            <a:pPr lvl="1">
              <a:buNone/>
            </a:pPr>
            <a:endParaRPr lang="en-US" altLang="zh-CN" sz="2200" b="1" dirty="0">
              <a:solidFill>
                <a:srgbClr val="000099"/>
              </a:solidFill>
            </a:endParaRPr>
          </a:p>
          <a:p>
            <a:pPr lvl="1">
              <a:buNone/>
            </a:pPr>
            <a:r>
              <a:rPr lang="en-US" altLang="zh-CN" sz="2200" b="1" dirty="0" err="1">
                <a:solidFill>
                  <a:srgbClr val="000099"/>
                </a:solidFill>
              </a:rPr>
              <a:t>boolean</a:t>
            </a:r>
            <a:r>
              <a:rPr lang="en-US" altLang="zh-CN" sz="2200" b="1" dirty="0">
                <a:solidFill>
                  <a:srgbClr val="000099"/>
                </a:solidFill>
              </a:rPr>
              <a:t> x, ok=true, </a:t>
            </a:r>
            <a:r>
              <a:rPr lang="zh-CN" altLang="en-US" sz="2200" b="1" dirty="0">
                <a:solidFill>
                  <a:srgbClr val="000099"/>
                </a:solidFill>
              </a:rPr>
              <a:t>关闭</a:t>
            </a:r>
            <a:r>
              <a:rPr lang="en-US" altLang="zh-CN" sz="2200" b="1" dirty="0">
                <a:solidFill>
                  <a:srgbClr val="000099"/>
                </a:solidFill>
              </a:rPr>
              <a:t>=false;</a:t>
            </a:r>
            <a:r>
              <a:rPr lang="en-US" altLang="zh-CN" sz="2200" b="1" dirty="0">
                <a:solidFill>
                  <a:srgbClr val="C00000"/>
                </a:solidFill>
              </a:rPr>
              <a:t> 	    //</a:t>
            </a:r>
            <a:r>
              <a:rPr lang="zh-CN" altLang="en-US" sz="2200" b="1" dirty="0">
                <a:solidFill>
                  <a:srgbClr val="C00000"/>
                </a:solidFill>
              </a:rPr>
              <a:t>声明多个</a:t>
            </a:r>
            <a:r>
              <a:rPr lang="en-US" altLang="zh-CN" sz="2200" b="1" dirty="0" err="1">
                <a:solidFill>
                  <a:srgbClr val="C00000"/>
                </a:solidFill>
              </a:rPr>
              <a:t>boolean</a:t>
            </a:r>
            <a:r>
              <a:rPr lang="zh-CN" altLang="en-US" sz="2200" b="1" dirty="0">
                <a:solidFill>
                  <a:srgbClr val="C00000"/>
                </a:solidFill>
              </a:rPr>
              <a:t>型变量</a:t>
            </a:r>
            <a:endParaRPr lang="zh-CN" altLang="en-US" sz="2200" b="1" dirty="0">
              <a:solidFill>
                <a:srgbClr val="000099"/>
              </a:solidFill>
            </a:endParaRPr>
          </a:p>
          <a:p>
            <a:pPr lvl="1">
              <a:buNone/>
            </a:pPr>
            <a:endParaRPr lang="zh-CN" altLang="en-US" sz="2200" b="1" dirty="0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996B2B-5CA6-4448-95CE-1FCDFFB4E1FA}"/>
              </a:ext>
            </a:extLst>
          </p:cNvPr>
          <p:cNvSpPr txBox="1"/>
          <p:nvPr/>
        </p:nvSpPr>
        <p:spPr>
          <a:xfrm>
            <a:off x="4149923" y="4797152"/>
            <a:ext cx="344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//</a:t>
            </a:r>
            <a:r>
              <a:rPr lang="zh-CN" altLang="en-US" sz="2400" b="1" dirty="0">
                <a:solidFill>
                  <a:srgbClr val="C00000"/>
                </a:solidFill>
              </a:rPr>
              <a:t>不提倡使用中文变量名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§2.2.2  </a:t>
            </a:r>
            <a:r>
              <a:rPr lang="zh-CN" altLang="en-US">
                <a:latin typeface="宋体" pitchFamily="2" charset="-122"/>
              </a:rPr>
              <a:t>整数类型</a:t>
            </a:r>
            <a:r>
              <a:rPr lang="zh-CN" altLang="en-US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5" name="Group 1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068593"/>
              </p:ext>
            </p:extLst>
          </p:nvPr>
        </p:nvGraphicFramePr>
        <p:xfrm>
          <a:off x="1714480" y="2428868"/>
          <a:ext cx="6000793" cy="2360131"/>
        </p:xfrm>
        <a:graphic>
          <a:graphicData uri="http://schemas.openxmlformats.org/drawingml/2006/table">
            <a:tbl>
              <a:tblPr/>
              <a:tblGrid>
                <a:gridCol w="1692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7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64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数据类型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所占位数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数的范围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byte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-2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7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～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7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-1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4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short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-2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15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～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15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-1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1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int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-2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31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～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31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-1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4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long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Times New Roman" pitchFamily="18" charset="0"/>
                        </a:rPr>
                        <a:t>64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-2</a:t>
                      </a:r>
                      <a:r>
                        <a:rPr kumimoji="0" lang="en-US" altLang="zh-CN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63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～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63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-1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/>
              <a:t>§2.2.2  </a:t>
            </a:r>
            <a:r>
              <a:rPr lang="zh-CN" altLang="en-US">
                <a:latin typeface="宋体" pitchFamily="2" charset="-122"/>
              </a:rPr>
              <a:t>整数类型</a:t>
            </a:r>
            <a:r>
              <a:rPr lang="zh-CN" altLang="en-US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1</a:t>
            </a:r>
            <a:r>
              <a:rPr lang="zh-CN" altLang="en-US" b="1" dirty="0">
                <a:solidFill>
                  <a:srgbClr val="000099"/>
                </a:solidFill>
              </a:rPr>
              <a:t>．</a:t>
            </a:r>
            <a:r>
              <a:rPr lang="en-US" altLang="zh-CN" b="1" dirty="0">
                <a:solidFill>
                  <a:srgbClr val="000099"/>
                </a:solidFill>
              </a:rPr>
              <a:t>int </a:t>
            </a:r>
            <a:r>
              <a:rPr lang="zh-CN" altLang="en-US" b="1" dirty="0">
                <a:solidFill>
                  <a:srgbClr val="000099"/>
                </a:solidFill>
              </a:rPr>
              <a:t>型</a:t>
            </a:r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int</a:t>
            </a:r>
            <a:r>
              <a:rPr lang="zh-CN" altLang="en-US" dirty="0"/>
              <a:t>型变量，内存分配给</a:t>
            </a:r>
            <a:r>
              <a:rPr lang="en-US" altLang="zh-CN" dirty="0"/>
              <a:t>4</a:t>
            </a:r>
            <a:r>
              <a:rPr lang="zh-CN" altLang="en-US" dirty="0"/>
              <a:t>个字节</a:t>
            </a:r>
            <a:r>
              <a:rPr lang="en-US" altLang="zh-CN" dirty="0"/>
              <a:t>(byte)</a:t>
            </a:r>
            <a:r>
              <a:rPr lang="zh-CN" altLang="en-US" dirty="0"/>
              <a:t>，占</a:t>
            </a:r>
            <a:r>
              <a:rPr lang="en-US" altLang="zh-CN" b="1" dirty="0">
                <a:solidFill>
                  <a:srgbClr val="C00000"/>
                </a:solidFill>
              </a:rPr>
              <a:t>32</a:t>
            </a:r>
            <a:r>
              <a:rPr lang="zh-CN" altLang="en-US" b="1" dirty="0">
                <a:solidFill>
                  <a:srgbClr val="C00000"/>
                </a:solidFill>
              </a:rPr>
              <a:t>位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b="1" dirty="0">
                <a:solidFill>
                  <a:srgbClr val="0000CC"/>
                </a:solidFill>
              </a:rPr>
              <a:t>常量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123</a:t>
            </a:r>
            <a:r>
              <a:rPr lang="zh-CN" altLang="en-US" dirty="0"/>
              <a:t>、</a:t>
            </a:r>
            <a:r>
              <a:rPr lang="en-US" altLang="zh-CN" dirty="0"/>
              <a:t>6000		(</a:t>
            </a:r>
            <a:r>
              <a:rPr lang="zh-CN" altLang="en-US" dirty="0"/>
              <a:t>十进制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b="1" dirty="0">
                <a:solidFill>
                  <a:srgbClr val="C00000"/>
                </a:solidFill>
              </a:rPr>
              <a:t>0</a:t>
            </a:r>
            <a:r>
              <a:rPr lang="en-US" altLang="zh-CN" dirty="0"/>
              <a:t>77			(</a:t>
            </a:r>
            <a:r>
              <a:rPr lang="zh-CN" altLang="en-US" dirty="0"/>
              <a:t>八进制，</a:t>
            </a:r>
            <a:r>
              <a:rPr lang="zh-CN" altLang="en-US" sz="2400" dirty="0">
                <a:ea typeface="黑体" pitchFamily="49" charset="-122"/>
              </a:rPr>
              <a:t>以</a:t>
            </a:r>
            <a:r>
              <a:rPr lang="en-US" altLang="zh-CN" sz="2400" b="1" dirty="0">
                <a:solidFill>
                  <a:srgbClr val="C00000"/>
                </a:solidFill>
                <a:ea typeface="黑体" pitchFamily="49" charset="-122"/>
              </a:rPr>
              <a:t>0</a:t>
            </a:r>
            <a:r>
              <a:rPr lang="zh-CN" altLang="en-US" sz="2400" dirty="0">
                <a:ea typeface="黑体" pitchFamily="49" charset="-122"/>
              </a:rPr>
              <a:t>开头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b="1" dirty="0">
                <a:solidFill>
                  <a:srgbClr val="C00000"/>
                </a:solidFill>
              </a:rPr>
              <a:t>0x</a:t>
            </a:r>
            <a:r>
              <a:rPr lang="en-US" altLang="zh-CN" dirty="0"/>
              <a:t>3ABC		(</a:t>
            </a:r>
            <a:r>
              <a:rPr lang="zh-CN" altLang="en-US" dirty="0"/>
              <a:t>十六进制，</a:t>
            </a:r>
            <a:r>
              <a:rPr lang="zh-CN" altLang="en-US" sz="2400" dirty="0">
                <a:ea typeface="黑体" pitchFamily="49" charset="-122"/>
              </a:rPr>
              <a:t>以</a:t>
            </a:r>
            <a:r>
              <a:rPr lang="en-US" altLang="zh-CN" sz="2400" b="1" dirty="0">
                <a:solidFill>
                  <a:srgbClr val="C00000"/>
                </a:solidFill>
                <a:ea typeface="黑体" pitchFamily="49" charset="-122"/>
              </a:rPr>
              <a:t>0x</a:t>
            </a:r>
            <a:r>
              <a:rPr lang="zh-CN" altLang="en-US" sz="2400" dirty="0">
                <a:ea typeface="黑体" pitchFamily="49" charset="-122"/>
              </a:rPr>
              <a:t>或</a:t>
            </a:r>
            <a:r>
              <a:rPr lang="en-US" altLang="zh-CN" sz="2400" b="1" dirty="0">
                <a:solidFill>
                  <a:srgbClr val="C00000"/>
                </a:solidFill>
                <a:ea typeface="黑体" pitchFamily="49" charset="-122"/>
              </a:rPr>
              <a:t>0X</a:t>
            </a:r>
            <a:r>
              <a:rPr lang="zh-CN" altLang="en-US" sz="2400" dirty="0">
                <a:ea typeface="黑体" pitchFamily="49" charset="-122"/>
              </a:rPr>
              <a:t>开头</a:t>
            </a:r>
            <a:r>
              <a:rPr lang="en-US" altLang="zh-CN" dirty="0"/>
              <a:t>)</a:t>
            </a:r>
            <a:endParaRPr lang="zh-CN" altLang="en-US" dirty="0"/>
          </a:p>
          <a:p>
            <a:pPr lvl="1"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变量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使用关键字</a:t>
            </a:r>
            <a:r>
              <a:rPr lang="en-US" altLang="zh-CN" dirty="0"/>
              <a:t>int</a:t>
            </a:r>
            <a:r>
              <a:rPr lang="zh-CN" altLang="en-US" dirty="0"/>
              <a:t>来声明</a:t>
            </a:r>
            <a:r>
              <a:rPr lang="en-US" altLang="zh-CN" dirty="0"/>
              <a:t>int</a:t>
            </a:r>
            <a:r>
              <a:rPr lang="zh-CN" altLang="en-US" dirty="0"/>
              <a:t>型变量，声明时也可以赋给初值，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例如：</a:t>
            </a:r>
            <a:endParaRPr lang="en-US" altLang="zh-CN" dirty="0"/>
          </a:p>
          <a:p>
            <a:pPr lvl="1" algn="ctr"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0099"/>
                </a:solidFill>
              </a:rPr>
              <a:t> </a:t>
            </a:r>
            <a:r>
              <a:rPr lang="en-US" altLang="zh-CN" b="1" dirty="0">
                <a:solidFill>
                  <a:srgbClr val="000099"/>
                </a:solidFill>
              </a:rPr>
              <a:t>int x= 12,</a:t>
            </a:r>
            <a:r>
              <a:rPr lang="zh-CN" altLang="en-US" b="1" dirty="0">
                <a:solidFill>
                  <a:srgbClr val="000099"/>
                </a:solidFill>
              </a:rPr>
              <a:t>平均</a:t>
            </a:r>
            <a:r>
              <a:rPr lang="en-US" altLang="zh-CN" b="1" dirty="0">
                <a:solidFill>
                  <a:srgbClr val="000099"/>
                </a:solidFill>
              </a:rPr>
              <a:t>=9898, </a:t>
            </a:r>
            <a:r>
              <a:rPr lang="en-US" altLang="zh-CN" b="1" dirty="0" err="1">
                <a:solidFill>
                  <a:srgbClr val="000099"/>
                </a:solidFill>
              </a:rPr>
              <a:t>jiafei</a:t>
            </a:r>
            <a:r>
              <a:rPr lang="en-US" altLang="zh-CN" b="1" dirty="0">
                <a:solidFill>
                  <a:srgbClr val="000099"/>
                </a:solidFill>
              </a:rPr>
              <a:t>;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/>
              <a:t>§2.2.2  </a:t>
            </a:r>
            <a:r>
              <a:rPr lang="zh-CN" altLang="en-US">
                <a:latin typeface="宋体" pitchFamily="2" charset="-122"/>
              </a:rPr>
              <a:t>整数类型</a:t>
            </a:r>
            <a:r>
              <a:rPr lang="zh-CN" altLang="en-US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4"/>
            <a:ext cx="8229600" cy="4680545"/>
          </a:xfrm>
        </p:spPr>
        <p:txBody>
          <a:bodyPr/>
          <a:lstStyle/>
          <a:p>
            <a:pPr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2</a:t>
            </a:r>
            <a:r>
              <a:rPr lang="zh-CN" altLang="en-US" b="1" dirty="0">
                <a:solidFill>
                  <a:srgbClr val="000099"/>
                </a:solidFill>
              </a:rPr>
              <a:t>．</a:t>
            </a:r>
            <a:r>
              <a:rPr lang="en-US" altLang="zh-CN" b="1" dirty="0">
                <a:solidFill>
                  <a:srgbClr val="000099"/>
                </a:solidFill>
              </a:rPr>
              <a:t>byte </a:t>
            </a:r>
            <a:r>
              <a:rPr lang="zh-CN" altLang="en-US" b="1" dirty="0">
                <a:solidFill>
                  <a:srgbClr val="000099"/>
                </a:solidFill>
              </a:rPr>
              <a:t>型  </a:t>
            </a:r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byte</a:t>
            </a:r>
            <a:r>
              <a:rPr lang="zh-CN" altLang="en-US" dirty="0"/>
              <a:t>型内存分配给</a:t>
            </a:r>
            <a:r>
              <a:rPr lang="en-US" altLang="zh-CN" dirty="0"/>
              <a:t>1</a:t>
            </a:r>
            <a:r>
              <a:rPr lang="zh-CN" altLang="en-US" dirty="0"/>
              <a:t>个字节，占</a:t>
            </a:r>
            <a:r>
              <a:rPr lang="en-US" altLang="zh-CN" dirty="0">
                <a:solidFill>
                  <a:srgbClr val="C00000"/>
                </a:solidFill>
              </a:rPr>
              <a:t>8</a:t>
            </a:r>
            <a:r>
              <a:rPr lang="zh-CN" altLang="en-US" dirty="0">
                <a:solidFill>
                  <a:srgbClr val="C00000"/>
                </a:solidFill>
              </a:rPr>
              <a:t>位</a:t>
            </a:r>
            <a:r>
              <a:rPr lang="zh-CN" altLang="en-US" dirty="0"/>
              <a:t> 。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常量：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en-US" altLang="zh-CN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中不存在</a:t>
            </a:r>
            <a:r>
              <a:rPr lang="en-US" altLang="zh-CN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byte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型常量的表示法</a:t>
            </a:r>
            <a:r>
              <a:rPr lang="zh-CN" altLang="en-US" sz="2400" dirty="0"/>
              <a:t>，但可以把一定范围内的</a:t>
            </a:r>
            <a:r>
              <a:rPr lang="en-US" altLang="zh-CN" sz="2400" dirty="0"/>
              <a:t>int</a:t>
            </a:r>
            <a:r>
              <a:rPr lang="zh-CN" altLang="en-US" sz="2400" dirty="0"/>
              <a:t>型常量赋值给</a:t>
            </a:r>
            <a:r>
              <a:rPr lang="en-US" altLang="zh-CN" sz="2400" dirty="0"/>
              <a:t>byte</a:t>
            </a:r>
            <a:r>
              <a:rPr lang="zh-CN" altLang="en-US" sz="2400" dirty="0"/>
              <a:t>型变量。  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endParaRPr lang="zh-CN" altLang="en-US" sz="2400" dirty="0"/>
          </a:p>
          <a:p>
            <a:pPr lvl="1"/>
            <a:r>
              <a:rPr lang="zh-CN" altLang="en-US" dirty="0"/>
              <a:t>变量：</a:t>
            </a:r>
            <a:endParaRPr lang="en-US" altLang="zh-CN" dirty="0"/>
          </a:p>
          <a:p>
            <a:pPr lvl="2"/>
            <a:r>
              <a:rPr lang="zh-CN" altLang="en-US" sz="2400" dirty="0"/>
              <a:t>使用关键字</a:t>
            </a:r>
            <a:r>
              <a:rPr lang="en-US" altLang="zh-CN" sz="2400" b="1" dirty="0">
                <a:solidFill>
                  <a:srgbClr val="FF0000"/>
                </a:solidFill>
              </a:rPr>
              <a:t>byte</a:t>
            </a:r>
            <a:r>
              <a:rPr lang="zh-CN" altLang="en-US" sz="2400" dirty="0"/>
              <a:t>来声明</a:t>
            </a:r>
            <a:r>
              <a:rPr lang="en-US" altLang="zh-CN" sz="2400" dirty="0"/>
              <a:t>byte </a:t>
            </a:r>
            <a:r>
              <a:rPr lang="zh-CN" altLang="en-US" sz="2400" dirty="0"/>
              <a:t>型变量。</a:t>
            </a:r>
            <a:endParaRPr lang="en-US" altLang="zh-CN" sz="2400" dirty="0"/>
          </a:p>
          <a:p>
            <a:pPr lvl="2"/>
            <a:r>
              <a:rPr lang="zh-CN" altLang="en-US" sz="2400" dirty="0"/>
              <a:t>例如： 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			byte x = -12;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			tom = 28, </a:t>
            </a:r>
            <a:r>
              <a:rPr lang="zh-CN" altLang="en-US" sz="2400" b="1" dirty="0">
                <a:solidFill>
                  <a:srgbClr val="000099"/>
                </a:solidFill>
              </a:rPr>
              <a:t>漂亮 </a:t>
            </a:r>
            <a:r>
              <a:rPr lang="en-US" altLang="zh-CN" sz="2400" b="1" dirty="0">
                <a:solidFill>
                  <a:srgbClr val="000099"/>
                </a:solidFill>
              </a:rPr>
              <a:t>= 98;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线形标注 1 4"/>
          <p:cNvSpPr/>
          <p:nvPr/>
        </p:nvSpPr>
        <p:spPr>
          <a:xfrm flipH="1">
            <a:off x="5004048" y="5157192"/>
            <a:ext cx="928694" cy="500066"/>
          </a:xfrm>
          <a:prstGeom prst="borderCallout1">
            <a:avLst>
              <a:gd name="adj1" fmla="val 56475"/>
              <a:gd name="adj2" fmla="val 105271"/>
              <a:gd name="adj3" fmla="val 85756"/>
              <a:gd name="adj4" fmla="val 18631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err="1">
                <a:solidFill>
                  <a:schemeClr val="tx1"/>
                </a:solidFill>
              </a:rPr>
              <a:t>int</a:t>
            </a:r>
            <a:r>
              <a:rPr lang="zh-CN" altLang="en-US" sz="2400">
                <a:solidFill>
                  <a:schemeClr val="tx1"/>
                </a:solidFill>
              </a:rPr>
              <a:t>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3DC4A-46C6-E86B-1FE4-98C7B34E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750E3-BE85-9138-6803-40E1461E9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sz="3200" b="1" dirty="0">
              <a:solidFill>
                <a:srgbClr val="000099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61686D-E9FD-6693-A480-99EAF394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A619AE-10AD-52F6-9487-760BC83CB314}"/>
              </a:ext>
            </a:extLst>
          </p:cNvPr>
          <p:cNvSpPr txBox="1"/>
          <p:nvPr/>
        </p:nvSpPr>
        <p:spPr>
          <a:xfrm>
            <a:off x="2641412" y="290578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byte x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9D2C66-EC6E-EAA6-853D-A17EDC067174}"/>
              </a:ext>
            </a:extLst>
          </p:cNvPr>
          <p:cNvSpPr txBox="1"/>
          <p:nvPr/>
        </p:nvSpPr>
        <p:spPr>
          <a:xfrm>
            <a:off x="4369958" y="2892789"/>
            <a:ext cx="776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0099"/>
                </a:solidFill>
              </a:rPr>
              <a:t>-12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DED5E7-61FA-10AB-DC67-5BF7DD7BD783}"/>
              </a:ext>
            </a:extLst>
          </p:cNvPr>
          <p:cNvSpPr txBox="1"/>
          <p:nvPr/>
        </p:nvSpPr>
        <p:spPr>
          <a:xfrm>
            <a:off x="5149826" y="2886617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;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F8F5DE-BD95-42D1-B5D5-809FEF6A2F83}"/>
              </a:ext>
            </a:extLst>
          </p:cNvPr>
          <p:cNvSpPr txBox="1"/>
          <p:nvPr/>
        </p:nvSpPr>
        <p:spPr>
          <a:xfrm>
            <a:off x="3960840" y="2924944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0099"/>
                </a:solidFill>
              </a:rPr>
              <a:t>=</a:t>
            </a:r>
            <a:endParaRPr lang="zh-CN" altLang="en-US" sz="3200" dirty="0"/>
          </a:p>
        </p:txBody>
      </p:sp>
      <p:sp>
        <p:nvSpPr>
          <p:cNvPr id="10" name="箭头: 下弧形 9">
            <a:extLst>
              <a:ext uri="{FF2B5EF4-FFF2-40B4-BE49-F238E27FC236}">
                <a16:creationId xmlns:a16="http://schemas.microsoft.com/office/drawing/2014/main" id="{183A43D0-1508-D70E-4673-BBDE60428E5F}"/>
              </a:ext>
            </a:extLst>
          </p:cNvPr>
          <p:cNvSpPr/>
          <p:nvPr/>
        </p:nvSpPr>
        <p:spPr>
          <a:xfrm flipH="1">
            <a:off x="3737884" y="3406891"/>
            <a:ext cx="1296144" cy="5232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90304B-E115-CA5A-4CEE-1E3515F0E5AF}"/>
              </a:ext>
            </a:extLst>
          </p:cNvPr>
          <p:cNvSpPr txBox="1"/>
          <p:nvPr/>
        </p:nvSpPr>
        <p:spPr>
          <a:xfrm>
            <a:off x="1475657" y="3975969"/>
            <a:ext cx="5976664" cy="5232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将</a:t>
            </a:r>
            <a:r>
              <a:rPr lang="en-US" altLang="zh-CN" sz="2800" dirty="0"/>
              <a:t>int</a:t>
            </a:r>
            <a:r>
              <a:rPr lang="zh-CN" altLang="en-US" sz="2800" dirty="0"/>
              <a:t>型常量</a:t>
            </a:r>
            <a:r>
              <a:rPr lang="en-US" altLang="zh-CN" sz="2800" b="1" dirty="0">
                <a:solidFill>
                  <a:srgbClr val="000099"/>
                </a:solidFill>
              </a:rPr>
              <a:t>-12</a:t>
            </a:r>
            <a:r>
              <a:rPr lang="zh-CN" altLang="en-US" sz="2800" b="1" dirty="0">
                <a:solidFill>
                  <a:srgbClr val="000099"/>
                </a:solidFill>
              </a:rPr>
              <a:t>，</a:t>
            </a:r>
            <a:r>
              <a:rPr lang="zh-CN" altLang="en-US" sz="2800" dirty="0"/>
              <a:t>赋值给</a:t>
            </a:r>
            <a:r>
              <a:rPr lang="en-US" altLang="zh-CN" sz="2800" dirty="0"/>
              <a:t>byte</a:t>
            </a:r>
            <a:r>
              <a:rPr lang="zh-CN" altLang="en-US" sz="2800" dirty="0"/>
              <a:t>型变量</a:t>
            </a:r>
            <a:r>
              <a:rPr lang="en-US" altLang="zh-CN" sz="2800" b="1" dirty="0">
                <a:solidFill>
                  <a:srgbClr val="000099"/>
                </a:solidFill>
              </a:rPr>
              <a:t>x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4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8" grpId="0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2928934"/>
            <a:ext cx="7772400" cy="1362075"/>
          </a:xfrm>
        </p:spPr>
        <p:txBody>
          <a:bodyPr/>
          <a:lstStyle/>
          <a:p>
            <a:r>
              <a:rPr lang="zh-CN" altLang="en-US"/>
              <a:t>第2章 </a:t>
            </a:r>
            <a:r>
              <a:rPr lang="zh-CN" altLang="en-US">
                <a:latin typeface="宋体" pitchFamily="2" charset="-122"/>
              </a:rPr>
              <a:t>基本类型、数组和枚举类型</a:t>
            </a:r>
            <a:r>
              <a:rPr lang="zh-CN" altLang="en-US">
                <a:latin typeface="Tahoma" pitchFamily="34" charset="0"/>
              </a:rPr>
              <a:t> </a:t>
            </a:r>
            <a:br>
              <a:rPr lang="zh-CN" altLang="en-US">
                <a:latin typeface="Tahoma" pitchFamily="34" charset="0"/>
              </a:rPr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/>
              <a:t>§2.2.2  </a:t>
            </a:r>
            <a:r>
              <a:rPr lang="zh-CN" altLang="en-US">
                <a:latin typeface="宋体" pitchFamily="2" charset="-122"/>
              </a:rPr>
              <a:t>整数类型</a:t>
            </a:r>
            <a:r>
              <a:rPr lang="zh-CN" altLang="en-US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291264" cy="4502150"/>
          </a:xfrm>
        </p:spPr>
        <p:txBody>
          <a:bodyPr/>
          <a:lstStyle/>
          <a:p>
            <a:pPr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3 </a:t>
            </a:r>
            <a:r>
              <a:rPr lang="zh-CN" altLang="en-US" b="1" dirty="0">
                <a:solidFill>
                  <a:srgbClr val="000099"/>
                </a:solidFill>
              </a:rPr>
              <a:t>．</a:t>
            </a:r>
            <a:r>
              <a:rPr lang="en-US" altLang="zh-CN" b="1" dirty="0">
                <a:solidFill>
                  <a:srgbClr val="000099"/>
                </a:solidFill>
              </a:rPr>
              <a:t>short </a:t>
            </a:r>
            <a:r>
              <a:rPr lang="zh-CN" altLang="en-US" b="1" dirty="0">
                <a:solidFill>
                  <a:srgbClr val="000099"/>
                </a:solidFill>
              </a:rPr>
              <a:t>型 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对于</a:t>
            </a:r>
            <a:r>
              <a:rPr lang="en-US" altLang="zh-CN" dirty="0"/>
              <a:t>short</a:t>
            </a:r>
            <a:r>
              <a:rPr lang="zh-CN" altLang="en-US" dirty="0"/>
              <a:t>型变量，内存分配给</a:t>
            </a:r>
            <a:r>
              <a:rPr lang="en-US" altLang="zh-CN" dirty="0"/>
              <a:t>2</a:t>
            </a:r>
            <a:r>
              <a:rPr lang="zh-CN" altLang="en-US" dirty="0"/>
              <a:t>个字节，占</a:t>
            </a:r>
            <a:r>
              <a:rPr lang="en-US" altLang="zh-CN" b="1" dirty="0">
                <a:solidFill>
                  <a:srgbClr val="C00000"/>
                </a:solidFill>
              </a:rPr>
              <a:t>16</a:t>
            </a:r>
            <a:r>
              <a:rPr lang="zh-CN" altLang="en-US" b="1" dirty="0">
                <a:solidFill>
                  <a:srgbClr val="C00000"/>
                </a:solidFill>
              </a:rPr>
              <a:t>位</a:t>
            </a:r>
            <a:r>
              <a:rPr lang="en-US" altLang="zh-CN" dirty="0"/>
              <a:t>.</a:t>
            </a:r>
            <a:endParaRPr lang="zh-CN" alt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常量：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sz="2400" dirty="0"/>
              <a:t>和</a:t>
            </a:r>
            <a:r>
              <a:rPr lang="en-US" altLang="zh-CN" sz="2400" dirty="0"/>
              <a:t>byte</a:t>
            </a:r>
            <a:r>
              <a:rPr lang="zh-CN" altLang="en-US" sz="2400" dirty="0"/>
              <a:t>型类似，</a:t>
            </a:r>
            <a:r>
              <a:rPr lang="en-US" altLang="zh-CN" sz="2400" dirty="0">
                <a:solidFill>
                  <a:srgbClr val="C00000"/>
                </a:solidFill>
                <a:latin typeface="+mj-lt"/>
                <a:ea typeface="华文行楷" panose="02010800040101010101" pitchFamily="2" charset="-122"/>
              </a:rPr>
              <a:t>Java</a:t>
            </a:r>
            <a:r>
              <a:rPr lang="zh-CN" altLang="en-US" sz="2400" dirty="0">
                <a:solidFill>
                  <a:srgbClr val="C00000"/>
                </a:solidFill>
                <a:latin typeface="+mj-lt"/>
                <a:ea typeface="华文行楷" panose="02010800040101010101" pitchFamily="2" charset="-122"/>
              </a:rPr>
              <a:t>中也不存在</a:t>
            </a:r>
            <a:r>
              <a:rPr lang="en-US" altLang="zh-CN" sz="2400" dirty="0">
                <a:solidFill>
                  <a:srgbClr val="C00000"/>
                </a:solidFill>
                <a:latin typeface="+mj-lt"/>
                <a:ea typeface="华文行楷" panose="02010800040101010101" pitchFamily="2" charset="-122"/>
              </a:rPr>
              <a:t>short</a:t>
            </a:r>
            <a:r>
              <a:rPr lang="zh-CN" altLang="en-US" sz="2400" dirty="0">
                <a:solidFill>
                  <a:srgbClr val="C00000"/>
                </a:solidFill>
                <a:latin typeface="+mj-lt"/>
                <a:ea typeface="华文行楷" panose="02010800040101010101" pitchFamily="2" charset="-122"/>
              </a:rPr>
              <a:t>型常量的表示法</a:t>
            </a:r>
            <a:r>
              <a:rPr lang="zh-CN" altLang="en-US" sz="2400" dirty="0"/>
              <a:t>，但可以把一定范围内的</a:t>
            </a:r>
            <a:r>
              <a:rPr lang="en-US" altLang="zh-CN" sz="2400" dirty="0"/>
              <a:t>int</a:t>
            </a:r>
            <a:r>
              <a:rPr lang="zh-CN" altLang="en-US" sz="2400" dirty="0"/>
              <a:t>型常量赋值给</a:t>
            </a:r>
            <a:r>
              <a:rPr lang="en-US" altLang="zh-CN" sz="2400" dirty="0"/>
              <a:t>short</a:t>
            </a:r>
            <a:r>
              <a:rPr lang="zh-CN" altLang="en-US" sz="2400" dirty="0"/>
              <a:t>型变量。 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变量：使用关键字</a:t>
            </a:r>
            <a:r>
              <a:rPr lang="en-US" altLang="zh-CN" b="1" dirty="0">
                <a:solidFill>
                  <a:srgbClr val="C00000"/>
                </a:solidFill>
              </a:rPr>
              <a:t>short</a:t>
            </a:r>
            <a:r>
              <a:rPr lang="zh-CN" altLang="en-US" dirty="0"/>
              <a:t>来声明</a:t>
            </a:r>
            <a:r>
              <a:rPr lang="en-US" altLang="zh-CN" dirty="0"/>
              <a:t>short</a:t>
            </a:r>
            <a:r>
              <a:rPr lang="zh-CN" altLang="en-US" dirty="0"/>
              <a:t>型变量</a:t>
            </a:r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例如： </a:t>
            </a:r>
            <a:endParaRPr lang="en-US" altLang="zh-CN" dirty="0"/>
          </a:p>
          <a:p>
            <a:pPr algn="ctr"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short x=12, y=1234;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线形标注 1 4"/>
          <p:cNvSpPr/>
          <p:nvPr/>
        </p:nvSpPr>
        <p:spPr>
          <a:xfrm flipH="1">
            <a:off x="4107653" y="5301208"/>
            <a:ext cx="928694" cy="500066"/>
          </a:xfrm>
          <a:prstGeom prst="borderCallout1">
            <a:avLst>
              <a:gd name="adj1" fmla="val -307"/>
              <a:gd name="adj2" fmla="val 49822"/>
              <a:gd name="adj3" fmla="val -53236"/>
              <a:gd name="adj4" fmla="val 5103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err="1">
                <a:solidFill>
                  <a:schemeClr val="tx1"/>
                </a:solidFill>
              </a:rPr>
              <a:t>int</a:t>
            </a:r>
            <a:r>
              <a:rPr lang="zh-CN" altLang="en-US" sz="2400">
                <a:solidFill>
                  <a:schemeClr val="tx1"/>
                </a:solidFill>
              </a:rPr>
              <a:t>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/>
              <a:t>§2.2.2  </a:t>
            </a:r>
            <a:r>
              <a:rPr lang="zh-CN" altLang="en-US">
                <a:latin typeface="宋体" pitchFamily="2" charset="-122"/>
              </a:rPr>
              <a:t>整数类型</a:t>
            </a:r>
            <a:r>
              <a:rPr lang="zh-CN" altLang="en-US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4. long </a:t>
            </a:r>
            <a:r>
              <a:rPr lang="zh-CN" altLang="en-US" b="1" dirty="0">
                <a:solidFill>
                  <a:srgbClr val="000099"/>
                </a:solidFill>
                <a:latin typeface="+mj-lt"/>
              </a:rPr>
              <a:t>型 </a:t>
            </a:r>
          </a:p>
          <a:p>
            <a:pPr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对于</a:t>
            </a:r>
            <a:r>
              <a:rPr lang="en-US" altLang="zh-CN" dirty="0">
                <a:latin typeface="+mj-lt"/>
              </a:rPr>
              <a:t>long</a:t>
            </a:r>
            <a:r>
              <a:rPr lang="zh-CN" altLang="en-US" dirty="0">
                <a:latin typeface="+mj-lt"/>
              </a:rPr>
              <a:t>型变量，内存分配给</a:t>
            </a:r>
            <a:r>
              <a:rPr lang="zh-CN" altLang="en-US" b="1" dirty="0">
                <a:latin typeface="+mj-lt"/>
              </a:rPr>
              <a:t>8</a:t>
            </a:r>
            <a:r>
              <a:rPr lang="zh-CN" altLang="en-US" dirty="0">
                <a:latin typeface="+mj-lt"/>
              </a:rPr>
              <a:t>个字节，占64位。</a:t>
            </a:r>
          </a:p>
          <a:p>
            <a:pPr algn="just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latin typeface="+mj-lt"/>
              </a:rPr>
              <a:t>常量：</a:t>
            </a:r>
            <a:r>
              <a:rPr lang="en-US" altLang="zh-CN" dirty="0">
                <a:latin typeface="+mj-lt"/>
              </a:rPr>
              <a:t>long</a:t>
            </a:r>
            <a:r>
              <a:rPr lang="zh-CN" altLang="en-US" dirty="0">
                <a:latin typeface="+mj-lt"/>
              </a:rPr>
              <a:t>型常量用</a:t>
            </a:r>
            <a:r>
              <a:rPr lang="zh-CN" altLang="en-US" b="1" dirty="0">
                <a:solidFill>
                  <a:srgbClr val="C00000"/>
                </a:solidFill>
                <a:latin typeface="+mj-lt"/>
              </a:rPr>
              <a:t>后缀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L/l</a:t>
            </a:r>
            <a:r>
              <a:rPr lang="zh-CN" altLang="en-US" dirty="0">
                <a:latin typeface="+mj-lt"/>
              </a:rPr>
              <a:t>来表示，例如：</a:t>
            </a:r>
            <a:endParaRPr lang="en-US" altLang="zh-CN" dirty="0">
              <a:latin typeface="+mj-lt"/>
            </a:endParaRPr>
          </a:p>
          <a:p>
            <a:pPr lvl="2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108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L		</a:t>
            </a:r>
            <a:r>
              <a:rPr lang="en-US" altLang="zh-CN" dirty="0">
                <a:latin typeface="+mj-lt"/>
              </a:rPr>
              <a:t>(</a:t>
            </a:r>
            <a:r>
              <a:rPr lang="zh-CN" altLang="en-US" dirty="0">
                <a:latin typeface="+mj-lt"/>
              </a:rPr>
              <a:t>十进制)</a:t>
            </a:r>
            <a:endParaRPr lang="en-US" altLang="zh-CN" dirty="0">
              <a:latin typeface="+mj-lt"/>
            </a:endParaRPr>
          </a:p>
          <a:p>
            <a:pPr lvl="2" algn="just">
              <a:lnSpc>
                <a:spcPct val="90000"/>
              </a:lnSpc>
            </a:pPr>
            <a:r>
              <a:rPr lang="zh-CN" altLang="en-US" b="1" dirty="0">
                <a:solidFill>
                  <a:srgbClr val="C00000"/>
                </a:solidFill>
                <a:latin typeface="+mj-lt"/>
              </a:rPr>
              <a:t>0</a:t>
            </a:r>
            <a:r>
              <a:rPr lang="zh-CN" altLang="en-US" dirty="0">
                <a:latin typeface="+mj-lt"/>
              </a:rPr>
              <a:t>7123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L	</a:t>
            </a:r>
            <a:r>
              <a:rPr lang="en-US" altLang="zh-CN" dirty="0">
                <a:latin typeface="+mj-lt"/>
              </a:rPr>
              <a:t>(</a:t>
            </a:r>
            <a:r>
              <a:rPr lang="zh-CN" altLang="en-US" dirty="0">
                <a:latin typeface="+mj-lt"/>
              </a:rPr>
              <a:t>八进制)</a:t>
            </a:r>
            <a:endParaRPr lang="en-US" altLang="zh-CN" dirty="0">
              <a:latin typeface="+mj-lt"/>
            </a:endParaRPr>
          </a:p>
          <a:p>
            <a:pPr lvl="2" algn="just">
              <a:lnSpc>
                <a:spcPct val="90000"/>
              </a:lnSpc>
            </a:pPr>
            <a:r>
              <a:rPr lang="zh-CN" altLang="en-US" b="1" dirty="0">
                <a:solidFill>
                  <a:srgbClr val="C00000"/>
                </a:solidFill>
                <a:latin typeface="+mj-lt"/>
              </a:rPr>
              <a:t>0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x</a:t>
            </a:r>
            <a:r>
              <a:rPr lang="en-US" altLang="zh-CN" dirty="0">
                <a:latin typeface="+mj-lt"/>
              </a:rPr>
              <a:t>3ABC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L	</a:t>
            </a:r>
            <a:r>
              <a:rPr lang="en-US" altLang="zh-CN" dirty="0">
                <a:latin typeface="+mj-lt"/>
              </a:rPr>
              <a:t>(</a:t>
            </a:r>
            <a:r>
              <a:rPr lang="zh-CN" altLang="en-US" dirty="0">
                <a:latin typeface="+mj-lt"/>
              </a:rPr>
              <a:t>十六进制) </a:t>
            </a:r>
            <a:endParaRPr lang="en-US" altLang="zh-CN" dirty="0">
              <a:latin typeface="+mj-lt"/>
            </a:endParaRPr>
          </a:p>
          <a:p>
            <a:pPr algn="just">
              <a:lnSpc>
                <a:spcPct val="90000"/>
              </a:lnSpc>
            </a:pPr>
            <a:endParaRPr lang="en-US" altLang="zh-CN" dirty="0">
              <a:solidFill>
                <a:srgbClr val="0000FF"/>
              </a:solidFill>
              <a:latin typeface="+mj-lt"/>
            </a:endParaRPr>
          </a:p>
          <a:p>
            <a:pPr algn="just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latin typeface="+mj-lt"/>
              </a:rPr>
              <a:t>变量：</a:t>
            </a:r>
            <a:r>
              <a:rPr lang="zh-CN" altLang="en-US" sz="2400" dirty="0">
                <a:latin typeface="+mj-lt"/>
              </a:rPr>
              <a:t>使用关键字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</a:rPr>
              <a:t>long</a:t>
            </a:r>
            <a:r>
              <a:rPr lang="zh-CN" altLang="en-US" sz="2400" dirty="0">
                <a:latin typeface="+mj-lt"/>
              </a:rPr>
              <a:t>来声明</a:t>
            </a:r>
            <a:r>
              <a:rPr lang="en-US" altLang="zh-CN" sz="2400" dirty="0">
                <a:latin typeface="+mj-lt"/>
              </a:rPr>
              <a:t>long</a:t>
            </a:r>
            <a:r>
              <a:rPr lang="zh-CN" altLang="en-US" sz="2400" dirty="0">
                <a:latin typeface="+mj-lt"/>
              </a:rPr>
              <a:t>型变量 </a:t>
            </a:r>
            <a:endParaRPr lang="en-US" altLang="zh-CN" dirty="0">
              <a:latin typeface="+mj-lt"/>
            </a:endParaRPr>
          </a:p>
          <a:p>
            <a:pPr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例如： </a:t>
            </a:r>
            <a:endParaRPr lang="en-US" altLang="zh-CN" dirty="0">
              <a:latin typeface="+mj-lt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long width=12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L</a:t>
            </a: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, height=2005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L</a:t>
            </a: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, length;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69822-A77D-4C36-A2E3-CAB65DB7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6739C-28D5-4F0B-8169-67456B18A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99"/>
                </a:solidFill>
              </a:rPr>
              <a:t>例如：</a:t>
            </a:r>
            <a:endParaRPr lang="en-US" altLang="zh-CN" b="1" dirty="0">
              <a:solidFill>
                <a:srgbClr val="000099"/>
              </a:solidFill>
            </a:endParaRPr>
          </a:p>
          <a:p>
            <a:pPr marL="938213" lvl="3" indent="0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long width=12</a:t>
            </a:r>
            <a:r>
              <a:rPr lang="en-US" altLang="zh-CN" sz="2400" b="1" dirty="0">
                <a:solidFill>
                  <a:srgbClr val="C00000"/>
                </a:solidFill>
              </a:rPr>
              <a:t>L;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marL="938213" lvl="3" indent="0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long width=12</a:t>
            </a:r>
            <a:r>
              <a:rPr lang="en-US" altLang="zh-CN" sz="2400" b="1" dirty="0">
                <a:solidFill>
                  <a:srgbClr val="C00000"/>
                </a:solidFill>
              </a:rPr>
              <a:t>;</a:t>
            </a:r>
          </a:p>
          <a:p>
            <a:pPr marL="938213" lvl="3" indent="0">
              <a:buNone/>
            </a:pPr>
            <a:endParaRPr lang="en-US" altLang="zh-CN" sz="2400" b="1" dirty="0">
              <a:solidFill>
                <a:srgbClr val="C00000"/>
              </a:solidFill>
            </a:endParaRPr>
          </a:p>
          <a:p>
            <a:pPr marL="938213" lvl="3" indent="0">
              <a:buNone/>
            </a:pPr>
            <a:endParaRPr lang="en-US" altLang="zh-CN" sz="24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2800" dirty="0"/>
              <a:t>问题：两个语句是否相同？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35E3FE-9846-47F9-A1CE-128E36D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8" name="线形标注 1 4">
            <a:extLst>
              <a:ext uri="{FF2B5EF4-FFF2-40B4-BE49-F238E27FC236}">
                <a16:creationId xmlns:a16="http://schemas.microsoft.com/office/drawing/2014/main" id="{35817D32-905F-49F5-BDDF-D51FE36D619F}"/>
              </a:ext>
            </a:extLst>
          </p:cNvPr>
          <p:cNvSpPr/>
          <p:nvPr/>
        </p:nvSpPr>
        <p:spPr>
          <a:xfrm flipH="1">
            <a:off x="5004048" y="3068960"/>
            <a:ext cx="1152128" cy="500066"/>
          </a:xfrm>
          <a:prstGeom prst="borderCallout1">
            <a:avLst>
              <a:gd name="adj1" fmla="val 55669"/>
              <a:gd name="adj2" fmla="val 98048"/>
              <a:gd name="adj3" fmla="val -25505"/>
              <a:gd name="adj4" fmla="val 2450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err="1">
                <a:solidFill>
                  <a:schemeClr val="tx1"/>
                </a:solidFill>
              </a:rPr>
              <a:t>int</a:t>
            </a:r>
            <a:r>
              <a:rPr lang="zh-CN" altLang="en-US" sz="2400">
                <a:solidFill>
                  <a:schemeClr val="tx1"/>
                </a:solidFill>
              </a:rPr>
              <a:t>型</a:t>
            </a:r>
          </a:p>
        </p:txBody>
      </p:sp>
      <p:sp>
        <p:nvSpPr>
          <p:cNvPr id="9" name="线形标注 1 4">
            <a:extLst>
              <a:ext uri="{FF2B5EF4-FFF2-40B4-BE49-F238E27FC236}">
                <a16:creationId xmlns:a16="http://schemas.microsoft.com/office/drawing/2014/main" id="{BD944E67-A490-487C-A971-AF6F343E8329}"/>
              </a:ext>
            </a:extLst>
          </p:cNvPr>
          <p:cNvSpPr/>
          <p:nvPr/>
        </p:nvSpPr>
        <p:spPr>
          <a:xfrm flipH="1">
            <a:off x="4067944" y="1476547"/>
            <a:ext cx="1152128" cy="500066"/>
          </a:xfrm>
          <a:prstGeom prst="borderCallout1">
            <a:avLst>
              <a:gd name="adj1" fmla="val 42473"/>
              <a:gd name="adj2" fmla="val 105412"/>
              <a:gd name="adj3" fmla="val 152157"/>
              <a:gd name="adj4" fmla="val 1611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long</a:t>
            </a:r>
            <a:r>
              <a:rPr lang="zh-CN" altLang="en-US" sz="2400">
                <a:solidFill>
                  <a:schemeClr val="tx1"/>
                </a:solidFill>
              </a:rPr>
              <a:t>型</a:t>
            </a:r>
          </a:p>
        </p:txBody>
      </p:sp>
    </p:spTree>
    <p:extLst>
      <p:ext uri="{BB962C8B-B14F-4D97-AF65-F5344CB8AC3E}">
        <p14:creationId xmlns:p14="http://schemas.microsoft.com/office/powerpoint/2010/main" val="417544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08A-5952-4BF1-B272-C836AC304FB8}" type="slidenum">
              <a:rPr lang="en-US" altLang="zh-CN"/>
              <a:pPr/>
              <a:t>23</a:t>
            </a:fld>
            <a:r>
              <a:rPr lang="en-US" altLang="zh-CN"/>
              <a:t>/49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§2.2.3 </a:t>
            </a:r>
            <a:r>
              <a:rPr lang="zh-CN" altLang="en-US">
                <a:latin typeface="宋体" pitchFamily="2" charset="-122"/>
              </a:rPr>
              <a:t>字符类型</a:t>
            </a:r>
            <a:r>
              <a:rPr lang="en-US" altLang="zh-CN"/>
              <a:t>char</a:t>
            </a:r>
            <a:r>
              <a:rPr lang="zh-CN" altLang="en-US">
                <a:latin typeface="宋体" pitchFamily="2" charset="-122"/>
              </a:rPr>
              <a:t> </a:t>
            </a:r>
            <a:endParaRPr lang="zh-CN" altLang="en-US" b="1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472518" cy="4824412"/>
          </a:xfrm>
        </p:spPr>
        <p:txBody>
          <a:bodyPr/>
          <a:lstStyle/>
          <a:p>
            <a:pPr>
              <a:lnSpc>
                <a:spcPct val="90000"/>
              </a:lnSpc>
              <a:buSzPct val="90000"/>
            </a:pPr>
            <a:r>
              <a:rPr lang="en-US" altLang="zh-CN"/>
              <a:t>Java</a:t>
            </a:r>
            <a:r>
              <a:rPr lang="zh-CN" altLang="en-US"/>
              <a:t>中的字符为</a:t>
            </a:r>
            <a:r>
              <a:rPr lang="en-US" altLang="zh-CN" b="1">
                <a:solidFill>
                  <a:srgbClr val="0000CC"/>
                </a:solidFill>
              </a:rPr>
              <a:t>Unicode</a:t>
            </a:r>
            <a:r>
              <a:rPr lang="zh-CN" altLang="en-US"/>
              <a:t>字符：</a:t>
            </a:r>
          </a:p>
          <a:p>
            <a:pPr lvl="1">
              <a:lnSpc>
                <a:spcPct val="90000"/>
              </a:lnSpc>
              <a:buSzPct val="90000"/>
            </a:pPr>
            <a:r>
              <a:rPr lang="zh-CN" altLang="en-US" b="1">
                <a:solidFill>
                  <a:srgbClr val="FF0000"/>
                </a:solidFill>
              </a:rPr>
              <a:t>双字节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16</a:t>
            </a:r>
            <a:r>
              <a:rPr lang="en-US" altLang="zh-CN">
                <a:solidFill>
                  <a:srgbClr val="FF0000"/>
                </a:solidFill>
              </a:rPr>
              <a:t>bits</a:t>
            </a:r>
          </a:p>
          <a:p>
            <a:pPr lvl="1">
              <a:lnSpc>
                <a:spcPct val="90000"/>
              </a:lnSpc>
              <a:buSzPct val="90000"/>
            </a:pPr>
            <a:r>
              <a:rPr lang="zh-CN" altLang="en-US"/>
              <a:t>范围：</a:t>
            </a:r>
            <a:r>
              <a:rPr lang="zh-CN" altLang="en-US">
                <a:latin typeface="Arial"/>
              </a:rPr>
              <a:t>‘</a:t>
            </a:r>
            <a:r>
              <a:rPr lang="en-US" altLang="zh-CN"/>
              <a:t>\u</a:t>
            </a:r>
            <a:r>
              <a:rPr lang="en-US" altLang="zh-CN">
                <a:solidFill>
                  <a:srgbClr val="0000CC"/>
                </a:solidFill>
              </a:rPr>
              <a:t>0000</a:t>
            </a:r>
            <a:r>
              <a:rPr lang="en-US" altLang="zh-CN">
                <a:latin typeface="Arial"/>
              </a:rPr>
              <a:t>’ </a:t>
            </a:r>
            <a:r>
              <a:rPr lang="en-US" altLang="zh-CN"/>
              <a:t>~ </a:t>
            </a:r>
            <a:r>
              <a:rPr lang="en-US" altLang="zh-CN">
                <a:latin typeface="Arial"/>
              </a:rPr>
              <a:t>‘</a:t>
            </a:r>
            <a:r>
              <a:rPr lang="en-US" altLang="zh-CN"/>
              <a:t>\</a:t>
            </a:r>
            <a:r>
              <a:rPr lang="en-US" altLang="zh-CN" err="1"/>
              <a:t>u</a:t>
            </a:r>
            <a:r>
              <a:rPr lang="en-US" altLang="zh-CN" err="1">
                <a:solidFill>
                  <a:srgbClr val="0000CC"/>
                </a:solidFill>
              </a:rPr>
              <a:t>FFFF</a:t>
            </a:r>
            <a:r>
              <a:rPr lang="en-US" altLang="zh-CN">
                <a:latin typeface="Arial"/>
              </a:rPr>
              <a:t>’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字母</a:t>
            </a:r>
            <a:r>
              <a:rPr kumimoji="1" lang="zh-CN" altLang="en-US" b="1"/>
              <a:t>：</a:t>
            </a:r>
            <a:endParaRPr kumimoji="1" lang="en-US" altLang="zh-CN" b="1"/>
          </a:p>
          <a:p>
            <a:pPr lvl="1">
              <a:lnSpc>
                <a:spcPct val="90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Unicode</a:t>
            </a:r>
            <a:r>
              <a:rPr kumimoji="1" lang="zh-CN" altLang="en-US">
                <a:solidFill>
                  <a:srgbClr val="0000FF"/>
                </a:solidFill>
              </a:rPr>
              <a:t>字符集</a:t>
            </a:r>
            <a:r>
              <a:rPr kumimoji="1" lang="zh-CN" altLang="en-US"/>
              <a:t>中的任意一个都是字母。</a:t>
            </a:r>
            <a:endParaRPr kumimoji="1" lang="en-US" altLang="zh-CN"/>
          </a:p>
          <a:p>
            <a:pPr>
              <a:lnSpc>
                <a:spcPct val="90000"/>
              </a:lnSpc>
            </a:pPr>
            <a:r>
              <a:rPr kumimoji="1" lang="zh-CN" altLang="en-US" b="1"/>
              <a:t>例如：</a:t>
            </a:r>
          </a:p>
          <a:p>
            <a:pPr lvl="1">
              <a:lnSpc>
                <a:spcPct val="90000"/>
              </a:lnSpc>
            </a:pPr>
            <a:r>
              <a:rPr kumimoji="1" lang="zh-CN" altLang="en-US" b="1"/>
              <a:t>  </a:t>
            </a:r>
            <a:r>
              <a:rPr kumimoji="1" lang="en-US" altLang="zh-CN">
                <a:latin typeface="Arial"/>
              </a:rPr>
              <a:t>©</a:t>
            </a:r>
            <a:r>
              <a:rPr kumimoji="1" lang="en-US" altLang="zh-CN"/>
              <a:t>	</a:t>
            </a:r>
            <a:r>
              <a:rPr kumimoji="1" lang="zh-CN" altLang="en-US"/>
              <a:t>版权          </a:t>
            </a:r>
          </a:p>
          <a:p>
            <a:pPr lvl="1">
              <a:lnSpc>
                <a:spcPct val="90000"/>
              </a:lnSpc>
            </a:pPr>
            <a:r>
              <a:rPr kumimoji="1" lang="zh-CN" altLang="en-US"/>
              <a:t>  </a:t>
            </a:r>
            <a:r>
              <a:rPr kumimoji="1" lang="zh-CN" altLang="en-US">
                <a:latin typeface="Arial"/>
              </a:rPr>
              <a:t>“</a:t>
            </a:r>
            <a:r>
              <a:rPr kumimoji="1" lang="zh-CN" altLang="en-US"/>
              <a:t>	双引号</a:t>
            </a:r>
          </a:p>
          <a:p>
            <a:pPr lvl="1">
              <a:lnSpc>
                <a:spcPct val="90000"/>
              </a:lnSpc>
            </a:pPr>
            <a:r>
              <a:rPr kumimoji="1" lang="zh-CN" altLang="en-US"/>
              <a:t>  </a:t>
            </a:r>
            <a:r>
              <a:rPr kumimoji="1" lang="en-US" altLang="zh-CN">
                <a:latin typeface="Arial"/>
              </a:rPr>
              <a:t>½</a:t>
            </a:r>
            <a:r>
              <a:rPr kumimoji="1" lang="en-US" altLang="zh-CN"/>
              <a:t> 	</a:t>
            </a:r>
            <a:r>
              <a:rPr kumimoji="1" lang="zh-CN" altLang="en-US"/>
              <a:t>分式</a:t>
            </a:r>
            <a:r>
              <a:rPr kumimoji="1" lang="en-US" altLang="zh-CN"/>
              <a:t>1/2       </a:t>
            </a:r>
          </a:p>
          <a:p>
            <a:pPr lvl="1">
              <a:lnSpc>
                <a:spcPct val="90000"/>
              </a:lnSpc>
            </a:pPr>
            <a:r>
              <a:rPr kumimoji="1" lang="en-US" altLang="zh-CN"/>
              <a:t>  Δ	</a:t>
            </a:r>
            <a:r>
              <a:rPr kumimoji="1" lang="zh-CN" altLang="en-US"/>
              <a:t>大写希腊字母</a:t>
            </a:r>
            <a:r>
              <a:rPr kumimoji="1" lang="en-US" altLang="zh-CN"/>
              <a:t>delta</a:t>
            </a:r>
          </a:p>
          <a:p>
            <a:pPr lvl="1">
              <a:lnSpc>
                <a:spcPct val="90000"/>
              </a:lnSpc>
            </a:pPr>
            <a:r>
              <a:rPr kumimoji="1" lang="en-US" altLang="zh-CN"/>
              <a:t>  </a:t>
            </a:r>
            <a:r>
              <a:rPr kumimoji="1" lang="en-US" altLang="zh-CN">
                <a:latin typeface="Arial"/>
              </a:rPr>
              <a:t>ø</a:t>
            </a:r>
            <a:r>
              <a:rPr kumimoji="1" lang="en-US" altLang="zh-CN"/>
              <a:t>         </a:t>
            </a:r>
            <a:r>
              <a:rPr kumimoji="1" lang="zh-CN" altLang="en-US"/>
              <a:t>斜杠穿过字母</a:t>
            </a:r>
            <a:r>
              <a:rPr kumimoji="1" lang="en-US" altLang="zh-CN"/>
              <a:t>o</a:t>
            </a:r>
            <a:r>
              <a:rPr kumimoji="1" lang="zh-CN" altLang="en-US"/>
              <a:t>的符号</a:t>
            </a:r>
            <a:endParaRPr lang="zh-CN" altLang="en-US"/>
          </a:p>
        </p:txBody>
      </p:sp>
      <p:sp>
        <p:nvSpPr>
          <p:cNvPr id="2" name="线形标注 1 5">
            <a:extLst>
              <a:ext uri="{FF2B5EF4-FFF2-40B4-BE49-F238E27FC236}">
                <a16:creationId xmlns:a16="http://schemas.microsoft.com/office/drawing/2014/main" id="{1439DF15-7A4F-3E58-292B-DE0C38FD3A25}"/>
              </a:ext>
            </a:extLst>
          </p:cNvPr>
          <p:cNvSpPr/>
          <p:nvPr/>
        </p:nvSpPr>
        <p:spPr>
          <a:xfrm flipH="1">
            <a:off x="5724128" y="2276872"/>
            <a:ext cx="2643206" cy="500066"/>
          </a:xfrm>
          <a:prstGeom prst="borderCallout1">
            <a:avLst>
              <a:gd name="adj1" fmla="val 48434"/>
              <a:gd name="adj2" fmla="val 99681"/>
              <a:gd name="adj3" fmla="val 69396"/>
              <a:gd name="adj4" fmla="val 13111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  <a:ea typeface="黑体" pitchFamily="49" charset="-122"/>
              </a:rPr>
              <a:t>四个 </a:t>
            </a:r>
            <a:r>
              <a:rPr lang="en-US" altLang="zh-CN" sz="2400">
                <a:solidFill>
                  <a:schemeClr val="tx1"/>
                </a:solidFill>
                <a:ea typeface="黑体" pitchFamily="49" charset="-122"/>
              </a:rPr>
              <a:t>16</a:t>
            </a:r>
            <a:r>
              <a:rPr lang="zh-CN" altLang="en-US" sz="2400">
                <a:solidFill>
                  <a:schemeClr val="tx1"/>
                </a:solidFill>
                <a:ea typeface="黑体" pitchFamily="49" charset="-122"/>
              </a:rPr>
              <a:t>进制数字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6673-0EA7-4892-A404-02EC0A365BB9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b="1" dirty="0">
                <a:solidFill>
                  <a:schemeClr val="tx1"/>
                </a:solidFill>
              </a:rPr>
              <a:t>Unicode</a:t>
            </a:r>
            <a:r>
              <a:rPr kumimoji="1" lang="zh-CN" altLang="en-US" sz="4400" b="1" dirty="0">
                <a:solidFill>
                  <a:schemeClr val="tx1"/>
                </a:solidFill>
              </a:rPr>
              <a:t>字符集</a:t>
            </a:r>
            <a:endParaRPr kumimoji="1" lang="en-US" altLang="zh-CN" sz="4400" b="1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4488"/>
            <a:ext cx="8229600" cy="4667262"/>
          </a:xfrm>
        </p:spPr>
        <p:txBody>
          <a:bodyPr/>
          <a:lstStyle/>
          <a:p>
            <a:r>
              <a:rPr kumimoji="1" lang="en-US" altLang="zh-CN" sz="2400" b="1" dirty="0">
                <a:solidFill>
                  <a:srgbClr val="0000CC"/>
                </a:solidFill>
              </a:rPr>
              <a:t>ASCII</a:t>
            </a:r>
          </a:p>
          <a:p>
            <a:pPr lvl="1"/>
            <a:r>
              <a:rPr kumimoji="1" lang="zh-CN" altLang="en-US" sz="2000" dirty="0"/>
              <a:t>最初使用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7</a:t>
            </a:r>
            <a:r>
              <a:rPr kumimoji="1" lang="zh-CN" altLang="en-US" sz="2000" dirty="0">
                <a:solidFill>
                  <a:srgbClr val="FF0000"/>
                </a:solidFill>
              </a:rPr>
              <a:t>位</a:t>
            </a:r>
            <a:r>
              <a:rPr kumimoji="1" lang="zh-CN" altLang="en-US" sz="2000" dirty="0"/>
              <a:t>码表示大小写字母、数字</a:t>
            </a:r>
            <a:r>
              <a:rPr kumimoji="1" lang="en-US" altLang="zh-CN" sz="2000" dirty="0"/>
              <a:t>0</a:t>
            </a:r>
            <a:r>
              <a:rPr kumimoji="1" lang="zh-CN" altLang="en-US" sz="2000" dirty="0"/>
              <a:t>～</a:t>
            </a:r>
            <a:r>
              <a:rPr kumimoji="1" lang="en-US" altLang="zh-CN" sz="2000" dirty="0"/>
              <a:t>9</a:t>
            </a:r>
            <a:r>
              <a:rPr kumimoji="1" lang="zh-CN" altLang="en-US" sz="2000" dirty="0"/>
              <a:t>以及若干控制字符；</a:t>
            </a:r>
          </a:p>
          <a:p>
            <a:r>
              <a:rPr kumimoji="1" lang="en-US" altLang="zh-CN" sz="2400" b="1" dirty="0">
                <a:solidFill>
                  <a:srgbClr val="0000CC"/>
                </a:solidFill>
              </a:rPr>
              <a:t>ISO8859-Latin-1</a:t>
            </a:r>
            <a:r>
              <a:rPr kumimoji="1" lang="zh-CN" altLang="en-US" sz="2400" b="1" dirty="0">
                <a:solidFill>
                  <a:srgbClr val="0000CC"/>
                </a:solidFill>
              </a:rPr>
              <a:t>代码集</a:t>
            </a:r>
            <a:endParaRPr kumimoji="1" lang="en-US" altLang="zh-CN" sz="2400" b="1" dirty="0">
              <a:solidFill>
                <a:srgbClr val="0000CC"/>
              </a:solidFill>
            </a:endParaRPr>
          </a:p>
          <a:p>
            <a:pPr lvl="1"/>
            <a:r>
              <a:rPr kumimoji="1" lang="en-US" altLang="zh-CN" sz="2000" dirty="0"/>
              <a:t>ASCII</a:t>
            </a:r>
            <a:r>
              <a:rPr kumimoji="1" lang="zh-CN" altLang="en-US" sz="2000" dirty="0"/>
              <a:t>代码集被扩展到</a:t>
            </a:r>
            <a:r>
              <a:rPr kumimoji="1" lang="en-US" altLang="zh-CN" sz="2000" b="1" dirty="0">
                <a:solidFill>
                  <a:srgbClr val="990000"/>
                </a:solidFill>
              </a:rPr>
              <a:t>8</a:t>
            </a:r>
            <a:r>
              <a:rPr kumimoji="1" lang="zh-CN" altLang="en-US" sz="2000" dirty="0"/>
              <a:t>位，即增加至</a:t>
            </a:r>
            <a:r>
              <a:rPr kumimoji="1" lang="en-US" altLang="zh-CN" sz="2000" dirty="0"/>
              <a:t>128</a:t>
            </a:r>
            <a:r>
              <a:rPr kumimoji="1" lang="zh-CN" altLang="en-US" sz="2000" dirty="0"/>
              <a:t>个字符，用于表示英文中不存在的各种西欧语言的字符。</a:t>
            </a:r>
            <a:endParaRPr kumimoji="1" lang="en-US" altLang="zh-CN" sz="2000" dirty="0"/>
          </a:p>
          <a:p>
            <a:pPr lvl="1"/>
            <a:endParaRPr kumimoji="1" lang="zh-CN" altLang="en-US" sz="2000" dirty="0"/>
          </a:p>
          <a:p>
            <a:r>
              <a:rPr kumimoji="1" lang="en-US" altLang="zh-CN" sz="2400" b="1" dirty="0">
                <a:solidFill>
                  <a:srgbClr val="CC0000"/>
                </a:solidFill>
              </a:rPr>
              <a:t>Unicode</a:t>
            </a:r>
          </a:p>
          <a:p>
            <a:pPr lvl="1"/>
            <a:r>
              <a:rPr kumimoji="1" lang="zh-CN" altLang="en-US" sz="2000" dirty="0"/>
              <a:t>是</a:t>
            </a:r>
            <a:r>
              <a:rPr kumimoji="1" lang="en-US" altLang="zh-CN" sz="2000" dirty="0"/>
              <a:t>ISO</a:t>
            </a:r>
            <a:r>
              <a:rPr kumimoji="1" lang="zh-CN" altLang="en-US" sz="2000" dirty="0"/>
              <a:t>标准</a:t>
            </a:r>
            <a:r>
              <a:rPr kumimoji="1" lang="en-US" altLang="zh-CN" sz="2000" b="1" dirty="0">
                <a:solidFill>
                  <a:srgbClr val="990000"/>
                </a:solidFill>
              </a:rPr>
              <a:t>16</a:t>
            </a:r>
            <a:r>
              <a:rPr kumimoji="1" lang="zh-CN" altLang="en-US" sz="2000" dirty="0">
                <a:solidFill>
                  <a:srgbClr val="990000"/>
                </a:solidFill>
              </a:rPr>
              <a:t>位</a:t>
            </a:r>
            <a:r>
              <a:rPr kumimoji="1" lang="zh-CN" altLang="en-US" sz="2000" dirty="0"/>
              <a:t>字符集，支持</a:t>
            </a:r>
            <a:r>
              <a:rPr kumimoji="1" lang="en-US" altLang="zh-CN" sz="2000" b="1" i="1" dirty="0">
                <a:solidFill>
                  <a:srgbClr val="990000"/>
                </a:solidFill>
              </a:rPr>
              <a:t>65 536</a:t>
            </a:r>
            <a:r>
              <a:rPr kumimoji="1" lang="zh-CN" altLang="en-US" sz="2000" dirty="0"/>
              <a:t>个不同的字符。其中大约有</a:t>
            </a:r>
            <a:r>
              <a:rPr kumimoji="1" lang="en-US" altLang="zh-CN" sz="2000" dirty="0"/>
              <a:t>21 000</a:t>
            </a:r>
            <a:r>
              <a:rPr kumimoji="1" lang="zh-CN" altLang="en-US" sz="2000" dirty="0"/>
              <a:t>个字符专门用于中文、日文和韩文的表意文字。</a:t>
            </a:r>
            <a:r>
              <a:rPr kumimoji="1" lang="en-US" altLang="zh-CN" sz="2000" dirty="0"/>
              <a:t>ISO Latin-1</a:t>
            </a:r>
            <a:r>
              <a:rPr kumimoji="1" lang="zh-CN" altLang="en-US" sz="2000" dirty="0"/>
              <a:t>代码集占用</a:t>
            </a:r>
            <a:r>
              <a:rPr kumimoji="1" lang="en-US" altLang="zh-CN" sz="2000" dirty="0"/>
              <a:t>Unicode</a:t>
            </a:r>
            <a:r>
              <a:rPr kumimoji="1" lang="zh-CN" altLang="en-US" sz="2000" dirty="0"/>
              <a:t>的前</a:t>
            </a:r>
            <a:r>
              <a:rPr kumimoji="1" lang="en-US" altLang="zh-CN" sz="2000" dirty="0"/>
              <a:t>256</a:t>
            </a:r>
            <a:r>
              <a:rPr kumimoji="1" lang="zh-CN" altLang="en-US" sz="2000" dirty="0"/>
              <a:t>个字符。</a:t>
            </a:r>
            <a:endParaRPr kumimoji="1" lang="en-US" altLang="zh-CN" sz="2000" dirty="0"/>
          </a:p>
          <a:p>
            <a:pPr marL="0" indent="0" algn="ctr">
              <a:buNone/>
            </a:pPr>
            <a:r>
              <a:rPr kumimoji="1" lang="en-US" altLang="zh-CN" sz="2400" b="1" i="1" dirty="0">
                <a:solidFill>
                  <a:srgbClr val="0000CC"/>
                </a:solidFill>
              </a:rPr>
              <a:t>https://www.unicode.org/charts/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36"/>
            <a:ext cx="7543800" cy="1347202"/>
          </a:xfrm>
        </p:spPr>
        <p:txBody>
          <a:bodyPr/>
          <a:lstStyle/>
          <a:p>
            <a:r>
              <a:rPr lang="zh-CN" altLang="en-US" sz="4800"/>
              <a:t>§2.2.3 </a:t>
            </a:r>
            <a:r>
              <a:rPr lang="zh-CN" altLang="en-US" sz="4800">
                <a:latin typeface="宋体" pitchFamily="2" charset="-122"/>
              </a:rPr>
              <a:t>字符类型</a:t>
            </a:r>
            <a:r>
              <a:rPr lang="en-US" altLang="zh-CN" sz="4800"/>
              <a:t>char</a:t>
            </a:r>
            <a:r>
              <a:rPr lang="zh-CN" altLang="en-US" sz="4800">
                <a:latin typeface="宋体" pitchFamily="2" charset="-122"/>
              </a:rPr>
              <a:t> </a:t>
            </a:r>
            <a:endParaRPr lang="en-US" altLang="zh-CN" sz="4800">
              <a:solidFill>
                <a:schemeClr val="tx1"/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507413" cy="4954600"/>
          </a:xfrm>
        </p:spPr>
        <p:txBody>
          <a:bodyPr/>
          <a:lstStyle/>
          <a:p>
            <a:r>
              <a:rPr lang="zh-CN" altLang="en-US" b="1" dirty="0">
                <a:solidFill>
                  <a:srgbClr val="0000CC"/>
                </a:solidFill>
              </a:rPr>
              <a:t>字符型</a:t>
            </a:r>
            <a:r>
              <a:rPr lang="zh-CN" altLang="en-US" dirty="0"/>
              <a:t>的常量有三种形式：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(1) </a:t>
            </a:r>
            <a:r>
              <a:rPr lang="zh-CN" altLang="en-US" sz="2400" dirty="0"/>
              <a:t>用</a:t>
            </a:r>
            <a:r>
              <a:rPr lang="zh-CN" altLang="en-US" sz="24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单引号</a:t>
            </a:r>
            <a:r>
              <a:rPr lang="zh-CN" altLang="en-US" sz="2400" dirty="0"/>
              <a:t>括起来的单个字符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        </a:t>
            </a:r>
            <a:r>
              <a:rPr lang="en-US" altLang="zh-CN" b="1" dirty="0">
                <a:solidFill>
                  <a:srgbClr val="0000CC"/>
                </a:solidFill>
              </a:rPr>
              <a:t>char a= </a:t>
            </a:r>
            <a:r>
              <a:rPr lang="en-US" altLang="zh-CN" b="1" dirty="0">
                <a:solidFill>
                  <a:srgbClr val="C00000"/>
                </a:solidFill>
              </a:rPr>
              <a:t>‘a’</a:t>
            </a:r>
            <a:r>
              <a:rPr lang="en-US" altLang="zh-CN" b="1" dirty="0">
                <a:solidFill>
                  <a:srgbClr val="0000CC"/>
                </a:solidFill>
              </a:rPr>
              <a:t>, b= </a:t>
            </a:r>
            <a:r>
              <a:rPr lang="en-US" altLang="zh-CN" b="1" dirty="0">
                <a:solidFill>
                  <a:srgbClr val="C00000"/>
                </a:solidFill>
              </a:rPr>
              <a:t>‘B’</a:t>
            </a:r>
            <a:r>
              <a:rPr lang="en-US" altLang="zh-CN" b="1" dirty="0">
                <a:solidFill>
                  <a:srgbClr val="0000CC"/>
                </a:solidFill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US" altLang="zh-CN" b="1" dirty="0">
              <a:solidFill>
                <a:srgbClr val="0000CC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</a:t>
            </a:r>
            <a:r>
              <a:rPr lang="en-US" altLang="zh-CN" dirty="0"/>
              <a:t>(2) </a:t>
            </a:r>
            <a:r>
              <a:rPr lang="en-US" altLang="zh-CN" sz="2400" dirty="0"/>
              <a:t>Unicode</a:t>
            </a:r>
            <a:r>
              <a:rPr lang="zh-CN" altLang="en-US" sz="2400" dirty="0"/>
              <a:t>的字符转义序列 ‘</a:t>
            </a:r>
            <a:r>
              <a:rPr lang="en-US" altLang="zh-CN" b="1" dirty="0">
                <a:solidFill>
                  <a:srgbClr val="C00000"/>
                </a:solidFill>
              </a:rPr>
              <a:t>\</a:t>
            </a:r>
            <a:r>
              <a:rPr lang="en-US" altLang="zh-CN" b="1" dirty="0" err="1">
                <a:solidFill>
                  <a:srgbClr val="C00000"/>
                </a:solidFill>
              </a:rPr>
              <a:t>u</a:t>
            </a:r>
            <a:r>
              <a:rPr lang="en-US" altLang="zh-CN" sz="2400" b="1" dirty="0" err="1"/>
              <a:t>XXXX</a:t>
            </a:r>
            <a:r>
              <a:rPr lang="en-US" altLang="zh-CN" sz="2400" dirty="0"/>
              <a:t>’</a:t>
            </a:r>
          </a:p>
          <a:p>
            <a:pPr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        char a= </a:t>
            </a:r>
            <a:r>
              <a:rPr lang="en-US" altLang="zh-CN" b="1" dirty="0">
                <a:solidFill>
                  <a:srgbClr val="C00000"/>
                </a:solidFill>
              </a:rPr>
              <a:t>‘\u</a:t>
            </a:r>
            <a:r>
              <a:rPr lang="en-US" altLang="zh-CN" b="1" dirty="0"/>
              <a:t>0061</a:t>
            </a:r>
            <a:r>
              <a:rPr lang="en-US" altLang="zh-CN" b="1" dirty="0">
                <a:solidFill>
                  <a:srgbClr val="C00000"/>
                </a:solidFill>
              </a:rPr>
              <a:t>’</a:t>
            </a:r>
            <a:r>
              <a:rPr lang="en-US" altLang="zh-CN" b="1" dirty="0">
                <a:solidFill>
                  <a:srgbClr val="000099"/>
                </a:solidFill>
              </a:rPr>
              <a:t>,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0000CC"/>
                </a:solidFill>
              </a:rPr>
              <a:t>b= </a:t>
            </a:r>
            <a:r>
              <a:rPr lang="en-US" altLang="zh-CN" b="1" dirty="0">
                <a:solidFill>
                  <a:srgbClr val="C00000"/>
                </a:solidFill>
              </a:rPr>
              <a:t>‘\u</a:t>
            </a:r>
            <a:r>
              <a:rPr lang="en-US" altLang="zh-CN" b="1" dirty="0"/>
              <a:t>0042</a:t>
            </a:r>
            <a:r>
              <a:rPr lang="en-US" altLang="zh-CN" b="1" dirty="0">
                <a:solidFill>
                  <a:srgbClr val="C00000"/>
                </a:solidFill>
              </a:rPr>
              <a:t>’</a:t>
            </a:r>
            <a:r>
              <a:rPr lang="en-US" altLang="zh-CN" b="1" dirty="0">
                <a:solidFill>
                  <a:srgbClr val="0000CC"/>
                </a:solidFill>
              </a:rPr>
              <a:t>;</a:t>
            </a:r>
          </a:p>
          <a:p>
            <a:pPr>
              <a:buNone/>
            </a:pPr>
            <a:endParaRPr lang="en-US" altLang="zh-CN" b="1" dirty="0">
              <a:solidFill>
                <a:srgbClr val="0000CC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/>
              <a:t>   (3) </a:t>
            </a:r>
            <a:r>
              <a:rPr lang="zh-CN" altLang="en-US" sz="2400" dirty="0"/>
              <a:t>特殊字符的</a:t>
            </a:r>
            <a:r>
              <a:rPr lang="zh-CN" altLang="en-US" sz="24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转义</a:t>
            </a:r>
            <a:r>
              <a:rPr lang="zh-CN" altLang="en-US" sz="2400" dirty="0"/>
              <a:t>形式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6C7E-D946-46B0-86A5-F3046478F36B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6" name="线形标注 1 5"/>
          <p:cNvSpPr/>
          <p:nvPr/>
        </p:nvSpPr>
        <p:spPr>
          <a:xfrm flipH="1">
            <a:off x="5868144" y="2928934"/>
            <a:ext cx="2643206" cy="500066"/>
          </a:xfrm>
          <a:prstGeom prst="borderCallout1">
            <a:avLst>
              <a:gd name="adj1" fmla="val 103291"/>
              <a:gd name="adj2" fmla="val 85479"/>
              <a:gd name="adj3" fmla="val 203169"/>
              <a:gd name="adj4" fmla="val 1030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  <a:ea typeface="黑体" pitchFamily="49" charset="-122"/>
              </a:rPr>
              <a:t>四个 </a:t>
            </a:r>
            <a:r>
              <a:rPr lang="en-US" altLang="zh-CN" sz="2400">
                <a:solidFill>
                  <a:schemeClr val="tx1"/>
                </a:solidFill>
                <a:ea typeface="黑体" pitchFamily="49" charset="-122"/>
              </a:rPr>
              <a:t>16</a:t>
            </a:r>
            <a:r>
              <a:rPr lang="zh-CN" altLang="en-US" sz="2400">
                <a:solidFill>
                  <a:schemeClr val="tx1"/>
                </a:solidFill>
                <a:ea typeface="黑体" pitchFamily="49" charset="-122"/>
              </a:rPr>
              <a:t>进制数字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/>
              <a:t>§2.2.3 </a:t>
            </a:r>
            <a:r>
              <a:rPr lang="zh-CN" altLang="en-US">
                <a:latin typeface="宋体" pitchFamily="2" charset="-122"/>
              </a:rPr>
              <a:t>字符类型</a:t>
            </a:r>
            <a:r>
              <a:rPr lang="en-US" altLang="zh-CN"/>
              <a:t>char</a:t>
            </a:r>
            <a:r>
              <a:rPr lang="zh-CN" altLang="en-US">
                <a:latin typeface="宋体" pitchFamily="2" charset="-122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507288" cy="4502150"/>
          </a:xfrm>
        </p:spPr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  <a:latin typeface="+mj-lt"/>
              </a:rPr>
              <a:t>1. 常量：</a:t>
            </a:r>
            <a:endParaRPr lang="en-US" altLang="zh-CN" b="1" dirty="0">
              <a:solidFill>
                <a:srgbClr val="C00000"/>
              </a:solidFill>
              <a:latin typeface="+mj-lt"/>
            </a:endParaRPr>
          </a:p>
          <a:p>
            <a:pPr lvl="1" algn="just">
              <a:lnSpc>
                <a:spcPct val="90000"/>
              </a:lnSpc>
              <a:spcBef>
                <a:spcPts val="0"/>
              </a:spcBef>
            </a:pPr>
            <a:r>
              <a:rPr lang="zh-CN" altLang="en-US" dirty="0">
                <a:latin typeface="+mj-lt"/>
              </a:rPr>
              <a:t>用</a:t>
            </a:r>
            <a:r>
              <a:rPr lang="zh-CN" altLang="en-US" b="1" dirty="0">
                <a:solidFill>
                  <a:srgbClr val="0000CC"/>
                </a:solidFill>
                <a:latin typeface="+mj-lt"/>
              </a:rPr>
              <a:t>单引号</a:t>
            </a:r>
            <a:r>
              <a:rPr lang="zh-CN" altLang="en-US" dirty="0">
                <a:latin typeface="+mj-lt"/>
              </a:rPr>
              <a:t>扩起的</a:t>
            </a:r>
            <a:r>
              <a:rPr lang="en-US" altLang="zh-CN" dirty="0">
                <a:latin typeface="+mj-lt"/>
              </a:rPr>
              <a:t>Unicode</a:t>
            </a:r>
            <a:r>
              <a:rPr lang="zh-CN" altLang="en-US" dirty="0">
                <a:latin typeface="+mj-lt"/>
              </a:rPr>
              <a:t>表中的一个字符。 </a:t>
            </a:r>
            <a:r>
              <a:rPr lang="zh-CN" altLang="en-US" dirty="0">
                <a:solidFill>
                  <a:srgbClr val="0000FF"/>
                </a:solidFill>
                <a:latin typeface="+mj-lt"/>
              </a:rPr>
              <a:t> 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</a:pPr>
            <a:r>
              <a:rPr lang="zh-CN" altLang="en-US" dirty="0">
                <a:latin typeface="+mj-lt"/>
              </a:rPr>
              <a:t>例如：</a:t>
            </a:r>
            <a:endParaRPr lang="en-US" altLang="zh-CN" dirty="0">
              <a:latin typeface="+mj-lt"/>
            </a:endParaRPr>
          </a:p>
          <a:p>
            <a:pPr lvl="2" algn="just">
              <a:lnSpc>
                <a:spcPct val="90000"/>
              </a:lnSpc>
              <a:spcBef>
                <a:spcPts val="0"/>
              </a:spcBef>
            </a:pPr>
            <a:r>
              <a:rPr lang="zh-CN" altLang="en-US" sz="2400" dirty="0">
                <a:latin typeface="+mj-lt"/>
              </a:rPr>
              <a:t>‘</a:t>
            </a:r>
            <a:r>
              <a:rPr lang="en-US" altLang="zh-CN" sz="2400" dirty="0" err="1">
                <a:latin typeface="+mj-lt"/>
              </a:rPr>
              <a:t>A’，‘b</a:t>
            </a:r>
            <a:r>
              <a:rPr lang="en-US" altLang="zh-CN" sz="2400" dirty="0">
                <a:latin typeface="+mj-lt"/>
              </a:rPr>
              <a:t>’，‘?’，‘!’，‘9’，</a:t>
            </a:r>
          </a:p>
          <a:p>
            <a:pPr lvl="2" algn="just">
              <a:lnSpc>
                <a:spcPct val="90000"/>
              </a:lnSpc>
              <a:spcBef>
                <a:spcPts val="0"/>
              </a:spcBef>
            </a:pPr>
            <a:r>
              <a:rPr lang="en-US" altLang="zh-CN" sz="2400" dirty="0">
                <a:latin typeface="+mj-lt"/>
              </a:rPr>
              <a:t>‘</a:t>
            </a:r>
            <a:r>
              <a:rPr lang="zh-CN" altLang="en-US" sz="2400" dirty="0">
                <a:latin typeface="+mj-lt"/>
              </a:rPr>
              <a:t>好’，‘\</a:t>
            </a:r>
            <a:r>
              <a:rPr lang="en-US" altLang="zh-CN" sz="2400" dirty="0">
                <a:latin typeface="+mj-lt"/>
              </a:rPr>
              <a:t>t’，‘</a:t>
            </a:r>
            <a:r>
              <a:rPr lang="zh-CN" altLang="en-US" sz="2400" dirty="0">
                <a:latin typeface="+mj-lt"/>
              </a:rPr>
              <a:t>き’，‘モ’等。</a:t>
            </a:r>
            <a:endParaRPr lang="en-US" altLang="zh-CN" sz="2400" dirty="0">
              <a:latin typeface="+mj-lt"/>
            </a:endParaRPr>
          </a:p>
          <a:p>
            <a:pPr lvl="2" algn="just">
              <a:lnSpc>
                <a:spcPct val="90000"/>
              </a:lnSpc>
              <a:spcBef>
                <a:spcPts val="0"/>
              </a:spcBef>
            </a:pPr>
            <a:endParaRPr lang="en-US" altLang="zh-CN" sz="2400" b="1" dirty="0">
              <a:latin typeface="+mj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  <a:latin typeface="+mj-lt"/>
              </a:rPr>
              <a:t>2. 变量：</a:t>
            </a:r>
            <a:r>
              <a:rPr lang="zh-CN" altLang="en-US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endParaRPr lang="en-US" altLang="zh-CN" b="1" dirty="0">
              <a:solidFill>
                <a:srgbClr val="C00000"/>
              </a:solidFill>
              <a:latin typeface="+mj-lt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spcBef>
                <a:spcPts val="0"/>
              </a:spcBef>
            </a:pPr>
            <a:r>
              <a:rPr lang="zh-CN" altLang="en-US" dirty="0">
                <a:latin typeface="+mj-lt"/>
              </a:rPr>
              <a:t>使用关键字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char</a:t>
            </a:r>
            <a:r>
              <a:rPr lang="zh-CN" altLang="en-US" dirty="0">
                <a:latin typeface="+mj-lt"/>
              </a:rPr>
              <a:t>来声明</a:t>
            </a:r>
            <a:r>
              <a:rPr lang="en-US" altLang="zh-CN" dirty="0">
                <a:latin typeface="+mj-lt"/>
              </a:rPr>
              <a:t>char</a:t>
            </a:r>
            <a:r>
              <a:rPr lang="zh-CN" altLang="en-US" dirty="0">
                <a:latin typeface="+mj-lt"/>
              </a:rPr>
              <a:t>型变量，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</a:pPr>
            <a:r>
              <a:rPr lang="zh-CN" altLang="en-US" dirty="0">
                <a:latin typeface="+mj-lt"/>
              </a:rPr>
              <a:t>对于</a:t>
            </a:r>
            <a:r>
              <a:rPr lang="en-US" altLang="zh-CN" dirty="0">
                <a:latin typeface="+mj-lt"/>
              </a:rPr>
              <a:t>char</a:t>
            </a:r>
            <a:r>
              <a:rPr lang="zh-CN" altLang="en-US" dirty="0">
                <a:latin typeface="+mj-lt"/>
              </a:rPr>
              <a:t>型变量，内存分配给</a:t>
            </a:r>
            <a:r>
              <a:rPr lang="zh-CN" altLang="en-US" b="1" dirty="0">
                <a:solidFill>
                  <a:srgbClr val="C00000"/>
                </a:solidFill>
                <a:latin typeface="+mj-lt"/>
              </a:rPr>
              <a:t>2个字节</a:t>
            </a:r>
            <a:r>
              <a:rPr lang="zh-CN" altLang="en-US" dirty="0">
                <a:latin typeface="+mj-lt"/>
              </a:rPr>
              <a:t>，占</a:t>
            </a:r>
            <a:r>
              <a:rPr lang="zh-CN" altLang="en-US" b="1" dirty="0">
                <a:solidFill>
                  <a:srgbClr val="C00000"/>
                </a:solidFill>
                <a:latin typeface="+mj-lt"/>
              </a:rPr>
              <a:t>16</a:t>
            </a:r>
            <a:r>
              <a:rPr lang="zh-CN" altLang="en-US" dirty="0">
                <a:latin typeface="+mj-lt"/>
              </a:rPr>
              <a:t>位。</a:t>
            </a:r>
            <a:endParaRPr lang="en-US" altLang="zh-CN" dirty="0">
              <a:latin typeface="+mj-lt"/>
            </a:endParaRPr>
          </a:p>
          <a:p>
            <a:pPr lvl="1" algn="just">
              <a:lnSpc>
                <a:spcPct val="90000"/>
              </a:lnSpc>
              <a:spcBef>
                <a:spcPts val="0"/>
              </a:spcBef>
            </a:pPr>
            <a:r>
              <a:rPr lang="zh-CN" altLang="en-US" dirty="0">
                <a:latin typeface="+mj-lt"/>
              </a:rPr>
              <a:t>例如：</a:t>
            </a:r>
            <a:endParaRPr lang="en-US" altLang="zh-CN" dirty="0">
              <a:latin typeface="+mj-lt"/>
            </a:endParaRPr>
          </a:p>
          <a:p>
            <a:pPr lvl="5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char </a:t>
            </a:r>
            <a:r>
              <a:rPr lang="en-US" altLang="zh-CN" sz="2400" b="1" dirty="0" err="1">
                <a:solidFill>
                  <a:srgbClr val="000099"/>
                </a:solidFill>
                <a:latin typeface="+mj-lt"/>
              </a:rPr>
              <a:t>ch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=‘A’;</a:t>
            </a:r>
          </a:p>
          <a:p>
            <a:pPr lvl="5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home=‘</a:t>
            </a:r>
            <a:r>
              <a:rPr lang="zh-CN" altLang="en-US" sz="2400" b="1" dirty="0">
                <a:solidFill>
                  <a:srgbClr val="000099"/>
                </a:solidFill>
                <a:latin typeface="+mj-lt"/>
              </a:rPr>
              <a:t>家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’;</a:t>
            </a:r>
          </a:p>
          <a:p>
            <a:pPr lvl="5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handsome=‘</a:t>
            </a:r>
            <a:r>
              <a:rPr lang="zh-CN" altLang="en-US" sz="2400" b="1" dirty="0">
                <a:solidFill>
                  <a:srgbClr val="000099"/>
                </a:solidFill>
                <a:latin typeface="+mj-lt"/>
              </a:rPr>
              <a:t>酷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’</a:t>
            </a:r>
            <a:r>
              <a:rPr lang="zh-CN" altLang="en-US" sz="2400" b="1" dirty="0">
                <a:solidFill>
                  <a:srgbClr val="000099"/>
                </a:solidFill>
                <a:latin typeface="+mj-lt"/>
              </a:rPr>
              <a:t>; </a:t>
            </a:r>
          </a:p>
          <a:p>
            <a:pPr algn="just">
              <a:lnSpc>
                <a:spcPct val="90000"/>
              </a:lnSpc>
            </a:pPr>
            <a:endParaRPr lang="zh-CN" altLang="en-US" b="1" dirty="0">
              <a:latin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§2.2.3 </a:t>
            </a:r>
            <a:r>
              <a:rPr lang="zh-CN" altLang="en-US">
                <a:latin typeface="宋体" pitchFamily="2" charset="-122"/>
              </a:rPr>
              <a:t>字符类型</a:t>
            </a:r>
            <a:r>
              <a:rPr lang="en-US" altLang="zh-CN"/>
              <a:t>char</a:t>
            </a:r>
            <a:r>
              <a:rPr lang="zh-CN" altLang="en-US">
                <a:latin typeface="宋体" pitchFamily="2" charset="-122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zh-CN" altLang="en-US" b="1" dirty="0">
                <a:latin typeface="宋体" pitchFamily="2" charset="-122"/>
              </a:rPr>
              <a:t>3. 转意字符常量</a:t>
            </a:r>
            <a:endParaRPr lang="en-US" altLang="zh-CN" b="1" dirty="0">
              <a:latin typeface="宋体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latin typeface="宋体" pitchFamily="2" charset="-122"/>
              </a:rPr>
              <a:t>有些字符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zh-CN" altLang="en-US" dirty="0">
                <a:latin typeface="宋体" pitchFamily="2" charset="-122"/>
              </a:rPr>
              <a:t>如：回车符</a:t>
            </a:r>
            <a:r>
              <a:rPr lang="en-US" altLang="zh-CN" dirty="0">
                <a:latin typeface="宋体" pitchFamily="2" charset="-122"/>
              </a:rPr>
              <a:t>)</a:t>
            </a:r>
            <a:r>
              <a:rPr lang="zh-CN" altLang="en-US" dirty="0">
                <a:latin typeface="宋体" pitchFamily="2" charset="-122"/>
              </a:rPr>
              <a:t>不能通过键盘输入到字符串或程序中，就需要使用转意字符常量。</a:t>
            </a:r>
            <a:endParaRPr lang="en-US" altLang="zh-CN" dirty="0">
              <a:latin typeface="宋体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转意符</a:t>
            </a:r>
            <a:r>
              <a:rPr lang="zh-CN" altLang="en-US" dirty="0">
                <a:latin typeface="宋体" pitchFamily="2" charset="-122"/>
              </a:rPr>
              <a:t>：</a:t>
            </a:r>
            <a:r>
              <a:rPr lang="en-US" altLang="zh-CN" dirty="0">
                <a:solidFill>
                  <a:srgbClr val="990000"/>
                </a:solidFill>
              </a:rPr>
              <a:t> </a:t>
            </a:r>
            <a:r>
              <a:rPr lang="en-US" altLang="zh-CN" b="1" dirty="0">
                <a:solidFill>
                  <a:srgbClr val="CC0000"/>
                </a:solidFill>
                <a:latin typeface="Courier New" pitchFamily="49" charset="0"/>
              </a:rPr>
              <a:t>\</a:t>
            </a:r>
            <a:r>
              <a:rPr lang="zh-CN" altLang="en-US" b="1" dirty="0">
                <a:solidFill>
                  <a:srgbClr val="CC0000"/>
                </a:solidFill>
                <a:latin typeface="Courier New" pitchFamily="49" charset="0"/>
              </a:rPr>
              <a:t>，反斜杠</a:t>
            </a:r>
            <a:endParaRPr lang="zh-CN" altLang="en-US" dirty="0">
              <a:latin typeface="宋体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b="1" dirty="0">
                <a:latin typeface="宋体" pitchFamily="2" charset="-122"/>
              </a:rPr>
              <a:t>例如：</a:t>
            </a:r>
            <a:endParaRPr lang="en-US" altLang="zh-CN" b="1" dirty="0">
              <a:latin typeface="宋体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 dirty="0">
                <a:solidFill>
                  <a:srgbClr val="000099"/>
                </a:solidFill>
                <a:latin typeface="宋体" pitchFamily="2" charset="-122"/>
              </a:rPr>
              <a:t>\</a:t>
            </a:r>
            <a:r>
              <a:rPr lang="en-US" altLang="zh-CN" b="1" dirty="0">
                <a:solidFill>
                  <a:srgbClr val="000099"/>
                </a:solidFill>
                <a:latin typeface="宋体" pitchFamily="2" charset="-122"/>
              </a:rPr>
              <a:t>n --（</a:t>
            </a:r>
            <a:r>
              <a:rPr lang="zh-CN" altLang="en-US" b="1" dirty="0">
                <a:solidFill>
                  <a:srgbClr val="000099"/>
                </a:solidFill>
                <a:latin typeface="宋体" pitchFamily="2" charset="-122"/>
              </a:rPr>
              <a:t>换行），</a:t>
            </a:r>
            <a:endParaRPr lang="en-US" altLang="zh-CN" b="1" dirty="0">
              <a:solidFill>
                <a:srgbClr val="000099"/>
              </a:solidFill>
              <a:latin typeface="宋体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 dirty="0">
                <a:solidFill>
                  <a:srgbClr val="000099"/>
                </a:solidFill>
                <a:latin typeface="宋体" pitchFamily="2" charset="-122"/>
              </a:rPr>
              <a:t>\</a:t>
            </a:r>
            <a:r>
              <a:rPr lang="en-US" altLang="zh-CN" b="1" dirty="0">
                <a:solidFill>
                  <a:srgbClr val="000099"/>
                </a:solidFill>
                <a:latin typeface="宋体" pitchFamily="2" charset="-122"/>
              </a:rPr>
              <a:t>b --（</a:t>
            </a:r>
            <a:r>
              <a:rPr lang="zh-CN" altLang="en-US" b="1" dirty="0">
                <a:solidFill>
                  <a:srgbClr val="000099"/>
                </a:solidFill>
                <a:latin typeface="宋体" pitchFamily="2" charset="-122"/>
              </a:rPr>
              <a:t>退格），</a:t>
            </a:r>
            <a:endParaRPr lang="en-US" altLang="zh-CN" b="1" dirty="0">
              <a:solidFill>
                <a:srgbClr val="000099"/>
              </a:solidFill>
              <a:latin typeface="宋体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 dirty="0">
                <a:solidFill>
                  <a:srgbClr val="000099"/>
                </a:solidFill>
                <a:latin typeface="宋体" pitchFamily="2" charset="-122"/>
              </a:rPr>
              <a:t>\</a:t>
            </a:r>
            <a:r>
              <a:rPr lang="en-US" altLang="zh-CN" b="1" dirty="0">
                <a:solidFill>
                  <a:srgbClr val="000099"/>
                </a:solidFill>
                <a:latin typeface="宋体" pitchFamily="2" charset="-122"/>
              </a:rPr>
              <a:t>t --（</a:t>
            </a:r>
            <a:r>
              <a:rPr lang="zh-CN" altLang="en-US" b="1" dirty="0">
                <a:solidFill>
                  <a:srgbClr val="000099"/>
                </a:solidFill>
                <a:latin typeface="宋体" pitchFamily="2" charset="-122"/>
              </a:rPr>
              <a:t>水平制表），</a:t>
            </a:r>
          </a:p>
          <a:p>
            <a:pPr lvl="1" algn="just">
              <a:lnSpc>
                <a:spcPct val="90000"/>
              </a:lnSpc>
            </a:pPr>
            <a:r>
              <a:rPr lang="zh-CN" altLang="en-US" b="1" dirty="0">
                <a:solidFill>
                  <a:srgbClr val="000099"/>
                </a:solidFill>
                <a:latin typeface="宋体" pitchFamily="2" charset="-122"/>
              </a:rPr>
              <a:t>\</a:t>
            </a:r>
            <a:r>
              <a:rPr lang="zh-CN" altLang="en-US" b="1" dirty="0">
                <a:solidFill>
                  <a:srgbClr val="000099"/>
                </a:solidFill>
                <a:latin typeface="Times New Roman"/>
              </a:rPr>
              <a:t>‘ </a:t>
            </a:r>
            <a:r>
              <a:rPr lang="en-US" altLang="zh-CN" b="1" dirty="0">
                <a:solidFill>
                  <a:srgbClr val="000099"/>
                </a:solidFill>
                <a:latin typeface="Times New Roman"/>
              </a:rPr>
              <a:t>--</a:t>
            </a:r>
            <a:r>
              <a:rPr lang="zh-CN" altLang="en-US" b="1" dirty="0">
                <a:solidFill>
                  <a:srgbClr val="000099"/>
                </a:solidFill>
                <a:latin typeface="宋体" pitchFamily="2" charset="-122"/>
              </a:rPr>
              <a:t>（单引号），</a:t>
            </a:r>
            <a:endParaRPr lang="en-US" altLang="zh-CN" b="1" dirty="0">
              <a:solidFill>
                <a:srgbClr val="000099"/>
              </a:solidFill>
              <a:latin typeface="宋体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 dirty="0">
                <a:solidFill>
                  <a:srgbClr val="000099"/>
                </a:solidFill>
                <a:latin typeface="宋体" pitchFamily="2" charset="-122"/>
              </a:rPr>
              <a:t>\</a:t>
            </a:r>
            <a:r>
              <a:rPr lang="zh-CN" altLang="en-US" b="1" dirty="0">
                <a:solidFill>
                  <a:srgbClr val="000099"/>
                </a:solidFill>
                <a:latin typeface="Times New Roman"/>
              </a:rPr>
              <a:t>“ </a:t>
            </a:r>
            <a:r>
              <a:rPr lang="en-US" altLang="zh-CN" b="1" dirty="0">
                <a:solidFill>
                  <a:srgbClr val="000099"/>
                </a:solidFill>
                <a:latin typeface="Times New Roman"/>
              </a:rPr>
              <a:t>--</a:t>
            </a:r>
            <a:r>
              <a:rPr lang="zh-CN" altLang="en-US" b="1" dirty="0">
                <a:solidFill>
                  <a:srgbClr val="000099"/>
                </a:solidFill>
                <a:latin typeface="宋体" pitchFamily="2" charset="-122"/>
              </a:rPr>
              <a:t>（双引号），</a:t>
            </a:r>
            <a:endParaRPr lang="en-US" altLang="zh-CN" b="1" dirty="0">
              <a:solidFill>
                <a:srgbClr val="000099"/>
              </a:solidFill>
              <a:latin typeface="宋体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 dirty="0">
                <a:solidFill>
                  <a:srgbClr val="000099"/>
                </a:solidFill>
                <a:latin typeface="宋体" pitchFamily="2" charset="-122"/>
              </a:rPr>
              <a:t>\\ </a:t>
            </a:r>
            <a:r>
              <a:rPr lang="en-US" altLang="zh-CN" b="1" dirty="0">
                <a:solidFill>
                  <a:srgbClr val="000099"/>
                </a:solidFill>
                <a:latin typeface="宋体" pitchFamily="2" charset="-122"/>
              </a:rPr>
              <a:t>--</a:t>
            </a:r>
            <a:r>
              <a:rPr lang="zh-CN" altLang="en-US" b="1" dirty="0">
                <a:solidFill>
                  <a:srgbClr val="000099"/>
                </a:solidFill>
                <a:latin typeface="宋体" pitchFamily="2" charset="-122"/>
              </a:rPr>
              <a:t>（反斜线）</a:t>
            </a:r>
            <a:endParaRPr lang="en-US" altLang="zh-CN" b="1" dirty="0">
              <a:solidFill>
                <a:srgbClr val="000099"/>
              </a:solidFill>
              <a:latin typeface="宋体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b="1" dirty="0">
                <a:latin typeface="宋体" pitchFamily="2" charset="-122"/>
              </a:rPr>
              <a:t>……</a:t>
            </a:r>
            <a:endParaRPr lang="zh-CN" altLang="en-US" b="1" dirty="0">
              <a:latin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§2.2.3 </a:t>
            </a:r>
            <a:r>
              <a:rPr lang="zh-CN" altLang="en-US">
                <a:latin typeface="宋体" pitchFamily="2" charset="-122"/>
              </a:rPr>
              <a:t>字符类型</a:t>
            </a:r>
            <a:r>
              <a:rPr lang="en-US" altLang="zh-CN"/>
              <a:t>char</a:t>
            </a:r>
            <a:r>
              <a:rPr lang="zh-CN" altLang="en-US">
                <a:latin typeface="宋体" pitchFamily="2" charset="-122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5"/>
            <a:ext cx="8229600" cy="4358109"/>
          </a:xfrm>
        </p:spPr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latin typeface="+mj-lt"/>
              </a:rPr>
              <a:t>4.要观察一个字符在</a:t>
            </a:r>
            <a:r>
              <a:rPr lang="en-US" altLang="zh-CN" dirty="0">
                <a:solidFill>
                  <a:srgbClr val="0000FF"/>
                </a:solidFill>
                <a:latin typeface="+mj-lt"/>
              </a:rPr>
              <a:t>Unicode</a:t>
            </a:r>
            <a:r>
              <a:rPr lang="zh-CN" altLang="en-US" dirty="0">
                <a:solidFill>
                  <a:srgbClr val="0000FF"/>
                </a:solidFill>
                <a:latin typeface="+mj-lt"/>
              </a:rPr>
              <a:t>表中的顺序位置</a:t>
            </a:r>
            <a:r>
              <a:rPr lang="zh-CN" altLang="en-US" dirty="0">
                <a:latin typeface="+mj-lt"/>
              </a:rPr>
              <a:t>，可以使用</a:t>
            </a:r>
            <a:r>
              <a:rPr lang="en-US" altLang="zh-CN" dirty="0">
                <a:latin typeface="+mj-lt"/>
              </a:rPr>
              <a:t>int</a:t>
            </a:r>
            <a:r>
              <a:rPr lang="zh-CN" altLang="en-US" dirty="0">
                <a:latin typeface="+mj-lt"/>
              </a:rPr>
              <a:t>型显示转换，如：</a:t>
            </a:r>
            <a:endParaRPr lang="en-US" altLang="zh-CN" dirty="0">
              <a:latin typeface="+mj-lt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int p = 'a';</a:t>
            </a:r>
          </a:p>
          <a:p>
            <a:pPr algn="ctr">
              <a:lnSpc>
                <a:spcPct val="90000"/>
              </a:lnSpc>
              <a:buNone/>
            </a:pPr>
            <a:r>
              <a:rPr lang="zh-CN" altLang="en-US" sz="2400" dirty="0">
                <a:latin typeface="+mj-lt"/>
              </a:rPr>
              <a:t>或 </a:t>
            </a:r>
            <a:endParaRPr lang="en-US" altLang="zh-CN" sz="2400" dirty="0">
              <a:latin typeface="+mj-lt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CC"/>
                </a:solidFill>
              </a:rPr>
              <a:t>(</a:t>
            </a:r>
            <a:r>
              <a:rPr lang="en-US" altLang="zh-CN" sz="2400" b="1" dirty="0">
                <a:solidFill>
                  <a:srgbClr val="0000CC"/>
                </a:solidFill>
              </a:rPr>
              <a:t>int) </a:t>
            </a:r>
            <a:r>
              <a:rPr lang="en-US" altLang="zh-CN" sz="2400" b="1" dirty="0">
                <a:solidFill>
                  <a:srgbClr val="C00000"/>
                </a:solidFill>
              </a:rPr>
              <a:t>‘a’ </a:t>
            </a:r>
          </a:p>
          <a:p>
            <a:pPr algn="just">
              <a:lnSpc>
                <a:spcPct val="90000"/>
              </a:lnSpc>
            </a:pPr>
            <a:endParaRPr lang="en-US" altLang="zh-CN" b="1" dirty="0">
              <a:latin typeface="+mj-lt"/>
            </a:endParaRPr>
          </a:p>
          <a:p>
            <a:pPr algn="just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latin typeface="+mj-lt"/>
              </a:rPr>
              <a:t>5.如果要得到一个0~65536之间的数所代表的</a:t>
            </a:r>
            <a:r>
              <a:rPr lang="en-US" altLang="zh-CN" dirty="0">
                <a:solidFill>
                  <a:srgbClr val="0000FF"/>
                </a:solidFill>
                <a:latin typeface="+mj-lt"/>
              </a:rPr>
              <a:t>Unicode</a:t>
            </a:r>
            <a:r>
              <a:rPr lang="zh-CN" altLang="en-US" dirty="0">
                <a:solidFill>
                  <a:srgbClr val="0000FF"/>
                </a:solidFill>
                <a:latin typeface="+mj-lt"/>
              </a:rPr>
              <a:t>表中相应位置上的字符，</a:t>
            </a:r>
            <a:r>
              <a:rPr lang="zh-CN" altLang="en-US" dirty="0">
                <a:latin typeface="+mj-lt"/>
              </a:rPr>
              <a:t>必须使用</a:t>
            </a:r>
            <a:r>
              <a:rPr lang="en-US" altLang="zh-CN" dirty="0">
                <a:latin typeface="+mj-lt"/>
              </a:rPr>
              <a:t>char</a:t>
            </a:r>
            <a:r>
              <a:rPr lang="zh-CN" altLang="en-US" dirty="0">
                <a:latin typeface="+mj-lt"/>
              </a:rPr>
              <a:t>型显示转换。</a:t>
            </a:r>
            <a:endParaRPr lang="en-US" altLang="zh-CN" dirty="0">
              <a:latin typeface="+mj-lt"/>
            </a:endParaRPr>
          </a:p>
          <a:p>
            <a:pPr algn="just">
              <a:lnSpc>
                <a:spcPct val="90000"/>
              </a:lnSpc>
            </a:pPr>
            <a:endParaRPr lang="en-US" altLang="zh-CN" sz="2000" b="1" dirty="0">
              <a:solidFill>
                <a:srgbClr val="FF0000"/>
              </a:solidFill>
              <a:latin typeface="宋体" pitchFamily="2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918855-93E8-4E6C-1D2B-5E4FE56D51C7}"/>
              </a:ext>
            </a:extLst>
          </p:cNvPr>
          <p:cNvSpPr txBox="1"/>
          <p:nvPr/>
        </p:nvSpPr>
        <p:spPr>
          <a:xfrm>
            <a:off x="5148064" y="3429000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//</a:t>
            </a:r>
            <a:r>
              <a:rPr lang="zh-CN" altLang="en-US" sz="2000" dirty="0"/>
              <a:t>强制类型转换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24" y="136524"/>
            <a:ext cx="78867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例：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24744"/>
            <a:ext cx="7903790" cy="381642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public class </a:t>
            </a:r>
            <a:r>
              <a:rPr lang="en-US" altLang="zh-CN" sz="22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UnicodeChar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2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92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public static void main(String[] </a:t>
            </a:r>
            <a:r>
              <a:rPr lang="en-US" altLang="zh-CN" sz="22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args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 {</a:t>
            </a:r>
          </a:p>
          <a:p>
            <a:pPr marL="644525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char a1='A';</a:t>
            </a:r>
          </a:p>
          <a:p>
            <a:pPr marL="644525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char a2='\u0041’;	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//' A '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Unicode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解码值</a:t>
            </a:r>
          </a:p>
          <a:p>
            <a:pPr marL="644525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1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System.out.println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 </a:t>
            </a: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(int)a1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);</a:t>
            </a:r>
          </a:p>
          <a:p>
            <a:pPr marL="644525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1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System.out.println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(a2 + "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的解码值：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” + </a:t>
            </a: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(int)a2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);</a:t>
            </a:r>
          </a:p>
          <a:p>
            <a:pPr marL="644525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2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644525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altLang="zh-CN" sz="22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System.out.println(</a:t>
            </a:r>
            <a:r>
              <a:rPr lang="sv-SE" altLang="zh-CN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(char)65</a:t>
            </a:r>
            <a:r>
              <a:rPr lang="sv-SE" altLang="zh-CN" sz="22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);</a:t>
            </a:r>
          </a:p>
          <a:p>
            <a:pPr marL="3492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endParaRPr lang="zh-CN" altLang="en-US" sz="22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/>
              <a:t>29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5301208"/>
            <a:ext cx="23042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65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的解码值：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65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7554" y="5429264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输出：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</a:rPr>
              <a:t>标识符和关键字</a:t>
            </a:r>
          </a:p>
          <a:p>
            <a:r>
              <a:rPr lang="zh-CN" altLang="en-US" b="1" dirty="0">
                <a:solidFill>
                  <a:srgbClr val="002060"/>
                </a:solidFill>
              </a:rPr>
              <a:t>基本数据类型</a:t>
            </a:r>
          </a:p>
          <a:p>
            <a:r>
              <a:rPr lang="zh-CN" altLang="en-US" b="1" dirty="0">
                <a:solidFill>
                  <a:srgbClr val="002060"/>
                </a:solidFill>
              </a:rPr>
              <a:t>从命令行输入、输出数据</a:t>
            </a:r>
          </a:p>
          <a:p>
            <a:r>
              <a:rPr lang="zh-CN" altLang="en-US" b="1" dirty="0">
                <a:solidFill>
                  <a:srgbClr val="002060"/>
                </a:solidFill>
              </a:rPr>
              <a:t>数组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zh-CN" altLang="en-US" b="1" dirty="0">
                <a:solidFill>
                  <a:srgbClr val="002060"/>
                </a:solidFill>
              </a:rPr>
              <a:t>重点、难点</a:t>
            </a:r>
            <a:r>
              <a:rPr lang="en-US" altLang="zh-CN" b="1" dirty="0">
                <a:solidFill>
                  <a:srgbClr val="002060"/>
                </a:solidFill>
              </a:rPr>
              <a:t>)</a:t>
            </a:r>
          </a:p>
          <a:p>
            <a:r>
              <a:rPr lang="zh-CN" altLang="en-US" b="1" dirty="0">
                <a:solidFill>
                  <a:srgbClr val="002060"/>
                </a:solidFill>
              </a:rPr>
              <a:t>枚举类型</a:t>
            </a:r>
            <a:endParaRPr lang="zh-CN" altLang="zh-CN" b="1" dirty="0">
              <a:solidFill>
                <a:srgbClr val="002060"/>
              </a:solidFill>
            </a:endParaRPr>
          </a:p>
          <a:p>
            <a:pPr marL="825500" lvl="1" indent="-476250" algn="just" fontAlgn="t">
              <a:buClr>
                <a:srgbClr val="3333FF"/>
              </a:buClr>
              <a:buSzPct val="120000"/>
              <a:buNone/>
            </a:pPr>
            <a:endParaRPr lang="zh-CN" altLang="en-US" b="1" dirty="0">
              <a:latin typeface="Tahoma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字符串连接符 </a:t>
            </a:r>
            <a:r>
              <a:rPr lang="en-US" altLang="zh-CN" sz="4800" dirty="0"/>
              <a:t>+</a:t>
            </a:r>
            <a:endParaRPr lang="en-US" altLang="zh-CN" sz="4800" dirty="0">
              <a:solidFill>
                <a:schemeClr val="tx1"/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字符串连接运算符</a:t>
            </a:r>
            <a:r>
              <a:rPr lang="zh-CN" altLang="en-US" b="1" dirty="0"/>
              <a:t> </a:t>
            </a:r>
            <a:r>
              <a:rPr lang="en-US" altLang="zh-CN" b="1" dirty="0"/>
              <a:t>+</a:t>
            </a:r>
            <a:r>
              <a:rPr lang="en-US" altLang="zh-CN" dirty="0"/>
              <a:t> </a:t>
            </a:r>
            <a:r>
              <a:rPr lang="zh-CN" altLang="en-US" dirty="0"/>
              <a:t>的使用分两种情况：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(1) </a:t>
            </a:r>
            <a:r>
              <a:rPr lang="zh-CN" altLang="en-US" b="1" dirty="0">
                <a:solidFill>
                  <a:srgbClr val="000099"/>
                </a:solidFill>
              </a:rPr>
              <a:t>字符串 </a:t>
            </a:r>
            <a:r>
              <a:rPr lang="en-US" altLang="zh-CN" b="1" dirty="0">
                <a:solidFill>
                  <a:srgbClr val="000099"/>
                </a:solidFill>
              </a:rPr>
              <a:t>+ </a:t>
            </a:r>
            <a:r>
              <a:rPr lang="zh-CN" altLang="en-US" b="1" dirty="0">
                <a:solidFill>
                  <a:srgbClr val="000099"/>
                </a:solidFill>
              </a:rPr>
              <a:t>字符串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/>
              <a:t>       </a:t>
            </a:r>
            <a:r>
              <a:rPr lang="en-US" altLang="zh-CN" sz="2400" b="1" dirty="0"/>
              <a:t>String boo=“boo”;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/>
              <a:t>       String cry=boo+“</a:t>
            </a:r>
            <a:r>
              <a:rPr lang="en-US" altLang="zh-CN" sz="2400" b="1" dirty="0" err="1"/>
              <a:t>hoo</a:t>
            </a:r>
            <a:r>
              <a:rPr lang="en-US" altLang="zh-CN" sz="2400" b="1" dirty="0"/>
              <a:t>”;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   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(2) </a:t>
            </a:r>
            <a:r>
              <a:rPr lang="zh-CN" altLang="en-US" b="1" dirty="0">
                <a:solidFill>
                  <a:srgbClr val="000099"/>
                </a:solidFill>
              </a:rPr>
              <a:t>字符串 </a:t>
            </a:r>
            <a:r>
              <a:rPr lang="en-US" altLang="zh-CN" b="1" dirty="0">
                <a:solidFill>
                  <a:srgbClr val="000099"/>
                </a:solidFill>
              </a:rPr>
              <a:t>+ </a:t>
            </a:r>
            <a:r>
              <a:rPr lang="zh-CN" altLang="en-US" b="1" dirty="0">
                <a:solidFill>
                  <a:srgbClr val="000099"/>
                </a:solidFill>
              </a:rPr>
              <a:t>其它类型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/>
              <a:t>       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no=1001;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/>
              <a:t>          String </a:t>
            </a:r>
            <a:r>
              <a:rPr lang="en-US" altLang="zh-CN" sz="2400" b="1" dirty="0" err="1"/>
              <a:t>stuNo</a:t>
            </a:r>
            <a:r>
              <a:rPr lang="en-US" altLang="zh-CN" sz="2400" b="1" dirty="0"/>
              <a:t>=“</a:t>
            </a:r>
            <a:r>
              <a:rPr lang="en-US" altLang="zh-CN" sz="2400" b="1" dirty="0" err="1"/>
              <a:t>cuit</a:t>
            </a:r>
            <a:r>
              <a:rPr lang="en-US" altLang="zh-CN" sz="2400" b="1" dirty="0"/>
              <a:t>”+no;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6C7E-D946-46B0-86A5-F3046478F36B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5436096" y="3054139"/>
            <a:ext cx="2016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</a:rPr>
              <a:t>// “boohoo”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5218608" y="4998392"/>
            <a:ext cx="22336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</a:rPr>
              <a:t>// “cuit1001”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/>
      <p:bldP spid="12595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字符串连接符 ＋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Example: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b="1" dirty="0">
                <a:latin typeface="Courier New" pitchFamily="49" charset="0"/>
              </a:rPr>
              <a:t>What is the output?</a:t>
            </a:r>
          </a:p>
          <a:p>
            <a:pPr eaLnBrk="1" hangingPunct="1"/>
            <a:endParaRPr lang="en-US" altLang="zh-CN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F27406-1D4F-4382-B72A-389EA5512BA6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5364088" y="4981635"/>
            <a:ext cx="1584325" cy="138499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3456</a:t>
            </a:r>
          </a:p>
          <a:p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12345</a:t>
            </a:r>
          </a:p>
          <a:p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43229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104081-7657-41A9-BFAB-17EFFBEAACC9}"/>
              </a:ext>
            </a:extLst>
          </p:cNvPr>
          <p:cNvSpPr txBox="1"/>
          <p:nvPr/>
        </p:nvSpPr>
        <p:spPr>
          <a:xfrm>
            <a:off x="916732" y="2141777"/>
            <a:ext cx="6624735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latin typeface="+mj-lt"/>
              </a:rPr>
              <a:t>class </a:t>
            </a:r>
            <a:r>
              <a:rPr lang="en-US" altLang="zh-CN" sz="2400" dirty="0" err="1">
                <a:latin typeface="+mj-lt"/>
              </a:rPr>
              <a:t>Cancatenate</a:t>
            </a:r>
            <a:r>
              <a:rPr lang="en-US" altLang="zh-CN" sz="2400" dirty="0">
                <a:latin typeface="+mj-lt"/>
              </a:rPr>
              <a:t> { </a:t>
            </a:r>
          </a:p>
          <a:p>
            <a:pPr lvl="1"/>
            <a:r>
              <a:rPr lang="en-US" altLang="zh-CN" sz="2400" dirty="0">
                <a:latin typeface="+mj-lt"/>
              </a:rPr>
              <a:t>public static void main(String </a:t>
            </a:r>
            <a:r>
              <a:rPr lang="en-US" altLang="zh-CN" sz="2400" dirty="0" err="1">
                <a:latin typeface="+mj-lt"/>
              </a:rPr>
              <a:t>args</a:t>
            </a:r>
            <a:r>
              <a:rPr lang="en-US" altLang="zh-CN" sz="2400" dirty="0">
                <a:latin typeface="+mj-lt"/>
              </a:rPr>
              <a:t>[]){ </a:t>
            </a:r>
          </a:p>
          <a:p>
            <a:pPr lvl="1"/>
            <a:r>
              <a:rPr lang="en-US" altLang="zh-CN" sz="2400" b="1" dirty="0">
                <a:latin typeface="+mj-lt"/>
              </a:rPr>
              <a:t>	</a:t>
            </a:r>
            <a:r>
              <a:rPr lang="en-US" altLang="zh-CN" sz="2400" b="1" dirty="0" err="1">
                <a:solidFill>
                  <a:srgbClr val="006600"/>
                </a:solidFill>
                <a:latin typeface="+mj-lt"/>
              </a:rPr>
              <a:t>System.out.println</a:t>
            </a:r>
            <a:r>
              <a:rPr lang="en-US" altLang="zh-CN" sz="2400" b="1" dirty="0">
                <a:solidFill>
                  <a:srgbClr val="006600"/>
                </a:solidFill>
                <a:latin typeface="+mj-lt"/>
              </a:rPr>
              <a:t>(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</a:rPr>
              <a:t>1+2+"456"</a:t>
            </a:r>
            <a:r>
              <a:rPr lang="en-US" altLang="zh-CN" sz="2400" b="1" dirty="0">
                <a:solidFill>
                  <a:srgbClr val="006600"/>
                </a:solidFill>
                <a:latin typeface="+mj-lt"/>
              </a:rPr>
              <a:t>);</a:t>
            </a:r>
          </a:p>
          <a:p>
            <a:pPr lvl="1"/>
            <a:r>
              <a:rPr lang="en-US" altLang="zh-CN" sz="2400" b="1" dirty="0">
                <a:solidFill>
                  <a:srgbClr val="006600"/>
                </a:solidFill>
                <a:latin typeface="+mj-lt"/>
              </a:rPr>
              <a:t>	</a:t>
            </a:r>
            <a:r>
              <a:rPr lang="en-US" altLang="zh-CN" sz="2400" b="1" dirty="0" err="1">
                <a:solidFill>
                  <a:srgbClr val="006600"/>
                </a:solidFill>
                <a:latin typeface="+mj-lt"/>
              </a:rPr>
              <a:t>System.out.println</a:t>
            </a:r>
            <a:r>
              <a:rPr lang="en-US" altLang="zh-CN" sz="2400" b="1" dirty="0">
                <a:solidFill>
                  <a:srgbClr val="006600"/>
                </a:solidFill>
                <a:latin typeface="+mj-lt"/>
              </a:rPr>
              <a:t>("1"+2+345);</a:t>
            </a:r>
          </a:p>
          <a:p>
            <a:pPr lvl="1"/>
            <a:r>
              <a:rPr lang="en-US" altLang="zh-CN" sz="2400" b="1" dirty="0">
                <a:solidFill>
                  <a:srgbClr val="006600"/>
                </a:solidFill>
                <a:latin typeface="+mj-lt"/>
              </a:rPr>
              <a:t>	</a:t>
            </a:r>
            <a:r>
              <a:rPr lang="en-US" altLang="zh-CN" sz="2400" b="1" dirty="0" err="1">
                <a:solidFill>
                  <a:srgbClr val="006600"/>
                </a:solidFill>
                <a:latin typeface="+mj-lt"/>
              </a:rPr>
              <a:t>System.out.println</a:t>
            </a:r>
            <a:r>
              <a:rPr lang="en-US" altLang="zh-CN" sz="2400" b="1" dirty="0">
                <a:solidFill>
                  <a:srgbClr val="006600"/>
                </a:solidFill>
                <a:latin typeface="+mj-lt"/>
              </a:rPr>
              <a:t>('</a:t>
            </a:r>
            <a:r>
              <a:rPr lang="zh-CN" altLang="en-US" sz="2400" b="1" dirty="0">
                <a:solidFill>
                  <a:srgbClr val="006600"/>
                </a:solidFill>
                <a:latin typeface="+mj-lt"/>
              </a:rPr>
              <a:t>你</a:t>
            </a:r>
            <a:r>
              <a:rPr lang="en-US" altLang="zh-CN" sz="2400" b="1" dirty="0">
                <a:solidFill>
                  <a:srgbClr val="006600"/>
                </a:solidFill>
                <a:latin typeface="+mj-lt"/>
              </a:rPr>
              <a:t>'+'</a:t>
            </a:r>
            <a:r>
              <a:rPr lang="zh-CN" altLang="en-US" sz="2400" b="1" dirty="0">
                <a:solidFill>
                  <a:srgbClr val="006600"/>
                </a:solidFill>
                <a:latin typeface="+mj-lt"/>
              </a:rPr>
              <a:t>好</a:t>
            </a:r>
            <a:r>
              <a:rPr lang="en-US" altLang="zh-CN" sz="2400" b="1" dirty="0">
                <a:solidFill>
                  <a:srgbClr val="006600"/>
                </a:solidFill>
                <a:latin typeface="+mj-lt"/>
              </a:rPr>
              <a:t>’);</a:t>
            </a:r>
          </a:p>
          <a:p>
            <a:pPr lvl="1"/>
            <a:r>
              <a:rPr lang="en-US" altLang="zh-CN" sz="2400" dirty="0">
                <a:latin typeface="+mj-lt"/>
              </a:rPr>
              <a:t>} </a:t>
            </a: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例2-1：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686800" cy="3657613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class Example2_1 {</a:t>
            </a:r>
          </a:p>
          <a:p>
            <a:pPr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public static void main (String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args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]){</a:t>
            </a:r>
          </a:p>
          <a:p>
            <a:pPr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char ch1='</a:t>
            </a:r>
            <a:r>
              <a:rPr lang="el-GR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ω',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ch2='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好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';</a:t>
            </a:r>
          </a:p>
          <a:p>
            <a:pPr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int p1=32831, p2=30452;</a:t>
            </a:r>
          </a:p>
          <a:p>
            <a:pPr>
              <a:buNone/>
            </a:pPr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CN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zh-CN" sz="22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\“</a:t>
            </a:r>
            <a:r>
              <a:rPr lang="en-US" altLang="zh-CN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r>
              <a:rPr lang="en-US" altLang="zh-CN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ch1 + </a:t>
            </a:r>
            <a:r>
              <a:rPr lang="en-US" altLang="zh-CN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zh-CN" sz="22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\"</a:t>
            </a:r>
            <a:r>
              <a:rPr lang="zh-CN" altLang="en-US" sz="22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的位置</a:t>
            </a:r>
            <a:r>
              <a:rPr lang="en-US" altLang="zh-CN" sz="22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altLang="zh-CN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en-US" altLang="zh-CN" sz="22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(int)ch1</a:t>
            </a:r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("\"“ + ch2 + "\"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的位置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:“ + (int)ch2); </a:t>
            </a:r>
          </a:p>
          <a:p>
            <a:pPr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第</a:t>
            </a:r>
            <a:r>
              <a:rPr lang="en-US" altLang="zh-CN" sz="2000" dirty="0">
                <a:latin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p1 + "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个位置上的字符是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:” + (char)p1);</a:t>
            </a:r>
          </a:p>
          <a:p>
            <a:pPr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第</a:t>
            </a:r>
            <a:r>
              <a:rPr lang="en-US" altLang="zh-CN" sz="2000" dirty="0">
                <a:latin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p2 + "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个位置上的字符是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:” + (char)p2); </a:t>
            </a:r>
          </a:p>
          <a:p>
            <a:pPr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}</a:t>
            </a:r>
          </a:p>
          <a:p>
            <a:pPr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57686" y="5429264"/>
            <a:ext cx="392909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"ω"</a:t>
            </a:r>
            <a:r>
              <a:rPr lang="zh-CN" altLang="en-US" sz="2000" dirty="0"/>
              <a:t>的位置</a:t>
            </a:r>
            <a:r>
              <a:rPr lang="en-US" altLang="zh-CN" sz="2000" dirty="0"/>
              <a:t>:969</a:t>
            </a:r>
          </a:p>
          <a:p>
            <a:r>
              <a:rPr lang="en-US" altLang="zh-CN" sz="2000" dirty="0"/>
              <a:t>"</a:t>
            </a:r>
            <a:r>
              <a:rPr lang="zh-CN" altLang="en-US" sz="2000" dirty="0"/>
              <a:t>好</a:t>
            </a:r>
            <a:r>
              <a:rPr lang="en-US" altLang="zh-CN" sz="2000" dirty="0"/>
              <a:t>"</a:t>
            </a:r>
            <a:r>
              <a:rPr lang="zh-CN" altLang="en-US" sz="2000" dirty="0"/>
              <a:t>的位置</a:t>
            </a:r>
            <a:r>
              <a:rPr lang="en-US" altLang="zh-CN" sz="2000" dirty="0"/>
              <a:t>:22909</a:t>
            </a:r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32831</a:t>
            </a:r>
            <a:r>
              <a:rPr lang="zh-CN" altLang="en-US" sz="2000" dirty="0"/>
              <a:t>个位置上的字符是</a:t>
            </a:r>
            <a:r>
              <a:rPr lang="en-US" altLang="zh-CN" sz="2000" dirty="0"/>
              <a:t>:</a:t>
            </a:r>
            <a:r>
              <a:rPr lang="zh-CN" altLang="en-US" sz="2000" dirty="0"/>
              <a:t>耿</a:t>
            </a:r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30452</a:t>
            </a:r>
            <a:r>
              <a:rPr lang="zh-CN" altLang="en-US" sz="2000" dirty="0"/>
              <a:t>个位置上的字符是</a:t>
            </a:r>
            <a:r>
              <a:rPr lang="en-US" altLang="zh-CN" sz="2000" dirty="0"/>
              <a:t>:</a:t>
            </a:r>
            <a:r>
              <a:rPr lang="zh-CN" altLang="en-US" sz="2000" dirty="0"/>
              <a:t>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7554" y="5429264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99"/>
                </a:solidFill>
              </a:rPr>
              <a:t>输出：</a:t>
            </a:r>
          </a:p>
        </p:txBody>
      </p:sp>
      <p:sp>
        <p:nvSpPr>
          <p:cNvPr id="7" name="云形标注 3">
            <a:extLst>
              <a:ext uri="{FF2B5EF4-FFF2-40B4-BE49-F238E27FC236}">
                <a16:creationId xmlns:a16="http://schemas.microsoft.com/office/drawing/2014/main" id="{C334F6E1-E337-B6EC-8BAA-061E08167778}"/>
              </a:ext>
            </a:extLst>
          </p:cNvPr>
          <p:cNvSpPr/>
          <p:nvPr/>
        </p:nvSpPr>
        <p:spPr>
          <a:xfrm>
            <a:off x="5580112" y="332656"/>
            <a:ext cx="2890664" cy="1490702"/>
          </a:xfrm>
          <a:prstGeom prst="cloudCallout">
            <a:avLst>
              <a:gd name="adj1" fmla="val -15010"/>
              <a:gd name="adj2" fmla="val 4914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课后运行程序</a:t>
            </a:r>
          </a:p>
        </p:txBody>
      </p:sp>
    </p:spTree>
    <p:extLst>
      <p:ext uri="{BB962C8B-B14F-4D97-AF65-F5344CB8AC3E}">
        <p14:creationId xmlns:p14="http://schemas.microsoft.com/office/powerpoint/2010/main" val="215669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C342C-268D-4046-A956-64A2B72D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字符串连接符</a:t>
            </a: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FCB3B-B000-4CBB-997A-13CDB00B2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9D003-6E8A-4B3C-8374-C02D3CD5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43C837-56F7-41BA-94BE-B8637F35E1FF}"/>
              </a:ext>
            </a:extLst>
          </p:cNvPr>
          <p:cNvSpPr txBox="1"/>
          <p:nvPr/>
        </p:nvSpPr>
        <p:spPr>
          <a:xfrm>
            <a:off x="1043608" y="309370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zh-CN" sz="28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\“</a:t>
            </a:r>
            <a:r>
              <a:rPr lang="en-US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31E896-61AF-4915-88F7-16D6D0474109}"/>
              </a:ext>
            </a:extLst>
          </p:cNvPr>
          <p:cNvSpPr txBox="1"/>
          <p:nvPr/>
        </p:nvSpPr>
        <p:spPr>
          <a:xfrm>
            <a:off x="2157322" y="312996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ch1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92D8F1-3E19-4363-A696-8485BCCDA4F2}"/>
              </a:ext>
            </a:extLst>
          </p:cNvPr>
          <p:cNvSpPr txBox="1"/>
          <p:nvPr/>
        </p:nvSpPr>
        <p:spPr>
          <a:xfrm>
            <a:off x="3406271" y="3112346"/>
            <a:ext cx="2132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zh-CN" sz="28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\"</a:t>
            </a:r>
            <a:r>
              <a:rPr lang="zh-CN" altLang="en-US" sz="28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的位置</a:t>
            </a:r>
            <a:r>
              <a:rPr lang="en-US" altLang="zh-CN" sz="28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8196B0-2637-4C3D-AA5F-BADD99BC64E9}"/>
              </a:ext>
            </a:extLst>
          </p:cNvPr>
          <p:cNvSpPr txBox="1"/>
          <p:nvPr/>
        </p:nvSpPr>
        <p:spPr>
          <a:xfrm>
            <a:off x="5595976" y="3070480"/>
            <a:ext cx="1844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(int)ch1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117E9F-5D6F-4BA8-B312-AC250A4779CB}"/>
              </a:ext>
            </a:extLst>
          </p:cNvPr>
          <p:cNvSpPr txBox="1"/>
          <p:nvPr/>
        </p:nvSpPr>
        <p:spPr>
          <a:xfrm>
            <a:off x="3043621" y="3121157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5E08B8-9166-4015-86F5-83DFEF5E59E3}"/>
              </a:ext>
            </a:extLst>
          </p:cNvPr>
          <p:cNvSpPr txBox="1"/>
          <p:nvPr/>
        </p:nvSpPr>
        <p:spPr>
          <a:xfrm>
            <a:off x="1895777" y="3121157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DBBF01-2834-434E-BFAF-2C418A0C3FDF}"/>
              </a:ext>
            </a:extLst>
          </p:cNvPr>
          <p:cNvSpPr txBox="1"/>
          <p:nvPr/>
        </p:nvSpPr>
        <p:spPr>
          <a:xfrm>
            <a:off x="5423220" y="3076898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F1DF757-3AA5-473A-AD9B-BF6AD59D5F0F}"/>
              </a:ext>
            </a:extLst>
          </p:cNvPr>
          <p:cNvSpPr txBox="1"/>
          <p:nvPr/>
        </p:nvSpPr>
        <p:spPr>
          <a:xfrm>
            <a:off x="1321017" y="3995389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endParaRPr lang="en-US" altLang="zh-CN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7436FB-20DB-B4CB-AB27-AB7675D0C10F}"/>
              </a:ext>
            </a:extLst>
          </p:cNvPr>
          <p:cNvSpPr txBox="1"/>
          <p:nvPr/>
        </p:nvSpPr>
        <p:spPr>
          <a:xfrm>
            <a:off x="332474" y="2159603"/>
            <a:ext cx="847905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\“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ch1 + 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\"</a:t>
            </a:r>
            <a:r>
              <a:rPr lang="zh-CN" altLang="en-US" sz="24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的位置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(int)ch1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CBCB44-12D1-01C8-04CC-703D4EC40EBB}"/>
              </a:ext>
            </a:extLst>
          </p:cNvPr>
          <p:cNvSpPr txBox="1"/>
          <p:nvPr/>
        </p:nvSpPr>
        <p:spPr>
          <a:xfrm>
            <a:off x="6084168" y="4005650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969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1044F9-E528-FF3E-BE4C-EB96A49A278C}"/>
              </a:ext>
            </a:extLst>
          </p:cNvPr>
          <p:cNvSpPr txBox="1"/>
          <p:nvPr/>
        </p:nvSpPr>
        <p:spPr>
          <a:xfrm>
            <a:off x="2342588" y="3900278"/>
            <a:ext cx="487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9E50A6-781C-8F10-8881-B7289A3FCAC9}"/>
              </a:ext>
            </a:extLst>
          </p:cNvPr>
          <p:cNvSpPr txBox="1"/>
          <p:nvPr/>
        </p:nvSpPr>
        <p:spPr>
          <a:xfrm>
            <a:off x="3790376" y="3995389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zh-CN" altLang="en-US" sz="28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的位置</a:t>
            </a:r>
            <a:r>
              <a:rPr lang="en-US" altLang="zh-CN" sz="2800" b="1" dirty="0"/>
              <a:t>:</a:t>
            </a: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C76A5FE7-780E-BA88-2872-8C6851CD1F91}"/>
              </a:ext>
            </a:extLst>
          </p:cNvPr>
          <p:cNvSpPr txBox="1"/>
          <p:nvPr/>
        </p:nvSpPr>
        <p:spPr>
          <a:xfrm>
            <a:off x="4357686" y="5429264"/>
            <a:ext cx="23745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"ω"</a:t>
            </a:r>
            <a:r>
              <a:rPr lang="zh-CN" altLang="en-US" sz="2400" dirty="0"/>
              <a:t>的位置</a:t>
            </a:r>
            <a:r>
              <a:rPr lang="en-US" altLang="zh-CN" sz="2400" dirty="0"/>
              <a:t>:969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A802E745-0143-B74B-17B0-BAAD227B2A88}"/>
              </a:ext>
            </a:extLst>
          </p:cNvPr>
          <p:cNvSpPr txBox="1"/>
          <p:nvPr/>
        </p:nvSpPr>
        <p:spPr>
          <a:xfrm>
            <a:off x="3357554" y="5429264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99"/>
                </a:solidFill>
              </a:rPr>
              <a:t>输出：</a:t>
            </a:r>
          </a:p>
        </p:txBody>
      </p:sp>
    </p:spTree>
    <p:extLst>
      <p:ext uri="{BB962C8B-B14F-4D97-AF65-F5344CB8AC3E}">
        <p14:creationId xmlns:p14="http://schemas.microsoft.com/office/powerpoint/2010/main" val="25970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4" grpId="0"/>
      <p:bldP spid="15" grpId="0"/>
      <p:bldP spid="11" grpId="0"/>
      <p:bldP spid="13" grpId="0"/>
      <p:bldP spid="16" grpId="0"/>
      <p:bldP spid="17" grpId="0" animBg="1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§2.2.4  </a:t>
            </a:r>
            <a:r>
              <a:rPr lang="zh-CN" altLang="en-US">
                <a:latin typeface="宋体" pitchFamily="2" charset="-122"/>
              </a:rPr>
              <a:t>浮点类型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graphicFrame>
        <p:nvGraphicFramePr>
          <p:cNvPr id="5" name="Group 8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877838"/>
              </p:ext>
            </p:extLst>
          </p:nvPr>
        </p:nvGraphicFramePr>
        <p:xfrm>
          <a:off x="1259632" y="2348880"/>
          <a:ext cx="6840760" cy="1643074"/>
        </p:xfrm>
        <a:graphic>
          <a:graphicData uri="http://schemas.openxmlformats.org/drawingml/2006/table">
            <a:tbl>
              <a:tblPr/>
              <a:tblGrid>
                <a:gridCol w="1821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6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997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数据类型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所占位数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数的范围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55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float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32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1.4E-45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3.4E+38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54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double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64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4.9E-324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itchFamily="2" charset="-122"/>
                        </a:rPr>
                        <a:t>1.7E308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§2.2.4  </a:t>
            </a:r>
            <a:r>
              <a:rPr lang="zh-CN" altLang="en-US">
                <a:latin typeface="宋体" pitchFamily="2" charset="-122"/>
              </a:rPr>
              <a:t>浮点类型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401080" cy="4574133"/>
          </a:xfrm>
        </p:spPr>
        <p:txBody>
          <a:bodyPr/>
          <a:lstStyle/>
          <a:p>
            <a:pPr marL="457200" indent="-457200" algn="just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1</a:t>
            </a:r>
            <a:r>
              <a:rPr lang="zh-CN" altLang="en-US" b="1" dirty="0">
                <a:solidFill>
                  <a:srgbClr val="000099"/>
                </a:solidFill>
              </a:rPr>
              <a:t>. </a:t>
            </a:r>
            <a:r>
              <a:rPr lang="en-US" altLang="zh-CN" b="1" dirty="0">
                <a:solidFill>
                  <a:srgbClr val="000099"/>
                </a:solidFill>
              </a:rPr>
              <a:t>double </a:t>
            </a:r>
            <a:r>
              <a:rPr lang="zh-CN" altLang="en-US" b="1" dirty="0">
                <a:solidFill>
                  <a:srgbClr val="000099"/>
                </a:solidFill>
              </a:rPr>
              <a:t>型</a:t>
            </a: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对于</a:t>
            </a:r>
            <a:r>
              <a:rPr lang="en-US" altLang="zh-CN" dirty="0">
                <a:latin typeface="+mj-lt"/>
              </a:rPr>
              <a:t>double</a:t>
            </a:r>
            <a:r>
              <a:rPr lang="zh-CN" altLang="en-US" dirty="0">
                <a:latin typeface="+mj-lt"/>
              </a:rPr>
              <a:t>型变量，内存分配给8个字节，占64位 。</a:t>
            </a: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对于</a:t>
            </a:r>
            <a:r>
              <a:rPr lang="en-US" altLang="zh-CN" dirty="0">
                <a:latin typeface="+mj-lt"/>
              </a:rPr>
              <a:t>double</a:t>
            </a:r>
            <a:r>
              <a:rPr lang="zh-CN" altLang="en-US" dirty="0">
                <a:latin typeface="+mj-lt"/>
              </a:rPr>
              <a:t>常量，后面可以有</a:t>
            </a:r>
            <a:r>
              <a:rPr lang="zh-CN" altLang="en-US" dirty="0">
                <a:solidFill>
                  <a:srgbClr val="C00000"/>
                </a:solidFill>
                <a:latin typeface="+mj-lt"/>
              </a:rPr>
              <a:t>后缀“</a:t>
            </a:r>
            <a:r>
              <a:rPr lang="en-US" altLang="zh-CN" dirty="0">
                <a:solidFill>
                  <a:srgbClr val="C00000"/>
                </a:solidFill>
                <a:latin typeface="+mj-lt"/>
              </a:rPr>
              <a:t>d”</a:t>
            </a:r>
            <a:r>
              <a:rPr lang="zh-CN" altLang="en-US" dirty="0">
                <a:solidFill>
                  <a:srgbClr val="C00000"/>
                </a:solidFill>
                <a:latin typeface="+mj-lt"/>
              </a:rPr>
              <a:t>或“</a:t>
            </a:r>
            <a:r>
              <a:rPr lang="en-US" altLang="zh-CN" dirty="0">
                <a:solidFill>
                  <a:srgbClr val="C00000"/>
                </a:solidFill>
                <a:latin typeface="+mj-lt"/>
              </a:rPr>
              <a:t>D”</a:t>
            </a:r>
            <a:r>
              <a:rPr lang="en-US" altLang="zh-CN" dirty="0">
                <a:latin typeface="+mj-lt"/>
              </a:rPr>
              <a:t>，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但允许省略该后缀</a:t>
            </a:r>
            <a:r>
              <a:rPr lang="zh-CN" altLang="en-US" dirty="0">
                <a:latin typeface="+mj-lt"/>
              </a:rPr>
              <a:t>。 </a:t>
            </a:r>
            <a:r>
              <a:rPr lang="zh-CN" altLang="en-US" dirty="0">
                <a:solidFill>
                  <a:srgbClr val="0000FF"/>
                </a:solidFill>
                <a:latin typeface="+mj-lt"/>
              </a:rPr>
              <a:t>例如：</a:t>
            </a:r>
            <a:endParaRPr lang="en-US" altLang="zh-CN" dirty="0">
              <a:solidFill>
                <a:srgbClr val="0000FF"/>
              </a:solidFill>
              <a:latin typeface="+mj-lt"/>
            </a:endParaRPr>
          </a:p>
          <a:p>
            <a:pPr marL="1101725" lvl="2" indent="-457200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2389.539</a:t>
            </a:r>
            <a:r>
              <a:rPr lang="en-US" altLang="zh-CN" dirty="0">
                <a:solidFill>
                  <a:srgbClr val="C00000"/>
                </a:solidFill>
                <a:latin typeface="+mj-lt"/>
              </a:rPr>
              <a:t>d</a:t>
            </a:r>
            <a:r>
              <a:rPr lang="en-US" altLang="zh-CN" dirty="0">
                <a:latin typeface="+mj-lt"/>
              </a:rPr>
              <a:t>，2318908.987，0.05	（</a:t>
            </a:r>
            <a:r>
              <a:rPr lang="zh-CN" altLang="en-US" dirty="0">
                <a:latin typeface="+mj-lt"/>
              </a:rPr>
              <a:t>小数表示法）</a:t>
            </a:r>
            <a:endParaRPr lang="en-US" altLang="zh-CN" dirty="0">
              <a:latin typeface="+mj-lt"/>
            </a:endParaRPr>
          </a:p>
          <a:p>
            <a:pPr marL="1101725" lvl="2" indent="-457200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1</a:t>
            </a:r>
            <a:r>
              <a:rPr lang="en-US" altLang="zh-CN" dirty="0">
                <a:latin typeface="+mj-lt"/>
              </a:rPr>
              <a:t>e-90	（1</a:t>
            </a:r>
            <a:r>
              <a:rPr lang="zh-CN" altLang="en-US" dirty="0">
                <a:latin typeface="+mj-lt"/>
              </a:rPr>
              <a:t>乘10的-90次方，指数表示法）</a:t>
            </a:r>
            <a:endParaRPr lang="en-US" altLang="zh-CN" dirty="0">
              <a:latin typeface="+mj-lt"/>
            </a:endParaRPr>
          </a:p>
          <a:p>
            <a:pPr marL="806450" lvl="1" indent="-457200" algn="just">
              <a:lnSpc>
                <a:spcPct val="90000"/>
              </a:lnSpc>
            </a:pPr>
            <a:endParaRPr lang="en-US" altLang="zh-CN" dirty="0">
              <a:solidFill>
                <a:srgbClr val="0000FF"/>
              </a:solidFill>
              <a:latin typeface="+mj-lt"/>
            </a:endParaRP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+mj-lt"/>
              </a:rPr>
              <a:t>变量：</a:t>
            </a:r>
            <a:endParaRPr lang="en-US" altLang="zh-CN" b="1" dirty="0">
              <a:solidFill>
                <a:srgbClr val="0000FF"/>
              </a:solidFill>
              <a:latin typeface="+mj-lt"/>
            </a:endParaRPr>
          </a:p>
          <a:p>
            <a:pPr marL="349250" lvl="1" indent="0" algn="just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double height=23.345, width=34.56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D</a:t>
            </a: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, length=1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e12</a:t>
            </a: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; </a:t>
            </a:r>
          </a:p>
          <a:p>
            <a:pPr marL="806450" lvl="1" indent="-457200" algn="ctr">
              <a:lnSpc>
                <a:spcPct val="90000"/>
              </a:lnSpc>
              <a:buNone/>
            </a:pPr>
            <a:endParaRPr lang="zh-CN" altLang="en-US" dirty="0">
              <a:solidFill>
                <a:srgbClr val="000099"/>
              </a:solidFill>
              <a:latin typeface="+mj-lt"/>
            </a:endParaRP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+mj-lt"/>
              </a:rPr>
              <a:t>精度：</a:t>
            </a:r>
            <a:r>
              <a:rPr lang="en-US" altLang="zh-CN" dirty="0">
                <a:latin typeface="+mj-lt"/>
              </a:rPr>
              <a:t>double</a:t>
            </a:r>
            <a:r>
              <a:rPr lang="zh-CN" altLang="en-US" dirty="0">
                <a:latin typeface="+mj-lt"/>
              </a:rPr>
              <a:t>变量在存储</a:t>
            </a:r>
            <a:r>
              <a:rPr lang="en-US" altLang="zh-CN" dirty="0">
                <a:latin typeface="+mj-lt"/>
              </a:rPr>
              <a:t>double</a:t>
            </a:r>
            <a:r>
              <a:rPr lang="zh-CN" altLang="en-US" dirty="0">
                <a:latin typeface="+mj-lt"/>
              </a:rPr>
              <a:t>型数据时保留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16位有效数字</a:t>
            </a:r>
            <a:r>
              <a:rPr lang="zh-CN" altLang="en-US" dirty="0">
                <a:latin typeface="+mj-lt"/>
              </a:rPr>
              <a:t>，实际精度取决于具体数值。</a:t>
            </a:r>
            <a:endParaRPr lang="zh-CN" altLang="en-US" sz="1600" dirty="0">
              <a:latin typeface="+mj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/>
              <a:t>§2.2.4  </a:t>
            </a:r>
            <a:r>
              <a:rPr lang="zh-CN" altLang="en-US">
                <a:latin typeface="宋体" pitchFamily="2" charset="-122"/>
              </a:rPr>
              <a:t>浮点类型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2. float</a:t>
            </a:r>
            <a:r>
              <a:rPr lang="zh-CN" altLang="en-US" b="1" dirty="0">
                <a:solidFill>
                  <a:srgbClr val="000099"/>
                </a:solidFill>
                <a:latin typeface="宋体" pitchFamily="2" charset="-122"/>
              </a:rPr>
              <a:t>型</a:t>
            </a: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对于</a:t>
            </a:r>
            <a:r>
              <a:rPr lang="en-US" altLang="zh-CN" dirty="0">
                <a:latin typeface="+mj-lt"/>
              </a:rPr>
              <a:t>float</a:t>
            </a:r>
            <a:r>
              <a:rPr lang="zh-CN" altLang="en-US" dirty="0">
                <a:latin typeface="+mj-lt"/>
              </a:rPr>
              <a:t>型变量，内存分配给4个字节，占</a:t>
            </a:r>
            <a:r>
              <a:rPr lang="zh-CN" altLang="en-US" dirty="0">
                <a:solidFill>
                  <a:srgbClr val="C00000"/>
                </a:solidFill>
                <a:latin typeface="+mj-lt"/>
              </a:rPr>
              <a:t>32位</a:t>
            </a:r>
            <a:r>
              <a:rPr lang="zh-CN" altLang="en-US" dirty="0">
                <a:latin typeface="+mj-lt"/>
              </a:rPr>
              <a:t>。 </a:t>
            </a: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常量后面必须要有</a:t>
            </a:r>
            <a:r>
              <a:rPr lang="zh-CN" altLang="en-US" b="1" dirty="0">
                <a:solidFill>
                  <a:srgbClr val="C00000"/>
                </a:solidFill>
                <a:latin typeface="+mj-lt"/>
              </a:rPr>
              <a:t>后缀“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f”</a:t>
            </a:r>
            <a:r>
              <a:rPr lang="zh-CN" altLang="en-US" b="1" dirty="0">
                <a:solidFill>
                  <a:srgbClr val="C00000"/>
                </a:solidFill>
                <a:latin typeface="+mj-lt"/>
              </a:rPr>
              <a:t>或“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F”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latin typeface="+mj-lt"/>
              </a:rPr>
              <a:t>常量：</a:t>
            </a:r>
            <a:endParaRPr lang="en-US" altLang="zh-CN" dirty="0">
              <a:solidFill>
                <a:srgbClr val="0000FF"/>
              </a:solidFill>
              <a:latin typeface="+mj-lt"/>
            </a:endParaRPr>
          </a:p>
          <a:p>
            <a:pPr marL="1101725" lvl="2" indent="-457200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453.5439</a:t>
            </a:r>
            <a:r>
              <a:rPr lang="en-US" altLang="zh-CN" dirty="0">
                <a:solidFill>
                  <a:srgbClr val="C00000"/>
                </a:solidFill>
                <a:latin typeface="+mj-lt"/>
              </a:rPr>
              <a:t>f</a:t>
            </a:r>
            <a:r>
              <a:rPr lang="en-US" altLang="zh-CN" dirty="0">
                <a:latin typeface="+mj-lt"/>
              </a:rPr>
              <a:t>，21379.987</a:t>
            </a:r>
            <a:r>
              <a:rPr lang="en-US" altLang="zh-CN" dirty="0">
                <a:solidFill>
                  <a:srgbClr val="C00000"/>
                </a:solidFill>
                <a:latin typeface="+mj-lt"/>
              </a:rPr>
              <a:t>F</a:t>
            </a:r>
            <a:r>
              <a:rPr lang="en-US" altLang="zh-CN" dirty="0">
                <a:latin typeface="+mj-lt"/>
              </a:rPr>
              <a:t>，231.0</a:t>
            </a:r>
            <a:r>
              <a:rPr lang="en-US" altLang="zh-CN" dirty="0">
                <a:solidFill>
                  <a:srgbClr val="C00000"/>
                </a:solidFill>
                <a:latin typeface="+mj-lt"/>
              </a:rPr>
              <a:t>f</a:t>
            </a:r>
            <a:r>
              <a:rPr lang="en-US" altLang="zh-CN" dirty="0">
                <a:latin typeface="+mj-lt"/>
              </a:rPr>
              <a:t>（</a:t>
            </a:r>
            <a:r>
              <a:rPr lang="zh-CN" altLang="en-US" dirty="0">
                <a:latin typeface="+mj-lt"/>
              </a:rPr>
              <a:t>小数表示法）</a:t>
            </a:r>
            <a:endParaRPr lang="en-US" altLang="zh-CN" dirty="0">
              <a:latin typeface="+mj-lt"/>
            </a:endParaRPr>
          </a:p>
          <a:p>
            <a:pPr marL="1101725" lvl="2" indent="-457200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2</a:t>
            </a:r>
            <a:r>
              <a:rPr lang="en-US" altLang="zh-CN" dirty="0">
                <a:latin typeface="+mj-lt"/>
              </a:rPr>
              <a:t>e40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f </a:t>
            </a:r>
            <a:r>
              <a:rPr lang="en-US" altLang="zh-CN" b="1" dirty="0">
                <a:latin typeface="+mj-lt"/>
              </a:rPr>
              <a:t>(</a:t>
            </a:r>
            <a:r>
              <a:rPr lang="en-US" altLang="zh-CN" dirty="0">
                <a:latin typeface="+mj-lt"/>
              </a:rPr>
              <a:t>2</a:t>
            </a:r>
            <a:r>
              <a:rPr lang="zh-CN" altLang="en-US" dirty="0">
                <a:latin typeface="+mj-lt"/>
              </a:rPr>
              <a:t>乘10的40次方，指数表示法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+mj-lt"/>
              </a:rPr>
              <a:t> </a:t>
            </a: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latin typeface="+mj-lt"/>
              </a:rPr>
              <a:t>变量：</a:t>
            </a:r>
            <a:endParaRPr lang="en-US" altLang="zh-CN" dirty="0">
              <a:solidFill>
                <a:srgbClr val="0000FF"/>
              </a:solidFill>
              <a:latin typeface="+mj-lt"/>
            </a:endParaRPr>
          </a:p>
          <a:p>
            <a:pPr marL="349250" lvl="1" indent="0" algn="ctr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float x=22.76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f</a:t>
            </a: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, tom=1234.987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f</a:t>
            </a: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, weight=1e-12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F</a:t>
            </a: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; </a:t>
            </a:r>
          </a:p>
          <a:p>
            <a:pPr marL="806450" lvl="1" indent="-457200" algn="just">
              <a:lnSpc>
                <a:spcPct val="90000"/>
              </a:lnSpc>
            </a:pPr>
            <a:endParaRPr lang="en-US" altLang="zh-CN" dirty="0">
              <a:solidFill>
                <a:srgbClr val="0000FF"/>
              </a:solidFill>
              <a:latin typeface="+mj-lt"/>
            </a:endParaRP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latin typeface="+mj-lt"/>
              </a:rPr>
              <a:t>精度：</a:t>
            </a:r>
            <a:endParaRPr lang="en-US" altLang="zh-CN" dirty="0">
              <a:solidFill>
                <a:srgbClr val="0000FF"/>
              </a:solidFill>
              <a:latin typeface="+mj-lt"/>
            </a:endParaRPr>
          </a:p>
          <a:p>
            <a:pPr marL="1101725" lvl="2" indent="-457200" algn="just">
              <a:lnSpc>
                <a:spcPct val="90000"/>
              </a:lnSpc>
            </a:pPr>
            <a:r>
              <a:rPr lang="en-US" altLang="zh-CN" dirty="0">
                <a:latin typeface="+mj-lt"/>
              </a:rPr>
              <a:t>float</a:t>
            </a:r>
            <a:r>
              <a:rPr lang="zh-CN" altLang="en-US" dirty="0">
                <a:latin typeface="+mj-lt"/>
              </a:rPr>
              <a:t>变量在存储</a:t>
            </a:r>
            <a:r>
              <a:rPr lang="en-US" altLang="zh-CN" dirty="0">
                <a:latin typeface="+mj-lt"/>
              </a:rPr>
              <a:t>float</a:t>
            </a:r>
            <a:r>
              <a:rPr lang="zh-CN" altLang="en-US" dirty="0">
                <a:latin typeface="+mj-lt"/>
              </a:rPr>
              <a:t>型数据时保留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8位有效数字</a:t>
            </a:r>
            <a:r>
              <a:rPr lang="zh-CN" altLang="en-US" dirty="0">
                <a:latin typeface="+mj-lt"/>
              </a:rPr>
              <a:t>，实际精度取决于具体数值。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9179-8EEC-49A8-8540-A1D67EDD39B4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428604"/>
            <a:ext cx="7793037" cy="838200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数据类型示例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612" y="1801420"/>
            <a:ext cx="8269288" cy="446563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SzPct val="90000"/>
              <a:buFont typeface="Wingdings" pitchFamily="2" charset="2"/>
              <a:buAutoNum type="arabicPeriod"/>
            </a:pPr>
            <a:endParaRPr lang="en-US" altLang="zh-CN" b="1"/>
          </a:p>
          <a:p>
            <a:pPr marL="609600" indent="-609600">
              <a:lnSpc>
                <a:spcPct val="90000"/>
              </a:lnSpc>
              <a:buSzPct val="90000"/>
              <a:buFont typeface="Wingdings" pitchFamily="2" charset="2"/>
              <a:buAutoNum type="arabicPeriod"/>
            </a:pPr>
            <a:endParaRPr lang="en-US" altLang="zh-CN" b="1"/>
          </a:p>
          <a:p>
            <a:pPr marL="0" indent="0">
              <a:lnSpc>
                <a:spcPct val="90000"/>
              </a:lnSpc>
              <a:buSzPct val="90000"/>
              <a:buNone/>
            </a:pPr>
            <a:endParaRPr lang="en-US" altLang="zh-CN" b="1"/>
          </a:p>
          <a:p>
            <a:pPr marL="0" indent="0">
              <a:lnSpc>
                <a:spcPct val="90000"/>
              </a:lnSpc>
              <a:buSzPct val="90000"/>
              <a:buNone/>
            </a:pPr>
            <a:endParaRPr lang="en-US" altLang="zh-CN" b="1"/>
          </a:p>
          <a:p>
            <a:pPr marL="0" indent="0">
              <a:lnSpc>
                <a:spcPct val="90000"/>
              </a:lnSpc>
              <a:buSzPct val="90000"/>
              <a:buNone/>
            </a:pPr>
            <a:endParaRPr lang="en-US" altLang="zh-CN" b="1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A063CC-5454-4554-B772-80B7A0BB366C}"/>
              </a:ext>
            </a:extLst>
          </p:cNvPr>
          <p:cNvSpPr txBox="1"/>
          <p:nvPr/>
        </p:nvSpPr>
        <p:spPr>
          <a:xfrm>
            <a:off x="827584" y="2303871"/>
            <a:ext cx="712879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/>
              <a:t>float f = 87.363;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float f = 87.363</a:t>
            </a:r>
            <a:r>
              <a:rPr lang="en-US" altLang="zh-CN" sz="2800" b="1" dirty="0">
                <a:solidFill>
                  <a:srgbClr val="FF0000"/>
                </a:solidFill>
              </a:rPr>
              <a:t>f</a:t>
            </a:r>
            <a:r>
              <a:rPr lang="en-US" altLang="zh-CN" sz="2800" b="1" dirty="0"/>
              <a:t>;  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095197-7127-4589-A37C-A9075B91AB22}"/>
              </a:ext>
            </a:extLst>
          </p:cNvPr>
          <p:cNvSpPr txBox="1"/>
          <p:nvPr/>
        </p:nvSpPr>
        <p:spPr>
          <a:xfrm>
            <a:off x="774531" y="4469948"/>
            <a:ext cx="6561412" cy="1255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SzPct val="90000"/>
              <a:buNone/>
            </a:pPr>
            <a:r>
              <a:rPr lang="en-US" altLang="zh-CN" sz="2800" b="1" dirty="0"/>
              <a:t>double d1 = 37.266;</a:t>
            </a:r>
          </a:p>
          <a:p>
            <a:pPr marL="0" indent="0">
              <a:lnSpc>
                <a:spcPct val="90000"/>
              </a:lnSpc>
              <a:buSzPct val="90000"/>
              <a:buNone/>
            </a:pPr>
            <a:r>
              <a:rPr lang="en-US" altLang="zh-CN" sz="2800" b="1" dirty="0"/>
              <a:t>    </a:t>
            </a:r>
          </a:p>
          <a:p>
            <a:pPr marL="0" indent="0">
              <a:lnSpc>
                <a:spcPct val="90000"/>
              </a:lnSpc>
              <a:buSzPct val="90000"/>
              <a:buNone/>
            </a:pPr>
            <a:r>
              <a:rPr lang="en-US" altLang="zh-CN" sz="2800" b="1" dirty="0"/>
              <a:t>double d2 = 37.266</a:t>
            </a:r>
            <a:r>
              <a:rPr lang="en-US" altLang="zh-CN" sz="2800" b="1" dirty="0">
                <a:solidFill>
                  <a:srgbClr val="C00000"/>
                </a:solidFill>
              </a:rPr>
              <a:t>D</a:t>
            </a:r>
            <a:r>
              <a:rPr lang="en-US" altLang="zh-CN" sz="2800" b="1" dirty="0"/>
              <a:t>;   	//(37.266</a:t>
            </a:r>
            <a:r>
              <a:rPr lang="en-US" altLang="zh-CN" sz="2800" b="1" dirty="0">
                <a:solidFill>
                  <a:srgbClr val="C00000"/>
                </a:solidFill>
              </a:rPr>
              <a:t>d</a:t>
            </a:r>
            <a:r>
              <a:rPr lang="en-US" altLang="zh-CN" sz="2800" b="1" dirty="0"/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9BB081-11CD-4207-8ED1-B5F0EC54A073}"/>
              </a:ext>
            </a:extLst>
          </p:cNvPr>
          <p:cNvSpPr txBox="1"/>
          <p:nvPr/>
        </p:nvSpPr>
        <p:spPr>
          <a:xfrm>
            <a:off x="755576" y="152422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问题：两个语句是否相同？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1FDCF9-BA45-80C0-DCC3-B28DB729B6C3}"/>
              </a:ext>
            </a:extLst>
          </p:cNvPr>
          <p:cNvSpPr txBox="1"/>
          <p:nvPr/>
        </p:nvSpPr>
        <p:spPr>
          <a:xfrm>
            <a:off x="3707904" y="2315738"/>
            <a:ext cx="401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//</a:t>
            </a:r>
            <a:r>
              <a:rPr lang="zh-CN" altLang="en-US" sz="2400" dirty="0"/>
              <a:t>将</a:t>
            </a:r>
            <a:r>
              <a:rPr lang="en-US" altLang="zh-CN" sz="2400" dirty="0"/>
              <a:t>double</a:t>
            </a:r>
            <a:r>
              <a:rPr lang="zh-CN" altLang="en-US" sz="2400" dirty="0"/>
              <a:t>赋值给</a:t>
            </a:r>
            <a:r>
              <a:rPr lang="en-US" altLang="zh-CN" sz="2400" dirty="0"/>
              <a:t>float</a:t>
            </a:r>
            <a:r>
              <a:rPr lang="zh-CN" altLang="en-US" sz="2400" dirty="0"/>
              <a:t>型变量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/>
              <a:t>§2.2.5   </a:t>
            </a:r>
            <a:r>
              <a:rPr lang="zh-CN" altLang="en-US">
                <a:latin typeface="宋体" pitchFamily="2" charset="-122"/>
              </a:rPr>
              <a:t>基本数据类型的转换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9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中数据的基本类型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不包括逻辑类型</a:t>
            </a:r>
            <a:r>
              <a:rPr lang="en-US" altLang="zh-CN" dirty="0"/>
              <a:t>)</a:t>
            </a:r>
            <a:r>
              <a:rPr lang="zh-CN" altLang="en-US" dirty="0"/>
              <a:t>，按精度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从“低”到“高”</a:t>
            </a:r>
            <a:r>
              <a:rPr lang="zh-CN" altLang="en-US" dirty="0"/>
              <a:t>排列：</a:t>
            </a:r>
            <a:endParaRPr lang="en-US" altLang="zh-CN" dirty="0"/>
          </a:p>
          <a:p>
            <a:pPr marL="457200" indent="-457200" algn="just">
              <a:lnSpc>
                <a:spcPct val="90000"/>
              </a:lnSpc>
            </a:pPr>
            <a:endParaRPr lang="zh-CN" altLang="en-US" b="1" dirty="0"/>
          </a:p>
          <a:p>
            <a:pPr marL="457200" indent="-457200" algn="just">
              <a:lnSpc>
                <a:spcPct val="90000"/>
              </a:lnSpc>
            </a:pPr>
            <a:endParaRPr lang="en-US" altLang="zh-CN" sz="2400" b="1" dirty="0">
              <a:solidFill>
                <a:srgbClr val="C00000"/>
              </a:solidFill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zh-CN" altLang="en-US" sz="2400" b="1" dirty="0"/>
              <a:t>隐型类型转换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 sz="2200" dirty="0">
                <a:latin typeface="Courier New" pitchFamily="49" charset="0"/>
              </a:rPr>
              <a:t>当把</a:t>
            </a:r>
            <a:r>
              <a:rPr lang="zh-CN" altLang="en-US" sz="2200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级别低的变量</a:t>
            </a:r>
            <a:r>
              <a:rPr lang="zh-CN" altLang="en-US" sz="2200" dirty="0">
                <a:latin typeface="Courier New" pitchFamily="49" charset="0"/>
              </a:rPr>
              <a:t>的值赋给</a:t>
            </a:r>
            <a:r>
              <a:rPr lang="zh-CN" altLang="en-US" sz="2200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级别高的变量</a:t>
            </a:r>
            <a:r>
              <a:rPr lang="zh-CN" altLang="en-US" sz="2200" dirty="0">
                <a:latin typeface="Courier New" pitchFamily="49" charset="0"/>
              </a:rPr>
              <a:t>时，</a:t>
            </a:r>
            <a:r>
              <a:rPr lang="zh-CN" altLang="en-US" sz="2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系统自动完成数据类型的转换</a:t>
            </a:r>
            <a:r>
              <a:rPr lang="zh-CN" altLang="en-US" sz="2200" dirty="0">
                <a:latin typeface="Courier New" pitchFamily="49" charset="0"/>
              </a:rPr>
              <a:t>。</a:t>
            </a:r>
            <a:endParaRPr lang="en-US" altLang="zh-CN" sz="2200" dirty="0">
              <a:latin typeface="Courier New" pitchFamily="49" charset="0"/>
            </a:endParaRP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 sz="2200" dirty="0"/>
              <a:t>在表达式中按照一定的规则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由系统</a:t>
            </a:r>
            <a:r>
              <a:rPr lang="zh-CN" altLang="en-US" sz="2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自动执行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的转换</a:t>
            </a:r>
            <a:r>
              <a:rPr kumimoji="1" lang="zh-CN" altLang="en-US" sz="2200" dirty="0"/>
              <a:t>，</a:t>
            </a:r>
            <a:r>
              <a:rPr kumimoji="1" lang="zh-CN" altLang="en-US" sz="2200" dirty="0">
                <a:solidFill>
                  <a:srgbClr val="0000CC"/>
                </a:solidFill>
              </a:rPr>
              <a:t>在计算机中，</a:t>
            </a:r>
            <a:r>
              <a:rPr kumimoji="1" lang="zh-CN" altLang="en-US" sz="22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占内存位</a:t>
            </a:r>
            <a:r>
              <a:rPr kumimoji="1" lang="en-US" altLang="zh-CN" sz="22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(bit)</a:t>
            </a:r>
            <a:r>
              <a:rPr kumimoji="1" lang="zh-CN" altLang="en-US" sz="22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数少的类型向占位数多的类型转换</a:t>
            </a:r>
            <a:r>
              <a:rPr kumimoji="1" lang="zh-CN" altLang="en-US" sz="2200" dirty="0">
                <a:solidFill>
                  <a:srgbClr val="0000CC"/>
                </a:solidFill>
              </a:rPr>
              <a:t>。</a:t>
            </a:r>
            <a:endParaRPr kumimoji="1" lang="en-US" altLang="zh-CN" sz="2200" dirty="0">
              <a:solidFill>
                <a:srgbClr val="0000CC"/>
              </a:solidFill>
            </a:endParaRP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 sz="2200" dirty="0">
                <a:latin typeface="Courier New" pitchFamily="49" charset="0"/>
              </a:rPr>
              <a:t>例如：</a:t>
            </a:r>
            <a:endParaRPr lang="en-US" altLang="zh-CN" sz="2200" dirty="0">
              <a:latin typeface="Courier New" pitchFamily="49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float x = 100;</a:t>
            </a:r>
            <a:r>
              <a:rPr lang="en-US" altLang="zh-CN" sz="2400" b="1" dirty="0"/>
              <a:t> </a:t>
            </a:r>
          </a:p>
          <a:p>
            <a:pPr marL="349250" lvl="1" indent="0" algn="ctr">
              <a:lnSpc>
                <a:spcPct val="90000"/>
              </a:lnSpc>
              <a:buNone/>
            </a:pPr>
            <a:r>
              <a:rPr lang="en-US" altLang="zh-CN" b="1" dirty="0"/>
              <a:t>double d = 87.363</a:t>
            </a:r>
            <a:r>
              <a:rPr lang="en-US" altLang="zh-CN" b="1" dirty="0">
                <a:solidFill>
                  <a:srgbClr val="0000CC"/>
                </a:solidFill>
              </a:rPr>
              <a:t>f</a:t>
            </a:r>
            <a:r>
              <a:rPr lang="en-US" altLang="zh-CN" b="1" dirty="0"/>
              <a:t>;</a:t>
            </a:r>
          </a:p>
          <a:p>
            <a:pPr marL="806450" lvl="1" indent="-457200">
              <a:lnSpc>
                <a:spcPct val="90000"/>
              </a:lnSpc>
            </a:pPr>
            <a:endParaRPr lang="en-US" altLang="zh-CN" sz="2000" dirty="0">
              <a:latin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57200" y="2555379"/>
            <a:ext cx="8229600" cy="542925"/>
            <a:chOff x="304" y="3551"/>
            <a:chExt cx="4809" cy="34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04" y="3557"/>
              <a:ext cx="56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rgbClr val="C00000"/>
                  </a:solidFill>
                  <a:latin typeface="Times New Roman" pitchFamily="18" charset="0"/>
                </a:rPr>
                <a:t>byte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010" y="3557"/>
              <a:ext cx="5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rgbClr val="C00000"/>
                  </a:solidFill>
                  <a:latin typeface="Times New Roman" pitchFamily="18" charset="0"/>
                </a:rPr>
                <a:t>short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363" y="3555"/>
              <a:ext cx="3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 err="1">
                  <a:solidFill>
                    <a:srgbClr val="C00000"/>
                  </a:solidFill>
                  <a:latin typeface="Times New Roman" pitchFamily="18" charset="0"/>
                </a:rPr>
                <a:t>int</a:t>
              </a:r>
              <a:endParaRPr lang="en-US" altLang="zh-CN" sz="28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903" y="3562"/>
              <a:ext cx="6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rgbClr val="C00000"/>
                  </a:solidFill>
                  <a:latin typeface="Times New Roman" pitchFamily="18" charset="0"/>
                </a:rPr>
                <a:t>long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651" y="3566"/>
              <a:ext cx="6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rgbClr val="C00000"/>
                  </a:solidFill>
                  <a:latin typeface="Times New Roman" pitchFamily="18" charset="0"/>
                </a:rPr>
                <a:t>float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380" y="3551"/>
              <a:ext cx="73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rgbClr val="C00000"/>
                  </a:solidFill>
                  <a:latin typeface="Times New Roman" pitchFamily="18" charset="0"/>
                </a:rPr>
                <a:t>double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711" y="3555"/>
              <a:ext cx="4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rgbClr val="C00000"/>
                  </a:solidFill>
                  <a:latin typeface="Times New Roman" pitchFamily="18" charset="0"/>
                </a:rPr>
                <a:t>char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150" y="3748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424" y="3748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748" y="3748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143" y="3744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784" y="3730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1531" y="3722"/>
              <a:ext cx="243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§2.2.5   </a:t>
            </a:r>
            <a:r>
              <a:rPr lang="zh-CN" altLang="en-US">
                <a:latin typeface="宋体" pitchFamily="2" charset="-122"/>
              </a:rPr>
              <a:t>基本数据类型的转换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90000"/>
              </a:lnSpc>
            </a:pPr>
            <a:r>
              <a:rPr lang="zh-CN" altLang="en-US" sz="2400" dirty="0">
                <a:latin typeface="Courier New" pitchFamily="49" charset="0"/>
              </a:rPr>
              <a:t>当把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级别高的变量的值赋给级别低的变量</a:t>
            </a:r>
            <a:r>
              <a:rPr lang="zh-CN" altLang="en-US" sz="2400" dirty="0">
                <a:latin typeface="Courier New" pitchFamily="49" charset="0"/>
              </a:rPr>
              <a:t>时，必须使用</a:t>
            </a:r>
            <a:r>
              <a:rPr lang="zh-CN" altLang="en-US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显示类型转换</a:t>
            </a:r>
            <a:r>
              <a:rPr lang="en-US" altLang="zh-CN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强制类型转换</a:t>
            </a:r>
            <a:r>
              <a:rPr lang="zh-CN" altLang="en-US" sz="2400" dirty="0">
                <a:latin typeface="Courier New" pitchFamily="49" charset="0"/>
              </a:rPr>
              <a:t>运算。</a:t>
            </a:r>
            <a:endParaRPr lang="en-US" altLang="zh-CN" sz="2400" dirty="0">
              <a:latin typeface="Courier New" pitchFamily="49" charset="0"/>
            </a:endParaRPr>
          </a:p>
          <a:p>
            <a:pPr marL="457200" indent="-457200" algn="just">
              <a:lnSpc>
                <a:spcPct val="90000"/>
              </a:lnSpc>
            </a:pPr>
            <a:r>
              <a:rPr kumimoji="1" lang="zh-CN" altLang="en-US" dirty="0"/>
              <a:t>转换方法如下：</a:t>
            </a:r>
          </a:p>
          <a:p>
            <a:pPr lvl="1" algn="ctr">
              <a:buNone/>
            </a:pPr>
            <a:r>
              <a:rPr kumimoji="1" lang="en-US" altLang="zh-CN" sz="2800" b="1" dirty="0">
                <a:solidFill>
                  <a:srgbClr val="0000CC"/>
                </a:solidFill>
              </a:rPr>
              <a:t>(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&lt;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类型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&gt;)</a:t>
            </a:r>
            <a:r>
              <a:rPr kumimoji="1" lang="en-US" altLang="zh-CN" sz="2800" b="1" dirty="0">
                <a:solidFill>
                  <a:srgbClr val="990000"/>
                </a:solidFill>
              </a:rPr>
              <a:t>&lt;</a:t>
            </a:r>
            <a:r>
              <a:rPr kumimoji="1" lang="zh-CN" altLang="en-US" sz="2800" b="1" dirty="0">
                <a:solidFill>
                  <a:srgbClr val="990000"/>
                </a:solidFill>
              </a:rPr>
              <a:t>表达式</a:t>
            </a:r>
            <a:r>
              <a:rPr kumimoji="1" lang="en-US" altLang="zh-CN" sz="2800" b="1" dirty="0">
                <a:solidFill>
                  <a:srgbClr val="990000"/>
                </a:solidFill>
              </a:rPr>
              <a:t>&gt;</a:t>
            </a:r>
          </a:p>
          <a:p>
            <a:pPr marL="457200" indent="-457200" algn="just">
              <a:lnSpc>
                <a:spcPct val="90000"/>
              </a:lnSpc>
            </a:pPr>
            <a:endParaRPr lang="en-US" altLang="zh-CN" sz="2400" b="1" dirty="0"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zh-CN" altLang="en-US" sz="2400" b="1" dirty="0">
                <a:latin typeface="Courier New" pitchFamily="49" charset="0"/>
                <a:cs typeface="Times New Roman" pitchFamily="18" charset="0"/>
              </a:rPr>
              <a:t>例如：</a:t>
            </a:r>
            <a:endParaRPr lang="zh-CN" altLang="en-US" sz="2400" b="1" dirty="0">
              <a:latin typeface="宋体" pitchFamily="2" charset="-122"/>
              <a:cs typeface="Times New Roman" pitchFamily="18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altLang="zh-CN" b="1" dirty="0">
                <a:latin typeface="+mj-lt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+mj-lt"/>
              </a:rPr>
              <a:t>int x = </a:t>
            </a: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(int)</a:t>
            </a:r>
            <a:r>
              <a:rPr lang="en-US" altLang="zh-CN" b="1" dirty="0">
                <a:solidFill>
                  <a:srgbClr val="0000FF"/>
                </a:solidFill>
                <a:latin typeface="+mj-lt"/>
              </a:rPr>
              <a:t>34.89; </a:t>
            </a:r>
          </a:p>
          <a:p>
            <a:pPr marL="457200" indent="-457200" algn="ctr">
              <a:lnSpc>
                <a:spcPct val="90000"/>
              </a:lnSpc>
              <a:buNone/>
            </a:pPr>
            <a:endParaRPr lang="en-US" altLang="zh-CN" b="1" dirty="0">
              <a:solidFill>
                <a:srgbClr val="0000FF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强制类型转换</a:t>
            </a:r>
            <a:r>
              <a:rPr lang="zh-CN" altLang="en-US" dirty="0">
                <a:latin typeface="Courier New" pitchFamily="49" charset="0"/>
              </a:rPr>
              <a:t>，</a:t>
            </a: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可能将导致精度的损失</a:t>
            </a:r>
            <a:r>
              <a:rPr kumimoji="1" lang="zh-CN" altLang="en-US" dirty="0">
                <a:solidFill>
                  <a:srgbClr val="0000CC"/>
                </a:solidFill>
              </a:rPr>
              <a:t>。</a:t>
            </a:r>
            <a:endParaRPr kumimoji="1" lang="en-US" altLang="zh-CN" dirty="0">
              <a:solidFill>
                <a:srgbClr val="0000CC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zh-CN" altLang="en-US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4DB1-6281-4568-90F6-3C83460E590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标识符命名规则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1. 标识符 </a:t>
            </a:r>
          </a:p>
          <a:p>
            <a:pPr lvl="1" algn="just">
              <a:spcBef>
                <a:spcPts val="0"/>
              </a:spcBef>
            </a:pPr>
            <a:r>
              <a:rPr lang="zh-CN" altLang="en-US" dirty="0"/>
              <a:t>用来标识类名、变量名、方法名、类型名、数组名、文件名的有效字符序列称为</a:t>
            </a:r>
            <a:r>
              <a:rPr lang="zh-CN" altLang="en-US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标识符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algn="just">
              <a:spcBef>
                <a:spcPts val="0"/>
              </a:spcBef>
            </a:pPr>
            <a:r>
              <a:rPr lang="zh-CN" altLang="en-US" dirty="0"/>
              <a:t>简单地说，</a:t>
            </a:r>
            <a:r>
              <a:rPr lang="zh-CN" altLang="en-US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标识符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就是一个名字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algn="just">
              <a:spcBef>
                <a:spcPts val="0"/>
              </a:spcBef>
            </a:pPr>
            <a:endParaRPr lang="zh-CN" altLang="en-US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中标识符的命名规则：</a:t>
            </a:r>
          </a:p>
          <a:p>
            <a:pPr marL="1096962" lvl="2" indent="-457200"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/>
              <a:t>只能由</a:t>
            </a:r>
            <a:r>
              <a:rPr lang="zh-CN" altLang="en-US" sz="24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英文字母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数字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下划线“</a:t>
            </a:r>
            <a:r>
              <a:rPr lang="en-US" altLang="zh-CN" sz="24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_”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“</a:t>
            </a:r>
            <a:r>
              <a:rPr lang="en-US" altLang="zh-CN" sz="24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$”</a:t>
            </a:r>
            <a:r>
              <a:rPr lang="zh-CN" altLang="en-US" sz="2400" dirty="0"/>
              <a:t>符号组成；</a:t>
            </a:r>
          </a:p>
          <a:p>
            <a:pPr marL="1096962" lvl="2" indent="-457200"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/>
              <a:t>必须以英文字母、</a:t>
            </a:r>
            <a:r>
              <a:rPr lang="zh-CN" altLang="en-US" sz="2400" dirty="0">
                <a:latin typeface="Arial"/>
              </a:rPr>
              <a:t>“</a:t>
            </a:r>
            <a:r>
              <a:rPr lang="en-US" altLang="zh-CN" sz="2400" dirty="0"/>
              <a:t>_</a:t>
            </a:r>
            <a:r>
              <a:rPr lang="en-US" altLang="zh-CN" sz="2400" dirty="0">
                <a:latin typeface="Arial"/>
              </a:rPr>
              <a:t>”</a:t>
            </a:r>
            <a:r>
              <a:rPr lang="zh-CN" altLang="en-US" sz="2400" dirty="0"/>
              <a:t>或</a:t>
            </a:r>
            <a:r>
              <a:rPr lang="zh-CN" altLang="en-US" sz="2400" dirty="0">
                <a:latin typeface="Arial"/>
              </a:rPr>
              <a:t>“</a:t>
            </a:r>
            <a:r>
              <a:rPr lang="en-US" altLang="zh-CN" sz="2400" dirty="0"/>
              <a:t>$</a:t>
            </a:r>
            <a:r>
              <a:rPr lang="en-US" altLang="zh-CN" sz="2400" dirty="0">
                <a:latin typeface="Arial"/>
              </a:rPr>
              <a:t>”</a:t>
            </a:r>
            <a:r>
              <a:rPr lang="zh-CN" altLang="en-US" sz="2400" dirty="0"/>
              <a:t>开头，即：</a:t>
            </a:r>
            <a:r>
              <a:rPr lang="zh-CN" altLang="en-US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不能以数字开头</a:t>
            </a:r>
            <a:r>
              <a:rPr lang="zh-CN" altLang="en-US" sz="2400" dirty="0"/>
              <a:t>；</a:t>
            </a:r>
          </a:p>
          <a:p>
            <a:pPr marL="1096962" lvl="2" indent="-457200"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/>
              <a:t>除</a:t>
            </a:r>
            <a:r>
              <a:rPr lang="zh-CN" altLang="en-US" sz="2400" dirty="0">
                <a:latin typeface="Arial"/>
              </a:rPr>
              <a:t>“</a:t>
            </a:r>
            <a:r>
              <a:rPr lang="en-US" altLang="zh-CN" sz="2400" dirty="0"/>
              <a:t>_</a:t>
            </a:r>
            <a:r>
              <a:rPr lang="en-US" altLang="zh-CN" sz="2400" dirty="0">
                <a:latin typeface="Arial"/>
              </a:rPr>
              <a:t>”</a:t>
            </a:r>
            <a:r>
              <a:rPr lang="zh-CN" altLang="en-US" sz="2400" dirty="0"/>
              <a:t>和</a:t>
            </a:r>
            <a:r>
              <a:rPr lang="zh-CN" altLang="en-US" sz="2400" dirty="0">
                <a:latin typeface="Arial"/>
              </a:rPr>
              <a:t>“</a:t>
            </a:r>
            <a:r>
              <a:rPr lang="en-US" altLang="zh-CN" sz="2400" dirty="0"/>
              <a:t>$</a:t>
            </a:r>
            <a:r>
              <a:rPr lang="en-US" altLang="zh-CN" sz="2400" dirty="0">
                <a:latin typeface="Arial"/>
              </a:rPr>
              <a:t>”</a:t>
            </a:r>
            <a:r>
              <a:rPr lang="zh-CN" altLang="en-US" sz="2400" dirty="0"/>
              <a:t>以外，不能包含其它任何特殊字符；</a:t>
            </a:r>
          </a:p>
          <a:p>
            <a:pPr marL="1096962" lvl="2" indent="-457200">
              <a:spcBef>
                <a:spcPts val="0"/>
              </a:spcBef>
              <a:buFont typeface="+mj-lt"/>
              <a:buAutoNum type="arabicPeriod"/>
            </a:pPr>
            <a:r>
              <a:rPr lang="zh-CN" altLang="zh-CN" sz="24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标识符不能是关键字</a:t>
            </a:r>
            <a:r>
              <a:rPr lang="zh-CN" altLang="en-US" sz="2400" dirty="0"/>
              <a:t>；</a:t>
            </a:r>
          </a:p>
          <a:p>
            <a:pPr marL="1096962" lvl="2" indent="-457200"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严格区分大小写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9DC85F-5912-038D-D842-FE12B55681B2}"/>
              </a:ext>
            </a:extLst>
          </p:cNvPr>
          <p:cNvSpPr txBox="1"/>
          <p:nvPr/>
        </p:nvSpPr>
        <p:spPr>
          <a:xfrm>
            <a:off x="1214414" y="2132856"/>
            <a:ext cx="6199133" cy="27515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457200" indent="-457200">
              <a:lnSpc>
                <a:spcPct val="90000"/>
              </a:lnSpc>
              <a:buSzPct val="90000"/>
            </a:pPr>
            <a:r>
              <a:rPr lang="en-US" altLang="zh-CN" sz="2400" b="1" dirty="0">
                <a:solidFill>
                  <a:srgbClr val="006600"/>
                </a:solidFill>
              </a:rPr>
              <a:t>class Test {</a:t>
            </a:r>
          </a:p>
          <a:p>
            <a:pPr marL="457200" indent="-457200">
              <a:lnSpc>
                <a:spcPct val="90000"/>
              </a:lnSpc>
              <a:buSzPct val="90000"/>
            </a:pPr>
            <a:r>
              <a:rPr lang="en-US" altLang="zh-CN" sz="2400" b="1" dirty="0">
                <a:solidFill>
                  <a:srgbClr val="006600"/>
                </a:solidFill>
              </a:rPr>
              <a:t>	public static void main(String </a:t>
            </a:r>
            <a:r>
              <a:rPr lang="en-US" altLang="zh-CN" sz="2400" b="1" dirty="0" err="1">
                <a:solidFill>
                  <a:srgbClr val="006600"/>
                </a:solidFill>
              </a:rPr>
              <a:t>args</a:t>
            </a:r>
            <a:r>
              <a:rPr lang="en-US" altLang="zh-CN" sz="2400" b="1" dirty="0">
                <a:solidFill>
                  <a:srgbClr val="006600"/>
                </a:solidFill>
              </a:rPr>
              <a:t>[]) {</a:t>
            </a:r>
          </a:p>
          <a:p>
            <a:pPr marL="457200" indent="-457200">
              <a:lnSpc>
                <a:spcPct val="90000"/>
              </a:lnSpc>
              <a:buSzPct val="90000"/>
            </a:pPr>
            <a:r>
              <a:rPr lang="en-US" altLang="zh-CN" sz="2400" b="1" dirty="0">
                <a:solidFill>
                  <a:srgbClr val="006600"/>
                </a:solidFill>
              </a:rPr>
              <a:t>		int a = 257;</a:t>
            </a:r>
          </a:p>
          <a:p>
            <a:pPr marL="457200" indent="-457200">
              <a:lnSpc>
                <a:spcPct val="90000"/>
              </a:lnSpc>
              <a:buSzPct val="90000"/>
            </a:pPr>
            <a:r>
              <a:rPr lang="en-US" altLang="zh-CN" sz="2400" b="1" dirty="0">
                <a:solidFill>
                  <a:srgbClr val="006600"/>
                </a:solidFill>
              </a:rPr>
              <a:t>		byte b = </a:t>
            </a:r>
            <a:r>
              <a:rPr lang="en-US" altLang="zh-CN" sz="2400" b="1" dirty="0">
                <a:solidFill>
                  <a:srgbClr val="0000CC"/>
                </a:solidFill>
              </a:rPr>
              <a:t>(byte) </a:t>
            </a:r>
            <a:r>
              <a:rPr lang="en-US" altLang="zh-CN" sz="2400" b="1" dirty="0">
                <a:solidFill>
                  <a:srgbClr val="006600"/>
                </a:solidFill>
              </a:rPr>
              <a:t>a;</a:t>
            </a:r>
          </a:p>
          <a:p>
            <a:pPr marL="457200" indent="-457200">
              <a:lnSpc>
                <a:spcPct val="90000"/>
              </a:lnSpc>
              <a:buSzPct val="90000"/>
            </a:pPr>
            <a:r>
              <a:rPr lang="en-US" altLang="zh-CN" sz="2400" b="1" dirty="0">
                <a:solidFill>
                  <a:srgbClr val="006600"/>
                </a:solidFill>
              </a:rPr>
              <a:t>		</a:t>
            </a:r>
            <a:r>
              <a:rPr lang="en-US" altLang="zh-CN" sz="2400" b="1" dirty="0" err="1">
                <a:solidFill>
                  <a:srgbClr val="006600"/>
                </a:solidFill>
              </a:rPr>
              <a:t>System.out.println</a:t>
            </a:r>
            <a:r>
              <a:rPr lang="en-US" altLang="zh-CN" sz="2400" b="1" dirty="0">
                <a:solidFill>
                  <a:srgbClr val="006600"/>
                </a:solidFill>
              </a:rPr>
              <a:t>("a=" + a);</a:t>
            </a:r>
          </a:p>
          <a:p>
            <a:pPr marL="457200" indent="-457200">
              <a:lnSpc>
                <a:spcPct val="90000"/>
              </a:lnSpc>
              <a:buSzPct val="90000"/>
            </a:pPr>
            <a:r>
              <a:rPr lang="en-US" altLang="zh-CN" sz="2400" b="1" dirty="0">
                <a:solidFill>
                  <a:srgbClr val="006600"/>
                </a:solidFill>
              </a:rPr>
              <a:t>		</a:t>
            </a:r>
            <a:r>
              <a:rPr lang="en-US" altLang="zh-CN" sz="2400" b="1" dirty="0" err="1">
                <a:solidFill>
                  <a:srgbClr val="006600"/>
                </a:solidFill>
              </a:rPr>
              <a:t>System.out.println</a:t>
            </a:r>
            <a:r>
              <a:rPr lang="en-US" altLang="zh-CN" sz="2400" b="1" dirty="0">
                <a:solidFill>
                  <a:srgbClr val="006600"/>
                </a:solidFill>
              </a:rPr>
              <a:t>("b=" + b);</a:t>
            </a:r>
          </a:p>
          <a:p>
            <a:pPr marL="457200" indent="-457200">
              <a:lnSpc>
                <a:spcPct val="90000"/>
              </a:lnSpc>
              <a:buSzPct val="90000"/>
            </a:pPr>
            <a:r>
              <a:rPr lang="en-US" altLang="zh-CN" sz="2400" b="1" dirty="0">
                <a:solidFill>
                  <a:srgbClr val="006600"/>
                </a:solidFill>
              </a:rPr>
              <a:t>	}</a:t>
            </a:r>
          </a:p>
          <a:p>
            <a:pPr marL="457200" indent="-457200">
              <a:lnSpc>
                <a:spcPct val="90000"/>
              </a:lnSpc>
              <a:buSzPct val="90000"/>
            </a:pPr>
            <a:r>
              <a:rPr lang="en-US" altLang="zh-CN" sz="2400" b="1" dirty="0">
                <a:solidFill>
                  <a:srgbClr val="006600"/>
                </a:solidFill>
              </a:rPr>
              <a:t>}</a:t>
            </a:r>
          </a:p>
        </p:txBody>
      </p:sp>
      <p:sp>
        <p:nvSpPr>
          <p:cNvPr id="491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DDAEC7-37F0-45C0-9951-22195034F88D}" type="slidenum">
              <a:rPr lang="en-US" altLang="zh-CN" smtClean="0"/>
              <a:pPr/>
              <a:t>40</a:t>
            </a:fld>
            <a:endParaRPr lang="en-US" altLang="zh-CN" dirty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7694240" cy="505474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CN" dirty="0"/>
              <a:t>Example: 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zh-CN" sz="2400" dirty="0"/>
          </a:p>
          <a:p>
            <a:pPr marL="609600" indent="-609600" eaLnBrk="1" hangingPunct="1">
              <a:lnSpc>
                <a:spcPct val="90000"/>
              </a:lnSpc>
            </a:pPr>
            <a:endParaRPr lang="en-US" altLang="zh-CN" sz="2400" dirty="0"/>
          </a:p>
          <a:p>
            <a:pPr marL="609600" indent="-609600" eaLnBrk="1" hangingPunct="1">
              <a:lnSpc>
                <a:spcPct val="90000"/>
              </a:lnSpc>
            </a:pPr>
            <a:endParaRPr lang="en-US" altLang="zh-CN" sz="2400" dirty="0"/>
          </a:p>
          <a:p>
            <a:pPr marL="609600" indent="-609600" eaLnBrk="1" hangingPunct="1">
              <a:lnSpc>
                <a:spcPct val="90000"/>
              </a:lnSpc>
            </a:pPr>
            <a:endParaRPr lang="en-US" altLang="zh-CN" sz="2400" dirty="0"/>
          </a:p>
          <a:p>
            <a:pPr marL="609600" indent="-609600" eaLnBrk="1" hangingPunct="1">
              <a:lnSpc>
                <a:spcPct val="90000"/>
              </a:lnSpc>
            </a:pPr>
            <a:endParaRPr lang="en-US" altLang="zh-CN" sz="2400" dirty="0"/>
          </a:p>
          <a:p>
            <a:pPr marL="609600" indent="-609600" eaLnBrk="1" hangingPunct="1">
              <a:lnSpc>
                <a:spcPct val="90000"/>
              </a:lnSpc>
            </a:pPr>
            <a:endParaRPr lang="en-US" altLang="zh-CN" sz="2400" dirty="0"/>
          </a:p>
          <a:p>
            <a:pPr marL="609600" indent="-609600" eaLnBrk="1" hangingPunct="1">
              <a:lnSpc>
                <a:spcPct val="90000"/>
              </a:lnSpc>
            </a:pPr>
            <a:endParaRPr lang="en-US" altLang="zh-CN" sz="2400" dirty="0"/>
          </a:p>
          <a:p>
            <a:pPr marL="609600" indent="-609600" eaLnBrk="1" hangingPunct="1">
              <a:lnSpc>
                <a:spcPct val="90000"/>
              </a:lnSpc>
            </a:pPr>
            <a:endParaRPr lang="en-US" altLang="zh-CN" sz="2400" dirty="0"/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endParaRPr lang="en-US" altLang="zh-CN" sz="900" dirty="0"/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endParaRPr lang="en-US" altLang="zh-CN" sz="800" b="1" dirty="0">
              <a:solidFill>
                <a:srgbClr val="006600"/>
              </a:solidFill>
            </a:endParaRPr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r>
              <a:rPr lang="en-US" altLang="zh-CN" b="1" dirty="0"/>
              <a:t>257    </a:t>
            </a:r>
            <a:r>
              <a:rPr lang="en-US" altLang="zh-CN" b="1" dirty="0">
                <a:solidFill>
                  <a:srgbClr val="C00000"/>
                </a:solidFill>
              </a:rPr>
              <a:t>00000000 00000000 00000001 </a:t>
            </a:r>
            <a:r>
              <a:rPr lang="en-US" altLang="zh-CN" b="1" dirty="0"/>
              <a:t>00000001</a:t>
            </a:r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r>
              <a:rPr lang="en-US" altLang="zh-CN" b="1" dirty="0"/>
              <a:t>1                                                          </a:t>
            </a:r>
            <a:r>
              <a:rPr lang="en-US" altLang="zh-CN" b="1" dirty="0">
                <a:solidFill>
                  <a:srgbClr val="0000CC"/>
                </a:solidFill>
              </a:rPr>
              <a:t> 00000001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title"/>
          </p:nvPr>
        </p:nvSpPr>
        <p:spPr>
          <a:xfrm>
            <a:off x="428596" y="357166"/>
            <a:ext cx="7361237" cy="838200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显型类型转换</a:t>
            </a:r>
            <a:r>
              <a:rPr lang="en-US" altLang="zh-CN"/>
              <a:t>/</a:t>
            </a:r>
            <a:r>
              <a:rPr lang="zh-CN" altLang="en-US"/>
              <a:t>强制类型转换</a:t>
            </a:r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2123728" y="3148255"/>
            <a:ext cx="2756106" cy="360362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1331640" y="5363355"/>
            <a:ext cx="6786610" cy="8572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/>
        </p:nvSpPr>
        <p:spPr bwMode="auto">
          <a:xfrm>
            <a:off x="6118862" y="4493674"/>
            <a:ext cx="2845626" cy="526985"/>
          </a:xfrm>
          <a:prstGeom prst="wedgeEllipseCallout">
            <a:avLst>
              <a:gd name="adj1" fmla="val -39362"/>
              <a:gd name="adj2" fmla="val 14008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 sz="2000" b="1" dirty="0"/>
              <a:t>高位数据的丢失</a:t>
            </a:r>
            <a:endParaRPr lang="zh-CN" altLang="en-US" sz="2000" b="1" dirty="0"/>
          </a:p>
        </p:txBody>
      </p:sp>
      <p:sp>
        <p:nvSpPr>
          <p:cNvPr id="9" name="椭圆形标注 7">
            <a:extLst>
              <a:ext uri="{FF2B5EF4-FFF2-40B4-BE49-F238E27FC236}">
                <a16:creationId xmlns:a16="http://schemas.microsoft.com/office/drawing/2014/main" id="{62747DC4-206B-42CA-A5CC-8F481223864A}"/>
              </a:ext>
            </a:extLst>
          </p:cNvPr>
          <p:cNvSpPr/>
          <p:nvPr/>
        </p:nvSpPr>
        <p:spPr bwMode="auto">
          <a:xfrm>
            <a:off x="6268631" y="2924944"/>
            <a:ext cx="2483296" cy="583673"/>
          </a:xfrm>
          <a:prstGeom prst="wedgeEllipseCallout">
            <a:avLst>
              <a:gd name="adj1" fmla="val -115004"/>
              <a:gd name="adj2" fmla="val 254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b="1" dirty="0"/>
              <a:t>强制类型转换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nimBg="1"/>
      <p:bldP spid="7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§2.2.5   </a:t>
            </a:r>
            <a:r>
              <a:rPr lang="zh-CN" altLang="en-US">
                <a:latin typeface="宋体" pitchFamily="2" charset="-122"/>
              </a:rPr>
              <a:t>基本数据类型的转换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147248" cy="4502150"/>
          </a:xfrm>
        </p:spPr>
        <p:txBody>
          <a:bodyPr/>
          <a:lstStyle/>
          <a:p>
            <a:pPr marL="457200" indent="-457200" algn="just">
              <a:lnSpc>
                <a:spcPct val="90000"/>
              </a:lnSpc>
            </a:pPr>
            <a:r>
              <a:rPr lang="zh-CN" altLang="en-US" sz="2400" dirty="0">
                <a:latin typeface="+mj-lt"/>
              </a:rPr>
              <a:t>当把一个</a:t>
            </a:r>
            <a:r>
              <a:rPr lang="en-US" altLang="zh-CN" sz="2400" b="1" dirty="0">
                <a:solidFill>
                  <a:srgbClr val="0000CC"/>
                </a:solidFill>
                <a:latin typeface="+mj-lt"/>
              </a:rPr>
              <a:t>int</a:t>
            </a:r>
            <a:r>
              <a:rPr lang="zh-CN" altLang="en-US" sz="2400" dirty="0">
                <a:latin typeface="+mj-lt"/>
              </a:rPr>
              <a:t>型常量赋值给一个</a:t>
            </a:r>
            <a:r>
              <a:rPr lang="en-US" altLang="zh-CN" sz="2400" b="1" dirty="0">
                <a:latin typeface="+mj-lt"/>
              </a:rPr>
              <a:t>byte</a:t>
            </a:r>
            <a:r>
              <a:rPr lang="zh-CN" altLang="en-US" sz="2400" dirty="0">
                <a:latin typeface="+mj-lt"/>
              </a:rPr>
              <a:t>和</a:t>
            </a:r>
            <a:r>
              <a:rPr lang="en-US" altLang="zh-CN" sz="2400" b="1" dirty="0">
                <a:latin typeface="+mj-lt"/>
              </a:rPr>
              <a:t>short</a:t>
            </a:r>
            <a:r>
              <a:rPr lang="zh-CN" altLang="en-US" sz="2400" dirty="0">
                <a:latin typeface="+mj-lt"/>
              </a:rPr>
              <a:t>型变量时，</a:t>
            </a:r>
            <a:r>
              <a:rPr lang="zh-CN" altLang="en-US" sz="2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不可以超出这些变量的取值范围</a:t>
            </a: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；</a:t>
            </a:r>
            <a:r>
              <a:rPr lang="zh-CN" altLang="en-US" sz="2400" dirty="0">
                <a:latin typeface="+mj-lt"/>
              </a:rPr>
              <a:t>否则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必须进行类型转换运算</a:t>
            </a:r>
            <a:r>
              <a:rPr lang="zh-CN" altLang="en-US" sz="2400" dirty="0">
                <a:latin typeface="+mj-lt"/>
              </a:rPr>
              <a:t>；</a:t>
            </a:r>
            <a:endParaRPr lang="en-US" altLang="zh-CN" sz="2400" dirty="0">
              <a:latin typeface="+mj-lt"/>
            </a:endParaRPr>
          </a:p>
          <a:p>
            <a:pPr marL="457200" indent="-457200" algn="just">
              <a:lnSpc>
                <a:spcPct val="90000"/>
              </a:lnSpc>
            </a:pPr>
            <a:endParaRPr lang="en-US" altLang="zh-CN" sz="2400" dirty="0">
              <a:latin typeface="+mj-lt"/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例如：</a:t>
            </a:r>
            <a:endParaRPr lang="en-US" altLang="zh-CN" dirty="0">
              <a:latin typeface="+mj-lt"/>
            </a:endParaRPr>
          </a:p>
          <a:p>
            <a:pPr marL="806450" lvl="1" indent="-457200" algn="just">
              <a:lnSpc>
                <a:spcPct val="90000"/>
              </a:lnSpc>
            </a:pPr>
            <a:endParaRPr lang="en-US" altLang="zh-CN" sz="2000" dirty="0">
              <a:latin typeface="+mj-lt"/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zh-CN" altLang="en-US" sz="2400" dirty="0">
                <a:latin typeface="+mj-lt"/>
              </a:rPr>
              <a:t>例如：常量128的属于</a:t>
            </a:r>
            <a:r>
              <a:rPr lang="en-US" altLang="zh-CN" sz="2400" dirty="0">
                <a:latin typeface="+mj-lt"/>
              </a:rPr>
              <a:t>int</a:t>
            </a:r>
            <a:r>
              <a:rPr lang="zh-CN" altLang="en-US" sz="2400" dirty="0">
                <a:latin typeface="+mj-lt"/>
              </a:rPr>
              <a:t>型常量，超出</a:t>
            </a:r>
            <a:r>
              <a:rPr lang="en-US" altLang="zh-CN" sz="2400" dirty="0">
                <a:latin typeface="+mj-lt"/>
              </a:rPr>
              <a:t>byte</a:t>
            </a:r>
            <a:r>
              <a:rPr lang="zh-CN" altLang="en-US" sz="2400" dirty="0">
                <a:latin typeface="+mj-lt"/>
              </a:rPr>
              <a:t>变量的取值范围，如果赋值给</a:t>
            </a:r>
            <a:r>
              <a:rPr lang="en-US" altLang="zh-CN" sz="2400" dirty="0">
                <a:latin typeface="+mj-lt"/>
              </a:rPr>
              <a:t>byte</a:t>
            </a:r>
            <a:r>
              <a:rPr lang="zh-CN" altLang="en-US" sz="2400" dirty="0">
                <a:latin typeface="+mj-lt"/>
              </a:rPr>
              <a:t>型变量，必须进行</a:t>
            </a:r>
            <a:r>
              <a:rPr lang="en-US" altLang="zh-CN" sz="2400" dirty="0">
                <a:latin typeface="+mj-lt"/>
              </a:rPr>
              <a:t>byte</a:t>
            </a:r>
            <a:r>
              <a:rPr lang="zh-CN" altLang="en-US" sz="2400" dirty="0">
                <a:latin typeface="+mj-lt"/>
              </a:rPr>
              <a:t>类型转换运算</a:t>
            </a:r>
            <a:r>
              <a:rPr lang="en-US" altLang="zh-CN" sz="2400" dirty="0">
                <a:latin typeface="+mj-lt"/>
              </a:rPr>
              <a:t>(</a:t>
            </a:r>
            <a:r>
              <a:rPr lang="zh-CN" altLang="en-US" sz="2400" dirty="0">
                <a:solidFill>
                  <a:srgbClr val="C00000"/>
                </a:solidFill>
                <a:latin typeface="+mj-lt"/>
              </a:rPr>
              <a:t>将导致精度的损失</a:t>
            </a:r>
            <a:r>
              <a:rPr lang="en-US" altLang="zh-CN" sz="2400" dirty="0">
                <a:solidFill>
                  <a:srgbClr val="C00000"/>
                </a:solidFill>
                <a:latin typeface="+mj-lt"/>
              </a:rPr>
              <a:t>)</a:t>
            </a:r>
            <a:r>
              <a:rPr lang="zh-CN" altLang="en-US" sz="2400" dirty="0">
                <a:latin typeface="+mj-lt"/>
              </a:rPr>
              <a:t>，如：</a:t>
            </a:r>
          </a:p>
          <a:p>
            <a:pPr marL="457200" indent="-457200" algn="ctr">
              <a:lnSpc>
                <a:spcPct val="90000"/>
              </a:lnSpc>
              <a:buNone/>
            </a:pPr>
            <a:endParaRPr lang="en-US" altLang="zh-CN" sz="2400" b="1" dirty="0">
              <a:solidFill>
                <a:srgbClr val="0000FF"/>
              </a:solidFill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+mj-lt"/>
              </a:rPr>
              <a:t> </a:t>
            </a:r>
            <a:endParaRPr lang="en-US" altLang="zh-CN" sz="2400" b="1" dirty="0">
              <a:solidFill>
                <a:srgbClr val="000099"/>
              </a:solidFill>
              <a:latin typeface="+mj-lt"/>
            </a:endParaRPr>
          </a:p>
          <a:p>
            <a:pPr marL="457200" indent="-457200">
              <a:lnSpc>
                <a:spcPct val="90000"/>
              </a:lnSpc>
            </a:pPr>
            <a:r>
              <a:rPr lang="zh-CN" altLang="en-US" sz="2400" b="1" dirty="0">
                <a:solidFill>
                  <a:srgbClr val="000099"/>
                </a:solidFill>
                <a:latin typeface="+mj-lt"/>
              </a:rPr>
              <a:t>例2-2，课后运行程序，了解基本数据的转换</a:t>
            </a:r>
            <a:r>
              <a:rPr lang="zh-CN" altLang="en-US" sz="2400" b="1" dirty="0">
                <a:solidFill>
                  <a:srgbClr val="000099"/>
                </a:solidFill>
                <a:latin typeface="宋体" pitchFamily="2" charset="-122"/>
              </a:rPr>
              <a:t>。</a:t>
            </a:r>
            <a:endParaRPr lang="en-US" altLang="zh-CN" sz="2400" b="1" dirty="0">
              <a:solidFill>
                <a:srgbClr val="000099"/>
              </a:solidFill>
              <a:latin typeface="+mj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734F55-EF44-959A-CDDB-AB7E3779085E}"/>
              </a:ext>
            </a:extLst>
          </p:cNvPr>
          <p:cNvSpPr txBox="1"/>
          <p:nvPr/>
        </p:nvSpPr>
        <p:spPr>
          <a:xfrm>
            <a:off x="2195736" y="3140968"/>
            <a:ext cx="553549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</a:rPr>
              <a:t>byte x= -12;</a:t>
            </a:r>
            <a:r>
              <a:rPr lang="zh-CN" altLang="en-US" sz="2400" b="1" dirty="0">
                <a:solidFill>
                  <a:srgbClr val="000099"/>
                </a:solidFill>
              </a:rPr>
              <a:t>        </a:t>
            </a:r>
            <a:r>
              <a:rPr lang="en-US" altLang="zh-CN" sz="2400" b="1" dirty="0">
                <a:solidFill>
                  <a:srgbClr val="000099"/>
                </a:solidFill>
              </a:rPr>
              <a:t>//</a:t>
            </a:r>
            <a:r>
              <a:rPr lang="zh-CN" altLang="en-US" sz="2400" b="1" dirty="0">
                <a:solidFill>
                  <a:srgbClr val="000099"/>
                </a:solidFill>
              </a:rPr>
              <a:t>未超出</a:t>
            </a:r>
            <a:r>
              <a:rPr lang="en-US" altLang="zh-CN" sz="2400" b="1" dirty="0">
                <a:solidFill>
                  <a:srgbClr val="000099"/>
                </a:solidFill>
              </a:rPr>
              <a:t>byte</a:t>
            </a:r>
            <a:r>
              <a:rPr lang="zh-CN" altLang="en-US" sz="2400" b="1" dirty="0">
                <a:solidFill>
                  <a:srgbClr val="000099"/>
                </a:solidFill>
              </a:rPr>
              <a:t>取值范围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AE6DAF-8C7E-932F-1053-600BA0587170}"/>
              </a:ext>
            </a:extLst>
          </p:cNvPr>
          <p:cNvSpPr txBox="1"/>
          <p:nvPr/>
        </p:nvSpPr>
        <p:spPr>
          <a:xfrm>
            <a:off x="1331640" y="4998392"/>
            <a:ext cx="655272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byte a = 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</a:rPr>
              <a:t>(byte)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128;        //</a:t>
            </a:r>
            <a:r>
              <a:rPr lang="zh-CN" altLang="en-US" sz="2400" b="1" dirty="0">
                <a:solidFill>
                  <a:srgbClr val="000099"/>
                </a:solidFill>
              </a:rPr>
              <a:t>超出</a:t>
            </a:r>
            <a:r>
              <a:rPr lang="en-US" altLang="zh-CN" sz="2400" b="1" dirty="0">
                <a:solidFill>
                  <a:srgbClr val="000099"/>
                </a:solidFill>
              </a:rPr>
              <a:t>byte</a:t>
            </a:r>
            <a:r>
              <a:rPr lang="zh-CN" altLang="en-US" sz="2400" b="1" dirty="0">
                <a:solidFill>
                  <a:srgbClr val="000099"/>
                </a:solidFill>
              </a:rPr>
              <a:t>取值范围</a:t>
            </a:r>
            <a:endParaRPr lang="en-US" altLang="zh-CN" sz="2400" b="1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2CEC8-32D5-4ECB-883B-F15FF81B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>
                <a:solidFill>
                  <a:schemeClr val="tx2">
                    <a:lumMod val="75000"/>
                  </a:schemeClr>
                </a:solidFill>
              </a:rPr>
              <a:t>2.3.2 </a:t>
            </a:r>
            <a:r>
              <a:rPr lang="zh-CN" altLang="en-US" sz="4000" b="1">
                <a:solidFill>
                  <a:schemeClr val="tx2">
                    <a:lumMod val="75000"/>
                  </a:schemeClr>
                </a:solidFill>
              </a:rPr>
              <a:t>输出基本型数据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1E4AD-420D-4C16-B9B5-1C2B8440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zh-CN" dirty="0"/>
              <a:t>输出串值、表达式的值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38213" lvl="3" indent="0">
              <a:spcBef>
                <a:spcPts val="0"/>
              </a:spcBef>
              <a:buNone/>
            </a:pPr>
            <a:r>
              <a:rPr lang="en-US" altLang="zh-CN" sz="2400" b="1" dirty="0" err="1">
                <a:solidFill>
                  <a:srgbClr val="0000CC"/>
                </a:solidFill>
              </a:rPr>
              <a:t>System.out.print</a:t>
            </a:r>
            <a:r>
              <a:rPr lang="en-US" altLang="zh-CN" sz="2400" b="1" dirty="0" err="1">
                <a:solidFill>
                  <a:srgbClr val="FF0000"/>
                </a:solidFill>
              </a:rPr>
              <a:t>ln</a:t>
            </a:r>
            <a:r>
              <a:rPr lang="en-US" altLang="zh-CN" sz="2400" b="1" dirty="0">
                <a:solidFill>
                  <a:srgbClr val="0000CC"/>
                </a:solidFill>
              </a:rPr>
              <a:t>(...);	</a:t>
            </a:r>
            <a:r>
              <a:rPr lang="en-US" altLang="zh-CN" sz="2400" b="1" dirty="0">
                <a:solidFill>
                  <a:srgbClr val="006600"/>
                </a:solidFill>
              </a:rPr>
              <a:t>//</a:t>
            </a:r>
            <a:r>
              <a:rPr lang="zh-CN" altLang="zh-CN" sz="24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输出数据后换行</a:t>
            </a:r>
            <a:endParaRPr lang="en-US" altLang="zh-CN" sz="2400" b="1" dirty="0">
              <a:solidFill>
                <a:srgbClr val="006600"/>
              </a:solidFill>
            </a:endParaRPr>
          </a:p>
          <a:p>
            <a:pPr marL="938213" lvl="3" indent="0">
              <a:spcBef>
                <a:spcPts val="0"/>
              </a:spcBef>
              <a:buNone/>
            </a:pPr>
            <a:r>
              <a:rPr lang="en-US" altLang="zh-CN" sz="2400" b="1" dirty="0"/>
              <a:t>	</a:t>
            </a:r>
            <a:r>
              <a:rPr lang="zh-CN" altLang="zh-CN" sz="2400" b="1" dirty="0"/>
              <a:t>或</a:t>
            </a:r>
            <a:endParaRPr lang="en-US" altLang="zh-CN" sz="2400" b="1" dirty="0"/>
          </a:p>
          <a:p>
            <a:pPr marL="938213" lvl="3" indent="0">
              <a:spcBef>
                <a:spcPts val="0"/>
              </a:spcBef>
              <a:buNone/>
            </a:pPr>
            <a:r>
              <a:rPr lang="en-US" altLang="zh-CN" sz="2400" b="1" dirty="0" err="1">
                <a:solidFill>
                  <a:srgbClr val="0000CC"/>
                </a:solidFill>
              </a:rPr>
              <a:t>System.out.print</a:t>
            </a:r>
            <a:r>
              <a:rPr lang="en-US" altLang="zh-CN" sz="2400" b="1" dirty="0">
                <a:solidFill>
                  <a:srgbClr val="0000CC"/>
                </a:solidFill>
              </a:rPr>
              <a:t>(...);	</a:t>
            </a:r>
            <a:r>
              <a:rPr lang="en-US" altLang="zh-CN" sz="2400" b="1" dirty="0">
                <a:solidFill>
                  <a:srgbClr val="006600"/>
                </a:solidFill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不换行</a:t>
            </a:r>
            <a:endParaRPr lang="en-US" altLang="zh-CN" sz="2400" dirty="0">
              <a:solidFill>
                <a:srgbClr val="0066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zh-CN" dirty="0"/>
              <a:t>二者的区别是前者</a:t>
            </a:r>
            <a:r>
              <a:rPr lang="zh-CN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输出数据后换行</a:t>
            </a:r>
            <a:r>
              <a:rPr lang="zh-CN" altLang="zh-CN" dirty="0"/>
              <a:t>，后者不换行。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zh-CN" dirty="0"/>
              <a:t>允许使用</a:t>
            </a:r>
            <a:r>
              <a:rPr lang="zh-CN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并置符号</a:t>
            </a:r>
            <a:r>
              <a:rPr lang="en-US" altLang="zh-CN" dirty="0"/>
              <a:t>“+”</a:t>
            </a:r>
            <a:r>
              <a:rPr lang="zh-CN" altLang="en-US" dirty="0"/>
              <a:t>，</a:t>
            </a:r>
            <a:r>
              <a:rPr lang="zh-CN" altLang="zh-CN" dirty="0"/>
              <a:t>将变量、表达式或一个常数值与一个字符串并置一起输出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zh-CN" dirty="0"/>
              <a:t>如：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A1ECA9-6D63-4B45-A41E-019E478E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DBD939-C8AF-C09D-793A-46B1E41F63A1}"/>
              </a:ext>
            </a:extLst>
          </p:cNvPr>
          <p:cNvSpPr txBox="1"/>
          <p:nvPr/>
        </p:nvSpPr>
        <p:spPr>
          <a:xfrm>
            <a:off x="1187624" y="5229225"/>
            <a:ext cx="652133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CN" sz="2400" b="1" dirty="0" err="1">
                <a:solidFill>
                  <a:srgbClr val="0000CC"/>
                </a:solidFill>
              </a:rPr>
              <a:t>System.out.println</a:t>
            </a:r>
            <a:r>
              <a:rPr lang="en-US" altLang="zh-CN" sz="2400" b="1" dirty="0">
                <a:solidFill>
                  <a:srgbClr val="0000CC"/>
                </a:solidFill>
              </a:rPr>
              <a:t>(m+ “</a:t>
            </a:r>
            <a:r>
              <a:rPr lang="zh-CN" altLang="zh-CN" sz="2400" b="1" dirty="0">
                <a:solidFill>
                  <a:srgbClr val="0000CC"/>
                </a:solidFill>
              </a:rPr>
              <a:t>个数的和为</a:t>
            </a:r>
            <a:r>
              <a:rPr lang="en-US" altLang="zh-CN" sz="2400" b="1" dirty="0">
                <a:solidFill>
                  <a:srgbClr val="0000CC"/>
                </a:solidFill>
              </a:rPr>
              <a:t>” +sum);</a:t>
            </a:r>
            <a:endParaRPr lang="zh-CN" altLang="zh-CN" sz="2400" b="1" dirty="0">
              <a:solidFill>
                <a:srgbClr val="0000CC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CN" sz="2400" b="1" dirty="0" err="1">
                <a:solidFill>
                  <a:srgbClr val="0000CC"/>
                </a:solidFill>
              </a:rPr>
              <a:t>System.out.println</a:t>
            </a:r>
            <a:r>
              <a:rPr lang="en-US" altLang="zh-CN" sz="2400" b="1" dirty="0">
                <a:solidFill>
                  <a:srgbClr val="0000CC"/>
                </a:solidFill>
              </a:rPr>
              <a:t>(“ :”+ 123+ “</a:t>
            </a:r>
            <a:r>
              <a:rPr lang="zh-CN" altLang="zh-CN" sz="2400" b="1" dirty="0">
                <a:solidFill>
                  <a:srgbClr val="0000CC"/>
                </a:solidFill>
              </a:rPr>
              <a:t>大于</a:t>
            </a:r>
            <a:r>
              <a:rPr lang="en-US" altLang="zh-CN" sz="2400" b="1" dirty="0">
                <a:solidFill>
                  <a:srgbClr val="0000CC"/>
                </a:solidFill>
              </a:rPr>
              <a:t>” + 122);</a:t>
            </a:r>
            <a:endParaRPr lang="zh-CN" altLang="zh-CN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8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74820-D97D-4182-B176-E9C2CD12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>
                <a:solidFill>
                  <a:schemeClr val="tx2">
                    <a:lumMod val="75000"/>
                  </a:schemeClr>
                </a:solidFill>
              </a:rPr>
              <a:t>2.3.2 </a:t>
            </a:r>
            <a:r>
              <a:rPr lang="zh-CN" altLang="en-US" sz="4000" b="1">
                <a:solidFill>
                  <a:schemeClr val="tx2">
                    <a:lumMod val="75000"/>
                  </a:schemeClr>
                </a:solidFill>
              </a:rPr>
              <a:t>输出基本型数据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C01C1-1B0D-43E8-B42E-C4BEDF2A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1595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sz="2400" dirty="0"/>
              <a:t>JDK5 </a:t>
            </a:r>
            <a:r>
              <a:rPr lang="zh-CN" altLang="en-US" sz="2400" dirty="0"/>
              <a:t>开始，</a:t>
            </a:r>
            <a:r>
              <a:rPr lang="zh-CN" altLang="zh-CN" sz="2400" dirty="0"/>
              <a:t>新增了和</a:t>
            </a:r>
            <a:r>
              <a:rPr lang="en-US" altLang="zh-CN" sz="2400" dirty="0"/>
              <a:t>C</a:t>
            </a:r>
            <a:r>
              <a:rPr lang="zh-CN" altLang="zh-CN" sz="2400" dirty="0"/>
              <a:t>语言中</a:t>
            </a:r>
            <a:r>
              <a:rPr lang="en-US" altLang="zh-CN" sz="2400" b="1" dirty="0" err="1">
                <a:solidFill>
                  <a:srgbClr val="FF0000"/>
                </a:solidFill>
              </a:rPr>
              <a:t>printf</a:t>
            </a:r>
            <a:r>
              <a:rPr lang="zh-CN" altLang="zh-CN" sz="2400" dirty="0"/>
              <a:t>函数类似的数据输出方法：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CN" sz="2200" b="1" dirty="0" err="1"/>
              <a:t>System.out.</a:t>
            </a:r>
            <a:r>
              <a:rPr lang="en-US" altLang="zh-CN" sz="2400" b="1" dirty="0" err="1">
                <a:solidFill>
                  <a:srgbClr val="C00000"/>
                </a:solidFill>
              </a:rPr>
              <a:t>printf</a:t>
            </a:r>
            <a:r>
              <a:rPr lang="en-US" altLang="zh-CN" sz="2200" b="1" dirty="0"/>
              <a:t>(“</a:t>
            </a:r>
            <a:r>
              <a:rPr lang="zh-CN" altLang="zh-CN" sz="2200" b="1" dirty="0"/>
              <a:t>格式控制部分</a:t>
            </a:r>
            <a:r>
              <a:rPr lang="en-US" altLang="zh-CN" sz="2200" b="1" dirty="0"/>
              <a:t>”</a:t>
            </a:r>
            <a:r>
              <a:rPr lang="zh-CN" altLang="zh-CN" sz="2200" b="1" dirty="0"/>
              <a:t>，表达式</a:t>
            </a:r>
            <a:r>
              <a:rPr lang="en-US" altLang="zh-CN" sz="2200" b="1" dirty="0"/>
              <a:t>1</a:t>
            </a:r>
            <a:r>
              <a:rPr lang="zh-CN" altLang="zh-CN" sz="2200" b="1" dirty="0"/>
              <a:t>，表达式</a:t>
            </a:r>
            <a:r>
              <a:rPr lang="en-US" altLang="zh-CN" sz="2200" b="1" dirty="0"/>
              <a:t>2</a:t>
            </a:r>
            <a:r>
              <a:rPr lang="zh-CN" altLang="zh-CN" sz="2200" b="1" dirty="0"/>
              <a:t>，…表达式</a:t>
            </a:r>
            <a:r>
              <a:rPr lang="en-US" altLang="zh-CN" sz="2200" b="1" dirty="0"/>
              <a:t>n)</a:t>
            </a:r>
            <a:r>
              <a:rPr lang="zh-CN" altLang="en-US" sz="2200" b="1" dirty="0"/>
              <a:t>；</a:t>
            </a:r>
            <a:endParaRPr lang="en-US" altLang="zh-CN" sz="2200" b="1" dirty="0"/>
          </a:p>
          <a:p>
            <a:pPr marL="0" indent="0" algn="ctr">
              <a:spcBef>
                <a:spcPts val="0"/>
              </a:spcBef>
              <a:buNone/>
            </a:pPr>
            <a:endParaRPr lang="zh-CN" altLang="zh-CN" sz="2000" b="1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zh-CN" sz="2400" dirty="0"/>
              <a:t>格式控制部分由格式控制符号：</a:t>
            </a:r>
            <a:r>
              <a:rPr lang="en-US" altLang="zh-CN" sz="2400" dirty="0"/>
              <a:t>%d</a:t>
            </a:r>
            <a:r>
              <a:rPr lang="zh-CN" altLang="zh-CN" sz="2400" dirty="0"/>
              <a:t>、</a:t>
            </a:r>
            <a:r>
              <a:rPr lang="en-US" altLang="zh-CN" sz="2400" dirty="0"/>
              <a:t>%c</a:t>
            </a:r>
            <a:r>
              <a:rPr lang="zh-CN" altLang="zh-CN" sz="2400" dirty="0"/>
              <a:t>、</a:t>
            </a:r>
            <a:r>
              <a:rPr lang="en-US" altLang="zh-CN" sz="2400" dirty="0"/>
              <a:t>%f</a:t>
            </a:r>
            <a:r>
              <a:rPr lang="zh-CN" altLang="zh-CN" sz="2400" dirty="0"/>
              <a:t>、</a:t>
            </a:r>
            <a:r>
              <a:rPr lang="en-US" altLang="zh-CN" sz="2400" dirty="0"/>
              <a:t>%s</a:t>
            </a:r>
            <a:r>
              <a:rPr lang="zh-CN" altLang="zh-CN" sz="2400" dirty="0"/>
              <a:t>和普通的字符组成，普通字符原样输出。格式符号用来输出表达式的值。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%d</a:t>
            </a:r>
            <a:r>
              <a:rPr lang="zh-CN" altLang="zh-CN" sz="2000" dirty="0"/>
              <a:t>：输出</a:t>
            </a:r>
            <a:r>
              <a:rPr lang="en-US" altLang="zh-CN" sz="2000" dirty="0"/>
              <a:t>int</a:t>
            </a:r>
            <a:r>
              <a:rPr lang="zh-CN" altLang="zh-CN" sz="2000" dirty="0"/>
              <a:t>类型数据值。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%c</a:t>
            </a:r>
            <a:r>
              <a:rPr lang="zh-CN" altLang="zh-CN" sz="2000" dirty="0"/>
              <a:t>：输出</a:t>
            </a:r>
            <a:r>
              <a:rPr lang="en-US" altLang="zh-CN" sz="2000" dirty="0"/>
              <a:t>char</a:t>
            </a:r>
            <a:r>
              <a:rPr lang="zh-CN" altLang="zh-CN" sz="2000" dirty="0"/>
              <a:t>型数据。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%f</a:t>
            </a:r>
            <a:r>
              <a:rPr lang="zh-CN" altLang="zh-CN" sz="2000" dirty="0"/>
              <a:t>：输出浮点型数据，小数部分最多保留</a:t>
            </a:r>
            <a:r>
              <a:rPr lang="en-US" altLang="zh-CN" sz="2000" dirty="0"/>
              <a:t>6</a:t>
            </a:r>
            <a:r>
              <a:rPr lang="zh-CN" altLang="zh-CN" sz="2000" dirty="0"/>
              <a:t>位。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%s</a:t>
            </a:r>
            <a:r>
              <a:rPr lang="zh-CN" altLang="zh-CN" sz="2000" dirty="0"/>
              <a:t>：输出字符串数据。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endParaRPr lang="zh-CN" altLang="zh-CN" sz="2000" dirty="0"/>
          </a:p>
          <a:p>
            <a:pPr>
              <a:spcBef>
                <a:spcPts val="0"/>
              </a:spcBef>
            </a:pPr>
            <a:r>
              <a:rPr lang="zh-CN" altLang="zh-CN" sz="2400" dirty="0"/>
              <a:t>输出数据时也可以控制数据在命令行的位置，例如：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%md</a:t>
            </a:r>
            <a:r>
              <a:rPr lang="zh-CN" altLang="zh-CN" sz="2000" dirty="0"/>
              <a:t>：输出的</a:t>
            </a:r>
            <a:r>
              <a:rPr lang="en-US" altLang="zh-CN" sz="2000" dirty="0"/>
              <a:t>int</a:t>
            </a:r>
            <a:r>
              <a:rPr lang="zh-CN" altLang="zh-CN" sz="2000" dirty="0"/>
              <a:t>型数据占</a:t>
            </a:r>
            <a:r>
              <a:rPr lang="en-US" altLang="zh-CN" sz="2000" dirty="0"/>
              <a:t>m</a:t>
            </a:r>
            <a:r>
              <a:rPr lang="zh-CN" altLang="zh-CN" sz="2000" dirty="0"/>
              <a:t>列。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%m.nf</a:t>
            </a:r>
            <a:r>
              <a:rPr lang="zh-CN" altLang="zh-CN" sz="2000" dirty="0"/>
              <a:t>：输出的浮点型数据占</a:t>
            </a:r>
            <a:r>
              <a:rPr lang="en-US" altLang="zh-CN" sz="2000" dirty="0"/>
              <a:t>m</a:t>
            </a:r>
            <a:r>
              <a:rPr lang="zh-CN" altLang="zh-CN" sz="2000" dirty="0"/>
              <a:t>列，小数点保留</a:t>
            </a:r>
            <a:r>
              <a:rPr lang="en-US" altLang="zh-CN" sz="2000" dirty="0"/>
              <a:t>n</a:t>
            </a:r>
            <a:r>
              <a:rPr lang="zh-CN" altLang="zh-CN" sz="2000" dirty="0"/>
              <a:t>位。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377D45-4570-416E-974A-B86695AA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14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§2.4   数组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数组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是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相同类型的变量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按顺序组成的一种复合数据类型，称这些相同类型的变量为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数组的元素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或单元。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数组类型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是数组中元素的数据类型；</a:t>
            </a:r>
          </a:p>
          <a:p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+mj-lt"/>
                <a:ea typeface="宋体" panose="02010600030101010101" pitchFamily="2" charset="-122"/>
              </a:rPr>
              <a:t>数组通过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数组名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加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索引</a:t>
            </a:r>
            <a:r>
              <a:rPr lang="en-US" altLang="zh-CN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(index)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来使用数组的元素。索引从0开始。 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endParaRPr lang="zh-CN" altLang="en-US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+mj-lt"/>
                <a:ea typeface="宋体" panose="02010600030101010101" pitchFamily="2" charset="-122"/>
              </a:rPr>
              <a:pPr/>
              <a:t>44</a:t>
            </a:fld>
            <a:endParaRPr lang="zh-CN" altLang="en-US"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0661-7F3A-4286-8EF2-666976A6570B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Arrays (</a:t>
            </a:r>
            <a:r>
              <a:rPr lang="zh-CN" altLang="en-US" b="1"/>
              <a:t>数组</a:t>
            </a:r>
            <a:r>
              <a:rPr lang="en-US" altLang="zh-CN" b="1"/>
              <a:t>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800"/>
            <a:ext cx="8135938" cy="4503713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语言中，数组是以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r>
              <a:rPr lang="zh-CN" altLang="en-US" dirty="0"/>
              <a:t>的形式存在。</a:t>
            </a:r>
            <a:endParaRPr lang="en-US" altLang="zh-CN" dirty="0">
              <a:solidFill>
                <a:schemeClr val="hlink"/>
              </a:solidFill>
            </a:endParaRPr>
          </a:p>
          <a:p>
            <a:r>
              <a:rPr lang="zh-CN" altLang="en-US" dirty="0"/>
              <a:t>数组的使用：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102974" y="2931928"/>
            <a:ext cx="4988388" cy="476250"/>
          </a:xfrm>
          <a:prstGeom prst="rect">
            <a:avLst/>
          </a:prstGeom>
          <a:noFill/>
          <a:ln w="1905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宋体" charset="-122"/>
              </a:rPr>
              <a:t>1.</a:t>
            </a:r>
            <a:r>
              <a:rPr lang="zh-CN" altLang="en-US" sz="2400" b="1" dirty="0"/>
              <a:t>定义数组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声明</a:t>
            </a:r>
            <a:r>
              <a:rPr lang="en-US" altLang="zh-CN" sz="2400" b="1" dirty="0"/>
              <a:t>)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124075" y="4087343"/>
            <a:ext cx="4967287" cy="495300"/>
          </a:xfrm>
          <a:prstGeom prst="rect">
            <a:avLst/>
          </a:prstGeom>
          <a:noFill/>
          <a:ln w="1905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90000"/>
            </a:pPr>
            <a:r>
              <a:rPr lang="en-US" altLang="zh-CN" sz="2400" b="1" dirty="0">
                <a:latin typeface="宋体" charset="-122"/>
              </a:rPr>
              <a:t>2.</a:t>
            </a:r>
            <a:r>
              <a:rPr lang="zh-CN" altLang="en-US" sz="2400" b="1" dirty="0"/>
              <a:t>创建数组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分配内存空间</a:t>
            </a:r>
            <a:r>
              <a:rPr lang="en-US" altLang="zh-CN" sz="2400" b="1" dirty="0"/>
              <a:t>): </a:t>
            </a:r>
            <a:r>
              <a:rPr lang="en-US" altLang="zh-CN" sz="2800" b="1" dirty="0">
                <a:solidFill>
                  <a:srgbClr val="0000FF"/>
                </a:solidFill>
                <a:latin typeface="Courier New" pitchFamily="49" charset="0"/>
              </a:rPr>
              <a:t>new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139152" y="5091437"/>
            <a:ext cx="4967287" cy="482600"/>
          </a:xfrm>
          <a:prstGeom prst="rect">
            <a:avLst/>
          </a:prstGeom>
          <a:noFill/>
          <a:ln w="1905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90000"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宋体" charset="-122"/>
              </a:rPr>
              <a:t>3.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释放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(Java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</a:rPr>
              <a:t>虚拟机自动完成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607718" y="3453136"/>
            <a:ext cx="0" cy="57785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4607718" y="4637411"/>
            <a:ext cx="0" cy="431800"/>
          </a:xfrm>
          <a:prstGeom prst="lin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4" grpId="0" animBg="1"/>
      <p:bldP spid="7175" grpId="0" animBg="1"/>
      <p:bldP spid="7176" grpId="0" animBg="1"/>
      <p:bldP spid="717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§2.4.1   </a:t>
            </a:r>
            <a:r>
              <a:rPr lang="zh-CN" altLang="en-US">
                <a:latin typeface="宋体" pitchFamily="2" charset="-122"/>
              </a:rPr>
              <a:t>声明数组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10000"/>
              </a:spcBef>
            </a:pPr>
            <a:r>
              <a:rPr lang="zh-CN" altLang="en-US" b="1" dirty="0"/>
              <a:t>声明一维数组有下列两种格式：</a:t>
            </a:r>
          </a:p>
          <a:p>
            <a:pPr algn="ctr">
              <a:spcBef>
                <a:spcPct val="10000"/>
              </a:spcBef>
              <a:buNone/>
            </a:pPr>
            <a:r>
              <a:rPr lang="zh-CN" altLang="en-US" dirty="0"/>
              <a:t>      </a:t>
            </a:r>
            <a:r>
              <a:rPr lang="zh-CN" altLang="en-US" sz="2400" dirty="0">
                <a:solidFill>
                  <a:srgbClr val="0000CC"/>
                </a:solidFill>
              </a:rPr>
              <a:t>数组的元素类型   </a:t>
            </a:r>
            <a:r>
              <a:rPr lang="zh-CN" altLang="en-US" sz="2400" b="1" dirty="0">
                <a:solidFill>
                  <a:srgbClr val="C00000"/>
                </a:solidFill>
              </a:rPr>
              <a:t>数组名字</a:t>
            </a:r>
            <a:r>
              <a:rPr lang="zh-CN" altLang="en-US" sz="2400" dirty="0">
                <a:solidFill>
                  <a:srgbClr val="0000CC"/>
                </a:solidFill>
              </a:rPr>
              <a:t>[ ];     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algn="ctr">
              <a:spcBef>
                <a:spcPct val="10000"/>
              </a:spcBef>
              <a:buNone/>
            </a:pPr>
            <a:r>
              <a:rPr lang="zh-CN" altLang="en-US" sz="2400" dirty="0"/>
              <a:t>或</a:t>
            </a:r>
          </a:p>
          <a:p>
            <a:pPr algn="ctr">
              <a:spcBef>
                <a:spcPct val="10000"/>
              </a:spcBef>
              <a:buNone/>
            </a:pPr>
            <a:r>
              <a:rPr lang="zh-CN" altLang="en-US" sz="2400" dirty="0"/>
              <a:t>     </a:t>
            </a:r>
            <a:r>
              <a:rPr lang="zh-CN" altLang="en-US" sz="2400" dirty="0">
                <a:solidFill>
                  <a:srgbClr val="0000CC"/>
                </a:solidFill>
              </a:rPr>
              <a:t>数组的元素类型[ ]  </a:t>
            </a:r>
            <a:r>
              <a:rPr lang="zh-CN" altLang="en-US" sz="2400" b="1" dirty="0">
                <a:solidFill>
                  <a:srgbClr val="C00000"/>
                </a:solidFill>
              </a:rPr>
              <a:t>数组名字</a:t>
            </a:r>
            <a:r>
              <a:rPr lang="zh-CN" altLang="en-US" sz="2400" dirty="0">
                <a:solidFill>
                  <a:srgbClr val="0000CC"/>
                </a:solidFill>
              </a:rPr>
              <a:t>;</a:t>
            </a:r>
          </a:p>
          <a:p>
            <a:pPr algn="just">
              <a:spcBef>
                <a:spcPct val="10000"/>
              </a:spcBef>
            </a:pPr>
            <a:r>
              <a:rPr lang="zh-CN" altLang="en-US" b="1" dirty="0"/>
              <a:t>例如：</a:t>
            </a:r>
            <a:endParaRPr lang="en-US" altLang="zh-CN" b="1" dirty="0"/>
          </a:p>
          <a:p>
            <a:pPr algn="ctr">
              <a:spcBef>
                <a:spcPct val="1000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float  </a:t>
            </a:r>
            <a:r>
              <a:rPr lang="en-US" altLang="zh-CN" b="1" dirty="0">
                <a:solidFill>
                  <a:srgbClr val="C00000"/>
                </a:solidFill>
              </a:rPr>
              <a:t>boy</a:t>
            </a:r>
            <a:r>
              <a:rPr lang="en-US" altLang="zh-CN" b="1" dirty="0">
                <a:solidFill>
                  <a:srgbClr val="0000FF"/>
                </a:solidFill>
              </a:rPr>
              <a:t>[ ]; </a:t>
            </a:r>
            <a:r>
              <a:rPr lang="zh-CN" altLang="en-US" b="1" dirty="0">
                <a:solidFill>
                  <a:srgbClr val="C00000"/>
                </a:solidFill>
              </a:rPr>
              <a:t> </a:t>
            </a:r>
            <a:r>
              <a:rPr lang="en-US" altLang="zh-CN" b="1" dirty="0">
                <a:solidFill>
                  <a:srgbClr val="C00000"/>
                </a:solidFill>
              </a:rPr>
              <a:t>	//</a:t>
            </a:r>
            <a:r>
              <a:rPr lang="zh-CN" altLang="en-US" b="1" dirty="0">
                <a:solidFill>
                  <a:srgbClr val="C00000"/>
                </a:solidFill>
              </a:rPr>
              <a:t>声明数组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ctr">
              <a:spcBef>
                <a:spcPct val="1000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float[ ]  </a:t>
            </a:r>
            <a:r>
              <a:rPr lang="en-US" altLang="zh-CN" b="1" dirty="0">
                <a:solidFill>
                  <a:srgbClr val="C00000"/>
                </a:solidFill>
              </a:rPr>
              <a:t>boy</a:t>
            </a:r>
            <a:r>
              <a:rPr lang="en-US" altLang="zh-CN" b="1" dirty="0">
                <a:solidFill>
                  <a:srgbClr val="0000FF"/>
                </a:solidFill>
              </a:rPr>
              <a:t>;</a:t>
            </a:r>
            <a:r>
              <a:rPr lang="zh-CN" altLang="en-US" b="1" dirty="0">
                <a:solidFill>
                  <a:srgbClr val="C00000"/>
                </a:solidFill>
              </a:rPr>
              <a:t>  </a:t>
            </a:r>
            <a:r>
              <a:rPr lang="en-US" altLang="zh-CN" b="1" dirty="0">
                <a:solidFill>
                  <a:srgbClr val="C00000"/>
                </a:solidFill>
              </a:rPr>
              <a:t>	//</a:t>
            </a:r>
            <a:r>
              <a:rPr lang="zh-CN" altLang="en-US" b="1" dirty="0">
                <a:solidFill>
                  <a:srgbClr val="C00000"/>
                </a:solidFill>
              </a:rPr>
              <a:t>声明数组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1">
              <a:spcBef>
                <a:spcPct val="10000"/>
              </a:spcBef>
            </a:pPr>
            <a:r>
              <a:rPr lang="zh-CN" altLang="en-US" dirty="0"/>
              <a:t>数组</a:t>
            </a:r>
            <a:r>
              <a:rPr lang="en-US" altLang="zh-CN" dirty="0"/>
              <a:t>boy</a:t>
            </a:r>
            <a:r>
              <a:rPr lang="zh-CN" altLang="en-US" dirty="0"/>
              <a:t>的元素可以存放</a:t>
            </a:r>
            <a:r>
              <a:rPr lang="en-US" altLang="zh-CN" dirty="0"/>
              <a:t>float</a:t>
            </a:r>
            <a:r>
              <a:rPr lang="zh-CN" altLang="en-US" dirty="0"/>
              <a:t>型数据。</a:t>
            </a:r>
            <a:endParaRPr lang="en-US" altLang="zh-CN" dirty="0"/>
          </a:p>
          <a:p>
            <a:pPr algn="ctr">
              <a:spcBef>
                <a:spcPct val="10000"/>
              </a:spcBef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§2.4.1   </a:t>
            </a:r>
            <a:r>
              <a:rPr lang="zh-CN" altLang="en-US">
                <a:latin typeface="宋体" pitchFamily="2" charset="-122"/>
              </a:rPr>
              <a:t>声明数组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10000"/>
              </a:spcBef>
            </a:pPr>
            <a:r>
              <a:rPr lang="zh-CN" altLang="en-US" dirty="0"/>
              <a:t>声明</a:t>
            </a:r>
            <a:r>
              <a:rPr lang="zh-CN" altLang="en-US" b="1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二维数组</a:t>
            </a:r>
            <a:r>
              <a:rPr lang="zh-CN" altLang="en-US" dirty="0"/>
              <a:t>有下列两种格式：</a:t>
            </a:r>
          </a:p>
          <a:p>
            <a:pPr algn="ctr">
              <a:spcBef>
                <a:spcPct val="10000"/>
              </a:spcBef>
              <a:buNone/>
            </a:pPr>
            <a:r>
              <a:rPr lang="zh-CN" altLang="en-US" b="1" dirty="0"/>
              <a:t>  </a:t>
            </a:r>
            <a:r>
              <a:rPr lang="zh-CN" altLang="en-US" dirty="0"/>
              <a:t>   </a:t>
            </a:r>
            <a:r>
              <a:rPr lang="zh-CN" altLang="en-US" sz="2400" dirty="0"/>
              <a:t>数组的元素类型   </a:t>
            </a:r>
            <a:r>
              <a:rPr lang="zh-CN" altLang="en-US" sz="2400" b="1" dirty="0">
                <a:solidFill>
                  <a:srgbClr val="C00000"/>
                </a:solidFill>
              </a:rPr>
              <a:t>数组名字</a:t>
            </a:r>
            <a:r>
              <a:rPr lang="zh-CN" altLang="en-US" sz="2400" dirty="0"/>
              <a:t>[ ][ ];     </a:t>
            </a:r>
            <a:endParaRPr lang="en-US" altLang="zh-CN" sz="2400" dirty="0"/>
          </a:p>
          <a:p>
            <a:pPr algn="ctr">
              <a:spcBef>
                <a:spcPct val="10000"/>
              </a:spcBef>
              <a:buNone/>
            </a:pPr>
            <a:r>
              <a:rPr lang="zh-CN" altLang="en-US" sz="2400" dirty="0"/>
              <a:t>或</a:t>
            </a:r>
          </a:p>
          <a:p>
            <a:pPr algn="ctr">
              <a:spcBef>
                <a:spcPct val="10000"/>
              </a:spcBef>
              <a:buNone/>
            </a:pPr>
            <a:r>
              <a:rPr lang="zh-CN" altLang="en-US" sz="2400" dirty="0"/>
              <a:t>     数组的元素类型[ ][ ] 数组名字;</a:t>
            </a:r>
          </a:p>
          <a:p>
            <a:pPr algn="just">
              <a:spcBef>
                <a:spcPct val="10000"/>
              </a:spcBef>
            </a:pPr>
            <a:endParaRPr lang="en-US" altLang="zh-CN" b="1" dirty="0"/>
          </a:p>
          <a:p>
            <a:pPr algn="just">
              <a:spcBef>
                <a:spcPct val="10000"/>
              </a:spcBef>
            </a:pPr>
            <a:r>
              <a:rPr lang="zh-CN" altLang="en-US" b="1" dirty="0"/>
              <a:t>例如：</a:t>
            </a:r>
            <a:endParaRPr lang="en-US" altLang="zh-CN" b="1" dirty="0"/>
          </a:p>
          <a:p>
            <a:pPr algn="ctr">
              <a:spcBef>
                <a:spcPct val="1000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char  </a:t>
            </a:r>
            <a:r>
              <a:rPr lang="en-US" altLang="zh-CN" b="1" dirty="0">
                <a:solidFill>
                  <a:srgbClr val="C00000"/>
                </a:solidFill>
              </a:rPr>
              <a:t>cat</a:t>
            </a:r>
            <a:r>
              <a:rPr lang="en-US" altLang="zh-CN" b="1" dirty="0">
                <a:solidFill>
                  <a:srgbClr val="0000FF"/>
                </a:solidFill>
              </a:rPr>
              <a:t>[ ][ ]; 	</a:t>
            </a:r>
            <a:r>
              <a:rPr lang="en-US" altLang="zh-CN" sz="2400" b="1" dirty="0">
                <a:solidFill>
                  <a:srgbClr val="006600"/>
                </a:solidFill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</a:rPr>
              <a:t>声明一个二维数组</a:t>
            </a:r>
            <a:r>
              <a:rPr lang="zh-CN" altLang="en-US" b="1" dirty="0">
                <a:solidFill>
                  <a:srgbClr val="0000FF"/>
                </a:solidFill>
              </a:rPr>
              <a:t>   </a:t>
            </a:r>
            <a:endParaRPr lang="en-US" altLang="zh-CN" b="1" dirty="0">
              <a:solidFill>
                <a:srgbClr val="0000FF"/>
              </a:solidFill>
            </a:endParaRPr>
          </a:p>
          <a:p>
            <a:pPr algn="ctr">
              <a:spcBef>
                <a:spcPct val="1000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char[ ][ ]  </a:t>
            </a:r>
            <a:r>
              <a:rPr lang="en-US" altLang="zh-CN" b="1" dirty="0">
                <a:solidFill>
                  <a:srgbClr val="C00000"/>
                </a:solidFill>
              </a:rPr>
              <a:t>cat</a:t>
            </a:r>
            <a:r>
              <a:rPr lang="en-US" altLang="zh-CN" b="1" dirty="0">
                <a:solidFill>
                  <a:srgbClr val="0000FF"/>
                </a:solidFill>
              </a:rPr>
              <a:t>;</a:t>
            </a:r>
            <a:r>
              <a:rPr lang="en-US" altLang="zh-CN" b="1" dirty="0"/>
              <a:t> 	</a:t>
            </a:r>
            <a:r>
              <a:rPr lang="en-US" altLang="zh-CN" sz="2400" b="1" dirty="0">
                <a:solidFill>
                  <a:srgbClr val="006600"/>
                </a:solidFill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</a:rPr>
              <a:t>声明一个二维数组</a:t>
            </a:r>
            <a:endParaRPr lang="en-US" altLang="zh-CN" sz="2400" dirty="0"/>
          </a:p>
          <a:p>
            <a:pPr lvl="1" algn="just">
              <a:spcBef>
                <a:spcPct val="10000"/>
              </a:spcBef>
            </a:pPr>
            <a:r>
              <a:rPr lang="zh-CN" altLang="en-US" dirty="0"/>
              <a:t>数组</a:t>
            </a:r>
            <a:r>
              <a:rPr lang="en-US" altLang="zh-CN" dirty="0">
                <a:solidFill>
                  <a:srgbClr val="C00000"/>
                </a:solidFill>
              </a:rPr>
              <a:t>cat</a:t>
            </a:r>
            <a:r>
              <a:rPr lang="zh-CN" altLang="en-US" dirty="0"/>
              <a:t>的元素可以存放</a:t>
            </a:r>
            <a:r>
              <a:rPr lang="en-US" altLang="zh-CN" dirty="0"/>
              <a:t>char</a:t>
            </a:r>
            <a:r>
              <a:rPr lang="zh-CN" altLang="en-US" dirty="0"/>
              <a:t>型数据。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§2.4.1   </a:t>
            </a:r>
            <a:r>
              <a:rPr lang="zh-CN" altLang="en-US">
                <a:latin typeface="宋体" pitchFamily="2" charset="-122"/>
              </a:rPr>
              <a:t>声明数组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10000"/>
              </a:spcBef>
            </a:pPr>
            <a:r>
              <a:rPr lang="zh-CN" altLang="en-US" dirty="0"/>
              <a:t>数组的元素的类型可以是</a:t>
            </a:r>
            <a:r>
              <a:rPr lang="en-US" altLang="zh-CN" dirty="0"/>
              <a:t>Java</a:t>
            </a:r>
            <a:r>
              <a:rPr lang="zh-CN" altLang="en-US" dirty="0"/>
              <a:t>的任何一种类型。</a:t>
            </a:r>
          </a:p>
          <a:p>
            <a:pPr algn="just">
              <a:spcBef>
                <a:spcPct val="10000"/>
              </a:spcBef>
            </a:pPr>
            <a:endParaRPr lang="en-US" altLang="zh-CN" dirty="0"/>
          </a:p>
          <a:p>
            <a:pPr algn="just">
              <a:spcBef>
                <a:spcPct val="10000"/>
              </a:spcBef>
            </a:pPr>
            <a:r>
              <a:rPr lang="zh-CN" altLang="en-US" dirty="0"/>
              <a:t>假如已经声明了一种</a:t>
            </a:r>
            <a:r>
              <a:rPr lang="en-US" altLang="zh-CN" b="1" dirty="0">
                <a:solidFill>
                  <a:srgbClr val="0000CC"/>
                </a:solidFill>
              </a:rPr>
              <a:t>People</a:t>
            </a:r>
            <a:r>
              <a:rPr lang="zh-CN" altLang="en-US" dirty="0">
                <a:solidFill>
                  <a:srgbClr val="0000CC"/>
                </a:solidFill>
              </a:rPr>
              <a:t>类型数据</a:t>
            </a:r>
            <a:r>
              <a:rPr lang="zh-CN" altLang="en-US" dirty="0"/>
              <a:t>，那么可以如下声明一个数组：</a:t>
            </a:r>
            <a:r>
              <a:rPr lang="en-US" altLang="zh-CN" b="1" dirty="0"/>
              <a:t>    </a:t>
            </a:r>
          </a:p>
          <a:p>
            <a:pPr algn="ctr">
              <a:spcBef>
                <a:spcPct val="1000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People </a:t>
            </a:r>
            <a:r>
              <a:rPr lang="en-US" altLang="zh-CN" b="1" dirty="0" err="1">
                <a:solidFill>
                  <a:srgbClr val="0000FF"/>
                </a:solidFill>
              </a:rPr>
              <a:t>china</a:t>
            </a:r>
            <a:r>
              <a:rPr lang="en-US" altLang="zh-CN" b="1" dirty="0">
                <a:solidFill>
                  <a:srgbClr val="0000FF"/>
                </a:solidFill>
              </a:rPr>
              <a:t>[ ]; </a:t>
            </a:r>
          </a:p>
          <a:p>
            <a:pPr lvl="1" algn="just">
              <a:spcBef>
                <a:spcPct val="10000"/>
              </a:spcBef>
            </a:pPr>
            <a:r>
              <a:rPr lang="zh-CN" altLang="en-US" dirty="0"/>
              <a:t>数组</a:t>
            </a:r>
            <a:r>
              <a:rPr lang="en-US" altLang="zh-CN" dirty="0" err="1"/>
              <a:t>china</a:t>
            </a:r>
            <a:r>
              <a:rPr lang="zh-CN" altLang="en-US" dirty="0"/>
              <a:t>的元素可以存放</a:t>
            </a:r>
            <a:r>
              <a:rPr lang="en-US" altLang="zh-CN" b="1" dirty="0">
                <a:solidFill>
                  <a:srgbClr val="C00000"/>
                </a:solidFill>
              </a:rPr>
              <a:t>People</a:t>
            </a:r>
            <a:r>
              <a:rPr lang="zh-CN" altLang="en-US" b="1" dirty="0">
                <a:solidFill>
                  <a:srgbClr val="C00000"/>
                </a:solidFill>
              </a:rPr>
              <a:t>类型</a:t>
            </a:r>
            <a:r>
              <a:rPr lang="zh-CN" altLang="en-US" dirty="0"/>
              <a:t>的数据，即：</a:t>
            </a:r>
            <a:r>
              <a:rPr lang="en-US" altLang="zh-CN" dirty="0"/>
              <a:t>People</a:t>
            </a:r>
            <a:r>
              <a:rPr lang="zh-CN" altLang="en-US" dirty="0"/>
              <a:t>类的对象。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A93659-C053-56A7-281A-0BE4B3EBD89C}"/>
              </a:ext>
            </a:extLst>
          </p:cNvPr>
          <p:cNvSpPr txBox="1"/>
          <p:nvPr/>
        </p:nvSpPr>
        <p:spPr>
          <a:xfrm>
            <a:off x="2699792" y="5229225"/>
            <a:ext cx="4697120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本页的概念在第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章再讲解！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5B09-B355-45AF-AD8E-C1F9FC17AE3C}" type="slidenum">
              <a:rPr lang="en-US" altLang="zh-CN"/>
              <a:pPr/>
              <a:t>49</a:t>
            </a:fld>
            <a:r>
              <a:rPr lang="en-US" altLang="zh-CN"/>
              <a:t>/31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Arrays(</a:t>
            </a:r>
            <a:r>
              <a:rPr lang="zh-CN" altLang="en-US"/>
              <a:t>声明数组</a:t>
            </a:r>
            <a:r>
              <a:rPr lang="en-US" altLang="zh-CN"/>
              <a:t>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14489"/>
            <a:ext cx="8641208" cy="4667262"/>
          </a:xfrm>
        </p:spPr>
        <p:txBody>
          <a:bodyPr/>
          <a:lstStyle/>
          <a:p>
            <a:pPr>
              <a:buSzPct val="90000"/>
            </a:pPr>
            <a:r>
              <a:rPr lang="zh-CN" altLang="en-US" dirty="0"/>
              <a:t>一维数组的声明</a:t>
            </a:r>
          </a:p>
          <a:p>
            <a:pPr lvl="1">
              <a:buSzPct val="90000"/>
            </a:pPr>
            <a:endParaRPr lang="en-US" altLang="zh-CN" b="1" dirty="0">
              <a:latin typeface="Courier New" pitchFamily="49" charset="0"/>
            </a:endParaRPr>
          </a:p>
          <a:p>
            <a:pPr lvl="1">
              <a:buSzPct val="90000"/>
            </a:pPr>
            <a:endParaRPr lang="en-US" altLang="zh-CN" b="1" dirty="0">
              <a:latin typeface="Courier New" pitchFamily="49" charset="0"/>
            </a:endParaRPr>
          </a:p>
          <a:p>
            <a:pPr lvl="1">
              <a:buSzPct val="90000"/>
            </a:pPr>
            <a:endParaRPr lang="en-US" altLang="zh-CN" b="1" dirty="0">
              <a:latin typeface="Courier New" pitchFamily="49" charset="0"/>
            </a:endParaRPr>
          </a:p>
          <a:p>
            <a:pPr lvl="1">
              <a:buSzPct val="90000"/>
            </a:pPr>
            <a:endParaRPr lang="en-US" altLang="zh-CN" b="1" dirty="0">
              <a:latin typeface="Courier New" pitchFamily="49" charset="0"/>
            </a:endParaRPr>
          </a:p>
          <a:p>
            <a:pPr lvl="1">
              <a:buSzPct val="90000"/>
            </a:pPr>
            <a:endParaRPr lang="en-US" altLang="zh-CN" b="1" dirty="0">
              <a:latin typeface="Courier New" pitchFamily="49" charset="0"/>
            </a:endParaRPr>
          </a:p>
          <a:p>
            <a:pPr lvl="1">
              <a:buSzPct val="90000"/>
            </a:pPr>
            <a:endParaRPr lang="en-US" altLang="zh-CN" b="1" dirty="0">
              <a:latin typeface="Courier New" pitchFamily="49" charset="0"/>
            </a:endParaRPr>
          </a:p>
          <a:p>
            <a:pPr>
              <a:buSzPct val="90000"/>
            </a:pPr>
            <a:r>
              <a:rPr lang="zh-CN" altLang="en-US" dirty="0"/>
              <a:t>数组变量声明后其默认的初始值为</a:t>
            </a:r>
            <a:r>
              <a:rPr lang="en-US" altLang="zh-CN" b="1" dirty="0">
                <a:solidFill>
                  <a:srgbClr val="C00000"/>
                </a:solidFill>
              </a:rPr>
              <a:t>null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  <a:endParaRPr lang="en-US" altLang="zh-CN" dirty="0"/>
          </a:p>
          <a:p>
            <a:pPr>
              <a:buSzPct val="90000"/>
            </a:pP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084506" y="2564903"/>
            <a:ext cx="3243780" cy="1571842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>
              <a:buSzPct val="75000"/>
            </a:pPr>
            <a:r>
              <a:rPr lang="en-US" altLang="zh-CN" sz="2400" b="1" dirty="0"/>
              <a:t>String[] </a:t>
            </a:r>
            <a:r>
              <a:rPr lang="en-US" altLang="zh-CN" sz="2400" b="1" dirty="0" err="1"/>
              <a:t>args</a:t>
            </a:r>
            <a:r>
              <a:rPr lang="en-US" altLang="zh-CN" sz="2400" b="1" dirty="0"/>
              <a:t>; </a:t>
            </a:r>
          </a:p>
          <a:p>
            <a:pPr algn="l">
              <a:buSzPct val="75000"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[] a; </a:t>
            </a:r>
          </a:p>
          <a:p>
            <a:pPr algn="l">
              <a:buSzPct val="75000"/>
            </a:pPr>
            <a:r>
              <a:rPr lang="en-US" altLang="zh-CN" sz="2400" b="1" dirty="0"/>
              <a:t>double[] amount; </a:t>
            </a:r>
          </a:p>
          <a:p>
            <a:pPr algn="l">
              <a:buSzPct val="75000"/>
            </a:pPr>
            <a:r>
              <a:rPr lang="en-US" altLang="zh-CN" sz="2400" b="1" dirty="0"/>
              <a:t>char[] c;</a:t>
            </a:r>
            <a:endParaRPr lang="en-US" altLang="zh-CN" sz="2400" dirty="0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863790" y="2564904"/>
            <a:ext cx="3243780" cy="1571842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square" lIns="0" tIns="46800" rIns="0" bIns="46800">
            <a:spAutoFit/>
          </a:bodyPr>
          <a:lstStyle/>
          <a:p>
            <a:pPr>
              <a:buSzPct val="75000"/>
            </a:pPr>
            <a:r>
              <a:rPr lang="en-US" altLang="zh-CN" sz="2400" b="1" dirty="0"/>
              <a:t>String </a:t>
            </a:r>
            <a:r>
              <a:rPr lang="en-US" altLang="zh-CN" sz="2400" b="1" dirty="0" err="1"/>
              <a:t>args</a:t>
            </a:r>
            <a:r>
              <a:rPr lang="en-US" altLang="zh-CN" sz="2400" b="1" dirty="0"/>
              <a:t>[]; </a:t>
            </a:r>
            <a:r>
              <a:rPr lang="zh-CN" altLang="en-US" sz="2400" dirty="0"/>
              <a:t> 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algn="l">
              <a:buSzPct val="75000"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a[]; </a:t>
            </a:r>
          </a:p>
          <a:p>
            <a:pPr algn="l">
              <a:buSzPct val="75000"/>
            </a:pPr>
            <a:r>
              <a:rPr lang="en-US" altLang="zh-CN" sz="2400" b="1" dirty="0"/>
              <a:t>double amount[]; </a:t>
            </a:r>
          </a:p>
          <a:p>
            <a:pPr algn="l">
              <a:buSzPct val="75000"/>
            </a:pPr>
            <a:r>
              <a:rPr lang="en-US" altLang="zh-CN" sz="2400" b="1" dirty="0"/>
              <a:t>char c[];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35C59-AD4E-4949-AEAB-C9993352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§2.1   </a:t>
            </a:r>
            <a:r>
              <a:rPr lang="zh-CN" altLang="en-US">
                <a:latin typeface="宋体" pitchFamily="2" charset="-122"/>
              </a:rPr>
              <a:t>标识符和关键字</a:t>
            </a:r>
            <a:r>
              <a:rPr lang="zh-CN" altLang="en-US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ACB23-9222-4026-9395-F96B1D01A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例如，以下都是合法的标识符：</a:t>
            </a:r>
          </a:p>
          <a:p>
            <a:pPr marL="938213" lvl="3" indent="0">
              <a:spcBef>
                <a:spcPts val="0"/>
              </a:spcBef>
              <a:buNone/>
            </a:pPr>
            <a:r>
              <a:rPr lang="en-US" altLang="zh-CN" sz="2800" b="1" dirty="0" err="1">
                <a:solidFill>
                  <a:srgbClr val="000099"/>
                </a:solidFill>
              </a:rPr>
              <a:t>Hello_java</a:t>
            </a:r>
            <a:endParaRPr lang="en-US" altLang="zh-CN" sz="2800" b="1" dirty="0">
              <a:solidFill>
                <a:srgbClr val="000099"/>
              </a:solidFill>
            </a:endParaRPr>
          </a:p>
          <a:p>
            <a:pPr marL="938213" lvl="3" indent="0"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Hello_12$</a:t>
            </a:r>
          </a:p>
          <a:p>
            <a:pPr marL="938213" lvl="3" indent="0"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$23Boy</a:t>
            </a:r>
          </a:p>
          <a:p>
            <a:pPr marL="0" indent="0" algn="ctr">
              <a:spcBef>
                <a:spcPts val="0"/>
              </a:spcBef>
              <a:buNone/>
            </a:pPr>
            <a:endParaRPr lang="zh-CN" altLang="en-US" b="1" dirty="0">
              <a:solidFill>
                <a:srgbClr val="C00000"/>
              </a:solidFill>
            </a:endParaRPr>
          </a:p>
          <a:p>
            <a:r>
              <a:rPr lang="zh-CN" altLang="en-US" dirty="0"/>
              <a:t>标识符中的字母是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区分大小写</a:t>
            </a:r>
            <a:r>
              <a:rPr lang="zh-CN" altLang="en-US" dirty="0"/>
              <a:t>的，</a:t>
            </a:r>
            <a:r>
              <a:rPr lang="en-US" altLang="zh-CN" b="1" dirty="0"/>
              <a:t>hello</a:t>
            </a:r>
            <a:r>
              <a:rPr lang="zh-CN" altLang="en-US" b="1" dirty="0"/>
              <a:t>和</a:t>
            </a:r>
            <a:r>
              <a:rPr lang="en-US" altLang="zh-CN" b="1" dirty="0"/>
              <a:t>Hello</a:t>
            </a:r>
            <a:r>
              <a:rPr lang="zh-CN" altLang="en-US" b="1" dirty="0"/>
              <a:t>是</a:t>
            </a:r>
            <a:r>
              <a:rPr lang="zh-CN" altLang="en-US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不同的标识符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1A3D15-6242-4D5D-86CF-B1ABB708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9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707A9-2AB2-4A37-A44F-D1F019A3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Arrays(</a:t>
            </a:r>
            <a:r>
              <a:rPr lang="zh-CN" altLang="en-US"/>
              <a:t>声明数组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7C76D-35E2-4D71-8F30-FF1886B35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5"/>
            <a:ext cx="8229600" cy="4358109"/>
          </a:xfrm>
        </p:spPr>
        <p:txBody>
          <a:bodyPr/>
          <a:lstStyle/>
          <a:p>
            <a:pPr marL="0" indent="0">
              <a:buNone/>
            </a:pPr>
            <a:r>
              <a:rPr lang="en-CA" altLang="zh-CN" b="1" dirty="0">
                <a:solidFill>
                  <a:srgbClr val="000099"/>
                </a:solidFill>
              </a:rPr>
              <a:t>      double[ ] </a:t>
            </a:r>
            <a:r>
              <a:rPr lang="en-US" altLang="zh-CN" b="1" dirty="0" err="1">
                <a:solidFill>
                  <a:srgbClr val="000099"/>
                </a:solidFill>
              </a:rPr>
              <a:t>anArray</a:t>
            </a:r>
            <a:r>
              <a:rPr lang="en-CA" altLang="zh-CN" b="1" dirty="0">
                <a:solidFill>
                  <a:srgbClr val="000099"/>
                </a:solidFill>
              </a:rPr>
              <a:t> ;  	</a:t>
            </a:r>
            <a:endParaRPr lang="zh-CN" altLang="en-CA" b="1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8B4180-71B7-45CE-A08F-DC94BE51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FFE5C09C-D955-4736-8CF1-22571F320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467" y="2925392"/>
            <a:ext cx="1628935" cy="523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2800" b="1">
                <a:solidFill>
                  <a:srgbClr val="000099"/>
                </a:solidFill>
              </a:rPr>
              <a:t>anArray</a:t>
            </a:r>
            <a:r>
              <a:rPr lang="en-CA" altLang="zh-CN" sz="2400">
                <a:latin typeface="Arial" charset="0"/>
              </a:rPr>
              <a:t> </a:t>
            </a:r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2F336E83-58EC-4555-9C37-579A00E6B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705" y="2927234"/>
            <a:ext cx="1215940" cy="6477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CA" altLang="zh-CN" sz="2400" b="1" dirty="0">
                <a:solidFill>
                  <a:srgbClr val="CC0000"/>
                </a:solidFill>
                <a:latin typeface="Courier New" pitchFamily="49" charset="0"/>
              </a:rPr>
              <a:t>null</a:t>
            </a:r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id="{04F88E6A-0C63-4961-BE29-65BD0D86E19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009533"/>
            <a:ext cx="3986371" cy="461963"/>
            <a:chOff x="2405" y="1835"/>
            <a:chExt cx="2249" cy="291"/>
          </a:xfrm>
        </p:grpSpPr>
        <p:sp>
          <p:nvSpPr>
            <p:cNvPr id="9" name="Text Box 21">
              <a:extLst>
                <a:ext uri="{FF2B5EF4-FFF2-40B4-BE49-F238E27FC236}">
                  <a16:creationId xmlns:a16="http://schemas.microsoft.com/office/drawing/2014/main" id="{256F218C-C9CD-49D5-9131-393992DA2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1835"/>
              <a:ext cx="1999" cy="291"/>
            </a:xfrm>
            <a:prstGeom prst="rect">
              <a:avLst/>
            </a:prstGeom>
            <a:noFill/>
            <a:ln w="28575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sz="2400" dirty="0">
                  <a:latin typeface="Comic Sans MS" pitchFamily="66" charset="0"/>
                </a:rPr>
                <a:t>Here</a:t>
              </a:r>
              <a:r>
                <a:rPr lang="en-US" sz="2400">
                  <a:latin typeface="Comic Sans MS" pitchFamily="66" charset="0"/>
                </a:rPr>
                <a:t>, </a:t>
              </a:r>
              <a:r>
                <a:rPr lang="zh-CN" altLang="en-US" sz="2400">
                  <a:latin typeface="Comic Sans MS" pitchFamily="66" charset="0"/>
                </a:rPr>
                <a:t>数组还未被创建。</a:t>
              </a:r>
              <a:endParaRPr lang="en-CA" altLang="zh-CN" sz="2400" dirty="0">
                <a:latin typeface="Comic Sans MS" pitchFamily="66" charset="0"/>
              </a:endParaRPr>
            </a:p>
          </p:txBody>
        </p:sp>
        <p:sp>
          <p:nvSpPr>
            <p:cNvPr id="10" name="Line 22">
              <a:extLst>
                <a:ext uri="{FF2B5EF4-FFF2-40B4-BE49-F238E27FC236}">
                  <a16:creationId xmlns:a16="http://schemas.microsoft.com/office/drawing/2014/main" id="{EF81A56A-8650-4115-8240-2BCDB008E2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5" y="1961"/>
              <a:ext cx="22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lg" len="sm"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93EC703F-6506-4E7F-AF49-7423EA400C4E}"/>
              </a:ext>
            </a:extLst>
          </p:cNvPr>
          <p:cNvSpPr/>
          <p:nvPr/>
        </p:nvSpPr>
        <p:spPr>
          <a:xfrm>
            <a:off x="4860032" y="1811098"/>
            <a:ext cx="3046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sz="2800" b="1" dirty="0"/>
              <a:t>//1. </a:t>
            </a:r>
            <a:r>
              <a:rPr lang="zh-CN" altLang="en-US" sz="2800" b="1" dirty="0"/>
              <a:t>申明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定义数组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273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§2.4.2  </a:t>
            </a:r>
            <a:r>
              <a:rPr lang="zh-CN" altLang="en-US">
                <a:latin typeface="宋体" pitchFamily="2" charset="-122"/>
              </a:rPr>
              <a:t>创建数组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10000"/>
              </a:spcBef>
            </a:pPr>
            <a:r>
              <a:rPr lang="zh-CN" altLang="en-US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创建数组</a:t>
            </a:r>
            <a:r>
              <a:rPr lang="zh-CN" altLang="en-US" dirty="0">
                <a:latin typeface="宋体" pitchFamily="2" charset="-122"/>
              </a:rPr>
              <a:t>，即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为数组分配内存空间</a:t>
            </a:r>
            <a:r>
              <a:rPr lang="zh-CN" altLang="en-US" b="1" dirty="0"/>
              <a:t>，其格式如下：</a:t>
            </a:r>
          </a:p>
          <a:p>
            <a:pPr lvl="1" algn="ctr">
              <a:spcBef>
                <a:spcPct val="10000"/>
              </a:spcBef>
              <a:buNone/>
            </a:pPr>
            <a:r>
              <a:rPr lang="zh-CN" altLang="en-US" dirty="0"/>
              <a:t>数组名字 =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new</a:t>
            </a:r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dirty="0"/>
              <a:t>数组元素的类型[</a:t>
            </a:r>
            <a:r>
              <a:rPr lang="zh-CN" altLang="en-US" b="1" dirty="0">
                <a:solidFill>
                  <a:srgbClr val="FF0000"/>
                </a:solidFill>
              </a:rPr>
              <a:t>数组元素的个数</a:t>
            </a:r>
            <a:r>
              <a:rPr lang="zh-CN" altLang="en-US" dirty="0"/>
              <a:t>];</a:t>
            </a:r>
            <a:endParaRPr lang="en-US" altLang="zh-CN" dirty="0"/>
          </a:p>
          <a:p>
            <a:pPr lvl="1">
              <a:spcBef>
                <a:spcPct val="10000"/>
              </a:spcBef>
              <a:buNone/>
            </a:pPr>
            <a:endParaRPr lang="zh-CN" altLang="en-US" dirty="0"/>
          </a:p>
          <a:p>
            <a:pPr algn="just">
              <a:spcBef>
                <a:spcPct val="10000"/>
              </a:spcBef>
            </a:pPr>
            <a:r>
              <a:rPr lang="zh-CN" altLang="en-US" dirty="0"/>
              <a:t>例如：</a:t>
            </a:r>
            <a:r>
              <a:rPr lang="en-US" altLang="zh-CN" dirty="0"/>
              <a:t>   </a:t>
            </a:r>
          </a:p>
          <a:p>
            <a:pPr algn="just">
              <a:spcBef>
                <a:spcPct val="10000"/>
              </a:spcBef>
            </a:pPr>
            <a:endParaRPr lang="en-US" altLang="zh-CN" dirty="0"/>
          </a:p>
          <a:p>
            <a:pPr marL="1255713" lvl="4" indent="0" algn="just">
              <a:spcBef>
                <a:spcPts val="0"/>
              </a:spcBef>
              <a:buNone/>
            </a:pPr>
            <a:endParaRPr lang="en-US" altLang="zh-CN" sz="1400" b="1" dirty="0">
              <a:solidFill>
                <a:srgbClr val="0000FF"/>
              </a:solidFill>
            </a:endParaRPr>
          </a:p>
          <a:p>
            <a:pPr lvl="1" algn="just">
              <a:spcBef>
                <a:spcPct val="10000"/>
              </a:spcBef>
            </a:pPr>
            <a:endParaRPr lang="en-US" altLang="zh-CN" b="1" dirty="0">
              <a:solidFill>
                <a:srgbClr val="0066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>
              <a:spcBef>
                <a:spcPct val="10000"/>
              </a:spcBef>
            </a:pPr>
            <a:r>
              <a:rPr lang="zh-CN" altLang="en-US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创建数组后</a:t>
            </a:r>
            <a:r>
              <a:rPr lang="zh-CN" altLang="en-US" dirty="0">
                <a:latin typeface="宋体" pitchFamily="2" charset="-122"/>
              </a:rPr>
              <a:t>，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数组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boy</a:t>
            </a:r>
            <a:r>
              <a:rPr lang="zh-CN" altLang="en-US" dirty="0">
                <a:latin typeface="宋体" pitchFamily="2" charset="-122"/>
              </a:rPr>
              <a:t>获得</a:t>
            </a:r>
            <a:r>
              <a:rPr lang="zh-CN" altLang="en-US" b="1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latin typeface="宋体" pitchFamily="2" charset="-122"/>
              </a:rPr>
              <a:t>个用来存放</a:t>
            </a:r>
            <a:r>
              <a:rPr lang="en-US" altLang="zh-CN" dirty="0"/>
              <a:t>float</a:t>
            </a:r>
            <a:r>
              <a:rPr lang="zh-CN" altLang="en-US" dirty="0">
                <a:latin typeface="宋体" pitchFamily="2" charset="-122"/>
              </a:rPr>
              <a:t>类型数据的内存空间，即：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4个</a:t>
            </a:r>
            <a:r>
              <a:rPr lang="en-US" altLang="zh-CN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float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型元素</a:t>
            </a:r>
            <a:r>
              <a:rPr lang="zh-CN" altLang="en-US" b="1" dirty="0">
                <a:latin typeface="宋体" pitchFamily="2" charset="-122"/>
              </a:rPr>
              <a:t>。</a:t>
            </a:r>
            <a:endParaRPr lang="en-US" altLang="zh-CN" b="1" dirty="0">
              <a:latin typeface="宋体" pitchFamily="2" charset="-122"/>
            </a:endParaRPr>
          </a:p>
          <a:p>
            <a:pPr lvl="1" algn="just">
              <a:spcBef>
                <a:spcPct val="10000"/>
              </a:spcBef>
            </a:pPr>
            <a:r>
              <a:rPr lang="zh-CN" altLang="en-US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数组变量</a:t>
            </a:r>
            <a:r>
              <a:rPr lang="en-US" altLang="zh-CN" b="1" dirty="0">
                <a:solidFill>
                  <a:srgbClr val="C00000"/>
                </a:solidFill>
              </a:rPr>
              <a:t>boy</a:t>
            </a:r>
            <a:r>
              <a:rPr lang="zh-CN" altLang="en-US" dirty="0">
                <a:latin typeface="宋体" pitchFamily="2" charset="-122"/>
              </a:rPr>
              <a:t>中存放着这些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内存单元的首地址</a:t>
            </a:r>
            <a:r>
              <a:rPr lang="zh-CN" altLang="en-US" dirty="0">
                <a:latin typeface="宋体" pitchFamily="2" charset="-122"/>
              </a:rPr>
              <a:t>，该地址称作</a:t>
            </a:r>
            <a:r>
              <a:rPr lang="zh-CN" altLang="en-US" b="1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数组的引用。</a:t>
            </a:r>
            <a:endParaRPr lang="en-US" altLang="zh-CN" b="1" dirty="0">
              <a:solidFill>
                <a:srgbClr val="0066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algn="just">
              <a:spcBef>
                <a:spcPct val="10000"/>
              </a:spcBef>
            </a:pPr>
            <a:r>
              <a:rPr lang="zh-CN" altLang="en-US" dirty="0">
                <a:latin typeface="宋体" pitchFamily="2" charset="-122"/>
              </a:rPr>
              <a:t>这样，数组就可以通过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索引</a:t>
            </a:r>
            <a:r>
              <a:rPr lang="zh-CN" altLang="en-US" dirty="0">
                <a:latin typeface="宋体" pitchFamily="2" charset="-122"/>
              </a:rPr>
              <a:t>操作这些内存单元</a:t>
            </a:r>
            <a:r>
              <a:rPr lang="zh-CN" altLang="en-US" dirty="0"/>
              <a:t>。</a:t>
            </a:r>
          </a:p>
          <a:p>
            <a:pPr lvl="1" algn="just">
              <a:spcBef>
                <a:spcPct val="10000"/>
              </a:spcBef>
            </a:pPr>
            <a:endParaRPr lang="zh-CN" altLang="en-US" b="1" dirty="0">
              <a:latin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5" name="椭圆形标注 7">
            <a:extLst>
              <a:ext uri="{FF2B5EF4-FFF2-40B4-BE49-F238E27FC236}">
                <a16:creationId xmlns:a16="http://schemas.microsoft.com/office/drawing/2014/main" id="{638CA1D1-745E-4478-AECB-FEE14B2BE6B4}"/>
              </a:ext>
            </a:extLst>
          </p:cNvPr>
          <p:cNvSpPr/>
          <p:nvPr/>
        </p:nvSpPr>
        <p:spPr bwMode="auto">
          <a:xfrm>
            <a:off x="6247212" y="2637235"/>
            <a:ext cx="2745575" cy="791765"/>
          </a:xfrm>
          <a:prstGeom prst="wedgeEllipseCallout">
            <a:avLst>
              <a:gd name="adj1" fmla="val -16203"/>
              <a:gd name="adj2" fmla="val -72336"/>
            </a:avLst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创建数组时必须指定数组长度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02CC90-2A8B-4426-BE42-F818FFD0F3B0}"/>
              </a:ext>
            </a:extLst>
          </p:cNvPr>
          <p:cNvSpPr txBox="1"/>
          <p:nvPr/>
        </p:nvSpPr>
        <p:spPr>
          <a:xfrm>
            <a:off x="1907704" y="3495129"/>
            <a:ext cx="4560864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23813" lvl="1" algn="just"/>
            <a:r>
              <a:rPr lang="en-US" altLang="zh-CN" sz="2200" b="1" dirty="0">
                <a:solidFill>
                  <a:schemeClr val="bg1">
                    <a:lumMod val="50000"/>
                  </a:schemeClr>
                </a:solidFill>
              </a:rPr>
              <a:t>float[ ]  boy;</a:t>
            </a:r>
            <a:r>
              <a:rPr lang="zh-CN" altLang="en-US" sz="2200" b="1" dirty="0">
                <a:solidFill>
                  <a:schemeClr val="bg1">
                    <a:lumMod val="50000"/>
                  </a:schemeClr>
                </a:solidFill>
              </a:rPr>
              <a:t>  </a:t>
            </a:r>
            <a:r>
              <a:rPr lang="en-US" altLang="zh-CN" sz="2200" b="1" dirty="0">
                <a:solidFill>
                  <a:schemeClr val="bg1">
                    <a:lumMod val="50000"/>
                  </a:schemeClr>
                </a:solidFill>
              </a:rPr>
              <a:t>		//1. </a:t>
            </a:r>
            <a:r>
              <a:rPr lang="zh-CN" altLang="en-US" sz="2200" b="1" dirty="0">
                <a:solidFill>
                  <a:schemeClr val="bg1">
                    <a:lumMod val="50000"/>
                  </a:schemeClr>
                </a:solidFill>
              </a:rPr>
              <a:t>声明数组</a:t>
            </a:r>
            <a:endParaRPr lang="en-US" altLang="zh-CN" sz="2200" b="1" dirty="0">
              <a:solidFill>
                <a:schemeClr val="bg1">
                  <a:lumMod val="50000"/>
                </a:schemeClr>
              </a:solidFill>
            </a:endParaRPr>
          </a:p>
          <a:p>
            <a:pPr marL="23813" lvl="1" algn="just"/>
            <a:r>
              <a:rPr lang="en-US" altLang="zh-CN" sz="2200" b="1" dirty="0">
                <a:solidFill>
                  <a:srgbClr val="0000FF"/>
                </a:solidFill>
              </a:rPr>
              <a:t>boy= </a:t>
            </a:r>
            <a:r>
              <a:rPr lang="en-US" altLang="zh-CN" sz="2200" b="1" dirty="0">
                <a:solidFill>
                  <a:srgbClr val="FF0000"/>
                </a:solidFill>
              </a:rPr>
              <a:t>new</a:t>
            </a:r>
            <a:r>
              <a:rPr lang="en-US" altLang="zh-CN" sz="2200" b="1" dirty="0">
                <a:solidFill>
                  <a:srgbClr val="0000FF"/>
                </a:solidFill>
              </a:rPr>
              <a:t> float[4];   	</a:t>
            </a:r>
            <a:r>
              <a:rPr lang="en-US" altLang="zh-CN" sz="2200" b="1" dirty="0">
                <a:solidFill>
                  <a:srgbClr val="006600"/>
                </a:solidFill>
              </a:rPr>
              <a:t>//2. </a:t>
            </a:r>
            <a:r>
              <a:rPr lang="zh-CN" altLang="en-US" sz="2200" b="1" dirty="0">
                <a:solidFill>
                  <a:srgbClr val="006600"/>
                </a:solidFill>
              </a:rPr>
              <a:t>创建数组</a:t>
            </a:r>
            <a:endParaRPr lang="en-US" altLang="zh-CN" sz="22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§2.4.2  </a:t>
            </a:r>
            <a:r>
              <a:rPr lang="zh-CN" altLang="en-US">
                <a:latin typeface="宋体" pitchFamily="2" charset="-122"/>
              </a:rPr>
              <a:t>创建数组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351" y="1638053"/>
            <a:ext cx="8291259" cy="4502150"/>
          </a:xfrm>
        </p:spPr>
        <p:txBody>
          <a:bodyPr/>
          <a:lstStyle/>
          <a:p>
            <a:pPr algn="just"/>
            <a:r>
              <a:rPr lang="zh-CN" altLang="en-US" dirty="0"/>
              <a:t>声明数组和创建数组可以一起完成，例如：</a:t>
            </a:r>
            <a:endParaRPr lang="en-US" altLang="zh-CN" dirty="0"/>
          </a:p>
          <a:p>
            <a:pPr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float boy[] = new float[4];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52</a:t>
            </a:fld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BB45739-0F20-4D7C-9064-C4D63BCEBE05}"/>
              </a:ext>
            </a:extLst>
          </p:cNvPr>
          <p:cNvGrpSpPr/>
          <p:nvPr/>
        </p:nvGrpSpPr>
        <p:grpSpPr>
          <a:xfrm>
            <a:off x="1664832" y="3889128"/>
            <a:ext cx="2111100" cy="479951"/>
            <a:chOff x="1676072" y="4005064"/>
            <a:chExt cx="2111100" cy="479951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676072" y="4066346"/>
              <a:ext cx="769620" cy="3573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2000" b="1"/>
                <a:t>boy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350994" y="4005064"/>
              <a:ext cx="1436178" cy="4799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 eaLnBrk="0" hangingPunct="0"/>
              <a:r>
                <a:rPr kumimoji="0" lang="zh-CN" altLang="en-US" sz="2400" b="1" dirty="0">
                  <a:solidFill>
                    <a:srgbClr val="C00000"/>
                  </a:solidFill>
                </a:rPr>
                <a:t>0</a:t>
              </a:r>
              <a:r>
                <a:rPr kumimoji="0" lang="en-US" altLang="zh-CN" sz="2400" b="1" dirty="0">
                  <a:solidFill>
                    <a:srgbClr val="C00000"/>
                  </a:solidFill>
                </a:rPr>
                <a:t>x785BA</a:t>
              </a:r>
            </a:p>
          </p:txBody>
        </p:sp>
      </p:grp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787172" y="4116921"/>
            <a:ext cx="1867918" cy="943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172732" y="4227545"/>
            <a:ext cx="667470" cy="2519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lnSpc>
                <a:spcPct val="90000"/>
              </a:lnSpc>
            </a:pPr>
            <a:r>
              <a:rPr kumimoji="0" lang="en-US" altLang="zh-CN" sz="1600" b="1"/>
              <a:t>boy[0]</a:t>
            </a:r>
          </a:p>
        </p:txBody>
      </p:sp>
      <p:sp>
        <p:nvSpPr>
          <p:cNvPr id="17" name="椭圆形标注 7">
            <a:extLst>
              <a:ext uri="{FF2B5EF4-FFF2-40B4-BE49-F238E27FC236}">
                <a16:creationId xmlns:a16="http://schemas.microsoft.com/office/drawing/2014/main" id="{C4FCF976-9F01-4212-8452-F623746A78E3}"/>
              </a:ext>
            </a:extLst>
          </p:cNvPr>
          <p:cNvSpPr/>
          <p:nvPr/>
        </p:nvSpPr>
        <p:spPr bwMode="auto">
          <a:xfrm>
            <a:off x="156981" y="5002495"/>
            <a:ext cx="2169511" cy="604197"/>
          </a:xfrm>
          <a:prstGeom prst="wedgeEllipseCallout">
            <a:avLst>
              <a:gd name="adj1" fmla="val 47805"/>
              <a:gd name="adj2" fmla="val -1687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数组的引用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F9FB621-4430-4A20-931D-1CDE20538227}"/>
              </a:ext>
            </a:extLst>
          </p:cNvPr>
          <p:cNvCxnSpPr>
            <a:cxnSpLocks/>
          </p:cNvCxnSpPr>
          <p:nvPr/>
        </p:nvCxnSpPr>
        <p:spPr>
          <a:xfrm>
            <a:off x="4605628" y="3362125"/>
            <a:ext cx="0" cy="3381078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>
            <a:extLst>
              <a:ext uri="{FF2B5EF4-FFF2-40B4-BE49-F238E27FC236}">
                <a16:creationId xmlns:a16="http://schemas.microsoft.com/office/drawing/2014/main" id="{11E0C16A-94A0-4D79-A4BE-4BFF39531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992" y="3727080"/>
            <a:ext cx="1137260" cy="3573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eaLnBrk="0" hangingPunct="0"/>
            <a:r>
              <a:rPr kumimoji="0" lang="zh-CN" altLang="en-US" sz="2000" b="1" dirty="0">
                <a:solidFill>
                  <a:srgbClr val="C00000"/>
                </a:solidFill>
              </a:rPr>
              <a:t>0</a:t>
            </a:r>
            <a:r>
              <a:rPr kumimoji="0" lang="en-US" altLang="zh-CN" sz="2000" b="1" dirty="0">
                <a:solidFill>
                  <a:srgbClr val="C00000"/>
                </a:solidFill>
              </a:rPr>
              <a:t>x785BA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44B571-34FD-4595-8BC1-A7158C7E45B3}"/>
              </a:ext>
            </a:extLst>
          </p:cNvPr>
          <p:cNvSpPr txBox="1"/>
          <p:nvPr/>
        </p:nvSpPr>
        <p:spPr>
          <a:xfrm>
            <a:off x="4645035" y="3734666"/>
            <a:ext cx="126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首地址：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F01C4A8-DDBB-4189-A91C-06304FA4FF5F}"/>
              </a:ext>
            </a:extLst>
          </p:cNvPr>
          <p:cNvCxnSpPr>
            <a:cxnSpLocks/>
          </p:cNvCxnSpPr>
          <p:nvPr/>
        </p:nvCxnSpPr>
        <p:spPr>
          <a:xfrm flipH="1">
            <a:off x="755576" y="2647268"/>
            <a:ext cx="3528392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A7C1BDA-CBFE-40AA-B92A-ABE62B665C60}"/>
              </a:ext>
            </a:extLst>
          </p:cNvPr>
          <p:cNvSpPr txBox="1"/>
          <p:nvPr/>
        </p:nvSpPr>
        <p:spPr>
          <a:xfrm>
            <a:off x="1401517" y="2680494"/>
            <a:ext cx="2236510" cy="40011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语句从右往左执行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F747FD7-3213-4D13-91BC-8C1F324B9248}"/>
              </a:ext>
            </a:extLst>
          </p:cNvPr>
          <p:cNvSpPr txBox="1"/>
          <p:nvPr/>
        </p:nvSpPr>
        <p:spPr>
          <a:xfrm>
            <a:off x="5370716" y="6005661"/>
            <a:ext cx="1137257" cy="461665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堆内存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9B0BC0-E372-4AE2-9E17-36BEBC3F7893}"/>
              </a:ext>
            </a:extLst>
          </p:cNvPr>
          <p:cNvSpPr txBox="1"/>
          <p:nvPr/>
        </p:nvSpPr>
        <p:spPr>
          <a:xfrm>
            <a:off x="2115405" y="6061636"/>
            <a:ext cx="1137257" cy="461665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栈内存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0C570DCE-D20E-4EB5-9E7C-F3B42D418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601" y="4604478"/>
            <a:ext cx="667470" cy="2519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lnSpc>
                <a:spcPct val="90000"/>
              </a:lnSpc>
            </a:pPr>
            <a:r>
              <a:rPr kumimoji="0" lang="en-US" altLang="zh-CN" sz="1600" b="1"/>
              <a:t>boy[1]</a:t>
            </a:r>
          </a:p>
        </p:txBody>
      </p:sp>
      <p:sp>
        <p:nvSpPr>
          <p:cNvPr id="21" name="Text Box 11">
            <a:extLst>
              <a:ext uri="{FF2B5EF4-FFF2-40B4-BE49-F238E27FC236}">
                <a16:creationId xmlns:a16="http://schemas.microsoft.com/office/drawing/2014/main" id="{406A137A-8ADF-4999-B883-44A32388F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880" y="5052664"/>
            <a:ext cx="667470" cy="2519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lnSpc>
                <a:spcPct val="90000"/>
              </a:lnSpc>
            </a:pPr>
            <a:r>
              <a:rPr kumimoji="0" lang="en-US" altLang="zh-CN" sz="1600" b="1"/>
              <a:t>boy[2]</a:t>
            </a:r>
          </a:p>
        </p:txBody>
      </p:sp>
      <p:sp>
        <p:nvSpPr>
          <p:cNvPr id="31" name="Text Box 11">
            <a:extLst>
              <a:ext uri="{FF2B5EF4-FFF2-40B4-BE49-F238E27FC236}">
                <a16:creationId xmlns:a16="http://schemas.microsoft.com/office/drawing/2014/main" id="{3FFE94A4-1DC1-413B-8EB4-843FA99E8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044" y="5468461"/>
            <a:ext cx="667470" cy="2519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lnSpc>
                <a:spcPct val="90000"/>
              </a:lnSpc>
            </a:pPr>
            <a:r>
              <a:rPr kumimoji="0" lang="en-US" altLang="zh-CN" sz="1600" b="1"/>
              <a:t>boy[3]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9D113D8-BF41-1426-5344-09C7A551793A}"/>
              </a:ext>
            </a:extLst>
          </p:cNvPr>
          <p:cNvGrpSpPr/>
          <p:nvPr/>
        </p:nvGrpSpPr>
        <p:grpSpPr>
          <a:xfrm>
            <a:off x="5654743" y="4099567"/>
            <a:ext cx="534851" cy="1674354"/>
            <a:chOff x="5654744" y="4099567"/>
            <a:chExt cx="521782" cy="167435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B37F458-AC66-81F9-48FB-739D048AC799}"/>
                </a:ext>
              </a:extLst>
            </p:cNvPr>
            <p:cNvGrpSpPr/>
            <p:nvPr/>
          </p:nvGrpSpPr>
          <p:grpSpPr>
            <a:xfrm>
              <a:off x="5654744" y="4099567"/>
              <a:ext cx="521782" cy="1254988"/>
              <a:chOff x="5654744" y="4099567"/>
              <a:chExt cx="521782" cy="1254988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EB058D7-FA38-4299-8CD3-3E52439B68F1}"/>
                  </a:ext>
                </a:extLst>
              </p:cNvPr>
              <p:cNvSpPr txBox="1"/>
              <p:nvPr/>
            </p:nvSpPr>
            <p:spPr>
              <a:xfrm>
                <a:off x="5656992" y="4099567"/>
                <a:ext cx="517634" cy="4164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BCDE170-0405-4776-8070-49D96C03FF96}"/>
                  </a:ext>
                </a:extLst>
              </p:cNvPr>
              <p:cNvSpPr txBox="1"/>
              <p:nvPr/>
            </p:nvSpPr>
            <p:spPr>
              <a:xfrm>
                <a:off x="5654744" y="4518731"/>
                <a:ext cx="521782" cy="4164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510196F-3C99-46DD-91DA-20136177E908}"/>
                  </a:ext>
                </a:extLst>
              </p:cNvPr>
              <p:cNvSpPr txBox="1"/>
              <p:nvPr/>
            </p:nvSpPr>
            <p:spPr>
              <a:xfrm>
                <a:off x="5656994" y="4938097"/>
                <a:ext cx="517635" cy="4164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1135585-4E5D-4FC5-BD35-445649CCB68C}"/>
                </a:ext>
              </a:extLst>
            </p:cNvPr>
            <p:cNvSpPr txBox="1"/>
            <p:nvPr/>
          </p:nvSpPr>
          <p:spPr>
            <a:xfrm>
              <a:off x="5655097" y="5357463"/>
              <a:ext cx="517635" cy="4164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EFB996D1-7389-4121-A231-AACC29C6717F}"/>
              </a:ext>
            </a:extLst>
          </p:cNvPr>
          <p:cNvSpPr txBox="1"/>
          <p:nvPr/>
        </p:nvSpPr>
        <p:spPr>
          <a:xfrm>
            <a:off x="3848799" y="4082377"/>
            <a:ext cx="72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引用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448707-13FF-4E69-B251-9EAA64AB97B1}"/>
              </a:ext>
            </a:extLst>
          </p:cNvPr>
          <p:cNvSpPr txBox="1"/>
          <p:nvPr/>
        </p:nvSpPr>
        <p:spPr>
          <a:xfrm>
            <a:off x="4802917" y="2237468"/>
            <a:ext cx="411406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 </a:t>
            </a:r>
            <a:r>
              <a:rPr lang="zh-CN" altLang="en-US" sz="2000" dirty="0"/>
              <a:t>执行</a:t>
            </a:r>
            <a:r>
              <a:rPr lang="en-US" altLang="zh-CN" sz="2000" b="1" dirty="0">
                <a:solidFill>
                  <a:srgbClr val="0000FF"/>
                </a:solidFill>
              </a:rPr>
              <a:t>new float[4]</a:t>
            </a:r>
            <a:r>
              <a:rPr lang="zh-CN" altLang="en-US" sz="2000" b="1" dirty="0">
                <a:solidFill>
                  <a:srgbClr val="0000FF"/>
                </a:solidFill>
              </a:rPr>
              <a:t>，</a:t>
            </a:r>
            <a:r>
              <a:rPr lang="zh-CN" altLang="en-US" sz="2000" dirty="0"/>
              <a:t>创建数组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C67F5B9-7A05-46CC-9EC3-E17E5141DC1E}"/>
              </a:ext>
            </a:extLst>
          </p:cNvPr>
          <p:cNvSpPr txBox="1"/>
          <p:nvPr/>
        </p:nvSpPr>
        <p:spPr>
          <a:xfrm>
            <a:off x="4802917" y="2629844"/>
            <a:ext cx="411406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将数组的首地址赋值给</a:t>
            </a:r>
            <a:r>
              <a:rPr lang="en-US" altLang="zh-CN" sz="2400" dirty="0"/>
              <a:t>boy</a:t>
            </a:r>
            <a:endParaRPr lang="zh-CN" altLang="en-US" sz="2400" dirty="0"/>
          </a:p>
        </p:txBody>
      </p:sp>
      <p:sp>
        <p:nvSpPr>
          <p:cNvPr id="14" name="椭圆形标注 7">
            <a:extLst>
              <a:ext uri="{FF2B5EF4-FFF2-40B4-BE49-F238E27FC236}">
                <a16:creationId xmlns:a16="http://schemas.microsoft.com/office/drawing/2014/main" id="{B3350012-8E03-C09B-99C3-3529E77C025C}"/>
              </a:ext>
            </a:extLst>
          </p:cNvPr>
          <p:cNvSpPr/>
          <p:nvPr/>
        </p:nvSpPr>
        <p:spPr bwMode="auto">
          <a:xfrm>
            <a:off x="7164288" y="5946301"/>
            <a:ext cx="1211267" cy="604197"/>
          </a:xfrm>
          <a:prstGeom prst="wedgeEllipseCallout">
            <a:avLst>
              <a:gd name="adj1" fmla="val -132671"/>
              <a:gd name="adj2" fmla="val -8028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/>
              <a:t>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17" grpId="0" animBg="1"/>
      <p:bldP spid="20" grpId="0" animBg="1"/>
      <p:bldP spid="9" grpId="0"/>
      <p:bldP spid="19" grpId="0" animBg="1"/>
      <p:bldP spid="25" grpId="0" animBg="1"/>
      <p:bldP spid="27" grpId="0" animBg="1"/>
      <p:bldP spid="8" grpId="0" animBg="1"/>
      <p:bldP spid="21" grpId="0" animBg="1"/>
      <p:bldP spid="31" grpId="0" animBg="1"/>
      <p:bldP spid="45" grpId="0"/>
      <p:bldP spid="5" grpId="0" animBg="1"/>
      <p:bldP spid="29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3C77D-2B8A-454D-A51C-90B3F6F5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45255-D9AA-44C2-94BE-525C2BB7D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数组属于</a:t>
            </a:r>
            <a:r>
              <a:rPr lang="zh-CN" altLang="zh-CN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引用型变量</a:t>
            </a:r>
            <a:r>
              <a:rPr lang="zh-CN" altLang="zh-CN" dirty="0"/>
              <a:t>，</a:t>
            </a:r>
            <a:r>
              <a:rPr lang="zh-CN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数组变量</a:t>
            </a:r>
            <a:r>
              <a:rPr lang="zh-CN" altLang="zh-CN" dirty="0"/>
              <a:t>中存放着</a:t>
            </a:r>
            <a:r>
              <a:rPr lang="zh-CN" altLang="zh-CN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数组的首元素的地址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数组创建后，</a:t>
            </a:r>
            <a:r>
              <a:rPr lang="zh-CN" altLang="zh-CN" dirty="0"/>
              <a:t>通过</a:t>
            </a:r>
            <a:r>
              <a:rPr lang="zh-CN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数组名</a:t>
            </a: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加</a:t>
            </a:r>
            <a:r>
              <a:rPr lang="zh-CN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索引</a:t>
            </a:r>
            <a:r>
              <a:rPr lang="zh-CN" altLang="en-US" dirty="0"/>
              <a:t>访问</a:t>
            </a:r>
            <a:r>
              <a:rPr lang="zh-CN" altLang="zh-CN" dirty="0"/>
              <a:t>数组的元素</a:t>
            </a:r>
            <a:r>
              <a:rPr lang="zh-CN" altLang="en-US" dirty="0"/>
              <a:t>，如：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boy[0] = 1.3F;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6191CE-D7C6-4756-863F-B7994B5E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079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91BAF-36D4-40D1-9E29-0BBB7A22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3BD3A-1FA9-42DE-93E8-72019EBE9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spcBef>
                <a:spcPct val="10000"/>
              </a:spcBef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float  </a:t>
            </a:r>
            <a:r>
              <a:rPr lang="en-US" altLang="zh-CN" sz="2400" b="1">
                <a:solidFill>
                  <a:srgbClr val="C00000"/>
                </a:solidFill>
              </a:rPr>
              <a:t>boy</a:t>
            </a:r>
            <a:r>
              <a:rPr lang="en-US" altLang="zh-CN" sz="2400" b="1">
                <a:solidFill>
                  <a:srgbClr val="0000FF"/>
                </a:solidFill>
              </a:rPr>
              <a:t>[ ]; </a:t>
            </a:r>
            <a:r>
              <a:rPr lang="zh-CN" altLang="en-US" sz="2400" b="1">
                <a:solidFill>
                  <a:srgbClr val="C00000"/>
                </a:solidFill>
              </a:rPr>
              <a:t> </a:t>
            </a:r>
            <a:r>
              <a:rPr lang="en-US" altLang="zh-CN" sz="2400" b="1">
                <a:solidFill>
                  <a:srgbClr val="C00000"/>
                </a:solidFill>
              </a:rPr>
              <a:t>		//</a:t>
            </a:r>
            <a:r>
              <a:rPr lang="zh-CN" altLang="en-US" sz="2400" b="1">
                <a:solidFill>
                  <a:srgbClr val="C00000"/>
                </a:solidFill>
              </a:rPr>
              <a:t>声明数组</a:t>
            </a:r>
            <a:endParaRPr lang="en-US" altLang="zh-CN" sz="2400" b="1">
              <a:solidFill>
                <a:srgbClr val="C00000"/>
              </a:solidFill>
            </a:endParaRPr>
          </a:p>
          <a:p>
            <a:pPr lvl="2">
              <a:spcBef>
                <a:spcPct val="10000"/>
              </a:spcBef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boy= new float[4]; 	</a:t>
            </a:r>
            <a:r>
              <a:rPr lang="en-US" altLang="zh-CN" sz="2400" b="1">
                <a:solidFill>
                  <a:srgbClr val="006600"/>
                </a:solidFill>
              </a:rPr>
              <a:t>//</a:t>
            </a:r>
            <a:r>
              <a:rPr lang="zh-CN" altLang="en-US" sz="2400" b="1">
                <a:solidFill>
                  <a:srgbClr val="006600"/>
                </a:solidFill>
              </a:rPr>
              <a:t>创建数组</a:t>
            </a:r>
            <a:endParaRPr lang="en-US" altLang="zh-CN" sz="2400" b="1">
              <a:solidFill>
                <a:srgbClr val="006600"/>
              </a:solidFill>
            </a:endParaRPr>
          </a:p>
          <a:p>
            <a:pPr lvl="2">
              <a:spcBef>
                <a:spcPct val="10000"/>
              </a:spcBef>
              <a:buNone/>
            </a:pPr>
            <a:endParaRPr lang="en-US" altLang="zh-CN" sz="2400" b="1">
              <a:solidFill>
                <a:srgbClr val="C00000"/>
              </a:solidFill>
            </a:endParaRPr>
          </a:p>
          <a:p>
            <a:pPr lvl="2">
              <a:spcBef>
                <a:spcPct val="10000"/>
              </a:spcBef>
              <a:buNone/>
            </a:pPr>
            <a:r>
              <a:rPr lang="en-US" altLang="zh-CN" sz="2400" b="1"/>
              <a:t>			</a:t>
            </a:r>
            <a:r>
              <a:rPr lang="zh-CN" altLang="en-US" sz="2400" b="1"/>
              <a:t>或 </a:t>
            </a:r>
            <a:endParaRPr lang="en-US" altLang="zh-CN" sz="2400" b="1"/>
          </a:p>
          <a:p>
            <a:pPr lvl="2" algn="ctr">
              <a:spcBef>
                <a:spcPct val="10000"/>
              </a:spcBef>
              <a:buNone/>
            </a:pPr>
            <a:endParaRPr lang="en-US" altLang="zh-CN" sz="2400" b="1"/>
          </a:p>
          <a:p>
            <a:pPr lvl="2">
              <a:spcBef>
                <a:spcPct val="10000"/>
              </a:spcBef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float[ ]  </a:t>
            </a:r>
            <a:r>
              <a:rPr lang="en-US" altLang="zh-CN" sz="2400" b="1">
                <a:solidFill>
                  <a:srgbClr val="C00000"/>
                </a:solidFill>
              </a:rPr>
              <a:t>boy</a:t>
            </a:r>
            <a:r>
              <a:rPr lang="en-US" altLang="zh-CN" sz="2400" b="1">
                <a:solidFill>
                  <a:srgbClr val="0000FF"/>
                </a:solidFill>
              </a:rPr>
              <a:t>;</a:t>
            </a:r>
            <a:r>
              <a:rPr lang="zh-CN" altLang="en-US" sz="2400" b="1">
                <a:solidFill>
                  <a:srgbClr val="C00000"/>
                </a:solidFill>
              </a:rPr>
              <a:t>  </a:t>
            </a:r>
            <a:r>
              <a:rPr lang="en-US" altLang="zh-CN" sz="2400" b="1">
                <a:solidFill>
                  <a:srgbClr val="C00000"/>
                </a:solidFill>
              </a:rPr>
              <a:t>		//</a:t>
            </a:r>
            <a:r>
              <a:rPr lang="zh-CN" altLang="en-US" sz="2400" b="1">
                <a:solidFill>
                  <a:srgbClr val="C00000"/>
                </a:solidFill>
              </a:rPr>
              <a:t>声明数组</a:t>
            </a:r>
            <a:endParaRPr lang="en-US" altLang="zh-CN" sz="2400" b="1">
              <a:solidFill>
                <a:srgbClr val="C00000"/>
              </a:solidFill>
            </a:endParaRPr>
          </a:p>
          <a:p>
            <a:pPr lvl="2">
              <a:spcBef>
                <a:spcPct val="10000"/>
              </a:spcBef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boy= new float[4]; 	</a:t>
            </a:r>
            <a:r>
              <a:rPr lang="en-US" altLang="zh-CN" sz="2400" b="1">
                <a:solidFill>
                  <a:srgbClr val="006600"/>
                </a:solidFill>
              </a:rPr>
              <a:t>//</a:t>
            </a:r>
            <a:r>
              <a:rPr lang="zh-CN" altLang="en-US" sz="2400" b="1">
                <a:solidFill>
                  <a:srgbClr val="006600"/>
                </a:solidFill>
              </a:rPr>
              <a:t>创建数组</a:t>
            </a:r>
            <a:endParaRPr lang="en-US" altLang="zh-CN" sz="2400" b="1">
              <a:solidFill>
                <a:srgbClr val="006600"/>
              </a:solidFill>
            </a:endParaRPr>
          </a:p>
          <a:p>
            <a:pPr lvl="7">
              <a:spcBef>
                <a:spcPct val="10000"/>
              </a:spcBef>
              <a:buNone/>
            </a:pPr>
            <a:endParaRPr lang="en-US" altLang="zh-CN" sz="2100" b="1"/>
          </a:p>
          <a:p>
            <a:pPr lvl="7">
              <a:spcBef>
                <a:spcPct val="10000"/>
              </a:spcBef>
              <a:buNone/>
            </a:pPr>
            <a:r>
              <a:rPr lang="zh-CN" altLang="en-US" sz="2100" b="1"/>
              <a:t>或</a:t>
            </a:r>
            <a:endParaRPr lang="en-US" altLang="zh-CN" sz="2100" b="1"/>
          </a:p>
          <a:p>
            <a:pPr lvl="7">
              <a:spcBef>
                <a:spcPct val="10000"/>
              </a:spcBef>
              <a:buNone/>
            </a:pPr>
            <a:endParaRPr lang="en-US" altLang="zh-CN" sz="2100" b="1">
              <a:solidFill>
                <a:srgbClr val="006600"/>
              </a:solidFill>
            </a:endParaRPr>
          </a:p>
          <a:p>
            <a:pPr lvl="2">
              <a:spcBef>
                <a:spcPct val="10000"/>
              </a:spcBef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float boy[] = new float[4];	//</a:t>
            </a:r>
            <a:r>
              <a:rPr lang="zh-CN" altLang="en-US" sz="2400"/>
              <a:t>声明并创建数组</a:t>
            </a:r>
            <a:endParaRPr lang="en-US" altLang="zh-CN" sz="2400" b="1">
              <a:solidFill>
                <a:srgbClr val="0000FF"/>
              </a:solidFill>
            </a:endParaRPr>
          </a:p>
          <a:p>
            <a:pPr lvl="2">
              <a:spcBef>
                <a:spcPct val="10000"/>
              </a:spcBef>
              <a:buNone/>
            </a:pPr>
            <a:endParaRPr lang="en-US" altLang="zh-CN" sz="2400" b="1">
              <a:solidFill>
                <a:srgbClr val="006600"/>
              </a:solidFill>
            </a:endParaRPr>
          </a:p>
          <a:p>
            <a:pPr algn="ctr">
              <a:spcBef>
                <a:spcPct val="10000"/>
              </a:spcBef>
              <a:buNone/>
            </a:pPr>
            <a:endParaRPr lang="en-US" altLang="zh-CN">
              <a:solidFill>
                <a:srgbClr val="0000FF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769E68-7259-4379-8374-0DB2467F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2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D4B2B-31DC-4812-AE11-17EF95D9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的二维数组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E46A1-03FC-42C1-A32D-6A281408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二维数组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本质上是一个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一维数组的</a:t>
            </a:r>
            <a:r>
              <a:rPr lang="zh-CN" altLang="en-US" b="0" i="0" dirty="0">
                <a:solidFill>
                  <a:srgbClr val="000099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数组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也就是，</a:t>
            </a:r>
            <a:r>
              <a:rPr lang="zh-CN" altLang="en-US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二维数组的元素</a:t>
            </a:r>
            <a:r>
              <a:rPr lang="zh-CN" altLang="en-US" dirty="0">
                <a:solidFill>
                  <a:srgbClr val="000000"/>
                </a:solidFill>
                <a:ea typeface="隶书" panose="02010509060101010101" pitchFamily="49" charset="-122"/>
              </a:rPr>
              <a:t>是一个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一维数组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例如：</a:t>
            </a:r>
            <a:r>
              <a:rPr lang="en-US" altLang="zh-CN" dirty="0">
                <a:solidFill>
                  <a:srgbClr val="000000"/>
                </a:solidFill>
              </a:rPr>
              <a:t>mat</a:t>
            </a:r>
            <a:r>
              <a:rPr lang="zh-CN" altLang="en-US" dirty="0">
                <a:solidFill>
                  <a:srgbClr val="000000"/>
                </a:solidFill>
              </a:rPr>
              <a:t>是一个二维数组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97482F-5778-4C54-9830-4B3938BC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60CEBDE5-B35A-AD05-6DAB-33AC27FF431A}"/>
              </a:ext>
            </a:extLst>
          </p:cNvPr>
          <p:cNvSpPr>
            <a:spLocks/>
          </p:cNvSpPr>
          <p:nvPr/>
        </p:nvSpPr>
        <p:spPr bwMode="auto">
          <a:xfrm>
            <a:off x="3169264" y="3626788"/>
            <a:ext cx="215900" cy="2070274"/>
          </a:xfrm>
          <a:prstGeom prst="leftBrace">
            <a:avLst>
              <a:gd name="adj1" fmla="val 83395"/>
              <a:gd name="adj2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FD95CC3-1CB9-DEDB-E6B4-E6BCA58CC081}"/>
              </a:ext>
            </a:extLst>
          </p:cNvPr>
          <p:cNvGrpSpPr/>
          <p:nvPr/>
        </p:nvGrpSpPr>
        <p:grpSpPr>
          <a:xfrm>
            <a:off x="4676460" y="4224316"/>
            <a:ext cx="2779165" cy="413750"/>
            <a:chOff x="5858714" y="3593873"/>
            <a:chExt cx="2828085" cy="41375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89BBF525-7B1A-6FB2-7AED-B8236695E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0025" y="3593873"/>
              <a:ext cx="943387" cy="41375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8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1EE2D6B-0140-9D43-01A2-46B8E2B04C55}"/>
                </a:ext>
              </a:extLst>
            </p:cNvPr>
            <p:cNvGrpSpPr/>
            <p:nvPr/>
          </p:nvGrpSpPr>
          <p:grpSpPr>
            <a:xfrm>
              <a:off x="5858714" y="3593873"/>
              <a:ext cx="2828085" cy="413750"/>
              <a:chOff x="5858715" y="3593873"/>
              <a:chExt cx="2160588" cy="413750"/>
            </a:xfrm>
            <a:grpFill/>
          </p:grpSpPr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FF00535B-1824-ED20-0EF7-C0FA74D18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8715" y="3593873"/>
                <a:ext cx="720725" cy="41375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89DC32-EB4D-0839-0A39-89D25EFA7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8578" y="3593873"/>
                <a:ext cx="720725" cy="41375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cxnSp>
        <p:nvCxnSpPr>
          <p:cNvPr id="17" name="AutoShape 17">
            <a:extLst>
              <a:ext uri="{FF2B5EF4-FFF2-40B4-BE49-F238E27FC236}">
                <a16:creationId xmlns:a16="http://schemas.microsoft.com/office/drawing/2014/main" id="{B13EBD92-736F-7E7B-72E4-76CAFAD8F0FF}"/>
              </a:ext>
            </a:extLst>
          </p:cNvPr>
          <p:cNvCxnSpPr>
            <a:cxnSpLocks noChangeShapeType="1"/>
            <a:stCxn id="6" idx="3"/>
            <a:endCxn id="15" idx="1"/>
          </p:cNvCxnSpPr>
          <p:nvPr/>
        </p:nvCxnSpPr>
        <p:spPr bwMode="auto">
          <a:xfrm flipV="1">
            <a:off x="3927394" y="4431191"/>
            <a:ext cx="749066" cy="19077"/>
          </a:xfrm>
          <a:prstGeom prst="straightConnector1">
            <a:avLst/>
          </a:prstGeom>
          <a:noFill/>
          <a:ln w="19050">
            <a:noFill/>
            <a:round/>
            <a:headEnd/>
            <a:tailEnd type="triangle" w="med" len="med"/>
          </a:ln>
        </p:spPr>
      </p:cxnSp>
      <p:grpSp>
        <p:nvGrpSpPr>
          <p:cNvPr id="18" name="组合 41">
            <a:extLst>
              <a:ext uri="{FF2B5EF4-FFF2-40B4-BE49-F238E27FC236}">
                <a16:creationId xmlns:a16="http://schemas.microsoft.com/office/drawing/2014/main" id="{0F71C1E3-815D-B92D-57B3-E80D3A9E1369}"/>
              </a:ext>
            </a:extLst>
          </p:cNvPr>
          <p:cNvGrpSpPr/>
          <p:nvPr/>
        </p:nvGrpSpPr>
        <p:grpSpPr>
          <a:xfrm>
            <a:off x="4660906" y="4822596"/>
            <a:ext cx="2794719" cy="413750"/>
            <a:chOff x="3419475" y="4154937"/>
            <a:chExt cx="2160588" cy="41375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A07C4D-3D33-3C7C-FB04-DE9E059BD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475" y="4154937"/>
              <a:ext cx="720725" cy="41375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8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D3F683A-9049-4C4C-203B-C5E866944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200" y="4154937"/>
              <a:ext cx="720725" cy="41375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8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6915C1-69DE-FD76-A43E-749297FDF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338" y="4154937"/>
              <a:ext cx="720725" cy="41375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8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36763B62-8D11-452A-2EAF-CE191C7ED588}"/>
              </a:ext>
            </a:extLst>
          </p:cNvPr>
          <p:cNvCxnSpPr>
            <a:cxnSpLocks noChangeShapeType="1"/>
            <a:endCxn id="19" idx="1"/>
          </p:cNvCxnSpPr>
          <p:nvPr/>
        </p:nvCxnSpPr>
        <p:spPr bwMode="auto">
          <a:xfrm flipV="1">
            <a:off x="4229107" y="5029471"/>
            <a:ext cx="431799" cy="1522"/>
          </a:xfrm>
          <a:prstGeom prst="straightConnector1">
            <a:avLst/>
          </a:prstGeom>
          <a:noFill/>
          <a:ln w="19050">
            <a:noFill/>
            <a:round/>
            <a:headEnd/>
            <a:tailEnd type="triangle" w="med" len="med"/>
          </a:ln>
        </p:spPr>
      </p:cxnSp>
      <p:cxnSp>
        <p:nvCxnSpPr>
          <p:cNvPr id="29" name="AutoShape 27">
            <a:extLst>
              <a:ext uri="{FF2B5EF4-FFF2-40B4-BE49-F238E27FC236}">
                <a16:creationId xmlns:a16="http://schemas.microsoft.com/office/drawing/2014/main" id="{9B48C447-2C40-F309-022B-D043BB5B20A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15947" y="5617965"/>
            <a:ext cx="431800" cy="1522"/>
          </a:xfrm>
          <a:prstGeom prst="straightConnector1">
            <a:avLst/>
          </a:prstGeom>
          <a:noFill/>
          <a:ln w="19050">
            <a:noFill/>
            <a:round/>
            <a:headEnd/>
            <a:tailEnd type="triangle" w="med" len="med"/>
          </a:ln>
        </p:spPr>
      </p:cxn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C7E25DFB-582F-B6FD-23F3-38A9356DF8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10911" y="5529439"/>
            <a:ext cx="404385" cy="1522"/>
          </a:xfrm>
          <a:prstGeom prst="straightConnector1">
            <a:avLst/>
          </a:prstGeom>
          <a:noFill/>
          <a:ln w="19050">
            <a:noFill/>
            <a:round/>
            <a:headEnd/>
            <a:tailEnd type="triangle" w="med" len="med"/>
          </a:ln>
        </p:spPr>
      </p:cxnSp>
      <p:sp>
        <p:nvSpPr>
          <p:cNvPr id="6" name="Rectangle 6">
            <a:extLst>
              <a:ext uri="{FF2B5EF4-FFF2-40B4-BE49-F238E27FC236}">
                <a16:creationId xmlns:a16="http://schemas.microsoft.com/office/drawing/2014/main" id="{0A598A17-7F64-EB99-D7F5-6998F047E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540" y="4177943"/>
            <a:ext cx="1245854" cy="5446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SzTx/>
              <a:buFontTx/>
              <a:buNone/>
            </a:pPr>
            <a:endParaRPr lang="en-US" altLang="zh-CN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224D21-0695-A535-C4B6-244849DE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537" y="4716771"/>
            <a:ext cx="1245854" cy="55498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SzTx/>
              <a:buFontTx/>
              <a:buNone/>
            </a:pPr>
            <a:endParaRPr lang="en-US" altLang="zh-CN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A3333DB9-58A4-0AD9-84BE-9AB637E8F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4221088"/>
            <a:ext cx="11657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mat[0]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3418C5BA-ECB7-EDAC-624B-226144C74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627" y="4776743"/>
            <a:ext cx="10964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mat[1]</a:t>
            </a:r>
          </a:p>
        </p:txBody>
      </p:sp>
      <p:sp>
        <p:nvSpPr>
          <p:cNvPr id="39" name="AutoShape 38">
            <a:extLst>
              <a:ext uri="{FF2B5EF4-FFF2-40B4-BE49-F238E27FC236}">
                <a16:creationId xmlns:a16="http://schemas.microsoft.com/office/drawing/2014/main" id="{E2C603C6-FCA9-ED1C-05CF-12AB97903DFC}"/>
              </a:ext>
            </a:extLst>
          </p:cNvPr>
          <p:cNvSpPr>
            <a:spLocks/>
          </p:cNvSpPr>
          <p:nvPr/>
        </p:nvSpPr>
        <p:spPr bwMode="auto">
          <a:xfrm rot="5400000">
            <a:off x="6564776" y="1925054"/>
            <a:ext cx="343778" cy="2736850"/>
          </a:xfrm>
          <a:prstGeom prst="leftBrace">
            <a:avLst>
              <a:gd name="adj1" fmla="val 74129"/>
              <a:gd name="adj2" fmla="val 49264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F0D88E8-C4FF-F683-12FA-C82392A43DC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956043" y="4431191"/>
            <a:ext cx="7204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6FA71DF-E96D-200D-99F6-472D9BB2459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956043" y="5029471"/>
            <a:ext cx="7048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85C3E61-B316-916B-EC1B-B7BAA8323705}"/>
              </a:ext>
            </a:extLst>
          </p:cNvPr>
          <p:cNvCxnSpPr>
            <a:cxnSpLocks/>
          </p:cNvCxnSpPr>
          <p:nvPr/>
        </p:nvCxnSpPr>
        <p:spPr>
          <a:xfrm>
            <a:off x="2008929" y="4215778"/>
            <a:ext cx="68314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34">
            <a:extLst>
              <a:ext uri="{FF2B5EF4-FFF2-40B4-BE49-F238E27FC236}">
                <a16:creationId xmlns:a16="http://schemas.microsoft.com/office/drawing/2014/main" id="{24C4891F-D842-9653-12F5-06FE8FF2C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9874" y="4869382"/>
            <a:ext cx="10992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</a:rPr>
              <a:t>mat[1][2]</a:t>
            </a:r>
          </a:p>
        </p:txBody>
      </p:sp>
      <p:sp>
        <p:nvSpPr>
          <p:cNvPr id="50" name="Text Box 34">
            <a:extLst>
              <a:ext uri="{FF2B5EF4-FFF2-40B4-BE49-F238E27FC236}">
                <a16:creationId xmlns:a16="http://schemas.microsoft.com/office/drawing/2014/main" id="{38342A21-F7B0-7DB0-86EE-D25070E7B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128" y="4878166"/>
            <a:ext cx="10992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</a:rPr>
              <a:t>mat[1][1]</a:t>
            </a:r>
          </a:p>
        </p:txBody>
      </p:sp>
      <p:sp>
        <p:nvSpPr>
          <p:cNvPr id="51" name="Text Box 34">
            <a:extLst>
              <a:ext uri="{FF2B5EF4-FFF2-40B4-BE49-F238E27FC236}">
                <a16:creationId xmlns:a16="http://schemas.microsoft.com/office/drawing/2014/main" id="{0363A21A-7084-567E-9F4F-90220D1B2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008" y="4865353"/>
            <a:ext cx="11060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</a:rPr>
              <a:t>mat[1][0]</a:t>
            </a:r>
          </a:p>
        </p:txBody>
      </p:sp>
      <p:sp>
        <p:nvSpPr>
          <p:cNvPr id="52" name="Text Box 10">
            <a:extLst>
              <a:ext uri="{FF2B5EF4-FFF2-40B4-BE49-F238E27FC236}">
                <a16:creationId xmlns:a16="http://schemas.microsoft.com/office/drawing/2014/main" id="{A886D2FB-AE6A-C1E5-773B-460FFB559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081" y="3922020"/>
            <a:ext cx="936625" cy="518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mat</a:t>
            </a:r>
          </a:p>
        </p:txBody>
      </p:sp>
      <p:sp>
        <p:nvSpPr>
          <p:cNvPr id="54" name="Text Box 34">
            <a:extLst>
              <a:ext uri="{FF2B5EF4-FFF2-40B4-BE49-F238E27FC236}">
                <a16:creationId xmlns:a16="http://schemas.microsoft.com/office/drawing/2014/main" id="{CCC8EF7D-0A9C-C58E-031A-6603F75A9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2412" y="4275795"/>
            <a:ext cx="10992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</a:rPr>
              <a:t>mat[0][2]</a:t>
            </a:r>
          </a:p>
        </p:txBody>
      </p:sp>
      <p:sp>
        <p:nvSpPr>
          <p:cNvPr id="55" name="Text Box 34">
            <a:extLst>
              <a:ext uri="{FF2B5EF4-FFF2-40B4-BE49-F238E27FC236}">
                <a16:creationId xmlns:a16="http://schemas.microsoft.com/office/drawing/2014/main" id="{819F5668-ED07-180C-9E4D-0C53D29E5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5343" y="4285608"/>
            <a:ext cx="10992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</a:rPr>
              <a:t>mat[0][1]</a:t>
            </a:r>
          </a:p>
        </p:txBody>
      </p:sp>
      <p:sp>
        <p:nvSpPr>
          <p:cNvPr id="56" name="Text Box 34">
            <a:extLst>
              <a:ext uri="{FF2B5EF4-FFF2-40B4-BE49-F238E27FC236}">
                <a16:creationId xmlns:a16="http://schemas.microsoft.com/office/drawing/2014/main" id="{BC698D29-32AB-F399-F125-7C401EE62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0546" y="4271766"/>
            <a:ext cx="11060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</a:rPr>
              <a:t>mat[0][0]</a:t>
            </a:r>
          </a:p>
        </p:txBody>
      </p:sp>
    </p:spTree>
    <p:extLst>
      <p:ext uri="{BB962C8B-B14F-4D97-AF65-F5344CB8AC3E}">
        <p14:creationId xmlns:p14="http://schemas.microsoft.com/office/powerpoint/2010/main" val="43055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35" grpId="0"/>
      <p:bldP spid="36" grpId="0"/>
      <p:bldP spid="45" grpId="0"/>
      <p:bldP spid="50" grpId="0"/>
      <p:bldP spid="51" grpId="0"/>
      <p:bldP spid="52" grpId="0"/>
      <p:bldP spid="54" grpId="0"/>
      <p:bldP spid="55" grpId="0"/>
      <p:bldP spid="5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§2.4.2  </a:t>
            </a:r>
            <a:r>
              <a:rPr lang="zh-CN" altLang="en-US" dirty="0">
                <a:latin typeface="宋体" pitchFamily="2" charset="-122"/>
              </a:rPr>
              <a:t>创建数组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二维数组和一维数组一样，在声明之后必须用</a:t>
            </a:r>
            <a:r>
              <a:rPr lang="en-US" altLang="zh-CN" b="1" dirty="0">
                <a:solidFill>
                  <a:srgbClr val="C00000"/>
                </a:solidFill>
              </a:rPr>
              <a:t>new</a:t>
            </a:r>
            <a:r>
              <a:rPr lang="zh-CN" altLang="en-US" dirty="0"/>
              <a:t>运算符分配内存空间。</a:t>
            </a:r>
            <a:endParaRPr lang="en-US" altLang="zh-CN" dirty="0"/>
          </a:p>
          <a:p>
            <a:pPr algn="just"/>
            <a:r>
              <a:rPr lang="zh-CN" altLang="en-US" dirty="0"/>
              <a:t>例如：</a:t>
            </a:r>
            <a:endParaRPr lang="en-US" altLang="zh-CN" dirty="0"/>
          </a:p>
          <a:p>
            <a:pPr lvl="1"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99"/>
                </a:solidFill>
              </a:rPr>
              <a:t>		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6" name="标注: 线形 5">
            <a:extLst>
              <a:ext uri="{FF2B5EF4-FFF2-40B4-BE49-F238E27FC236}">
                <a16:creationId xmlns:a16="http://schemas.microsoft.com/office/drawing/2014/main" id="{EF4DCC57-FC03-4A44-850E-D9F4F4FB370B}"/>
              </a:ext>
            </a:extLst>
          </p:cNvPr>
          <p:cNvSpPr/>
          <p:nvPr/>
        </p:nvSpPr>
        <p:spPr>
          <a:xfrm>
            <a:off x="960237" y="5295875"/>
            <a:ext cx="7173416" cy="1052475"/>
          </a:xfrm>
          <a:prstGeom prst="borderCallout1">
            <a:avLst>
              <a:gd name="adj1" fmla="val -672"/>
              <a:gd name="adj2" fmla="val 47912"/>
              <a:gd name="adj3" fmla="val -68881"/>
              <a:gd name="adj4" fmla="val 5143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</a:rPr>
              <a:t>创建二维数组时，必须指定</a:t>
            </a:r>
            <a:r>
              <a:rPr lang="zh-CN" altLang="en-US" sz="2400" b="1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第一维的数组长度</a:t>
            </a:r>
            <a:endParaRPr lang="en-US" altLang="zh-CN" sz="2400" b="1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</a:rPr>
              <a:t>也就是：二维数组的元素的数量。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B0DEA4-C1B2-0DB9-7478-AC0B6030E27F}"/>
              </a:ext>
            </a:extLst>
          </p:cNvPr>
          <p:cNvSpPr txBox="1"/>
          <p:nvPr/>
        </p:nvSpPr>
        <p:spPr>
          <a:xfrm>
            <a:off x="1538007" y="3083261"/>
            <a:ext cx="6208751" cy="83099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</a:rPr>
              <a:t>int  </a:t>
            </a:r>
            <a:r>
              <a:rPr lang="en-US" altLang="zh-CN" sz="2400" b="1" dirty="0" err="1">
                <a:solidFill>
                  <a:srgbClr val="000099"/>
                </a:solidFill>
              </a:rPr>
              <a:t>mytwo</a:t>
            </a:r>
            <a:r>
              <a:rPr lang="en-US" altLang="zh-CN" sz="2400" b="1" dirty="0">
                <a:solidFill>
                  <a:srgbClr val="000099"/>
                </a:solidFill>
              </a:rPr>
              <a:t>[ ][ ] ;			</a:t>
            </a:r>
            <a:r>
              <a:rPr lang="en-US" altLang="zh-CN" sz="2400" b="1" dirty="0">
                <a:solidFill>
                  <a:srgbClr val="006600"/>
                </a:solidFill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</a:rPr>
              <a:t>声明数组</a:t>
            </a:r>
            <a:endParaRPr lang="en-US" altLang="zh-CN" sz="2400" b="1" dirty="0">
              <a:solidFill>
                <a:srgbClr val="006600"/>
              </a:solidFill>
            </a:endParaRPr>
          </a:p>
          <a:p>
            <a:r>
              <a:rPr lang="en-US" altLang="zh-CN" sz="2400" b="1" dirty="0" err="1">
                <a:solidFill>
                  <a:srgbClr val="000099"/>
                </a:solidFill>
              </a:rPr>
              <a:t>mytwo</a:t>
            </a:r>
            <a:r>
              <a:rPr lang="en-US" altLang="zh-CN" sz="2400" b="1" dirty="0">
                <a:solidFill>
                  <a:srgbClr val="000099"/>
                </a:solidFill>
              </a:rPr>
              <a:t> = new int[3][4];		</a:t>
            </a:r>
            <a:r>
              <a:rPr lang="en-US" altLang="zh-CN" sz="2400" b="1" dirty="0">
                <a:solidFill>
                  <a:srgbClr val="006600"/>
                </a:solidFill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</a:rPr>
              <a:t>创建数组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602677-4C4E-2CD0-ED95-4B5800A5378F}"/>
              </a:ext>
            </a:extLst>
          </p:cNvPr>
          <p:cNvSpPr txBox="1"/>
          <p:nvPr/>
        </p:nvSpPr>
        <p:spPr>
          <a:xfrm>
            <a:off x="1115616" y="4221088"/>
            <a:ext cx="7053534" cy="46166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</a:rPr>
              <a:t>int </a:t>
            </a:r>
            <a:r>
              <a:rPr lang="en-US" altLang="zh-CN" sz="2400" b="1" dirty="0" err="1">
                <a:solidFill>
                  <a:srgbClr val="000099"/>
                </a:solidFill>
              </a:rPr>
              <a:t>mytwo</a:t>
            </a:r>
            <a:r>
              <a:rPr lang="en-US" altLang="zh-CN" sz="2400" b="1" dirty="0">
                <a:solidFill>
                  <a:srgbClr val="000099"/>
                </a:solidFill>
              </a:rPr>
              <a:t>[][] = new int[3][4];     </a:t>
            </a:r>
            <a:r>
              <a:rPr lang="en-US" altLang="zh-CN" sz="2400" b="1" dirty="0">
                <a:solidFill>
                  <a:srgbClr val="006600"/>
                </a:solidFill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</a:rPr>
              <a:t>声明并创建数组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820038" y="92903"/>
            <a:ext cx="7543800" cy="1064619"/>
          </a:xfrm>
        </p:spPr>
        <p:txBody>
          <a:bodyPr/>
          <a:lstStyle/>
          <a:p>
            <a:r>
              <a:rPr lang="zh-CN" altLang="en-US"/>
              <a:t>二维数组的创建</a:t>
            </a:r>
            <a:endParaRPr lang="en-US" altLang="zh-CN"/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253307" y="1052736"/>
            <a:ext cx="8229600" cy="50822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元素长度相同的二维数组，例如</a:t>
            </a:r>
            <a:r>
              <a:rPr lang="en-US" altLang="zh-CN" sz="2400" dirty="0"/>
              <a:t>:</a:t>
            </a: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045B76-9C20-4A44-921F-1772127DAAB4}" type="slidenum">
              <a:rPr lang="en-US" altLang="zh-CN"/>
              <a:pPr/>
              <a:t>57</a:t>
            </a:fld>
            <a:r>
              <a:rPr lang="en-US" altLang="zh-CN"/>
              <a:t>/31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3536606" y="2931731"/>
            <a:ext cx="5607393" cy="3311525"/>
          </a:xfrm>
          <a:prstGeom prst="rect">
            <a:avLst/>
          </a:prstGeom>
          <a:solidFill>
            <a:srgbClr val="F8F8F8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  <a:buSzTx/>
              <a:buFontTx/>
              <a:buNone/>
            </a:pPr>
            <a:endParaRPr lang="zh-CN" altLang="zh-CN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9C68791-FEEB-46D4-AB41-E0A215A6EE34}"/>
              </a:ext>
            </a:extLst>
          </p:cNvPr>
          <p:cNvGrpSpPr/>
          <p:nvPr/>
        </p:nvGrpSpPr>
        <p:grpSpPr>
          <a:xfrm>
            <a:off x="4661987" y="3539696"/>
            <a:ext cx="447664" cy="2196970"/>
            <a:chOff x="4661987" y="3539696"/>
            <a:chExt cx="447664" cy="2196970"/>
          </a:xfrm>
        </p:grpSpPr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4661988" y="3539696"/>
              <a:ext cx="447662" cy="5465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8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8F4B9B0-12CD-44E4-A7EB-8AA96CD82D25}"/>
                </a:ext>
              </a:extLst>
            </p:cNvPr>
            <p:cNvGrpSpPr/>
            <p:nvPr/>
          </p:nvGrpSpPr>
          <p:grpSpPr>
            <a:xfrm>
              <a:off x="4661987" y="4080445"/>
              <a:ext cx="447664" cy="1656221"/>
              <a:chOff x="4144276" y="4087817"/>
              <a:chExt cx="447664" cy="1656221"/>
            </a:xfrm>
          </p:grpSpPr>
          <p:sp>
            <p:nvSpPr>
              <p:cNvPr id="31753" name="Rectangle 7"/>
              <p:cNvSpPr>
                <a:spLocks noChangeArrowheads="1"/>
              </p:cNvSpPr>
              <p:nvPr/>
            </p:nvSpPr>
            <p:spPr bwMode="auto">
              <a:xfrm>
                <a:off x="4144276" y="4087817"/>
                <a:ext cx="447662" cy="556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754" name="Rectangle 8"/>
              <p:cNvSpPr>
                <a:spLocks noChangeArrowheads="1"/>
              </p:cNvSpPr>
              <p:nvPr/>
            </p:nvSpPr>
            <p:spPr bwMode="auto">
              <a:xfrm>
                <a:off x="4144278" y="4639689"/>
                <a:ext cx="447662" cy="5521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755" name="Rectangle 9"/>
              <p:cNvSpPr>
                <a:spLocks noChangeArrowheads="1"/>
              </p:cNvSpPr>
              <p:nvPr/>
            </p:nvSpPr>
            <p:spPr bwMode="auto">
              <a:xfrm>
                <a:off x="4144277" y="5191864"/>
                <a:ext cx="447661" cy="5521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1756" name="Text Box 10"/>
          <p:cNvSpPr txBox="1">
            <a:spLocks noChangeArrowheads="1"/>
          </p:cNvSpPr>
          <p:nvPr/>
        </p:nvSpPr>
        <p:spPr bwMode="auto">
          <a:xfrm>
            <a:off x="355527" y="3248877"/>
            <a:ext cx="936625" cy="518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mat</a:t>
            </a:r>
          </a:p>
        </p:txBody>
      </p:sp>
      <p:sp>
        <p:nvSpPr>
          <p:cNvPr id="31757" name="AutoShape 11"/>
          <p:cNvSpPr>
            <a:spLocks/>
          </p:cNvSpPr>
          <p:nvPr/>
        </p:nvSpPr>
        <p:spPr bwMode="auto">
          <a:xfrm>
            <a:off x="3785502" y="3603792"/>
            <a:ext cx="215900" cy="2070274"/>
          </a:xfrm>
          <a:prstGeom prst="leftBrace">
            <a:avLst>
              <a:gd name="adj1" fmla="val 83395"/>
              <a:gd name="adj2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B916E82-31C6-4BFE-A276-0ED9A9C40A67}"/>
              </a:ext>
            </a:extLst>
          </p:cNvPr>
          <p:cNvGrpSpPr/>
          <p:nvPr/>
        </p:nvGrpSpPr>
        <p:grpSpPr>
          <a:xfrm>
            <a:off x="5858714" y="3593873"/>
            <a:ext cx="2779165" cy="413750"/>
            <a:chOff x="5858714" y="3593873"/>
            <a:chExt cx="2828085" cy="413750"/>
          </a:xfrm>
        </p:grpSpPr>
        <p:sp>
          <p:nvSpPr>
            <p:cNvPr id="31760" name="Rectangle 14"/>
            <p:cNvSpPr>
              <a:spLocks noChangeArrowheads="1"/>
            </p:cNvSpPr>
            <p:nvPr/>
          </p:nvSpPr>
          <p:spPr bwMode="auto">
            <a:xfrm>
              <a:off x="6800025" y="3593873"/>
              <a:ext cx="943387" cy="413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8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CF86056-370E-4A11-83F9-2C8AA28F882D}"/>
                </a:ext>
              </a:extLst>
            </p:cNvPr>
            <p:cNvGrpSpPr/>
            <p:nvPr/>
          </p:nvGrpSpPr>
          <p:grpSpPr>
            <a:xfrm>
              <a:off x="5858714" y="3593873"/>
              <a:ext cx="2828085" cy="413750"/>
              <a:chOff x="5858715" y="3593873"/>
              <a:chExt cx="2160588" cy="413750"/>
            </a:xfrm>
          </p:grpSpPr>
          <p:sp>
            <p:nvSpPr>
              <p:cNvPr id="31759" name="Rectangle 13"/>
              <p:cNvSpPr>
                <a:spLocks noChangeArrowheads="1"/>
              </p:cNvSpPr>
              <p:nvPr/>
            </p:nvSpPr>
            <p:spPr bwMode="auto">
              <a:xfrm>
                <a:off x="5858715" y="3593873"/>
                <a:ext cx="720725" cy="4137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761" name="Rectangle 15"/>
              <p:cNvSpPr>
                <a:spLocks noChangeArrowheads="1"/>
              </p:cNvSpPr>
              <p:nvPr/>
            </p:nvSpPr>
            <p:spPr bwMode="auto">
              <a:xfrm>
                <a:off x="7298578" y="3593873"/>
                <a:ext cx="720725" cy="4137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cxnSp>
        <p:nvCxnSpPr>
          <p:cNvPr id="31763" name="AutoShape 17"/>
          <p:cNvCxnSpPr>
            <a:cxnSpLocks noChangeShapeType="1"/>
            <a:stCxn id="31752" idx="3"/>
            <a:endCxn id="31759" idx="1"/>
          </p:cNvCxnSpPr>
          <p:nvPr/>
        </p:nvCxnSpPr>
        <p:spPr bwMode="auto">
          <a:xfrm flipV="1">
            <a:off x="5109650" y="3800748"/>
            <a:ext cx="749064" cy="12244"/>
          </a:xfrm>
          <a:prstGeom prst="straightConnector1">
            <a:avLst/>
          </a:prstGeom>
          <a:noFill/>
          <a:ln w="19050">
            <a:noFill/>
            <a:round/>
            <a:headEnd/>
            <a:tailEnd type="triangle" w="med" len="med"/>
          </a:ln>
        </p:spPr>
      </p:cxnSp>
      <p:grpSp>
        <p:nvGrpSpPr>
          <p:cNvPr id="4" name="组合 41"/>
          <p:cNvGrpSpPr/>
          <p:nvPr/>
        </p:nvGrpSpPr>
        <p:grpSpPr>
          <a:xfrm>
            <a:off x="5843160" y="4192153"/>
            <a:ext cx="2794719" cy="413750"/>
            <a:chOff x="3419475" y="4154937"/>
            <a:chExt cx="2160588" cy="413750"/>
          </a:xfrm>
        </p:grpSpPr>
        <p:sp>
          <p:nvSpPr>
            <p:cNvPr id="31764" name="Rectangle 18"/>
            <p:cNvSpPr>
              <a:spLocks noChangeArrowheads="1"/>
            </p:cNvSpPr>
            <p:nvPr/>
          </p:nvSpPr>
          <p:spPr bwMode="auto">
            <a:xfrm>
              <a:off x="3419475" y="4154937"/>
              <a:ext cx="720725" cy="413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8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765" name="Rectangle 19"/>
            <p:cNvSpPr>
              <a:spLocks noChangeArrowheads="1"/>
            </p:cNvSpPr>
            <p:nvPr/>
          </p:nvSpPr>
          <p:spPr bwMode="auto">
            <a:xfrm>
              <a:off x="4140200" y="4154937"/>
              <a:ext cx="720725" cy="413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8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766" name="Rectangle 20"/>
            <p:cNvSpPr>
              <a:spLocks noChangeArrowheads="1"/>
            </p:cNvSpPr>
            <p:nvPr/>
          </p:nvSpPr>
          <p:spPr bwMode="auto">
            <a:xfrm>
              <a:off x="4859338" y="4154937"/>
              <a:ext cx="720725" cy="413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8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cxnSp>
        <p:nvCxnSpPr>
          <p:cNvPr id="31768" name="AutoShape 22"/>
          <p:cNvCxnSpPr>
            <a:cxnSpLocks noChangeShapeType="1"/>
            <a:endCxn id="31764" idx="1"/>
          </p:cNvCxnSpPr>
          <p:nvPr/>
        </p:nvCxnSpPr>
        <p:spPr bwMode="auto">
          <a:xfrm flipV="1">
            <a:off x="5411361" y="4399028"/>
            <a:ext cx="431799" cy="1522"/>
          </a:xfrm>
          <a:prstGeom prst="straightConnector1">
            <a:avLst/>
          </a:prstGeom>
          <a:noFill/>
          <a:ln w="19050">
            <a:noFill/>
            <a:round/>
            <a:headEnd/>
            <a:tailEnd type="triangle" w="med" len="med"/>
          </a:ln>
        </p:spPr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98CEB85-90FB-449E-9B2A-2535D056CCF2}"/>
              </a:ext>
            </a:extLst>
          </p:cNvPr>
          <p:cNvGrpSpPr/>
          <p:nvPr/>
        </p:nvGrpSpPr>
        <p:grpSpPr>
          <a:xfrm>
            <a:off x="5831533" y="4746621"/>
            <a:ext cx="2819206" cy="413750"/>
            <a:chOff x="5831533" y="4746621"/>
            <a:chExt cx="2160588" cy="413750"/>
          </a:xfrm>
        </p:grpSpPr>
        <p:sp>
          <p:nvSpPr>
            <p:cNvPr id="31771" name="Rectangle 25"/>
            <p:cNvSpPr>
              <a:spLocks noChangeArrowheads="1"/>
            </p:cNvSpPr>
            <p:nvPr/>
          </p:nvSpPr>
          <p:spPr bwMode="auto">
            <a:xfrm>
              <a:off x="7271396" y="4746621"/>
              <a:ext cx="720725" cy="413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8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827944E-8CA3-40A4-98C8-9CB56541A570}"/>
                </a:ext>
              </a:extLst>
            </p:cNvPr>
            <p:cNvGrpSpPr/>
            <p:nvPr/>
          </p:nvGrpSpPr>
          <p:grpSpPr>
            <a:xfrm>
              <a:off x="5831533" y="4746621"/>
              <a:ext cx="1441450" cy="413750"/>
              <a:chOff x="5831533" y="4746621"/>
              <a:chExt cx="1441450" cy="413750"/>
            </a:xfrm>
          </p:grpSpPr>
          <p:sp>
            <p:nvSpPr>
              <p:cNvPr id="31769" name="Rectangle 23"/>
              <p:cNvSpPr>
                <a:spLocks noChangeArrowheads="1"/>
              </p:cNvSpPr>
              <p:nvPr/>
            </p:nvSpPr>
            <p:spPr bwMode="auto">
              <a:xfrm>
                <a:off x="5831533" y="4746621"/>
                <a:ext cx="720725" cy="4137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770" name="Rectangle 24"/>
              <p:cNvSpPr>
                <a:spLocks noChangeArrowheads="1"/>
              </p:cNvSpPr>
              <p:nvPr/>
            </p:nvSpPr>
            <p:spPr bwMode="auto">
              <a:xfrm>
                <a:off x="6552258" y="4746621"/>
                <a:ext cx="720725" cy="4137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8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cxnSp>
        <p:nvCxnSpPr>
          <p:cNvPr id="31773" name="AutoShape 27"/>
          <p:cNvCxnSpPr>
            <a:cxnSpLocks noChangeShapeType="1"/>
            <a:endCxn id="31769" idx="1"/>
          </p:cNvCxnSpPr>
          <p:nvPr/>
        </p:nvCxnSpPr>
        <p:spPr bwMode="auto">
          <a:xfrm flipV="1">
            <a:off x="5399733" y="4953496"/>
            <a:ext cx="431800" cy="1522"/>
          </a:xfrm>
          <a:prstGeom prst="straightConnector1">
            <a:avLst/>
          </a:prstGeom>
          <a:noFill/>
          <a:ln w="19050">
            <a:noFill/>
            <a:round/>
            <a:headEnd/>
            <a:tailEnd type="triangle" w="med" len="med"/>
          </a:ln>
        </p:spPr>
      </p:cxnSp>
      <p:grpSp>
        <p:nvGrpSpPr>
          <p:cNvPr id="8" name="组合 44"/>
          <p:cNvGrpSpPr/>
          <p:nvPr/>
        </p:nvGrpSpPr>
        <p:grpSpPr>
          <a:xfrm>
            <a:off x="5831534" y="5299568"/>
            <a:ext cx="2819206" cy="413750"/>
            <a:chOff x="3419475" y="5259286"/>
            <a:chExt cx="2160588" cy="413750"/>
          </a:xfrm>
        </p:grpSpPr>
        <p:sp>
          <p:nvSpPr>
            <p:cNvPr id="31774" name="Rectangle 28"/>
            <p:cNvSpPr>
              <a:spLocks noChangeArrowheads="1"/>
            </p:cNvSpPr>
            <p:nvPr/>
          </p:nvSpPr>
          <p:spPr bwMode="auto">
            <a:xfrm>
              <a:off x="3419475" y="5259286"/>
              <a:ext cx="720725" cy="413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8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775" name="Rectangle 29"/>
            <p:cNvSpPr>
              <a:spLocks noChangeArrowheads="1"/>
            </p:cNvSpPr>
            <p:nvPr/>
          </p:nvSpPr>
          <p:spPr bwMode="auto">
            <a:xfrm>
              <a:off x="4140200" y="5259286"/>
              <a:ext cx="720725" cy="413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8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776" name="Rectangle 30"/>
            <p:cNvSpPr>
              <a:spLocks noChangeArrowheads="1"/>
            </p:cNvSpPr>
            <p:nvPr/>
          </p:nvSpPr>
          <p:spPr bwMode="auto">
            <a:xfrm>
              <a:off x="4859338" y="5259286"/>
              <a:ext cx="720725" cy="413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8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cxnSp>
        <p:nvCxnSpPr>
          <p:cNvPr id="31778" name="AutoShape 32"/>
          <p:cNvCxnSpPr>
            <a:cxnSpLocks noChangeShapeType="1"/>
            <a:endCxn id="31774" idx="1"/>
          </p:cNvCxnSpPr>
          <p:nvPr/>
        </p:nvCxnSpPr>
        <p:spPr bwMode="auto">
          <a:xfrm flipV="1">
            <a:off x="5427149" y="5506443"/>
            <a:ext cx="404385" cy="1522"/>
          </a:xfrm>
          <a:prstGeom prst="straightConnector1">
            <a:avLst/>
          </a:prstGeom>
          <a:noFill/>
          <a:ln w="19050">
            <a:noFill/>
            <a:round/>
            <a:headEnd/>
            <a:tailEnd type="triangle" w="med" len="med"/>
          </a:ln>
        </p:spPr>
      </p:cxnSp>
      <p:sp>
        <p:nvSpPr>
          <p:cNvPr id="31779" name="Text Box 33"/>
          <p:cNvSpPr txBox="1">
            <a:spLocks noChangeArrowheads="1"/>
          </p:cNvSpPr>
          <p:nvPr/>
        </p:nvSpPr>
        <p:spPr bwMode="auto">
          <a:xfrm>
            <a:off x="3671879" y="3526491"/>
            <a:ext cx="11657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mat[0]</a:t>
            </a:r>
          </a:p>
        </p:txBody>
      </p:sp>
      <p:sp>
        <p:nvSpPr>
          <p:cNvPr id="31780" name="Text Box 34"/>
          <p:cNvSpPr txBox="1">
            <a:spLocks noChangeArrowheads="1"/>
          </p:cNvSpPr>
          <p:nvPr/>
        </p:nvSpPr>
        <p:spPr bwMode="auto">
          <a:xfrm>
            <a:off x="3691579" y="4095552"/>
            <a:ext cx="11657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mat[1]</a:t>
            </a:r>
          </a:p>
        </p:txBody>
      </p:sp>
      <p:sp>
        <p:nvSpPr>
          <p:cNvPr id="31781" name="Text Box 35"/>
          <p:cNvSpPr txBox="1">
            <a:spLocks noChangeArrowheads="1"/>
          </p:cNvSpPr>
          <p:nvPr/>
        </p:nvSpPr>
        <p:spPr bwMode="auto">
          <a:xfrm>
            <a:off x="3704439" y="4687567"/>
            <a:ext cx="11657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mat[2]</a:t>
            </a:r>
          </a:p>
        </p:txBody>
      </p:sp>
      <p:sp>
        <p:nvSpPr>
          <p:cNvPr id="31782" name="Text Box 36"/>
          <p:cNvSpPr txBox="1">
            <a:spLocks noChangeArrowheads="1"/>
          </p:cNvSpPr>
          <p:nvPr/>
        </p:nvSpPr>
        <p:spPr bwMode="auto">
          <a:xfrm>
            <a:off x="3704439" y="5205782"/>
            <a:ext cx="11657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mat[3]</a:t>
            </a:r>
          </a:p>
        </p:txBody>
      </p:sp>
      <p:sp>
        <p:nvSpPr>
          <p:cNvPr id="31783" name="Text Box 37"/>
          <p:cNvSpPr txBox="1">
            <a:spLocks noChangeArrowheads="1"/>
          </p:cNvSpPr>
          <p:nvPr/>
        </p:nvSpPr>
        <p:spPr bwMode="auto">
          <a:xfrm>
            <a:off x="6398041" y="2836462"/>
            <a:ext cx="16870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mat[0].length</a:t>
            </a:r>
          </a:p>
        </p:txBody>
      </p:sp>
      <p:sp>
        <p:nvSpPr>
          <p:cNvPr id="31784" name="AutoShape 38"/>
          <p:cNvSpPr>
            <a:spLocks/>
          </p:cNvSpPr>
          <p:nvPr/>
        </p:nvSpPr>
        <p:spPr bwMode="auto">
          <a:xfrm rot="5400000">
            <a:off x="6564776" y="1925054"/>
            <a:ext cx="343778" cy="2736850"/>
          </a:xfrm>
          <a:prstGeom prst="leftBrace">
            <a:avLst>
              <a:gd name="adj1" fmla="val 74129"/>
              <a:gd name="adj2" fmla="val 49264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91378ED-7781-4296-9071-A7540DDE84E5}"/>
              </a:ext>
            </a:extLst>
          </p:cNvPr>
          <p:cNvCxnSpPr>
            <a:cxnSpLocks/>
            <a:endCxn id="31759" idx="1"/>
          </p:cNvCxnSpPr>
          <p:nvPr/>
        </p:nvCxnSpPr>
        <p:spPr>
          <a:xfrm>
            <a:off x="5138297" y="3800748"/>
            <a:ext cx="7204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573797F-C5FE-4A98-9154-6B1482A036A6}"/>
              </a:ext>
            </a:extLst>
          </p:cNvPr>
          <p:cNvCxnSpPr>
            <a:cxnSpLocks/>
            <a:endCxn id="31764" idx="1"/>
          </p:cNvCxnSpPr>
          <p:nvPr/>
        </p:nvCxnSpPr>
        <p:spPr>
          <a:xfrm>
            <a:off x="5138297" y="4399028"/>
            <a:ext cx="7048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14C11CF-4C45-4EDB-9372-C10F894EE769}"/>
              </a:ext>
            </a:extLst>
          </p:cNvPr>
          <p:cNvCxnSpPr>
            <a:cxnSpLocks/>
          </p:cNvCxnSpPr>
          <p:nvPr/>
        </p:nvCxnSpPr>
        <p:spPr>
          <a:xfrm>
            <a:off x="5138297" y="4907644"/>
            <a:ext cx="6762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BB1EC13-2CFE-4FC7-AC79-99342738A8E1}"/>
              </a:ext>
            </a:extLst>
          </p:cNvPr>
          <p:cNvCxnSpPr>
            <a:cxnSpLocks/>
            <a:endCxn id="31774" idx="1"/>
          </p:cNvCxnSpPr>
          <p:nvPr/>
        </p:nvCxnSpPr>
        <p:spPr>
          <a:xfrm>
            <a:off x="5138297" y="5506443"/>
            <a:ext cx="6932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4CF9821-37FE-41B4-AEAD-8CDA38FF33E8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2579010" y="3552570"/>
            <a:ext cx="205198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BD10816-8190-44C9-8975-78CA6B60EAFA}"/>
              </a:ext>
            </a:extLst>
          </p:cNvPr>
          <p:cNvCxnSpPr>
            <a:cxnSpLocks/>
          </p:cNvCxnSpPr>
          <p:nvPr/>
        </p:nvCxnSpPr>
        <p:spPr>
          <a:xfrm flipH="1">
            <a:off x="3602171" y="2869747"/>
            <a:ext cx="1" cy="3360533"/>
          </a:xfrm>
          <a:prstGeom prst="line">
            <a:avLst/>
          </a:prstGeom>
          <a:ln w="25400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4">
            <a:extLst>
              <a:ext uri="{FF2B5EF4-FFF2-40B4-BE49-F238E27FC236}">
                <a16:creationId xmlns:a16="http://schemas.microsoft.com/office/drawing/2014/main" id="{33B67414-B20B-44C6-B6B1-1A0724DBE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1200" y="5674066"/>
            <a:ext cx="10992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Times New Roman" pitchFamily="18" charset="0"/>
              </a:rPr>
              <a:t>mat[3][2]</a:t>
            </a:r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9B090B43-DC17-4E02-986C-B1A68CEA14AD}"/>
              </a:ext>
            </a:extLst>
          </p:cNvPr>
          <p:cNvSpPr/>
          <p:nvPr/>
        </p:nvSpPr>
        <p:spPr>
          <a:xfrm rot="16200000">
            <a:off x="7080776" y="2009797"/>
            <a:ext cx="338554" cy="2736852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Rectangle 6">
            <a:extLst>
              <a:ext uri="{FF2B5EF4-FFF2-40B4-BE49-F238E27FC236}">
                <a16:creationId xmlns:a16="http://schemas.microsoft.com/office/drawing/2014/main" id="{A15D3CA4-1AFE-444A-9831-FEBEC36EC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777" y="3279274"/>
            <a:ext cx="1444233" cy="5465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zh-CN" altLang="en-US" sz="2800" b="1">
                <a:solidFill>
                  <a:srgbClr val="C00000"/>
                </a:solidFill>
              </a:rPr>
              <a:t>0</a:t>
            </a:r>
            <a:r>
              <a:rPr lang="en-US" altLang="zh-CN" sz="2800" b="1">
                <a:solidFill>
                  <a:srgbClr val="C00000"/>
                </a:solidFill>
              </a:rPr>
              <a:t>x785BA</a:t>
            </a:r>
            <a:endParaRPr lang="en-US" altLang="zh-CN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7162FA65-72AE-402A-8F43-D8BCD3224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274" y="1586430"/>
            <a:ext cx="4868998" cy="597587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CN" sz="2800" b="1" dirty="0">
                <a:solidFill>
                  <a:srgbClr val="006600"/>
                </a:solidFill>
              </a:rPr>
              <a:t>float[][] mat = new float[4][3];</a:t>
            </a:r>
          </a:p>
        </p:txBody>
      </p:sp>
      <p:sp>
        <p:nvSpPr>
          <p:cNvPr id="67" name="Rectangle 9">
            <a:extLst>
              <a:ext uri="{FF2B5EF4-FFF2-40B4-BE49-F238E27FC236}">
                <a16:creationId xmlns:a16="http://schemas.microsoft.com/office/drawing/2014/main" id="{667E2FA7-2A2E-4C2C-9A8A-8AA0A0254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535" y="3136166"/>
            <a:ext cx="1137260" cy="3573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eaLnBrk="0" hangingPunct="0"/>
            <a:r>
              <a:rPr kumimoji="0" lang="zh-CN" altLang="en-US" b="1" dirty="0">
                <a:solidFill>
                  <a:srgbClr val="C00000"/>
                </a:solidFill>
              </a:rPr>
              <a:t>0</a:t>
            </a:r>
            <a:r>
              <a:rPr kumimoji="0" lang="en-US" altLang="zh-CN" b="1" dirty="0">
                <a:solidFill>
                  <a:srgbClr val="C00000"/>
                </a:solidFill>
              </a:rPr>
              <a:t>x785BA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147C09D-1BE4-476C-B33F-A395D6F93822}"/>
              </a:ext>
            </a:extLst>
          </p:cNvPr>
          <p:cNvSpPr txBox="1"/>
          <p:nvPr/>
        </p:nvSpPr>
        <p:spPr>
          <a:xfrm>
            <a:off x="3536606" y="3129658"/>
            <a:ext cx="924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首地址：</a:t>
            </a:r>
          </a:p>
        </p:txBody>
      </p:sp>
      <p:sp>
        <p:nvSpPr>
          <p:cNvPr id="64" name="Text Box 34">
            <a:extLst>
              <a:ext uri="{FF2B5EF4-FFF2-40B4-BE49-F238E27FC236}">
                <a16:creationId xmlns:a16="http://schemas.microsoft.com/office/drawing/2014/main" id="{05A2B755-0F7A-4684-B51D-9B6E67D0A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27" y="5663399"/>
            <a:ext cx="10992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</a:rPr>
              <a:t>mat[3][1]</a:t>
            </a:r>
          </a:p>
        </p:txBody>
      </p:sp>
      <p:sp>
        <p:nvSpPr>
          <p:cNvPr id="65" name="Text Box 34">
            <a:extLst>
              <a:ext uri="{FF2B5EF4-FFF2-40B4-BE49-F238E27FC236}">
                <a16:creationId xmlns:a16="http://schemas.microsoft.com/office/drawing/2014/main" id="{DB768B9C-929E-43F4-B19D-72E1F462B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279" y="5650784"/>
            <a:ext cx="11060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Times New Roman" pitchFamily="18" charset="0"/>
              </a:rPr>
              <a:t>mat[3][0]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346608-6FB3-569E-AF8E-28449546BE25}"/>
              </a:ext>
            </a:extLst>
          </p:cNvPr>
          <p:cNvSpPr txBox="1"/>
          <p:nvPr/>
        </p:nvSpPr>
        <p:spPr>
          <a:xfrm>
            <a:off x="2531942" y="313616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引用</a:t>
            </a:r>
          </a:p>
        </p:txBody>
      </p:sp>
    </p:spTree>
    <p:extLst>
      <p:ext uri="{BB962C8B-B14F-4D97-AF65-F5344CB8AC3E}">
        <p14:creationId xmlns:p14="http://schemas.microsoft.com/office/powerpoint/2010/main" val="362612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6" grpId="0"/>
      <p:bldP spid="31779" grpId="0"/>
      <p:bldP spid="31780" grpId="0"/>
      <p:bldP spid="31781" grpId="0"/>
      <p:bldP spid="31782" grpId="0"/>
      <p:bldP spid="31783" grpId="0"/>
      <p:bldP spid="63" grpId="0"/>
      <p:bldP spid="26" grpId="0" animBg="1"/>
      <p:bldP spid="54" grpId="0" animBg="1"/>
      <p:bldP spid="67" grpId="0" animBg="1"/>
      <p:bldP spid="68" grpId="0"/>
      <p:bldP spid="64" grpId="0"/>
      <p:bldP spid="65" grpId="0"/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DBCEC7-D2B7-4650-89FB-4B400B2183A5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二维数组的创建</a:t>
            </a:r>
            <a:endParaRPr lang="en-US" altLang="zh-CN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元素长度不同</a:t>
            </a:r>
            <a:r>
              <a:rPr lang="zh-CN" altLang="en-US"/>
              <a:t>的二维数组，例如</a:t>
            </a:r>
            <a:r>
              <a:rPr lang="en-US" altLang="zh-CN"/>
              <a:t>: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1798" y="2951290"/>
            <a:ext cx="3529012" cy="25209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float[][] mat=new float[</a:t>
            </a:r>
            <a:r>
              <a:rPr lang="en-US" altLang="zh-CN" sz="2000" b="1" dirty="0">
                <a:solidFill>
                  <a:srgbClr val="C00000"/>
                </a:solidFill>
              </a:rPr>
              <a:t>4</a:t>
            </a:r>
            <a:r>
              <a:rPr lang="en-US" altLang="zh-CN" sz="2000" b="1" dirty="0">
                <a:solidFill>
                  <a:srgbClr val="000000"/>
                </a:solidFill>
              </a:rPr>
              <a:t>][ ];</a:t>
            </a:r>
          </a:p>
          <a:p>
            <a:pPr algn="l" eaLnBrk="0" hangingPunct="0">
              <a:spcBef>
                <a:spcPct val="0"/>
              </a:spcBef>
              <a:buSzTx/>
              <a:buFontTx/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algn="l"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for(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=0;i&lt;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mat.length;i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++)</a:t>
            </a:r>
          </a:p>
          <a:p>
            <a:pPr algn="l"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   mat[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]=new float[i+1];</a:t>
            </a:r>
          </a:p>
          <a:p>
            <a:pPr algn="l" eaLnBrk="0" hangingPunct="0">
              <a:spcBef>
                <a:spcPct val="0"/>
              </a:spcBef>
              <a:buSzTx/>
              <a:buFontTx/>
              <a:buNone/>
            </a:pPr>
            <a:endParaRPr lang="en-US" altLang="zh-CN" sz="2000" b="1" dirty="0">
              <a:solidFill>
                <a:schemeClr val="bg1">
                  <a:lumMod val="75000"/>
                </a:schemeClr>
              </a:solidFill>
            </a:endParaRPr>
          </a:p>
          <a:p>
            <a:pPr algn="l"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数组赋值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</a:endParaRPr>
          </a:p>
          <a:p>
            <a:pPr algn="l"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float[] vector2=mat[3];</a:t>
            </a:r>
          </a:p>
        </p:txBody>
      </p:sp>
      <p:sp>
        <p:nvSpPr>
          <p:cNvPr id="33800" name="Rectangle 6"/>
          <p:cNvSpPr>
            <a:spLocks noChangeArrowheads="1"/>
          </p:cNvSpPr>
          <p:nvPr/>
        </p:nvSpPr>
        <p:spPr bwMode="auto">
          <a:xfrm>
            <a:off x="3845130" y="2927250"/>
            <a:ext cx="4926563" cy="3295710"/>
          </a:xfrm>
          <a:prstGeom prst="rect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  <a:buSzTx/>
              <a:buFontTx/>
              <a:buNone/>
            </a:pPr>
            <a:endParaRPr lang="zh-CN" altLang="zh-CN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797BFF-7FA8-435D-861B-60DC044E602E}"/>
              </a:ext>
            </a:extLst>
          </p:cNvPr>
          <p:cNvGrpSpPr/>
          <p:nvPr/>
        </p:nvGrpSpPr>
        <p:grpSpPr>
          <a:xfrm>
            <a:off x="5064366" y="3168830"/>
            <a:ext cx="516711" cy="1896033"/>
            <a:chOff x="5026066" y="3174399"/>
            <a:chExt cx="516711" cy="1896033"/>
          </a:xfrm>
        </p:grpSpPr>
        <p:sp>
          <p:nvSpPr>
            <p:cNvPr id="33801" name="Rectangle 7"/>
            <p:cNvSpPr>
              <a:spLocks noChangeArrowheads="1"/>
            </p:cNvSpPr>
            <p:nvPr/>
          </p:nvSpPr>
          <p:spPr bwMode="auto">
            <a:xfrm>
              <a:off x="5026066" y="3174399"/>
              <a:ext cx="516711" cy="474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02" name="Rectangle 8"/>
            <p:cNvSpPr>
              <a:spLocks noChangeArrowheads="1"/>
            </p:cNvSpPr>
            <p:nvPr/>
          </p:nvSpPr>
          <p:spPr bwMode="auto">
            <a:xfrm>
              <a:off x="5026066" y="3648407"/>
              <a:ext cx="516711" cy="474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03" name="Rectangle 9"/>
            <p:cNvSpPr>
              <a:spLocks noChangeArrowheads="1"/>
            </p:cNvSpPr>
            <p:nvPr/>
          </p:nvSpPr>
          <p:spPr bwMode="auto">
            <a:xfrm>
              <a:off x="5026066" y="4122415"/>
              <a:ext cx="516711" cy="474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5026066" y="4596424"/>
              <a:ext cx="516711" cy="474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3819810" y="2931566"/>
            <a:ext cx="670359" cy="3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mat</a:t>
            </a:r>
          </a:p>
        </p:txBody>
      </p:sp>
      <p:sp>
        <p:nvSpPr>
          <p:cNvPr id="33806" name="AutoShape 12"/>
          <p:cNvSpPr>
            <a:spLocks/>
          </p:cNvSpPr>
          <p:nvPr/>
        </p:nvSpPr>
        <p:spPr bwMode="auto">
          <a:xfrm>
            <a:off x="4047883" y="3297301"/>
            <a:ext cx="207140" cy="1777205"/>
          </a:xfrm>
          <a:prstGeom prst="leftBrace">
            <a:avLst>
              <a:gd name="adj1" fmla="val 83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7" name="Text Box 13"/>
          <p:cNvSpPr txBox="1">
            <a:spLocks noChangeArrowheads="1"/>
          </p:cNvSpPr>
          <p:nvPr/>
        </p:nvSpPr>
        <p:spPr bwMode="auto">
          <a:xfrm rot="16200000">
            <a:off x="4216508" y="4596320"/>
            <a:ext cx="492443" cy="138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Times New Roman" pitchFamily="18" charset="0"/>
              </a:rPr>
              <a:t>mat.length</a:t>
            </a:r>
            <a:endParaRPr lang="en-US" altLang="zh-CN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22" name="Text Box 28"/>
          <p:cNvSpPr txBox="1">
            <a:spLocks noChangeArrowheads="1"/>
          </p:cNvSpPr>
          <p:nvPr/>
        </p:nvSpPr>
        <p:spPr bwMode="auto">
          <a:xfrm>
            <a:off x="4217673" y="3220346"/>
            <a:ext cx="929853" cy="3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mat[0]</a:t>
            </a:r>
          </a:p>
        </p:txBody>
      </p:sp>
      <p:sp>
        <p:nvSpPr>
          <p:cNvPr id="33824" name="Text Box 30"/>
          <p:cNvSpPr txBox="1">
            <a:spLocks noChangeArrowheads="1"/>
          </p:cNvSpPr>
          <p:nvPr/>
        </p:nvSpPr>
        <p:spPr bwMode="auto">
          <a:xfrm>
            <a:off x="4236346" y="4146266"/>
            <a:ext cx="909952" cy="3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mat[2]</a:t>
            </a:r>
          </a:p>
        </p:txBody>
      </p:sp>
      <p:sp>
        <p:nvSpPr>
          <p:cNvPr id="33825" name="Text Box 31"/>
          <p:cNvSpPr txBox="1">
            <a:spLocks noChangeArrowheads="1"/>
          </p:cNvSpPr>
          <p:nvPr/>
        </p:nvSpPr>
        <p:spPr bwMode="auto">
          <a:xfrm>
            <a:off x="4236346" y="4617571"/>
            <a:ext cx="9099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mat[3]</a:t>
            </a:r>
          </a:p>
        </p:txBody>
      </p:sp>
      <p:sp>
        <p:nvSpPr>
          <p:cNvPr id="34" name="Text Box 29">
            <a:extLst>
              <a:ext uri="{FF2B5EF4-FFF2-40B4-BE49-F238E27FC236}">
                <a16:creationId xmlns:a16="http://schemas.microsoft.com/office/drawing/2014/main" id="{2F75E153-90DC-4640-AA10-642097EAB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904" y="3662118"/>
            <a:ext cx="927393" cy="3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mat[1]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D327A15-2E76-4E3C-9928-8CAAC97928F4}"/>
              </a:ext>
            </a:extLst>
          </p:cNvPr>
          <p:cNvCxnSpPr>
            <a:cxnSpLocks/>
          </p:cNvCxnSpPr>
          <p:nvPr/>
        </p:nvCxnSpPr>
        <p:spPr>
          <a:xfrm>
            <a:off x="4339139" y="3174399"/>
            <a:ext cx="686926" cy="17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F5620C79-CE17-4839-9812-29B6593823FD}"/>
              </a:ext>
            </a:extLst>
          </p:cNvPr>
          <p:cNvSpPr txBox="1"/>
          <p:nvPr/>
        </p:nvSpPr>
        <p:spPr>
          <a:xfrm>
            <a:off x="5002223" y="321233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null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5B46652-337F-4D44-8360-8F3891758E42}"/>
              </a:ext>
            </a:extLst>
          </p:cNvPr>
          <p:cNvSpPr txBox="1"/>
          <p:nvPr/>
        </p:nvSpPr>
        <p:spPr>
          <a:xfrm>
            <a:off x="5008656" y="370855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null</a:t>
            </a:r>
            <a:endParaRPr lang="zh-CN" altLang="en-US" b="1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DBA60F4-0443-4949-AFA4-3C2EC8042C8F}"/>
              </a:ext>
            </a:extLst>
          </p:cNvPr>
          <p:cNvSpPr txBox="1"/>
          <p:nvPr/>
        </p:nvSpPr>
        <p:spPr>
          <a:xfrm>
            <a:off x="5044628" y="4165072"/>
            <a:ext cx="59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null</a:t>
            </a:r>
            <a:endParaRPr lang="zh-CN" altLang="en-US" b="1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84FBA90-5B08-47AC-A5C6-15BA1E1A02FA}"/>
              </a:ext>
            </a:extLst>
          </p:cNvPr>
          <p:cNvSpPr txBox="1"/>
          <p:nvPr/>
        </p:nvSpPr>
        <p:spPr>
          <a:xfrm>
            <a:off x="5015286" y="464876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null</a:t>
            </a:r>
            <a:endParaRPr lang="zh-CN" altLang="en-US" b="1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8702F83-4748-49A9-BD8F-EE242ED0F566}"/>
              </a:ext>
            </a:extLst>
          </p:cNvPr>
          <p:cNvSpPr txBox="1"/>
          <p:nvPr/>
        </p:nvSpPr>
        <p:spPr>
          <a:xfrm>
            <a:off x="573661" y="2154284"/>
            <a:ext cx="7833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数组元素</a:t>
            </a:r>
            <a:r>
              <a:rPr lang="en-US" altLang="zh-CN" sz="2400" dirty="0"/>
              <a:t>mat[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的长度未知，</a:t>
            </a:r>
            <a:r>
              <a:rPr lang="en-US" altLang="zh-CN" sz="2400" dirty="0"/>
              <a:t>mat[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没有被创建，值为</a:t>
            </a:r>
            <a:r>
              <a:rPr lang="en-US" altLang="zh-CN" sz="2400" dirty="0"/>
              <a:t>null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5434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animBg="1"/>
      <p:bldP spid="33805" grpId="0"/>
      <p:bldP spid="33806" grpId="0" animBg="1"/>
      <p:bldP spid="33807" grpId="0"/>
      <p:bldP spid="33822" grpId="0"/>
      <p:bldP spid="33824" grpId="0"/>
      <p:bldP spid="33825" grpId="0"/>
      <p:bldP spid="34" grpId="0"/>
      <p:bldP spid="42" grpId="0"/>
      <p:bldP spid="43" grpId="0"/>
      <p:bldP spid="44" grpId="0"/>
      <p:bldP spid="45" grpId="0"/>
      <p:bldP spid="4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DBCEC7-D2B7-4650-89FB-4B400B2183A5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二维数组的创建</a:t>
            </a:r>
            <a:endParaRPr lang="en-US" altLang="zh-CN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元素长度不同</a:t>
            </a:r>
            <a:r>
              <a:rPr lang="zh-CN" altLang="en-US" dirty="0"/>
              <a:t>的二维数组，例如</a:t>
            </a:r>
            <a:r>
              <a:rPr lang="en-US" altLang="zh-CN" dirty="0"/>
              <a:t>: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84070" y="2618836"/>
            <a:ext cx="3529012" cy="25209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float[][] mat=new float[</a:t>
            </a:r>
            <a:r>
              <a:rPr lang="en-US" altLang="zh-CN" sz="2000" b="1" dirty="0">
                <a:solidFill>
                  <a:srgbClr val="C00000"/>
                </a:solidFill>
              </a:rPr>
              <a:t>4</a:t>
            </a:r>
            <a:r>
              <a:rPr lang="en-US" altLang="zh-CN" sz="2000" b="1" dirty="0">
                <a:solidFill>
                  <a:srgbClr val="000000"/>
                </a:solidFill>
              </a:rPr>
              <a:t>][];</a:t>
            </a:r>
          </a:p>
          <a:p>
            <a:pPr algn="l" eaLnBrk="0" hangingPunct="0">
              <a:spcBef>
                <a:spcPct val="0"/>
              </a:spcBef>
              <a:buSzTx/>
              <a:buFontTx/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algn="l"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for(</a:t>
            </a:r>
            <a:r>
              <a:rPr lang="en-US" altLang="zh-CN" sz="2000" b="1" dirty="0" err="1">
                <a:solidFill>
                  <a:srgbClr val="000000"/>
                </a:solidFill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</a:rPr>
              <a:t>=0;i&lt;</a:t>
            </a:r>
            <a:r>
              <a:rPr lang="en-US" altLang="zh-CN" sz="2000" b="1" dirty="0" err="1">
                <a:solidFill>
                  <a:srgbClr val="000000"/>
                </a:solidFill>
              </a:rPr>
              <a:t>mat.length;i</a:t>
            </a:r>
            <a:r>
              <a:rPr lang="en-US" altLang="zh-CN" sz="2000" b="1" dirty="0">
                <a:solidFill>
                  <a:srgbClr val="000000"/>
                </a:solidFill>
              </a:rPr>
              <a:t>++)</a:t>
            </a:r>
          </a:p>
          <a:p>
            <a:pPr algn="l"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>
                <a:solidFill>
                  <a:srgbClr val="000000"/>
                </a:solidFill>
              </a:rPr>
              <a:t>mat[</a:t>
            </a:r>
            <a:r>
              <a:rPr lang="en-US" altLang="zh-CN" sz="2000" b="1" dirty="0" err="1">
                <a:solidFill>
                  <a:srgbClr val="000000"/>
                </a:solidFill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</a:rPr>
              <a:t>]=</a:t>
            </a:r>
            <a:r>
              <a:rPr lang="en-US" altLang="zh-CN" sz="2000" b="1" dirty="0">
                <a:solidFill>
                  <a:srgbClr val="006600"/>
                </a:solidFill>
              </a:rPr>
              <a:t>new float[i+1];</a:t>
            </a:r>
          </a:p>
          <a:p>
            <a:pPr algn="l" eaLnBrk="0" hangingPunct="0">
              <a:spcBef>
                <a:spcPct val="0"/>
              </a:spcBef>
              <a:buSzTx/>
              <a:buFontTx/>
              <a:buNone/>
            </a:pPr>
            <a:endParaRPr lang="en-US" altLang="zh-CN" sz="2000" b="1"/>
          </a:p>
          <a:p>
            <a:pPr algn="l"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CN" sz="2000" b="1"/>
              <a:t>//</a:t>
            </a:r>
            <a:r>
              <a:rPr lang="zh-CN" altLang="en-US" sz="2000" b="1"/>
              <a:t>数组赋值</a:t>
            </a:r>
            <a:endParaRPr lang="en-US" altLang="zh-CN" sz="2000" b="1"/>
          </a:p>
          <a:p>
            <a:pPr algn="l"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float[] vector2=mat[3];</a:t>
            </a:r>
            <a:endParaRPr lang="en-US" altLang="zh-CN" sz="2000" b="1" dirty="0">
              <a:solidFill>
                <a:srgbClr val="000000"/>
              </a:solidFill>
            </a:endParaRPr>
          </a:p>
        </p:txBody>
      </p:sp>
      <p:sp>
        <p:nvSpPr>
          <p:cNvPr id="33800" name="Rectangle 6"/>
          <p:cNvSpPr>
            <a:spLocks noChangeArrowheads="1"/>
          </p:cNvSpPr>
          <p:nvPr/>
        </p:nvSpPr>
        <p:spPr bwMode="auto">
          <a:xfrm>
            <a:off x="3760237" y="2564904"/>
            <a:ext cx="5060235" cy="3295710"/>
          </a:xfrm>
          <a:prstGeom prst="rect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  <a:buSzTx/>
              <a:buFontTx/>
              <a:buNone/>
            </a:pPr>
            <a:endParaRPr lang="zh-CN" altLang="zh-CN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797BFF-7FA8-435D-861B-60DC044E602E}"/>
              </a:ext>
            </a:extLst>
          </p:cNvPr>
          <p:cNvGrpSpPr/>
          <p:nvPr/>
        </p:nvGrpSpPr>
        <p:grpSpPr>
          <a:xfrm>
            <a:off x="5026066" y="3174399"/>
            <a:ext cx="516711" cy="1896033"/>
            <a:chOff x="5026066" y="3174399"/>
            <a:chExt cx="516711" cy="1896033"/>
          </a:xfrm>
        </p:grpSpPr>
        <p:sp>
          <p:nvSpPr>
            <p:cNvPr id="33801" name="Rectangle 7"/>
            <p:cNvSpPr>
              <a:spLocks noChangeArrowheads="1"/>
            </p:cNvSpPr>
            <p:nvPr/>
          </p:nvSpPr>
          <p:spPr bwMode="auto">
            <a:xfrm>
              <a:off x="5026066" y="3174399"/>
              <a:ext cx="516711" cy="474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02" name="Rectangle 8"/>
            <p:cNvSpPr>
              <a:spLocks noChangeArrowheads="1"/>
            </p:cNvSpPr>
            <p:nvPr/>
          </p:nvSpPr>
          <p:spPr bwMode="auto">
            <a:xfrm>
              <a:off x="5026066" y="3648407"/>
              <a:ext cx="516711" cy="474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03" name="Rectangle 9"/>
            <p:cNvSpPr>
              <a:spLocks noChangeArrowheads="1"/>
            </p:cNvSpPr>
            <p:nvPr/>
          </p:nvSpPr>
          <p:spPr bwMode="auto">
            <a:xfrm>
              <a:off x="5026066" y="4122415"/>
              <a:ext cx="516711" cy="474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5026066" y="4596424"/>
              <a:ext cx="516711" cy="474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3819810" y="2931566"/>
            <a:ext cx="670359" cy="3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mat</a:t>
            </a:r>
          </a:p>
        </p:txBody>
      </p:sp>
      <p:sp>
        <p:nvSpPr>
          <p:cNvPr id="33808" name="Rectangle 14"/>
          <p:cNvSpPr>
            <a:spLocks noChangeArrowheads="1"/>
          </p:cNvSpPr>
          <p:nvPr/>
        </p:nvSpPr>
        <p:spPr bwMode="auto">
          <a:xfrm>
            <a:off x="5852350" y="3233160"/>
            <a:ext cx="715952" cy="3551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SzTx/>
              <a:buFontTx/>
              <a:buNone/>
            </a:pP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33809" name="AutoShape 15"/>
          <p:cNvCxnSpPr>
            <a:cxnSpLocks noChangeShapeType="1"/>
            <a:stCxn id="33801" idx="3"/>
            <a:endCxn id="33808" idx="1"/>
          </p:cNvCxnSpPr>
          <p:nvPr/>
        </p:nvCxnSpPr>
        <p:spPr bwMode="auto">
          <a:xfrm flipV="1">
            <a:off x="5542777" y="3410750"/>
            <a:ext cx="309573" cy="6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60033C-F4DA-4BB6-A4CC-51F350624169}"/>
              </a:ext>
            </a:extLst>
          </p:cNvPr>
          <p:cNvGrpSpPr/>
          <p:nvPr/>
        </p:nvGrpSpPr>
        <p:grpSpPr>
          <a:xfrm>
            <a:off x="5852349" y="3707169"/>
            <a:ext cx="1431908" cy="355180"/>
            <a:chOff x="5852349" y="3707169"/>
            <a:chExt cx="1033423" cy="355180"/>
          </a:xfrm>
        </p:grpSpPr>
        <p:sp>
          <p:nvSpPr>
            <p:cNvPr id="33810" name="Rectangle 16"/>
            <p:cNvSpPr>
              <a:spLocks noChangeArrowheads="1"/>
            </p:cNvSpPr>
            <p:nvPr/>
          </p:nvSpPr>
          <p:spPr bwMode="auto">
            <a:xfrm>
              <a:off x="5852349" y="3707169"/>
              <a:ext cx="516711" cy="3551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11" name="Rectangle 17"/>
            <p:cNvSpPr>
              <a:spLocks noChangeArrowheads="1"/>
            </p:cNvSpPr>
            <p:nvPr/>
          </p:nvSpPr>
          <p:spPr bwMode="auto">
            <a:xfrm>
              <a:off x="6369061" y="3707169"/>
              <a:ext cx="516711" cy="3551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cxnSp>
        <p:nvCxnSpPr>
          <p:cNvPr id="33812" name="AutoShape 18"/>
          <p:cNvCxnSpPr>
            <a:cxnSpLocks noChangeShapeType="1"/>
            <a:endCxn id="33810" idx="1"/>
          </p:cNvCxnSpPr>
          <p:nvPr/>
        </p:nvCxnSpPr>
        <p:spPr bwMode="auto">
          <a:xfrm flipV="1">
            <a:off x="5542778" y="3884759"/>
            <a:ext cx="309571" cy="13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839B05A8-0B24-4449-8873-D9311CAE5C56}"/>
              </a:ext>
            </a:extLst>
          </p:cNvPr>
          <p:cNvGrpSpPr/>
          <p:nvPr/>
        </p:nvGrpSpPr>
        <p:grpSpPr>
          <a:xfrm>
            <a:off x="5852348" y="4181177"/>
            <a:ext cx="2148652" cy="355180"/>
            <a:chOff x="5852349" y="4181177"/>
            <a:chExt cx="1548996" cy="355180"/>
          </a:xfrm>
        </p:grpSpPr>
        <p:sp>
          <p:nvSpPr>
            <p:cNvPr id="33813" name="Rectangle 19"/>
            <p:cNvSpPr>
              <a:spLocks noChangeArrowheads="1"/>
            </p:cNvSpPr>
            <p:nvPr/>
          </p:nvSpPr>
          <p:spPr bwMode="auto">
            <a:xfrm>
              <a:off x="5852349" y="4181177"/>
              <a:ext cx="516711" cy="3551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14" name="Rectangle 20"/>
            <p:cNvSpPr>
              <a:spLocks noChangeArrowheads="1"/>
            </p:cNvSpPr>
            <p:nvPr/>
          </p:nvSpPr>
          <p:spPr bwMode="auto">
            <a:xfrm>
              <a:off x="6369061" y="4181177"/>
              <a:ext cx="516711" cy="3551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15" name="Rectangle 21"/>
            <p:cNvSpPr>
              <a:spLocks noChangeArrowheads="1"/>
            </p:cNvSpPr>
            <p:nvPr/>
          </p:nvSpPr>
          <p:spPr bwMode="auto">
            <a:xfrm>
              <a:off x="6884634" y="4181177"/>
              <a:ext cx="516711" cy="3551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cxnSp>
        <p:nvCxnSpPr>
          <p:cNvPr id="33816" name="AutoShape 22"/>
          <p:cNvCxnSpPr>
            <a:cxnSpLocks noChangeShapeType="1"/>
            <a:endCxn id="33813" idx="1"/>
          </p:cNvCxnSpPr>
          <p:nvPr/>
        </p:nvCxnSpPr>
        <p:spPr bwMode="auto">
          <a:xfrm flipV="1">
            <a:off x="5542778" y="4358767"/>
            <a:ext cx="309570" cy="13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A6DCB9D6-860F-49A3-B760-E0E6B102FC59}"/>
              </a:ext>
            </a:extLst>
          </p:cNvPr>
          <p:cNvGrpSpPr/>
          <p:nvPr/>
        </p:nvGrpSpPr>
        <p:grpSpPr>
          <a:xfrm>
            <a:off x="5852349" y="4655185"/>
            <a:ext cx="2834451" cy="355180"/>
            <a:chOff x="5852349" y="4655185"/>
            <a:chExt cx="2065707" cy="355180"/>
          </a:xfrm>
        </p:grpSpPr>
        <p:sp>
          <p:nvSpPr>
            <p:cNvPr id="33817" name="Rectangle 23"/>
            <p:cNvSpPr>
              <a:spLocks noChangeArrowheads="1"/>
            </p:cNvSpPr>
            <p:nvPr/>
          </p:nvSpPr>
          <p:spPr bwMode="auto">
            <a:xfrm>
              <a:off x="5852349" y="4655185"/>
              <a:ext cx="516711" cy="3551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18" name="Rectangle 24"/>
            <p:cNvSpPr>
              <a:spLocks noChangeArrowheads="1"/>
            </p:cNvSpPr>
            <p:nvPr/>
          </p:nvSpPr>
          <p:spPr bwMode="auto">
            <a:xfrm>
              <a:off x="6369061" y="4655185"/>
              <a:ext cx="516711" cy="3551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19" name="Rectangle 25"/>
            <p:cNvSpPr>
              <a:spLocks noChangeArrowheads="1"/>
            </p:cNvSpPr>
            <p:nvPr/>
          </p:nvSpPr>
          <p:spPr bwMode="auto">
            <a:xfrm>
              <a:off x="6884634" y="4655185"/>
              <a:ext cx="516711" cy="3551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20" name="Rectangle 26"/>
            <p:cNvSpPr>
              <a:spLocks noChangeArrowheads="1"/>
            </p:cNvSpPr>
            <p:nvPr/>
          </p:nvSpPr>
          <p:spPr bwMode="auto">
            <a:xfrm>
              <a:off x="7401345" y="4655185"/>
              <a:ext cx="516711" cy="3551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cxnSp>
        <p:nvCxnSpPr>
          <p:cNvPr id="33821" name="AutoShape 27"/>
          <p:cNvCxnSpPr>
            <a:cxnSpLocks noChangeShapeType="1"/>
            <a:endCxn id="33817" idx="1"/>
          </p:cNvCxnSpPr>
          <p:nvPr/>
        </p:nvCxnSpPr>
        <p:spPr bwMode="auto">
          <a:xfrm flipV="1">
            <a:off x="5542778" y="4832775"/>
            <a:ext cx="309571" cy="13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822" name="Text Box 28"/>
          <p:cNvSpPr txBox="1">
            <a:spLocks noChangeArrowheads="1"/>
          </p:cNvSpPr>
          <p:nvPr/>
        </p:nvSpPr>
        <p:spPr bwMode="auto">
          <a:xfrm>
            <a:off x="4194424" y="3195857"/>
            <a:ext cx="929853" cy="3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mat[0]</a:t>
            </a:r>
          </a:p>
        </p:txBody>
      </p:sp>
      <p:sp>
        <p:nvSpPr>
          <p:cNvPr id="33823" name="Text Box 29"/>
          <p:cNvSpPr txBox="1">
            <a:spLocks noChangeArrowheads="1"/>
          </p:cNvSpPr>
          <p:nvPr/>
        </p:nvSpPr>
        <p:spPr bwMode="auto">
          <a:xfrm>
            <a:off x="4454242" y="5159437"/>
            <a:ext cx="1064036" cy="39696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000" b="1">
                <a:latin typeface="Times New Roman" pitchFamily="18" charset="0"/>
              </a:rPr>
              <a:t>vector2</a:t>
            </a:r>
          </a:p>
        </p:txBody>
      </p:sp>
      <p:sp>
        <p:nvSpPr>
          <p:cNvPr id="33824" name="Text Box 30"/>
          <p:cNvSpPr txBox="1">
            <a:spLocks noChangeArrowheads="1"/>
          </p:cNvSpPr>
          <p:nvPr/>
        </p:nvSpPr>
        <p:spPr bwMode="auto">
          <a:xfrm>
            <a:off x="4169527" y="4121715"/>
            <a:ext cx="929853" cy="3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mat[2]</a:t>
            </a:r>
          </a:p>
        </p:txBody>
      </p:sp>
      <p:sp>
        <p:nvSpPr>
          <p:cNvPr id="33825" name="Text Box 31"/>
          <p:cNvSpPr txBox="1">
            <a:spLocks noChangeArrowheads="1"/>
          </p:cNvSpPr>
          <p:nvPr/>
        </p:nvSpPr>
        <p:spPr bwMode="auto">
          <a:xfrm>
            <a:off x="4176134" y="4590540"/>
            <a:ext cx="929853" cy="39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mat[3]</a:t>
            </a:r>
          </a:p>
        </p:txBody>
      </p:sp>
      <p:sp>
        <p:nvSpPr>
          <p:cNvPr id="34" name="Text Box 29">
            <a:extLst>
              <a:ext uri="{FF2B5EF4-FFF2-40B4-BE49-F238E27FC236}">
                <a16:creationId xmlns:a16="http://schemas.microsoft.com/office/drawing/2014/main" id="{2F75E153-90DC-4640-AA10-642097EAB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541" y="3647707"/>
            <a:ext cx="927393" cy="3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mat[1]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D327A15-2E76-4E3C-9928-8CAAC97928F4}"/>
              </a:ext>
            </a:extLst>
          </p:cNvPr>
          <p:cNvCxnSpPr>
            <a:cxnSpLocks/>
          </p:cNvCxnSpPr>
          <p:nvPr/>
        </p:nvCxnSpPr>
        <p:spPr>
          <a:xfrm>
            <a:off x="4339139" y="3174399"/>
            <a:ext cx="686926" cy="17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34">
            <a:extLst>
              <a:ext uri="{FF2B5EF4-FFF2-40B4-BE49-F238E27FC236}">
                <a16:creationId xmlns:a16="http://schemas.microsoft.com/office/drawing/2014/main" id="{C64A306B-93E6-49A1-A79E-6B6404029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638" y="3258168"/>
            <a:ext cx="9273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</a:rPr>
              <a:t>mat[0][0]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617C7DA-2261-41F7-840C-8D770F324AF4}"/>
              </a:ext>
            </a:extLst>
          </p:cNvPr>
          <p:cNvCxnSpPr>
            <a:cxnSpLocks/>
          </p:cNvCxnSpPr>
          <p:nvPr/>
        </p:nvCxnSpPr>
        <p:spPr>
          <a:xfrm flipV="1">
            <a:off x="5518278" y="4877396"/>
            <a:ext cx="309571" cy="33059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73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8" grpId="0" animBg="1"/>
      <p:bldP spid="33822" grpId="0"/>
      <p:bldP spid="33823" grpId="0" animBg="1"/>
      <p:bldP spid="33824" grpId="0"/>
      <p:bldP spid="33825" grpId="0"/>
      <p:bldP spid="34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§2.1   </a:t>
            </a:r>
            <a:r>
              <a:rPr lang="zh-CN" altLang="en-US">
                <a:latin typeface="宋体" pitchFamily="2" charset="-122"/>
              </a:rPr>
              <a:t>标识符和关键字</a:t>
            </a:r>
            <a:r>
              <a:rPr lang="zh-CN" altLang="en-US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ct val="30000"/>
              </a:spcBef>
              <a:buNone/>
            </a:pPr>
            <a:r>
              <a:rPr lang="zh-CN" altLang="en-US" b="1" dirty="0">
                <a:latin typeface="宋体" pitchFamily="2" charset="-122"/>
              </a:rPr>
              <a:t>2.关键字</a:t>
            </a:r>
            <a:endParaRPr lang="en-US" altLang="zh-CN" b="1" dirty="0">
              <a:latin typeface="宋体" pitchFamily="2" charset="-122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关键字</a:t>
            </a:r>
            <a:r>
              <a:rPr lang="zh-CN" altLang="en-US" sz="2800" b="1" dirty="0">
                <a:latin typeface="宋体" pitchFamily="2" charset="-122"/>
              </a:rPr>
              <a:t>就是</a:t>
            </a:r>
            <a:r>
              <a:rPr lang="en-US" altLang="zh-CN" sz="2800" b="1" dirty="0"/>
              <a:t>Java</a:t>
            </a:r>
            <a:r>
              <a:rPr lang="zh-CN" altLang="en-US" sz="2800" b="1" dirty="0">
                <a:latin typeface="宋体" pitchFamily="2" charset="-122"/>
              </a:rPr>
              <a:t>语言中已经被赋予特定意义的一些单词。</a:t>
            </a:r>
            <a:endParaRPr lang="en-US" altLang="zh-CN" sz="2800" b="1" dirty="0">
              <a:latin typeface="宋体" pitchFamily="2" charset="-122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不可以把关键字做为标识符来用</a:t>
            </a:r>
            <a:r>
              <a:rPr lang="zh-CN" altLang="en-US" sz="2800" b="1" dirty="0">
                <a:latin typeface="宋体" pitchFamily="2" charset="-122"/>
              </a:rPr>
              <a:t>。</a:t>
            </a:r>
            <a:endParaRPr lang="en-US" altLang="zh-CN" sz="2800" b="1" dirty="0">
              <a:latin typeface="宋体" pitchFamily="2" charset="-122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endParaRPr lang="en-US" altLang="zh-CN" b="1" dirty="0">
              <a:latin typeface="宋体" pitchFamily="2" charset="-122"/>
            </a:endParaRPr>
          </a:p>
          <a:p>
            <a:pPr marL="344487" lvl="1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关键字见教材</a:t>
            </a:r>
            <a:r>
              <a:rPr lang="en-US" altLang="zh-CN" b="1" dirty="0">
                <a:latin typeface="宋体" pitchFamily="2" charset="-122"/>
              </a:rPr>
              <a:t>P20</a:t>
            </a:r>
            <a:r>
              <a:rPr lang="zh-CN" altLang="en-US" b="1" dirty="0">
                <a:latin typeface="宋体" pitchFamily="2" charset="-122"/>
              </a:rPr>
              <a:t>和下页</a:t>
            </a:r>
            <a:r>
              <a:rPr lang="en-US" altLang="zh-CN" b="1" dirty="0">
                <a:latin typeface="宋体" pitchFamily="2" charset="-122"/>
              </a:rPr>
              <a:t>PPT)</a:t>
            </a:r>
          </a:p>
          <a:p>
            <a:pPr lvl="1" algn="just">
              <a:lnSpc>
                <a:spcPct val="120000"/>
              </a:lnSpc>
              <a:spcBef>
                <a:spcPct val="30000"/>
              </a:spcBef>
              <a:buNone/>
            </a:pPr>
            <a:endParaRPr lang="zh-CN" altLang="en-US" sz="2400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§2.4.3   </a:t>
            </a:r>
            <a:r>
              <a:rPr lang="zh-CN" altLang="en-US">
                <a:latin typeface="宋体" pitchFamily="2" charset="-122"/>
              </a:rPr>
              <a:t>数组元素的使用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/>
              <a:t>一维数组通过</a:t>
            </a:r>
            <a:r>
              <a:rPr lang="zh-CN" altLang="en-US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索引</a:t>
            </a: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(index)</a:t>
            </a:r>
            <a:r>
              <a:rPr lang="zh-CN" altLang="en-US"/>
              <a:t>符访问自己的元素，如：</a:t>
            </a:r>
          </a:p>
          <a:p>
            <a:pPr algn="ctr">
              <a:buNone/>
            </a:pPr>
            <a:r>
              <a:rPr lang="en-US" altLang="zh-CN" b="1">
                <a:solidFill>
                  <a:srgbClr val="0000FF"/>
                </a:solidFill>
              </a:rPr>
              <a:t>boy[</a:t>
            </a:r>
            <a:r>
              <a:rPr lang="en-US" altLang="zh-CN" b="1">
                <a:solidFill>
                  <a:srgbClr val="C00000"/>
                </a:solidFill>
              </a:rPr>
              <a:t>0</a:t>
            </a:r>
            <a:r>
              <a:rPr lang="en-US" altLang="zh-CN" b="1">
                <a:solidFill>
                  <a:srgbClr val="0000FF"/>
                </a:solidFill>
              </a:rPr>
              <a:t>]，boy[</a:t>
            </a:r>
            <a:r>
              <a:rPr lang="en-US" altLang="zh-CN" b="1">
                <a:solidFill>
                  <a:srgbClr val="C00000"/>
                </a:solidFill>
              </a:rPr>
              <a:t>1</a:t>
            </a:r>
            <a:r>
              <a:rPr lang="en-US" altLang="zh-CN" b="1">
                <a:solidFill>
                  <a:srgbClr val="0000FF"/>
                </a:solidFill>
              </a:rPr>
              <a:t>]</a:t>
            </a:r>
            <a:endParaRPr lang="zh-CN" altLang="en-US" b="1"/>
          </a:p>
          <a:p>
            <a:pPr algn="just"/>
            <a:r>
              <a:rPr lang="zh-CN" altLang="en-US" b="1">
                <a:solidFill>
                  <a:srgbClr val="C00000"/>
                </a:solidFill>
              </a:rPr>
              <a:t>注意：</a:t>
            </a:r>
            <a:endParaRPr lang="en-US" altLang="zh-CN" b="1">
              <a:solidFill>
                <a:srgbClr val="C00000"/>
              </a:solidFill>
            </a:endParaRPr>
          </a:p>
          <a:p>
            <a:pPr lvl="1" algn="just"/>
            <a:r>
              <a:rPr lang="zh-CN" altLang="en-US"/>
              <a:t>索引从0开始，数组若有7个元素，那么索引到6为止，如果程序使用了如下语句：</a:t>
            </a:r>
            <a:endParaRPr lang="en-US" altLang="zh-CN"/>
          </a:p>
          <a:p>
            <a:pPr lvl="1" algn="ctr">
              <a:buNone/>
            </a:pPr>
            <a:r>
              <a:rPr lang="en-US" altLang="zh-CN" b="1">
                <a:solidFill>
                  <a:srgbClr val="0000FF"/>
                </a:solidFill>
              </a:rPr>
              <a:t>boy[7] = 384.98f;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505367-76CE-44C0-AF14-460D5E2127AE}"/>
              </a:ext>
            </a:extLst>
          </p:cNvPr>
          <p:cNvSpPr/>
          <p:nvPr/>
        </p:nvSpPr>
        <p:spPr>
          <a:xfrm>
            <a:off x="611560" y="4653136"/>
            <a:ext cx="813690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/>
              <a:t>在使用数组时必须谨慎，防止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索引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下标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越界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编译器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不检查数组索引是否越界</a:t>
            </a:r>
            <a:r>
              <a:rPr lang="zh-CN" altLang="zh-CN" sz="2400" dirty="0"/>
              <a:t>，但运行时将发生</a:t>
            </a:r>
            <a:r>
              <a:rPr lang="en-US" altLang="zh-CN" sz="2400" b="1" dirty="0" err="1">
                <a:solidFill>
                  <a:srgbClr val="C00000"/>
                </a:solidFill>
              </a:rPr>
              <a:t>ArrayIndexOutOfBoundsException</a:t>
            </a:r>
            <a:r>
              <a:rPr lang="zh-CN" altLang="zh-CN" sz="2400" dirty="0"/>
              <a:t>异常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§2.4.3   </a:t>
            </a:r>
            <a:r>
              <a:rPr lang="zh-CN" altLang="en-US">
                <a:latin typeface="宋体" pitchFamily="2" charset="-122"/>
              </a:rPr>
              <a:t>数组元素的使用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二维数组</a:t>
            </a:r>
            <a:r>
              <a:rPr lang="zh-CN" altLang="en-US" dirty="0">
                <a:latin typeface="+mj-lt"/>
              </a:rPr>
              <a:t>也通过索引符访问自己的元素，如：</a:t>
            </a:r>
            <a:endParaRPr lang="en-US" altLang="zh-CN" dirty="0">
              <a:latin typeface="+mj-lt"/>
            </a:endParaRPr>
          </a:p>
          <a:p>
            <a:pPr algn="ctr">
              <a:buNone/>
            </a:pP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a[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0</a:t>
            </a: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][</a:t>
            </a: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1</a:t>
            </a: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]，a[1][2]</a:t>
            </a:r>
          </a:p>
          <a:p>
            <a:pPr algn="just"/>
            <a:endParaRPr lang="en-US" altLang="zh-CN" dirty="0">
              <a:latin typeface="+mj-lt"/>
            </a:endParaRPr>
          </a:p>
          <a:p>
            <a:pPr algn="just"/>
            <a:r>
              <a:rPr lang="zh-CN" altLang="en-US" dirty="0">
                <a:latin typeface="+mj-lt"/>
              </a:rPr>
              <a:t>需要注意的是</a:t>
            </a:r>
            <a:r>
              <a:rPr lang="zh-CN" altLang="en-US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索引从0开始</a:t>
            </a:r>
            <a:r>
              <a:rPr lang="zh-CN" altLang="en-US" dirty="0">
                <a:latin typeface="+mj-lt"/>
              </a:rPr>
              <a:t>，比如：</a:t>
            </a:r>
            <a:endParaRPr lang="en-US" altLang="zh-CN" dirty="0">
              <a:latin typeface="+mj-lt"/>
            </a:endParaRPr>
          </a:p>
          <a:p>
            <a:pPr lvl="1" algn="just"/>
            <a:r>
              <a:rPr lang="zh-CN" altLang="en-US" dirty="0">
                <a:latin typeface="+mj-lt"/>
              </a:rPr>
              <a:t>声明创建了一个二维数组</a:t>
            </a:r>
            <a:r>
              <a:rPr lang="en-US" altLang="zh-CN" dirty="0">
                <a:latin typeface="+mj-lt"/>
              </a:rPr>
              <a:t>a：</a:t>
            </a:r>
          </a:p>
          <a:p>
            <a:pPr algn="ctr">
              <a:buNone/>
            </a:pPr>
            <a:r>
              <a:rPr lang="en-US" altLang="zh-CN" dirty="0">
                <a:latin typeface="+mj-lt"/>
              </a:rPr>
              <a:t>int a[][] = new int[2][3]；</a:t>
            </a:r>
          </a:p>
          <a:p>
            <a:pPr lvl="1" algn="just"/>
            <a:r>
              <a:rPr lang="zh-CN" altLang="en-US" dirty="0">
                <a:latin typeface="+mj-lt"/>
              </a:rPr>
              <a:t>那么：</a:t>
            </a:r>
            <a:endParaRPr lang="en-US" altLang="zh-CN" dirty="0">
              <a:latin typeface="+mj-lt"/>
            </a:endParaRPr>
          </a:p>
          <a:p>
            <a:pPr lvl="2" algn="just"/>
            <a:r>
              <a:rPr lang="zh-CN" altLang="en-US" dirty="0">
                <a:solidFill>
                  <a:srgbClr val="C00000"/>
                </a:solidFill>
                <a:latin typeface="+mj-lt"/>
              </a:rPr>
              <a:t>第一个索引</a:t>
            </a:r>
            <a:r>
              <a:rPr lang="zh-CN" altLang="en-US" dirty="0">
                <a:latin typeface="+mj-lt"/>
              </a:rPr>
              <a:t>的变化范围从0到1，</a:t>
            </a:r>
            <a:endParaRPr lang="en-US" altLang="zh-CN" dirty="0">
              <a:latin typeface="+mj-lt"/>
            </a:endParaRPr>
          </a:p>
          <a:p>
            <a:pPr lvl="2" algn="just"/>
            <a:r>
              <a:rPr lang="zh-CN" altLang="en-US" dirty="0">
                <a:solidFill>
                  <a:srgbClr val="C00000"/>
                </a:solidFill>
                <a:latin typeface="+mj-lt"/>
              </a:rPr>
              <a:t>第二个索引</a:t>
            </a:r>
            <a:r>
              <a:rPr lang="zh-CN" altLang="en-US" dirty="0">
                <a:latin typeface="+mj-lt"/>
              </a:rPr>
              <a:t>变化范围从0到2。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ahoma" panose="020B0604030504040204" pitchFamily="34" charset="0"/>
                <a:cs typeface="Tahoma" panose="020B0604030504040204" pitchFamily="34" charset="0"/>
              </a:rPr>
              <a:t>§2.4.4   </a:t>
            </a:r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length</a:t>
            </a:r>
            <a:r>
              <a:rPr lang="zh-CN" altLang="en-US">
                <a:latin typeface="Tahoma" panose="020B0604030504040204" pitchFamily="34" charset="0"/>
                <a:cs typeface="Tahoma" panose="020B0604030504040204" pitchFamily="34" charset="0"/>
              </a:rPr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400" dirty="0">
                <a:latin typeface="+mj-lt"/>
              </a:rPr>
              <a:t>一维数组的元素的个数称作</a:t>
            </a: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数组的长度</a:t>
            </a:r>
            <a:r>
              <a:rPr lang="zh-CN" altLang="en-US" sz="2400" dirty="0">
                <a:latin typeface="+mj-lt"/>
              </a:rPr>
              <a:t>。</a:t>
            </a:r>
            <a:endParaRPr lang="en-US" altLang="zh-CN" sz="2400" dirty="0">
              <a:latin typeface="+mj-lt"/>
            </a:endParaRPr>
          </a:p>
          <a:p>
            <a:pPr lvl="1" algn="just"/>
            <a:r>
              <a:rPr lang="zh-CN" altLang="en-US" sz="2000" dirty="0">
                <a:latin typeface="+mj-lt"/>
              </a:rPr>
              <a:t>对于一维数组,“</a:t>
            </a:r>
            <a:r>
              <a:rPr lang="zh-CN" altLang="en-US" sz="2000" b="1" dirty="0">
                <a:solidFill>
                  <a:srgbClr val="0000CC"/>
                </a:solidFill>
                <a:latin typeface="+mj-lt"/>
              </a:rPr>
              <a:t>数组名字.</a:t>
            </a:r>
            <a:r>
              <a:rPr lang="en-US" altLang="zh-CN" sz="2000" b="1" dirty="0">
                <a:solidFill>
                  <a:srgbClr val="0000CC"/>
                </a:solidFill>
                <a:latin typeface="+mj-lt"/>
              </a:rPr>
              <a:t>length</a:t>
            </a:r>
            <a:r>
              <a:rPr lang="en-US" altLang="zh-CN" sz="2000" dirty="0">
                <a:latin typeface="+mj-lt"/>
              </a:rPr>
              <a:t>”</a:t>
            </a:r>
            <a:r>
              <a:rPr lang="zh-CN" altLang="en-US" sz="2000" dirty="0">
                <a:latin typeface="+mj-lt"/>
              </a:rPr>
              <a:t>的值就是数组中元素的个数。</a:t>
            </a:r>
            <a:endParaRPr lang="en-US" altLang="zh-CN" sz="2400" dirty="0">
              <a:latin typeface="+mj-lt"/>
            </a:endParaRPr>
          </a:p>
          <a:p>
            <a:pPr lvl="1" algn="just"/>
            <a:r>
              <a:rPr lang="zh-CN" altLang="en-US" sz="2000" dirty="0">
                <a:latin typeface="+mj-lt"/>
              </a:rPr>
              <a:t>对于二维数组“</a:t>
            </a:r>
            <a:r>
              <a:rPr lang="zh-CN" altLang="en-US" sz="2000" b="1" dirty="0">
                <a:solidFill>
                  <a:srgbClr val="0000CC"/>
                </a:solidFill>
                <a:latin typeface="+mj-lt"/>
              </a:rPr>
              <a:t>数组名字.</a:t>
            </a:r>
            <a:r>
              <a:rPr lang="en-US" altLang="zh-CN" sz="2000" b="1" dirty="0">
                <a:solidFill>
                  <a:srgbClr val="0000CC"/>
                </a:solidFill>
                <a:latin typeface="+mj-lt"/>
              </a:rPr>
              <a:t>length</a:t>
            </a:r>
            <a:r>
              <a:rPr lang="en-US" altLang="zh-CN" sz="2000" dirty="0">
                <a:latin typeface="+mj-lt"/>
              </a:rPr>
              <a:t>”</a:t>
            </a:r>
            <a:r>
              <a:rPr lang="zh-CN" altLang="en-US" sz="2000" dirty="0">
                <a:latin typeface="+mj-lt"/>
              </a:rPr>
              <a:t>的值是它含有的</a:t>
            </a:r>
            <a:r>
              <a:rPr lang="zh-CN" altLang="en-US" sz="2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一维数组的个数</a:t>
            </a:r>
            <a:r>
              <a:rPr lang="zh-CN" altLang="en-US" sz="2000" dirty="0">
                <a:latin typeface="+mj-lt"/>
              </a:rPr>
              <a:t>。</a:t>
            </a:r>
            <a:endParaRPr lang="en-US" altLang="zh-CN" sz="2000" dirty="0">
              <a:latin typeface="+mj-lt"/>
            </a:endParaRPr>
          </a:p>
          <a:p>
            <a:pPr marL="344487" lvl="1" indent="0" algn="just">
              <a:buNone/>
            </a:pPr>
            <a:r>
              <a:rPr lang="zh-CN" altLang="en-US" sz="2000" dirty="0">
                <a:latin typeface="+mj-lt"/>
              </a:rPr>
              <a:t> </a:t>
            </a:r>
          </a:p>
          <a:p>
            <a:pPr marL="639762" lvl="2" indent="0" algn="just"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float a[] = new float[12];    </a:t>
            </a:r>
            <a:r>
              <a:rPr lang="en-US" altLang="zh-CN" sz="2400" dirty="0">
                <a:latin typeface="+mj-lt"/>
              </a:rPr>
              <a:t>	//</a:t>
            </a:r>
            <a:r>
              <a:rPr lang="en-US" altLang="zh-CN" sz="2400" dirty="0" err="1">
                <a:latin typeface="+mj-lt"/>
              </a:rPr>
              <a:t>a.length</a:t>
            </a:r>
            <a:r>
              <a:rPr lang="zh-CN" altLang="en-US" sz="2400" dirty="0">
                <a:latin typeface="+mj-lt"/>
              </a:rPr>
              <a:t>的值</a:t>
            </a:r>
            <a:r>
              <a:rPr lang="en-US" altLang="zh-CN" sz="2400" dirty="0">
                <a:latin typeface="+mj-lt"/>
              </a:rPr>
              <a:t>?</a:t>
            </a:r>
          </a:p>
          <a:p>
            <a:pPr marL="639762" lvl="2" indent="0" algn="just"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int b[][] = new int[3][6];	</a:t>
            </a:r>
            <a:r>
              <a:rPr lang="en-US" altLang="zh-CN" sz="2400" dirty="0">
                <a:latin typeface="+mj-lt"/>
              </a:rPr>
              <a:t>//</a:t>
            </a:r>
            <a:r>
              <a:rPr lang="en-US" altLang="zh-CN" sz="2400" dirty="0" err="1">
                <a:latin typeface="+mj-lt"/>
              </a:rPr>
              <a:t>b.length</a:t>
            </a:r>
            <a:r>
              <a:rPr lang="zh-CN" altLang="en-US" sz="2400" dirty="0">
                <a:latin typeface="+mj-lt"/>
              </a:rPr>
              <a:t>的值？</a:t>
            </a:r>
            <a:endParaRPr lang="en-US" altLang="zh-CN" sz="2400" dirty="0">
              <a:latin typeface="+mj-lt"/>
            </a:endParaRPr>
          </a:p>
          <a:p>
            <a:pPr algn="just"/>
            <a:endParaRPr lang="en-US" altLang="zh-CN" sz="2400" dirty="0">
              <a:latin typeface="+mj-lt"/>
            </a:endParaRPr>
          </a:p>
          <a:p>
            <a:pPr algn="just"/>
            <a:r>
              <a:rPr lang="zh-CN" altLang="en-US" sz="2400" dirty="0">
                <a:latin typeface="+mj-lt"/>
              </a:rPr>
              <a:t>问题：</a:t>
            </a:r>
            <a:r>
              <a:rPr lang="zh-CN" altLang="en-US" sz="2400" dirty="0">
                <a:solidFill>
                  <a:srgbClr val="000099"/>
                </a:solidFill>
              </a:rPr>
              <a:t>如何获取二维数组每个元素的</a:t>
            </a:r>
            <a:r>
              <a:rPr lang="zh-CN" altLang="en-US" sz="2400" dirty="0">
                <a:solidFill>
                  <a:srgbClr val="000099"/>
                </a:solidFill>
                <a:latin typeface="+mj-lt"/>
              </a:rPr>
              <a:t>长度？</a:t>
            </a:r>
            <a:endParaRPr lang="en-US" altLang="zh-CN" sz="2400" dirty="0">
              <a:solidFill>
                <a:srgbClr val="000099"/>
              </a:solidFill>
              <a:latin typeface="+mj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23728" y="494116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b[0].length</a:t>
            </a:r>
            <a:r>
              <a:rPr lang="zh-CN" altLang="en-US" sz="2800" dirty="0"/>
              <a:t>，值为</a:t>
            </a:r>
            <a:r>
              <a:rPr lang="en-US" altLang="zh-CN" sz="2800" dirty="0"/>
              <a:t>6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AD55-D71B-40FA-AC4C-A6FC564CDE7A}" type="slidenum">
              <a:rPr lang="en-US" altLang="zh-CN"/>
              <a:pPr/>
              <a:t>63</a:t>
            </a:fld>
            <a:r>
              <a:rPr lang="en-US" altLang="zh-CN" dirty="0"/>
              <a:t>/31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71472" y="571480"/>
            <a:ext cx="706755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4000" dirty="0"/>
              <a:t>§2.4.5   </a:t>
            </a:r>
            <a:r>
              <a:rPr lang="zh-CN" altLang="en-US" sz="4000" dirty="0">
                <a:latin typeface="宋体" pitchFamily="2" charset="-122"/>
              </a:rPr>
              <a:t>数组的初始化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827088" y="1730601"/>
            <a:ext cx="7201296" cy="83099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2400" b="1" dirty="0">
                <a:solidFill>
                  <a:srgbClr val="000099"/>
                </a:solidFill>
              </a:rPr>
              <a:t>double[ ] </a:t>
            </a:r>
            <a:r>
              <a:rPr lang="en-US" sz="2400" b="1" dirty="0" err="1">
                <a:solidFill>
                  <a:srgbClr val="000099"/>
                </a:solidFill>
              </a:rPr>
              <a:t>anArray</a:t>
            </a:r>
            <a:r>
              <a:rPr lang="en-CA" altLang="zh-CN" sz="2400" b="1" dirty="0">
                <a:solidFill>
                  <a:srgbClr val="000099"/>
                </a:solidFill>
              </a:rPr>
              <a:t> ;  	    </a:t>
            </a:r>
            <a:r>
              <a:rPr lang="en-CA" altLang="zh-CN" sz="2400" b="1" dirty="0"/>
              <a:t>//declare</a:t>
            </a:r>
            <a:r>
              <a:rPr lang="zh-CN" altLang="en-US" sz="2400" b="1" dirty="0"/>
              <a:t>，申明</a:t>
            </a:r>
            <a:endParaRPr lang="en-US" altLang="zh-CN" sz="2400" b="1" dirty="0"/>
          </a:p>
          <a:p>
            <a:pPr>
              <a:spcBef>
                <a:spcPct val="0"/>
              </a:spcBef>
            </a:pPr>
            <a:r>
              <a:rPr lang="en-US" altLang="zh-CN" sz="2400" b="1" dirty="0" err="1">
                <a:solidFill>
                  <a:srgbClr val="000099"/>
                </a:solidFill>
              </a:rPr>
              <a:t>anArray</a:t>
            </a:r>
            <a:r>
              <a:rPr lang="en-CA" altLang="zh-CN" sz="2400" b="1" dirty="0">
                <a:solidFill>
                  <a:srgbClr val="000099"/>
                </a:solidFill>
              </a:rPr>
              <a:t> = new double[3];    </a:t>
            </a:r>
            <a:r>
              <a:rPr lang="en-CA" altLang="zh-CN" sz="2400" b="1" dirty="0"/>
              <a:t>//create</a:t>
            </a:r>
            <a:r>
              <a:rPr lang="zh-CN" altLang="en-US" sz="2400" b="1" dirty="0"/>
              <a:t>，创建</a:t>
            </a:r>
            <a:endParaRPr lang="zh-CN" altLang="en-CA" sz="2400" b="1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82A4075-18E4-4F15-9974-CE938B4B8716}"/>
              </a:ext>
            </a:extLst>
          </p:cNvPr>
          <p:cNvGrpSpPr/>
          <p:nvPr/>
        </p:nvGrpSpPr>
        <p:grpSpPr>
          <a:xfrm>
            <a:off x="643074" y="4113214"/>
            <a:ext cx="3324779" cy="647700"/>
            <a:chOff x="827088" y="4230142"/>
            <a:chExt cx="3324779" cy="64770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74690EA-2492-4068-A736-DE5AE39CE100}"/>
                </a:ext>
              </a:extLst>
            </p:cNvPr>
            <p:cNvGrpSpPr/>
            <p:nvPr/>
          </p:nvGrpSpPr>
          <p:grpSpPr>
            <a:xfrm>
              <a:off x="827088" y="4230142"/>
              <a:ext cx="2372449" cy="647700"/>
              <a:chOff x="827088" y="4230142"/>
              <a:chExt cx="2372449" cy="647700"/>
            </a:xfrm>
          </p:grpSpPr>
          <p:sp>
            <p:nvSpPr>
              <p:cNvPr id="12298" name="Text Box 10"/>
              <p:cNvSpPr txBox="1">
                <a:spLocks noChangeArrowheads="1"/>
              </p:cNvSpPr>
              <p:nvPr/>
            </p:nvSpPr>
            <p:spPr bwMode="auto">
              <a:xfrm>
                <a:off x="827088" y="4282928"/>
                <a:ext cx="1387475" cy="4572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  <a:buSzTx/>
                  <a:buFontTx/>
                  <a:buNone/>
                </a:pPr>
                <a:r>
                  <a:rPr lang="en-CA" altLang="zh-CN" sz="2400" b="1">
                    <a:solidFill>
                      <a:srgbClr val="000099"/>
                    </a:solidFill>
                  </a:rPr>
                  <a:t>anArray</a:t>
                </a:r>
                <a:r>
                  <a:rPr lang="en-CA" altLang="zh-CN" sz="2400">
                    <a:latin typeface="Arial" charset="0"/>
                  </a:rPr>
                  <a:t> </a:t>
                </a:r>
              </a:p>
            </p:txBody>
          </p:sp>
          <p:sp>
            <p:nvSpPr>
              <p:cNvPr id="12299" name="Oval 11"/>
              <p:cNvSpPr>
                <a:spLocks noChangeArrowheads="1"/>
              </p:cNvSpPr>
              <p:nvPr/>
            </p:nvSpPr>
            <p:spPr bwMode="auto">
              <a:xfrm>
                <a:off x="2087536" y="4230142"/>
                <a:ext cx="1112001" cy="6477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zh-CN" sz="2400" b="1">
                  <a:solidFill>
                    <a:srgbClr val="996633"/>
                  </a:solidFill>
                  <a:latin typeface="Courier New" pitchFamily="49" charset="0"/>
                </a:endParaRPr>
              </a:p>
            </p:txBody>
          </p:sp>
        </p:grpSp>
        <p:cxnSp>
          <p:nvCxnSpPr>
            <p:cNvPr id="12305" name="AutoShape 17"/>
            <p:cNvCxnSpPr>
              <a:cxnSpLocks noChangeShapeType="1"/>
              <a:stCxn id="12299" idx="6"/>
            </p:cNvCxnSpPr>
            <p:nvPr/>
          </p:nvCxnSpPr>
          <p:spPr bwMode="auto">
            <a:xfrm>
              <a:off x="3199537" y="4553992"/>
              <a:ext cx="952330" cy="32385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</p:cxn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992562" y="4285775"/>
            <a:ext cx="2133600" cy="1962625"/>
            <a:chOff x="2290" y="2750"/>
            <a:chExt cx="1316" cy="1225"/>
          </a:xfrm>
        </p:grpSpPr>
        <p:sp>
          <p:nvSpPr>
            <p:cNvPr id="12292" name="AutoShape 4"/>
            <p:cNvSpPr>
              <a:spLocks noChangeArrowheads="1"/>
            </p:cNvSpPr>
            <p:nvPr/>
          </p:nvSpPr>
          <p:spPr bwMode="auto">
            <a:xfrm>
              <a:off x="2290" y="2750"/>
              <a:ext cx="1316" cy="1225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2427" y="3249"/>
              <a:ext cx="317" cy="31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CA" altLang="zh-CN" sz="2400" b="1">
                <a:solidFill>
                  <a:srgbClr val="CC0000"/>
                </a:solidFill>
                <a:latin typeface="Courier New" pitchFamily="49" charset="0"/>
              </a:endParaRPr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2744" y="3249"/>
              <a:ext cx="317" cy="31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CA" altLang="zh-CN" sz="2400" b="1">
                <a:solidFill>
                  <a:srgbClr val="CC0000"/>
                </a:solidFill>
                <a:latin typeface="Courier New" pitchFamily="49" charset="0"/>
              </a:endParaRPr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3062" y="3249"/>
              <a:ext cx="317" cy="31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CA" altLang="zh-CN" sz="2400" b="1">
                <a:solidFill>
                  <a:srgbClr val="CC0000"/>
                </a:solidFill>
                <a:latin typeface="Courier New" pitchFamily="49" charset="0"/>
              </a:endParaRP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2381" y="3702"/>
              <a:ext cx="632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CA" altLang="zh-CN" b="1">
                  <a:solidFill>
                    <a:srgbClr val="CC0000"/>
                  </a:solidFill>
                  <a:latin typeface="Courier New" pitchFamily="49" charset="0"/>
                </a:rPr>
                <a:t>length</a:t>
              </a:r>
            </a:p>
          </p:txBody>
        </p:sp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3074" y="3657"/>
              <a:ext cx="317" cy="31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2400" b="1">
                  <a:solidFill>
                    <a:srgbClr val="CC0000"/>
                  </a:solidFill>
                  <a:latin typeface="Courier New" pitchFamily="49" charset="0"/>
                </a:rPr>
                <a:t>3</a:t>
              </a:r>
            </a:p>
          </p:txBody>
        </p:sp>
        <p:sp>
          <p:nvSpPr>
            <p:cNvPr id="12306" name="Rectangle 18"/>
            <p:cNvSpPr>
              <a:spLocks noChangeArrowheads="1"/>
            </p:cNvSpPr>
            <p:nvPr/>
          </p:nvSpPr>
          <p:spPr bwMode="auto">
            <a:xfrm>
              <a:off x="2427" y="2930"/>
              <a:ext cx="317" cy="3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2400" b="1">
                  <a:solidFill>
                    <a:srgbClr val="CC00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2744" y="2930"/>
              <a:ext cx="317" cy="3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2400" b="1">
                  <a:solidFill>
                    <a:srgbClr val="CC0000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12308" name="Rectangle 20"/>
            <p:cNvSpPr>
              <a:spLocks noChangeArrowheads="1"/>
            </p:cNvSpPr>
            <p:nvPr/>
          </p:nvSpPr>
          <p:spPr bwMode="auto">
            <a:xfrm>
              <a:off x="3062" y="2930"/>
              <a:ext cx="317" cy="3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2400" b="1">
                  <a:solidFill>
                    <a:srgbClr val="CC0000"/>
                  </a:solidFill>
                  <a:latin typeface="Courier New" pitchFamily="49" charset="0"/>
                </a:rPr>
                <a:t>2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764B666-ED2B-4E57-9845-3AF88754DC91}"/>
              </a:ext>
            </a:extLst>
          </p:cNvPr>
          <p:cNvGrpSpPr/>
          <p:nvPr/>
        </p:nvGrpSpPr>
        <p:grpSpPr>
          <a:xfrm>
            <a:off x="571472" y="3045433"/>
            <a:ext cx="2499476" cy="647700"/>
            <a:chOff x="827088" y="2692251"/>
            <a:chExt cx="2499476" cy="647700"/>
          </a:xfrm>
        </p:grpSpPr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827088" y="2781300"/>
              <a:ext cx="1435008" cy="4616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2400" b="1">
                  <a:solidFill>
                    <a:srgbClr val="000099"/>
                  </a:solidFill>
                </a:rPr>
                <a:t>anArray</a:t>
              </a:r>
              <a:r>
                <a:rPr lang="en-CA" altLang="zh-CN" sz="2400">
                  <a:latin typeface="Arial" charset="0"/>
                </a:rPr>
                <a:t> </a:t>
              </a:r>
            </a:p>
          </p:txBody>
        </p:sp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>
              <a:off x="2110624" y="2692251"/>
              <a:ext cx="1215940" cy="6477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2400" b="1" dirty="0">
                  <a:latin typeface="Courier New" pitchFamily="49" charset="0"/>
                </a:rPr>
                <a:t>null</a:t>
              </a:r>
            </a:p>
          </p:txBody>
        </p:sp>
      </p:grp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6158626" y="4720674"/>
            <a:ext cx="2173152" cy="1200150"/>
          </a:xfrm>
          <a:prstGeom prst="rect">
            <a:avLst/>
          </a:prstGeom>
          <a:noFill/>
          <a:ln w="28575">
            <a:noFill/>
            <a:miter lim="800000"/>
            <a:headEnd type="none" w="lg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SzPct val="60000"/>
            </a:pPr>
            <a:r>
              <a:rPr lang="zh-CN" altLang="en-US" sz="1800">
                <a:latin typeface="+mj-ea"/>
                <a:ea typeface="+mj-ea"/>
              </a:rPr>
              <a:t>数组创建后，数组的内存空间已经分配了，但是并没有对数组元素赋初值。</a:t>
            </a:r>
            <a:endParaRPr lang="en-US" altLang="zh-CN" sz="1800"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0D5FDF-05D1-4F71-B1BA-8EA3A76827C8}"/>
              </a:ext>
            </a:extLst>
          </p:cNvPr>
          <p:cNvSpPr txBox="1"/>
          <p:nvPr/>
        </p:nvSpPr>
        <p:spPr>
          <a:xfrm>
            <a:off x="4301584" y="5128811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altLang="zh-CN" sz="2400" b="1">
                <a:solidFill>
                  <a:srgbClr val="CC0000"/>
                </a:solidFill>
                <a:latin typeface="Courier New" pitchFamily="49" charset="0"/>
              </a:rPr>
              <a:t>?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5B59151-70D1-45FB-81FE-3F9C35F18EAC}"/>
              </a:ext>
            </a:extLst>
          </p:cNvPr>
          <p:cNvSpPr txBox="1"/>
          <p:nvPr/>
        </p:nvSpPr>
        <p:spPr>
          <a:xfrm>
            <a:off x="4793878" y="513281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altLang="zh-CN" sz="2400" b="1">
                <a:solidFill>
                  <a:srgbClr val="CC0000"/>
                </a:solidFill>
                <a:latin typeface="Courier New" pitchFamily="49" charset="0"/>
              </a:rPr>
              <a:t>?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5643B12-3B3A-4F41-BC42-4CCA6696A2A5}"/>
              </a:ext>
            </a:extLst>
          </p:cNvPr>
          <p:cNvSpPr txBox="1"/>
          <p:nvPr/>
        </p:nvSpPr>
        <p:spPr>
          <a:xfrm>
            <a:off x="5300593" y="5132292"/>
            <a:ext cx="3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2400" b="1">
                <a:solidFill>
                  <a:srgbClr val="CC0000"/>
                </a:solidFill>
                <a:latin typeface="Courier New" pitchFamily="49" charset="0"/>
              </a:rPr>
              <a:t>?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B1DC3B6-C29D-42D8-A84D-C6D6DDE18ABE}"/>
              </a:ext>
            </a:extLst>
          </p:cNvPr>
          <p:cNvCxnSpPr/>
          <p:nvPr/>
        </p:nvCxnSpPr>
        <p:spPr>
          <a:xfrm>
            <a:off x="395536" y="3789040"/>
            <a:ext cx="8424936" cy="72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1" grpId="0"/>
      <p:bldP spid="2" grpId="0"/>
      <p:bldP spid="27" grpId="0"/>
      <p:bldP spid="2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§2.4.5   </a:t>
            </a:r>
            <a:r>
              <a:rPr lang="zh-CN" altLang="en-US" dirty="0">
                <a:latin typeface="宋体" pitchFamily="2" charset="-122"/>
              </a:rPr>
              <a:t>数组的初始化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628800"/>
            <a:ext cx="8305800" cy="4824388"/>
          </a:xfrm>
        </p:spPr>
        <p:txBody>
          <a:bodyPr/>
          <a:lstStyle/>
          <a:p>
            <a:r>
              <a:rPr lang="zh-CN" altLang="en-US" sz="2400" dirty="0"/>
              <a:t>在声明数组变量时，将包含各个元素值的花括号对“</a:t>
            </a:r>
            <a:r>
              <a:rPr lang="en-US" altLang="zh-CN" sz="2400" b="1" dirty="0">
                <a:solidFill>
                  <a:srgbClr val="0000CC"/>
                </a:solidFill>
              </a:rPr>
              <a:t>{…}</a:t>
            </a:r>
            <a:r>
              <a:rPr lang="en-US" altLang="zh-CN" sz="2400" dirty="0"/>
              <a:t>”</a:t>
            </a:r>
            <a:r>
              <a:rPr lang="zh-CN" altLang="en-US" sz="2400" dirty="0"/>
              <a:t>作为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初始值</a:t>
            </a:r>
            <a:r>
              <a:rPr lang="zh-CN" altLang="en-US" sz="2400" dirty="0"/>
              <a:t>，括号中的各元素值用逗号隔开：</a:t>
            </a:r>
            <a:endParaRPr lang="en-US" altLang="zh-CN" sz="2400" dirty="0"/>
          </a:p>
          <a:p>
            <a:pPr algn="ctr">
              <a:spcBef>
                <a:spcPct val="30000"/>
              </a:spcBef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float boy[ ] = {</a:t>
            </a:r>
            <a:r>
              <a:rPr lang="en-US" altLang="zh-CN" sz="2400" b="1" dirty="0">
                <a:solidFill>
                  <a:srgbClr val="006600"/>
                </a:solidFill>
              </a:rPr>
              <a:t>21.3</a:t>
            </a:r>
            <a:r>
              <a:rPr lang="en-US" altLang="zh-CN" sz="2400" b="1" dirty="0">
                <a:solidFill>
                  <a:srgbClr val="C00000"/>
                </a:solidFill>
              </a:rPr>
              <a:t>f</a:t>
            </a:r>
            <a:r>
              <a:rPr lang="en-US" altLang="zh-CN" sz="2400" b="1" dirty="0">
                <a:solidFill>
                  <a:srgbClr val="006600"/>
                </a:solidFill>
              </a:rPr>
              <a:t>, 23.89</a:t>
            </a:r>
            <a:r>
              <a:rPr lang="en-US" altLang="zh-CN" sz="2400" b="1" dirty="0">
                <a:solidFill>
                  <a:srgbClr val="C00000"/>
                </a:solidFill>
              </a:rPr>
              <a:t>f</a:t>
            </a:r>
            <a:r>
              <a:rPr lang="en-US" altLang="zh-CN" sz="2400" b="1" dirty="0">
                <a:solidFill>
                  <a:srgbClr val="006600"/>
                </a:solidFill>
              </a:rPr>
              <a:t>, 2.0</a:t>
            </a:r>
            <a:r>
              <a:rPr lang="en-US" altLang="zh-CN" sz="2400" b="1" dirty="0">
                <a:solidFill>
                  <a:srgbClr val="C00000"/>
                </a:solidFill>
              </a:rPr>
              <a:t>f</a:t>
            </a:r>
            <a:r>
              <a:rPr lang="en-US" altLang="zh-CN" sz="2400" b="1" dirty="0">
                <a:solidFill>
                  <a:srgbClr val="006600"/>
                </a:solidFill>
              </a:rPr>
              <a:t>, 23</a:t>
            </a:r>
            <a:r>
              <a:rPr lang="en-US" altLang="zh-CN" sz="2400" b="1" dirty="0">
                <a:solidFill>
                  <a:srgbClr val="C00000"/>
                </a:solidFill>
              </a:rPr>
              <a:t>f</a:t>
            </a:r>
            <a:r>
              <a:rPr lang="en-US" altLang="zh-CN" sz="2400" b="1" dirty="0">
                <a:solidFill>
                  <a:srgbClr val="006600"/>
                </a:solidFill>
              </a:rPr>
              <a:t>, 778.98</a:t>
            </a:r>
            <a:r>
              <a:rPr lang="en-US" altLang="zh-CN" sz="2400" b="1" dirty="0">
                <a:solidFill>
                  <a:srgbClr val="C00000"/>
                </a:solidFill>
              </a:rPr>
              <a:t>f</a:t>
            </a:r>
            <a:r>
              <a:rPr lang="en-US" altLang="zh-CN" sz="2400" b="1" dirty="0">
                <a:solidFill>
                  <a:srgbClr val="000099"/>
                </a:solidFill>
              </a:rPr>
              <a:t>};</a:t>
            </a:r>
          </a:p>
          <a:p>
            <a:pPr algn="ctr">
              <a:spcBef>
                <a:spcPct val="30000"/>
              </a:spcBef>
              <a:buNone/>
            </a:pPr>
            <a:endParaRPr lang="en-US" altLang="zh-CN" sz="1600" b="1" dirty="0">
              <a:solidFill>
                <a:srgbClr val="000099"/>
              </a:solidFill>
            </a:endParaRPr>
          </a:p>
          <a:p>
            <a:pPr lvl="1">
              <a:spcBef>
                <a:spcPct val="30000"/>
              </a:spcBef>
            </a:pPr>
            <a:r>
              <a:rPr lang="zh-CN" altLang="en-US" b="1" dirty="0">
                <a:solidFill>
                  <a:srgbClr val="000099"/>
                </a:solidFill>
              </a:rPr>
              <a:t>指定数组长度，并给每个元素赋初值。</a:t>
            </a:r>
            <a:endParaRPr lang="en-US" altLang="zh-CN" b="1" dirty="0">
              <a:solidFill>
                <a:srgbClr val="000099"/>
              </a:solidFill>
            </a:endParaRPr>
          </a:p>
          <a:p>
            <a:pPr lvl="1">
              <a:spcBef>
                <a:spcPct val="30000"/>
              </a:spcBef>
            </a:pPr>
            <a:r>
              <a:rPr lang="en-US" altLang="zh-CN" b="1" dirty="0" err="1">
                <a:solidFill>
                  <a:srgbClr val="000099"/>
                </a:solidFill>
              </a:rPr>
              <a:t>boy.length</a:t>
            </a:r>
            <a:r>
              <a:rPr lang="en-US" altLang="zh-CN" b="1" dirty="0">
                <a:solidFill>
                  <a:srgbClr val="000099"/>
                </a:solidFill>
              </a:rPr>
              <a:t> = ?</a:t>
            </a:r>
          </a:p>
          <a:p>
            <a:endParaRPr lang="en-US" altLang="zh-CN" sz="2400" dirty="0"/>
          </a:p>
          <a:p>
            <a:pPr marL="863600" lvl="1" indent="-514350">
              <a:buFont typeface="+mj-lt"/>
              <a:buAutoNum type="arabicPeriod"/>
            </a:pPr>
            <a:endParaRPr lang="en-US" altLang="zh-CN" b="1" dirty="0">
              <a:solidFill>
                <a:srgbClr val="000099"/>
              </a:solidFill>
            </a:endParaRPr>
          </a:p>
          <a:p>
            <a:pPr marL="863600" lvl="1" indent="-514350">
              <a:buFont typeface="+mj-lt"/>
              <a:buAutoNum type="arabicPeriod"/>
            </a:pP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00DA-0529-4606-9240-A845C96B4E10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AB3DB93-F947-42C0-B680-762B236A2D28}"/>
              </a:ext>
            </a:extLst>
          </p:cNvPr>
          <p:cNvSpPr txBox="1"/>
          <p:nvPr/>
        </p:nvSpPr>
        <p:spPr>
          <a:xfrm>
            <a:off x="1118800" y="5157192"/>
            <a:ext cx="698260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dirty="0"/>
              <a:t>int[ ] numbers;</a:t>
            </a:r>
          </a:p>
          <a:p>
            <a:pPr>
              <a:buNone/>
            </a:pPr>
            <a:r>
              <a:rPr lang="en-US" altLang="zh-CN" sz="2000" b="1" dirty="0"/>
              <a:t>numbers = {3,4,5};	</a:t>
            </a:r>
            <a:endParaRPr lang="zh-CN" altLang="en-US" sz="20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39BBE2F-4597-4EB5-ADF5-8266C9CD869C}"/>
              </a:ext>
            </a:extLst>
          </p:cNvPr>
          <p:cNvGrpSpPr/>
          <p:nvPr/>
        </p:nvGrpSpPr>
        <p:grpSpPr>
          <a:xfrm>
            <a:off x="1979712" y="5517904"/>
            <a:ext cx="792088" cy="259573"/>
            <a:chOff x="1907704" y="5661248"/>
            <a:chExt cx="683098" cy="469677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D230354-9AE8-4189-ABAD-9E8CC99CC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7704" y="5661248"/>
              <a:ext cx="683098" cy="469677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B94A0AC-7EF8-485F-AD35-1E6E05A0D6CA}"/>
                </a:ext>
              </a:extLst>
            </p:cNvPr>
            <p:cNvCxnSpPr>
              <a:cxnSpLocks/>
            </p:cNvCxnSpPr>
            <p:nvPr/>
          </p:nvCxnSpPr>
          <p:spPr>
            <a:xfrm>
              <a:off x="1907704" y="5661248"/>
              <a:ext cx="683098" cy="469677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982944F-6DE8-B039-174C-231049BA07CE}"/>
              </a:ext>
            </a:extLst>
          </p:cNvPr>
          <p:cNvSpPr txBox="1"/>
          <p:nvPr/>
        </p:nvSpPr>
        <p:spPr>
          <a:xfrm>
            <a:off x="3995936" y="5517904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000099"/>
                </a:solidFill>
              </a:rPr>
              <a:t>//</a:t>
            </a:r>
            <a:r>
              <a:rPr lang="zh-CN" altLang="en-US" sz="1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语法错误</a:t>
            </a:r>
            <a:r>
              <a:rPr lang="zh-CN" altLang="en-US" sz="1800" b="1" dirty="0">
                <a:solidFill>
                  <a:srgbClr val="000099"/>
                </a:solidFill>
              </a:rPr>
              <a:t>，只能在声明的时候使用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§2.4.5   </a:t>
            </a:r>
            <a:r>
              <a:rPr lang="zh-CN" altLang="en-US" dirty="0">
                <a:latin typeface="宋体" pitchFamily="2" charset="-122"/>
              </a:rPr>
              <a:t>数组的初始化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628800"/>
            <a:ext cx="8305800" cy="4824388"/>
          </a:xfrm>
        </p:spPr>
        <p:txBody>
          <a:bodyPr/>
          <a:lstStyle/>
          <a:p>
            <a:r>
              <a:rPr lang="zh-CN" altLang="zh-CN" sz="2400" dirty="0"/>
              <a:t>上述语句相当于：</a:t>
            </a:r>
          </a:p>
          <a:p>
            <a:endParaRPr lang="en-US" altLang="zh-CN" sz="2400" dirty="0"/>
          </a:p>
          <a:p>
            <a:pPr marL="863600" lvl="1" indent="-514350">
              <a:buFont typeface="+mj-lt"/>
              <a:buAutoNum type="arabicPeriod"/>
            </a:pPr>
            <a:endParaRPr lang="en-US" altLang="zh-CN" b="1" dirty="0">
              <a:solidFill>
                <a:srgbClr val="000099"/>
              </a:solidFill>
            </a:endParaRPr>
          </a:p>
          <a:p>
            <a:pPr marL="863600" lvl="1" indent="-514350">
              <a:buFont typeface="+mj-lt"/>
              <a:buAutoNum type="arabicPeriod"/>
            </a:pP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00DA-0529-4606-9240-A845C96B4E10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A6AB0E-4E81-4931-889E-D3D9AF1B2997}"/>
              </a:ext>
            </a:extLst>
          </p:cNvPr>
          <p:cNvSpPr txBox="1"/>
          <p:nvPr/>
        </p:nvSpPr>
        <p:spPr>
          <a:xfrm>
            <a:off x="1763688" y="2276872"/>
            <a:ext cx="4032448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3813" lvl="1"/>
            <a:r>
              <a:rPr lang="en-US" altLang="zh-CN" sz="2000" b="1" dirty="0">
                <a:solidFill>
                  <a:srgbClr val="0000CC"/>
                </a:solidFill>
              </a:rPr>
              <a:t>float boy[] = new float[5];</a:t>
            </a:r>
          </a:p>
          <a:p>
            <a:pPr marL="23813" lvl="1"/>
            <a:endParaRPr lang="zh-CN" altLang="zh-CN" sz="2000" dirty="0"/>
          </a:p>
          <a:p>
            <a:pPr marL="23813" lvl="1"/>
            <a:r>
              <a:rPr lang="en-US" altLang="zh-CN" sz="2000" b="1" dirty="0">
                <a:solidFill>
                  <a:srgbClr val="0000CC"/>
                </a:solidFill>
              </a:rPr>
              <a:t>boy[0] = 21.3f; </a:t>
            </a:r>
          </a:p>
          <a:p>
            <a:pPr marL="23813" lvl="1"/>
            <a:r>
              <a:rPr lang="en-US" altLang="zh-CN" sz="2000" b="1" dirty="0">
                <a:solidFill>
                  <a:srgbClr val="0000CC"/>
                </a:solidFill>
              </a:rPr>
              <a:t>boy[1] = 23.89f; </a:t>
            </a:r>
          </a:p>
          <a:p>
            <a:pPr marL="23813" lvl="1"/>
            <a:r>
              <a:rPr lang="en-US" altLang="zh-CN" sz="2000" b="1" dirty="0">
                <a:solidFill>
                  <a:srgbClr val="0000CC"/>
                </a:solidFill>
              </a:rPr>
              <a:t>boy[2] = 2.0f;</a:t>
            </a:r>
          </a:p>
          <a:p>
            <a:pPr marL="23813" lvl="1"/>
            <a:r>
              <a:rPr lang="en-US" altLang="zh-CN" sz="2000" b="1" dirty="0">
                <a:solidFill>
                  <a:srgbClr val="0000CC"/>
                </a:solidFill>
              </a:rPr>
              <a:t>boy[3] = 23f;</a:t>
            </a:r>
          </a:p>
          <a:p>
            <a:pPr marL="23813" lvl="1"/>
            <a:r>
              <a:rPr lang="en-US" altLang="zh-CN" sz="2000" b="1" dirty="0">
                <a:solidFill>
                  <a:srgbClr val="0000CC"/>
                </a:solidFill>
              </a:rPr>
              <a:t>boy[4] = 778.98f;</a:t>
            </a:r>
            <a:endParaRPr lang="zh-CN" altLang="zh-CN" sz="20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59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§2.4.5   </a:t>
            </a:r>
            <a:r>
              <a:rPr lang="zh-CN" altLang="en-US">
                <a:latin typeface="宋体" pitchFamily="2" charset="-122"/>
              </a:rPr>
              <a:t>数组的初始化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30000"/>
              </a:spcBef>
            </a:pPr>
            <a:r>
              <a:rPr lang="zh-CN" altLang="en-US"/>
              <a:t>可以直接用若干个一维数组初始化一个</a:t>
            </a:r>
            <a:r>
              <a:rPr lang="zh-CN" altLang="en-US" b="1">
                <a:solidFill>
                  <a:srgbClr val="000099"/>
                </a:solidFill>
              </a:rPr>
              <a:t>二维数组</a:t>
            </a:r>
            <a:r>
              <a:rPr lang="zh-CN" altLang="en-US"/>
              <a:t>。这些一维数组的</a:t>
            </a:r>
            <a:r>
              <a:rPr lang="zh-CN" altLang="en-US" b="1">
                <a:solidFill>
                  <a:srgbClr val="C00000"/>
                </a:solidFill>
              </a:rPr>
              <a:t>长度不尽相同</a:t>
            </a:r>
            <a:r>
              <a:rPr lang="zh-CN" altLang="en-US"/>
              <a:t>。</a:t>
            </a:r>
            <a:endParaRPr lang="en-US" altLang="zh-CN"/>
          </a:p>
          <a:p>
            <a:pPr eaLnBrk="0" hangingPunct="0">
              <a:buNone/>
            </a:pPr>
            <a:r>
              <a:rPr lang="en-US" altLang="zh-CN" b="1">
                <a:solidFill>
                  <a:srgbClr val="000099"/>
                </a:solidFill>
              </a:rPr>
              <a:t>		        </a:t>
            </a:r>
            <a:r>
              <a:rPr lang="en-US" altLang="zh-CN" b="1" err="1">
                <a:solidFill>
                  <a:srgbClr val="000099"/>
                </a:solidFill>
              </a:rPr>
              <a:t>int</a:t>
            </a:r>
            <a:r>
              <a:rPr lang="en-US" altLang="zh-CN" b="1">
                <a:solidFill>
                  <a:srgbClr val="000099"/>
                </a:solidFill>
              </a:rPr>
              <a:t> a[ ][ ] =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{</a:t>
            </a:r>
            <a:r>
              <a:rPr lang="en-US" altLang="zh-CN" b="1">
                <a:solidFill>
                  <a:srgbClr val="006600"/>
                </a:solidFill>
                <a:latin typeface="Times New Roman" pitchFamily="18" charset="0"/>
              </a:rPr>
              <a:t>{1},</a:t>
            </a:r>
          </a:p>
          <a:p>
            <a:pPr eaLnBrk="0" hangingPunct="0">
              <a:buNone/>
            </a:pPr>
            <a:r>
              <a:rPr lang="en-US" altLang="zh-CN" b="1">
                <a:solidFill>
                  <a:srgbClr val="006600"/>
                </a:solidFill>
                <a:latin typeface="Times New Roman" pitchFamily="18" charset="0"/>
              </a:rPr>
              <a:t>                                          {1,1},</a:t>
            </a:r>
          </a:p>
          <a:p>
            <a:pPr eaLnBrk="0" hangingPunct="0">
              <a:buNone/>
            </a:pPr>
            <a:r>
              <a:rPr lang="en-US" altLang="zh-CN" b="1">
                <a:solidFill>
                  <a:srgbClr val="006600"/>
                </a:solidFill>
                <a:latin typeface="Times New Roman" pitchFamily="18" charset="0"/>
              </a:rPr>
              <a:t>                                          {1,2,1},</a:t>
            </a:r>
          </a:p>
          <a:p>
            <a:pPr eaLnBrk="0" hangingPunct="0">
              <a:buNone/>
            </a:pPr>
            <a:r>
              <a:rPr lang="en-US" altLang="zh-CN" b="1">
                <a:solidFill>
                  <a:srgbClr val="006600"/>
                </a:solidFill>
                <a:latin typeface="Times New Roman" pitchFamily="18" charset="0"/>
              </a:rPr>
              <a:t>                                          {1,3,3,1},</a:t>
            </a:r>
          </a:p>
          <a:p>
            <a:pPr eaLnBrk="0" hangingPunct="0">
              <a:buNone/>
            </a:pPr>
            <a:r>
              <a:rPr lang="en-US" altLang="zh-CN" b="1">
                <a:solidFill>
                  <a:srgbClr val="006600"/>
                </a:solidFill>
                <a:latin typeface="Times New Roman" pitchFamily="18" charset="0"/>
              </a:rPr>
              <a:t>                                          {1,4,6,4,1}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}</a:t>
            </a:r>
            <a:r>
              <a:rPr lang="en-US" altLang="zh-CN" b="1">
                <a:latin typeface="Times New Roman" pitchFamily="18" charset="0"/>
              </a:rPr>
              <a:t>;</a:t>
            </a:r>
          </a:p>
          <a:p>
            <a:pPr eaLnBrk="0" hangingPunct="0"/>
            <a:r>
              <a:rPr lang="en-US" altLang="zh-CN" b="1" err="1">
                <a:latin typeface="Times New Roman" pitchFamily="18" charset="0"/>
              </a:rPr>
              <a:t>a.length</a:t>
            </a:r>
            <a:r>
              <a:rPr lang="en-US" altLang="zh-CN" b="1">
                <a:latin typeface="Times New Roman" pitchFamily="18" charset="0"/>
              </a:rPr>
              <a:t> = ?</a:t>
            </a:r>
          </a:p>
          <a:p>
            <a:pPr eaLnBrk="0" hangingPunct="0"/>
            <a:r>
              <a:rPr lang="en-US" altLang="zh-CN" b="1">
                <a:latin typeface="Times New Roman" pitchFamily="18" charset="0"/>
              </a:rPr>
              <a:t>a[2].length=?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zh-CN" altLang="en-US" dirty="0"/>
              <a:t>§2.4.5   数组的初始化</a:t>
            </a:r>
            <a:endParaRPr lang="en-US" altLang="zh-CN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22024" y="1124745"/>
            <a:ext cx="8229600" cy="5458618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ct val="30000"/>
              </a:spcBef>
            </a:pPr>
            <a:r>
              <a:rPr lang="zh-CN" altLang="en-US" sz="2600" b="1" dirty="0">
                <a:solidFill>
                  <a:srgbClr val="C00000"/>
                </a:solidFill>
                <a:latin typeface="+mj-lt"/>
              </a:rPr>
              <a:t>默认初始化</a:t>
            </a:r>
            <a:r>
              <a:rPr lang="zh-CN" altLang="en-US" sz="2600" dirty="0">
                <a:latin typeface="+mj-lt"/>
              </a:rPr>
              <a:t>时，创建数组后，</a:t>
            </a:r>
            <a:r>
              <a:rPr lang="zh-CN" altLang="en-US" sz="2600" dirty="0">
                <a:latin typeface="隶书" panose="02010509060101010101" pitchFamily="49" charset="-122"/>
                <a:ea typeface="隶书" panose="02010509060101010101" pitchFamily="49" charset="-122"/>
              </a:rPr>
              <a:t>系统会给</a:t>
            </a:r>
            <a:r>
              <a:rPr lang="zh-CN" altLang="en-US" sz="2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每个元素一个</a:t>
            </a:r>
            <a:r>
              <a:rPr lang="zh-CN" altLang="en-US" sz="26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所属数据类型的默认值。</a:t>
            </a:r>
            <a:endParaRPr lang="en-US" altLang="zh-CN" sz="260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30000"/>
              </a:spcBef>
            </a:pPr>
            <a:endParaRPr lang="en-US" altLang="zh-CN" sz="1000" dirty="0">
              <a:latin typeface="+mj-lt"/>
            </a:endParaRPr>
          </a:p>
          <a:p>
            <a:pPr lvl="1" algn="just">
              <a:spcBef>
                <a:spcPts val="0"/>
              </a:spcBef>
            </a:pPr>
            <a:r>
              <a:rPr lang="zh-CN" altLang="en-US" dirty="0">
                <a:latin typeface="+mj-lt"/>
              </a:rPr>
              <a:t>整型</a:t>
            </a:r>
            <a:r>
              <a:rPr lang="zh-CN" altLang="en-US" dirty="0">
                <a:latin typeface="+mj-lt"/>
                <a:sym typeface="Wingdings" pitchFamily="2" charset="2"/>
              </a:rPr>
              <a:t>初值为</a:t>
            </a:r>
            <a:r>
              <a:rPr lang="en-US" altLang="zh-CN" b="1" dirty="0">
                <a:solidFill>
                  <a:srgbClr val="800000"/>
                </a:solidFill>
                <a:latin typeface="+mj-lt"/>
                <a:sym typeface="Wingdings" pitchFamily="2" charset="2"/>
              </a:rPr>
              <a:t>0</a:t>
            </a:r>
            <a:r>
              <a:rPr lang="en-US" altLang="zh-CN" dirty="0">
                <a:solidFill>
                  <a:srgbClr val="800000"/>
                </a:solidFill>
                <a:latin typeface="+mj-lt"/>
                <a:sym typeface="Wingdings" pitchFamily="2" charset="2"/>
              </a:rPr>
              <a:t> </a:t>
            </a:r>
            <a:r>
              <a:rPr lang="en-US" altLang="zh-CN" dirty="0">
                <a:latin typeface="+mj-lt"/>
                <a:sym typeface="Wingdings" pitchFamily="2" charset="2"/>
              </a:rPr>
              <a:t>          </a:t>
            </a:r>
          </a:p>
          <a:p>
            <a:pPr lvl="2">
              <a:spcBef>
                <a:spcPts val="0"/>
              </a:spcBef>
              <a:buSzPct val="90000"/>
              <a:buNone/>
            </a:pPr>
            <a:r>
              <a:rPr lang="en-US" altLang="zh-CN" b="1" dirty="0">
                <a:solidFill>
                  <a:schemeClr val="tx2"/>
                </a:solidFill>
                <a:latin typeface="+mj-lt"/>
                <a:sym typeface="Wingdings" pitchFamily="2" charset="2"/>
              </a:rPr>
              <a:t>int[] </a:t>
            </a:r>
            <a:r>
              <a:rPr lang="en-US" altLang="zh-CN" b="1" dirty="0" err="1">
                <a:solidFill>
                  <a:schemeClr val="tx2"/>
                </a:solidFill>
                <a:latin typeface="+mj-lt"/>
                <a:sym typeface="Wingdings" pitchFamily="2" charset="2"/>
              </a:rPr>
              <a:t>i</a:t>
            </a:r>
            <a:r>
              <a:rPr lang="en-US" altLang="zh-CN" b="1" dirty="0">
                <a:solidFill>
                  <a:schemeClr val="tx2"/>
                </a:solidFill>
                <a:latin typeface="+mj-lt"/>
                <a:sym typeface="Wingdings" pitchFamily="2" charset="2"/>
              </a:rPr>
              <a:t> = new int[3];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	</a:t>
            </a:r>
            <a:r>
              <a:rPr lang="zh-CN" altLang="en-US" sz="1900" dirty="0">
                <a:latin typeface="+mj-lt"/>
              </a:rPr>
              <a:t> </a:t>
            </a:r>
            <a:r>
              <a:rPr lang="en-US" altLang="zh-CN" sz="1900" dirty="0">
                <a:latin typeface="+mj-lt"/>
              </a:rPr>
              <a:t>//</a:t>
            </a:r>
            <a:r>
              <a:rPr lang="zh-CN" altLang="en-US" sz="1900" dirty="0">
                <a:latin typeface="+mj-lt"/>
              </a:rPr>
              <a:t>初始化为默认，</a:t>
            </a:r>
            <a:r>
              <a:rPr lang="en-US" altLang="zh-CN" sz="1900" dirty="0">
                <a:latin typeface="+mj-lt"/>
              </a:rPr>
              <a:t>int</a:t>
            </a:r>
            <a:r>
              <a:rPr lang="zh-CN" altLang="en-US" sz="1900" dirty="0">
                <a:latin typeface="+mj-lt"/>
              </a:rPr>
              <a:t>型为</a:t>
            </a:r>
            <a:r>
              <a:rPr lang="en-US" altLang="zh-CN" sz="1900" dirty="0">
                <a:latin typeface="+mj-lt"/>
              </a:rPr>
              <a:t>0</a:t>
            </a:r>
          </a:p>
          <a:p>
            <a:pPr lvl="2">
              <a:spcBef>
                <a:spcPts val="0"/>
              </a:spcBef>
              <a:buSzPct val="90000"/>
              <a:buNone/>
            </a:pPr>
            <a:endParaRPr lang="en-US" altLang="zh-CN" sz="1900" dirty="0">
              <a:latin typeface="+mj-lt"/>
            </a:endParaRPr>
          </a:p>
          <a:p>
            <a:pPr lvl="2">
              <a:spcBef>
                <a:spcPts val="0"/>
              </a:spcBef>
              <a:buSzPct val="90000"/>
              <a:buNone/>
            </a:pPr>
            <a:endParaRPr lang="en-US" altLang="zh-CN" sz="800" b="1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  <a:buSzPct val="90000"/>
            </a:pPr>
            <a:r>
              <a:rPr lang="zh-CN" altLang="en-US" dirty="0">
                <a:latin typeface="+mj-lt"/>
                <a:sym typeface="Wingdings" pitchFamily="2" charset="2"/>
              </a:rPr>
              <a:t>浮点型初值为</a:t>
            </a:r>
            <a:r>
              <a:rPr lang="en-US" altLang="zh-CN" b="1" dirty="0">
                <a:solidFill>
                  <a:srgbClr val="800000"/>
                </a:solidFill>
                <a:latin typeface="+mj-lt"/>
                <a:sym typeface="Wingdings" pitchFamily="2" charset="2"/>
              </a:rPr>
              <a:t>0.0 </a:t>
            </a:r>
            <a:r>
              <a:rPr lang="en-US" altLang="zh-CN" b="1" dirty="0">
                <a:latin typeface="+mj-lt"/>
                <a:sym typeface="Wingdings" pitchFamily="2" charset="2"/>
              </a:rPr>
              <a:t> </a:t>
            </a:r>
            <a:r>
              <a:rPr lang="en-US" altLang="zh-CN" dirty="0">
                <a:latin typeface="+mj-lt"/>
                <a:sym typeface="Wingdings" pitchFamily="2" charset="2"/>
              </a:rPr>
              <a:t>      </a:t>
            </a:r>
          </a:p>
          <a:p>
            <a:pPr lvl="1">
              <a:spcBef>
                <a:spcPts val="0"/>
              </a:spcBef>
              <a:buSzPct val="90000"/>
              <a:buNone/>
            </a:pPr>
            <a:r>
              <a:rPr lang="en-US" altLang="zh-CN" b="1" dirty="0">
                <a:solidFill>
                  <a:schemeClr val="tx2"/>
                </a:solidFill>
                <a:latin typeface="+mj-lt"/>
                <a:sym typeface="Wingdings" pitchFamily="2" charset="2"/>
              </a:rPr>
              <a:t>	float[] f = new float[3];</a:t>
            </a:r>
            <a:r>
              <a:rPr lang="en-US" altLang="zh-CN" dirty="0">
                <a:solidFill>
                  <a:srgbClr val="0000FF"/>
                </a:solidFill>
                <a:latin typeface="+mj-lt"/>
              </a:rPr>
              <a:t> 	</a:t>
            </a:r>
            <a:r>
              <a:rPr lang="en-US" altLang="zh-CN" sz="1800" dirty="0">
                <a:latin typeface="+mj-lt"/>
              </a:rPr>
              <a:t>//</a:t>
            </a:r>
            <a:r>
              <a:rPr lang="zh-CN" altLang="en-US" sz="1800" dirty="0">
                <a:latin typeface="+mj-lt"/>
              </a:rPr>
              <a:t>初始化为默认值</a:t>
            </a:r>
            <a:r>
              <a:rPr lang="en-US" altLang="zh-CN" sz="1800" dirty="0">
                <a:latin typeface="+mj-lt"/>
              </a:rPr>
              <a:t>,</a:t>
            </a:r>
            <a:r>
              <a:rPr lang="en-US" altLang="zh-CN" sz="1800" dirty="0">
                <a:latin typeface="+mj-lt"/>
                <a:sym typeface="Wingdings" pitchFamily="2" charset="2"/>
              </a:rPr>
              <a:t> float</a:t>
            </a:r>
            <a:r>
              <a:rPr lang="zh-CN" altLang="en-US" sz="1800" dirty="0">
                <a:latin typeface="+mj-lt"/>
              </a:rPr>
              <a:t>型为</a:t>
            </a:r>
            <a:r>
              <a:rPr lang="en-US" altLang="zh-CN" sz="1800" dirty="0">
                <a:latin typeface="+mj-lt"/>
                <a:sym typeface="Wingdings" pitchFamily="2" charset="2"/>
              </a:rPr>
              <a:t>0.0f </a:t>
            </a:r>
          </a:p>
          <a:p>
            <a:pPr lvl="1">
              <a:spcBef>
                <a:spcPts val="0"/>
              </a:spcBef>
              <a:buSzPct val="90000"/>
              <a:buNone/>
            </a:pPr>
            <a:endParaRPr lang="en-US" altLang="zh-CN" sz="1800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  <a:buSzPct val="90000"/>
              <a:buNone/>
            </a:pPr>
            <a:endParaRPr lang="en-US" altLang="zh-CN" sz="800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  <a:buSzPct val="90000"/>
            </a:pPr>
            <a:r>
              <a:rPr lang="zh-CN" altLang="en-US" dirty="0">
                <a:latin typeface="+mj-lt"/>
                <a:sym typeface="Wingdings" pitchFamily="2" charset="2"/>
              </a:rPr>
              <a:t>布尔型初值为</a:t>
            </a:r>
            <a:r>
              <a:rPr lang="en-US" altLang="zh-CN" b="1" dirty="0">
                <a:solidFill>
                  <a:srgbClr val="800000"/>
                </a:solidFill>
                <a:latin typeface="+mj-lt"/>
                <a:sym typeface="Wingdings" pitchFamily="2" charset="2"/>
              </a:rPr>
              <a:t>false </a:t>
            </a:r>
            <a:r>
              <a:rPr lang="en-US" altLang="zh-CN" dirty="0">
                <a:solidFill>
                  <a:srgbClr val="800000"/>
                </a:solidFill>
                <a:latin typeface="+mj-lt"/>
                <a:sym typeface="Wingdings" pitchFamily="2" charset="2"/>
              </a:rPr>
              <a:t> </a:t>
            </a:r>
          </a:p>
          <a:p>
            <a:pPr lvl="1">
              <a:spcBef>
                <a:spcPts val="0"/>
              </a:spcBef>
              <a:buSzPct val="90000"/>
              <a:buNone/>
            </a:pPr>
            <a:r>
              <a:rPr lang="en-US" altLang="zh-CN" b="1" dirty="0">
                <a:solidFill>
                  <a:schemeClr val="tx2"/>
                </a:solidFill>
                <a:latin typeface="+mj-lt"/>
                <a:sym typeface="Wingdings" pitchFamily="2" charset="2"/>
              </a:rPr>
              <a:t>   </a:t>
            </a:r>
            <a:r>
              <a:rPr lang="en-US" altLang="zh-CN" b="1" dirty="0" err="1">
                <a:solidFill>
                  <a:schemeClr val="tx2"/>
                </a:solidFill>
                <a:latin typeface="+mj-lt"/>
                <a:sym typeface="Wingdings" pitchFamily="2" charset="2"/>
              </a:rPr>
              <a:t>boolean</a:t>
            </a:r>
            <a:r>
              <a:rPr lang="en-US" altLang="zh-CN" b="1" dirty="0">
                <a:solidFill>
                  <a:schemeClr val="tx2"/>
                </a:solidFill>
                <a:latin typeface="+mj-lt"/>
                <a:sym typeface="Wingdings" pitchFamily="2" charset="2"/>
              </a:rPr>
              <a:t>[] b = new </a:t>
            </a:r>
            <a:r>
              <a:rPr lang="en-US" altLang="zh-CN" b="1" dirty="0" err="1">
                <a:solidFill>
                  <a:schemeClr val="tx2"/>
                </a:solidFill>
                <a:latin typeface="+mj-lt"/>
                <a:sym typeface="Wingdings" pitchFamily="2" charset="2"/>
              </a:rPr>
              <a:t>boolean</a:t>
            </a:r>
            <a:r>
              <a:rPr lang="en-US" altLang="zh-CN" b="1" dirty="0">
                <a:solidFill>
                  <a:schemeClr val="tx2"/>
                </a:solidFill>
                <a:latin typeface="+mj-lt"/>
                <a:sym typeface="Wingdings" pitchFamily="2" charset="2"/>
              </a:rPr>
              <a:t>[3];</a:t>
            </a:r>
            <a:r>
              <a:rPr lang="en-US" altLang="zh-CN" dirty="0">
                <a:latin typeface="+mj-lt"/>
              </a:rPr>
              <a:t> 	</a:t>
            </a:r>
            <a:r>
              <a:rPr lang="en-US" altLang="zh-CN" sz="1800" dirty="0">
                <a:latin typeface="+mj-lt"/>
              </a:rPr>
              <a:t>//</a:t>
            </a:r>
            <a:r>
              <a:rPr lang="zh-CN" altLang="en-US" sz="1800" dirty="0">
                <a:latin typeface="+mj-lt"/>
              </a:rPr>
              <a:t>初始化为默认值</a:t>
            </a:r>
            <a:r>
              <a:rPr lang="en-US" altLang="zh-CN" sz="1800" dirty="0">
                <a:latin typeface="+mj-lt"/>
              </a:rPr>
              <a:t>,</a:t>
            </a:r>
            <a:r>
              <a:rPr lang="en-US" altLang="zh-CN" sz="1800" dirty="0">
                <a:latin typeface="+mj-lt"/>
                <a:sym typeface="Wingdings" pitchFamily="2" charset="2"/>
              </a:rPr>
              <a:t> false </a:t>
            </a:r>
          </a:p>
          <a:p>
            <a:pPr lvl="1">
              <a:spcBef>
                <a:spcPts val="0"/>
              </a:spcBef>
              <a:buSzPct val="90000"/>
              <a:buNone/>
            </a:pPr>
            <a:endParaRPr lang="en-US" altLang="zh-CN" sz="1800" dirty="0">
              <a:latin typeface="+mj-lt"/>
              <a:sym typeface="Wingdings" pitchFamily="2" charset="2"/>
            </a:endParaRPr>
          </a:p>
          <a:p>
            <a:pPr lvl="1" algn="ctr">
              <a:spcBef>
                <a:spcPts val="0"/>
              </a:spcBef>
              <a:buSzPct val="90000"/>
              <a:buNone/>
            </a:pPr>
            <a:endParaRPr lang="en-US" altLang="zh-CN" sz="800" b="1" dirty="0">
              <a:solidFill>
                <a:schemeClr val="tx2"/>
              </a:solidFill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  <a:buSzPct val="90000"/>
            </a:pPr>
            <a:r>
              <a:rPr lang="zh-CN" altLang="en-US" dirty="0">
                <a:latin typeface="+mj-lt"/>
                <a:sym typeface="Wingdings" pitchFamily="2" charset="2"/>
              </a:rPr>
              <a:t>字符型初值为</a:t>
            </a:r>
            <a:r>
              <a:rPr lang="en-US" altLang="zh-CN" b="1" dirty="0">
                <a:solidFill>
                  <a:srgbClr val="800000"/>
                </a:solidFill>
                <a:latin typeface="+mj-lt"/>
                <a:sym typeface="Wingdings" pitchFamily="2" charset="2"/>
              </a:rPr>
              <a:t>\u0000(null</a:t>
            </a:r>
            <a:r>
              <a:rPr lang="zh-CN" altLang="en-US" b="1" dirty="0">
                <a:solidFill>
                  <a:srgbClr val="800000"/>
                </a:solidFill>
                <a:latin typeface="+mj-lt"/>
                <a:sym typeface="Wingdings" pitchFamily="2" charset="2"/>
              </a:rPr>
              <a:t>字符</a:t>
            </a:r>
            <a:r>
              <a:rPr lang="en-US" altLang="zh-CN" b="1" dirty="0">
                <a:solidFill>
                  <a:srgbClr val="800000"/>
                </a:solidFill>
                <a:latin typeface="+mj-lt"/>
                <a:sym typeface="Wingdings" pitchFamily="2" charset="2"/>
              </a:rPr>
              <a:t>)</a:t>
            </a:r>
          </a:p>
          <a:p>
            <a:pPr lvl="1">
              <a:spcBef>
                <a:spcPts val="0"/>
              </a:spcBef>
              <a:buSzPct val="90000"/>
              <a:buNone/>
            </a:pPr>
            <a:r>
              <a:rPr lang="en-US" altLang="zh-CN" b="1" dirty="0">
                <a:solidFill>
                  <a:srgbClr val="800000"/>
                </a:solidFill>
                <a:latin typeface="+mj-lt"/>
                <a:sym typeface="Wingdings" pitchFamily="2" charset="2"/>
              </a:rPr>
              <a:t>	</a:t>
            </a:r>
            <a:r>
              <a:rPr lang="en-US" altLang="zh-CN" sz="2000" b="1" dirty="0">
                <a:solidFill>
                  <a:schemeClr val="tx2"/>
                </a:solidFill>
                <a:latin typeface="+mj-lt"/>
                <a:sym typeface="Wingdings" pitchFamily="2" charset="2"/>
              </a:rPr>
              <a:t>char[] c = new char[3];</a:t>
            </a:r>
            <a:r>
              <a:rPr lang="en-US" altLang="zh-CN" sz="2000" dirty="0">
                <a:latin typeface="+mj-lt"/>
              </a:rPr>
              <a:t> 		//</a:t>
            </a:r>
            <a:r>
              <a:rPr lang="zh-CN" altLang="en-US" sz="2000" dirty="0">
                <a:latin typeface="+mj-lt"/>
              </a:rPr>
              <a:t>初始化为默认值</a:t>
            </a:r>
            <a:endParaRPr lang="en-US" altLang="zh-CN" sz="2000" dirty="0">
              <a:latin typeface="+mj-lt"/>
            </a:endParaRPr>
          </a:p>
          <a:p>
            <a:pPr lvl="1">
              <a:spcBef>
                <a:spcPts val="0"/>
              </a:spcBef>
              <a:buSzPct val="90000"/>
              <a:buNone/>
            </a:pPr>
            <a:endParaRPr lang="en-US" altLang="zh-CN" sz="2000" dirty="0">
              <a:latin typeface="+mj-lt"/>
            </a:endParaRPr>
          </a:p>
          <a:p>
            <a:pPr lvl="1">
              <a:spcBef>
                <a:spcPts val="0"/>
              </a:spcBef>
              <a:buSzPct val="90000"/>
            </a:pPr>
            <a:r>
              <a:rPr lang="zh-CN" altLang="en-US" dirty="0">
                <a:latin typeface="+mj-lt"/>
                <a:sym typeface="Wingdings" pitchFamily="2" charset="2"/>
              </a:rPr>
              <a:t>对象初值为</a:t>
            </a:r>
            <a:r>
              <a:rPr lang="en-US" altLang="zh-CN" b="1" dirty="0">
                <a:solidFill>
                  <a:srgbClr val="800000"/>
                </a:solidFill>
                <a:latin typeface="+mj-lt"/>
                <a:sym typeface="Wingdings" pitchFamily="2" charset="2"/>
              </a:rPr>
              <a:t>null</a:t>
            </a:r>
          </a:p>
          <a:p>
            <a:pPr lvl="1">
              <a:spcBef>
                <a:spcPts val="0"/>
              </a:spcBef>
              <a:buSzPct val="90000"/>
              <a:buNone/>
            </a:pPr>
            <a:r>
              <a:rPr lang="en-US" altLang="zh-CN" sz="1800" b="1" dirty="0">
                <a:solidFill>
                  <a:srgbClr val="800000"/>
                </a:solidFill>
                <a:sym typeface="Wingdings" pitchFamily="2" charset="2"/>
              </a:rPr>
              <a:t>	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</a:rPr>
              <a:t>String[] names = new String[5];</a:t>
            </a:r>
            <a:r>
              <a:rPr lang="en-US" altLang="zh-CN" sz="2000" dirty="0"/>
              <a:t>	//</a:t>
            </a:r>
            <a:r>
              <a:rPr lang="zh-CN" altLang="en-US" sz="2000" dirty="0"/>
              <a:t>初始化为默认值</a:t>
            </a:r>
            <a:endParaRPr lang="en-US" altLang="zh-CN" sz="2000" dirty="0">
              <a:latin typeface="+mj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2240" y="6256476"/>
            <a:ext cx="2133600" cy="457200"/>
          </a:xfrm>
        </p:spPr>
        <p:txBody>
          <a:bodyPr/>
          <a:lstStyle/>
          <a:p>
            <a:fld id="{CE77C080-BCC1-4BCC-B6AF-D87753B4D548}" type="slidenum">
              <a:rPr lang="en-US" altLang="zh-CN" smtClean="0">
                <a:latin typeface="+mj-lt"/>
              </a:rPr>
              <a:pPr/>
              <a:t>67</a:t>
            </a:fld>
            <a:endParaRPr lang="en-US" altLang="zh-CN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8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80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0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0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80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A126C-F341-473B-853F-5A4DC428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7B619-6D6B-420C-AF71-0D2FE7E1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464498"/>
            <a:ext cx="6347048" cy="295235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pPr marL="349250" lvl="1" indent="0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644525" lvl="2" indent="0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'\u0000'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	//null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字符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44525" lvl="2" indent="0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ch2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		//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空格字符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44525" lvl="2" indent="0"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2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644525" lvl="2" indent="0"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2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ch2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9250" lvl="1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45B0FE-946E-467A-8467-5C8003BF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19DB70-4D72-4E94-A900-1A32293ED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4482502"/>
            <a:ext cx="1333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1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§2.4.5   </a:t>
            </a:r>
            <a:r>
              <a:rPr lang="zh-CN" altLang="en-US">
                <a:latin typeface="宋体" pitchFamily="2" charset="-122"/>
              </a:rPr>
              <a:t>数组的初始化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默认初始化</a:t>
            </a:r>
            <a:r>
              <a:rPr lang="zh-CN" altLang="en-US" sz="2400" dirty="0"/>
              <a:t>后，通过</a:t>
            </a:r>
            <a:r>
              <a:rPr lang="zh-CN" altLang="en-US" sz="2400" b="1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循环或其它方式</a:t>
            </a:r>
            <a:r>
              <a:rPr lang="zh-CN" altLang="en-US" sz="24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遍历数组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C00000"/>
                </a:solidFill>
              </a:rPr>
              <a:t>为数组中的每一个元素赋值</a:t>
            </a:r>
            <a:r>
              <a:rPr lang="zh-CN" altLang="en-US" sz="2400" dirty="0"/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00DA-0529-4606-9240-A845C96B4E10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71599" y="4581128"/>
            <a:ext cx="4757313" cy="1368152"/>
          </a:xfrm>
          <a:prstGeom prst="rect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String[] names=new String[3];</a:t>
            </a:r>
          </a:p>
          <a:p>
            <a:pPr eaLnBrk="0" hangingPunct="0"/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names[0]=“Zhang”;</a:t>
            </a:r>
          </a:p>
          <a:p>
            <a:pPr eaLnBrk="0" hangingPunct="0"/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names[1]=“Wang”;</a:t>
            </a:r>
          </a:p>
          <a:p>
            <a:pPr eaLnBrk="0" hangingPunct="0"/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names[2]=“Li”;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A3B6DD-86CD-4AD0-BC75-252F984B8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99" y="2714784"/>
            <a:ext cx="4757313" cy="1074256"/>
          </a:xfrm>
          <a:prstGeom prst="rect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int[] numbers = new int[10];</a:t>
            </a:r>
          </a:p>
          <a:p>
            <a:pPr eaLnBrk="0" hangingPunct="0"/>
            <a:r>
              <a:rPr lang="en-US" altLang="zh-CN" sz="2000" b="1" dirty="0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for(int </a:t>
            </a:r>
            <a:r>
              <a:rPr lang="en-US" altLang="zh-CN" sz="2000" b="1" dirty="0" err="1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=0;i&lt;</a:t>
            </a:r>
            <a:r>
              <a:rPr lang="en-US" altLang="zh-CN" sz="2000" b="1" dirty="0" err="1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numbers.length;i</a:t>
            </a:r>
            <a:r>
              <a:rPr lang="en-US" altLang="zh-CN" sz="2000" b="1" dirty="0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++)</a:t>
            </a:r>
          </a:p>
          <a:p>
            <a:pPr eaLnBrk="0" hangingPunct="0"/>
            <a:r>
              <a:rPr lang="en-US" altLang="zh-CN" sz="2000" b="1" dirty="0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numbers[</a:t>
            </a:r>
            <a:r>
              <a:rPr lang="en-US" altLang="zh-CN" sz="2000" b="1" dirty="0" err="1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] = </a:t>
            </a:r>
            <a:r>
              <a:rPr lang="en-US" altLang="zh-CN" sz="2000" b="1" dirty="0" err="1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注: 线形 6">
            <a:extLst>
              <a:ext uri="{FF2B5EF4-FFF2-40B4-BE49-F238E27FC236}">
                <a16:creationId xmlns:a16="http://schemas.microsoft.com/office/drawing/2014/main" id="{64FC7AE7-7EC0-41A7-B229-B82F191C7F7C}"/>
              </a:ext>
            </a:extLst>
          </p:cNvPr>
          <p:cNvSpPr/>
          <p:nvPr/>
        </p:nvSpPr>
        <p:spPr>
          <a:xfrm>
            <a:off x="6876256" y="3104311"/>
            <a:ext cx="1728192" cy="360040"/>
          </a:xfrm>
          <a:prstGeom prst="borderCallout1">
            <a:avLst>
              <a:gd name="adj1" fmla="val 52787"/>
              <a:gd name="adj2" fmla="val -65"/>
              <a:gd name="adj3" fmla="val 49661"/>
              <a:gd name="adj4" fmla="val -668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</a:rPr>
              <a:t>循环遍历</a:t>
            </a:r>
          </a:p>
        </p:txBody>
      </p:sp>
      <p:sp>
        <p:nvSpPr>
          <p:cNvPr id="8" name="标注: 线形 7">
            <a:extLst>
              <a:ext uri="{FF2B5EF4-FFF2-40B4-BE49-F238E27FC236}">
                <a16:creationId xmlns:a16="http://schemas.microsoft.com/office/drawing/2014/main" id="{9BF7A3B8-5EF0-46BC-83C7-82FDA0FF35D2}"/>
              </a:ext>
            </a:extLst>
          </p:cNvPr>
          <p:cNvSpPr/>
          <p:nvPr/>
        </p:nvSpPr>
        <p:spPr>
          <a:xfrm>
            <a:off x="6660232" y="5065050"/>
            <a:ext cx="2026568" cy="360040"/>
          </a:xfrm>
          <a:prstGeom prst="borderCallout1">
            <a:avLst>
              <a:gd name="adj1" fmla="val 52787"/>
              <a:gd name="adj2" fmla="val -65"/>
              <a:gd name="adj3" fmla="val 44018"/>
              <a:gd name="adj4" fmla="val -441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</a:rPr>
              <a:t>单个元素赋值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928B2-6804-4CE6-9DF8-87D08191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latin typeface="+mn-lt"/>
              </a:rPr>
              <a:t>Java</a:t>
            </a:r>
            <a:r>
              <a:rPr lang="zh-CN" altLang="en-US">
                <a:solidFill>
                  <a:schemeClr val="tx1"/>
                </a:solidFill>
                <a:latin typeface="+mn-lt"/>
              </a:rPr>
              <a:t>关键字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A38BEA17-E4DB-480D-8F25-52CF62821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173059"/>
              </p:ext>
            </p:extLst>
          </p:nvPr>
        </p:nvGraphicFramePr>
        <p:xfrm>
          <a:off x="539552" y="1700808"/>
          <a:ext cx="7975847" cy="4622772"/>
        </p:xfrm>
        <a:graphic>
          <a:graphicData uri="http://schemas.openxmlformats.org/drawingml/2006/table">
            <a:tbl>
              <a:tblPr/>
              <a:tblGrid>
                <a:gridCol w="1462738">
                  <a:extLst>
                    <a:ext uri="{9D8B030D-6E8A-4147-A177-3AD203B41FA5}">
                      <a16:colId xmlns:a16="http://schemas.microsoft.com/office/drawing/2014/main" val="1943885983"/>
                    </a:ext>
                  </a:extLst>
                </a:gridCol>
                <a:gridCol w="1850315">
                  <a:extLst>
                    <a:ext uri="{9D8B030D-6E8A-4147-A177-3AD203B41FA5}">
                      <a16:colId xmlns:a16="http://schemas.microsoft.com/office/drawing/2014/main" val="113732521"/>
                    </a:ext>
                  </a:extLst>
                </a:gridCol>
                <a:gridCol w="1628278">
                  <a:extLst>
                    <a:ext uri="{9D8B030D-6E8A-4147-A177-3AD203B41FA5}">
                      <a16:colId xmlns:a16="http://schemas.microsoft.com/office/drawing/2014/main" val="2198252274"/>
                    </a:ext>
                  </a:extLst>
                </a:gridCol>
                <a:gridCol w="1924328">
                  <a:extLst>
                    <a:ext uri="{9D8B030D-6E8A-4147-A177-3AD203B41FA5}">
                      <a16:colId xmlns:a16="http://schemas.microsoft.com/office/drawing/2014/main" val="642660232"/>
                    </a:ext>
                  </a:extLst>
                </a:gridCol>
                <a:gridCol w="1110188">
                  <a:extLst>
                    <a:ext uri="{9D8B030D-6E8A-4147-A177-3AD203B41FA5}">
                      <a16:colId xmlns:a16="http://schemas.microsoft.com/office/drawing/2014/main" val="312792185"/>
                    </a:ext>
                  </a:extLst>
                </a:gridCol>
              </a:tblGrid>
              <a:tr h="450215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1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abstract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assert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boolean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break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73488"/>
                  </a:ext>
                </a:extLst>
              </a:tr>
              <a:tr h="266036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case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catch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char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class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const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905367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continue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default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do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else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233163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enum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extends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final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finally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1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45307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for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goto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implements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import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67341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1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instanceof</a:t>
                      </a:r>
                      <a:endParaRPr lang="en-US" sz="2000" b="1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1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interface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long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245563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package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private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protected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public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804422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return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1" dirty="0" err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strictfp</a:t>
                      </a:r>
                      <a:endParaRPr lang="en-US" sz="2000" b="1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1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short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static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super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99188"/>
                  </a:ext>
                </a:extLst>
              </a:tr>
              <a:tr h="634394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switch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2000" b="1" kern="1200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synchronized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this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throw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throws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723861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transient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try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void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volatile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2000" b="1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</a:rPr>
                        <a:t>while</a:t>
                      </a: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178031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15A067-D024-4516-986E-B729DFA5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0702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C4618-63FC-4D6B-913B-F2202A71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2551"/>
            <a:ext cx="8229600" cy="412155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/>
              <a:t>二维不等长数组的声明、创建、初始化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D40FA-7CA7-4770-8760-691184196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6"/>
            <a:ext cx="6059016" cy="5507227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3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3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Array2D {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3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3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3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3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3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300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=4, </a:t>
            </a:r>
            <a:r>
              <a:rPr lang="en-US" altLang="zh-CN" sz="33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=3;	</a:t>
            </a:r>
            <a:r>
              <a:rPr lang="en-US" altLang="zh-CN" sz="33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3300" b="1" dirty="0">
                <a:solidFill>
                  <a:srgbClr val="3F7F5F"/>
                </a:solidFill>
                <a:latin typeface="Consolas" panose="020B0609020204030204" pitchFamily="49" charset="0"/>
              </a:rPr>
              <a:t>行数、列数</a:t>
            </a:r>
            <a:endParaRPr lang="zh-CN" altLang="en-US" sz="3300" b="1" dirty="0">
              <a:latin typeface="Consolas" panose="020B0609020204030204" pitchFamily="49" charset="0"/>
            </a:endParaRP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3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zh-CN" sz="3300" b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3300" b="1" dirty="0">
                <a:solidFill>
                  <a:srgbClr val="3F7F5F"/>
                </a:solidFill>
                <a:latin typeface="Consolas" panose="020B0609020204030204" pitchFamily="49" charset="0"/>
              </a:rPr>
              <a:t> 	//1. </a:t>
            </a:r>
            <a:r>
              <a:rPr lang="zh-CN" altLang="en-US" sz="3300" b="1" dirty="0">
                <a:solidFill>
                  <a:srgbClr val="3F7F5F"/>
                </a:solidFill>
                <a:latin typeface="Consolas" panose="020B0609020204030204" pitchFamily="49" charset="0"/>
              </a:rPr>
              <a:t>声明数组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3300" b="1" dirty="0">
              <a:latin typeface="Consolas" panose="020B0609020204030204" pitchFamily="49" charset="0"/>
            </a:endParaRP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300" b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3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3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3300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][];</a:t>
            </a:r>
            <a:r>
              <a:rPr lang="en-US" altLang="zh-CN" sz="3300" b="1" dirty="0">
                <a:solidFill>
                  <a:srgbClr val="3F7F5F"/>
                </a:solidFill>
                <a:latin typeface="Consolas" panose="020B0609020204030204" pitchFamily="49" charset="0"/>
              </a:rPr>
              <a:t> //2. </a:t>
            </a:r>
            <a:r>
              <a:rPr lang="zh-CN" altLang="en-US" sz="3300" b="1" dirty="0">
                <a:solidFill>
                  <a:srgbClr val="3F7F5F"/>
                </a:solidFill>
                <a:latin typeface="Consolas" panose="020B0609020204030204" pitchFamily="49" charset="0"/>
              </a:rPr>
              <a:t>创建数组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3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300" b="1" dirty="0">
                <a:solidFill>
                  <a:srgbClr val="3F7F5F"/>
                </a:solidFill>
                <a:latin typeface="Consolas" panose="020B0609020204030204" pitchFamily="49" charset="0"/>
              </a:rPr>
              <a:t>//3. </a:t>
            </a:r>
            <a:r>
              <a:rPr lang="zh-CN" altLang="en-US" sz="3300" b="1" dirty="0">
                <a:solidFill>
                  <a:srgbClr val="3F7F5F"/>
                </a:solidFill>
                <a:latin typeface="Consolas" panose="020B0609020204030204" pitchFamily="49" charset="0"/>
              </a:rPr>
              <a:t>初始化数组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3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firstElement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altLang="zh-CN" sz="33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zh-CN" sz="33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CN" sz="33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zh-CN" sz="33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zh-CN" sz="3300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nn-NO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zh-CN" sz="33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12573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3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33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3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zh-CN" sz="33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33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3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3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7145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300" b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3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33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3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firstElement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firstElement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17145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33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3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3300" b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3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33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altLang="zh-CN" sz="33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2573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2573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33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3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3300" b="1" dirty="0">
              <a:latin typeface="Consolas" panose="020B0609020204030204" pitchFamily="49" charset="0"/>
            </a:endParaRP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4807DD-2C97-4EA6-A790-37BED031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70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E94DF5-F250-40EB-B5F2-1F7424D25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928" y="6135780"/>
            <a:ext cx="6001141" cy="6103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9258D6-ED51-4D28-B1CD-87503E475B19}"/>
              </a:ext>
            </a:extLst>
          </p:cNvPr>
          <p:cNvSpPr txBox="1"/>
          <p:nvPr/>
        </p:nvSpPr>
        <p:spPr>
          <a:xfrm>
            <a:off x="6516216" y="11571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程序能不能正常运行？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F70488-DA38-4F5B-9189-6E4B517B1E6D}"/>
              </a:ext>
            </a:extLst>
          </p:cNvPr>
          <p:cNvSpPr txBox="1"/>
          <p:nvPr/>
        </p:nvSpPr>
        <p:spPr>
          <a:xfrm>
            <a:off x="6553200" y="19996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如何修改程序？</a:t>
            </a:r>
          </a:p>
        </p:txBody>
      </p:sp>
    </p:spTree>
    <p:extLst>
      <p:ext uri="{BB962C8B-B14F-4D97-AF65-F5344CB8AC3E}">
        <p14:creationId xmlns:p14="http://schemas.microsoft.com/office/powerpoint/2010/main" val="29029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C4618-63FC-4D6B-913B-F2202A71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4"/>
            <a:ext cx="8229600" cy="412155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/>
              <a:t>二维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不等长</a:t>
            </a:r>
            <a:r>
              <a:rPr lang="zh-CN" altLang="en-US" sz="2400" dirty="0"/>
              <a:t>数组的声明、创建、初始化</a:t>
            </a:r>
            <a:r>
              <a:rPr lang="en-US" altLang="zh-CN" sz="2400" dirty="0"/>
              <a:t>(</a:t>
            </a:r>
            <a:r>
              <a:rPr lang="zh-CN" altLang="en-US" sz="2400" dirty="0"/>
              <a:t>课堂演示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D40FA-7CA7-4770-8760-691184196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2696"/>
            <a:ext cx="6203032" cy="6028779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java.util.Arrays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Array2D {</a:t>
            </a:r>
          </a:p>
          <a:p>
            <a:pPr marL="400050" lvl="1" indent="0">
              <a:buNone/>
            </a:pP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800100" lvl="2" indent="0">
              <a:buNone/>
            </a:pP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=4, </a:t>
            </a: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=3;</a:t>
            </a:r>
            <a:r>
              <a:rPr lang="en-US" altLang="zh-CN" sz="25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500" b="1" dirty="0">
                <a:solidFill>
                  <a:srgbClr val="3F7F5F"/>
                </a:solidFill>
                <a:latin typeface="Consolas" panose="020B0609020204030204" pitchFamily="49" charset="0"/>
              </a:rPr>
              <a:t>行数、列数</a:t>
            </a:r>
            <a:endParaRPr lang="zh-CN" altLang="en-US" sz="2500" b="1" dirty="0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2500" b="1" dirty="0">
                <a:solidFill>
                  <a:srgbClr val="3F7F5F"/>
                </a:solidFill>
                <a:latin typeface="Consolas" panose="020B0609020204030204" pitchFamily="49" charset="0"/>
              </a:rPr>
              <a:t>//1. </a:t>
            </a:r>
            <a:r>
              <a:rPr lang="zh-CN" altLang="en-US" sz="2500" b="1" dirty="0">
                <a:solidFill>
                  <a:srgbClr val="3F7F5F"/>
                </a:solidFill>
                <a:latin typeface="Consolas" panose="020B0609020204030204" pitchFamily="49" charset="0"/>
              </a:rPr>
              <a:t>声明数组</a:t>
            </a:r>
          </a:p>
          <a:p>
            <a:pPr marL="800100" lvl="2" indent="0">
              <a:buNone/>
            </a:pP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800100" lvl="2" indent="0">
              <a:buNone/>
            </a:pPr>
            <a:endParaRPr lang="zh-CN" altLang="en-US" sz="2500" b="1" dirty="0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2500" b="1" dirty="0">
                <a:solidFill>
                  <a:srgbClr val="3F7F5F"/>
                </a:solidFill>
                <a:latin typeface="Consolas" panose="020B0609020204030204" pitchFamily="49" charset="0"/>
              </a:rPr>
              <a:t>//2. </a:t>
            </a:r>
            <a:r>
              <a:rPr lang="zh-CN" altLang="en-US" sz="2500" b="1" dirty="0">
                <a:solidFill>
                  <a:srgbClr val="3F7F5F"/>
                </a:solidFill>
                <a:latin typeface="Consolas" panose="020B0609020204030204" pitchFamily="49" charset="0"/>
              </a:rPr>
              <a:t>创建数组</a:t>
            </a:r>
          </a:p>
          <a:p>
            <a:pPr marL="800100" lvl="2" indent="0">
              <a:buNone/>
            </a:pP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][];</a:t>
            </a:r>
          </a:p>
          <a:p>
            <a:pPr marL="800100" lvl="2" indent="0">
              <a:buNone/>
            </a:pPr>
            <a:r>
              <a:rPr lang="nn-NO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nn-NO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500" b="1" dirty="0">
                <a:solidFill>
                  <a:srgbClr val="3F7F5F"/>
                </a:solidFill>
                <a:latin typeface="Consolas" panose="020B0609020204030204" pitchFamily="49" charset="0"/>
              </a:rPr>
              <a:t>创建每个元素：一维数组</a:t>
            </a:r>
            <a:endParaRPr lang="nn-NO" altLang="zh-CN" sz="25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1257300" lvl="3" indent="0">
              <a:buNone/>
            </a:pP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800100" lvl="2" indent="0">
              <a:buNone/>
            </a:pP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800100" lvl="2" indent="0">
              <a:buNone/>
            </a:pPr>
            <a:endParaRPr lang="zh-CN" altLang="en-US" sz="2500" b="1" dirty="0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2500" b="1" dirty="0">
                <a:solidFill>
                  <a:srgbClr val="3F7F5F"/>
                </a:solidFill>
                <a:latin typeface="Consolas" panose="020B0609020204030204" pitchFamily="49" charset="0"/>
              </a:rPr>
              <a:t>//3. </a:t>
            </a:r>
            <a:r>
              <a:rPr lang="zh-CN" altLang="en-US" sz="2500" b="1" dirty="0">
                <a:solidFill>
                  <a:srgbClr val="3F7F5F"/>
                </a:solidFill>
                <a:latin typeface="Consolas" panose="020B0609020204030204" pitchFamily="49" charset="0"/>
              </a:rPr>
              <a:t>初始化数组</a:t>
            </a:r>
          </a:p>
          <a:p>
            <a:pPr marL="800100" lvl="2" indent="0">
              <a:buNone/>
            </a:pP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firstElement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</a:p>
          <a:p>
            <a:pPr marL="800100" lvl="2" indent="0">
              <a:buNone/>
            </a:pPr>
            <a:r>
              <a:rPr lang="nn-NO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nn-NO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1257300" lvl="3" indent="0">
              <a:buNone/>
            </a:pP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714500" lvl="4" indent="0">
              <a:buNone/>
            </a:pP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2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firstElement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altLang="zh-CN" sz="2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firstElement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1714500" lvl="4" indent="0">
              <a:buNone/>
            </a:pPr>
            <a:r>
              <a:rPr lang="en-US" altLang="zh-CN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altLang="zh-CN" sz="25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257300" lvl="3" indent="0">
              <a:buNone/>
            </a:pP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257300" lvl="3" indent="0">
              <a:buNone/>
            </a:pPr>
            <a:r>
              <a:rPr lang="en-US" altLang="zh-CN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800100" lvl="2" indent="0">
              <a:buNone/>
            </a:pP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800100" lvl="2" indent="0">
              <a:buNone/>
            </a:pPr>
            <a:endParaRPr lang="zh-CN" altLang="en-US" sz="2500" b="1" dirty="0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[0]= </a:t>
            </a: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[]{5,6,7,8,9,10};</a:t>
            </a:r>
          </a:p>
          <a:p>
            <a:pPr marL="800100" lvl="2" indent="0">
              <a:buNone/>
            </a:pPr>
            <a:r>
              <a:rPr lang="en-US" altLang="zh-CN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("\n“+</a:t>
            </a:r>
            <a:r>
              <a:rPr lang="en-US" altLang="zh-CN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[0]));</a:t>
            </a:r>
          </a:p>
          <a:p>
            <a:pPr marL="400050" lvl="1" indent="0">
              <a:buNone/>
            </a:pP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4807DD-2C97-4EA6-A790-37BED031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1BCC38-ADE7-45FD-8DFB-5519D304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95" y="1988840"/>
            <a:ext cx="24955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6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C4618-63FC-4D6B-913B-F2202A71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36852"/>
            <a:ext cx="8229600" cy="45846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/>
              <a:t>二维</a:t>
            </a:r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等长</a:t>
            </a:r>
            <a:r>
              <a:rPr lang="zh-CN" altLang="en-US" sz="2800" dirty="0"/>
              <a:t>数组的声明、创建、初始化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D40FA-7CA7-4770-8760-691184196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" y="645174"/>
            <a:ext cx="6696744" cy="6074048"/>
          </a:xfrm>
          <a:ln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sz="38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 java.util.Arrays;</a:t>
            </a:r>
            <a:endParaRPr lang="zh-CN" altLang="en-US" sz="38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3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8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 Array2D2 {</a:t>
            </a:r>
          </a:p>
          <a:p>
            <a:pPr marL="400050" lvl="1" indent="0">
              <a:buNone/>
            </a:pPr>
            <a:r>
              <a:rPr lang="en-US" altLang="zh-CN" sz="3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8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8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3800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800100" lvl="2" indent="0">
              <a:buNone/>
            </a:pPr>
            <a:r>
              <a:rPr lang="en-US" altLang="zh-CN" sz="3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800" b="1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=4, </a:t>
            </a:r>
            <a:r>
              <a:rPr lang="en-US" altLang="zh-CN" sz="3800" b="1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=3;	</a:t>
            </a:r>
            <a:r>
              <a:rPr lang="en-US" altLang="zh-CN" sz="3800" b="1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3800" b="1">
                <a:solidFill>
                  <a:srgbClr val="3F7F5F"/>
                </a:solidFill>
                <a:latin typeface="Consolas" panose="020B0609020204030204" pitchFamily="49" charset="0"/>
              </a:rPr>
              <a:t>行数、列数</a:t>
            </a:r>
            <a:endParaRPr lang="zh-CN" altLang="en-US" sz="3800" b="1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3800" b="1">
                <a:solidFill>
                  <a:srgbClr val="3F7F5F"/>
                </a:solidFill>
                <a:latin typeface="Consolas" panose="020B0609020204030204" pitchFamily="49" charset="0"/>
              </a:rPr>
              <a:t>//1. </a:t>
            </a:r>
            <a:r>
              <a:rPr lang="zh-CN" altLang="en-US" sz="3800" b="1">
                <a:solidFill>
                  <a:srgbClr val="3F7F5F"/>
                </a:solidFill>
                <a:latin typeface="Consolas" panose="020B0609020204030204" pitchFamily="49" charset="0"/>
              </a:rPr>
              <a:t>声明数组</a:t>
            </a:r>
          </a:p>
          <a:p>
            <a:pPr marL="800100" lvl="2" indent="0">
              <a:buNone/>
            </a:pPr>
            <a:r>
              <a:rPr lang="en-US" altLang="zh-CN" sz="3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zh-CN" sz="3800" b="1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800100" lvl="2" indent="0">
              <a:buNone/>
            </a:pPr>
            <a:endParaRPr lang="zh-CN" altLang="en-US" sz="3800" b="1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3800" b="1">
                <a:solidFill>
                  <a:srgbClr val="3F7F5F"/>
                </a:solidFill>
                <a:latin typeface="Consolas" panose="020B0609020204030204" pitchFamily="49" charset="0"/>
              </a:rPr>
              <a:t>//2. </a:t>
            </a:r>
            <a:r>
              <a:rPr lang="zh-CN" altLang="en-US" sz="3800" b="1">
                <a:solidFill>
                  <a:srgbClr val="3F7F5F"/>
                </a:solidFill>
                <a:latin typeface="Consolas" panose="020B0609020204030204" pitchFamily="49" charset="0"/>
              </a:rPr>
              <a:t>创建数组</a:t>
            </a:r>
          </a:p>
          <a:p>
            <a:pPr marL="800100" lvl="2" indent="0">
              <a:buNone/>
            </a:pPr>
            <a:r>
              <a:rPr lang="en-US" altLang="zh-CN" sz="3800" b="1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3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3800" b="1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3800" b="1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800100" lvl="2" indent="0">
              <a:buNone/>
            </a:pPr>
            <a:endParaRPr lang="zh-CN" altLang="en-US" sz="3800" b="1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3800" b="1">
                <a:solidFill>
                  <a:srgbClr val="3F7F5F"/>
                </a:solidFill>
                <a:latin typeface="Consolas" panose="020B0609020204030204" pitchFamily="49" charset="0"/>
              </a:rPr>
              <a:t>//3. </a:t>
            </a:r>
            <a:r>
              <a:rPr lang="zh-CN" altLang="en-US" sz="3800" b="1">
                <a:solidFill>
                  <a:srgbClr val="3F7F5F"/>
                </a:solidFill>
                <a:latin typeface="Consolas" panose="020B0609020204030204" pitchFamily="49" charset="0"/>
              </a:rPr>
              <a:t>初始化数组</a:t>
            </a:r>
          </a:p>
          <a:p>
            <a:pPr marL="800100" lvl="2" indent="0">
              <a:buNone/>
            </a:pPr>
            <a:r>
              <a:rPr lang="en-US" altLang="zh-CN" sz="3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800" b="1">
                <a:solidFill>
                  <a:srgbClr val="6A3E3E"/>
                </a:solidFill>
                <a:latin typeface="Consolas" panose="020B0609020204030204" pitchFamily="49" charset="0"/>
              </a:rPr>
              <a:t>firstElement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marL="800100" lvl="2" indent="0">
              <a:buNone/>
            </a:pPr>
            <a:r>
              <a:rPr lang="nn-NO" altLang="zh-CN" sz="38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zh-CN" sz="3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CN" sz="38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zh-CN" sz="38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zh-CN" sz="3800" b="1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nn-NO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zh-CN" sz="38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1257300" lvl="3" indent="0">
              <a:buNone/>
            </a:pPr>
            <a:r>
              <a:rPr lang="en-US" altLang="zh-CN" sz="38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3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8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zh-CN" sz="38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3800" b="1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38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1714500" lvl="4" indent="0">
              <a:buNone/>
            </a:pPr>
            <a:r>
              <a:rPr lang="en-US" altLang="zh-CN" sz="3800" b="1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38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38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3800" b="1">
                <a:solidFill>
                  <a:srgbClr val="6A3E3E"/>
                </a:solidFill>
                <a:latin typeface="Consolas" panose="020B0609020204030204" pitchFamily="49" charset="0"/>
              </a:rPr>
              <a:t>firstElement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altLang="zh-CN" sz="3800" b="1">
                <a:solidFill>
                  <a:srgbClr val="6A3E3E"/>
                </a:solidFill>
                <a:latin typeface="Consolas" panose="020B0609020204030204" pitchFamily="49" charset="0"/>
              </a:rPr>
              <a:t>firstElement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1714500" lvl="4" indent="0">
              <a:buNone/>
            </a:pP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3800" b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.print(</a:t>
            </a:r>
            <a:r>
              <a:rPr lang="en-US" altLang="zh-CN" sz="3800" b="1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38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38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altLang="zh-CN" sz="3800" b="1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257300" lvl="3" indent="0">
              <a:buNone/>
            </a:pP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257300" lvl="3" indent="0">
              <a:buNone/>
            </a:pP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3800" b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.println();</a:t>
            </a:r>
          </a:p>
          <a:p>
            <a:pPr marL="800100" lvl="2" indent="0">
              <a:buNone/>
            </a:pP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800100" lvl="2" indent="0">
              <a:buNone/>
            </a:pPr>
            <a:endParaRPr lang="zh-CN" altLang="en-US" sz="3800" b="1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3800" b="1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[0]= </a:t>
            </a:r>
            <a:r>
              <a:rPr lang="en-US" altLang="zh-CN" sz="3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8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[]{5,6,7,8,9,10};</a:t>
            </a:r>
          </a:p>
          <a:p>
            <a:pPr marL="800100" lvl="2" indent="0">
              <a:buNone/>
            </a:pP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3800" b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zh-CN" sz="3800" b="1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+Arrays.toString(</a:t>
            </a:r>
            <a:r>
              <a:rPr lang="en-US" altLang="zh-CN" sz="3800" b="1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[0]));</a:t>
            </a:r>
          </a:p>
          <a:p>
            <a:pPr marL="400050" lvl="1" indent="0">
              <a:buNone/>
            </a:pP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38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4807DD-2C97-4EA6-A790-37BED031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EE8564-8C7F-4BC3-A5E8-FA8E01A16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009" y="1916832"/>
            <a:ext cx="26098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9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/>
              <a:t>§2.4.6  </a:t>
            </a:r>
            <a:r>
              <a:rPr lang="zh-CN" altLang="en-US">
                <a:latin typeface="宋体" pitchFamily="2" charset="-122"/>
              </a:rPr>
              <a:t>数组的引用 </a:t>
            </a:r>
            <a:r>
              <a:rPr lang="zh-CN" altLang="en-US">
                <a:cs typeface="Times New Roman" pitchFamily="18" charset="0"/>
              </a:rPr>
              <a:t>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30000"/>
              </a:spcBef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数组属于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引用型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变量，因此</a:t>
            </a:r>
            <a:r>
              <a:rPr lang="zh-CN" altLang="en-US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两个相同类型的数组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如果具有</a:t>
            </a:r>
            <a:r>
              <a:rPr lang="zh-CN" altLang="en-US" b="1" dirty="0">
                <a:solidFill>
                  <a:srgbClr val="0066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相同的引用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，它们就有完全相同的元素。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30000"/>
              </a:spcBef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例如，对于</a:t>
            </a:r>
          </a:p>
          <a:p>
            <a:pPr lvl="4">
              <a:spcBef>
                <a:spcPct val="300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a[] = {1, 2, 3};</a:t>
            </a:r>
          </a:p>
          <a:p>
            <a:pPr lvl="4">
              <a:spcBef>
                <a:spcPct val="300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b[] = {4, 5};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4">
              <a:spcBef>
                <a:spcPct val="30000"/>
              </a:spcBef>
              <a:buNone/>
            </a:pP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30000"/>
              </a:spcBef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如果使用了下列赋值语句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的类型必须相同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</a:p>
          <a:p>
            <a:pPr algn="ctr">
              <a:spcBef>
                <a:spcPct val="3000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b;   </a:t>
            </a:r>
          </a:p>
          <a:p>
            <a:pPr lvl="1" algn="just">
              <a:spcBef>
                <a:spcPct val="30000"/>
              </a:spcBef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那么：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中存放的引用和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的相同。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09F096-4332-4085-8369-93823CE18F29}" type="slidenum">
              <a:rPr lang="en-US" altLang="zh-CN" smtClean="0"/>
              <a:pPr/>
              <a:t>74</a:t>
            </a:fld>
            <a:endParaRPr lang="en-US" altLang="zh-CN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34486"/>
          </a:xfrm>
        </p:spPr>
        <p:txBody>
          <a:bodyPr/>
          <a:lstStyle/>
          <a:p>
            <a:r>
              <a:rPr lang="zh-CN" altLang="en-US" dirty="0"/>
              <a:t>§2.4.6  </a:t>
            </a:r>
            <a:r>
              <a:rPr lang="zh-CN" altLang="en-US" dirty="0">
                <a:latin typeface="宋体" pitchFamily="2" charset="-122"/>
              </a:rPr>
              <a:t>数组的引用</a:t>
            </a:r>
            <a:endParaRPr lang="en-US" altLang="zh-CN" dirty="0"/>
          </a:p>
        </p:txBody>
      </p:sp>
      <p:sp>
        <p:nvSpPr>
          <p:cNvPr id="24585" name="Oval 10"/>
          <p:cNvSpPr>
            <a:spLocks noChangeArrowheads="1"/>
          </p:cNvSpPr>
          <p:nvPr/>
        </p:nvSpPr>
        <p:spPr bwMode="auto">
          <a:xfrm>
            <a:off x="708692" y="2187357"/>
            <a:ext cx="1541915" cy="53340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3810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b="1">
                <a:latin typeface="Courier New" pitchFamily="49" charset="0"/>
              </a:rPr>
              <a:t>0x35ce36</a:t>
            </a:r>
            <a:endParaRPr lang="zh-CN" altLang="zh-CN" b="1">
              <a:latin typeface="Courier New" pitchFamily="49" charset="0"/>
            </a:endParaRPr>
          </a:p>
        </p:txBody>
      </p:sp>
      <p:cxnSp>
        <p:nvCxnSpPr>
          <p:cNvPr id="24586" name="AutoShape 11"/>
          <p:cNvCxnSpPr>
            <a:cxnSpLocks noChangeShapeType="1"/>
            <a:stCxn id="24585" idx="6"/>
          </p:cNvCxnSpPr>
          <p:nvPr/>
        </p:nvCxnSpPr>
        <p:spPr bwMode="auto">
          <a:xfrm>
            <a:off x="2250607" y="2454057"/>
            <a:ext cx="487461" cy="7457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</p:cxn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376181" y="1524558"/>
            <a:ext cx="2466400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2400" b="1">
                <a:solidFill>
                  <a:srgbClr val="009900"/>
                </a:solidFill>
                <a:latin typeface="Comic Sans MS" pitchFamily="66" charset="0"/>
              </a:rPr>
              <a:t>BEFORE </a:t>
            </a:r>
            <a:r>
              <a:rPr lang="en-CA" altLang="zh-CN" sz="2400" b="1">
                <a:solidFill>
                  <a:srgbClr val="CC0000"/>
                </a:solidFill>
                <a:latin typeface="Courier New" pitchFamily="49" charset="0"/>
              </a:rPr>
              <a:t>b = a</a:t>
            </a:r>
            <a:endParaRPr lang="en-CA" altLang="zh-CN" sz="2400" b="1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4588" name="Text Box 13"/>
          <p:cNvSpPr txBox="1">
            <a:spLocks noChangeArrowheads="1"/>
          </p:cNvSpPr>
          <p:nvPr/>
        </p:nvSpPr>
        <p:spPr bwMode="auto">
          <a:xfrm>
            <a:off x="373574" y="2187357"/>
            <a:ext cx="369012" cy="46166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2400" b="1">
                <a:solidFill>
                  <a:srgbClr val="CC00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24589" name="Text Box 14"/>
          <p:cNvSpPr txBox="1">
            <a:spLocks noChangeArrowheads="1"/>
          </p:cNvSpPr>
          <p:nvPr/>
        </p:nvSpPr>
        <p:spPr bwMode="auto">
          <a:xfrm>
            <a:off x="355493" y="4196705"/>
            <a:ext cx="287795" cy="46166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2400" b="1">
                <a:solidFill>
                  <a:srgbClr val="CC00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24598" name="Text Box 23"/>
          <p:cNvSpPr txBox="1">
            <a:spLocks noChangeArrowheads="1"/>
          </p:cNvSpPr>
          <p:nvPr/>
        </p:nvSpPr>
        <p:spPr bwMode="auto">
          <a:xfrm>
            <a:off x="4772074" y="1462882"/>
            <a:ext cx="2680246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2400" b="1">
                <a:solidFill>
                  <a:srgbClr val="009900"/>
                </a:solidFill>
                <a:latin typeface="Comic Sans MS" pitchFamily="66" charset="0"/>
              </a:rPr>
              <a:t>AFTER </a:t>
            </a:r>
            <a:r>
              <a:rPr lang="en-CA" altLang="zh-CN" sz="2400" b="1">
                <a:solidFill>
                  <a:srgbClr val="CC0000"/>
                </a:solidFill>
                <a:latin typeface="Courier New" pitchFamily="49" charset="0"/>
              </a:rPr>
              <a:t>b = a</a:t>
            </a:r>
          </a:p>
        </p:txBody>
      </p:sp>
      <p:sp>
        <p:nvSpPr>
          <p:cNvPr id="24611" name="Rectangle 37"/>
          <p:cNvSpPr>
            <a:spLocks noChangeArrowheads="1"/>
          </p:cNvSpPr>
          <p:nvPr/>
        </p:nvSpPr>
        <p:spPr bwMode="auto">
          <a:xfrm>
            <a:off x="468313" y="1916113"/>
            <a:ext cx="822960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endParaRPr lang="en-US" altLang="zh-CN" sz="2000"/>
          </a:p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endParaRPr lang="en-US" altLang="zh-CN" sz="2000"/>
          </a:p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endParaRPr lang="en-US" altLang="zh-CN" sz="2000"/>
          </a:p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endParaRPr lang="en-US" altLang="zh-CN" sz="2000"/>
          </a:p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endParaRPr lang="en-US" altLang="zh-CN" sz="2000"/>
          </a:p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endParaRPr lang="en-US" altLang="zh-CN" sz="2000"/>
          </a:p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endParaRPr lang="en-US" altLang="zh-CN" sz="2000"/>
          </a:p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endParaRPr lang="en-US" altLang="zh-CN" sz="2000"/>
          </a:p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endParaRPr lang="en-US" altLang="zh-CN" sz="2000"/>
          </a:p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Char char="u"/>
            </a:pPr>
            <a:endParaRPr lang="en-US" altLang="zh-CN" sz="200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92DFF11-ACA6-4C68-83AF-9C9683B38C8A}"/>
              </a:ext>
            </a:extLst>
          </p:cNvPr>
          <p:cNvGrpSpPr/>
          <p:nvPr/>
        </p:nvGrpSpPr>
        <p:grpSpPr>
          <a:xfrm>
            <a:off x="2679448" y="4369366"/>
            <a:ext cx="1507010" cy="1187450"/>
            <a:chOff x="2549609" y="3694113"/>
            <a:chExt cx="1507010" cy="1187450"/>
          </a:xfrm>
        </p:grpSpPr>
        <p:sp>
          <p:nvSpPr>
            <p:cNvPr id="24583" name="AutoShape 7"/>
            <p:cNvSpPr>
              <a:spLocks noChangeArrowheads="1"/>
            </p:cNvSpPr>
            <p:nvPr/>
          </p:nvSpPr>
          <p:spPr bwMode="auto">
            <a:xfrm>
              <a:off x="2549609" y="3694113"/>
              <a:ext cx="1507010" cy="118745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4" name="Rectangle 40"/>
            <p:cNvSpPr>
              <a:spLocks noChangeArrowheads="1"/>
            </p:cNvSpPr>
            <p:nvPr/>
          </p:nvSpPr>
          <p:spPr bwMode="auto">
            <a:xfrm>
              <a:off x="2808764" y="3831431"/>
              <a:ext cx="438150" cy="41433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b="1">
                  <a:solidFill>
                    <a:srgbClr val="CC0000"/>
                  </a:solidFill>
                  <a:latin typeface="Courier New" pitchFamily="49" charset="0"/>
                </a:rPr>
                <a:t>4</a:t>
              </a:r>
              <a:endParaRPr lang="en-CA" altLang="zh-CN" b="1">
                <a:solidFill>
                  <a:srgbClr val="CC0000"/>
                </a:solidFill>
                <a:latin typeface="Courier New" pitchFamily="49" charset="0"/>
              </a:endParaRPr>
            </a:p>
          </p:txBody>
        </p:sp>
        <p:sp>
          <p:nvSpPr>
            <p:cNvPr id="24615" name="Rectangle 41"/>
            <p:cNvSpPr>
              <a:spLocks noChangeArrowheads="1"/>
            </p:cNvSpPr>
            <p:nvPr/>
          </p:nvSpPr>
          <p:spPr bwMode="auto">
            <a:xfrm>
              <a:off x="3229648" y="3830188"/>
              <a:ext cx="436562" cy="41433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b="1">
                  <a:solidFill>
                    <a:srgbClr val="CC0000"/>
                  </a:solidFill>
                  <a:latin typeface="Courier New" pitchFamily="49" charset="0"/>
                </a:rPr>
                <a:t>5</a:t>
              </a:r>
              <a:endParaRPr lang="en-CA" altLang="zh-CN" b="1">
                <a:solidFill>
                  <a:srgbClr val="CC0000"/>
                </a:solidFill>
                <a:latin typeface="Courier New" pitchFamily="49" charset="0"/>
              </a:endParaRPr>
            </a:p>
          </p:txBody>
        </p:sp>
        <p:sp>
          <p:nvSpPr>
            <p:cNvPr id="24616" name="Text Box 42"/>
            <p:cNvSpPr txBox="1">
              <a:spLocks noChangeArrowheads="1"/>
            </p:cNvSpPr>
            <p:nvPr/>
          </p:nvSpPr>
          <p:spPr bwMode="auto">
            <a:xfrm>
              <a:off x="2555875" y="4365625"/>
              <a:ext cx="917575" cy="3365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1600" b="1">
                  <a:solidFill>
                    <a:srgbClr val="CC0000"/>
                  </a:solidFill>
                  <a:latin typeface="Courier New" pitchFamily="49" charset="0"/>
                </a:rPr>
                <a:t>length</a:t>
              </a:r>
            </a:p>
          </p:txBody>
        </p:sp>
        <p:sp>
          <p:nvSpPr>
            <p:cNvPr id="24617" name="Rectangle 43"/>
            <p:cNvSpPr>
              <a:spLocks noChangeArrowheads="1"/>
            </p:cNvSpPr>
            <p:nvPr/>
          </p:nvSpPr>
          <p:spPr bwMode="auto">
            <a:xfrm>
              <a:off x="3433763" y="4357688"/>
              <a:ext cx="438150" cy="41433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CA" altLang="zh-CN" b="1">
                  <a:solidFill>
                    <a:srgbClr val="CC0000"/>
                  </a:solidFill>
                  <a:latin typeface="Courier New" pitchFamily="49" charset="0"/>
                </a:rPr>
                <a:t>2</a:t>
              </a:r>
            </a:p>
          </p:txBody>
        </p:sp>
      </p:grpSp>
      <p:sp>
        <p:nvSpPr>
          <p:cNvPr id="24618" name="Line 46"/>
          <p:cNvSpPr>
            <a:spLocks noChangeShapeType="1"/>
          </p:cNvSpPr>
          <p:nvPr/>
        </p:nvSpPr>
        <p:spPr bwMode="auto">
          <a:xfrm flipH="1">
            <a:off x="4427537" y="1462882"/>
            <a:ext cx="1773" cy="4629943"/>
          </a:xfrm>
          <a:prstGeom prst="line">
            <a:avLst/>
          </a:prstGeom>
          <a:noFill/>
          <a:ln w="9525">
            <a:solidFill>
              <a:srgbClr val="993300"/>
            </a:solidFill>
            <a:prstDash val="dash"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2E3BBB4-80D7-43F0-8FEE-1027D8A30315}"/>
              </a:ext>
            </a:extLst>
          </p:cNvPr>
          <p:cNvGrpSpPr/>
          <p:nvPr/>
        </p:nvGrpSpPr>
        <p:grpSpPr>
          <a:xfrm>
            <a:off x="2707388" y="2329241"/>
            <a:ext cx="1441450" cy="1187450"/>
            <a:chOff x="2526783" y="2410198"/>
            <a:chExt cx="1441450" cy="1187450"/>
          </a:xfrm>
        </p:grpSpPr>
        <p:sp>
          <p:nvSpPr>
            <p:cNvPr id="24584" name="AutoShape 8"/>
            <p:cNvSpPr>
              <a:spLocks noChangeArrowheads="1"/>
            </p:cNvSpPr>
            <p:nvPr/>
          </p:nvSpPr>
          <p:spPr bwMode="auto">
            <a:xfrm>
              <a:off x="2526783" y="2410198"/>
              <a:ext cx="1441450" cy="118745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Rectangle 15"/>
            <p:cNvSpPr>
              <a:spLocks noChangeArrowheads="1"/>
            </p:cNvSpPr>
            <p:nvPr/>
          </p:nvSpPr>
          <p:spPr bwMode="auto">
            <a:xfrm>
              <a:off x="2669064" y="2514600"/>
              <a:ext cx="373063" cy="4159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b="1">
                  <a:solidFill>
                    <a:srgbClr val="CC0000"/>
                  </a:solidFill>
                  <a:latin typeface="Courier New" pitchFamily="49" charset="0"/>
                </a:rPr>
                <a:t>1</a:t>
              </a:r>
              <a:endParaRPr lang="en-CA" altLang="zh-CN" b="1">
                <a:solidFill>
                  <a:srgbClr val="CC0000"/>
                </a:solidFill>
                <a:latin typeface="Courier New" pitchFamily="49" charset="0"/>
              </a:endParaRPr>
            </a:p>
          </p:txBody>
        </p:sp>
        <p:sp>
          <p:nvSpPr>
            <p:cNvPr id="24591" name="Rectangle 16"/>
            <p:cNvSpPr>
              <a:spLocks noChangeArrowheads="1"/>
            </p:cNvSpPr>
            <p:nvPr/>
          </p:nvSpPr>
          <p:spPr bwMode="auto">
            <a:xfrm>
              <a:off x="3028792" y="2514600"/>
              <a:ext cx="373063" cy="4159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b="1">
                  <a:solidFill>
                    <a:srgbClr val="CC0000"/>
                  </a:solidFill>
                  <a:latin typeface="Courier New" pitchFamily="49" charset="0"/>
                </a:rPr>
                <a:t>2</a:t>
              </a:r>
              <a:endParaRPr lang="en-CA" altLang="zh-CN" b="1">
                <a:solidFill>
                  <a:srgbClr val="CC0000"/>
                </a:solidFill>
                <a:latin typeface="Courier New" pitchFamily="49" charset="0"/>
              </a:endParaRPr>
            </a:p>
          </p:txBody>
        </p:sp>
        <p:sp>
          <p:nvSpPr>
            <p:cNvPr id="24592" name="Text Box 17"/>
            <p:cNvSpPr txBox="1">
              <a:spLocks noChangeArrowheads="1"/>
            </p:cNvSpPr>
            <p:nvPr/>
          </p:nvSpPr>
          <p:spPr bwMode="auto">
            <a:xfrm>
              <a:off x="2557463" y="3128963"/>
              <a:ext cx="917575" cy="3365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1600" b="1">
                  <a:solidFill>
                    <a:srgbClr val="CC0000"/>
                  </a:solidFill>
                  <a:latin typeface="Courier New" pitchFamily="49" charset="0"/>
                </a:rPr>
                <a:t>length</a:t>
              </a:r>
            </a:p>
          </p:txBody>
        </p:sp>
        <p:sp>
          <p:nvSpPr>
            <p:cNvPr id="24593" name="Rectangle 18"/>
            <p:cNvSpPr>
              <a:spLocks noChangeArrowheads="1"/>
            </p:cNvSpPr>
            <p:nvPr/>
          </p:nvSpPr>
          <p:spPr bwMode="auto">
            <a:xfrm>
              <a:off x="3433763" y="3049588"/>
              <a:ext cx="438150" cy="41433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b="1">
                  <a:solidFill>
                    <a:srgbClr val="CC0000"/>
                  </a:solidFill>
                  <a:latin typeface="Courier New" pitchFamily="49" charset="0"/>
                </a:rPr>
                <a:t>3</a:t>
              </a:r>
              <a:endParaRPr lang="en-CA" altLang="zh-CN" b="1">
                <a:solidFill>
                  <a:srgbClr val="CC0000"/>
                </a:solidFill>
                <a:latin typeface="Courier New" pitchFamily="49" charset="0"/>
              </a:endParaRPr>
            </a:p>
          </p:txBody>
        </p:sp>
        <p:sp>
          <p:nvSpPr>
            <p:cNvPr id="43" name="Rectangle 16">
              <a:extLst>
                <a:ext uri="{FF2B5EF4-FFF2-40B4-BE49-F238E27FC236}">
                  <a16:creationId xmlns:a16="http://schemas.microsoft.com/office/drawing/2014/main" id="{0FEAA9F8-1150-4880-B6DB-97A2042A4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425" y="2512564"/>
              <a:ext cx="396745" cy="4159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b="1">
                  <a:solidFill>
                    <a:srgbClr val="CC0000"/>
                  </a:solidFill>
                  <a:latin typeface="Courier New" pitchFamily="49" charset="0"/>
                </a:rPr>
                <a:t>3</a:t>
              </a:r>
              <a:endParaRPr lang="en-CA" altLang="zh-CN" b="1">
                <a:solidFill>
                  <a:srgbClr val="CC0000"/>
                </a:solidFill>
                <a:latin typeface="Courier New" pitchFamily="49" charset="0"/>
              </a:endParaRPr>
            </a:p>
          </p:txBody>
        </p:sp>
      </p:grpSp>
      <p:sp>
        <p:nvSpPr>
          <p:cNvPr id="84" name="Oval 10">
            <a:extLst>
              <a:ext uri="{FF2B5EF4-FFF2-40B4-BE49-F238E27FC236}">
                <a16:creationId xmlns:a16="http://schemas.microsoft.com/office/drawing/2014/main" id="{B28A53E6-3548-4A7E-9937-3DCBAB85A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55" y="4196705"/>
            <a:ext cx="1541915" cy="53340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3810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b="1">
                <a:latin typeface="Courier New" pitchFamily="49" charset="0"/>
              </a:rPr>
              <a:t>0x757aef</a:t>
            </a:r>
            <a:endParaRPr lang="zh-CN" altLang="zh-CN" b="1">
              <a:latin typeface="Courier New" pitchFamily="49" charset="0"/>
            </a:endParaRPr>
          </a:p>
        </p:txBody>
      </p:sp>
      <p:cxnSp>
        <p:nvCxnSpPr>
          <p:cNvPr id="85" name="AutoShape 11">
            <a:extLst>
              <a:ext uri="{FF2B5EF4-FFF2-40B4-BE49-F238E27FC236}">
                <a16:creationId xmlns:a16="http://schemas.microsoft.com/office/drawing/2014/main" id="{A74C9EE4-7680-4A20-9F2A-3F4412BA4074}"/>
              </a:ext>
            </a:extLst>
          </p:cNvPr>
          <p:cNvCxnSpPr>
            <a:cxnSpLocks noChangeShapeType="1"/>
            <a:stCxn id="84" idx="6"/>
          </p:cNvCxnSpPr>
          <p:nvPr/>
        </p:nvCxnSpPr>
        <p:spPr bwMode="auto">
          <a:xfrm>
            <a:off x="2204970" y="4463405"/>
            <a:ext cx="470512" cy="11814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</p:cxnSp>
      <p:sp>
        <p:nvSpPr>
          <p:cNvPr id="93" name="Oval 10">
            <a:extLst>
              <a:ext uri="{FF2B5EF4-FFF2-40B4-BE49-F238E27FC236}">
                <a16:creationId xmlns:a16="http://schemas.microsoft.com/office/drawing/2014/main" id="{38DEECCD-BF7B-442B-9B35-774CED7CB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4227" y="2115622"/>
            <a:ext cx="1541915" cy="53340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3810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b="1">
                <a:latin typeface="Courier New" pitchFamily="49" charset="0"/>
              </a:rPr>
              <a:t>0x35ce36</a:t>
            </a:r>
            <a:endParaRPr lang="zh-CN" altLang="zh-CN" b="1">
              <a:latin typeface="Courier New" pitchFamily="49" charset="0"/>
            </a:endParaRPr>
          </a:p>
        </p:txBody>
      </p:sp>
      <p:cxnSp>
        <p:nvCxnSpPr>
          <p:cNvPr id="94" name="AutoShape 11">
            <a:extLst>
              <a:ext uri="{FF2B5EF4-FFF2-40B4-BE49-F238E27FC236}">
                <a16:creationId xmlns:a16="http://schemas.microsoft.com/office/drawing/2014/main" id="{F4445BE0-79F9-4662-8116-9EE3304D46E2}"/>
              </a:ext>
            </a:extLst>
          </p:cNvPr>
          <p:cNvCxnSpPr>
            <a:cxnSpLocks noChangeShapeType="1"/>
            <a:stCxn id="93" idx="6"/>
          </p:cNvCxnSpPr>
          <p:nvPr/>
        </p:nvCxnSpPr>
        <p:spPr bwMode="auto">
          <a:xfrm>
            <a:off x="6316142" y="2382322"/>
            <a:ext cx="487461" cy="7457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</p:cxnSp>
      <p:sp>
        <p:nvSpPr>
          <p:cNvPr id="95" name="Text Box 13">
            <a:extLst>
              <a:ext uri="{FF2B5EF4-FFF2-40B4-BE49-F238E27FC236}">
                <a16:creationId xmlns:a16="http://schemas.microsoft.com/office/drawing/2014/main" id="{AAB8A8F9-7722-416E-B0E9-5DEE234A9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9109" y="2115622"/>
            <a:ext cx="369012" cy="46166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2400" b="1">
                <a:solidFill>
                  <a:srgbClr val="CC00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96" name="Text Box 14">
            <a:extLst>
              <a:ext uri="{FF2B5EF4-FFF2-40B4-BE49-F238E27FC236}">
                <a16:creationId xmlns:a16="http://schemas.microsoft.com/office/drawing/2014/main" id="{4A7F7CEB-57CD-48DE-8D0A-5CCBBF3E3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028" y="4124970"/>
            <a:ext cx="287795" cy="46166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2400" b="1">
                <a:solidFill>
                  <a:srgbClr val="CC0000"/>
                </a:solidFill>
                <a:latin typeface="Courier New" pitchFamily="49" charset="0"/>
              </a:rPr>
              <a:t>b</a:t>
            </a: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F02D957E-C23F-42A6-83EB-86D0F92B0406}"/>
              </a:ext>
            </a:extLst>
          </p:cNvPr>
          <p:cNvGrpSpPr/>
          <p:nvPr/>
        </p:nvGrpSpPr>
        <p:grpSpPr>
          <a:xfrm>
            <a:off x="6744983" y="4297631"/>
            <a:ext cx="1507010" cy="1187450"/>
            <a:chOff x="2549609" y="3694113"/>
            <a:chExt cx="1507010" cy="1187450"/>
          </a:xfrm>
        </p:grpSpPr>
        <p:sp>
          <p:nvSpPr>
            <p:cNvPr id="98" name="AutoShape 7">
              <a:extLst>
                <a:ext uri="{FF2B5EF4-FFF2-40B4-BE49-F238E27FC236}">
                  <a16:creationId xmlns:a16="http://schemas.microsoft.com/office/drawing/2014/main" id="{136765C4-D44C-4A34-AB46-6FA4C7001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609" y="3694113"/>
              <a:ext cx="1507010" cy="118745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40">
              <a:extLst>
                <a:ext uri="{FF2B5EF4-FFF2-40B4-BE49-F238E27FC236}">
                  <a16:creationId xmlns:a16="http://schemas.microsoft.com/office/drawing/2014/main" id="{E9D07221-0F44-46AD-9831-7B209DF82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764" y="3831431"/>
              <a:ext cx="438150" cy="41433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b="1">
                  <a:solidFill>
                    <a:srgbClr val="CC0000"/>
                  </a:solidFill>
                  <a:latin typeface="Courier New" pitchFamily="49" charset="0"/>
                </a:rPr>
                <a:t>4</a:t>
              </a:r>
              <a:endParaRPr lang="en-CA" altLang="zh-CN" b="1">
                <a:solidFill>
                  <a:srgbClr val="CC0000"/>
                </a:solidFill>
                <a:latin typeface="Courier New" pitchFamily="49" charset="0"/>
              </a:endParaRPr>
            </a:p>
          </p:txBody>
        </p:sp>
        <p:sp>
          <p:nvSpPr>
            <p:cNvPr id="100" name="Rectangle 41">
              <a:extLst>
                <a:ext uri="{FF2B5EF4-FFF2-40B4-BE49-F238E27FC236}">
                  <a16:creationId xmlns:a16="http://schemas.microsoft.com/office/drawing/2014/main" id="{3825D1E2-A568-40FD-89E1-B0CBCAD2D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648" y="3830188"/>
              <a:ext cx="436562" cy="41433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b="1">
                  <a:solidFill>
                    <a:srgbClr val="CC0000"/>
                  </a:solidFill>
                  <a:latin typeface="Courier New" pitchFamily="49" charset="0"/>
                </a:rPr>
                <a:t>5</a:t>
              </a:r>
              <a:endParaRPr lang="en-CA" altLang="zh-CN" b="1">
                <a:solidFill>
                  <a:srgbClr val="CC0000"/>
                </a:solidFill>
                <a:latin typeface="Courier New" pitchFamily="49" charset="0"/>
              </a:endParaRPr>
            </a:p>
          </p:txBody>
        </p:sp>
        <p:sp>
          <p:nvSpPr>
            <p:cNvPr id="101" name="Text Box 42">
              <a:extLst>
                <a:ext uri="{FF2B5EF4-FFF2-40B4-BE49-F238E27FC236}">
                  <a16:creationId xmlns:a16="http://schemas.microsoft.com/office/drawing/2014/main" id="{0157E9B4-0308-4019-8EA0-B169536F0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5875" y="4365625"/>
              <a:ext cx="917575" cy="3365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1600" b="1">
                  <a:solidFill>
                    <a:srgbClr val="CC0000"/>
                  </a:solidFill>
                  <a:latin typeface="Courier New" pitchFamily="49" charset="0"/>
                </a:rPr>
                <a:t>length</a:t>
              </a:r>
            </a:p>
          </p:txBody>
        </p:sp>
        <p:sp>
          <p:nvSpPr>
            <p:cNvPr id="102" name="Rectangle 43">
              <a:extLst>
                <a:ext uri="{FF2B5EF4-FFF2-40B4-BE49-F238E27FC236}">
                  <a16:creationId xmlns:a16="http://schemas.microsoft.com/office/drawing/2014/main" id="{F05EEF29-9C3B-4D55-8233-DD7D4376B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763" y="4357688"/>
              <a:ext cx="438150" cy="41433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CA" altLang="zh-CN" b="1">
                  <a:solidFill>
                    <a:srgbClr val="CC0000"/>
                  </a:solidFill>
                  <a:latin typeface="Courier New" pitchFamily="49" charset="0"/>
                </a:rPr>
                <a:t>2</a:t>
              </a: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48C57FD7-2234-4A9A-8F16-1D25101D9137}"/>
              </a:ext>
            </a:extLst>
          </p:cNvPr>
          <p:cNvGrpSpPr/>
          <p:nvPr/>
        </p:nvGrpSpPr>
        <p:grpSpPr>
          <a:xfrm>
            <a:off x="6772923" y="2257506"/>
            <a:ext cx="1441450" cy="1187450"/>
            <a:chOff x="2526783" y="2410198"/>
            <a:chExt cx="1441450" cy="1187450"/>
          </a:xfrm>
        </p:grpSpPr>
        <p:sp>
          <p:nvSpPr>
            <p:cNvPr id="104" name="AutoShape 8">
              <a:extLst>
                <a:ext uri="{FF2B5EF4-FFF2-40B4-BE49-F238E27FC236}">
                  <a16:creationId xmlns:a16="http://schemas.microsoft.com/office/drawing/2014/main" id="{FDF5D99C-7D3F-4439-ADB4-BA71CC3E4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783" y="2410198"/>
              <a:ext cx="1441450" cy="118745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15">
              <a:extLst>
                <a:ext uri="{FF2B5EF4-FFF2-40B4-BE49-F238E27FC236}">
                  <a16:creationId xmlns:a16="http://schemas.microsoft.com/office/drawing/2014/main" id="{9FEAC3FE-EDB0-4567-907B-C785D0ABC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064" y="2514600"/>
              <a:ext cx="373063" cy="4159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b="1">
                  <a:solidFill>
                    <a:srgbClr val="CC0000"/>
                  </a:solidFill>
                  <a:latin typeface="Courier New" pitchFamily="49" charset="0"/>
                </a:rPr>
                <a:t>1</a:t>
              </a:r>
              <a:endParaRPr lang="en-CA" altLang="zh-CN" b="1">
                <a:solidFill>
                  <a:srgbClr val="CC0000"/>
                </a:solidFill>
                <a:latin typeface="Courier New" pitchFamily="49" charset="0"/>
              </a:endParaRPr>
            </a:p>
          </p:txBody>
        </p:sp>
        <p:sp>
          <p:nvSpPr>
            <p:cNvPr id="106" name="Rectangle 16">
              <a:extLst>
                <a:ext uri="{FF2B5EF4-FFF2-40B4-BE49-F238E27FC236}">
                  <a16:creationId xmlns:a16="http://schemas.microsoft.com/office/drawing/2014/main" id="{43502BD2-7308-426D-AE69-86837FE9A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792" y="2514600"/>
              <a:ext cx="373063" cy="4159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b="1">
                  <a:solidFill>
                    <a:srgbClr val="CC0000"/>
                  </a:solidFill>
                  <a:latin typeface="Courier New" pitchFamily="49" charset="0"/>
                </a:rPr>
                <a:t>2</a:t>
              </a:r>
              <a:endParaRPr lang="en-CA" altLang="zh-CN" b="1">
                <a:solidFill>
                  <a:srgbClr val="CC0000"/>
                </a:solidFill>
                <a:latin typeface="Courier New" pitchFamily="49" charset="0"/>
              </a:endParaRPr>
            </a:p>
          </p:txBody>
        </p:sp>
        <p:sp>
          <p:nvSpPr>
            <p:cNvPr id="107" name="Text Box 17">
              <a:extLst>
                <a:ext uri="{FF2B5EF4-FFF2-40B4-BE49-F238E27FC236}">
                  <a16:creationId xmlns:a16="http://schemas.microsoft.com/office/drawing/2014/main" id="{2AA05CEA-FB70-4A04-B600-6559293A9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7463" y="3128963"/>
              <a:ext cx="917575" cy="3365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1600" b="1">
                  <a:solidFill>
                    <a:srgbClr val="CC0000"/>
                  </a:solidFill>
                  <a:latin typeface="Courier New" pitchFamily="49" charset="0"/>
                </a:rPr>
                <a:t>length</a:t>
              </a:r>
            </a:p>
          </p:txBody>
        </p:sp>
        <p:sp>
          <p:nvSpPr>
            <p:cNvPr id="108" name="Rectangle 18">
              <a:extLst>
                <a:ext uri="{FF2B5EF4-FFF2-40B4-BE49-F238E27FC236}">
                  <a16:creationId xmlns:a16="http://schemas.microsoft.com/office/drawing/2014/main" id="{B92B45E7-AC59-4792-86DA-78AF64E60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763" y="3049588"/>
              <a:ext cx="438150" cy="41433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b="1">
                  <a:solidFill>
                    <a:srgbClr val="CC0000"/>
                  </a:solidFill>
                  <a:latin typeface="Courier New" pitchFamily="49" charset="0"/>
                </a:rPr>
                <a:t>3</a:t>
              </a:r>
              <a:endParaRPr lang="en-CA" altLang="zh-CN" b="1">
                <a:solidFill>
                  <a:srgbClr val="CC0000"/>
                </a:solidFill>
                <a:latin typeface="Courier New" pitchFamily="49" charset="0"/>
              </a:endParaRPr>
            </a:p>
          </p:txBody>
        </p:sp>
        <p:sp>
          <p:nvSpPr>
            <p:cNvPr id="109" name="Rectangle 16">
              <a:extLst>
                <a:ext uri="{FF2B5EF4-FFF2-40B4-BE49-F238E27FC236}">
                  <a16:creationId xmlns:a16="http://schemas.microsoft.com/office/drawing/2014/main" id="{91821E75-8CF2-4A08-B8EB-23C5B89D7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425" y="2512564"/>
              <a:ext cx="396745" cy="4159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b="1">
                  <a:solidFill>
                    <a:srgbClr val="CC0000"/>
                  </a:solidFill>
                  <a:latin typeface="Courier New" pitchFamily="49" charset="0"/>
                </a:rPr>
                <a:t>3</a:t>
              </a:r>
              <a:endParaRPr lang="en-CA" altLang="zh-CN" b="1">
                <a:solidFill>
                  <a:srgbClr val="CC0000"/>
                </a:solidFill>
                <a:latin typeface="Courier New" pitchFamily="49" charset="0"/>
              </a:endParaRPr>
            </a:p>
          </p:txBody>
        </p:sp>
      </p:grpSp>
      <p:sp>
        <p:nvSpPr>
          <p:cNvPr id="110" name="Oval 10">
            <a:extLst>
              <a:ext uri="{FF2B5EF4-FFF2-40B4-BE49-F238E27FC236}">
                <a16:creationId xmlns:a16="http://schemas.microsoft.com/office/drawing/2014/main" id="{BD1BC160-5734-4AC5-9E64-A0A2ADB5C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590" y="4124970"/>
            <a:ext cx="1541915" cy="53340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3810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b="1">
                <a:latin typeface="Courier New" pitchFamily="49" charset="0"/>
              </a:rPr>
              <a:t>0x35ce36</a:t>
            </a:r>
            <a:endParaRPr lang="zh-CN" altLang="zh-CN" b="1">
              <a:latin typeface="Courier New" pitchFamily="49" charset="0"/>
            </a:endParaRPr>
          </a:p>
        </p:txBody>
      </p:sp>
      <p:cxnSp>
        <p:nvCxnSpPr>
          <p:cNvPr id="111" name="AutoShape 11">
            <a:extLst>
              <a:ext uri="{FF2B5EF4-FFF2-40B4-BE49-F238E27FC236}">
                <a16:creationId xmlns:a16="http://schemas.microsoft.com/office/drawing/2014/main" id="{7F88C8DB-416D-4CAB-8E55-A1E42880BDC8}"/>
              </a:ext>
            </a:extLst>
          </p:cNvPr>
          <p:cNvCxnSpPr>
            <a:cxnSpLocks noChangeShapeType="1"/>
            <a:stCxn id="110" idx="7"/>
          </p:cNvCxnSpPr>
          <p:nvPr/>
        </p:nvCxnSpPr>
        <p:spPr bwMode="auto">
          <a:xfrm rot="5400000" flipH="1" flipV="1">
            <a:off x="5502730" y="2973574"/>
            <a:ext cx="1771478" cy="68754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034D4D3-221F-4FA2-9750-0A754ECD6BEF}"/>
              </a:ext>
            </a:extLst>
          </p:cNvPr>
          <p:cNvGrpSpPr/>
          <p:nvPr/>
        </p:nvGrpSpPr>
        <p:grpSpPr>
          <a:xfrm>
            <a:off x="6414549" y="4278234"/>
            <a:ext cx="2131062" cy="1116884"/>
            <a:chOff x="6483670" y="3923825"/>
            <a:chExt cx="2131062" cy="1116884"/>
          </a:xfrm>
        </p:grpSpPr>
        <p:sp>
          <p:nvSpPr>
            <p:cNvPr id="24609" name="Line 35"/>
            <p:cNvSpPr>
              <a:spLocks noChangeShapeType="1"/>
            </p:cNvSpPr>
            <p:nvPr/>
          </p:nvSpPr>
          <p:spPr bwMode="auto">
            <a:xfrm>
              <a:off x="6549394" y="3972322"/>
              <a:ext cx="2065338" cy="10683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Line 36"/>
            <p:cNvSpPr>
              <a:spLocks noChangeShapeType="1"/>
            </p:cNvSpPr>
            <p:nvPr/>
          </p:nvSpPr>
          <p:spPr bwMode="auto">
            <a:xfrm flipH="1">
              <a:off x="6483670" y="3923825"/>
              <a:ext cx="2065338" cy="10683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8" grpId="0" animBg="1"/>
      <p:bldP spid="93" grpId="0" animBg="1"/>
      <p:bldP spid="95" grpId="0"/>
      <p:bldP spid="96" grpId="0"/>
      <p:bldP spid="11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阅读实例</a:t>
            </a:r>
            <a:r>
              <a:rPr lang="en-US" altLang="zh-CN"/>
              <a:t>Example2_4</a:t>
            </a:r>
            <a:r>
              <a:rPr lang="en-US" altLang="zh-CN" err="1"/>
              <a:t>.java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6272" y="1722253"/>
            <a:ext cx="4725888" cy="4429156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zh-CN" altLang="en-US" sz="2400" dirty="0">
                <a:latin typeface="+mj-lt"/>
              </a:rPr>
              <a:t>数组</a:t>
            </a:r>
            <a:r>
              <a:rPr lang="en-US" altLang="zh-CN" sz="2400" dirty="0">
                <a:latin typeface="+mj-lt"/>
              </a:rPr>
              <a:t>a</a:t>
            </a:r>
            <a:r>
              <a:rPr lang="zh-CN" altLang="en-US" sz="2400" dirty="0">
                <a:latin typeface="+mj-lt"/>
              </a:rPr>
              <a:t>的元素个数</a:t>
            </a:r>
            <a:r>
              <a:rPr lang="en-US" altLang="zh-CN" sz="2400" dirty="0">
                <a:latin typeface="+mj-lt"/>
              </a:rPr>
              <a:t>=4</a:t>
            </a:r>
          </a:p>
          <a:p>
            <a:pPr>
              <a:buNone/>
            </a:pPr>
            <a:r>
              <a:rPr lang="zh-CN" altLang="en-US" sz="2400" dirty="0">
                <a:latin typeface="+mj-lt"/>
              </a:rPr>
              <a:t>数组</a:t>
            </a:r>
            <a:r>
              <a:rPr lang="en-US" altLang="zh-CN" sz="2400" dirty="0">
                <a:latin typeface="+mj-lt"/>
              </a:rPr>
              <a:t>b</a:t>
            </a:r>
            <a:r>
              <a:rPr lang="zh-CN" altLang="en-US" sz="2400" dirty="0">
                <a:latin typeface="+mj-lt"/>
              </a:rPr>
              <a:t>的元素个数</a:t>
            </a:r>
            <a:r>
              <a:rPr lang="en-US" altLang="zh-CN" sz="2400" dirty="0">
                <a:latin typeface="+mj-lt"/>
              </a:rPr>
              <a:t>=3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006600"/>
                </a:solidFill>
                <a:latin typeface="+mj-lt"/>
              </a:rPr>
              <a:t>数组</a:t>
            </a:r>
            <a:r>
              <a:rPr lang="en-US" altLang="zh-CN" sz="2400" b="1" dirty="0">
                <a:solidFill>
                  <a:srgbClr val="006600"/>
                </a:solidFill>
                <a:latin typeface="+mj-lt"/>
              </a:rPr>
              <a:t>a</a:t>
            </a:r>
            <a:r>
              <a:rPr lang="zh-CN" altLang="en-US" sz="2400" b="1" dirty="0">
                <a:solidFill>
                  <a:srgbClr val="006600"/>
                </a:solidFill>
                <a:latin typeface="+mj-lt"/>
              </a:rPr>
              <a:t>的引用</a:t>
            </a:r>
            <a:r>
              <a:rPr lang="en-US" altLang="zh-CN" sz="2400" b="1" dirty="0">
                <a:solidFill>
                  <a:srgbClr val="006600"/>
                </a:solidFill>
                <a:latin typeface="+mj-lt"/>
              </a:rPr>
              <a:t>=[I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</a:rPr>
              <a:t>@1dea4e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006600"/>
                </a:solidFill>
                <a:latin typeface="+mj-lt"/>
              </a:rPr>
              <a:t>数组</a:t>
            </a:r>
            <a:r>
              <a:rPr lang="en-US" altLang="zh-CN" sz="2400" b="1" dirty="0">
                <a:solidFill>
                  <a:srgbClr val="006600"/>
                </a:solidFill>
                <a:latin typeface="+mj-lt"/>
              </a:rPr>
              <a:t>b</a:t>
            </a:r>
            <a:r>
              <a:rPr lang="zh-CN" altLang="en-US" sz="2400" b="1" dirty="0">
                <a:solidFill>
                  <a:srgbClr val="006600"/>
                </a:solidFill>
                <a:latin typeface="+mj-lt"/>
              </a:rPr>
              <a:t>的引用</a:t>
            </a:r>
            <a:r>
              <a:rPr lang="en-US" altLang="zh-CN" sz="2400" b="1" dirty="0">
                <a:solidFill>
                  <a:srgbClr val="006600"/>
                </a:solidFill>
                <a:latin typeface="+mj-lt"/>
              </a:rPr>
              <a:t>=[I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</a:rPr>
              <a:t>@647e05</a:t>
            </a:r>
          </a:p>
          <a:p>
            <a:pPr>
              <a:buNone/>
            </a:pPr>
            <a:r>
              <a:rPr lang="en-US" altLang="zh-CN" sz="2400" dirty="0">
                <a:latin typeface="+mj-lt"/>
              </a:rPr>
              <a:t>a==b</a:t>
            </a:r>
            <a:r>
              <a:rPr lang="zh-CN" altLang="en-US" sz="2400" dirty="0">
                <a:latin typeface="+mj-lt"/>
              </a:rPr>
              <a:t>的结果是</a:t>
            </a:r>
            <a:r>
              <a:rPr lang="en-US" altLang="zh-CN" sz="2400" b="1" dirty="0">
                <a:solidFill>
                  <a:srgbClr val="0000CC"/>
                </a:solidFill>
                <a:latin typeface="+mj-lt"/>
              </a:rPr>
              <a:t>false</a:t>
            </a:r>
          </a:p>
          <a:p>
            <a:pPr>
              <a:buNone/>
            </a:pPr>
            <a:r>
              <a:rPr lang="zh-CN" altLang="en-US" sz="2400" dirty="0">
                <a:latin typeface="+mj-lt"/>
              </a:rPr>
              <a:t>数组</a:t>
            </a:r>
            <a:r>
              <a:rPr lang="en-US" altLang="zh-CN" sz="2400" dirty="0">
                <a:latin typeface="+mj-lt"/>
              </a:rPr>
              <a:t>a</a:t>
            </a:r>
            <a:r>
              <a:rPr lang="zh-CN" altLang="en-US" sz="2400" dirty="0">
                <a:latin typeface="+mj-lt"/>
              </a:rPr>
              <a:t>的元素个数</a:t>
            </a:r>
            <a:r>
              <a:rPr lang="en-US" altLang="zh-CN" sz="2400" dirty="0">
                <a:latin typeface="+mj-lt"/>
              </a:rPr>
              <a:t>=3</a:t>
            </a:r>
          </a:p>
          <a:p>
            <a:pPr>
              <a:buNone/>
            </a:pPr>
            <a:r>
              <a:rPr lang="zh-CN" altLang="en-US" sz="2400" dirty="0">
                <a:latin typeface="+mj-lt"/>
              </a:rPr>
              <a:t>数组</a:t>
            </a:r>
            <a:r>
              <a:rPr lang="en-US" altLang="zh-CN" sz="2400" dirty="0">
                <a:latin typeface="+mj-lt"/>
              </a:rPr>
              <a:t>b</a:t>
            </a:r>
            <a:r>
              <a:rPr lang="zh-CN" altLang="en-US" sz="2400" dirty="0">
                <a:latin typeface="+mj-lt"/>
              </a:rPr>
              <a:t>的元素个数</a:t>
            </a:r>
            <a:r>
              <a:rPr lang="en-US" altLang="zh-CN" sz="2400" dirty="0">
                <a:latin typeface="+mj-lt"/>
              </a:rPr>
              <a:t>=3</a:t>
            </a:r>
          </a:p>
          <a:p>
            <a:pPr>
              <a:buNone/>
            </a:pPr>
            <a:r>
              <a:rPr lang="en-US" altLang="zh-CN" sz="2400" dirty="0">
                <a:latin typeface="+mj-lt"/>
              </a:rPr>
              <a:t>a==b</a:t>
            </a:r>
            <a:r>
              <a:rPr lang="zh-CN" altLang="en-US" sz="2400" dirty="0">
                <a:latin typeface="+mj-lt"/>
              </a:rPr>
              <a:t>的结果是</a:t>
            </a:r>
            <a:r>
              <a:rPr lang="en-US" altLang="zh-CN" sz="2400" b="1" dirty="0">
                <a:solidFill>
                  <a:srgbClr val="0000CC"/>
                </a:solidFill>
                <a:latin typeface="+mj-lt"/>
              </a:rPr>
              <a:t>true</a:t>
            </a:r>
          </a:p>
          <a:p>
            <a:pPr>
              <a:buNone/>
            </a:pPr>
            <a:r>
              <a:rPr lang="en-US" altLang="zh-CN" sz="2400" dirty="0">
                <a:latin typeface="+mj-lt"/>
              </a:rPr>
              <a:t>a[0]=100,a[1]=200,a[2]=300</a:t>
            </a:r>
          </a:p>
          <a:p>
            <a:pPr>
              <a:buNone/>
            </a:pPr>
            <a:r>
              <a:rPr lang="en-US" altLang="zh-CN" sz="2400" dirty="0">
                <a:latin typeface="+mj-lt"/>
              </a:rPr>
              <a:t>b[0]=100,b[1]=200,b[2]=300</a:t>
            </a:r>
            <a:endParaRPr lang="zh-CN" altLang="en-US" sz="2400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238116" y="1776558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输出：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BCE879-D67A-408B-983C-56ED194EFEA4}"/>
              </a:ext>
            </a:extLst>
          </p:cNvPr>
          <p:cNvSpPr txBox="1"/>
          <p:nvPr/>
        </p:nvSpPr>
        <p:spPr>
          <a:xfrm>
            <a:off x="6228184" y="2852936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课后在个人电脑上运行程序，观察结果。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3D3824-02E2-4868-ACA0-7D15ACFC41EB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 eaLnBrk="1" hangingPunct="1"/>
            <a:r>
              <a:rPr kumimoji="1" lang="zh-CN" altLang="en-US" b="1"/>
              <a:t>引用数据类型</a:t>
            </a:r>
            <a:endParaRPr lang="en-US" altLang="zh-CN" b="1">
              <a:solidFill>
                <a:srgbClr val="990000"/>
              </a:solidFill>
            </a:endParaRP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Times New Roman" pitchFamily="18" charset="0"/>
                <a:sym typeface="Wingdings" pitchFamily="2" charset="2"/>
              </a:rPr>
              <a:t>对于</a:t>
            </a:r>
            <a:r>
              <a:rPr lang="en-US" altLang="zh-CN" b="1" dirty="0">
                <a:latin typeface="Times New Roman" pitchFamily="18" charset="0"/>
                <a:sym typeface="Wingdings" pitchFamily="2" charset="2"/>
              </a:rPr>
              <a:t>Java</a:t>
            </a:r>
            <a:r>
              <a:rPr lang="zh-CN" altLang="en-US" b="1" dirty="0">
                <a:latin typeface="Times New Roman" pitchFamily="18" charset="0"/>
                <a:sym typeface="Wingdings" pitchFamily="2" charset="2"/>
              </a:rPr>
              <a:t>，</a:t>
            </a:r>
            <a:r>
              <a:rPr lang="zh-CN" altLang="en-US" b="1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itchFamily="2" charset="2"/>
              </a:rPr>
              <a:t>对象</a:t>
            </a:r>
            <a:r>
              <a:rPr lang="zh-CN" altLang="en-US" b="1" dirty="0">
                <a:latin typeface="Times New Roman" pitchFamily="18" charset="0"/>
                <a:sym typeface="Wingdings" pitchFamily="2" charset="2"/>
              </a:rPr>
              <a:t>也是数据，</a:t>
            </a: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itchFamily="2" charset="2"/>
              </a:rPr>
              <a:t>其类型是对应的类</a:t>
            </a:r>
            <a:r>
              <a:rPr lang="zh-CN" altLang="en-US" b="1" dirty="0">
                <a:latin typeface="Times New Roman" pitchFamily="18" charset="0"/>
                <a:sym typeface="Wingdings" pitchFamily="2" charset="2"/>
              </a:rPr>
              <a:t>。</a:t>
            </a:r>
          </a:p>
          <a:p>
            <a:r>
              <a:rPr lang="en-US" altLang="zh-CN" b="1" dirty="0">
                <a:latin typeface="Times New Roman" pitchFamily="18" charset="0"/>
                <a:sym typeface="Wingdings" pitchFamily="2" charset="2"/>
              </a:rPr>
              <a:t>Java</a:t>
            </a:r>
            <a:r>
              <a:rPr lang="zh-CN" altLang="en-US" b="1" dirty="0">
                <a:latin typeface="Times New Roman" pitchFamily="18" charset="0"/>
                <a:sym typeface="Wingdings" pitchFamily="2" charset="2"/>
              </a:rPr>
              <a:t>将各种</a:t>
            </a:r>
            <a:r>
              <a:rPr lang="zh-CN" altLang="en-US" b="1" dirty="0">
                <a:solidFill>
                  <a:srgbClr val="000099"/>
                </a:solidFill>
                <a:latin typeface="Times New Roman" pitchFamily="18" charset="0"/>
                <a:sym typeface="Wingdings" pitchFamily="2" charset="2"/>
              </a:rPr>
              <a:t>对象</a:t>
            </a:r>
            <a:r>
              <a:rPr lang="zh-CN" altLang="en-US" b="1" dirty="0">
                <a:latin typeface="Times New Roman" pitchFamily="18" charset="0"/>
                <a:sym typeface="Wingdings" pitchFamily="2" charset="2"/>
              </a:rPr>
              <a:t>数据类型称为</a:t>
            </a:r>
            <a:r>
              <a:rPr lang="zh-CN" altLang="en-US" b="1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itchFamily="2" charset="2"/>
              </a:rPr>
              <a:t>引用数据类型</a:t>
            </a:r>
            <a:r>
              <a:rPr lang="en-US" altLang="zh-CN" b="1" dirty="0">
                <a:latin typeface="Times New Roman" pitchFamily="18" charset="0"/>
                <a:sym typeface="Wingdings" pitchFamily="2" charset="2"/>
              </a:rPr>
              <a:t>(Reference</a:t>
            </a:r>
            <a:r>
              <a:rPr lang="en-US" altLang="zh-CN" b="1" dirty="0">
                <a:solidFill>
                  <a:srgbClr val="990000"/>
                </a:solidFill>
                <a:latin typeface="Times New Roman" pitchFamily="18" charset="0"/>
                <a:sym typeface="Wingdings" pitchFamily="2" charset="2"/>
              </a:rPr>
              <a:t>)</a:t>
            </a:r>
            <a:r>
              <a:rPr lang="zh-CN" altLang="en-US" b="1" dirty="0">
                <a:latin typeface="Times New Roman" pitchFamily="18" charset="0"/>
                <a:sym typeface="Wingdings" pitchFamily="2" charset="2"/>
              </a:rPr>
              <a:t>。</a:t>
            </a:r>
            <a:endParaRPr lang="en-US" altLang="zh-CN" b="1" dirty="0">
              <a:latin typeface="Times New Roman" pitchFamily="18" charset="0"/>
              <a:sym typeface="Wingdings" pitchFamily="2" charset="2"/>
            </a:endParaRPr>
          </a:p>
          <a:p>
            <a:endParaRPr lang="zh-CN" altLang="en-US" b="1" dirty="0">
              <a:latin typeface="Times New Roman" pitchFamily="18" charset="0"/>
              <a:sym typeface="Wingdings" pitchFamily="2" charset="2"/>
            </a:endParaRPr>
          </a:p>
          <a:p>
            <a:pPr lvl="1"/>
            <a:r>
              <a:rPr lang="zh-CN" altLang="en-US" sz="26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itchFamily="2" charset="2"/>
              </a:rPr>
              <a:t>基本数据类型</a:t>
            </a:r>
            <a:r>
              <a:rPr lang="zh-CN" altLang="en-US" sz="2600" b="1" dirty="0">
                <a:latin typeface="Times New Roman" pitchFamily="18" charset="0"/>
                <a:sym typeface="Wingdings" pitchFamily="2" charset="2"/>
              </a:rPr>
              <a:t>的</a:t>
            </a:r>
            <a:r>
              <a:rPr lang="zh-CN" altLang="en-US" sz="2600" b="1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itchFamily="2" charset="2"/>
              </a:rPr>
              <a:t>变量</a:t>
            </a:r>
            <a:r>
              <a:rPr lang="zh-CN" altLang="en-US" sz="2600" b="1" dirty="0">
                <a:latin typeface="Times New Roman" pitchFamily="18" charset="0"/>
                <a:sym typeface="Wingdings" pitchFamily="2" charset="2"/>
              </a:rPr>
              <a:t>存放的是数据本身。</a:t>
            </a:r>
          </a:p>
          <a:p>
            <a:pPr lvl="1"/>
            <a:r>
              <a:rPr lang="zh-CN" altLang="en-US" sz="26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itchFamily="2" charset="2"/>
              </a:rPr>
              <a:t>引用数据类型</a:t>
            </a:r>
            <a:r>
              <a:rPr lang="zh-CN" altLang="en-US" sz="2600" b="1" dirty="0">
                <a:latin typeface="Times New Roman" pitchFamily="18" charset="0"/>
                <a:sym typeface="Wingdings" pitchFamily="2" charset="2"/>
              </a:rPr>
              <a:t>的</a:t>
            </a:r>
            <a:r>
              <a:rPr lang="zh-CN" altLang="en-US" sz="2600" b="1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itchFamily="2" charset="2"/>
              </a:rPr>
              <a:t>变量</a:t>
            </a:r>
            <a:r>
              <a:rPr lang="zh-CN" altLang="en-US" sz="2600" b="1" dirty="0">
                <a:latin typeface="Times New Roman" pitchFamily="18" charset="0"/>
                <a:sym typeface="Wingdings" pitchFamily="2" charset="2"/>
              </a:rPr>
              <a:t>存放的是对</a:t>
            </a:r>
            <a:r>
              <a:rPr lang="zh-CN" altLang="en-US" sz="2600" b="1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itchFamily="2" charset="2"/>
              </a:rPr>
              <a:t>对象的引用</a:t>
            </a:r>
            <a:r>
              <a:rPr lang="zh-CN" altLang="en-US" sz="2600" b="1" dirty="0">
                <a:solidFill>
                  <a:srgbClr val="CC0000"/>
                </a:solidFill>
                <a:latin typeface="Times New Roman" pitchFamily="18" charset="0"/>
                <a:sym typeface="Wingdings" pitchFamily="2" charset="2"/>
              </a:rPr>
              <a:t>，即：</a:t>
            </a:r>
            <a:r>
              <a:rPr lang="zh-CN" altLang="en-US" sz="2600" dirty="0"/>
              <a:t>该变量表示的对象所存储的</a:t>
            </a:r>
            <a:r>
              <a:rPr lang="zh-CN" altLang="en-US" sz="26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首地址</a:t>
            </a:r>
            <a:r>
              <a:rPr lang="zh-CN" altLang="en-US" sz="2600" b="1" dirty="0">
                <a:latin typeface="Times New Roman" pitchFamily="18" charset="0"/>
                <a:sym typeface="Wingdings" pitchFamily="2" charset="2"/>
              </a:rPr>
              <a:t>。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079593-F829-4CE6-8920-4D9E6029D4F2}" type="slidenum">
              <a:rPr lang="en-US" altLang="zh-CN" smtClean="0"/>
              <a:pPr/>
              <a:t>77</a:t>
            </a:fld>
            <a:endParaRPr lang="en-US" altLang="zh-CN" dirty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357166"/>
            <a:ext cx="6908800" cy="1143000"/>
          </a:xfrm>
        </p:spPr>
        <p:txBody>
          <a:bodyPr/>
          <a:lstStyle/>
          <a:p>
            <a:pPr eaLnBrk="1" hangingPunct="1"/>
            <a:r>
              <a:rPr lang="zh-CN" altLang="en-US" sz="3600" b="1"/>
              <a:t>数据内存分配示例：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7889" y="1815484"/>
            <a:ext cx="7562548" cy="1111872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 dirty="0"/>
              <a:t>int sum = 0; 				</a:t>
            </a:r>
            <a:r>
              <a:rPr lang="en-US" altLang="zh-CN" b="1" dirty="0">
                <a:solidFill>
                  <a:srgbClr val="CC0000"/>
                </a:solidFill>
              </a:rPr>
              <a:t>//</a:t>
            </a:r>
            <a:r>
              <a:rPr lang="zh-CN" altLang="en-US" b="1" dirty="0">
                <a:solidFill>
                  <a:srgbClr val="CC0000"/>
                </a:solidFill>
              </a:rPr>
              <a:t>简单数据</a:t>
            </a:r>
          </a:p>
          <a:p>
            <a:pPr marL="0" indent="0" eaLnBrk="1" hangingPunct="1">
              <a:buNone/>
            </a:pPr>
            <a:r>
              <a:rPr lang="en-US" altLang="zh-CN" b="1" dirty="0"/>
              <a:t>String s = </a:t>
            </a:r>
            <a:r>
              <a:rPr lang="en-US" altLang="zh-CN" b="1" dirty="0">
                <a:latin typeface="Arial" charset="0"/>
              </a:rPr>
              <a:t>“</a:t>
            </a:r>
            <a:r>
              <a:rPr lang="en-US" altLang="zh-CN" b="1" dirty="0"/>
              <a:t>Hello World!</a:t>
            </a:r>
            <a:r>
              <a:rPr lang="en-US" altLang="zh-CN" b="1" dirty="0">
                <a:latin typeface="Arial" charset="0"/>
              </a:rPr>
              <a:t>”</a:t>
            </a:r>
            <a:r>
              <a:rPr lang="en-US" altLang="zh-CN" b="1" dirty="0"/>
              <a:t>;		</a:t>
            </a:r>
            <a:r>
              <a:rPr lang="en-US" altLang="zh-CN" b="1" dirty="0">
                <a:solidFill>
                  <a:srgbClr val="CC0000"/>
                </a:solidFill>
              </a:rPr>
              <a:t>//</a:t>
            </a:r>
            <a:r>
              <a:rPr lang="zh-CN" altLang="en-US" b="1" dirty="0">
                <a:solidFill>
                  <a:srgbClr val="CC0000"/>
                </a:solidFill>
              </a:rPr>
              <a:t>引用数据</a:t>
            </a:r>
          </a:p>
        </p:txBody>
      </p:sp>
      <p:sp>
        <p:nvSpPr>
          <p:cNvPr id="59399" name="Text Box 5"/>
          <p:cNvSpPr txBox="1">
            <a:spLocks noChangeArrowheads="1"/>
          </p:cNvSpPr>
          <p:nvPr/>
        </p:nvSpPr>
        <p:spPr bwMode="auto">
          <a:xfrm>
            <a:off x="1235692" y="3486507"/>
            <a:ext cx="915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Arial" charset="0"/>
              </a:rPr>
              <a:t>sum</a:t>
            </a: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2151680" y="3543703"/>
            <a:ext cx="1295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800">
                <a:latin typeface="Arial" charset="0"/>
              </a:rPr>
              <a:t>0</a:t>
            </a:r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1643042" y="4410679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Arial" charset="0"/>
              </a:rPr>
              <a:t>s</a:t>
            </a:r>
          </a:p>
        </p:txBody>
      </p:sp>
      <p:sp>
        <p:nvSpPr>
          <p:cNvPr id="59402" name="Text Box 8"/>
          <p:cNvSpPr txBox="1">
            <a:spLocks noChangeArrowheads="1"/>
          </p:cNvSpPr>
          <p:nvPr/>
        </p:nvSpPr>
        <p:spPr bwMode="auto">
          <a:xfrm>
            <a:off x="2143108" y="4429128"/>
            <a:ext cx="1700208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800" err="1">
                <a:solidFill>
                  <a:srgbClr val="000099"/>
                </a:solidFill>
                <a:latin typeface="Arial" charset="0"/>
              </a:rPr>
              <a:t>0xf789a1</a:t>
            </a:r>
            <a:endParaRPr lang="en-US" altLang="zh-CN" sz="2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59403" name="Text Box 9"/>
          <p:cNvSpPr txBox="1">
            <a:spLocks noChangeArrowheads="1"/>
          </p:cNvSpPr>
          <p:nvPr/>
        </p:nvSpPr>
        <p:spPr bwMode="auto">
          <a:xfrm>
            <a:off x="5468142" y="4688688"/>
            <a:ext cx="19859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>
                <a:latin typeface="Arial" charset="0"/>
              </a:rPr>
              <a:t>Hello World!</a:t>
            </a:r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>
            <a:off x="3843315" y="4786321"/>
            <a:ext cx="1624827" cy="48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4736444" y="3432140"/>
            <a:ext cx="45719" cy="2714644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395241" y="4332716"/>
            <a:ext cx="12858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err="1">
                <a:solidFill>
                  <a:srgbClr val="000099"/>
                </a:solidFill>
                <a:latin typeface="Arial" charset="0"/>
              </a:rPr>
              <a:t>0xf789a1</a:t>
            </a:r>
            <a:endParaRPr lang="en-US" altLang="zh-CN" sz="20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94197" y="4338673"/>
            <a:ext cx="95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</a:rPr>
              <a:t>首地址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C01084-1DF6-4011-9529-99058E050BC5}"/>
              </a:ext>
            </a:extLst>
          </p:cNvPr>
          <p:cNvSpPr txBox="1"/>
          <p:nvPr/>
        </p:nvSpPr>
        <p:spPr>
          <a:xfrm>
            <a:off x="5648712" y="5700178"/>
            <a:ext cx="1137257" cy="461665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堆内存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54F83E1-43CE-48B8-8800-0C8D54E664FA}"/>
              </a:ext>
            </a:extLst>
          </p:cNvPr>
          <p:cNvSpPr txBox="1"/>
          <p:nvPr/>
        </p:nvSpPr>
        <p:spPr>
          <a:xfrm>
            <a:off x="1834336" y="5681979"/>
            <a:ext cx="1137257" cy="461665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栈内存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2F701ED-A7F6-43CD-A43D-BCE98F813B21}"/>
              </a:ext>
            </a:extLst>
          </p:cNvPr>
          <p:cNvSpPr txBox="1"/>
          <p:nvPr/>
        </p:nvSpPr>
        <p:spPr>
          <a:xfrm>
            <a:off x="3702383" y="4332716"/>
            <a:ext cx="110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引用</a:t>
            </a:r>
          </a:p>
        </p:txBody>
      </p:sp>
      <p:sp>
        <p:nvSpPr>
          <p:cNvPr id="2" name="椭圆形标注 7">
            <a:extLst>
              <a:ext uri="{FF2B5EF4-FFF2-40B4-BE49-F238E27FC236}">
                <a16:creationId xmlns:a16="http://schemas.microsoft.com/office/drawing/2014/main" id="{92F896A0-C6C3-6920-3075-F4E4BC94325D}"/>
              </a:ext>
            </a:extLst>
          </p:cNvPr>
          <p:cNvSpPr/>
          <p:nvPr/>
        </p:nvSpPr>
        <p:spPr bwMode="auto">
          <a:xfrm>
            <a:off x="7247209" y="5444457"/>
            <a:ext cx="1439592" cy="717385"/>
          </a:xfrm>
          <a:prstGeom prst="wedgeEllipseCallout">
            <a:avLst>
              <a:gd name="adj1" fmla="val -38082"/>
              <a:gd name="adj2" fmla="val -88112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/>
              <a:t>String</a:t>
            </a:r>
            <a:r>
              <a:rPr lang="zh-CN" altLang="en-US" b="1" dirty="0"/>
              <a:t>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/>
      <p:bldP spid="59400" grpId="0" animBg="1"/>
      <p:bldP spid="59401" grpId="0"/>
      <p:bldP spid="59402" grpId="0" animBg="1"/>
      <p:bldP spid="59403" grpId="0" animBg="1"/>
      <p:bldP spid="59404" grpId="0" animBg="1"/>
      <p:bldP spid="13" grpId="0" animBg="1"/>
      <p:bldP spid="16" grpId="0" animBg="1"/>
      <p:bldP spid="17" grpId="0"/>
      <p:bldP spid="19" grpId="0" animBg="1"/>
      <p:bldP spid="20" grpId="0" animBg="1"/>
      <p:bldP spid="21" grpId="0"/>
      <p:bldP spid="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ECFF8-DCEA-4107-859C-47ACB569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§2.5  </a:t>
            </a:r>
            <a:r>
              <a:rPr lang="zh-CN" altLang="en-US">
                <a:latin typeface="宋体" pitchFamily="2" charset="-122"/>
              </a:rPr>
              <a:t>枚举类型 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589DA-0466-4FDD-BA9A-E05C6E95D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JDK1.5</a:t>
            </a:r>
            <a:r>
              <a:rPr lang="zh-CN" altLang="en-US" dirty="0"/>
              <a:t>引入了新的类型</a:t>
            </a:r>
            <a:r>
              <a:rPr lang="en-US" altLang="zh-CN" dirty="0"/>
              <a:t>——</a:t>
            </a:r>
            <a:r>
              <a:rPr lang="zh-CN" altLang="en-US" dirty="0"/>
              <a:t>枚举。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JDK1.5 </a:t>
            </a:r>
            <a:r>
              <a:rPr lang="zh-CN" altLang="en-US" dirty="0"/>
              <a:t>之前，我们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定义常量</a:t>
            </a:r>
            <a:r>
              <a:rPr lang="zh-CN" altLang="en-US" dirty="0"/>
              <a:t>都是：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public static </a:t>
            </a:r>
            <a:r>
              <a:rPr lang="en-US" altLang="zh-CN" b="1" dirty="0" err="1">
                <a:solidFill>
                  <a:srgbClr val="FF0000"/>
                </a:solidFill>
              </a:rPr>
              <a:t>fianl</a:t>
            </a:r>
            <a:r>
              <a:rPr lang="en-US" altLang="zh-CN" dirty="0"/>
              <a:t>.... </a:t>
            </a:r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C93F02-0F5D-40E6-A836-4C71E160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5AA832-F695-4197-96BE-29D16574979E}"/>
              </a:ext>
            </a:extLst>
          </p:cNvPr>
          <p:cNvSpPr txBox="1"/>
          <p:nvPr/>
        </p:nvSpPr>
        <p:spPr>
          <a:xfrm>
            <a:off x="1835696" y="3411430"/>
            <a:ext cx="576064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</a:t>
            </a:r>
            <a:r>
              <a:rPr lang="en-US" altLang="zh-CN" sz="2000" dirty="0"/>
              <a:t>public class Day {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altLang="zh-CN" sz="2000" dirty="0"/>
              <a:t>public </a:t>
            </a:r>
            <a:r>
              <a:rPr lang="en-US" altLang="zh-CN" sz="2000" b="1" dirty="0">
                <a:solidFill>
                  <a:srgbClr val="FF0000"/>
                </a:solidFill>
              </a:rPr>
              <a:t>static final </a:t>
            </a:r>
            <a:r>
              <a:rPr lang="en-US" altLang="zh-CN" sz="2000" dirty="0"/>
              <a:t>int MONDAY =1;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altLang="zh-CN" sz="2000" dirty="0"/>
              <a:t>public static final int TUESDAY=2;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altLang="zh-CN" sz="2000" dirty="0"/>
              <a:t>public static final int WEDNESDAY=3;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altLang="zh-CN" sz="2000" dirty="0"/>
              <a:t>public static final int THURSDAY=4;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altLang="zh-CN" sz="2000" dirty="0"/>
              <a:t>public static final int FRIDAY=5;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altLang="zh-CN" sz="2000" dirty="0"/>
              <a:t>public static final int SATURDAY=6;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altLang="zh-CN" sz="2000" dirty="0"/>
              <a:t>public static final int SUNDAY=7; 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472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§2.5  </a:t>
            </a:r>
            <a:r>
              <a:rPr lang="zh-CN" altLang="en-US" dirty="0">
                <a:latin typeface="宋体" pitchFamily="2" charset="-122"/>
              </a:rPr>
              <a:t>枚举类型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dirty="0"/>
              <a:t>Java</a:t>
            </a:r>
            <a:r>
              <a:rPr lang="zh-CN" altLang="en-US" sz="2400" dirty="0"/>
              <a:t>使用关键字</a:t>
            </a:r>
            <a:r>
              <a:rPr lang="en-US" altLang="zh-CN" sz="2400" b="1" dirty="0" err="1">
                <a:solidFill>
                  <a:srgbClr val="FF0000"/>
                </a:solidFill>
              </a:rPr>
              <a:t>enum</a:t>
            </a:r>
            <a:r>
              <a:rPr lang="zh-CN" altLang="en-US" sz="2400" dirty="0"/>
              <a:t>声明枚举类型，可以</a:t>
            </a:r>
            <a:r>
              <a:rPr lang="zh-CN" altLang="en-US" sz="2400" b="1" dirty="0">
                <a:solidFill>
                  <a:srgbClr val="000099"/>
                </a:solidFill>
              </a:rPr>
              <a:t>将</a:t>
            </a:r>
            <a:r>
              <a:rPr lang="zh-CN" altLang="en-US" sz="24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相关的常量</a:t>
            </a:r>
            <a:r>
              <a:rPr lang="zh-CN" altLang="en-US" sz="2400" b="1" dirty="0">
                <a:solidFill>
                  <a:srgbClr val="000099"/>
                </a:solidFill>
              </a:rPr>
              <a:t>分组到一个枚举类型里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枚举表示的类型其</a:t>
            </a:r>
            <a:r>
              <a:rPr lang="zh-CN" altLang="en-US" sz="2000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取值数量是必须有限的；</a:t>
            </a:r>
            <a:endParaRPr lang="en-US" altLang="zh-CN" sz="2000" dirty="0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也就是说：每个值都是可以枚举出来的，如：一周有七天，一年有</a:t>
            </a:r>
            <a:r>
              <a:rPr lang="en-US" altLang="zh-CN" sz="2000" dirty="0"/>
              <a:t>12</a:t>
            </a:r>
            <a:r>
              <a:rPr lang="zh-CN" altLang="en-US" sz="2000" dirty="0"/>
              <a:t>个月。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语法格式如下：</a:t>
            </a:r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pPr lvl="1">
              <a:spcBef>
                <a:spcPts val="0"/>
              </a:spcBef>
            </a:pPr>
            <a:endParaRPr lang="en-US" altLang="zh-CN" sz="1000" b="1" dirty="0"/>
          </a:p>
          <a:p>
            <a:pPr lvl="1">
              <a:spcBef>
                <a:spcPts val="0"/>
              </a:spcBef>
            </a:pPr>
            <a:r>
              <a:rPr lang="zh-CN" altLang="en-US" sz="2000" b="1" dirty="0"/>
              <a:t>常量列表</a:t>
            </a:r>
            <a:r>
              <a:rPr lang="zh-CN" altLang="en-US" sz="2000" dirty="0"/>
              <a:t>是用</a:t>
            </a:r>
            <a:r>
              <a:rPr lang="zh-CN" altLang="en-US" sz="20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逗号</a:t>
            </a:r>
            <a:r>
              <a:rPr lang="zh-CN" altLang="en-US" sz="2000" b="1" dirty="0"/>
              <a:t>分割的</a:t>
            </a:r>
            <a:r>
              <a:rPr lang="zh-CN" altLang="en-US" sz="2000" b="1" dirty="0">
                <a:solidFill>
                  <a:srgbClr val="C00000"/>
                </a:solidFill>
              </a:rPr>
              <a:t>字符</a:t>
            </a:r>
            <a:r>
              <a:rPr lang="zh-CN" altLang="en-US" sz="2000" b="1" dirty="0">
                <a:solidFill>
                  <a:srgbClr val="000099"/>
                </a:solidFill>
              </a:rPr>
              <a:t>序列</a:t>
            </a:r>
            <a:r>
              <a:rPr lang="zh-CN" altLang="en-US" sz="2000" dirty="0"/>
              <a:t>，称为</a:t>
            </a:r>
            <a:r>
              <a:rPr lang="zh-CN" altLang="en-US" sz="20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枚举类型的常量</a:t>
            </a:r>
            <a:r>
              <a:rPr lang="en-US" altLang="zh-CN" sz="2000" b="1" dirty="0">
                <a:solidFill>
                  <a:srgbClr val="C00000"/>
                </a:solidFill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zh-CN" altLang="en-US" sz="2000" b="1" dirty="0">
                <a:solidFill>
                  <a:srgbClr val="000099"/>
                </a:solidFill>
              </a:rPr>
              <a:t>枚举类型的常量</a:t>
            </a:r>
            <a:r>
              <a:rPr lang="zh-CN" altLang="en-US" sz="2000" dirty="0"/>
              <a:t>要符合标识符之规定。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枚举成员默认是</a:t>
            </a:r>
            <a:r>
              <a:rPr lang="en-US" altLang="zh-CN" sz="2000" dirty="0"/>
              <a:t>final</a:t>
            </a:r>
            <a:r>
              <a:rPr lang="zh-CN" altLang="en-US" sz="2000" dirty="0"/>
              <a:t>、</a:t>
            </a:r>
            <a:r>
              <a:rPr lang="en-US" altLang="zh-CN" sz="2000" dirty="0"/>
              <a:t>public</a:t>
            </a:r>
            <a:r>
              <a:rPr lang="zh-CN" altLang="en-US" sz="2000" dirty="0"/>
              <a:t>、</a:t>
            </a:r>
            <a:r>
              <a:rPr lang="en-US" altLang="zh-CN" sz="2000" dirty="0"/>
              <a:t>static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79</a:t>
            </a:fld>
            <a:endParaRPr lang="zh-CN" altLang="en-US"/>
          </a:p>
        </p:txBody>
      </p:sp>
      <p:sp>
        <p:nvSpPr>
          <p:cNvPr id="5" name="云形标注 4"/>
          <p:cNvSpPr/>
          <p:nvPr/>
        </p:nvSpPr>
        <p:spPr>
          <a:xfrm>
            <a:off x="6431868" y="3044266"/>
            <a:ext cx="2376264" cy="769468"/>
          </a:xfrm>
          <a:prstGeom prst="cloudCallout">
            <a:avLst>
              <a:gd name="adj1" fmla="val -127903"/>
              <a:gd name="adj2" fmla="val 6462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文件名为：枚举名</a:t>
            </a:r>
            <a:r>
              <a:rPr lang="en-US" altLang="zh-CN" b="1" dirty="0">
                <a:solidFill>
                  <a:schemeClr val="tx1"/>
                </a:solidFill>
              </a:rPr>
              <a:t>.java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6323" y="3901736"/>
            <a:ext cx="3411353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6"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 </a:t>
            </a:r>
            <a:r>
              <a:rPr lang="en-US" altLang="zh-CN" sz="2400" b="1" err="1">
                <a:solidFill>
                  <a:srgbClr val="FF0000"/>
                </a:solidFill>
              </a:rPr>
              <a:t>enum</a:t>
            </a:r>
            <a:r>
              <a:rPr lang="en-US" altLang="zh-CN" sz="2400" b="1">
                <a:solidFill>
                  <a:srgbClr val="FF0000"/>
                </a:solidFill>
              </a:rPr>
              <a:t> </a:t>
            </a:r>
            <a:r>
              <a:rPr lang="zh-CN" altLang="en-US" sz="2400" b="1">
                <a:solidFill>
                  <a:srgbClr val="000099"/>
                </a:solidFill>
              </a:rPr>
              <a:t>枚举名</a:t>
            </a:r>
            <a:r>
              <a:rPr lang="en-US" altLang="zh-CN" sz="2400" b="1">
                <a:solidFill>
                  <a:srgbClr val="000099"/>
                </a:solidFill>
              </a:rPr>
              <a:t>{</a:t>
            </a:r>
            <a:endParaRPr lang="zh-CN" altLang="en-US" sz="2400" b="1">
              <a:solidFill>
                <a:srgbClr val="000099"/>
              </a:solidFill>
            </a:endParaRPr>
          </a:p>
          <a:p>
            <a:pPr marL="0" lvl="6">
              <a:buNone/>
            </a:pPr>
            <a:r>
              <a:rPr lang="en-US" altLang="zh-CN" sz="2400" b="1">
                <a:solidFill>
                  <a:srgbClr val="000099"/>
                </a:solidFill>
              </a:rPr>
              <a:t>      </a:t>
            </a:r>
            <a:r>
              <a:rPr lang="zh-CN" altLang="en-US" sz="2400" b="1">
                <a:solidFill>
                  <a:srgbClr val="000099"/>
                </a:solidFill>
              </a:rPr>
              <a:t>常量列表</a:t>
            </a:r>
          </a:p>
          <a:p>
            <a:pPr marL="0" lvl="6">
              <a:buNone/>
            </a:pPr>
            <a:r>
              <a:rPr lang="zh-CN" altLang="en-US" sz="2400" b="1">
                <a:solidFill>
                  <a:srgbClr val="000099"/>
                </a:solidFill>
              </a:rPr>
              <a:t> </a:t>
            </a:r>
            <a:r>
              <a:rPr lang="en-US" altLang="zh-CN" sz="2400" b="1">
                <a:solidFill>
                  <a:srgbClr val="000099"/>
                </a:solidFill>
              </a:rPr>
              <a:t>}</a:t>
            </a:r>
            <a:endParaRPr lang="zh-CN" altLang="en-US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1D4FB2-A67D-6978-EA00-14E4A05ACFBB}"/>
              </a:ext>
            </a:extLst>
          </p:cNvPr>
          <p:cNvSpPr txBox="1"/>
          <p:nvPr/>
        </p:nvSpPr>
        <p:spPr>
          <a:xfrm>
            <a:off x="5520341" y="58527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Enumeration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8BC4D-4FEC-491C-8DD0-DE552F07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76872"/>
            <a:ext cx="7543800" cy="1295400"/>
          </a:xfrm>
        </p:spPr>
        <p:txBody>
          <a:bodyPr/>
          <a:lstStyle/>
          <a:p>
            <a:pPr algn="ctr"/>
            <a:r>
              <a:rPr lang="zh-CN" altLang="en-US" sz="5400" dirty="0"/>
              <a:t>变量与常量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49390D-C501-4CED-BEEF-F526B421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3375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§2.5  </a:t>
            </a:r>
            <a:r>
              <a:rPr lang="zh-CN" altLang="en-US">
                <a:latin typeface="宋体" pitchFamily="2" charset="-122"/>
              </a:rPr>
              <a:t>枚举类型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定义枚举类型</a:t>
            </a:r>
            <a:r>
              <a:rPr lang="en-US" altLang="zh-CN" sz="2400" dirty="0"/>
              <a:t>Season</a:t>
            </a:r>
            <a:r>
              <a:rPr lang="zh-CN" altLang="en-US" sz="2400" dirty="0"/>
              <a:t>：</a:t>
            </a:r>
          </a:p>
          <a:p>
            <a:pPr>
              <a:buNone/>
            </a:pPr>
            <a:endParaRPr lang="en-US" altLang="zh-CN" sz="2000" dirty="0">
              <a:latin typeface="+mj-lt"/>
              <a:ea typeface="+mj-ea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定义</a:t>
            </a:r>
            <a:r>
              <a:rPr lang="en-US" altLang="zh-CN" dirty="0"/>
              <a:t>4</a:t>
            </a:r>
            <a:r>
              <a:rPr lang="zh-CN" altLang="en-US" dirty="0"/>
              <a:t>个常量，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每个</a:t>
            </a:r>
            <a:r>
              <a:rPr lang="zh-CN" altLang="en-US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常量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的名称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都将被转换成一个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字符串</a:t>
            </a:r>
            <a:r>
              <a:rPr lang="zh-CN" altLang="en-US" dirty="0"/>
              <a:t>，该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字符串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常量的值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sz="2400" dirty="0"/>
              <a:t>定义以后，</a:t>
            </a:r>
            <a:r>
              <a:rPr lang="en-US" altLang="zh-CN" sz="2400" b="1" kern="1200" dirty="0">
                <a:solidFill>
                  <a:srgbClr val="0000CC"/>
                </a:solidFill>
              </a:rPr>
              <a:t>Season</a:t>
            </a:r>
            <a:r>
              <a:rPr lang="zh-CN" altLang="en-US" sz="2400" dirty="0"/>
              <a:t>可以作为数据类型使用。</a:t>
            </a:r>
            <a:endParaRPr lang="en-US" altLang="zh-CN" sz="2400" dirty="0"/>
          </a:p>
          <a:p>
            <a:endParaRPr lang="en-US" altLang="zh-CN" b="1" dirty="0">
              <a:solidFill>
                <a:srgbClr val="000099"/>
              </a:solidFill>
              <a:latin typeface="+mj-lt"/>
              <a:ea typeface="+mj-ea"/>
            </a:endParaRPr>
          </a:p>
          <a:p>
            <a:pPr lvl="1"/>
            <a:endParaRPr lang="zh-CN" altLang="en-US" b="1" dirty="0">
              <a:solidFill>
                <a:srgbClr val="000099"/>
              </a:solidFill>
              <a:latin typeface="+mj-lt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80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0100" y="2924944"/>
            <a:ext cx="7143800" cy="10156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/>
              <a:t>public </a:t>
            </a:r>
            <a:r>
              <a:rPr lang="en-US" altLang="zh-CN" sz="2000" b="1" err="1">
                <a:solidFill>
                  <a:srgbClr val="C00000"/>
                </a:solidFill>
              </a:rPr>
              <a:t>enum</a:t>
            </a:r>
            <a:r>
              <a:rPr lang="en-US" altLang="zh-CN" sz="2000" b="1"/>
              <a:t> </a:t>
            </a:r>
            <a:r>
              <a:rPr lang="en-US" altLang="zh-CN" sz="2000" b="1">
                <a:solidFill>
                  <a:srgbClr val="0000CC"/>
                </a:solidFill>
              </a:rPr>
              <a:t>Season</a:t>
            </a:r>
            <a:r>
              <a:rPr lang="en-US" altLang="zh-CN" sz="2000" b="1"/>
              <a:t> {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      </a:t>
            </a:r>
            <a:r>
              <a:rPr lang="zh-CN" altLang="en-US" sz="2000" b="1">
                <a:solidFill>
                  <a:srgbClr val="000099"/>
                </a:solidFill>
              </a:rPr>
              <a:t>春季</a:t>
            </a:r>
            <a:r>
              <a:rPr lang="en-US" altLang="zh-CN" sz="2000" b="1">
                <a:solidFill>
                  <a:srgbClr val="000099"/>
                </a:solidFill>
              </a:rPr>
              <a:t>, </a:t>
            </a:r>
            <a:r>
              <a:rPr lang="zh-CN" altLang="en-US" sz="2000" b="1">
                <a:solidFill>
                  <a:srgbClr val="000099"/>
                </a:solidFill>
              </a:rPr>
              <a:t>夏季</a:t>
            </a:r>
            <a:r>
              <a:rPr lang="en-US" altLang="zh-CN" sz="2000" b="1">
                <a:solidFill>
                  <a:srgbClr val="000099"/>
                </a:solidFill>
              </a:rPr>
              <a:t>, </a:t>
            </a:r>
            <a:r>
              <a:rPr lang="zh-CN" altLang="en-US" sz="2000" b="1">
                <a:solidFill>
                  <a:srgbClr val="000099"/>
                </a:solidFill>
              </a:rPr>
              <a:t>秋季</a:t>
            </a:r>
            <a:r>
              <a:rPr lang="en-US" altLang="zh-CN" sz="2000" b="1">
                <a:solidFill>
                  <a:srgbClr val="000099"/>
                </a:solidFill>
              </a:rPr>
              <a:t>, </a:t>
            </a:r>
            <a:r>
              <a:rPr lang="zh-CN" altLang="en-US" sz="2000" b="1">
                <a:solidFill>
                  <a:srgbClr val="000099"/>
                </a:solidFill>
              </a:rPr>
              <a:t>冬季</a:t>
            </a:r>
            <a:r>
              <a:rPr lang="en-US" altLang="zh-CN" sz="2000" b="1">
                <a:solidFill>
                  <a:srgbClr val="000099"/>
                </a:solidFill>
              </a:rPr>
              <a:t>		</a:t>
            </a:r>
            <a:r>
              <a:rPr lang="en-US" altLang="zh-CN" sz="2000" b="1"/>
              <a:t>//</a:t>
            </a:r>
            <a:r>
              <a:rPr lang="zh-CN" altLang="en-US" sz="2000">
                <a:solidFill>
                  <a:srgbClr val="C00000"/>
                </a:solidFill>
              </a:rPr>
              <a:t>定义</a:t>
            </a:r>
            <a:r>
              <a:rPr lang="en-US" altLang="zh-CN" sz="2000">
                <a:solidFill>
                  <a:srgbClr val="C00000"/>
                </a:solidFill>
              </a:rPr>
              <a:t>4</a:t>
            </a:r>
            <a:r>
              <a:rPr lang="zh-CN" altLang="en-US" sz="2000">
                <a:solidFill>
                  <a:srgbClr val="C00000"/>
                </a:solidFill>
              </a:rPr>
              <a:t>个常量</a:t>
            </a:r>
            <a:endParaRPr lang="en-US" altLang="zh-CN" sz="2000">
              <a:solidFill>
                <a:srgbClr val="C00000"/>
              </a:solidFill>
            </a:endParaRPr>
          </a:p>
          <a:p>
            <a:r>
              <a:rPr lang="en-US" altLang="zh-CN" sz="2000" b="1"/>
              <a:t>}</a:t>
            </a:r>
          </a:p>
        </p:txBody>
      </p:sp>
      <p:sp>
        <p:nvSpPr>
          <p:cNvPr id="8" name="云形标注 7"/>
          <p:cNvSpPr/>
          <p:nvPr/>
        </p:nvSpPr>
        <p:spPr>
          <a:xfrm>
            <a:off x="899592" y="2083225"/>
            <a:ext cx="2714644" cy="612648"/>
          </a:xfrm>
          <a:prstGeom prst="cloudCallout">
            <a:avLst>
              <a:gd name="adj1" fmla="val 35697"/>
              <a:gd name="adj2" fmla="val 11079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err="1">
                <a:solidFill>
                  <a:schemeClr val="tx1"/>
                </a:solidFill>
              </a:rPr>
              <a:t>Season.java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8F5D8B72-A133-41BB-BA3F-CBEFFCCF33E3}"/>
              </a:ext>
            </a:extLst>
          </p:cNvPr>
          <p:cNvSpPr/>
          <p:nvPr/>
        </p:nvSpPr>
        <p:spPr>
          <a:xfrm>
            <a:off x="5009221" y="2082217"/>
            <a:ext cx="2282594" cy="612648"/>
          </a:xfrm>
          <a:prstGeom prst="borderCallout1">
            <a:avLst>
              <a:gd name="adj1" fmla="val 54140"/>
              <a:gd name="adj2" fmla="val -3179"/>
              <a:gd name="adj3" fmla="val 196068"/>
              <a:gd name="adj4" fmla="val -52074"/>
            </a:avLst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常量名称即常量值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§2.5  </a:t>
            </a:r>
            <a:r>
              <a:rPr lang="zh-CN" altLang="en-US">
                <a:latin typeface="宋体" pitchFamily="2" charset="-122"/>
              </a:rPr>
              <a:t>枚举类型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8439"/>
            <a:ext cx="8229600" cy="4502150"/>
          </a:xfrm>
        </p:spPr>
        <p:txBody>
          <a:bodyPr/>
          <a:lstStyle/>
          <a:p>
            <a:r>
              <a:rPr lang="zh-CN" altLang="en-US" sz="2400" dirty="0"/>
              <a:t>可以用</a:t>
            </a:r>
            <a:r>
              <a:rPr lang="en-US" altLang="zh-CN" sz="2400" b="1" dirty="0">
                <a:solidFill>
                  <a:srgbClr val="C00000"/>
                </a:solidFill>
              </a:rPr>
              <a:t>Season</a:t>
            </a:r>
            <a:r>
              <a:rPr lang="zh-CN" altLang="en-US" sz="2400" dirty="0"/>
              <a:t>枚举类型声明一个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枚举变量</a:t>
            </a:r>
            <a:r>
              <a:rPr lang="zh-CN" altLang="en-US" sz="2400" dirty="0"/>
              <a:t>，该枚举变量只能取值枚举类型中的常量。</a:t>
            </a:r>
            <a:endParaRPr lang="en-US" altLang="zh-CN" sz="2400" dirty="0"/>
          </a:p>
          <a:p>
            <a:r>
              <a:rPr lang="zh-CN" altLang="en-US" sz="2400" dirty="0"/>
              <a:t>声明枚举类型</a:t>
            </a:r>
            <a:r>
              <a:rPr lang="en-US" altLang="zh-CN" sz="2400" b="1" dirty="0">
                <a:solidFill>
                  <a:srgbClr val="C00000"/>
                </a:solidFill>
              </a:rPr>
              <a:t>Season</a:t>
            </a:r>
            <a:r>
              <a:rPr lang="zh-CN" altLang="en-US" sz="2400" dirty="0"/>
              <a:t>的变量</a:t>
            </a:r>
            <a:r>
              <a:rPr lang="en-US" altLang="zh-CN" sz="2400" dirty="0"/>
              <a:t>x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algn="ctr"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Season x;</a:t>
            </a:r>
          </a:p>
          <a:p>
            <a:pPr lvl="1"/>
            <a:r>
              <a:rPr lang="en-US" altLang="zh-CN" b="1" dirty="0"/>
              <a:t>x</a:t>
            </a:r>
            <a:r>
              <a:rPr lang="zh-CN" altLang="en-US" b="1" dirty="0"/>
              <a:t>是一个变量，其</a:t>
            </a:r>
            <a:r>
              <a:rPr lang="zh-CN" altLang="en-US" b="1" dirty="0">
                <a:solidFill>
                  <a:srgbClr val="C00000"/>
                </a:solidFill>
              </a:rPr>
              <a:t>数据类型</a:t>
            </a:r>
            <a:r>
              <a:rPr lang="zh-CN" altLang="en-US" b="1" dirty="0"/>
              <a:t>是</a:t>
            </a:r>
            <a:r>
              <a:rPr lang="en-US" altLang="zh-CN" b="1" dirty="0">
                <a:solidFill>
                  <a:srgbClr val="C00000"/>
                </a:solidFill>
              </a:rPr>
              <a:t>Season</a:t>
            </a:r>
            <a:r>
              <a:rPr lang="en-US" altLang="zh-CN" b="1" dirty="0"/>
              <a:t>.</a:t>
            </a:r>
          </a:p>
          <a:p>
            <a:pPr lvl="1"/>
            <a:r>
              <a:rPr lang="en-US" altLang="zh-CN" b="1" dirty="0"/>
              <a:t>x</a:t>
            </a:r>
            <a:r>
              <a:rPr lang="zh-CN" altLang="en-US" b="1" dirty="0"/>
              <a:t>只能取</a:t>
            </a:r>
            <a:r>
              <a:rPr lang="en-US" altLang="zh-CN" b="1" dirty="0">
                <a:solidFill>
                  <a:srgbClr val="C00000"/>
                </a:solidFill>
              </a:rPr>
              <a:t>Season</a:t>
            </a:r>
            <a:r>
              <a:rPr lang="zh-CN" altLang="en-US" b="1" dirty="0">
                <a:solidFill>
                  <a:srgbClr val="C00000"/>
                </a:solidFill>
              </a:rPr>
              <a:t>内定义的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r>
              <a:rPr lang="zh-CN" altLang="en-US" b="1" dirty="0">
                <a:solidFill>
                  <a:srgbClr val="C00000"/>
                </a:solidFill>
              </a:rPr>
              <a:t>个常量值。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sz="2400" dirty="0"/>
              <a:t>通过使用</a:t>
            </a:r>
            <a:r>
              <a:rPr lang="zh-CN" altLang="en-US" sz="2400" b="1" dirty="0">
                <a:solidFill>
                  <a:srgbClr val="000099"/>
                </a:solidFill>
              </a:rPr>
              <a:t>枚举名和“</a:t>
            </a:r>
            <a:r>
              <a:rPr lang="en-US" altLang="zh-CN" sz="2400" b="1" dirty="0">
                <a:solidFill>
                  <a:srgbClr val="000099"/>
                </a:solidFill>
              </a:rPr>
              <a:t>.”</a:t>
            </a:r>
            <a:r>
              <a:rPr lang="zh-CN" altLang="en-US" sz="2400" b="1" dirty="0">
                <a:solidFill>
                  <a:srgbClr val="000099"/>
                </a:solidFill>
              </a:rPr>
              <a:t>运算符</a:t>
            </a:r>
            <a:r>
              <a:rPr lang="zh-CN" altLang="en-US" sz="2400" dirty="0"/>
              <a:t>获得枚举类型中的常量。</a:t>
            </a:r>
            <a:r>
              <a:rPr lang="zh-CN" altLang="en-US" sz="2400" b="1" dirty="0"/>
              <a:t>例如：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3E4723-500B-4683-A369-A5F4481060C9}"/>
              </a:ext>
            </a:extLst>
          </p:cNvPr>
          <p:cNvSpPr txBox="1"/>
          <p:nvPr/>
        </p:nvSpPr>
        <p:spPr>
          <a:xfrm>
            <a:off x="4139952" y="5600497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</a:rPr>
              <a:t>//x</a:t>
            </a:r>
            <a:r>
              <a:rPr lang="zh-CN" altLang="en-US" sz="2000" b="1" dirty="0">
                <a:solidFill>
                  <a:srgbClr val="000099"/>
                </a:solidFill>
              </a:rPr>
              <a:t>的值为：</a:t>
            </a:r>
            <a:r>
              <a:rPr lang="en-US" altLang="zh-CN" sz="2000" b="1" dirty="0">
                <a:solidFill>
                  <a:srgbClr val="000099"/>
                </a:solidFill>
              </a:rPr>
              <a:t>”</a:t>
            </a:r>
            <a:r>
              <a:rPr lang="zh-CN" altLang="en-US" sz="2000" b="1" dirty="0">
                <a:solidFill>
                  <a:srgbClr val="000099"/>
                </a:solidFill>
              </a:rPr>
              <a:t>春季</a:t>
            </a:r>
            <a:r>
              <a:rPr lang="en-US" altLang="zh-CN" sz="2000" b="1" dirty="0">
                <a:solidFill>
                  <a:srgbClr val="000099"/>
                </a:solidFill>
              </a:rPr>
              <a:t>”</a:t>
            </a:r>
            <a:endParaRPr lang="en-US" altLang="zh-CN" sz="2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C8B90C-FC66-416C-8724-904AC6654B2E}"/>
              </a:ext>
            </a:extLst>
          </p:cNvPr>
          <p:cNvSpPr txBox="1"/>
          <p:nvPr/>
        </p:nvSpPr>
        <p:spPr>
          <a:xfrm>
            <a:off x="1564804" y="5600497"/>
            <a:ext cx="532859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</a:rPr>
              <a:t>x = Season.</a:t>
            </a:r>
            <a:r>
              <a:rPr lang="zh-CN" altLang="en-US" sz="2000" b="1" dirty="0">
                <a:solidFill>
                  <a:srgbClr val="000099"/>
                </a:solidFill>
              </a:rPr>
              <a:t>春季</a:t>
            </a:r>
            <a:r>
              <a:rPr lang="en-US" altLang="zh-CN" sz="2000" b="1" dirty="0">
                <a:solidFill>
                  <a:srgbClr val="000099"/>
                </a:solidFill>
              </a:rPr>
              <a:t>;	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9308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err="1"/>
              <a:t>Example2_8.java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268760"/>
            <a:ext cx="5481662" cy="5095468"/>
          </a:xfrm>
          <a:ln>
            <a:solidFill>
              <a:srgbClr val="000000"/>
            </a:solidFill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sz="2000" b="1" dirty="0">
                <a:latin typeface="+mj-lt"/>
              </a:rPr>
              <a:t>public class Example2_8{</a:t>
            </a:r>
          </a:p>
          <a:p>
            <a:pPr>
              <a:buNone/>
            </a:pPr>
            <a:endParaRPr lang="en-US" altLang="zh-CN" sz="2000" b="1" dirty="0">
              <a:solidFill>
                <a:srgbClr val="000099"/>
              </a:solidFill>
              <a:latin typeface="+mj-lt"/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  public static void main(String </a:t>
            </a:r>
            <a:r>
              <a:rPr lang="en-US" altLang="zh-CN" sz="2000" b="1" dirty="0" err="1">
                <a:solidFill>
                  <a:srgbClr val="000099"/>
                </a:solidFill>
                <a:latin typeface="+mj-lt"/>
              </a:rPr>
              <a:t>args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[]) {</a:t>
            </a:r>
          </a:p>
          <a:p>
            <a:pPr lvl="1"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       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Season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x=Season.</a:t>
            </a:r>
            <a:r>
              <a:rPr lang="zh-CN" altLang="en-US" sz="2000" b="1" dirty="0">
                <a:solidFill>
                  <a:srgbClr val="000099"/>
                </a:solidFill>
                <a:latin typeface="+mj-lt"/>
              </a:rPr>
              <a:t>春季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;</a:t>
            </a:r>
          </a:p>
          <a:p>
            <a:pPr lvl="1"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       </a:t>
            </a:r>
            <a:r>
              <a:rPr lang="en-US" altLang="zh-CN" sz="2000" b="1" dirty="0" err="1">
                <a:solidFill>
                  <a:srgbClr val="000099"/>
                </a:solidFill>
                <a:latin typeface="+mj-lt"/>
              </a:rPr>
              <a:t>System.out.println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(x);</a:t>
            </a:r>
          </a:p>
          <a:p>
            <a:pPr lvl="1">
              <a:buNone/>
            </a:pPr>
            <a:endParaRPr lang="en-US" altLang="zh-CN" sz="2000" b="1" dirty="0">
              <a:solidFill>
                <a:srgbClr val="000099"/>
              </a:solidFill>
              <a:latin typeface="+mj-lt"/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       x=Season.</a:t>
            </a:r>
            <a:r>
              <a:rPr lang="zh-CN" altLang="en-US" sz="2000" b="1" dirty="0">
                <a:solidFill>
                  <a:srgbClr val="000099"/>
                </a:solidFill>
                <a:latin typeface="+mj-lt"/>
              </a:rPr>
              <a:t>夏季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;		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//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重新赋值</a:t>
            </a:r>
            <a:endParaRPr lang="en-US" altLang="zh-CN" sz="200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       </a:t>
            </a:r>
            <a:r>
              <a:rPr lang="en-US" altLang="zh-CN" sz="2000" b="1" dirty="0" err="1">
                <a:solidFill>
                  <a:srgbClr val="000099"/>
                </a:solidFill>
                <a:latin typeface="+mj-lt"/>
              </a:rPr>
              <a:t>System.out.println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(x);</a:t>
            </a:r>
          </a:p>
          <a:p>
            <a:pPr lvl="1">
              <a:buNone/>
            </a:pPr>
            <a:endParaRPr lang="en-US" altLang="zh-CN" sz="2000" b="1" dirty="0">
              <a:solidFill>
                <a:srgbClr val="000099"/>
              </a:solidFill>
              <a:latin typeface="+mj-lt"/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       x=Season.</a:t>
            </a:r>
            <a:r>
              <a:rPr lang="zh-CN" altLang="en-US" sz="2000" b="1" dirty="0">
                <a:solidFill>
                  <a:srgbClr val="000099"/>
                </a:solidFill>
                <a:latin typeface="+mj-lt"/>
              </a:rPr>
              <a:t>秋季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;</a:t>
            </a:r>
          </a:p>
          <a:p>
            <a:pPr lvl="1"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       </a:t>
            </a:r>
            <a:r>
              <a:rPr lang="en-US" altLang="zh-CN" sz="2000" b="1" dirty="0" err="1">
                <a:solidFill>
                  <a:srgbClr val="000099"/>
                </a:solidFill>
                <a:latin typeface="+mj-lt"/>
              </a:rPr>
              <a:t>System.out.println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(x);</a:t>
            </a:r>
          </a:p>
          <a:p>
            <a:pPr lvl="1">
              <a:buNone/>
            </a:pPr>
            <a:endParaRPr lang="en-US" altLang="zh-CN" sz="2000" b="1" dirty="0">
              <a:solidFill>
                <a:srgbClr val="000099"/>
              </a:solidFill>
              <a:latin typeface="+mj-lt"/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       x=Season.</a:t>
            </a:r>
            <a:r>
              <a:rPr lang="zh-CN" altLang="en-US" sz="2000" b="1" dirty="0">
                <a:solidFill>
                  <a:srgbClr val="000099"/>
                </a:solidFill>
                <a:latin typeface="+mj-lt"/>
              </a:rPr>
              <a:t>冬季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;</a:t>
            </a:r>
          </a:p>
          <a:p>
            <a:pPr lvl="1"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       </a:t>
            </a:r>
            <a:r>
              <a:rPr lang="en-US" altLang="zh-CN" sz="2000" b="1" dirty="0" err="1">
                <a:solidFill>
                  <a:srgbClr val="000099"/>
                </a:solidFill>
                <a:latin typeface="+mj-lt"/>
              </a:rPr>
              <a:t>System.out.println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(x);</a:t>
            </a:r>
          </a:p>
          <a:p>
            <a:pPr lvl="1"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  }</a:t>
            </a:r>
          </a:p>
          <a:p>
            <a:pPr lvl="1">
              <a:buNone/>
            </a:pPr>
            <a:endParaRPr lang="en-US" altLang="zh-CN" sz="2000" b="1" dirty="0">
              <a:solidFill>
                <a:srgbClr val="000099"/>
              </a:solidFill>
              <a:latin typeface="+mj-lt"/>
            </a:endParaRPr>
          </a:p>
          <a:p>
            <a:pPr>
              <a:buNone/>
            </a:pPr>
            <a:r>
              <a:rPr lang="en-US" altLang="zh-CN" sz="2000" b="1" dirty="0">
                <a:latin typeface="+mj-lt"/>
              </a:rPr>
              <a:t>}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82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472354" y="3452154"/>
            <a:ext cx="1214446" cy="157163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/>
              <a:t>春季</a:t>
            </a:r>
          </a:p>
          <a:p>
            <a:r>
              <a:rPr lang="zh-CN" altLang="en-US" sz="2400"/>
              <a:t>夏季</a:t>
            </a:r>
          </a:p>
          <a:p>
            <a:r>
              <a:rPr lang="zh-CN" altLang="en-US" sz="2400"/>
              <a:t>秋季</a:t>
            </a:r>
          </a:p>
          <a:p>
            <a:r>
              <a:rPr lang="zh-CN" altLang="en-US" sz="2400"/>
              <a:t>冬季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57974" y="2928934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输出：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B3143-A904-40A7-8067-E01CF3AF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§2.5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itchFamily="2" charset="-122"/>
              </a:rPr>
              <a:t>枚举类型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0ABB2-CAE0-44DB-8A3C-198DB0FE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实际上，在使用关键字</a:t>
            </a:r>
            <a:r>
              <a:rPr lang="en-US" altLang="zh-CN" sz="2400" b="0" i="0" dirty="0" err="1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enum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创建枚举类型并编译后，编译器会生成一个相关的类，这个类继承了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API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中的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java.lang.Enum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类。</a:t>
            </a:r>
            <a:r>
              <a:rPr lang="zh-CN" altLang="en-US" sz="2400" dirty="0">
                <a:solidFill>
                  <a:schemeClr val="tx1"/>
                </a:solidFill>
              </a:rPr>
              <a:t>比如：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编译枚举</a:t>
            </a:r>
            <a:r>
              <a:rPr lang="en-US" altLang="zh-CN" dirty="0">
                <a:solidFill>
                  <a:srgbClr val="C00000"/>
                </a:solidFill>
              </a:rPr>
              <a:t>Season.java</a:t>
            </a:r>
            <a:r>
              <a:rPr lang="zh-CN" altLang="en-US" dirty="0">
                <a:solidFill>
                  <a:schemeClr val="tx1"/>
                </a:solidFill>
              </a:rPr>
              <a:t>，会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生成</a:t>
            </a:r>
            <a:r>
              <a:rPr lang="en-US" altLang="zh-CN" dirty="0" err="1">
                <a:solidFill>
                  <a:srgbClr val="C00000"/>
                </a:solidFill>
                <a:latin typeface="Verdana" panose="020B0604030504040204" pitchFamily="34" charset="0"/>
              </a:rPr>
              <a:t>Season</a:t>
            </a:r>
            <a:r>
              <a:rPr lang="en-US" altLang="zh-CN" i="0" dirty="0" err="1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.class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文件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lvl="1"/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实际上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，</a:t>
            </a:r>
            <a:r>
              <a:rPr lang="zh-CN" altLang="en-US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使用关键字</a:t>
            </a:r>
            <a:r>
              <a:rPr lang="en-US" altLang="zh-CN" sz="24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enum</a:t>
            </a:r>
            <a:r>
              <a:rPr lang="zh-CN" altLang="en-US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定义的</a:t>
            </a:r>
            <a:r>
              <a:rPr lang="zh-CN" altLang="en-US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枚举类</a:t>
            </a:r>
            <a:r>
              <a:rPr lang="zh-CN" altLang="en-US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，除了不能使用继承</a:t>
            </a:r>
            <a:r>
              <a:rPr lang="en-US" altLang="zh-CN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zh-CN" altLang="en-US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因为已自动继承</a:t>
            </a:r>
            <a:r>
              <a:rPr lang="en-US" altLang="zh-CN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Enum</a:t>
            </a:r>
            <a:r>
              <a:rPr lang="zh-CN" altLang="en-US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抽象类</a:t>
            </a:r>
            <a:r>
              <a:rPr lang="en-US" altLang="zh-CN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)</a:t>
            </a:r>
            <a:r>
              <a:rPr lang="zh-CN" altLang="en-US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，可以把</a:t>
            </a:r>
            <a:r>
              <a:rPr lang="en-US" altLang="zh-CN" sz="24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enum</a:t>
            </a:r>
            <a:r>
              <a:rPr lang="zh-CN" altLang="en-US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类当成常规类。</a:t>
            </a:r>
            <a:endParaRPr lang="en-US" altLang="zh-CN" sz="2400" b="0" i="0" dirty="0">
              <a:solidFill>
                <a:schemeClr val="bg1">
                  <a:lumMod val="50000"/>
                </a:schemeClr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也就是说我们可以向</a:t>
            </a:r>
            <a:r>
              <a:rPr lang="en-US" altLang="zh-CN" sz="20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enum</a:t>
            </a:r>
            <a:r>
              <a:rPr lang="zh-CN" alt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类中添加方法和变量，甚至是</a:t>
            </a:r>
            <a:r>
              <a:rPr lang="en-US" altLang="zh-CN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main</a:t>
            </a:r>
            <a:r>
              <a:rPr lang="zh-CN" alt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方法。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marL="344487" lvl="1" indent="0" algn="ctr">
              <a:buNone/>
            </a:pPr>
            <a:r>
              <a:rPr lang="en-US" altLang="zh-CN" sz="2000" b="0" i="1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https://www.cnblogs.com/zhanqing/p/11076646.html</a:t>
            </a:r>
          </a:p>
          <a:p>
            <a:pPr marL="344487" lvl="1" indent="0" algn="ctr">
              <a:buNone/>
            </a:pPr>
            <a:endParaRPr lang="en-US" altLang="zh-CN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200226-97B1-426E-8986-BDE619CA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7291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阅读并运行教材中的所有例子程序。</a:t>
            </a:r>
            <a:endParaRPr lang="en-US" altLang="zh-CN" dirty="0"/>
          </a:p>
          <a:p>
            <a:r>
              <a:rPr lang="en-US" altLang="zh-CN" dirty="0"/>
              <a:t>P37 </a:t>
            </a:r>
            <a:r>
              <a:rPr lang="zh-CN" altLang="en-US" dirty="0"/>
              <a:t>习题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68CDE-C99C-4556-9222-239F2EA9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变量</a:t>
            </a:r>
            <a:r>
              <a:rPr kumimoji="1" lang="en-US" altLang="zh-CN"/>
              <a:t>(</a:t>
            </a:r>
            <a:r>
              <a:rPr lang="en-CA" altLang="zh-CN">
                <a:solidFill>
                  <a:srgbClr val="0000FF"/>
                </a:solidFill>
              </a:rPr>
              <a:t>variable</a:t>
            </a:r>
            <a:r>
              <a:rPr kumimoji="1" lang="en-US" altLang="zh-CN"/>
              <a:t>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7E8D4-61E1-4CA5-9C48-CDDF62086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28775"/>
            <a:ext cx="8568952" cy="45021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/>
              <a:t>使用变量的原则：先声明后使用。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变量的三个基本要素：名字、类型和值。</a:t>
            </a:r>
            <a:endParaRPr lang="en-US" altLang="zh-CN" sz="2400" dirty="0"/>
          </a:p>
          <a:p>
            <a:pPr>
              <a:spcBef>
                <a:spcPts val="0"/>
              </a:spcBef>
            </a:pP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．变量声明 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格式：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&lt;</a:t>
            </a:r>
            <a:r>
              <a:rPr lang="zh-CN" altLang="en-US" sz="2400" dirty="0"/>
              <a:t>类型</a:t>
            </a:r>
            <a:r>
              <a:rPr lang="en-US" altLang="zh-CN" sz="2400" dirty="0"/>
              <a:t>&gt;&lt;</a:t>
            </a:r>
            <a:r>
              <a:rPr lang="zh-CN" altLang="en-US" sz="2400" dirty="0"/>
              <a:t>变量名</a:t>
            </a:r>
            <a:r>
              <a:rPr lang="en-US" altLang="zh-CN" sz="2400" dirty="0"/>
              <a:t>&gt;[=&lt;</a:t>
            </a:r>
            <a:r>
              <a:rPr lang="zh-CN" altLang="en-US" sz="2400" dirty="0"/>
              <a:t>初值</a:t>
            </a:r>
            <a:r>
              <a:rPr lang="en-US" altLang="zh-CN" sz="2400" dirty="0"/>
              <a:t>&gt;][,&lt;</a:t>
            </a:r>
            <a:r>
              <a:rPr lang="zh-CN" altLang="en-US" sz="2400" dirty="0"/>
              <a:t>变量名</a:t>
            </a:r>
            <a:r>
              <a:rPr lang="en-US" altLang="zh-CN" sz="2400" dirty="0"/>
              <a:t>&gt;[=&lt;</a:t>
            </a:r>
            <a:r>
              <a:rPr lang="zh-CN" altLang="en-US" sz="2400" dirty="0"/>
              <a:t>初值</a:t>
            </a:r>
            <a:r>
              <a:rPr lang="en-US" altLang="zh-CN" sz="2400" dirty="0"/>
              <a:t>&gt;]……]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例如：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    </a:t>
            </a:r>
            <a:r>
              <a:rPr lang="en-US" altLang="zh-CN" b="1" dirty="0">
                <a:solidFill>
                  <a:srgbClr val="0000CC"/>
                </a:solidFill>
              </a:rPr>
              <a:t>int  </a:t>
            </a:r>
            <a:r>
              <a:rPr lang="en-US" altLang="zh-CN" b="1" dirty="0" err="1">
                <a:solidFill>
                  <a:srgbClr val="0000CC"/>
                </a:solidFill>
              </a:rPr>
              <a:t>i</a:t>
            </a:r>
            <a:r>
              <a:rPr lang="zh-CN" altLang="en-US" b="1" dirty="0">
                <a:solidFill>
                  <a:srgbClr val="0000CC"/>
                </a:solidFill>
              </a:rPr>
              <a:t>，</a:t>
            </a:r>
            <a:r>
              <a:rPr lang="en-US" altLang="zh-CN" b="1" dirty="0">
                <a:solidFill>
                  <a:srgbClr val="0000CC"/>
                </a:solidFill>
              </a:rPr>
              <a:t>j</a:t>
            </a:r>
            <a:r>
              <a:rPr lang="zh-CN" altLang="en-US" b="1" dirty="0">
                <a:solidFill>
                  <a:srgbClr val="0000CC"/>
                </a:solidFill>
              </a:rPr>
              <a:t>，</a:t>
            </a:r>
            <a:r>
              <a:rPr lang="en-US" altLang="zh-CN" b="1" dirty="0">
                <a:solidFill>
                  <a:srgbClr val="0000CC"/>
                </a:solidFill>
              </a:rPr>
              <a:t>k</a:t>
            </a:r>
            <a:r>
              <a:rPr lang="zh-CN" altLang="en-US" b="1" dirty="0">
                <a:solidFill>
                  <a:srgbClr val="0000CC"/>
                </a:solidFill>
              </a:rPr>
              <a:t>； </a:t>
            </a:r>
            <a:r>
              <a:rPr lang="en-US" altLang="zh-CN" b="1" dirty="0">
                <a:solidFill>
                  <a:srgbClr val="0000CC"/>
                </a:solidFill>
              </a:rPr>
              <a:t>//</a:t>
            </a:r>
            <a:r>
              <a:rPr lang="zh-CN" altLang="en-US" b="1" dirty="0">
                <a:solidFill>
                  <a:srgbClr val="0000CC"/>
                </a:solidFill>
              </a:rPr>
              <a:t>声明三个变量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zh-CN" altLang="en-US" b="1" dirty="0">
              <a:solidFill>
                <a:srgbClr val="0000CC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dirty="0"/>
              <a:t>在声明变量的同时可对变量进行初始化，即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赋初值</a:t>
            </a:r>
            <a:r>
              <a:rPr lang="zh-CN" altLang="en-US" dirty="0"/>
              <a:t>。例如：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zh-CN" altLang="en-US" dirty="0"/>
              <a:t>      </a:t>
            </a:r>
            <a:r>
              <a:rPr lang="en-US" altLang="zh-CN" b="1" dirty="0">
                <a:solidFill>
                  <a:srgbClr val="0000CC"/>
                </a:solidFill>
              </a:rPr>
              <a:t>int  </a:t>
            </a:r>
            <a:r>
              <a:rPr lang="en-US" altLang="zh-CN" b="1" dirty="0" err="1">
                <a:solidFill>
                  <a:srgbClr val="0000CC"/>
                </a:solidFill>
              </a:rPr>
              <a:t>i</a:t>
            </a:r>
            <a:r>
              <a:rPr lang="zh-CN" altLang="en-US" b="1" dirty="0">
                <a:solidFill>
                  <a:srgbClr val="0000CC"/>
                </a:solidFill>
              </a:rPr>
              <a:t>＝</a:t>
            </a:r>
            <a:r>
              <a:rPr lang="en-US" altLang="zh-CN" b="1" dirty="0">
                <a:solidFill>
                  <a:srgbClr val="0000CC"/>
                </a:solidFill>
              </a:rPr>
              <a:t>0</a:t>
            </a:r>
            <a:r>
              <a:rPr lang="zh-CN" altLang="en-US" b="1" dirty="0">
                <a:solidFill>
                  <a:srgbClr val="0000CC"/>
                </a:solidFill>
              </a:rPr>
              <a:t>；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98FE22-2A07-41DF-A982-04F4AB0B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79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2810</TotalTime>
  <Words>6758</Words>
  <Application>Microsoft Office PowerPoint</Application>
  <PresentationFormat>全屏显示(4:3)</PresentationFormat>
  <Paragraphs>1142</Paragraphs>
  <Slides>84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84</vt:i4>
      </vt:variant>
    </vt:vector>
  </HeadingPairs>
  <TitlesOfParts>
    <vt:vector size="105" baseType="lpstr">
      <vt:lpstr>ˎ̥</vt:lpstr>
      <vt:lpstr>等线</vt:lpstr>
      <vt:lpstr>等线 Light</vt:lpstr>
      <vt:lpstr>黑体</vt:lpstr>
      <vt:lpstr>华文楷体</vt:lpstr>
      <vt:lpstr>华文新魏</vt:lpstr>
      <vt:lpstr>华文行楷</vt:lpstr>
      <vt:lpstr>隶书</vt:lpstr>
      <vt:lpstr>宋体</vt:lpstr>
      <vt:lpstr>Arial</vt:lpstr>
      <vt:lpstr>Calibri</vt:lpstr>
      <vt:lpstr>Comic Sans MS</vt:lpstr>
      <vt:lpstr>Consolas</vt:lpstr>
      <vt:lpstr>Courier New</vt:lpstr>
      <vt:lpstr>Tahoma</vt:lpstr>
      <vt:lpstr>Times New Roman</vt:lpstr>
      <vt:lpstr>Verdana</vt:lpstr>
      <vt:lpstr>Wingdings</vt:lpstr>
      <vt:lpstr>主题1</vt:lpstr>
      <vt:lpstr>Office 主题</vt:lpstr>
      <vt:lpstr>Office 主题​​</vt:lpstr>
      <vt:lpstr>面向对象程序设计(Java)</vt:lpstr>
      <vt:lpstr>第2章 基本类型、数组和枚举类型  </vt:lpstr>
      <vt:lpstr>主要内容</vt:lpstr>
      <vt:lpstr>标识符命名规则</vt:lpstr>
      <vt:lpstr>§2.1   标识符和关键字 </vt:lpstr>
      <vt:lpstr>§2.1   标识符和关键字 </vt:lpstr>
      <vt:lpstr>Java关键字</vt:lpstr>
      <vt:lpstr>变量与常量</vt:lpstr>
      <vt:lpstr>变量(variable)</vt:lpstr>
      <vt:lpstr>变量的赋值</vt:lpstr>
      <vt:lpstr>常量(final Variable )</vt:lpstr>
      <vt:lpstr>数据类型划分</vt:lpstr>
      <vt:lpstr>Java的数据类型</vt:lpstr>
      <vt:lpstr>§2.2   基本数据类型 </vt:lpstr>
      <vt:lpstr>§2.2.1   逻辑类型boolean </vt:lpstr>
      <vt:lpstr>§2.2.2  整数类型 </vt:lpstr>
      <vt:lpstr>§2.2.2  整数类型 </vt:lpstr>
      <vt:lpstr>§2.2.2  整数类型 </vt:lpstr>
      <vt:lpstr>示例</vt:lpstr>
      <vt:lpstr>§2.2.2  整数类型 </vt:lpstr>
      <vt:lpstr>§2.2.2  整数类型 </vt:lpstr>
      <vt:lpstr>PowerPoint 演示文稿</vt:lpstr>
      <vt:lpstr>§2.2.3 字符类型char </vt:lpstr>
      <vt:lpstr>Unicode字符集</vt:lpstr>
      <vt:lpstr>§2.2.3 字符类型char </vt:lpstr>
      <vt:lpstr>§2.2.3 字符类型char </vt:lpstr>
      <vt:lpstr>§2.2.3 字符类型char </vt:lpstr>
      <vt:lpstr>§2.2.3 字符类型char </vt:lpstr>
      <vt:lpstr>例：</vt:lpstr>
      <vt:lpstr>字符串连接符 +</vt:lpstr>
      <vt:lpstr>字符串连接符 ＋</vt:lpstr>
      <vt:lpstr>例2-1：</vt:lpstr>
      <vt:lpstr>字符串连接符+</vt:lpstr>
      <vt:lpstr>§2.2.4  浮点类型 </vt:lpstr>
      <vt:lpstr>§2.2.4  浮点类型 </vt:lpstr>
      <vt:lpstr>§2.2.4  浮点类型 </vt:lpstr>
      <vt:lpstr>数据类型示例</vt:lpstr>
      <vt:lpstr>§2.2.5   基本数据类型的转换 </vt:lpstr>
      <vt:lpstr>§2.2.5   基本数据类型的转换 </vt:lpstr>
      <vt:lpstr>显型类型转换/强制类型转换</vt:lpstr>
      <vt:lpstr>§2.2.5   基本数据类型的转换 </vt:lpstr>
      <vt:lpstr>2.3.2 输出基本型数据</vt:lpstr>
      <vt:lpstr>2.3.2 输出基本型数据</vt:lpstr>
      <vt:lpstr>§2.4   数组 </vt:lpstr>
      <vt:lpstr>Arrays (数组)</vt:lpstr>
      <vt:lpstr>§2.4.1   声明数组</vt:lpstr>
      <vt:lpstr>§2.4.1   声明数组</vt:lpstr>
      <vt:lpstr>§2.4.1   声明数组</vt:lpstr>
      <vt:lpstr>Declaring Arrays(声明数组)</vt:lpstr>
      <vt:lpstr>Declaring Arrays(声明数组)</vt:lpstr>
      <vt:lpstr>§2.4.2  创建数组</vt:lpstr>
      <vt:lpstr>§2.4.2  创建数组</vt:lpstr>
      <vt:lpstr>PowerPoint 演示文稿</vt:lpstr>
      <vt:lpstr>总结：</vt:lpstr>
      <vt:lpstr>Java的二维数组</vt:lpstr>
      <vt:lpstr>§2.4.2  创建数组</vt:lpstr>
      <vt:lpstr>二维数组的创建</vt:lpstr>
      <vt:lpstr>二维数组的创建</vt:lpstr>
      <vt:lpstr>二维数组的创建</vt:lpstr>
      <vt:lpstr>§2.4.3   数组元素的使用</vt:lpstr>
      <vt:lpstr>§2.4.3   数组元素的使用</vt:lpstr>
      <vt:lpstr>§2.4.4   length的使用</vt:lpstr>
      <vt:lpstr>PowerPoint 演示文稿</vt:lpstr>
      <vt:lpstr>§2.4.5   数组的初始化</vt:lpstr>
      <vt:lpstr>§2.4.5   数组的初始化</vt:lpstr>
      <vt:lpstr>§2.4.5   数组的初始化</vt:lpstr>
      <vt:lpstr>§2.4.5   数组的初始化</vt:lpstr>
      <vt:lpstr>PowerPoint 演示文稿</vt:lpstr>
      <vt:lpstr>§2.4.5   数组的初始化</vt:lpstr>
      <vt:lpstr>二维不等长数组的声明、创建、初始化</vt:lpstr>
      <vt:lpstr>二维不等长数组的声明、创建、初始化(课堂演示)</vt:lpstr>
      <vt:lpstr>二维等长数组的声明、创建、初始化</vt:lpstr>
      <vt:lpstr>§2.4.6  数组的引用  </vt:lpstr>
      <vt:lpstr>§2.4.6  数组的引用</vt:lpstr>
      <vt:lpstr>阅读实例Example2_4.java</vt:lpstr>
      <vt:lpstr>引用数据类型</vt:lpstr>
      <vt:lpstr>数据内存分配示例：</vt:lpstr>
      <vt:lpstr>§2.5  枚举类型 </vt:lpstr>
      <vt:lpstr>§2.5  枚举类型 </vt:lpstr>
      <vt:lpstr>§2.5  枚举类型 </vt:lpstr>
      <vt:lpstr>§2.5  枚举类型 </vt:lpstr>
      <vt:lpstr>Example2_8.java</vt:lpstr>
      <vt:lpstr>§2.5  枚举类型 </vt:lpstr>
      <vt:lpstr>课后练习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面向对象程序设计(Java)</dc:title>
  <dc:creator>leno</dc:creator>
  <cp:lastModifiedBy>xtc</cp:lastModifiedBy>
  <cp:revision>465</cp:revision>
  <dcterms:created xsi:type="dcterms:W3CDTF">2017-09-05T05:58:22Z</dcterms:created>
  <dcterms:modified xsi:type="dcterms:W3CDTF">2024-09-04T14:04:31Z</dcterms:modified>
</cp:coreProperties>
</file>