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8"/>
  </p:notesMasterIdLst>
  <p:sldIdLst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1" r:id="rId36"/>
    <p:sldId id="292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50" autoAdjust="0"/>
  </p:normalViewPr>
  <p:slideViewPr>
    <p:cSldViewPr>
      <p:cViewPr varScale="1">
        <p:scale>
          <a:sx n="98" d="100"/>
          <a:sy n="98" d="100"/>
        </p:scale>
        <p:origin x="91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070D3-E594-4E09-8344-2F49707BB2AA}" type="datetimeFigureOut">
              <a:rPr lang="zh-CN" altLang="en-US" smtClean="0"/>
              <a:pPr/>
              <a:t>2024/9/8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346A8-6022-4BE7-800E-61994AFCB2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346A8-6022-4BE7-800E-61994AFCB2D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0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46A8-6022-4BE7-800E-61994AFCB2D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0346A8-6022-4BE7-800E-61994AFCB2D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FA15348-C8D3-4AFE-90DA-1F953F2E6C00}" type="datetime1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0DFAD2-B72E-49BF-A5B1-4E68F88319C6}" type="datetime1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1AFD60-D4A2-478A-9E5E-FF347EE7E7E1}" type="datetime1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2466-3AA8-45E3-9D17-B645C25037EB}" type="datetime1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C9C8B-06E7-424D-B74F-CA69BE47F49B}" type="datetime1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E16AF-5B79-4DEA-AF61-A242BADF77A0}" type="datetime1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B120-13CA-4B5C-A42E-8903D1EDACD4}" type="datetime1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1449-DE85-4834-9895-27A43CDD9579}" type="datetime1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8F00E-E3E3-4B80-92A3-C58F0BFFFAE9}" type="datetime1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AA095-6BC6-4590-BC3C-4D6D18F40944}" type="datetime1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B8C5E-4B9A-4566-BCC4-927E86F9C617}" type="datetime1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AFBA0-B1C2-487A-A05A-7AF98C1259B5}" type="datetime1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669F-D76D-4714-88FA-AF90B275CB08}" type="datetime1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F197-CC9C-4A32-BDEE-EBCF6BBB2A4E}" type="datetime1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1192B-70DF-47D9-8E67-53A7D986D03E}" type="datetime1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31D941-9065-4A1F-BA96-D6C7BF9D60EA}" type="datetime1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DB5351-10FD-4E27-B364-63C69D6797BB}" type="datetime1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F1252B-C063-4490-A1C1-F21477A96605}" type="datetime1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378B57-2116-4CB6-A8F4-CFA203307E10}" type="datetime1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4E6A79-3F7E-4DDD-A341-F73EC1760347}" type="datetime1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3DF36F-02E6-4C83-BE49-E4E75325300E}" type="datetime1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00A72A-6D62-4C8B-82E2-799DE7ACD3B9}" type="datetime1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C45D5DE-1DBE-4B71-A24E-9A7108620B85}" type="datetime1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DE445-7C2C-4D33-8A71-EC36589A5DE8}" type="datetime1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/>
              <a:t>面向对象程序设计</a:t>
            </a:r>
            <a:r>
              <a:rPr lang="en-US" altLang="zh-CN" sz="5400" dirty="0"/>
              <a:t>(Java)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汤 蓉</a:t>
            </a:r>
            <a:endParaRPr lang="en-US" altLang="zh-CN" dirty="0"/>
          </a:p>
          <a:p>
            <a:r>
              <a:rPr lang="en-US" altLang="zh-CN" dirty="0"/>
              <a:t>Fall, 2022</a:t>
            </a:r>
          </a:p>
          <a:p>
            <a:r>
              <a:rPr lang="zh-CN" altLang="en-US" dirty="0"/>
              <a:t>计算机学院</a:t>
            </a:r>
            <a:endParaRPr lang="en-US" altLang="zh-CN" dirty="0"/>
          </a:p>
          <a:p>
            <a:r>
              <a:rPr lang="zh-CN" altLang="en-US" dirty="0"/>
              <a:t>成都信息工程大学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sz="3600" dirty="0"/>
              <a:t>§3.1.6   </a:t>
            </a:r>
            <a:r>
              <a:rPr lang="zh-CN" altLang="en-US" sz="3600" dirty="0">
                <a:latin typeface="宋体" charset="-122"/>
              </a:rPr>
              <a:t>赋值运算符与赋值表达式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99"/>
                </a:solidFill>
              </a:rPr>
              <a:t>赋值运算符：</a:t>
            </a:r>
            <a:r>
              <a:rPr lang="en-US" altLang="zh-CN" b="1" dirty="0">
                <a:solidFill>
                  <a:srgbClr val="000099"/>
                </a:solidFill>
              </a:rPr>
              <a:t>=</a:t>
            </a:r>
          </a:p>
          <a:p>
            <a:pPr lvl="1"/>
            <a:r>
              <a:rPr lang="zh-CN" altLang="en-US" dirty="0"/>
              <a:t>赋值运算符是二目运算符，左面的操作元必须是变量，不能是常量或表达式。</a:t>
            </a:r>
          </a:p>
          <a:p>
            <a:pPr lvl="1"/>
            <a:r>
              <a:rPr lang="zh-CN" altLang="en-US" dirty="0"/>
              <a:t>赋值运算符的优先级较低，是</a:t>
            </a:r>
            <a:r>
              <a:rPr lang="en-US" altLang="zh-CN" dirty="0"/>
              <a:t>14</a:t>
            </a:r>
            <a:r>
              <a:rPr lang="zh-CN" altLang="en-US" dirty="0"/>
              <a:t>级，结合方向右到左。</a:t>
            </a:r>
          </a:p>
          <a:p>
            <a:pPr lvl="1"/>
            <a:r>
              <a:rPr lang="zh-CN" altLang="en-US" dirty="0"/>
              <a:t>赋值表达式的值就是“</a:t>
            </a:r>
            <a:r>
              <a:rPr lang="en-US" altLang="zh-CN" dirty="0"/>
              <a:t>=”</a:t>
            </a:r>
            <a:r>
              <a:rPr lang="zh-CN" altLang="en-US" dirty="0"/>
              <a:t>左面变量的值。</a:t>
            </a:r>
          </a:p>
          <a:p>
            <a:pPr lvl="1"/>
            <a:r>
              <a:rPr lang="zh-CN" altLang="en-US" dirty="0"/>
              <a:t>注意</a:t>
            </a:r>
            <a:r>
              <a:rPr lang="en-US" altLang="zh-CN" dirty="0"/>
              <a:t>:</a:t>
            </a:r>
            <a:r>
              <a:rPr lang="zh-CN" altLang="en-US" dirty="0"/>
              <a:t>不要将赋值运算符“</a:t>
            </a:r>
            <a:r>
              <a:rPr lang="en-US" altLang="zh-CN" dirty="0"/>
              <a:t>=”</a:t>
            </a:r>
            <a:r>
              <a:rPr lang="zh-CN" altLang="en-US" dirty="0"/>
              <a:t>与等号逻辑运算符“</a:t>
            </a:r>
            <a:r>
              <a:rPr lang="en-US" altLang="zh-CN" dirty="0"/>
              <a:t>==”</a:t>
            </a:r>
            <a:r>
              <a:rPr lang="zh-CN" altLang="en-US" dirty="0"/>
              <a:t>混淆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§3.1.7   </a:t>
            </a:r>
            <a:r>
              <a:rPr lang="zh-CN" altLang="en-US" dirty="0">
                <a:latin typeface="宋体" charset="-122"/>
              </a:rPr>
              <a:t>位运算符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对两个整型数据实施位运算，即：</a:t>
            </a:r>
            <a:r>
              <a:rPr lang="zh-CN" altLang="en-US" dirty="0">
                <a:solidFill>
                  <a:srgbClr val="000099"/>
                </a:solidFill>
              </a:rPr>
              <a:t>对两个整型数据对应的位进行运算得到一个新的整型数据</a:t>
            </a:r>
            <a:r>
              <a:rPr lang="zh-CN" altLang="en-US" dirty="0"/>
              <a:t>。</a:t>
            </a:r>
          </a:p>
          <a:p>
            <a:pPr lvl="1">
              <a:buNone/>
            </a:pPr>
            <a:r>
              <a:rPr lang="en-US" altLang="zh-CN" sz="2200" dirty="0"/>
              <a:t>1</a:t>
            </a:r>
            <a:r>
              <a:rPr lang="zh-CN" altLang="en-US" sz="2200" dirty="0"/>
              <a:t>．“按位与”运算</a:t>
            </a:r>
          </a:p>
          <a:p>
            <a:pPr lvl="1">
              <a:buNone/>
            </a:pPr>
            <a:r>
              <a:rPr lang="zh-CN" altLang="en-US" sz="2200" dirty="0"/>
              <a:t>“按位与”运算符“</a:t>
            </a:r>
            <a:r>
              <a:rPr lang="en-US" altLang="zh-CN" sz="2200" dirty="0"/>
              <a:t>&amp;”</a:t>
            </a:r>
            <a:r>
              <a:rPr lang="zh-CN" altLang="en-US" sz="2200" dirty="0"/>
              <a:t>是双目运算符。</a:t>
            </a:r>
          </a:p>
          <a:p>
            <a:pPr lvl="1">
              <a:buNone/>
            </a:pPr>
            <a:r>
              <a:rPr lang="en-US" altLang="zh-CN" sz="2200" dirty="0"/>
              <a:t>2</a:t>
            </a:r>
            <a:r>
              <a:rPr lang="zh-CN" altLang="en-US" sz="2200" dirty="0"/>
              <a:t>．“按位或”运算</a:t>
            </a:r>
          </a:p>
          <a:p>
            <a:pPr lvl="1">
              <a:buNone/>
            </a:pPr>
            <a:r>
              <a:rPr lang="zh-CN" altLang="en-US" sz="2200" dirty="0"/>
              <a:t>“按位或”运算符：“</a:t>
            </a:r>
            <a:r>
              <a:rPr lang="en-US" altLang="zh-CN" sz="2200" dirty="0"/>
              <a:t>|”</a:t>
            </a:r>
            <a:r>
              <a:rPr lang="zh-CN" altLang="en-US" sz="2200" dirty="0"/>
              <a:t>是二目运算符。</a:t>
            </a:r>
            <a:endParaRPr lang="en-US" altLang="zh-CN" sz="2200" dirty="0"/>
          </a:p>
          <a:p>
            <a:pPr lvl="1">
              <a:buNone/>
            </a:pPr>
            <a:r>
              <a:rPr lang="en-US" altLang="zh-CN" sz="2200" dirty="0"/>
              <a:t>3</a:t>
            </a:r>
            <a:r>
              <a:rPr lang="zh-CN" altLang="en-US" sz="2200" dirty="0"/>
              <a:t>．“按位非”运算</a:t>
            </a:r>
          </a:p>
          <a:p>
            <a:pPr lvl="1">
              <a:buNone/>
            </a:pPr>
            <a:r>
              <a:rPr lang="zh-CN" altLang="en-US" sz="2200" dirty="0"/>
              <a:t>“按位非”运算符：“</a:t>
            </a:r>
            <a:r>
              <a:rPr lang="en-US" altLang="zh-CN" sz="2200" dirty="0"/>
              <a:t>~”</a:t>
            </a:r>
            <a:r>
              <a:rPr lang="zh-CN" altLang="en-US" sz="2200" dirty="0"/>
              <a:t>是单目运算符。</a:t>
            </a:r>
          </a:p>
          <a:p>
            <a:pPr lvl="1">
              <a:buNone/>
            </a:pPr>
            <a:r>
              <a:rPr lang="en-US" altLang="zh-CN" sz="2200" dirty="0"/>
              <a:t>4</a:t>
            </a:r>
            <a:r>
              <a:rPr lang="zh-CN" altLang="en-US" sz="2200" dirty="0"/>
              <a:t>．“按位异或”运算</a:t>
            </a:r>
          </a:p>
          <a:p>
            <a:pPr lvl="1">
              <a:buNone/>
            </a:pPr>
            <a:r>
              <a:rPr lang="zh-CN" altLang="en-US" sz="2200" dirty="0"/>
              <a:t>“按位异或”运算符：“</a:t>
            </a:r>
            <a:r>
              <a:rPr lang="en-US" altLang="zh-CN" sz="2200" dirty="0"/>
              <a:t>^”</a:t>
            </a:r>
            <a:r>
              <a:rPr lang="zh-CN" altLang="en-US" sz="2200" dirty="0"/>
              <a:t>是二目运算符。</a:t>
            </a:r>
            <a:endParaRPr lang="en-US" altLang="zh-CN" sz="2200" dirty="0"/>
          </a:p>
          <a:p>
            <a:pPr lvl="1">
              <a:buNone/>
            </a:pP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§3.1.7   </a:t>
            </a:r>
            <a:r>
              <a:rPr lang="zh-CN" altLang="en-US" dirty="0">
                <a:latin typeface="宋体" charset="-122"/>
              </a:rPr>
              <a:t>位运算符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000" dirty="0"/>
              <a:t> 注意</a:t>
            </a:r>
            <a:r>
              <a:rPr lang="en-US" altLang="zh-CN" sz="3000" dirty="0"/>
              <a:t>:</a:t>
            </a:r>
            <a:r>
              <a:rPr lang="zh-CN" altLang="en-US" sz="3000" dirty="0"/>
              <a:t>参与运算的是两个整型数据、结果也是整型数据。</a:t>
            </a:r>
          </a:p>
          <a:p>
            <a:r>
              <a:rPr lang="zh-CN" altLang="en-US" dirty="0"/>
              <a:t>注意</a:t>
            </a:r>
            <a:r>
              <a:rPr lang="en-US" altLang="zh-CN" dirty="0"/>
              <a:t>:</a:t>
            </a:r>
            <a:r>
              <a:rPr lang="zh-CN" altLang="en-US" dirty="0"/>
              <a:t>运算法则是什么？运算结果的精度怎样？</a:t>
            </a:r>
            <a:endParaRPr lang="en-US" altLang="zh-CN" dirty="0"/>
          </a:p>
          <a:p>
            <a:r>
              <a:rPr lang="zh-CN" altLang="en-US" dirty="0"/>
              <a:t>例</a:t>
            </a:r>
            <a:r>
              <a:rPr lang="en-US" altLang="zh-CN" dirty="0"/>
              <a:t>3-1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>
                <a:latin typeface="+mj-lt"/>
              </a:rPr>
              <a:t>§3.1.8   </a:t>
            </a:r>
            <a:r>
              <a:rPr lang="en-US" altLang="zh-CN" dirty="0" err="1">
                <a:latin typeface="+mj-lt"/>
              </a:rPr>
              <a:t>instanceof</a:t>
            </a:r>
            <a:r>
              <a:rPr lang="en-US" altLang="zh-CN" dirty="0">
                <a:latin typeface="+mj-lt"/>
              </a:rPr>
              <a:t> </a:t>
            </a:r>
            <a:r>
              <a:rPr lang="zh-CN" altLang="en-US" dirty="0">
                <a:latin typeface="+mj-lt"/>
              </a:rPr>
              <a:t>运算符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 err="1">
                <a:solidFill>
                  <a:srgbClr val="0000CC"/>
                </a:solidFill>
              </a:rPr>
              <a:t>instanceof</a:t>
            </a:r>
            <a:r>
              <a:rPr lang="en-US" altLang="zh-CN" b="1" i="1" dirty="0">
                <a:solidFill>
                  <a:srgbClr val="0000CC"/>
                </a:solidFill>
              </a:rPr>
              <a:t> </a:t>
            </a:r>
            <a:r>
              <a:rPr lang="zh-CN" altLang="en-US" dirty="0"/>
              <a:t>运算符</a:t>
            </a:r>
            <a:endParaRPr lang="en-US" altLang="zh-CN" dirty="0"/>
          </a:p>
          <a:p>
            <a:pPr lvl="1"/>
            <a:r>
              <a:rPr lang="zh-CN" altLang="en-US" dirty="0">
                <a:latin typeface="宋体" charset="-122"/>
              </a:rPr>
              <a:t>是二目运算符，</a:t>
            </a:r>
            <a:r>
              <a:rPr lang="zh-CN" altLang="en-US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判断一个引用数据是否是某个类或接口的实例。</a:t>
            </a:r>
            <a:endParaRPr lang="en-US" altLang="zh-CN" b="1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r>
              <a:rPr lang="zh-CN" altLang="en-US" dirty="0">
                <a:latin typeface="宋体" charset="-122"/>
              </a:rPr>
              <a:t>左面的操作元是一个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</a:t>
            </a:r>
            <a:r>
              <a:rPr lang="zh-CN" altLang="en-US" dirty="0">
                <a:latin typeface="宋体" charset="-122"/>
              </a:rPr>
              <a:t>；右面是一个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</a:t>
            </a:r>
            <a:r>
              <a:rPr lang="zh-CN" altLang="en-US" dirty="0">
                <a:latin typeface="宋体" charset="-122"/>
              </a:rPr>
              <a:t>。</a:t>
            </a:r>
            <a:endParaRPr lang="en-US" altLang="zh-CN" dirty="0">
              <a:latin typeface="宋体" charset="-122"/>
            </a:endParaRPr>
          </a:p>
          <a:p>
            <a:pPr lvl="1"/>
            <a:r>
              <a:rPr lang="zh-CN" altLang="en-US" dirty="0">
                <a:latin typeface="宋体" charset="-122"/>
              </a:rPr>
              <a:t>当左面的对象是右面的类或子类创建的对象时，该运算符运算的结果是</a:t>
            </a:r>
            <a:r>
              <a:rPr lang="en-US" altLang="zh-CN" dirty="0"/>
              <a:t>true </a:t>
            </a:r>
            <a:r>
              <a:rPr lang="en-US" altLang="zh-CN" dirty="0">
                <a:latin typeface="宋体" charset="-122"/>
              </a:rPr>
              <a:t>，</a:t>
            </a:r>
            <a:r>
              <a:rPr lang="zh-CN" altLang="en-US" dirty="0">
                <a:latin typeface="宋体" charset="-122"/>
              </a:rPr>
              <a:t>否则是</a:t>
            </a:r>
            <a:r>
              <a:rPr lang="en-US" altLang="zh-CN" dirty="0"/>
              <a:t>false</a:t>
            </a:r>
            <a:r>
              <a:rPr lang="en-US" altLang="zh-CN" dirty="0">
                <a:latin typeface="宋体" charset="-122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5352D7-4F70-4BB6-B020-77F029D7D4AB}" type="slidenum">
              <a:rPr lang="en-US" altLang="zh-CN"/>
              <a:pPr/>
              <a:t>14</a:t>
            </a:fld>
            <a:r>
              <a:rPr lang="en-US" altLang="zh-CN"/>
              <a:t>/49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i="1" dirty="0" err="1">
                <a:solidFill>
                  <a:srgbClr val="006600"/>
                </a:solidFill>
              </a:rPr>
              <a:t>Instanceof</a:t>
            </a:r>
            <a:r>
              <a:rPr lang="en-US" altLang="zh-CN" b="1" dirty="0">
                <a:solidFill>
                  <a:srgbClr val="006600"/>
                </a:solidFill>
              </a:rPr>
              <a:t>(</a:t>
            </a:r>
            <a:r>
              <a:rPr kumimoji="1" lang="zh-CN" altLang="en-US" dirty="0">
                <a:solidFill>
                  <a:srgbClr val="000099"/>
                </a:solidFill>
              </a:rPr>
              <a:t>对象判断运算符</a:t>
            </a:r>
            <a:r>
              <a:rPr kumimoji="1" lang="en-US" altLang="zh-CN" dirty="0">
                <a:solidFill>
                  <a:srgbClr val="000099"/>
                </a:solidFill>
              </a:rPr>
              <a:t>)</a:t>
            </a:r>
            <a:endParaRPr kumimoji="1" lang="zh-CN" altLang="en-US" dirty="0">
              <a:solidFill>
                <a:srgbClr val="000099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14488"/>
            <a:ext cx="8631238" cy="4418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b="1" i="1" dirty="0" err="1">
                <a:solidFill>
                  <a:srgbClr val="006600"/>
                </a:solidFill>
              </a:rPr>
              <a:t>instanceof</a:t>
            </a:r>
            <a:r>
              <a:rPr lang="en-US" altLang="zh-CN" dirty="0"/>
              <a:t>:</a:t>
            </a:r>
            <a:r>
              <a:rPr lang="en-US" altLang="zh-CN" sz="2400" dirty="0"/>
              <a:t> </a:t>
            </a:r>
          </a:p>
          <a:p>
            <a:pPr lvl="1">
              <a:lnSpc>
                <a:spcPct val="8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判断一个引用数据是否是某个类或接口的实例</a:t>
            </a:r>
            <a:r>
              <a:rPr lang="en-US" altLang="zh-CN" dirty="0"/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dirty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例如</a:t>
            </a:r>
            <a:r>
              <a:rPr lang="en-US" altLang="zh-CN" sz="2400" dirty="0"/>
              <a:t>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String </a:t>
            </a:r>
            <a:r>
              <a:rPr lang="en-US" altLang="zh-CN" b="1" dirty="0">
                <a:solidFill>
                  <a:srgbClr val="006600"/>
                </a:solidFill>
              </a:rPr>
              <a:t>name</a:t>
            </a:r>
            <a:r>
              <a:rPr lang="en-US" altLang="zh-CN" b="1" dirty="0">
                <a:solidFill>
                  <a:schemeClr val="tx2"/>
                </a:solidFill>
              </a:rPr>
              <a:t>=“Java”;//</a:t>
            </a:r>
            <a:r>
              <a:rPr lang="zh-CN" altLang="en-US" b="1" dirty="0">
                <a:solidFill>
                  <a:schemeClr val="tx2"/>
                </a:solidFill>
              </a:rPr>
              <a:t>声明变量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err="1">
                <a:solidFill>
                  <a:schemeClr val="tx2"/>
                </a:solidFill>
              </a:rPr>
              <a:t>boolean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</a:rPr>
              <a:t>isString</a:t>
            </a:r>
            <a:r>
              <a:rPr lang="en-US" altLang="zh-CN" b="1" dirty="0">
                <a:solidFill>
                  <a:schemeClr val="tx2"/>
                </a:solidFill>
              </a:rPr>
              <a:t> = </a:t>
            </a:r>
            <a:r>
              <a:rPr lang="en-US" altLang="zh-CN" b="1" dirty="0">
                <a:solidFill>
                  <a:srgbClr val="006600"/>
                </a:solidFill>
              </a:rPr>
              <a:t>name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rgbClr val="990000"/>
                </a:solidFill>
              </a:rPr>
              <a:t>instanceof</a:t>
            </a:r>
            <a:r>
              <a:rPr lang="en-US" altLang="zh-CN" b="1" dirty="0">
                <a:solidFill>
                  <a:schemeClr val="tx2"/>
                </a:solidFill>
              </a:rPr>
              <a:t> String; 		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err="1">
                <a:solidFill>
                  <a:schemeClr val="tx2"/>
                </a:solidFill>
              </a:rPr>
              <a:t>boolean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</a:rPr>
              <a:t>isShort</a:t>
            </a:r>
            <a:r>
              <a:rPr lang="en-US" altLang="zh-CN" b="1" dirty="0">
                <a:solidFill>
                  <a:schemeClr val="tx2"/>
                </a:solidFill>
              </a:rPr>
              <a:t> = </a:t>
            </a:r>
            <a:r>
              <a:rPr lang="en-US" altLang="zh-CN" b="1" dirty="0">
                <a:solidFill>
                  <a:srgbClr val="006600"/>
                </a:solidFill>
              </a:rPr>
              <a:t>name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rgbClr val="990000"/>
                </a:solidFill>
              </a:rPr>
              <a:t>instanceof</a:t>
            </a:r>
            <a:r>
              <a:rPr lang="en-US" altLang="zh-CN" b="1" dirty="0">
                <a:solidFill>
                  <a:schemeClr val="tx2"/>
                </a:solidFill>
              </a:rPr>
              <a:t> Short;		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 err="1">
                <a:solidFill>
                  <a:schemeClr val="tx2"/>
                </a:solidFill>
              </a:rPr>
              <a:t>boolean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</a:rPr>
              <a:t>isObject</a:t>
            </a:r>
            <a:r>
              <a:rPr lang="en-US" altLang="zh-CN" b="1" dirty="0">
                <a:solidFill>
                  <a:schemeClr val="tx2"/>
                </a:solidFill>
              </a:rPr>
              <a:t> = </a:t>
            </a:r>
            <a:r>
              <a:rPr lang="en-US" altLang="zh-CN" b="1" dirty="0">
                <a:solidFill>
                  <a:srgbClr val="006600"/>
                </a:solidFill>
              </a:rPr>
              <a:t>name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</a:rPr>
              <a:t>i</a:t>
            </a:r>
            <a:r>
              <a:rPr lang="en-US" altLang="zh-CN" b="1" dirty="0" err="1">
                <a:solidFill>
                  <a:srgbClr val="990000"/>
                </a:solidFill>
              </a:rPr>
              <a:t>nstanceof</a:t>
            </a:r>
            <a:r>
              <a:rPr lang="en-US" altLang="zh-CN" b="1" dirty="0">
                <a:solidFill>
                  <a:schemeClr val="tx2"/>
                </a:solidFill>
              </a:rPr>
              <a:t> Object;</a:t>
            </a:r>
            <a:r>
              <a:rPr lang="en-US" altLang="zh-CN" dirty="0"/>
              <a:t> 	</a:t>
            </a:r>
            <a:r>
              <a:rPr lang="en-US" altLang="zh-CN" sz="2000" dirty="0"/>
              <a:t>	</a:t>
            </a:r>
            <a:endParaRPr lang="en-US" altLang="zh-CN" sz="2000" dirty="0">
              <a:solidFill>
                <a:srgbClr val="990000"/>
              </a:solidFill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7310419" y="3591009"/>
            <a:ext cx="792163" cy="36671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990000"/>
                </a:solidFill>
              </a:rPr>
              <a:t>//true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7308304" y="4310012"/>
            <a:ext cx="865188" cy="36671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990000"/>
                </a:solidFill>
              </a:rPr>
              <a:t>//false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360692" y="5015059"/>
            <a:ext cx="812800" cy="36671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990000"/>
                </a:solidFill>
              </a:rPr>
              <a:t>//true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/>
      <p:bldP spid="26630" grpId="0" animBg="1"/>
      <p:bldP spid="266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字符串连接运算符 </a:t>
            </a:r>
            <a:r>
              <a:rPr lang="en-US" altLang="zh-CN" sz="4800" dirty="0"/>
              <a:t>+</a:t>
            </a:r>
            <a:endParaRPr lang="en-US" altLang="zh-CN" sz="4800" dirty="0">
              <a:solidFill>
                <a:schemeClr val="tx1"/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字符串连接运算符</a:t>
            </a:r>
            <a:r>
              <a:rPr lang="zh-CN" altLang="en-US" b="1" dirty="0"/>
              <a:t> </a:t>
            </a:r>
            <a:r>
              <a:rPr lang="en-US" altLang="zh-CN" b="1" dirty="0"/>
              <a:t>+</a:t>
            </a:r>
            <a:r>
              <a:rPr lang="en-US" altLang="zh-CN" dirty="0"/>
              <a:t> </a:t>
            </a:r>
            <a:r>
              <a:rPr lang="zh-CN" altLang="en-US" dirty="0"/>
              <a:t>的使用分两种情况：</a:t>
            </a:r>
          </a:p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</a:rPr>
              <a:t>(</a:t>
            </a:r>
            <a:r>
              <a:rPr lang="en-US" altLang="zh-CN" b="1" dirty="0">
                <a:solidFill>
                  <a:srgbClr val="000099"/>
                </a:solidFill>
              </a:rPr>
              <a:t>1) </a:t>
            </a:r>
            <a:r>
              <a:rPr lang="zh-CN" altLang="en-US" b="1" dirty="0">
                <a:solidFill>
                  <a:srgbClr val="000099"/>
                </a:solidFill>
              </a:rPr>
              <a:t>字符串 </a:t>
            </a:r>
            <a:r>
              <a:rPr lang="en-US" altLang="zh-CN" b="1" dirty="0">
                <a:solidFill>
                  <a:srgbClr val="000099"/>
                </a:solidFill>
              </a:rPr>
              <a:t>+ </a:t>
            </a:r>
            <a:r>
              <a:rPr lang="zh-CN" altLang="en-US" b="1" dirty="0">
                <a:solidFill>
                  <a:srgbClr val="000099"/>
                </a:solidFill>
              </a:rPr>
              <a:t>字符串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/>
              <a:t>          </a:t>
            </a:r>
            <a:r>
              <a:rPr lang="en-US" altLang="zh-CN" b="1" dirty="0"/>
              <a:t>String boo=“boo”;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         String cry=boo+“</a:t>
            </a:r>
            <a:r>
              <a:rPr lang="en-US" altLang="zh-CN" b="1" dirty="0" err="1"/>
              <a:t>hoo</a:t>
            </a:r>
            <a:r>
              <a:rPr lang="en-US" altLang="zh-CN" b="1" dirty="0"/>
              <a:t>”;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 </a:t>
            </a:r>
          </a:p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</a:rPr>
              <a:t>(</a:t>
            </a:r>
            <a:r>
              <a:rPr lang="en-US" altLang="zh-CN" b="1" dirty="0">
                <a:solidFill>
                  <a:srgbClr val="000099"/>
                </a:solidFill>
              </a:rPr>
              <a:t>2) </a:t>
            </a:r>
            <a:r>
              <a:rPr lang="zh-CN" altLang="en-US" b="1" dirty="0">
                <a:solidFill>
                  <a:srgbClr val="000099"/>
                </a:solidFill>
              </a:rPr>
              <a:t>字符串 </a:t>
            </a:r>
            <a:r>
              <a:rPr lang="en-US" altLang="zh-CN" b="1" dirty="0">
                <a:solidFill>
                  <a:srgbClr val="000099"/>
                </a:solidFill>
              </a:rPr>
              <a:t>+ </a:t>
            </a:r>
            <a:r>
              <a:rPr lang="zh-CN" altLang="en-US" b="1" dirty="0">
                <a:solidFill>
                  <a:srgbClr val="000099"/>
                </a:solidFill>
              </a:rPr>
              <a:t>其它类型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/>
              <a:t>          </a:t>
            </a:r>
            <a:r>
              <a:rPr lang="en-US" altLang="zh-CN" b="1" dirty="0" err="1"/>
              <a:t>int</a:t>
            </a:r>
            <a:r>
              <a:rPr lang="en-US" altLang="zh-CN" b="1" dirty="0"/>
              <a:t> no=1001;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          String </a:t>
            </a:r>
            <a:r>
              <a:rPr lang="en-US" altLang="zh-CN" b="1" dirty="0" err="1"/>
              <a:t>stuNo</a:t>
            </a:r>
            <a:r>
              <a:rPr lang="en-US" altLang="zh-CN" b="1" dirty="0"/>
              <a:t>=“</a:t>
            </a:r>
            <a:r>
              <a:rPr lang="en-US" altLang="zh-CN" b="1" dirty="0" err="1"/>
              <a:t>cuit</a:t>
            </a:r>
            <a:r>
              <a:rPr lang="en-US" altLang="zh-CN" b="1" dirty="0"/>
              <a:t>”+no;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5694395" y="3148353"/>
            <a:ext cx="2016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</a:rPr>
              <a:t>// “boohoo”</a:t>
            </a: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5715008" y="4643446"/>
            <a:ext cx="2233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</a:rPr>
              <a:t>// “cuit1001”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6C7E-D946-46B0-86A5-F3046478F36B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/>
      <p:bldP spid="1259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F27406-1D4F-4382-B72A-389EA5512BA6}" type="slidenum">
              <a:rPr lang="en-US" altLang="zh-CN"/>
              <a:pPr/>
              <a:t>16</a:t>
            </a:fld>
            <a:r>
              <a:rPr lang="en-US" altLang="zh-CN"/>
              <a:t>/49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字符串连接符 ＋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/>
              <a:t>      class Cancatenate {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400" b="1"/>
              <a:t>	  public static void main(String args[]){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400" b="1"/>
              <a:t>		System.out.println(1+2+"456");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400" b="1"/>
              <a:t>		System.out.println("1"+2+345);</a:t>
            </a:r>
          </a:p>
          <a:p>
            <a:pPr marL="0" indent="0">
              <a:buNone/>
            </a:pPr>
            <a:r>
              <a:rPr lang="en-US" altLang="zh-CN" sz="2400" b="1"/>
              <a:t>		System.out.println('</a:t>
            </a:r>
            <a:r>
              <a:rPr lang="zh-CN" altLang="en-US" sz="2400" b="1"/>
              <a:t>你</a:t>
            </a:r>
            <a:r>
              <a:rPr lang="en-US" altLang="zh-CN" sz="2400" b="1"/>
              <a:t>'+'</a:t>
            </a:r>
            <a:r>
              <a:rPr lang="zh-CN" altLang="en-US" sz="2400" b="1"/>
              <a:t>好</a:t>
            </a:r>
            <a:r>
              <a:rPr lang="en-US" altLang="zh-CN" sz="2400" b="1"/>
              <a:t>’);</a:t>
            </a:r>
          </a:p>
          <a:p>
            <a:pPr marL="0" indent="0">
              <a:buNone/>
            </a:pPr>
            <a:r>
              <a:rPr lang="en-US" altLang="zh-CN"/>
              <a:t>	  }</a:t>
            </a:r>
            <a:r>
              <a:rPr lang="en-US" altLang="zh-CN" sz="2400" b="1"/>
              <a:t>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400" b="1"/>
              <a:t>}</a:t>
            </a:r>
            <a:r>
              <a:rPr lang="en-US" altLang="zh-CN" b="1">
                <a:latin typeface="Courier New" pitchFamily="49" charset="0"/>
              </a:rPr>
              <a:t> </a:t>
            </a:r>
          </a:p>
          <a:p>
            <a:pPr eaLnBrk="1" hangingPunct="1"/>
            <a:r>
              <a:rPr lang="en-US" altLang="zh-CN" b="1">
                <a:solidFill>
                  <a:srgbClr val="006600"/>
                </a:solidFill>
                <a:latin typeface="Courier New" pitchFamily="49" charset="0"/>
              </a:rPr>
              <a:t>What is the output?</a:t>
            </a:r>
          </a:p>
          <a:p>
            <a:pPr eaLnBrk="1" hangingPunct="1"/>
            <a:endParaRPr lang="en-US" altLang="zh-CN" b="1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5436096" y="4991719"/>
            <a:ext cx="1584325" cy="138499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00"/>
                </a:solidFill>
                <a:latin typeface="Courier New" pitchFamily="49" charset="0"/>
              </a:rPr>
              <a:t>3456</a:t>
            </a:r>
          </a:p>
          <a:p>
            <a:r>
              <a:rPr lang="en-US" altLang="zh-CN" sz="2800" b="1">
                <a:solidFill>
                  <a:srgbClr val="006600"/>
                </a:solidFill>
                <a:latin typeface="Courier New" pitchFamily="49" charset="0"/>
              </a:rPr>
              <a:t>12345</a:t>
            </a:r>
          </a:p>
          <a:p>
            <a:r>
              <a:rPr lang="en-US" altLang="zh-CN" sz="2800" b="1">
                <a:solidFill>
                  <a:srgbClr val="006600"/>
                </a:solidFill>
                <a:latin typeface="Courier New" pitchFamily="49" charset="0"/>
              </a:rPr>
              <a:t>43229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§3.1.9    </a:t>
            </a:r>
            <a:r>
              <a:rPr lang="zh-CN" altLang="en-US" dirty="0">
                <a:latin typeface="宋体" charset="-122"/>
              </a:rPr>
              <a:t>运算符综述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000099"/>
                </a:solidFill>
              </a:rPr>
              <a:t>表达式</a:t>
            </a:r>
            <a:r>
              <a:rPr lang="zh-CN" altLang="en-US" dirty="0"/>
              <a:t>就是用运算符连接起来的符合</a:t>
            </a:r>
            <a:r>
              <a:rPr lang="en-US" altLang="zh-CN" dirty="0"/>
              <a:t>Java</a:t>
            </a:r>
            <a:r>
              <a:rPr lang="zh-CN" altLang="en-US" dirty="0"/>
              <a:t>规则的式子。</a:t>
            </a:r>
          </a:p>
          <a:p>
            <a:r>
              <a:rPr lang="zh-CN" altLang="en-US" dirty="0"/>
              <a:t>运算符的优先级决定了表达式中运算执行的先后顺序。</a:t>
            </a:r>
          </a:p>
          <a:p>
            <a:r>
              <a:rPr lang="zh-CN" altLang="en-US" dirty="0"/>
              <a:t>在编写程序时尽量的使用括号（）运算符号来实现想要的运算次序，以免产生难以阅读或含糊不清的计算顺序。</a:t>
            </a:r>
          </a:p>
          <a:p>
            <a:r>
              <a:rPr lang="zh-CN" altLang="en-US" dirty="0"/>
              <a:t>运算符的结合性决定了并列的相同级别运算符的先后顺序 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§3.2   </a:t>
            </a:r>
            <a:r>
              <a:rPr lang="zh-CN" altLang="en-US" dirty="0">
                <a:latin typeface="宋体" charset="-122"/>
              </a:rPr>
              <a:t>语句概述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里的语句可分为以下五类。</a:t>
            </a:r>
          </a:p>
          <a:p>
            <a:pPr lvl="1">
              <a:buNone/>
            </a:pPr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zh-CN" altLang="en-US" b="1" dirty="0">
                <a:solidFill>
                  <a:srgbClr val="000099"/>
                </a:solidFill>
              </a:rPr>
              <a:t>方法调用语句</a:t>
            </a:r>
            <a:r>
              <a:rPr lang="zh-CN" altLang="en-US" dirty="0"/>
              <a:t>。如：</a:t>
            </a:r>
            <a:endParaRPr lang="en-US" altLang="zh-CN" dirty="0"/>
          </a:p>
          <a:p>
            <a:pPr lvl="1" algn="ctr">
              <a:buNone/>
            </a:pPr>
            <a:r>
              <a:rPr lang="en-US" altLang="zh-CN" b="1" dirty="0" err="1">
                <a:solidFill>
                  <a:srgbClr val="006600"/>
                </a:solidFill>
                <a:latin typeface="+mj-lt"/>
              </a:rPr>
              <a:t>System.out.println</a:t>
            </a: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(" Hello");</a:t>
            </a:r>
          </a:p>
          <a:p>
            <a:pPr lvl="1">
              <a:buNone/>
            </a:pPr>
            <a:r>
              <a:rPr lang="en-US" altLang="zh-CN" dirty="0"/>
              <a:t>2</a:t>
            </a:r>
            <a:r>
              <a:rPr lang="zh-CN" altLang="en-US" dirty="0"/>
              <a:t>．</a:t>
            </a:r>
            <a:r>
              <a:rPr lang="zh-CN" altLang="en-US" b="1" dirty="0">
                <a:solidFill>
                  <a:srgbClr val="000099"/>
                </a:solidFill>
              </a:rPr>
              <a:t>表达式语句   </a:t>
            </a:r>
            <a:r>
              <a:rPr lang="zh-CN" altLang="en-US" dirty="0"/>
              <a:t>表示式尾加上分号。比如赋值语句：</a:t>
            </a:r>
            <a:endParaRPr lang="en-US" altLang="zh-CN" dirty="0"/>
          </a:p>
          <a:p>
            <a:pPr lvl="1" algn="ctr">
              <a:buNone/>
            </a:pP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x = 23;</a:t>
            </a:r>
          </a:p>
          <a:p>
            <a:pPr lvl="1">
              <a:buNone/>
            </a:pPr>
            <a:r>
              <a:rPr lang="en-US" altLang="zh-CN" dirty="0"/>
              <a:t>3</a:t>
            </a:r>
            <a:r>
              <a:rPr lang="zh-CN" altLang="en-US" dirty="0"/>
              <a:t>．</a:t>
            </a:r>
            <a:r>
              <a:rPr lang="zh-CN" altLang="en-US" b="1" dirty="0">
                <a:solidFill>
                  <a:srgbClr val="000099"/>
                </a:solidFill>
              </a:rPr>
              <a:t>复合语句。</a:t>
            </a:r>
            <a:r>
              <a:rPr lang="zh-CN" altLang="en-US" dirty="0"/>
              <a:t>  可以用</a:t>
            </a:r>
            <a:r>
              <a:rPr lang="en-US" altLang="zh-CN" dirty="0"/>
              <a:t>{  }</a:t>
            </a:r>
            <a:r>
              <a:rPr lang="zh-CN" altLang="en-US" dirty="0"/>
              <a:t>把一些语句括起来构成复合语句，如：</a:t>
            </a:r>
          </a:p>
          <a:p>
            <a:pPr lvl="1">
              <a:buNone/>
            </a:pPr>
            <a:r>
              <a:rPr lang="zh-CN" altLang="en-US" b="1" dirty="0">
                <a:solidFill>
                  <a:srgbClr val="006600"/>
                </a:solidFill>
                <a:latin typeface="+mj-lt"/>
              </a:rPr>
              <a:t>       </a:t>
            </a: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{  </a:t>
            </a:r>
          </a:p>
          <a:p>
            <a:pPr lvl="1">
              <a:buNone/>
            </a:pP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		   z=</a:t>
            </a:r>
            <a:r>
              <a:rPr lang="en-US" altLang="zh-CN" b="1" dirty="0" err="1">
                <a:solidFill>
                  <a:srgbClr val="006600"/>
                </a:solidFill>
                <a:latin typeface="+mj-lt"/>
              </a:rPr>
              <a:t>123+x</a:t>
            </a: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;</a:t>
            </a:r>
          </a:p>
          <a:p>
            <a:pPr lvl="1">
              <a:buNone/>
            </a:pP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          </a:t>
            </a:r>
            <a:r>
              <a:rPr lang="en-US" altLang="zh-CN" b="1" dirty="0" err="1">
                <a:solidFill>
                  <a:srgbClr val="006600"/>
                </a:solidFill>
                <a:latin typeface="+mj-lt"/>
              </a:rPr>
              <a:t>System.out.println</a:t>
            </a: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("How are you");</a:t>
            </a:r>
          </a:p>
          <a:p>
            <a:pPr lvl="1">
              <a:buNone/>
            </a:pP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        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§3.2   </a:t>
            </a:r>
            <a:r>
              <a:rPr lang="zh-CN" altLang="en-US" dirty="0">
                <a:latin typeface="宋体" charset="-122"/>
              </a:rPr>
              <a:t>语句概述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 dirty="0"/>
              <a:t>4</a:t>
            </a:r>
            <a:r>
              <a:rPr lang="zh-CN" altLang="en-US" dirty="0"/>
              <a:t>．</a:t>
            </a:r>
            <a:r>
              <a:rPr lang="zh-CN" altLang="en-US" b="1" dirty="0">
                <a:solidFill>
                  <a:srgbClr val="000099"/>
                </a:solidFill>
              </a:rPr>
              <a:t>空语句</a:t>
            </a:r>
            <a:r>
              <a:rPr lang="zh-CN" altLang="en-US" dirty="0"/>
              <a:t>。 一个分号也是一条语句，称做空语句。</a:t>
            </a:r>
          </a:p>
          <a:p>
            <a:pPr lvl="1">
              <a:buNone/>
            </a:pPr>
            <a:r>
              <a:rPr lang="en-US" altLang="zh-CN" dirty="0"/>
              <a:t>5</a:t>
            </a:r>
            <a:r>
              <a:rPr lang="zh-CN" altLang="en-US" dirty="0"/>
              <a:t>．</a:t>
            </a:r>
            <a:r>
              <a:rPr lang="zh-CN" altLang="en-US" b="1" dirty="0">
                <a:solidFill>
                  <a:srgbClr val="000099"/>
                </a:solidFill>
              </a:rPr>
              <a:t>控制语句</a:t>
            </a:r>
            <a:r>
              <a:rPr lang="zh-CN" altLang="en-US" dirty="0"/>
              <a:t>。控制语句分为条件分支语句、开关语句和循环语句。</a:t>
            </a:r>
          </a:p>
          <a:p>
            <a:pPr lvl="1">
              <a:buNone/>
            </a:pPr>
            <a:r>
              <a:rPr lang="en-US" altLang="zh-CN" dirty="0"/>
              <a:t>6</a:t>
            </a:r>
            <a:r>
              <a:rPr lang="zh-CN" altLang="en-US" dirty="0"/>
              <a:t>．</a:t>
            </a:r>
            <a:r>
              <a:rPr lang="en-US" altLang="zh-CN" b="1" dirty="0">
                <a:solidFill>
                  <a:srgbClr val="000099"/>
                </a:solidFill>
              </a:rPr>
              <a:t>package</a:t>
            </a:r>
            <a:r>
              <a:rPr lang="zh-CN" altLang="en-US" b="1" dirty="0">
                <a:solidFill>
                  <a:srgbClr val="000099"/>
                </a:solidFill>
              </a:rPr>
              <a:t>语句</a:t>
            </a:r>
            <a:r>
              <a:rPr lang="zh-CN" altLang="en-US" dirty="0"/>
              <a:t>和 </a:t>
            </a:r>
            <a:r>
              <a:rPr lang="en-US" altLang="zh-CN" b="1" dirty="0">
                <a:solidFill>
                  <a:srgbClr val="000099"/>
                </a:solidFill>
              </a:rPr>
              <a:t>import</a:t>
            </a:r>
            <a:r>
              <a:rPr lang="zh-CN" altLang="en-US" b="1" dirty="0">
                <a:solidFill>
                  <a:srgbClr val="000099"/>
                </a:solidFill>
              </a:rPr>
              <a:t>语句</a:t>
            </a:r>
            <a:r>
              <a:rPr lang="zh-CN" altLang="en-US" dirty="0"/>
              <a:t>。它们和类、对象有关，将在第</a:t>
            </a:r>
            <a:r>
              <a:rPr lang="en-US" altLang="zh-CN" dirty="0"/>
              <a:t>4</a:t>
            </a:r>
            <a:r>
              <a:rPr lang="zh-CN" altLang="en-US" dirty="0"/>
              <a:t>章讲解。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348" y="2214554"/>
            <a:ext cx="7772400" cy="1362075"/>
          </a:xfrm>
        </p:spPr>
        <p:txBody>
          <a:bodyPr/>
          <a:lstStyle/>
          <a:p>
            <a:pPr algn="ctr"/>
            <a:r>
              <a:rPr lang="en-US" altLang="zh-CN" dirty="0"/>
              <a:t>Java</a:t>
            </a:r>
            <a:r>
              <a:rPr lang="zh-CN" altLang="en-US" dirty="0"/>
              <a:t>面向对象程序设计</a:t>
            </a:r>
            <a:br>
              <a:rPr lang="en-US" altLang="zh-CN" dirty="0">
                <a:latin typeface="宋体" charset="-122"/>
              </a:rPr>
            </a:br>
            <a:r>
              <a:rPr lang="zh-CN" altLang="en-US" dirty="0"/>
              <a:t>第3章 </a:t>
            </a:r>
            <a:r>
              <a:rPr lang="zh-CN" altLang="en-US" dirty="0">
                <a:latin typeface="宋体" charset="-122"/>
              </a:rPr>
              <a:t>运算符、表达式和语句</a:t>
            </a:r>
            <a:r>
              <a:rPr lang="zh-CN" altLang="en-US" b="0" dirty="0">
                <a:latin typeface="宋体" charset="-122"/>
              </a:rPr>
              <a:t> </a:t>
            </a:r>
            <a:br>
              <a:rPr lang="zh-CN" altLang="en-US" b="0" dirty="0">
                <a:latin typeface="宋体" charset="-122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§3.3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条件分支语句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条件分支语句按着语法格式可细分为三种形式， 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语句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if-else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语句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if-else if-else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语句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20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§3.3.1    </a:t>
            </a:r>
            <a:r>
              <a:rPr lang="en-US" altLang="zh-CN" dirty="0"/>
              <a:t>if</a:t>
            </a:r>
            <a:r>
              <a:rPr lang="zh-CN" altLang="en-US" dirty="0">
                <a:latin typeface="宋体" charset="-122"/>
              </a:rPr>
              <a:t>语句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语句是单条件分支语句，即根据一个条件来控制程序执行的流程。</a:t>
            </a:r>
          </a:p>
          <a:p>
            <a:r>
              <a:rPr lang="en-US" altLang="zh-CN" dirty="0"/>
              <a:t>if </a:t>
            </a:r>
            <a:r>
              <a:rPr lang="zh-CN" altLang="en-US" dirty="0"/>
              <a:t>语句的语法格式：</a:t>
            </a:r>
          </a:p>
          <a:p>
            <a:pPr lvl="3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if(</a:t>
            </a:r>
            <a:r>
              <a:rPr lang="zh-CN" altLang="en-US" sz="2400" b="1" dirty="0">
                <a:solidFill>
                  <a:srgbClr val="000099"/>
                </a:solidFill>
              </a:rPr>
              <a:t>表达式</a:t>
            </a:r>
            <a:r>
              <a:rPr lang="en-US" altLang="zh-CN" sz="2400" b="1" dirty="0">
                <a:solidFill>
                  <a:srgbClr val="000099"/>
                </a:solidFill>
              </a:rPr>
              <a:t>){ </a:t>
            </a:r>
          </a:p>
          <a:p>
            <a:pPr lvl="3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 </a:t>
            </a:r>
            <a:r>
              <a:rPr lang="zh-CN" altLang="en-US" sz="2400" b="1" dirty="0">
                <a:solidFill>
                  <a:srgbClr val="000099"/>
                </a:solidFill>
              </a:rPr>
              <a:t>若干语句</a:t>
            </a:r>
          </a:p>
          <a:p>
            <a:pPr lvl="3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} 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例</a:t>
            </a:r>
            <a:r>
              <a:rPr lang="en-US" altLang="zh-CN" dirty="0"/>
              <a:t>3-2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514600"/>
            <a:ext cx="3657600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§3.3.2   </a:t>
            </a:r>
            <a:r>
              <a:rPr lang="en-US" altLang="zh-CN" dirty="0"/>
              <a:t>if-else</a:t>
            </a:r>
            <a:r>
              <a:rPr lang="zh-CN" altLang="en-US" dirty="0">
                <a:latin typeface="宋体" charset="-122"/>
              </a:rPr>
              <a:t>语句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if-else </a:t>
            </a:r>
            <a:r>
              <a:rPr lang="zh-CN" altLang="en-US" dirty="0"/>
              <a:t>语句是双条件分支语句，即根据一个条件来控制程序执行的流程。 </a:t>
            </a:r>
            <a:r>
              <a:rPr lang="en-US" altLang="zh-CN" dirty="0"/>
              <a:t>if-else </a:t>
            </a:r>
            <a:r>
              <a:rPr lang="zh-CN" altLang="en-US" dirty="0"/>
              <a:t>语句的语法格式：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42976" y="2786058"/>
            <a:ext cx="2357454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if(</a:t>
            </a:r>
            <a:r>
              <a:rPr lang="zh-CN" altLang="en-US" sz="2400" dirty="0">
                <a:solidFill>
                  <a:srgbClr val="0000FF"/>
                </a:solidFill>
              </a:rPr>
              <a:t>表达式) {</a:t>
            </a:r>
          </a:p>
          <a:p>
            <a:pPr algn="just">
              <a:spcBef>
                <a:spcPct val="1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    若干语句</a:t>
            </a:r>
          </a:p>
          <a:p>
            <a:pPr algn="just">
              <a:spcBef>
                <a:spcPct val="1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}</a:t>
            </a:r>
          </a:p>
          <a:p>
            <a:pPr algn="just">
              <a:spcBef>
                <a:spcPct val="1000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else {</a:t>
            </a:r>
          </a:p>
          <a:p>
            <a:pPr algn="just">
              <a:spcBef>
                <a:spcPct val="1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   若干语句</a:t>
            </a:r>
          </a:p>
          <a:p>
            <a:pPr algn="just">
              <a:spcBef>
                <a:spcPct val="10000"/>
              </a:spcBef>
            </a:pPr>
            <a:r>
              <a:rPr lang="zh-CN" altLang="en-US" sz="2400" dirty="0">
                <a:solidFill>
                  <a:srgbClr val="0000FF"/>
                </a:solidFill>
              </a:rPr>
              <a:t> } </a:t>
            </a:r>
            <a:endParaRPr lang="zh-CN" altLang="en-US" sz="2400" b="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2714620"/>
            <a:ext cx="3733800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>
                <a:latin typeface="Tahoma" pitchFamily="34" charset="0"/>
                <a:cs typeface="Tahoma" pitchFamily="34" charset="0"/>
              </a:rPr>
              <a:t>§3.3.3    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if-else if-else 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语句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74133"/>
          </a:xfrm>
        </p:spPr>
        <p:txBody>
          <a:bodyPr/>
          <a:lstStyle/>
          <a:p>
            <a:r>
              <a:rPr lang="en-US" altLang="zh-CN" dirty="0"/>
              <a:t> if-else if-else </a:t>
            </a:r>
            <a:r>
              <a:rPr lang="zh-CN" altLang="en-US" dirty="0">
                <a:latin typeface="宋体" charset="-122"/>
              </a:rPr>
              <a:t>语句是多条件分支语句，即根据多个条件来控制程序执行的流程。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66"/>
                </a:solidFill>
              </a:rPr>
              <a:t>if-else if-else</a:t>
            </a:r>
            <a:r>
              <a:rPr lang="zh-CN" altLang="en-US" dirty="0">
                <a:solidFill>
                  <a:srgbClr val="FF0066"/>
                </a:solidFill>
              </a:rPr>
              <a:t>语句的语法格式：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23528" y="2918162"/>
            <a:ext cx="2714644" cy="34778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zh-CN" sz="22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if(</a:t>
            </a:r>
            <a:r>
              <a:rPr lang="zh-CN" altLang="en-US" sz="22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表达式) {</a:t>
            </a:r>
          </a:p>
          <a:p>
            <a:pPr algn="just"/>
            <a:r>
              <a:rPr lang="zh-CN" altLang="en-US" sz="22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       若干语句</a:t>
            </a:r>
          </a:p>
          <a:p>
            <a:pPr algn="just"/>
            <a:r>
              <a:rPr lang="zh-CN" altLang="en-US" sz="22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}</a:t>
            </a: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else if(</a:t>
            </a:r>
            <a:r>
              <a:rPr lang="zh-CN" altLang="en-US" sz="22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表达式) {</a:t>
            </a:r>
          </a:p>
          <a:p>
            <a:pPr algn="just"/>
            <a:r>
              <a:rPr lang="zh-CN" altLang="en-US" sz="22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       若干语句</a:t>
            </a:r>
          </a:p>
          <a:p>
            <a:pPr algn="just"/>
            <a:r>
              <a:rPr lang="zh-CN" altLang="en-US" sz="22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}</a:t>
            </a:r>
          </a:p>
          <a:p>
            <a:pPr algn="just"/>
            <a:r>
              <a:rPr lang="zh-CN" altLang="en-US" sz="22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… …</a:t>
            </a:r>
          </a:p>
          <a:p>
            <a:pPr algn="just"/>
            <a:r>
              <a:rPr lang="en-US" altLang="zh-CN" sz="22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else {</a:t>
            </a:r>
          </a:p>
          <a:p>
            <a:pPr algn="just"/>
            <a:r>
              <a:rPr lang="zh-CN" altLang="en-US" sz="22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       若干语句</a:t>
            </a:r>
          </a:p>
          <a:p>
            <a:pPr algn="just"/>
            <a:r>
              <a:rPr lang="zh-CN" altLang="en-US" sz="22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} </a:t>
            </a:r>
            <a:endParaRPr lang="zh-CN" altLang="en-US" sz="2200" b="0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4030" y="2980699"/>
            <a:ext cx="5943600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§3.4   </a:t>
            </a:r>
            <a:r>
              <a:rPr lang="en-US" altLang="zh-CN" dirty="0">
                <a:latin typeface="宋体" charset="-122"/>
              </a:rPr>
              <a:t>switch</a:t>
            </a:r>
            <a:r>
              <a:rPr lang="zh-CN" altLang="en-US" dirty="0">
                <a:latin typeface="宋体" charset="-122"/>
              </a:rPr>
              <a:t>开关语句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switch </a:t>
            </a:r>
            <a:r>
              <a:rPr lang="zh-CN" altLang="en-US" sz="2400" dirty="0">
                <a:latin typeface="宋体" charset="-122"/>
              </a:rPr>
              <a:t>语句是单条件多分支的开关语句，它的一般</a:t>
            </a:r>
            <a:r>
              <a:rPr lang="zh-CN" altLang="en-US" sz="2400" dirty="0">
                <a:latin typeface="+mj-lt"/>
              </a:rPr>
              <a:t>格式定义如下(其中</a:t>
            </a:r>
            <a:r>
              <a:rPr lang="en-US" altLang="zh-CN" sz="2400" dirty="0">
                <a:latin typeface="+mj-lt"/>
              </a:rPr>
              <a:t>break</a:t>
            </a:r>
            <a:r>
              <a:rPr lang="zh-CN" altLang="en-US" sz="2400" dirty="0">
                <a:latin typeface="+mj-lt"/>
              </a:rPr>
              <a:t>语句是可选的）： </a:t>
            </a:r>
          </a:p>
          <a:p>
            <a:pPr lvl="1" indent="292100" algn="just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+mj-lt"/>
              </a:rPr>
              <a:t>switch(</a:t>
            </a:r>
            <a:r>
              <a:rPr lang="zh-CN" altLang="en-US" sz="1600" b="1" dirty="0">
                <a:solidFill>
                  <a:srgbClr val="0000FF"/>
                </a:solidFill>
                <a:latin typeface="+mj-lt"/>
              </a:rPr>
              <a:t>表达式)  {</a:t>
            </a:r>
          </a:p>
          <a:p>
            <a:pPr lvl="1" indent="292100" algn="just"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+mj-lt"/>
              </a:rPr>
              <a:t>   </a:t>
            </a:r>
            <a:r>
              <a:rPr lang="en-US" altLang="zh-CN" sz="1600" b="1" dirty="0">
                <a:solidFill>
                  <a:srgbClr val="0000FF"/>
                </a:solidFill>
                <a:latin typeface="+mj-lt"/>
              </a:rPr>
              <a:t>case </a:t>
            </a:r>
            <a:r>
              <a:rPr lang="zh-CN" altLang="en-US" sz="1600" b="1" dirty="0">
                <a:solidFill>
                  <a:srgbClr val="0000FF"/>
                </a:solidFill>
                <a:latin typeface="+mj-lt"/>
              </a:rPr>
              <a:t>常量值1:</a:t>
            </a:r>
          </a:p>
          <a:p>
            <a:pPr lvl="1" indent="292100" algn="just"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+mj-lt"/>
              </a:rPr>
              <a:t>               若干个语句</a:t>
            </a:r>
          </a:p>
          <a:p>
            <a:pPr lvl="1" indent="292100" algn="just"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+mj-lt"/>
              </a:rPr>
              <a:t>               </a:t>
            </a:r>
            <a:r>
              <a:rPr lang="en-US" altLang="zh-CN" sz="1600" b="1" dirty="0">
                <a:solidFill>
                  <a:srgbClr val="0000FF"/>
                </a:solidFill>
                <a:latin typeface="+mj-lt"/>
              </a:rPr>
              <a:t>break;</a:t>
            </a:r>
          </a:p>
          <a:p>
            <a:pPr lvl="1" indent="292100" algn="just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+mj-lt"/>
              </a:rPr>
              <a:t>   case  </a:t>
            </a:r>
            <a:r>
              <a:rPr lang="zh-CN" altLang="en-US" sz="1600" b="1" dirty="0">
                <a:solidFill>
                  <a:srgbClr val="0000FF"/>
                </a:solidFill>
                <a:latin typeface="+mj-lt"/>
              </a:rPr>
              <a:t>常量值2:</a:t>
            </a:r>
          </a:p>
          <a:p>
            <a:pPr lvl="1" indent="292100" algn="just"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+mj-lt"/>
              </a:rPr>
              <a:t>               若干个语句</a:t>
            </a:r>
          </a:p>
          <a:p>
            <a:pPr lvl="1" indent="292100" algn="just"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+mj-lt"/>
              </a:rPr>
              <a:t>               </a:t>
            </a:r>
            <a:r>
              <a:rPr lang="en-US" altLang="zh-CN" sz="1600" b="1" dirty="0">
                <a:solidFill>
                  <a:srgbClr val="0000FF"/>
                </a:solidFill>
                <a:latin typeface="+mj-lt"/>
              </a:rPr>
              <a:t>break;</a:t>
            </a:r>
          </a:p>
          <a:p>
            <a:pPr lvl="1" indent="292100" algn="just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+mj-lt"/>
              </a:rPr>
              <a:t>    ...</a:t>
            </a:r>
          </a:p>
          <a:p>
            <a:pPr lvl="1" indent="292100" algn="just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+mj-lt"/>
              </a:rPr>
              <a:t>   case  </a:t>
            </a:r>
            <a:r>
              <a:rPr lang="zh-CN" altLang="en-US" sz="1600" b="1" dirty="0">
                <a:solidFill>
                  <a:srgbClr val="0000FF"/>
                </a:solidFill>
                <a:latin typeface="+mj-lt"/>
              </a:rPr>
              <a:t>常量值</a:t>
            </a:r>
            <a:r>
              <a:rPr lang="en-US" altLang="zh-CN" sz="1600" b="1" dirty="0">
                <a:solidFill>
                  <a:srgbClr val="0000FF"/>
                </a:solidFill>
                <a:latin typeface="+mj-lt"/>
              </a:rPr>
              <a:t>n:</a:t>
            </a:r>
          </a:p>
          <a:p>
            <a:pPr lvl="1" indent="292100" algn="just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+mj-lt"/>
              </a:rPr>
              <a:t>              </a:t>
            </a:r>
            <a:r>
              <a:rPr lang="zh-CN" altLang="en-US" sz="1600" b="1" dirty="0">
                <a:solidFill>
                  <a:srgbClr val="0000FF"/>
                </a:solidFill>
                <a:latin typeface="+mj-lt"/>
              </a:rPr>
              <a:t>若干个语句</a:t>
            </a:r>
          </a:p>
          <a:p>
            <a:pPr lvl="1" indent="292100" algn="just"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+mj-lt"/>
              </a:rPr>
              <a:t>              </a:t>
            </a:r>
            <a:r>
              <a:rPr lang="en-US" altLang="zh-CN" sz="1600" b="1" dirty="0">
                <a:solidFill>
                  <a:srgbClr val="0000FF"/>
                </a:solidFill>
                <a:latin typeface="+mj-lt"/>
              </a:rPr>
              <a:t>break;</a:t>
            </a:r>
          </a:p>
          <a:p>
            <a:pPr lvl="1" indent="292100" algn="just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+mj-lt"/>
              </a:rPr>
              <a:t>   default:</a:t>
            </a:r>
          </a:p>
          <a:p>
            <a:pPr lvl="1" indent="292100" algn="just"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+mj-lt"/>
              </a:rPr>
              <a:t>         </a:t>
            </a:r>
            <a:r>
              <a:rPr lang="zh-CN" altLang="en-US" sz="1600" b="1" dirty="0">
                <a:solidFill>
                  <a:srgbClr val="0000FF"/>
                </a:solidFill>
                <a:latin typeface="+mj-lt"/>
              </a:rPr>
              <a:t>若干语句</a:t>
            </a:r>
          </a:p>
          <a:p>
            <a:pPr lvl="1" indent="292100" algn="just"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+mj-lt"/>
              </a:rPr>
              <a:t>}</a:t>
            </a:r>
            <a:endParaRPr lang="zh-CN" altLang="en-US" sz="1600" b="1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§3.5   </a:t>
            </a:r>
            <a:r>
              <a:rPr lang="zh-CN" altLang="en-US" dirty="0">
                <a:latin typeface="宋体" charset="-122"/>
              </a:rPr>
              <a:t>循环语句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charset="-122"/>
              </a:rPr>
              <a:t>循环语句是根据条件，要求程序反复执行某些操作，直到程序</a:t>
            </a:r>
            <a:r>
              <a:rPr lang="zh-CN" altLang="en-US" dirty="0">
                <a:latin typeface="Times New Roman"/>
              </a:rPr>
              <a:t>“</a:t>
            </a:r>
            <a:r>
              <a:rPr lang="zh-CN" altLang="en-US" dirty="0">
                <a:latin typeface="宋体" charset="-122"/>
              </a:rPr>
              <a:t>满意</a:t>
            </a:r>
            <a:r>
              <a:rPr lang="zh-CN" altLang="en-US" dirty="0">
                <a:latin typeface="Times New Roman"/>
              </a:rPr>
              <a:t>”</a:t>
            </a:r>
            <a:r>
              <a:rPr lang="zh-CN" altLang="en-US" dirty="0">
                <a:latin typeface="宋体" charset="-122"/>
              </a:rPr>
              <a:t>为止。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06432"/>
          </a:xfrm>
        </p:spPr>
        <p:txBody>
          <a:bodyPr/>
          <a:lstStyle/>
          <a:p>
            <a:pPr lvl="1"/>
            <a:r>
              <a:rPr lang="zh-CN" altLang="en-US" dirty="0"/>
              <a:t>§3.5.1    </a:t>
            </a:r>
            <a:r>
              <a:rPr lang="en-US" altLang="zh-CN" dirty="0">
                <a:latin typeface="宋体" charset="-122"/>
              </a:rPr>
              <a:t>for</a:t>
            </a:r>
            <a:r>
              <a:rPr lang="zh-CN" altLang="en-US" dirty="0">
                <a:latin typeface="宋体" charset="-122"/>
              </a:rPr>
              <a:t>循环语句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5572164" cy="5500726"/>
          </a:xfrm>
        </p:spPr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语句的语法格式：</a:t>
            </a:r>
          </a:p>
          <a:p>
            <a:pPr lvl="1">
              <a:buNone/>
            </a:pPr>
            <a:r>
              <a:rPr lang="zh-CN" altLang="en-US" sz="2200" dirty="0">
                <a:solidFill>
                  <a:srgbClr val="000099"/>
                </a:solidFill>
              </a:rPr>
              <a:t>    </a:t>
            </a:r>
            <a:r>
              <a:rPr lang="en-US" altLang="zh-CN" sz="2200" dirty="0">
                <a:solidFill>
                  <a:srgbClr val="000099"/>
                </a:solidFill>
              </a:rPr>
              <a:t>for (</a:t>
            </a:r>
            <a:r>
              <a:rPr lang="zh-CN" altLang="en-US" sz="2200" dirty="0">
                <a:solidFill>
                  <a:srgbClr val="000099"/>
                </a:solidFill>
              </a:rPr>
              <a:t>表达式</a:t>
            </a:r>
            <a:r>
              <a:rPr lang="en-US" altLang="zh-CN" sz="2200" dirty="0">
                <a:solidFill>
                  <a:srgbClr val="000099"/>
                </a:solidFill>
              </a:rPr>
              <a:t>1; </a:t>
            </a:r>
            <a:r>
              <a:rPr lang="zh-CN" altLang="en-US" sz="2200" dirty="0">
                <a:solidFill>
                  <a:srgbClr val="000099"/>
                </a:solidFill>
              </a:rPr>
              <a:t>表达式</a:t>
            </a:r>
            <a:r>
              <a:rPr lang="en-US" altLang="zh-CN" sz="2200" dirty="0">
                <a:solidFill>
                  <a:srgbClr val="000099"/>
                </a:solidFill>
              </a:rPr>
              <a:t>2; </a:t>
            </a:r>
            <a:r>
              <a:rPr lang="zh-CN" altLang="en-US" sz="2200" dirty="0">
                <a:solidFill>
                  <a:srgbClr val="000099"/>
                </a:solidFill>
              </a:rPr>
              <a:t>表达式</a:t>
            </a:r>
            <a:r>
              <a:rPr lang="en-US" altLang="zh-CN" sz="2200" dirty="0">
                <a:solidFill>
                  <a:srgbClr val="000099"/>
                </a:solidFill>
              </a:rPr>
              <a:t>3) {</a:t>
            </a:r>
          </a:p>
          <a:p>
            <a:pPr lvl="1">
              <a:buNone/>
            </a:pPr>
            <a:r>
              <a:rPr lang="en-US" altLang="zh-CN" sz="2200" dirty="0">
                <a:solidFill>
                  <a:srgbClr val="000099"/>
                </a:solidFill>
              </a:rPr>
              <a:t>        </a:t>
            </a:r>
            <a:r>
              <a:rPr lang="zh-CN" altLang="en-US" sz="2200" dirty="0">
                <a:solidFill>
                  <a:srgbClr val="000099"/>
                </a:solidFill>
              </a:rPr>
              <a:t>若干语句 </a:t>
            </a:r>
          </a:p>
          <a:p>
            <a:pPr lvl="1">
              <a:buNone/>
            </a:pPr>
            <a:r>
              <a:rPr lang="zh-CN" altLang="en-US" sz="2200" dirty="0">
                <a:solidFill>
                  <a:srgbClr val="000099"/>
                </a:solidFill>
              </a:rPr>
              <a:t>    </a:t>
            </a:r>
            <a:r>
              <a:rPr lang="en-US" altLang="zh-CN" sz="2200" dirty="0">
                <a:solidFill>
                  <a:srgbClr val="000099"/>
                </a:solidFill>
              </a:rPr>
              <a:t>} </a:t>
            </a:r>
          </a:p>
          <a:p>
            <a:r>
              <a:rPr lang="en-US" altLang="zh-CN" dirty="0"/>
              <a:t>for</a:t>
            </a:r>
            <a:r>
              <a:rPr lang="zh-CN" altLang="en-US" dirty="0"/>
              <a:t>语句的执行规则是：</a:t>
            </a:r>
          </a:p>
          <a:p>
            <a:pPr lvl="1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）计算“表达式</a:t>
            </a:r>
            <a:r>
              <a:rPr lang="en-US" altLang="zh-CN" sz="2000" dirty="0"/>
              <a:t>1”</a:t>
            </a:r>
            <a:r>
              <a:rPr lang="zh-CN" altLang="en-US" sz="2000" dirty="0"/>
              <a:t>，完成必要的初始化工作。</a:t>
            </a:r>
          </a:p>
          <a:p>
            <a:pPr lvl="1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）判断“表达式</a:t>
            </a:r>
            <a:r>
              <a:rPr lang="en-US" altLang="zh-CN" sz="2000" dirty="0"/>
              <a:t>2”</a:t>
            </a:r>
            <a:r>
              <a:rPr lang="zh-CN" altLang="en-US" sz="2000" dirty="0"/>
              <a:t>的值，若“表达式</a:t>
            </a:r>
            <a:r>
              <a:rPr lang="en-US" altLang="zh-CN" sz="2000" dirty="0"/>
              <a:t>2”</a:t>
            </a:r>
            <a:r>
              <a:rPr lang="zh-CN" altLang="en-US" sz="2000" dirty="0"/>
              <a:t>的值为</a:t>
            </a:r>
            <a:r>
              <a:rPr lang="en-US" altLang="zh-CN" sz="2000" dirty="0"/>
              <a:t>true</a:t>
            </a:r>
            <a:r>
              <a:rPr lang="zh-CN" altLang="en-US" sz="2000" dirty="0"/>
              <a:t>，则进行</a:t>
            </a:r>
            <a:endParaRPr lang="en-US" altLang="zh-CN" sz="2000" dirty="0"/>
          </a:p>
          <a:p>
            <a:pPr lvl="1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），否则进行（</a:t>
            </a:r>
            <a:r>
              <a:rPr lang="en-US" altLang="zh-CN" sz="2000" dirty="0"/>
              <a:t>4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pPr lvl="1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）执行循环体，然后计算“表达式</a:t>
            </a:r>
            <a:r>
              <a:rPr lang="en-US" altLang="zh-CN" sz="2000" dirty="0"/>
              <a:t>3”</a:t>
            </a:r>
            <a:r>
              <a:rPr lang="zh-CN" altLang="en-US" sz="2000" dirty="0"/>
              <a:t>，以便改变循环条件，进行（</a:t>
            </a:r>
            <a:r>
              <a:rPr lang="en-US" altLang="zh-CN" sz="2000" dirty="0"/>
              <a:t>2</a:t>
            </a:r>
            <a:r>
              <a:rPr lang="zh-CN" altLang="en-US" sz="2000" dirty="0"/>
              <a:t>）。</a:t>
            </a:r>
          </a:p>
          <a:p>
            <a:pPr lvl="1"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）结束</a:t>
            </a:r>
            <a:r>
              <a:rPr lang="en-US" altLang="zh-CN" sz="2000" dirty="0"/>
              <a:t>for</a:t>
            </a:r>
            <a:r>
              <a:rPr lang="zh-CN" altLang="en-US" sz="2000" dirty="0"/>
              <a:t>语句的执行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例</a:t>
            </a:r>
            <a:r>
              <a:rPr lang="en-US" altLang="zh-CN" dirty="0"/>
              <a:t>3-5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357298"/>
            <a:ext cx="3276600" cy="4210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§3.5.2   </a:t>
            </a:r>
            <a:r>
              <a:rPr lang="en-US" altLang="zh-CN" dirty="0">
                <a:latin typeface="宋体" charset="-122"/>
              </a:rPr>
              <a:t>while </a:t>
            </a:r>
            <a:r>
              <a:rPr lang="zh-CN" altLang="en-US" dirty="0">
                <a:latin typeface="宋体" charset="-122"/>
              </a:rPr>
              <a:t>循环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4972056" cy="4502150"/>
          </a:xfrm>
        </p:spPr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语句的语法格式：</a:t>
            </a:r>
          </a:p>
          <a:p>
            <a:pPr>
              <a:buNone/>
            </a:pPr>
            <a:r>
              <a:rPr lang="zh-CN" altLang="en-US" dirty="0"/>
              <a:t>      </a:t>
            </a:r>
            <a:r>
              <a:rPr lang="en-US" altLang="zh-CN" sz="2000" dirty="0"/>
              <a:t>while (</a:t>
            </a:r>
            <a:r>
              <a:rPr lang="zh-CN" altLang="en-US" sz="2000" dirty="0"/>
              <a:t>表达式</a:t>
            </a:r>
            <a:r>
              <a:rPr lang="en-US" altLang="zh-CN" sz="2000" dirty="0"/>
              <a:t>) {</a:t>
            </a:r>
          </a:p>
          <a:p>
            <a:pPr>
              <a:buNone/>
            </a:pPr>
            <a:r>
              <a:rPr lang="en-US" altLang="zh-CN" sz="2000" dirty="0"/>
              <a:t>            </a:t>
            </a:r>
            <a:r>
              <a:rPr lang="zh-CN" altLang="en-US" sz="2000" dirty="0"/>
              <a:t>若干语句 </a:t>
            </a:r>
          </a:p>
          <a:p>
            <a:pPr>
              <a:buNone/>
            </a:pPr>
            <a:r>
              <a:rPr lang="zh-CN" altLang="en-US" sz="2000" dirty="0"/>
              <a:t>         </a:t>
            </a:r>
            <a:r>
              <a:rPr lang="en-US" altLang="zh-CN" sz="2000" dirty="0"/>
              <a:t>}</a:t>
            </a:r>
          </a:p>
          <a:p>
            <a:r>
              <a:rPr lang="en-US" altLang="zh-CN" dirty="0"/>
              <a:t>  while</a:t>
            </a:r>
            <a:r>
              <a:rPr lang="zh-CN" altLang="en-US" dirty="0"/>
              <a:t>语句的执行规则是：</a:t>
            </a:r>
          </a:p>
          <a:p>
            <a:pPr lvl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）计算表达式的值，如果该值是</a:t>
            </a:r>
            <a:r>
              <a:rPr lang="en-US" altLang="zh-CN" dirty="0"/>
              <a:t>true</a:t>
            </a:r>
            <a:r>
              <a:rPr lang="zh-CN" altLang="en-US" dirty="0"/>
              <a:t>时，就进行（</a:t>
            </a:r>
            <a:r>
              <a:rPr lang="en-US" altLang="zh-CN" dirty="0"/>
              <a:t>2</a:t>
            </a:r>
            <a:r>
              <a:rPr lang="zh-CN" altLang="en-US" dirty="0"/>
              <a:t>），否则执行（</a:t>
            </a:r>
            <a:r>
              <a:rPr lang="en-US" altLang="zh-CN" dirty="0"/>
              <a:t>3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）执行循环体，再进行（</a:t>
            </a:r>
            <a:r>
              <a:rPr lang="en-US" altLang="zh-CN" dirty="0"/>
              <a:t>1</a:t>
            </a:r>
            <a:r>
              <a:rPr lang="zh-CN" altLang="en-US" dirty="0"/>
              <a:t>）。 </a:t>
            </a:r>
          </a:p>
          <a:p>
            <a:pPr lvl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）结束</a:t>
            </a:r>
            <a:r>
              <a:rPr lang="en-US" altLang="zh-CN" dirty="0"/>
              <a:t>while</a:t>
            </a:r>
            <a:r>
              <a:rPr lang="zh-CN" altLang="en-US" dirty="0"/>
              <a:t>语句的执行。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1428736"/>
            <a:ext cx="28956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§3.5.3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do-while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循环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10000"/>
              </a:spcBef>
            </a:pPr>
            <a:r>
              <a:rPr lang="en-US" altLang="zh-CN" sz="36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do-while</a:t>
            </a:r>
            <a:r>
              <a:rPr lang="zh-CN" altLang="en-US" sz="36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语句的语法格式：</a:t>
            </a:r>
          </a:p>
          <a:p>
            <a:pPr lvl="2"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do {</a:t>
            </a:r>
          </a:p>
          <a:p>
            <a:pPr lvl="2" algn="just">
              <a:spcBef>
                <a:spcPct val="10000"/>
              </a:spcBef>
              <a:buNone/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若干语句</a:t>
            </a:r>
          </a:p>
          <a:p>
            <a:pPr lvl="2" algn="just">
              <a:spcBef>
                <a:spcPct val="10000"/>
              </a:spcBef>
              <a:buNone/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}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while(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表达式); </a:t>
            </a:r>
          </a:p>
          <a:p>
            <a:pPr algn="just">
              <a:spcBef>
                <a:spcPct val="10000"/>
              </a:spcBef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do-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zh-CN" altLang="en-US" sz="3600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语句的执行规则是：</a:t>
            </a:r>
          </a:p>
          <a:p>
            <a:pPr algn="just">
              <a:spcBef>
                <a:spcPct val="10000"/>
              </a:spcBef>
              <a:buNone/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（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1）执行循环体，再进行（2）。 </a:t>
            </a:r>
          </a:p>
          <a:p>
            <a:pPr algn="just">
              <a:spcBef>
                <a:spcPct val="10000"/>
              </a:spcBef>
              <a:buNone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（2）计算表达式的值，如果该值是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时，就进行（1），否则执行（3）。 </a:t>
            </a:r>
          </a:p>
          <a:p>
            <a:pPr algn="just">
              <a:spcBef>
                <a:spcPct val="10000"/>
              </a:spcBef>
              <a:buNone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（3）结束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语句的执行。 </a:t>
            </a:r>
          </a:p>
          <a:p>
            <a:pPr algn="just">
              <a:spcBef>
                <a:spcPct val="10000"/>
              </a:spcBef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例3-6</a:t>
            </a: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28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ahoma" pitchFamily="34" charset="0"/>
                <a:cs typeface="Tahoma" pitchFamily="34" charset="0"/>
              </a:rPr>
              <a:t>§3.6   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break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和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continue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语句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break</a:t>
            </a:r>
            <a:r>
              <a:rPr lang="zh-CN" altLang="en-US" sz="2400" dirty="0"/>
              <a:t>和</a:t>
            </a:r>
            <a:r>
              <a:rPr lang="en-US" altLang="zh-CN" sz="2400" dirty="0"/>
              <a:t>continue</a:t>
            </a:r>
            <a:r>
              <a:rPr lang="zh-CN" altLang="en-US" sz="2400" dirty="0"/>
              <a:t>语句是用关键</a:t>
            </a:r>
            <a:r>
              <a:rPr lang="en-US" altLang="zh-CN" sz="2400" b="1" dirty="0">
                <a:solidFill>
                  <a:srgbClr val="000099"/>
                </a:solidFill>
              </a:rPr>
              <a:t>break</a:t>
            </a:r>
            <a:r>
              <a:rPr lang="zh-CN" altLang="en-US" sz="2400" dirty="0"/>
              <a:t>或</a:t>
            </a:r>
            <a:r>
              <a:rPr lang="en-US" altLang="zh-CN" sz="2400" b="1" dirty="0">
                <a:solidFill>
                  <a:srgbClr val="000099"/>
                </a:solidFill>
              </a:rPr>
              <a:t>continue</a:t>
            </a:r>
            <a:r>
              <a:rPr lang="zh-CN" altLang="en-US" sz="2400" dirty="0"/>
              <a:t>加上分号构成的语句。</a:t>
            </a:r>
          </a:p>
          <a:p>
            <a:r>
              <a:rPr lang="zh-CN" altLang="en-US" sz="2400" dirty="0"/>
              <a:t>在循环体中可以使用</a:t>
            </a:r>
            <a:r>
              <a:rPr lang="en-US" altLang="zh-CN" sz="2400" dirty="0"/>
              <a:t>break</a:t>
            </a:r>
            <a:r>
              <a:rPr lang="zh-CN" altLang="en-US" sz="2400" dirty="0"/>
              <a:t>语句和</a:t>
            </a:r>
            <a:r>
              <a:rPr lang="en-US" altLang="zh-CN" sz="2400" dirty="0"/>
              <a:t>continue</a:t>
            </a:r>
            <a:r>
              <a:rPr lang="zh-CN" altLang="en-US" sz="2400" dirty="0"/>
              <a:t>语句。</a:t>
            </a:r>
          </a:p>
          <a:p>
            <a:r>
              <a:rPr lang="zh-CN" altLang="en-US" sz="2400" dirty="0"/>
              <a:t>如果在某次循环中执行了</a:t>
            </a:r>
            <a:r>
              <a:rPr lang="en-US" altLang="zh-CN" sz="2400" b="1" dirty="0">
                <a:solidFill>
                  <a:srgbClr val="C00000"/>
                </a:solidFill>
              </a:rPr>
              <a:t>break</a:t>
            </a:r>
            <a:r>
              <a:rPr lang="zh-CN" altLang="en-US" sz="2400" dirty="0"/>
              <a:t>语句，那么整个循环语句就结束。</a:t>
            </a:r>
            <a:endParaRPr lang="en-US" altLang="zh-CN" sz="2400" dirty="0"/>
          </a:p>
          <a:p>
            <a:r>
              <a:rPr lang="zh-CN" altLang="en-US" sz="2400" dirty="0"/>
              <a:t>如果在某次循环中执行了</a:t>
            </a:r>
            <a:r>
              <a:rPr lang="en-US" altLang="zh-CN" sz="2400" b="1" dirty="0">
                <a:solidFill>
                  <a:srgbClr val="C00000"/>
                </a:solidFill>
              </a:rPr>
              <a:t>continue</a:t>
            </a:r>
            <a:r>
              <a:rPr lang="zh-CN" altLang="en-US" sz="2400" dirty="0"/>
              <a:t>语句，那么本次循环就结束，即不再执行本次循环中循环体中</a:t>
            </a:r>
            <a:r>
              <a:rPr lang="en-US" altLang="zh-CN" sz="2400" dirty="0"/>
              <a:t>continue</a:t>
            </a:r>
            <a:r>
              <a:rPr lang="zh-CN" altLang="en-US" sz="2400" dirty="0"/>
              <a:t>语句后面的语句，而转入进行下一次循环。</a:t>
            </a:r>
          </a:p>
          <a:p>
            <a:r>
              <a:rPr lang="zh-CN" altLang="en-US" sz="2400" dirty="0"/>
              <a:t>例</a:t>
            </a:r>
            <a:r>
              <a:rPr lang="en-US" altLang="zh-CN" sz="2400" dirty="0"/>
              <a:t>3-7 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92184"/>
          </a:xfrm>
        </p:spPr>
        <p:txBody>
          <a:bodyPr/>
          <a:lstStyle/>
          <a:p>
            <a:r>
              <a:rPr lang="zh-CN" altLang="en-US" dirty="0">
                <a:latin typeface="宋体" charset="-122"/>
              </a:rPr>
              <a:t>导读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6503"/>
          </a:xfrm>
        </p:spPr>
        <p:txBody>
          <a:bodyPr/>
          <a:lstStyle/>
          <a:p>
            <a:r>
              <a:rPr lang="zh-CN" altLang="en-US" b="1" dirty="0"/>
              <a:t>主要内容</a:t>
            </a:r>
          </a:p>
          <a:p>
            <a:pPr lvl="1"/>
            <a:r>
              <a:rPr lang="zh-CN" altLang="en-US" dirty="0"/>
              <a:t>运算符与表达式</a:t>
            </a:r>
          </a:p>
          <a:p>
            <a:pPr lvl="1"/>
            <a:r>
              <a:rPr lang="zh-CN" altLang="en-US" dirty="0"/>
              <a:t>语句概述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条件分支语句</a:t>
            </a:r>
          </a:p>
          <a:p>
            <a:pPr lvl="1"/>
            <a:r>
              <a:rPr lang="en-US" altLang="zh-CN" dirty="0"/>
              <a:t>switch</a:t>
            </a:r>
            <a:r>
              <a:rPr lang="zh-CN" altLang="en-US" dirty="0"/>
              <a:t>开关语句</a:t>
            </a:r>
          </a:p>
          <a:p>
            <a:pPr lvl="1"/>
            <a:r>
              <a:rPr lang="zh-CN" altLang="en-US" dirty="0"/>
              <a:t>循环语句</a:t>
            </a:r>
          </a:p>
          <a:p>
            <a:pPr lvl="1"/>
            <a:r>
              <a:rPr lang="en-US" altLang="zh-CN" dirty="0"/>
              <a:t>break</a:t>
            </a:r>
            <a:r>
              <a:rPr lang="zh-CN" altLang="en-US" dirty="0"/>
              <a:t>和</a:t>
            </a:r>
            <a:r>
              <a:rPr lang="en-US" altLang="zh-CN" dirty="0"/>
              <a:t>continue</a:t>
            </a:r>
            <a:r>
              <a:rPr lang="zh-CN" altLang="en-US" dirty="0"/>
              <a:t>语句</a:t>
            </a:r>
          </a:p>
          <a:p>
            <a:pPr lvl="1"/>
            <a:r>
              <a:rPr lang="zh-CN" altLang="en-US" dirty="0"/>
              <a:t>枚举类型与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语句</a:t>
            </a:r>
          </a:p>
          <a:p>
            <a:r>
              <a:rPr lang="zh-CN" altLang="en-US" b="1" dirty="0"/>
              <a:t>难点</a:t>
            </a:r>
          </a:p>
          <a:p>
            <a:pPr lvl="1"/>
            <a:r>
              <a:rPr lang="zh-CN" altLang="en-US" dirty="0"/>
              <a:t>循环语句</a:t>
            </a:r>
          </a:p>
          <a:p>
            <a:pPr lvl="1"/>
            <a:r>
              <a:rPr lang="zh-CN" altLang="en-US" dirty="0"/>
              <a:t>枚举类型与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语句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§3.7   数组与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语句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语句可以更好地遍历数组。语法格式如下：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None/>
            </a:pPr>
            <a:endParaRPr lang="en-US" altLang="zh-CN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None/>
            </a:pPr>
            <a:endParaRPr lang="en-US" altLang="zh-CN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None/>
            </a:pPr>
            <a:endParaRPr lang="en-US" altLang="zh-CN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其中，声明的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循环变量的类型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必须和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数组的类型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相同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4487" lvl="1" indent="0"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例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3-8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30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E29054-FC36-020E-21E9-D3AF3F92B1DE}"/>
              </a:ext>
            </a:extLst>
          </p:cNvPr>
          <p:cNvSpPr txBox="1"/>
          <p:nvPr/>
        </p:nvSpPr>
        <p:spPr>
          <a:xfrm>
            <a:off x="1871700" y="2228671"/>
            <a:ext cx="54006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99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for(</a:t>
            </a:r>
            <a:r>
              <a:rPr lang="zh-CN" altLang="en-US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声明循环变量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CN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数组的名字</a:t>
            </a:r>
            <a:r>
              <a:rPr lang="en-US" altLang="zh-CN" sz="2400" dirty="0">
                <a:solidFill>
                  <a:srgbClr val="000099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altLang="zh-CN" sz="2400" dirty="0">
                <a:solidFill>
                  <a:srgbClr val="000099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	… </a:t>
            </a:r>
          </a:p>
          <a:p>
            <a:r>
              <a:rPr lang="en-US" altLang="zh-CN" sz="2400" dirty="0">
                <a:solidFill>
                  <a:srgbClr val="000099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08" y="923545"/>
            <a:ext cx="8856984" cy="409244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public class </a:t>
            </a:r>
            <a:r>
              <a:rPr lang="en-US" altLang="zh-CN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Example3_8</a:t>
            </a:r>
            <a:r>
              <a:rPr lang="en-US" altLang="zh-CN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{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public static void main(String </a:t>
            </a:r>
            <a:r>
              <a:rPr lang="en-US" altLang="zh-CN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args</a:t>
            </a:r>
            <a:r>
              <a:rPr lang="en-US" altLang="zh-CN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[]) {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double </a:t>
            </a:r>
            <a:r>
              <a:rPr lang="en-US" altLang="zh-CN" sz="2000" b="1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n-US" altLang="zh-CN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[]={1.0, 2.0, 3.0, 4.0};</a:t>
            </a:r>
          </a:p>
          <a:p>
            <a:pPr lvl="2">
              <a:spcBef>
                <a:spcPts val="0"/>
              </a:spcBef>
              <a:buNone/>
            </a:pPr>
            <a:endParaRPr lang="en-US" altLang="zh-CN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for(</a:t>
            </a:r>
            <a:r>
              <a:rPr lang="en-US" altLang="zh-CN" sz="2000" b="1" dirty="0" err="1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altLang="zh-CN" sz="2000" b="1" dirty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lang="en-US" altLang="zh-CN" sz="2000" b="1" dirty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=0; </a:t>
            </a:r>
            <a:r>
              <a:rPr lang="en-US" altLang="zh-CN" sz="2000" b="1" dirty="0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lang="en-US" altLang="zh-CN" sz="2000" b="1" dirty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</a:t>
            </a:r>
            <a:r>
              <a:rPr lang="en-US" altLang="zh-CN" sz="2000" b="1" dirty="0" err="1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a.length</a:t>
            </a:r>
            <a:r>
              <a:rPr lang="en-US" altLang="zh-CN" sz="2000" b="1" dirty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 </a:t>
            </a:r>
            <a:r>
              <a:rPr lang="en-US" altLang="zh-CN" sz="2000" b="1" dirty="0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lang="en-US" altLang="zh-CN" sz="2000" b="1" dirty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</a:t>
            </a:r>
            <a:r>
              <a:rPr lang="en-US" altLang="zh-CN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){     //</a:t>
            </a:r>
            <a:r>
              <a:rPr lang="zh-CN" altLang="en-US" sz="2000" dirty="0">
                <a:latin typeface="Tahoma" pitchFamily="34" charset="0"/>
                <a:cs typeface="Tahoma" pitchFamily="34" charset="0"/>
              </a:rPr>
              <a:t>传统方式</a:t>
            </a:r>
          </a:p>
          <a:p>
            <a:pPr lvl="2">
              <a:spcBef>
                <a:spcPts val="0"/>
              </a:spcBef>
              <a:buNone/>
            </a:pPr>
            <a:r>
              <a:rPr lang="zh-CN" altLang="en-US" sz="2000" dirty="0">
                <a:latin typeface="Tahoma" pitchFamily="34" charset="0"/>
                <a:cs typeface="Tahoma" pitchFamily="34" charset="0"/>
              </a:rPr>
              <a:t>       </a:t>
            </a:r>
            <a:r>
              <a:rPr lang="en-US" altLang="zh-CN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en-US" altLang="zh-CN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a[</a:t>
            </a:r>
            <a:r>
              <a:rPr lang="en-US" altLang="zh-CN" sz="2000" b="1" dirty="0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  <a:r>
              <a:rPr lang="en-US" altLang="zh-CN" sz="20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</a:t>
            </a:r>
            <a:r>
              <a:rPr lang="en-US" altLang="zh-CN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 lvl="2">
              <a:spcBef>
                <a:spcPts val="0"/>
              </a:spcBef>
              <a:buNone/>
            </a:pPr>
            <a:endParaRPr lang="en-US" altLang="zh-CN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for(</a:t>
            </a:r>
            <a:r>
              <a:rPr lang="en-US" altLang="zh-CN" sz="2000" b="1" dirty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double d : </a:t>
            </a:r>
            <a:r>
              <a:rPr lang="en-US" altLang="zh-CN" sz="2000" b="1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n-US" altLang="zh-CN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) {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en-US" altLang="zh-CN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lang="en-US" altLang="zh-CN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US" altLang="zh-CN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} 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zh-CN" alt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/>
              <a:t>Example3_8.java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55A0BC-6D2E-B562-1419-4037052978A1}"/>
              </a:ext>
            </a:extLst>
          </p:cNvPr>
          <p:cNvSpPr txBox="1"/>
          <p:nvPr/>
        </p:nvSpPr>
        <p:spPr>
          <a:xfrm>
            <a:off x="971600" y="5158180"/>
            <a:ext cx="6845358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200" dirty="0"/>
              <a:t>改进方式：</a:t>
            </a:r>
            <a:endParaRPr lang="en-US" altLang="zh-CN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d </a:t>
            </a:r>
            <a:r>
              <a:rPr lang="zh-CN" altLang="en-US" sz="2200" dirty="0"/>
              <a:t>是循环变量；</a:t>
            </a:r>
            <a:endParaRPr lang="en-US" altLang="zh-CN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200" dirty="0"/>
              <a:t>a</a:t>
            </a:r>
            <a:r>
              <a:rPr lang="zh-CN" altLang="en-US" sz="2200" dirty="0"/>
              <a:t>是遍历的数组；</a:t>
            </a:r>
            <a:endParaRPr lang="en-US" altLang="zh-CN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循环变量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d</a:t>
            </a:r>
            <a:r>
              <a:rPr lang="zh-CN" altLang="en-US" sz="2200"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的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类型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必须和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数组</a:t>
            </a:r>
            <a:r>
              <a:rPr lang="en-US" altLang="zh-CN" sz="2200" dirty="0"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a</a:t>
            </a:r>
            <a:r>
              <a:rPr lang="zh-CN" altLang="en-US" sz="2200" dirty="0"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的类型</a:t>
            </a:r>
            <a:r>
              <a:rPr lang="zh-CN" alt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相同。</a:t>
            </a:r>
            <a:endParaRPr lang="zh-CN" altLang="en-US" sz="2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B7AE3E-8623-059C-AB65-967E0ED0B9BD}"/>
              </a:ext>
            </a:extLst>
          </p:cNvPr>
          <p:cNvSpPr txBox="1"/>
          <p:nvPr/>
        </p:nvSpPr>
        <p:spPr>
          <a:xfrm>
            <a:off x="3347864" y="3356992"/>
            <a:ext cx="564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//</a:t>
            </a:r>
            <a:r>
              <a:rPr lang="zh-CN" altLang="en-US" sz="1800" dirty="0">
                <a:latin typeface="Tahoma" pitchFamily="34" charset="0"/>
                <a:cs typeface="Tahoma" pitchFamily="34" charset="0"/>
              </a:rPr>
              <a:t>循环变量</a:t>
            </a:r>
            <a:r>
              <a:rPr lang="en-US" altLang="zh-CN" dirty="0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>
              <a:rPr lang="zh-CN" altLang="en-US" sz="1800" dirty="0">
                <a:latin typeface="Tahoma" pitchFamily="34" charset="0"/>
                <a:cs typeface="Tahoma" pitchFamily="34" charset="0"/>
              </a:rPr>
              <a:t>依次取数组</a:t>
            </a:r>
            <a:r>
              <a:rPr lang="en-US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zh-CN" altLang="en-US" sz="1800" dirty="0">
                <a:latin typeface="Tahoma" pitchFamily="34" charset="0"/>
                <a:cs typeface="Tahoma" pitchFamily="34" charset="0"/>
              </a:rPr>
              <a:t>的每一个元素的值</a:t>
            </a:r>
            <a:r>
              <a:rPr lang="en-US" altLang="zh-CN" sz="1800" dirty="0">
                <a:latin typeface="Tahoma" pitchFamily="34" charset="0"/>
                <a:cs typeface="Tahoma" pitchFamily="34" charset="0"/>
              </a:rPr>
              <a:t>(</a:t>
            </a:r>
            <a:r>
              <a:rPr lang="zh-CN" altLang="en-US" sz="18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改进方式</a:t>
            </a:r>
            <a:r>
              <a:rPr lang="en-US" altLang="zh-CN" sz="1800" dirty="0">
                <a:latin typeface="Tahoma" pitchFamily="34" charset="0"/>
                <a:cs typeface="Tahoma" pitchFamily="34" charset="0"/>
              </a:rPr>
              <a:t>)</a:t>
            </a:r>
            <a:endParaRPr lang="zh-CN" altLang="en-US" sz="18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ahoma" pitchFamily="34" charset="0"/>
                <a:cs typeface="Tahoma" pitchFamily="34" charset="0"/>
              </a:rPr>
              <a:t>§3.8  枚举类型与</a:t>
            </a:r>
            <a:r>
              <a:rPr lang="en-US" altLang="zh-CN" dirty="0" err="1">
                <a:latin typeface="Tahoma" pitchFamily="34" charset="0"/>
                <a:ea typeface="Tahoma" pitchFamily="34" charset="0"/>
                <a:cs typeface="Tahoma" pitchFamily="34" charset="0"/>
              </a:rPr>
              <a:t>for、switch</a:t>
            </a:r>
            <a:r>
              <a:rPr lang="zh-CN" altLang="en-US" dirty="0">
                <a:latin typeface="Tahoma" pitchFamily="34" charset="0"/>
                <a:cs typeface="Tahoma" pitchFamily="34" charset="0"/>
              </a:rPr>
              <a:t>语句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如果有：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sz="2400" dirty="0"/>
          </a:p>
          <a:p>
            <a:r>
              <a:rPr lang="zh-CN" altLang="en-US" sz="2400" dirty="0"/>
              <a:t>枚举类型可以用如下形式返回一个数组：</a:t>
            </a:r>
            <a:endParaRPr lang="en-US" altLang="zh-CN" sz="2400" dirty="0"/>
          </a:p>
          <a:p>
            <a:pPr algn="ctr">
              <a:buNone/>
            </a:pPr>
            <a:r>
              <a:rPr lang="zh-CN" altLang="en-US" sz="2400" b="1" dirty="0">
                <a:solidFill>
                  <a:srgbClr val="000099"/>
                </a:solidFill>
              </a:rPr>
              <a:t>枚举类型的名字</a:t>
            </a:r>
            <a:r>
              <a:rPr lang="en-US" altLang="zh-CN" sz="2400" b="1" dirty="0">
                <a:solidFill>
                  <a:srgbClr val="000099"/>
                </a:solidFill>
              </a:rPr>
              <a:t>.values();</a:t>
            </a:r>
          </a:p>
          <a:p>
            <a:endParaRPr lang="en-US" altLang="zh-CN" sz="2400" dirty="0"/>
          </a:p>
          <a:p>
            <a:r>
              <a:rPr lang="en-US" altLang="zh-CN" sz="2400" dirty="0"/>
              <a:t>JDK1.5</a:t>
            </a:r>
            <a:r>
              <a:rPr lang="zh-CN" altLang="en-US" sz="2400" dirty="0"/>
              <a:t>之后版本可以使用</a:t>
            </a:r>
            <a:r>
              <a:rPr lang="en-US" altLang="zh-CN" sz="2400" b="1" dirty="0">
                <a:solidFill>
                  <a:srgbClr val="000099"/>
                </a:solidFill>
              </a:rPr>
              <a:t>for</a:t>
            </a:r>
            <a:r>
              <a:rPr lang="zh-CN" altLang="en-US" sz="2400" dirty="0"/>
              <a:t>语句</a:t>
            </a:r>
            <a:r>
              <a:rPr lang="zh-CN" altLang="en-US" sz="2400" b="1" dirty="0">
                <a:solidFill>
                  <a:srgbClr val="000099"/>
                </a:solidFill>
              </a:rPr>
              <a:t>遍历枚举类型中的常量</a:t>
            </a:r>
            <a:r>
              <a:rPr lang="zh-CN" altLang="en-US" sz="2400" dirty="0"/>
              <a:t>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005DFD-6EC5-C0E8-3B52-21298D5C556D}"/>
              </a:ext>
            </a:extLst>
          </p:cNvPr>
          <p:cNvSpPr txBox="1"/>
          <p:nvPr/>
        </p:nvSpPr>
        <p:spPr>
          <a:xfrm>
            <a:off x="2267744" y="1916832"/>
            <a:ext cx="573325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enum</a:t>
            </a:r>
            <a:r>
              <a:rPr lang="en-US" altLang="zh-CN" sz="2400" b="1" dirty="0">
                <a:solidFill>
                  <a:srgbClr val="000099"/>
                </a:solidFill>
              </a:rPr>
              <a:t> </a:t>
            </a:r>
            <a:r>
              <a:rPr lang="en-US" altLang="zh-CN" sz="2400" b="1" dirty="0" err="1">
                <a:solidFill>
                  <a:srgbClr val="000099"/>
                </a:solidFill>
              </a:rPr>
              <a:t>WeekDay</a:t>
            </a:r>
            <a:r>
              <a:rPr lang="en-US" altLang="zh-CN" sz="2400" b="1" dirty="0">
                <a:solidFill>
                  <a:srgbClr val="000099"/>
                </a:solidFill>
              </a:rPr>
              <a:t> {</a:t>
            </a:r>
          </a:p>
          <a:p>
            <a:r>
              <a:rPr lang="en-US" altLang="zh-CN" sz="2400" b="1" dirty="0">
                <a:solidFill>
                  <a:srgbClr val="000099"/>
                </a:solidFill>
              </a:rPr>
              <a:t>      sun, </a:t>
            </a:r>
            <a:r>
              <a:rPr lang="en-US" altLang="zh-CN" sz="2400" b="1" dirty="0" err="1">
                <a:solidFill>
                  <a:srgbClr val="000099"/>
                </a:solidFill>
              </a:rPr>
              <a:t>mon</a:t>
            </a:r>
            <a:r>
              <a:rPr lang="en-US" altLang="zh-CN" sz="2400" b="1" dirty="0">
                <a:solidFill>
                  <a:srgbClr val="000099"/>
                </a:solidFill>
              </a:rPr>
              <a:t>, </a:t>
            </a:r>
            <a:r>
              <a:rPr lang="en-US" altLang="zh-CN" sz="2400" b="1" dirty="0" err="1">
                <a:solidFill>
                  <a:srgbClr val="000099"/>
                </a:solidFill>
              </a:rPr>
              <a:t>tue</a:t>
            </a:r>
            <a:r>
              <a:rPr lang="en-US" altLang="zh-CN" sz="2400" b="1" dirty="0">
                <a:solidFill>
                  <a:srgbClr val="000099"/>
                </a:solidFill>
              </a:rPr>
              <a:t>, wed, </a:t>
            </a:r>
            <a:r>
              <a:rPr lang="en-US" altLang="zh-CN" sz="2400" b="1" dirty="0" err="1">
                <a:solidFill>
                  <a:srgbClr val="000099"/>
                </a:solidFill>
              </a:rPr>
              <a:t>thu</a:t>
            </a:r>
            <a:r>
              <a:rPr lang="en-US" altLang="zh-CN" sz="2400" b="1" dirty="0">
                <a:solidFill>
                  <a:srgbClr val="000099"/>
                </a:solidFill>
              </a:rPr>
              <a:t>, </a:t>
            </a:r>
            <a:r>
              <a:rPr lang="en-US" altLang="zh-CN" sz="2400" b="1" dirty="0" err="1">
                <a:solidFill>
                  <a:srgbClr val="000099"/>
                </a:solidFill>
              </a:rPr>
              <a:t>fri</a:t>
            </a:r>
            <a:r>
              <a:rPr lang="en-US" altLang="zh-CN" sz="2400" b="1" dirty="0">
                <a:solidFill>
                  <a:srgbClr val="000099"/>
                </a:solidFill>
              </a:rPr>
              <a:t>, sat</a:t>
            </a:r>
          </a:p>
          <a:p>
            <a:r>
              <a:rPr lang="en-US" altLang="zh-CN" sz="2400" b="1" dirty="0">
                <a:solidFill>
                  <a:srgbClr val="000099"/>
                </a:solidFill>
              </a:rPr>
              <a:t>}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例如：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使用枚举</a:t>
            </a:r>
            <a:r>
              <a:rPr lang="en-US" altLang="zh-CN" dirty="0"/>
              <a:t>Season</a:t>
            </a:r>
            <a:r>
              <a:rPr lang="zh-CN" altLang="en-US" dirty="0"/>
              <a:t>写一个应用程序，输出为：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2043017"/>
            <a:ext cx="7143800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public </a:t>
            </a:r>
            <a:r>
              <a:rPr lang="en-US" altLang="zh-CN" sz="2400" b="1" dirty="0" err="1"/>
              <a:t>enum</a:t>
            </a:r>
            <a:r>
              <a:rPr lang="en-US" altLang="zh-CN" sz="2400" b="1" dirty="0"/>
              <a:t> Season {</a:t>
            </a:r>
          </a:p>
          <a:p>
            <a:r>
              <a:rPr lang="en-US" altLang="zh-CN" sz="2400" b="1" dirty="0">
                <a:solidFill>
                  <a:srgbClr val="000099"/>
                </a:solidFill>
              </a:rPr>
              <a:t>      </a:t>
            </a:r>
            <a:r>
              <a:rPr lang="zh-CN" altLang="en-US" sz="2400" b="1" dirty="0">
                <a:solidFill>
                  <a:srgbClr val="000099"/>
                </a:solidFill>
              </a:rPr>
              <a:t>春季</a:t>
            </a:r>
            <a:r>
              <a:rPr lang="en-US" altLang="zh-CN" sz="2400" b="1" dirty="0">
                <a:solidFill>
                  <a:srgbClr val="000099"/>
                </a:solidFill>
              </a:rPr>
              <a:t>, </a:t>
            </a:r>
            <a:r>
              <a:rPr lang="zh-CN" altLang="en-US" sz="2400" b="1" dirty="0">
                <a:solidFill>
                  <a:srgbClr val="000099"/>
                </a:solidFill>
              </a:rPr>
              <a:t>夏季</a:t>
            </a:r>
            <a:r>
              <a:rPr lang="en-US" altLang="zh-CN" sz="2400" b="1" dirty="0">
                <a:solidFill>
                  <a:srgbClr val="000099"/>
                </a:solidFill>
              </a:rPr>
              <a:t>, </a:t>
            </a:r>
            <a:r>
              <a:rPr lang="zh-CN" altLang="en-US" sz="2400" b="1" dirty="0">
                <a:solidFill>
                  <a:srgbClr val="000099"/>
                </a:solidFill>
              </a:rPr>
              <a:t>秋季</a:t>
            </a:r>
            <a:r>
              <a:rPr lang="en-US" altLang="zh-CN" sz="2400" b="1" dirty="0">
                <a:solidFill>
                  <a:srgbClr val="000099"/>
                </a:solidFill>
              </a:rPr>
              <a:t>, </a:t>
            </a:r>
            <a:r>
              <a:rPr lang="zh-CN" altLang="en-US" sz="2400" b="1" dirty="0">
                <a:solidFill>
                  <a:srgbClr val="000099"/>
                </a:solidFill>
              </a:rPr>
              <a:t>冬季</a:t>
            </a:r>
            <a:r>
              <a:rPr lang="en-US" altLang="zh-CN" sz="2400" b="1" dirty="0">
                <a:solidFill>
                  <a:srgbClr val="000099"/>
                </a:solidFill>
              </a:rPr>
              <a:t>		</a:t>
            </a:r>
            <a:r>
              <a:rPr lang="en-US" altLang="zh-CN" sz="2400" b="1" dirty="0"/>
              <a:t>//</a:t>
            </a:r>
            <a:r>
              <a:rPr lang="zh-CN" altLang="en-US" sz="2400" dirty="0">
                <a:solidFill>
                  <a:srgbClr val="C00000"/>
                </a:solidFill>
              </a:rPr>
              <a:t>定义</a:t>
            </a:r>
            <a:r>
              <a:rPr lang="en-US" altLang="zh-CN" sz="2400" dirty="0">
                <a:solidFill>
                  <a:srgbClr val="C00000"/>
                </a:solidFill>
              </a:rPr>
              <a:t>4</a:t>
            </a:r>
            <a:r>
              <a:rPr lang="zh-CN" altLang="en-US" sz="2400" dirty="0">
                <a:solidFill>
                  <a:srgbClr val="C00000"/>
                </a:solidFill>
              </a:rPr>
              <a:t>个常量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b="1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1736" y="4214818"/>
            <a:ext cx="3156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0099"/>
                </a:solidFill>
              </a:rPr>
              <a:t>春季</a:t>
            </a:r>
            <a:r>
              <a:rPr lang="en-US" altLang="zh-CN" sz="2400" dirty="0">
                <a:solidFill>
                  <a:srgbClr val="000099"/>
                </a:solidFill>
              </a:rPr>
              <a:t>, </a:t>
            </a:r>
            <a:r>
              <a:rPr lang="zh-CN" altLang="en-US" sz="2400" dirty="0">
                <a:solidFill>
                  <a:srgbClr val="000099"/>
                </a:solidFill>
              </a:rPr>
              <a:t>夏季</a:t>
            </a:r>
            <a:r>
              <a:rPr lang="en-US" altLang="zh-CN" sz="2400" dirty="0">
                <a:solidFill>
                  <a:srgbClr val="000099"/>
                </a:solidFill>
              </a:rPr>
              <a:t>, </a:t>
            </a:r>
            <a:r>
              <a:rPr lang="zh-CN" altLang="en-US" sz="2400" dirty="0">
                <a:solidFill>
                  <a:srgbClr val="000099"/>
                </a:solidFill>
              </a:rPr>
              <a:t>秋季</a:t>
            </a:r>
            <a:r>
              <a:rPr lang="en-US" altLang="zh-CN" sz="2400" dirty="0">
                <a:solidFill>
                  <a:srgbClr val="000099"/>
                </a:solidFill>
              </a:rPr>
              <a:t>, </a:t>
            </a:r>
            <a:r>
              <a:rPr lang="zh-CN" altLang="en-US" sz="2400" dirty="0">
                <a:solidFill>
                  <a:srgbClr val="000099"/>
                </a:solidFill>
              </a:rPr>
              <a:t>冬季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Example.java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8596" y="1714488"/>
            <a:ext cx="7786742" cy="415498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public class Example {</a:t>
            </a:r>
          </a:p>
          <a:p>
            <a:endParaRPr lang="zh-CN" altLang="en-US" sz="2400" dirty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public static void main(String[] </a:t>
            </a:r>
            <a:r>
              <a:rPr lang="en-US" altLang="zh-CN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args</a:t>
            </a: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) {</a:t>
            </a:r>
          </a:p>
          <a:p>
            <a:pPr lvl="2"/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for(</a:t>
            </a:r>
            <a:r>
              <a:rPr lang="en-US" altLang="zh-CN" sz="2400" b="1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Season s </a:t>
            </a:r>
            <a:r>
              <a:rPr lang="en-US" altLang="zh-CN" sz="2400" dirty="0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altLang="zh-CN" sz="2400" b="1" dirty="0" err="1">
                <a:solidFill>
                  <a:srgbClr val="000099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Season.</a:t>
            </a:r>
            <a:r>
              <a:rPr lang="en-US" altLang="zh-CN" sz="2400" b="1" dirty="0" err="1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values</a:t>
            </a:r>
            <a:r>
              <a:rPr lang="en-US" altLang="zh-CN" sz="2400" b="1" dirty="0">
                <a:solidFill>
                  <a:srgbClr val="0066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 </a:t>
            </a: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) {</a:t>
            </a:r>
          </a:p>
          <a:p>
            <a:pPr lvl="3"/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if( </a:t>
            </a:r>
            <a:r>
              <a:rPr lang="en-US" altLang="zh-CN" sz="24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 == Season.</a:t>
            </a:r>
            <a:r>
              <a:rPr lang="zh-CN" altLang="en-US" sz="24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冬季 </a:t>
            </a: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lvl="3"/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System.out.print</a:t>
            </a: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(s);</a:t>
            </a:r>
          </a:p>
          <a:p>
            <a:pPr lvl="3"/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else</a:t>
            </a:r>
          </a:p>
          <a:p>
            <a:pPr lvl="3"/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System.out.print</a:t>
            </a:r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(s+", ");</a:t>
            </a:r>
          </a:p>
          <a:p>
            <a:pPr lvl="2"/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zh-CN" altLang="en-US" sz="2400" dirty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r>
              <a:rPr lang="en-US" altLang="zh-CN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zh-CN" altLang="en-US" sz="2400" dirty="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阅读并运行教材中的实例程序；</a:t>
            </a:r>
            <a:endParaRPr lang="en-US" altLang="zh-CN" dirty="0"/>
          </a:p>
          <a:p>
            <a:r>
              <a:rPr lang="zh-CN" altLang="en-US" dirty="0"/>
              <a:t>习题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§3.1   </a:t>
            </a:r>
            <a:r>
              <a:rPr lang="zh-CN" altLang="en-US" dirty="0">
                <a:latin typeface="宋体" charset="-122"/>
              </a:rPr>
              <a:t>运算符与表达式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宋体" charset="-122"/>
              </a:rPr>
              <a:t>Java</a:t>
            </a:r>
            <a:r>
              <a:rPr lang="zh-CN" altLang="en-US" dirty="0">
                <a:latin typeface="宋体" charset="-122"/>
              </a:rPr>
              <a:t>提供了丰富的运算符，如：</a:t>
            </a:r>
            <a:endParaRPr lang="en-US" altLang="zh-CN" dirty="0">
              <a:latin typeface="宋体" charset="-122"/>
            </a:endParaRPr>
          </a:p>
          <a:p>
            <a:pPr lvl="1"/>
            <a:r>
              <a:rPr lang="zh-CN" altLang="en-US" dirty="0">
                <a:latin typeface="宋体" charset="-122"/>
              </a:rPr>
              <a:t>算术运算符、</a:t>
            </a:r>
            <a:endParaRPr lang="en-US" altLang="zh-CN" dirty="0">
              <a:latin typeface="宋体" charset="-122"/>
            </a:endParaRPr>
          </a:p>
          <a:p>
            <a:pPr lvl="1"/>
            <a:r>
              <a:rPr lang="zh-CN" altLang="en-US" dirty="0">
                <a:latin typeface="宋体" charset="-122"/>
              </a:rPr>
              <a:t>关系运算符、</a:t>
            </a:r>
            <a:endParaRPr lang="en-US" altLang="zh-CN" dirty="0">
              <a:latin typeface="宋体" charset="-122"/>
            </a:endParaRPr>
          </a:p>
          <a:p>
            <a:pPr lvl="1"/>
            <a:r>
              <a:rPr lang="zh-CN" altLang="en-US" dirty="0">
                <a:latin typeface="宋体" charset="-122"/>
              </a:rPr>
              <a:t>逻辑运算符、</a:t>
            </a:r>
            <a:endParaRPr lang="en-US" altLang="zh-CN" dirty="0">
              <a:latin typeface="宋体" charset="-122"/>
            </a:endParaRPr>
          </a:p>
          <a:p>
            <a:pPr lvl="1"/>
            <a:r>
              <a:rPr lang="zh-CN" altLang="en-US" dirty="0">
                <a:latin typeface="宋体" charset="-122"/>
              </a:rPr>
              <a:t>位运算符等。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sz="3600" dirty="0"/>
              <a:t>§3.1.1  算术运算符与算术表达式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zh-CN" altLang="en-US" b="1" dirty="0">
                <a:solidFill>
                  <a:srgbClr val="0000CC"/>
                </a:solidFill>
              </a:rPr>
              <a:t>加减运算符</a:t>
            </a:r>
            <a:r>
              <a:rPr lang="en-US" altLang="zh-CN" b="1" dirty="0">
                <a:solidFill>
                  <a:srgbClr val="0000CC"/>
                </a:solidFill>
              </a:rPr>
              <a:t>:  +</a:t>
            </a:r>
            <a:r>
              <a:rPr lang="zh-CN" altLang="en-US" b="1" dirty="0">
                <a:solidFill>
                  <a:srgbClr val="0000CC"/>
                </a:solidFill>
              </a:rPr>
              <a:t>，</a:t>
            </a:r>
            <a:r>
              <a:rPr lang="en-US" altLang="zh-CN" b="1" dirty="0">
                <a:solidFill>
                  <a:srgbClr val="0000CC"/>
                </a:solidFill>
              </a:rPr>
              <a:t>-</a:t>
            </a:r>
          </a:p>
          <a:p>
            <a:pPr lvl="1"/>
            <a:r>
              <a:rPr lang="zh-CN" altLang="en-US" dirty="0"/>
              <a:t>加减运算符是二目运算符；加减运算符的结合方向是从左到右；加减运算符的操作元是整型或浮点型数据，加减运算符的优先级是</a:t>
            </a:r>
            <a:r>
              <a:rPr lang="en-US" altLang="zh-CN" dirty="0"/>
              <a:t>4</a:t>
            </a:r>
            <a:r>
              <a:rPr lang="zh-CN" altLang="en-US" dirty="0"/>
              <a:t>级。 </a:t>
            </a:r>
          </a:p>
          <a:p>
            <a:pPr>
              <a:buNone/>
            </a:pP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．</a:t>
            </a:r>
            <a:r>
              <a:rPr lang="zh-CN" altLang="en-US" b="1" dirty="0">
                <a:solidFill>
                  <a:srgbClr val="0000CC"/>
                </a:solidFill>
              </a:rPr>
              <a:t>乘、除和求余运算符： *，</a:t>
            </a:r>
            <a:r>
              <a:rPr lang="en-US" altLang="zh-CN" b="1" dirty="0">
                <a:solidFill>
                  <a:srgbClr val="0000CC"/>
                </a:solidFill>
              </a:rPr>
              <a:t>/</a:t>
            </a:r>
            <a:r>
              <a:rPr lang="zh-CN" altLang="en-US" b="1" dirty="0">
                <a:solidFill>
                  <a:srgbClr val="0000CC"/>
                </a:solidFill>
              </a:rPr>
              <a:t>，</a:t>
            </a:r>
            <a:r>
              <a:rPr lang="en-US" altLang="zh-CN" b="1" dirty="0">
                <a:solidFill>
                  <a:srgbClr val="0000CC"/>
                </a:solidFill>
              </a:rPr>
              <a:t>%</a:t>
            </a:r>
          </a:p>
          <a:p>
            <a:pPr lvl="1"/>
            <a:r>
              <a:rPr lang="zh-CN" altLang="en-US" dirty="0"/>
              <a:t>以上运算符是二目运算符，结合方向是从左到右，乘、除和求余运算符的操作元是整型或浮点型数据。运算符的优先级是</a:t>
            </a:r>
            <a:r>
              <a:rPr lang="en-US" altLang="zh-CN" dirty="0"/>
              <a:t>3</a:t>
            </a:r>
            <a:r>
              <a:rPr lang="zh-CN" altLang="en-US" dirty="0"/>
              <a:t>级。</a:t>
            </a:r>
          </a:p>
          <a:p>
            <a:pPr>
              <a:buNone/>
            </a:pPr>
            <a:r>
              <a:rPr lang="en-US" altLang="zh-CN" dirty="0"/>
              <a:t>3</a:t>
            </a:r>
            <a:r>
              <a:rPr lang="zh-CN" altLang="en-US" dirty="0"/>
              <a:t>．</a:t>
            </a:r>
            <a:r>
              <a:rPr lang="zh-CN" altLang="en-US" b="1" dirty="0">
                <a:solidFill>
                  <a:srgbClr val="0000CC"/>
                </a:solidFill>
              </a:rPr>
              <a:t>算术表达式</a:t>
            </a:r>
          </a:p>
          <a:p>
            <a:pPr lvl="1"/>
            <a:r>
              <a:rPr lang="zh-CN" altLang="en-US" dirty="0"/>
              <a:t>用算术符号和括号连接起来的符合</a:t>
            </a:r>
            <a:r>
              <a:rPr lang="en-US" altLang="zh-CN" dirty="0"/>
              <a:t>java</a:t>
            </a:r>
            <a:r>
              <a:rPr lang="zh-CN" altLang="en-US" dirty="0"/>
              <a:t>语法规则的式子，称为算术表达式。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§3.1.2    </a:t>
            </a:r>
            <a:r>
              <a:rPr lang="zh-CN" altLang="en-US" dirty="0">
                <a:latin typeface="宋体" charset="-122"/>
              </a:rPr>
              <a:t>自增，自减运算符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CC"/>
                </a:solidFill>
              </a:rPr>
              <a:t>自增、自减运算符：</a:t>
            </a:r>
            <a:r>
              <a:rPr lang="en-US" altLang="zh-CN" b="1" dirty="0">
                <a:solidFill>
                  <a:srgbClr val="0000CC"/>
                </a:solidFill>
              </a:rPr>
              <a:t>++</a:t>
            </a:r>
            <a:r>
              <a:rPr lang="zh-CN" altLang="en-US" b="1" dirty="0">
                <a:solidFill>
                  <a:srgbClr val="0000CC"/>
                </a:solidFill>
              </a:rPr>
              <a:t>，</a:t>
            </a:r>
            <a:r>
              <a:rPr lang="en-US" altLang="zh-CN" b="1" dirty="0">
                <a:solidFill>
                  <a:srgbClr val="0000CC"/>
                </a:solidFill>
              </a:rPr>
              <a:t>--</a:t>
            </a:r>
          </a:p>
          <a:p>
            <a:pPr lvl="1"/>
            <a:r>
              <a:rPr lang="zh-CN" altLang="en-US" dirty="0"/>
              <a:t>是单目运算符，可以放在操作元之前，也可以放在操作元之后。操作元必须是一个整型或浮点型变量。作用是使变量的值增</a:t>
            </a:r>
            <a:r>
              <a:rPr lang="en-US" altLang="zh-CN" dirty="0"/>
              <a:t>1</a:t>
            </a:r>
            <a:r>
              <a:rPr lang="zh-CN" altLang="en-US" dirty="0"/>
              <a:t>或减</a:t>
            </a:r>
            <a:r>
              <a:rPr lang="en-US" altLang="zh-CN" dirty="0"/>
              <a:t>1</a:t>
            </a:r>
            <a:r>
              <a:rPr lang="zh-CN" altLang="en-US" dirty="0"/>
              <a:t>，如：</a:t>
            </a:r>
          </a:p>
          <a:p>
            <a:pPr lvl="1"/>
            <a:r>
              <a:rPr lang="en-US" altLang="zh-CN" dirty="0"/>
              <a:t>++x</a:t>
            </a:r>
            <a:r>
              <a:rPr lang="zh-CN" altLang="en-US" dirty="0"/>
              <a:t>（</a:t>
            </a:r>
            <a:r>
              <a:rPr lang="en-US" altLang="zh-CN" dirty="0"/>
              <a:t>--x</a:t>
            </a:r>
            <a:r>
              <a:rPr lang="zh-CN" altLang="en-US" dirty="0"/>
              <a:t>）表示在使用</a:t>
            </a:r>
            <a:r>
              <a:rPr lang="en-US" altLang="zh-CN" dirty="0"/>
              <a:t>x</a:t>
            </a:r>
            <a:r>
              <a:rPr lang="zh-CN" altLang="en-US" dirty="0"/>
              <a:t>之前，先使</a:t>
            </a:r>
            <a:r>
              <a:rPr lang="en-US" altLang="zh-CN" dirty="0"/>
              <a:t>x</a:t>
            </a:r>
            <a:r>
              <a:rPr lang="zh-CN" altLang="en-US" dirty="0"/>
              <a:t>的值增（减）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x++</a:t>
            </a:r>
            <a:r>
              <a:rPr lang="zh-CN" altLang="en-US" dirty="0"/>
              <a:t>（</a:t>
            </a:r>
            <a:r>
              <a:rPr lang="en-US" altLang="zh-CN" dirty="0"/>
              <a:t>x--</a:t>
            </a:r>
            <a:r>
              <a:rPr lang="zh-CN" altLang="en-US" dirty="0"/>
              <a:t>）表示在使用</a:t>
            </a:r>
            <a:r>
              <a:rPr lang="en-US" altLang="zh-CN" dirty="0"/>
              <a:t>x</a:t>
            </a:r>
            <a:r>
              <a:rPr lang="zh-CN" altLang="en-US" dirty="0"/>
              <a:t>之后，使</a:t>
            </a:r>
            <a:r>
              <a:rPr lang="en-US" altLang="zh-CN" dirty="0"/>
              <a:t>x</a:t>
            </a:r>
            <a:r>
              <a:rPr lang="zh-CN" altLang="en-US" dirty="0"/>
              <a:t>的值增（减）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§3.1.3   </a:t>
            </a:r>
            <a:r>
              <a:rPr lang="zh-CN" altLang="en-US" dirty="0">
                <a:latin typeface="宋体" charset="-122"/>
              </a:rPr>
              <a:t>算术混合运算的精度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628775"/>
            <a:ext cx="8501122" cy="4502150"/>
          </a:xfrm>
        </p:spPr>
        <p:txBody>
          <a:bodyPr/>
          <a:lstStyle/>
          <a:p>
            <a:r>
              <a:rPr lang="zh-CN" altLang="en-US" dirty="0"/>
              <a:t>精度从“低”到“高”排列的顺序是：</a:t>
            </a:r>
          </a:p>
          <a:p>
            <a:pPr lvl="1"/>
            <a:r>
              <a:rPr lang="en-US" altLang="zh-CN" b="1" dirty="0">
                <a:solidFill>
                  <a:srgbClr val="0000CC"/>
                </a:solidFill>
              </a:rPr>
              <a:t>byte  short  char  </a:t>
            </a:r>
            <a:r>
              <a:rPr lang="en-US" altLang="zh-CN" b="1" dirty="0" err="1">
                <a:solidFill>
                  <a:srgbClr val="0000CC"/>
                </a:solidFill>
              </a:rPr>
              <a:t>int</a:t>
            </a:r>
            <a:r>
              <a:rPr lang="en-US" altLang="zh-CN" b="1" dirty="0">
                <a:solidFill>
                  <a:srgbClr val="0000CC"/>
                </a:solidFill>
              </a:rPr>
              <a:t>  long  float  double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在计算算术表达式的值时</a:t>
            </a:r>
            <a:r>
              <a:rPr lang="en-US" altLang="zh-CN" dirty="0"/>
              <a:t>,</a:t>
            </a:r>
            <a:r>
              <a:rPr lang="zh-CN" altLang="en-US" dirty="0"/>
              <a:t>使用下列计算精度规则：</a:t>
            </a:r>
          </a:p>
          <a:p>
            <a:pPr lvl="1">
              <a:buNone/>
            </a:pPr>
            <a:r>
              <a:rPr lang="en-US" altLang="zh-CN" sz="2200" dirty="0"/>
              <a:t>1</a:t>
            </a:r>
            <a:r>
              <a:rPr lang="zh-CN" altLang="en-US" sz="2200" dirty="0"/>
              <a:t>．如果表达式中有双精度浮点数</a:t>
            </a:r>
            <a:r>
              <a:rPr lang="en-US" altLang="zh-CN" sz="2200" dirty="0"/>
              <a:t>(double</a:t>
            </a:r>
            <a:r>
              <a:rPr lang="zh-CN" altLang="en-US" sz="2200" dirty="0"/>
              <a:t>型数据</a:t>
            </a:r>
            <a:r>
              <a:rPr lang="en-US" altLang="zh-CN" sz="2200" dirty="0"/>
              <a:t>)</a:t>
            </a:r>
            <a:r>
              <a:rPr lang="zh-CN" altLang="en-US" sz="2200" dirty="0"/>
              <a:t>，则按双精度进行运算。</a:t>
            </a:r>
          </a:p>
          <a:p>
            <a:pPr lvl="1">
              <a:buNone/>
            </a:pPr>
            <a:r>
              <a:rPr lang="en-US" altLang="zh-CN" sz="2200" dirty="0"/>
              <a:t>2</a:t>
            </a:r>
            <a:r>
              <a:rPr lang="zh-CN" altLang="en-US" sz="2200" dirty="0"/>
              <a:t>．如果表达式中最高精度是单精度浮点数</a:t>
            </a:r>
            <a:r>
              <a:rPr lang="en-US" altLang="zh-CN" sz="2200" dirty="0"/>
              <a:t>(float</a:t>
            </a:r>
            <a:r>
              <a:rPr lang="zh-CN" altLang="en-US" sz="2200" dirty="0"/>
              <a:t>型数据</a:t>
            </a:r>
            <a:r>
              <a:rPr lang="en-US" altLang="zh-CN" sz="2200" dirty="0"/>
              <a:t>)</a:t>
            </a:r>
            <a:r>
              <a:rPr lang="zh-CN" altLang="en-US" sz="2200" dirty="0"/>
              <a:t>，则按单精度进行运算。</a:t>
            </a:r>
          </a:p>
          <a:p>
            <a:pPr lvl="1">
              <a:buNone/>
            </a:pPr>
            <a:r>
              <a:rPr lang="en-US" altLang="zh-CN" sz="2200" dirty="0"/>
              <a:t>3</a:t>
            </a:r>
            <a:r>
              <a:rPr lang="zh-CN" altLang="en-US" sz="2200" dirty="0"/>
              <a:t>．如果表达式中最高精度是</a:t>
            </a:r>
            <a:r>
              <a:rPr lang="en-US" altLang="zh-CN" sz="2200" dirty="0"/>
              <a:t>long</a:t>
            </a:r>
            <a:r>
              <a:rPr lang="zh-CN" altLang="en-US" sz="2200" dirty="0"/>
              <a:t>型整数，则按</a:t>
            </a:r>
            <a:r>
              <a:rPr lang="en-US" altLang="zh-CN" sz="2200" dirty="0"/>
              <a:t>long</a:t>
            </a:r>
            <a:r>
              <a:rPr lang="zh-CN" altLang="en-US" sz="2200" dirty="0"/>
              <a:t>精度进行运算。</a:t>
            </a:r>
          </a:p>
          <a:p>
            <a:pPr lvl="1">
              <a:buNone/>
            </a:pPr>
            <a:r>
              <a:rPr lang="en-US" altLang="zh-CN" sz="2200" dirty="0"/>
              <a:t>4</a:t>
            </a:r>
            <a:r>
              <a:rPr lang="zh-CN" altLang="en-US" sz="2200" dirty="0"/>
              <a:t>．如果表达式中最高精度低于</a:t>
            </a:r>
            <a:r>
              <a:rPr lang="en-US" altLang="zh-CN" sz="2200" dirty="0" err="1"/>
              <a:t>int</a:t>
            </a:r>
            <a:r>
              <a:rPr lang="zh-CN" altLang="en-US" sz="2200" dirty="0"/>
              <a:t>型整数，则按</a:t>
            </a:r>
            <a:r>
              <a:rPr lang="en-US" altLang="zh-CN" sz="2200" dirty="0" err="1"/>
              <a:t>int</a:t>
            </a:r>
            <a:r>
              <a:rPr lang="zh-CN" altLang="en-US" sz="2200" dirty="0"/>
              <a:t>精度进行运算。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sz="3600" dirty="0"/>
              <a:t>§3.1.4   </a:t>
            </a:r>
            <a:r>
              <a:rPr lang="zh-CN" altLang="en-US" sz="3600" dirty="0">
                <a:latin typeface="宋体" charset="-122"/>
              </a:rPr>
              <a:t>关系运算符与关系表达式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关系运算符</a:t>
            </a:r>
            <a:r>
              <a:rPr lang="en-US" altLang="zh-CN" b="1" dirty="0">
                <a:solidFill>
                  <a:srgbClr val="C00000"/>
                </a:solidFill>
              </a:rPr>
              <a:t>:   </a:t>
            </a:r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关系运算符是二目运算符，用来比较两个值的关系。关系运算符的运算结果是</a:t>
            </a:r>
            <a:r>
              <a:rPr lang="en-US" altLang="zh-CN" b="1" i="1" dirty="0" err="1">
                <a:solidFill>
                  <a:srgbClr val="C00000"/>
                </a:solidFill>
              </a:rPr>
              <a:t>boolean</a:t>
            </a:r>
            <a:r>
              <a:rPr lang="zh-CN" altLang="en-US" dirty="0"/>
              <a:t>型，当运算符对应的关系成立时，运算结果是</a:t>
            </a:r>
            <a:r>
              <a:rPr lang="en-US" altLang="zh-CN" dirty="0">
                <a:solidFill>
                  <a:srgbClr val="000099"/>
                </a:solidFill>
              </a:rPr>
              <a:t>true</a:t>
            </a:r>
            <a:r>
              <a:rPr lang="zh-CN" altLang="en-US" dirty="0"/>
              <a:t>，否则是</a:t>
            </a:r>
            <a:r>
              <a:rPr lang="en-US" altLang="zh-CN" dirty="0">
                <a:solidFill>
                  <a:srgbClr val="000099"/>
                </a:solidFill>
              </a:rPr>
              <a:t>false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286124"/>
            <a:ext cx="6781800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sz="3600" dirty="0"/>
              <a:t>§3.1.5   </a:t>
            </a:r>
            <a:r>
              <a:rPr lang="zh-CN" altLang="en-US" sz="3600" dirty="0">
                <a:latin typeface="宋体" charset="-122"/>
              </a:rPr>
              <a:t>逻辑运算符与逻辑表达式</a:t>
            </a:r>
            <a:r>
              <a:rPr lang="zh-CN" altLang="en-US" sz="3600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3686172" cy="4502150"/>
          </a:xfrm>
        </p:spPr>
        <p:txBody>
          <a:bodyPr/>
          <a:lstStyle/>
          <a:p>
            <a:r>
              <a:rPr lang="zh-CN" altLang="en-US" dirty="0"/>
              <a:t>逻辑运算符包括：</a:t>
            </a:r>
            <a:r>
              <a:rPr lang="en-US" altLang="zh-CN" dirty="0"/>
              <a:t>&amp;&amp;</a:t>
            </a:r>
            <a:r>
              <a:rPr lang="zh-CN" altLang="en-US" dirty="0"/>
              <a:t>，</a:t>
            </a:r>
            <a:r>
              <a:rPr lang="en-US" altLang="zh-CN" dirty="0"/>
              <a:t>||</a:t>
            </a:r>
            <a:r>
              <a:rPr lang="zh-CN" altLang="en-US" dirty="0"/>
              <a:t>，</a:t>
            </a:r>
            <a:r>
              <a:rPr lang="en-US" altLang="zh-CN" dirty="0"/>
              <a:t>!</a:t>
            </a:r>
            <a:r>
              <a:rPr lang="zh-CN" altLang="en-US" dirty="0"/>
              <a:t>，其中</a:t>
            </a:r>
            <a:endParaRPr lang="en-US" altLang="zh-CN" dirty="0"/>
          </a:p>
          <a:p>
            <a:pPr lvl="1"/>
            <a:r>
              <a:rPr lang="en-US" altLang="zh-CN" dirty="0"/>
              <a:t>&amp;&amp;</a:t>
            </a:r>
            <a:r>
              <a:rPr lang="zh-CN" altLang="en-US" dirty="0"/>
              <a:t>、</a:t>
            </a:r>
            <a:r>
              <a:rPr lang="en-US" altLang="zh-CN" dirty="0"/>
              <a:t>||</a:t>
            </a:r>
            <a:r>
              <a:rPr lang="zh-CN" altLang="en-US" dirty="0"/>
              <a:t>为二目运算符</a:t>
            </a:r>
            <a:r>
              <a:rPr lang="en-US" altLang="zh-CN" dirty="0"/>
              <a:t>,</a:t>
            </a:r>
            <a:r>
              <a:rPr lang="zh-CN" altLang="en-US" dirty="0"/>
              <a:t>实现逻辑与、逻辑或；</a:t>
            </a:r>
          </a:p>
          <a:p>
            <a:pPr lvl="1"/>
            <a:r>
              <a:rPr lang="zh-CN" altLang="en-US" dirty="0"/>
              <a:t>！为单目运算符</a:t>
            </a:r>
            <a:r>
              <a:rPr lang="en-US" altLang="zh-CN" dirty="0"/>
              <a:t>,</a:t>
            </a:r>
            <a:r>
              <a:rPr lang="zh-CN" altLang="en-US" dirty="0"/>
              <a:t>实现逻辑非。</a:t>
            </a:r>
            <a:endParaRPr lang="en-US" altLang="zh-CN" dirty="0"/>
          </a:p>
          <a:p>
            <a:r>
              <a:rPr lang="zh-CN" altLang="en-US" dirty="0"/>
              <a:t>逻辑运算符的操作元必须是</a:t>
            </a:r>
            <a:r>
              <a:rPr lang="en-US" altLang="zh-CN" b="1" dirty="0" err="1">
                <a:solidFill>
                  <a:srgbClr val="000099"/>
                </a:solidFill>
              </a:rPr>
              <a:t>boolean</a:t>
            </a:r>
            <a:r>
              <a:rPr lang="zh-CN" altLang="en-US" dirty="0"/>
              <a:t>型数据，逻辑运算符可以用来连接关系表达式。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1857364"/>
            <a:ext cx="4572000" cy="1752600"/>
          </a:xfrm>
          <a:prstGeom prst="rect">
            <a:avLst/>
          </a:prstGeom>
          <a:noFill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4000504"/>
            <a:ext cx="457200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164</TotalTime>
  <Words>2358</Words>
  <Application>Microsoft Office PowerPoint</Application>
  <PresentationFormat>全屏显示(4:3)</PresentationFormat>
  <Paragraphs>333</Paragraphs>
  <Slides>35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华文楷体</vt:lpstr>
      <vt:lpstr>华文新魏</vt:lpstr>
      <vt:lpstr>华文行楷</vt:lpstr>
      <vt:lpstr>宋体</vt:lpstr>
      <vt:lpstr>Arial</vt:lpstr>
      <vt:lpstr>Calibri</vt:lpstr>
      <vt:lpstr>Courier New</vt:lpstr>
      <vt:lpstr>Tahoma</vt:lpstr>
      <vt:lpstr>Times New Roman</vt:lpstr>
      <vt:lpstr>Wingdings</vt:lpstr>
      <vt:lpstr>主题1</vt:lpstr>
      <vt:lpstr>Office 主题</vt:lpstr>
      <vt:lpstr>面向对象程序设计(Java)</vt:lpstr>
      <vt:lpstr>Java面向对象程序设计 第3章 运算符、表达式和语句  </vt:lpstr>
      <vt:lpstr>导读</vt:lpstr>
      <vt:lpstr>§3.1   运算符与表达式 </vt:lpstr>
      <vt:lpstr>§3.1.1  算术运算符与算术表达式 </vt:lpstr>
      <vt:lpstr>§3.1.2    自增，自减运算符 </vt:lpstr>
      <vt:lpstr>§3.1.3   算术混合运算的精度 </vt:lpstr>
      <vt:lpstr>§3.1.4   关系运算符与关系表达式 </vt:lpstr>
      <vt:lpstr>§3.1.5   逻辑运算符与逻辑表达式 </vt:lpstr>
      <vt:lpstr>§3.1.6   赋值运算符与赋值表达式 </vt:lpstr>
      <vt:lpstr>§3.1.7   位运算符 </vt:lpstr>
      <vt:lpstr>§3.1.7   位运算符 </vt:lpstr>
      <vt:lpstr>§3.1.8   instanceof 运算符 </vt:lpstr>
      <vt:lpstr>Instanceof(对象判断运算符)</vt:lpstr>
      <vt:lpstr>字符串连接运算符 +</vt:lpstr>
      <vt:lpstr>字符串连接符 ＋</vt:lpstr>
      <vt:lpstr>§3.1.9    运算符综述 </vt:lpstr>
      <vt:lpstr>§3.2   语句概述 </vt:lpstr>
      <vt:lpstr>§3.2   语句概述 </vt:lpstr>
      <vt:lpstr>§3.3   if条件分支语句 </vt:lpstr>
      <vt:lpstr>§3.3.1    if语句 </vt:lpstr>
      <vt:lpstr>§3.3.2   if-else语句 </vt:lpstr>
      <vt:lpstr>§3.3.3    if-else if-else 语句 </vt:lpstr>
      <vt:lpstr>§3.4   switch开关语句 </vt:lpstr>
      <vt:lpstr>§3.5   循环语句 </vt:lpstr>
      <vt:lpstr>§3.5.1    for循环语句 </vt:lpstr>
      <vt:lpstr>§3.5.2   while 循环 </vt:lpstr>
      <vt:lpstr>§3.5.3   do-while循环 </vt:lpstr>
      <vt:lpstr>§3.6   break和continue语句 </vt:lpstr>
      <vt:lpstr>§3.7   数组与for语句 </vt:lpstr>
      <vt:lpstr>Example3_8.java</vt:lpstr>
      <vt:lpstr>§3.8  枚举类型与for、switch语句 </vt:lpstr>
      <vt:lpstr>例如：</vt:lpstr>
      <vt:lpstr>Example.java</vt:lpstr>
      <vt:lpstr>课后练习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面向对象程序设计(Java)</dc:title>
  <dc:creator>leno</dc:creator>
  <cp:lastModifiedBy>xtc</cp:lastModifiedBy>
  <cp:revision>67</cp:revision>
  <dcterms:created xsi:type="dcterms:W3CDTF">2017-09-06T03:07:53Z</dcterms:created>
  <dcterms:modified xsi:type="dcterms:W3CDTF">2024-09-08T09:39:59Z</dcterms:modified>
</cp:coreProperties>
</file>