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7" r:id="rId4"/>
  </p:sldMasterIdLst>
  <p:sldIdLst>
    <p:sldId id="257" r:id="rId5"/>
    <p:sldId id="258" r:id="rId6"/>
    <p:sldId id="285" r:id="rId7"/>
    <p:sldId id="259" r:id="rId8"/>
    <p:sldId id="260" r:id="rId9"/>
    <p:sldId id="282" r:id="rId10"/>
    <p:sldId id="283" r:id="rId11"/>
    <p:sldId id="284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70" r:id="rId20"/>
    <p:sldId id="271" r:id="rId21"/>
    <p:sldId id="268" r:id="rId22"/>
    <p:sldId id="269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85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 b="1">
                <a:solidFill>
                  <a:schemeClr val="bg2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DBBA-A5DA-4575-A82B-33862CB1207B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DBBA-A5DA-4575-A82B-33862CB1207B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DBBA-A5DA-4575-A82B-33862CB1207B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DBBA-A5DA-4575-A82B-33862CB1207B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DBBA-A5DA-4575-A82B-33862CB1207B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DBBA-A5DA-4575-A82B-33862CB1207B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DBBA-A5DA-4575-A82B-33862CB1207B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DBBA-A5DA-4575-A82B-33862CB1207B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DBBA-A5DA-4575-A82B-33862CB1207B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DBBA-A5DA-4575-A82B-33862CB1207B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DBBA-A5DA-4575-A82B-33862CB1207B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 b="1">
                <a:solidFill>
                  <a:schemeClr val="bg2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4830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3347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390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4513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767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5739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59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4776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802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1897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7938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66294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r>
              <a:rPr lang="zh-CN" altLang="en-US"/>
              <a:t>单击图标添加 </a:t>
            </a:r>
            <a:r>
              <a:rPr lang="en-US" altLang="zh-CN"/>
              <a:t>SmartArt </a:t>
            </a:r>
            <a:r>
              <a:rPr lang="zh-CN" altLang="en-US"/>
              <a:t>图形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75" y="6497638"/>
            <a:ext cx="1905000" cy="319087"/>
          </a:xfrm>
        </p:spPr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00400" y="66294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4682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1320-4B67-4708-A9B3-2F52B1019418}" type="datetime1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2603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8094-E166-4673-9C51-7DA43D2AA442}" type="datetime1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230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3DBC-89B8-4FED-B918-C367A0A9FD8D}" type="datetime1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5475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CD27-D07F-4DD3-8FD6-16DD3E771166}" type="datetime1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2594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3D4C-7012-46AC-A1B7-18B03129A457}" type="datetime1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4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8B51-F6B3-4E38-B503-5546E5122BC9}" type="datetime1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271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FF52-2A75-42F5-97FF-A2A444CBD12E}" type="datetime1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0065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FF7-4680-4FDE-A23D-B4BBB036323A}" type="datetime1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2324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9D2E-0F00-468B-823A-7C6F9BDE81D1}" type="datetime1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4642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CB02-B06C-4CDA-BB62-914C6810BC76}" type="datetime1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0731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672C-F3F4-41C6-9CD5-255101D83B84}" type="datetime1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68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38B8DBBA-A5DA-4575-A82B-33862CB1207B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8DBBA-A5DA-4575-A82B-33862CB1207B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38B8DBBA-A5DA-4575-A82B-33862CB1207B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F8015DC4-746A-4752-9606-8A535D678F1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357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97A68-4C51-476D-950E-86248B6FD5C3}" type="datetime1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44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/>
              <a:t>面向对象程序设计</a:t>
            </a:r>
            <a:r>
              <a:rPr lang="en-US" altLang="zh-CN" sz="5400" dirty="0"/>
              <a:t>(Java)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汤 蓉</a:t>
            </a:r>
            <a:endParaRPr lang="en-US" altLang="zh-CN" dirty="0"/>
          </a:p>
          <a:p>
            <a:r>
              <a:rPr lang="en-US" altLang="zh-CN" dirty="0"/>
              <a:t>Fall, 2022</a:t>
            </a:r>
          </a:p>
          <a:p>
            <a:r>
              <a:rPr lang="zh-CN" altLang="en-US" dirty="0"/>
              <a:t>计算机学院</a:t>
            </a:r>
            <a:endParaRPr lang="en-US" altLang="zh-CN" dirty="0"/>
          </a:p>
          <a:p>
            <a:r>
              <a:rPr lang="zh-CN" altLang="en-US" dirty="0"/>
              <a:t>成都信息工程大学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90" y="457508"/>
            <a:ext cx="857224" cy="428628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例：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4414" y="836712"/>
            <a:ext cx="6165898" cy="410445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2000" b="1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java.util.Arrays</a:t>
            </a: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Example2_4_toString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public static void main(String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[]){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a[] = {1,2,3,4};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int b[] = {100,200,300};  </a:t>
            </a:r>
          </a:p>
          <a:p>
            <a:pPr lvl="1">
              <a:spcBef>
                <a:spcPts val="0"/>
              </a:spcBef>
              <a:buNone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b="1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Arrays.toString</a:t>
            </a: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lvl="1">
              <a:spcBef>
                <a:spcPts val="0"/>
              </a:spcBef>
              <a:buNone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a=b;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b="1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Arrays.toString</a:t>
            </a: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15816" y="5320372"/>
            <a:ext cx="285752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[1, 2, 3, 4]</a:t>
            </a:r>
          </a:p>
          <a:p>
            <a:r>
              <a:rPr lang="en-US" altLang="zh-CN" sz="2400" dirty="0"/>
              <a:t>[100, 200, 300]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691680" y="5513670"/>
            <a:ext cx="92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输出：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§2.4.8    </a:t>
            </a:r>
            <a:r>
              <a:rPr lang="zh-CN" altLang="en-US" dirty="0">
                <a:latin typeface="宋体" pitchFamily="2" charset="-122"/>
              </a:rPr>
              <a:t>复制数组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30000"/>
              </a:spcBef>
              <a:buNone/>
            </a:pPr>
            <a:r>
              <a:rPr lang="zh-CN" altLang="en-US" dirty="0">
                <a:latin typeface="+mj-lt"/>
              </a:rPr>
              <a:t> </a:t>
            </a:r>
            <a:r>
              <a:rPr lang="zh-CN" altLang="en-US" b="1" dirty="0">
                <a:latin typeface="+mj-lt"/>
              </a:rPr>
              <a:t>1．</a:t>
            </a:r>
            <a:r>
              <a:rPr lang="en-US" altLang="zh-CN" b="1" dirty="0" err="1">
                <a:latin typeface="+mj-lt"/>
              </a:rPr>
              <a:t>arraycopy</a:t>
            </a:r>
            <a:r>
              <a:rPr lang="zh-CN" altLang="en-US" b="1" dirty="0">
                <a:latin typeface="+mj-lt"/>
              </a:rPr>
              <a:t>方法</a:t>
            </a:r>
            <a:r>
              <a:rPr lang="zh-CN" altLang="en-US" dirty="0">
                <a:latin typeface="+mj-lt"/>
              </a:rPr>
              <a:t> </a:t>
            </a:r>
          </a:p>
          <a:p>
            <a:pPr lvl="1" algn="just">
              <a:spcBef>
                <a:spcPct val="5000"/>
              </a:spcBef>
            </a:pPr>
            <a:r>
              <a:rPr lang="en-US" altLang="zh-CN" b="1" dirty="0">
                <a:solidFill>
                  <a:srgbClr val="C00000"/>
                </a:solidFill>
                <a:latin typeface="+mj-lt"/>
              </a:rPr>
              <a:t>System</a:t>
            </a:r>
            <a:r>
              <a:rPr lang="zh-CN" altLang="en-US" dirty="0">
                <a:latin typeface="+mj-lt"/>
              </a:rPr>
              <a:t>类的一个静态方法</a:t>
            </a:r>
          </a:p>
          <a:p>
            <a:pPr>
              <a:spcBef>
                <a:spcPct val="5000"/>
              </a:spcBef>
              <a:buNone/>
            </a:pPr>
            <a:r>
              <a:rPr lang="en-US" altLang="zh-CN" b="1" dirty="0">
                <a:solidFill>
                  <a:srgbClr val="000099"/>
                </a:solidFill>
                <a:latin typeface="+mj-lt"/>
              </a:rPr>
              <a:t>   </a:t>
            </a:r>
            <a:r>
              <a:rPr lang="en-US" altLang="zh-CN" sz="2400" b="1" dirty="0">
                <a:solidFill>
                  <a:srgbClr val="000099"/>
                </a:solidFill>
                <a:latin typeface="+mj-lt"/>
              </a:rPr>
              <a:t>public static void </a:t>
            </a:r>
            <a:r>
              <a:rPr lang="en-US" altLang="zh-CN" sz="2400" b="1" dirty="0" err="1">
                <a:solidFill>
                  <a:srgbClr val="C00000"/>
                </a:solidFill>
                <a:latin typeface="+mj-lt"/>
              </a:rPr>
              <a:t>arraycopy</a:t>
            </a:r>
            <a:r>
              <a:rPr lang="en-US" altLang="zh-CN" sz="2400" b="1" dirty="0">
                <a:solidFill>
                  <a:srgbClr val="000099"/>
                </a:solidFill>
                <a:latin typeface="+mj-lt"/>
              </a:rPr>
              <a:t>(</a:t>
            </a:r>
            <a:r>
              <a:rPr lang="en-US" altLang="zh-CN" sz="2400" b="1" dirty="0" err="1">
                <a:solidFill>
                  <a:srgbClr val="000099"/>
                </a:solidFill>
                <a:latin typeface="+mj-lt"/>
              </a:rPr>
              <a:t>sourceArray</a:t>
            </a:r>
            <a:r>
              <a:rPr lang="en-US" altLang="zh-CN" sz="2400" b="1" dirty="0">
                <a:solidFill>
                  <a:srgbClr val="000099"/>
                </a:solidFill>
                <a:latin typeface="+mj-lt"/>
              </a:rPr>
              <a:t>, </a:t>
            </a:r>
            <a:r>
              <a:rPr lang="en-US" altLang="zh-CN" sz="2400" b="1" dirty="0" err="1">
                <a:solidFill>
                  <a:srgbClr val="000099"/>
                </a:solidFill>
                <a:latin typeface="+mj-lt"/>
              </a:rPr>
              <a:t>int</a:t>
            </a:r>
            <a:r>
              <a:rPr lang="en-US" altLang="zh-CN" sz="2400" b="1" dirty="0">
                <a:solidFill>
                  <a:srgbClr val="000099"/>
                </a:solidFill>
                <a:latin typeface="+mj-lt"/>
              </a:rPr>
              <a:t> </a:t>
            </a:r>
            <a:r>
              <a:rPr lang="en-US" altLang="zh-CN" sz="2400" b="1" dirty="0" err="1">
                <a:solidFill>
                  <a:srgbClr val="000099"/>
                </a:solidFill>
                <a:latin typeface="+mj-lt"/>
              </a:rPr>
              <a:t>index1</a:t>
            </a:r>
            <a:r>
              <a:rPr lang="en-US" altLang="zh-CN" sz="2400" b="1" dirty="0">
                <a:solidFill>
                  <a:srgbClr val="000099"/>
                </a:solidFill>
                <a:latin typeface="+mj-lt"/>
              </a:rPr>
              <a:t>, </a:t>
            </a:r>
          </a:p>
          <a:p>
            <a:pPr>
              <a:spcBef>
                <a:spcPct val="5000"/>
              </a:spcBef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+mj-lt"/>
              </a:rPr>
              <a:t>                                       </a:t>
            </a:r>
            <a:r>
              <a:rPr lang="en-US" altLang="zh-CN" sz="2400" b="1" dirty="0" err="1">
                <a:solidFill>
                  <a:srgbClr val="000099"/>
                </a:solidFill>
                <a:latin typeface="+mj-lt"/>
              </a:rPr>
              <a:t>copyArray</a:t>
            </a:r>
            <a:r>
              <a:rPr lang="en-US" altLang="zh-CN" sz="2400" b="1" dirty="0">
                <a:solidFill>
                  <a:srgbClr val="000099"/>
                </a:solidFill>
                <a:latin typeface="+mj-lt"/>
              </a:rPr>
              <a:t>, </a:t>
            </a:r>
            <a:r>
              <a:rPr lang="en-US" altLang="zh-CN" sz="2400" b="1" dirty="0" err="1">
                <a:solidFill>
                  <a:srgbClr val="000099"/>
                </a:solidFill>
                <a:latin typeface="+mj-lt"/>
              </a:rPr>
              <a:t>int</a:t>
            </a:r>
            <a:r>
              <a:rPr lang="en-US" altLang="zh-CN" sz="2400" b="1" dirty="0">
                <a:solidFill>
                  <a:srgbClr val="000099"/>
                </a:solidFill>
                <a:latin typeface="+mj-lt"/>
              </a:rPr>
              <a:t> </a:t>
            </a:r>
            <a:r>
              <a:rPr lang="en-US" altLang="zh-CN" sz="2400" b="1" dirty="0" err="1">
                <a:solidFill>
                  <a:srgbClr val="000099"/>
                </a:solidFill>
                <a:latin typeface="+mj-lt"/>
              </a:rPr>
              <a:t>index2</a:t>
            </a:r>
            <a:r>
              <a:rPr lang="en-US" altLang="zh-CN" sz="2400" b="1" dirty="0">
                <a:solidFill>
                  <a:srgbClr val="000099"/>
                </a:solidFill>
                <a:latin typeface="+mj-lt"/>
              </a:rPr>
              <a:t>, </a:t>
            </a:r>
            <a:r>
              <a:rPr lang="en-US" altLang="zh-CN" sz="2400" b="1" dirty="0" err="1">
                <a:solidFill>
                  <a:srgbClr val="000099"/>
                </a:solidFill>
                <a:latin typeface="+mj-lt"/>
              </a:rPr>
              <a:t>int</a:t>
            </a:r>
            <a:r>
              <a:rPr lang="en-US" altLang="zh-CN" sz="2400" b="1" dirty="0">
                <a:solidFill>
                  <a:srgbClr val="000099"/>
                </a:solidFill>
                <a:latin typeface="+mj-lt"/>
              </a:rPr>
              <a:t> length)</a:t>
            </a:r>
          </a:p>
          <a:p>
            <a:pPr>
              <a:spcBef>
                <a:spcPct val="5000"/>
              </a:spcBef>
              <a:buNone/>
            </a:pPr>
            <a:endParaRPr lang="en-US" altLang="zh-CN" sz="2400" dirty="0">
              <a:solidFill>
                <a:srgbClr val="000099"/>
              </a:solidFill>
              <a:latin typeface="+mj-lt"/>
            </a:endParaRPr>
          </a:p>
          <a:p>
            <a:pPr lvl="1" algn="just">
              <a:spcBef>
                <a:spcPct val="5000"/>
              </a:spcBef>
            </a:pPr>
            <a:r>
              <a:rPr lang="zh-CN" altLang="en-US" dirty="0">
                <a:latin typeface="+mj-lt"/>
                <a:cs typeface="Times New Roman" pitchFamily="18" charset="0"/>
              </a:rPr>
              <a:t>可以将数</a:t>
            </a:r>
            <a:r>
              <a:rPr lang="zh-CN" altLang="en-US" dirty="0">
                <a:latin typeface="+mj-lt"/>
              </a:rPr>
              <a:t>组</a:t>
            </a:r>
            <a:r>
              <a:rPr lang="en-US" altLang="zh-CN" b="1" dirty="0" err="1">
                <a:solidFill>
                  <a:srgbClr val="C00000"/>
                </a:solidFill>
                <a:latin typeface="+mj-lt"/>
              </a:rPr>
              <a:t>sourceArray</a:t>
            </a:r>
            <a:r>
              <a:rPr lang="zh-CN" altLang="en-US" dirty="0">
                <a:latin typeface="+mj-lt"/>
              </a:rPr>
              <a:t>从索引</a:t>
            </a:r>
            <a:r>
              <a:rPr lang="en-US" altLang="zh-CN" b="1" dirty="0" err="1">
                <a:solidFill>
                  <a:srgbClr val="000099"/>
                </a:solidFill>
                <a:latin typeface="+mj-lt"/>
              </a:rPr>
              <a:t>index1</a:t>
            </a:r>
            <a:r>
              <a:rPr lang="zh-CN" altLang="en-US" dirty="0">
                <a:latin typeface="+mj-lt"/>
              </a:rPr>
              <a:t>开始后的</a:t>
            </a:r>
            <a:r>
              <a:rPr lang="en-US" altLang="zh-CN" b="1" dirty="0">
                <a:solidFill>
                  <a:srgbClr val="000099"/>
                </a:solidFill>
                <a:latin typeface="+mj-lt"/>
              </a:rPr>
              <a:t>length</a:t>
            </a:r>
            <a:r>
              <a:rPr lang="zh-CN" altLang="en-US" dirty="0">
                <a:latin typeface="+mj-lt"/>
              </a:rPr>
              <a:t>个元素中的数据复制到数组</a:t>
            </a:r>
            <a:r>
              <a:rPr lang="en-US" altLang="zh-CN" b="1" dirty="0" err="1">
                <a:solidFill>
                  <a:srgbClr val="000099"/>
                </a:solidFill>
                <a:latin typeface="+mj-lt"/>
              </a:rPr>
              <a:t>copyArray</a:t>
            </a:r>
            <a:r>
              <a:rPr lang="zh-CN" altLang="en-US" dirty="0">
                <a:latin typeface="+mj-lt"/>
              </a:rPr>
              <a:t>中，</a:t>
            </a:r>
            <a:r>
              <a:rPr lang="en-US" altLang="zh-CN" b="1" dirty="0" err="1">
                <a:solidFill>
                  <a:srgbClr val="000099"/>
                </a:solidFill>
                <a:latin typeface="+mj-lt"/>
              </a:rPr>
              <a:t>copyArray</a:t>
            </a:r>
            <a:r>
              <a:rPr lang="zh-CN" altLang="en-US" dirty="0">
                <a:latin typeface="+mj-lt"/>
              </a:rPr>
              <a:t>数组从第</a:t>
            </a:r>
            <a:r>
              <a:rPr lang="en-US" altLang="zh-CN" b="1" dirty="0" err="1">
                <a:solidFill>
                  <a:srgbClr val="000099"/>
                </a:solidFill>
                <a:latin typeface="+mj-lt"/>
              </a:rPr>
              <a:t>index2</a:t>
            </a:r>
            <a:r>
              <a:rPr lang="zh-CN" altLang="en-US" dirty="0">
                <a:latin typeface="+mj-lt"/>
              </a:rPr>
              <a:t>元素开始存放这些数据。 </a:t>
            </a:r>
            <a:endParaRPr lang="en-US" altLang="zh-CN" dirty="0">
              <a:latin typeface="+mj-lt"/>
            </a:endParaRPr>
          </a:p>
          <a:p>
            <a:pPr lvl="1" algn="just">
              <a:spcBef>
                <a:spcPct val="5000"/>
              </a:spcBef>
            </a:pPr>
            <a:r>
              <a:rPr lang="zh-CN" altLang="en-US" b="1" dirty="0">
                <a:solidFill>
                  <a:srgbClr val="FF0000"/>
                </a:solidFill>
                <a:latin typeface="+mj-lt"/>
              </a:rPr>
              <a:t>例2-5</a:t>
            </a:r>
            <a:endParaRPr lang="zh-CN" altLang="en-US" b="1" dirty="0">
              <a:latin typeface="+mj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 </a:t>
            </a:r>
            <a:r>
              <a:rPr lang="en-US" altLang="zh-CN" dirty="0" err="1"/>
              <a:t>Example2_5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zh-CN" dirty="0"/>
              <a:t>char[ ] a = {‘</a:t>
            </a:r>
            <a:r>
              <a:rPr lang="en-US" altLang="zh-CN" dirty="0" err="1"/>
              <a:t>a’,‘b’,‘c</a:t>
            </a:r>
            <a:r>
              <a:rPr lang="en-US" altLang="zh-CN" dirty="0"/>
              <a:t>’, ‘</a:t>
            </a:r>
            <a:r>
              <a:rPr lang="en-US" altLang="zh-CN" dirty="0" err="1"/>
              <a:t>d’,‘e’,‘f</a:t>
            </a:r>
            <a:r>
              <a:rPr lang="en-US" altLang="zh-CN" dirty="0"/>
              <a:t>’};</a:t>
            </a:r>
          </a:p>
          <a:p>
            <a:pPr lvl="1">
              <a:buNone/>
            </a:pPr>
            <a:r>
              <a:rPr lang="en-US" altLang="zh-CN" dirty="0"/>
              <a:t>char[ ] b</a:t>
            </a:r>
            <a:r>
              <a:rPr lang="sv-SE" altLang="zh-CN" dirty="0"/>
              <a:t>= {'1','2','3','4','5','6'};</a:t>
            </a:r>
          </a:p>
          <a:p>
            <a:pPr lvl="1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[ ] c ={1,2,3,4,5,6};</a:t>
            </a:r>
          </a:p>
          <a:p>
            <a:pPr lvl="1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[ ] d = {10,20,30,40,50,60};</a:t>
            </a:r>
          </a:p>
          <a:p>
            <a:pPr lvl="1">
              <a:buNone/>
            </a:pPr>
            <a:r>
              <a:rPr lang="zh-CN" altLang="en-US" dirty="0"/>
              <a:t>        </a:t>
            </a:r>
          </a:p>
          <a:p>
            <a:pPr lvl="1"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 </a:t>
            </a:r>
            <a:r>
              <a:rPr lang="en-US" altLang="zh-CN" b="1" dirty="0" err="1">
                <a:solidFill>
                  <a:srgbClr val="000099"/>
                </a:solidFill>
              </a:rPr>
              <a:t>System.</a:t>
            </a:r>
            <a:r>
              <a:rPr lang="en-US" altLang="zh-CN" b="1" i="1" dirty="0" err="1">
                <a:solidFill>
                  <a:srgbClr val="000099"/>
                </a:solidFill>
              </a:rPr>
              <a:t>arraycopy</a:t>
            </a:r>
            <a:r>
              <a:rPr lang="en-US" altLang="zh-CN" b="1" i="1" dirty="0">
                <a:solidFill>
                  <a:srgbClr val="000099"/>
                </a:solidFill>
              </a:rPr>
              <a:t>(a, 0, b, 0, </a:t>
            </a:r>
            <a:r>
              <a:rPr lang="en-US" altLang="zh-CN" b="1" i="1" dirty="0" err="1">
                <a:solidFill>
                  <a:srgbClr val="000099"/>
                </a:solidFill>
              </a:rPr>
              <a:t>a.length</a:t>
            </a:r>
            <a:r>
              <a:rPr lang="en-US" altLang="zh-CN" b="1" i="1" dirty="0">
                <a:solidFill>
                  <a:srgbClr val="000099"/>
                </a:solidFill>
              </a:rPr>
              <a:t>);</a:t>
            </a:r>
          </a:p>
          <a:p>
            <a:pPr lvl="1">
              <a:buNone/>
            </a:pPr>
            <a:endParaRPr lang="en-US" altLang="zh-CN" b="1" i="1" dirty="0">
              <a:solidFill>
                <a:srgbClr val="000099"/>
              </a:solidFill>
            </a:endParaRPr>
          </a:p>
          <a:p>
            <a:pPr lvl="1"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 </a:t>
            </a:r>
            <a:r>
              <a:rPr lang="en-US" altLang="zh-CN" b="1" dirty="0" err="1">
                <a:solidFill>
                  <a:srgbClr val="000099"/>
                </a:solidFill>
              </a:rPr>
              <a:t>System.</a:t>
            </a:r>
            <a:r>
              <a:rPr lang="en-US" altLang="zh-CN" b="1" i="1" dirty="0" err="1">
                <a:solidFill>
                  <a:srgbClr val="000099"/>
                </a:solidFill>
              </a:rPr>
              <a:t>arraycopy</a:t>
            </a:r>
            <a:r>
              <a:rPr lang="en-US" altLang="zh-CN" b="1" i="1" dirty="0">
                <a:solidFill>
                  <a:srgbClr val="000099"/>
                </a:solidFill>
              </a:rPr>
              <a:t>(c, 2, d, 2, </a:t>
            </a:r>
            <a:r>
              <a:rPr lang="en-US" altLang="zh-CN" b="1" i="1" dirty="0" err="1">
                <a:solidFill>
                  <a:srgbClr val="000099"/>
                </a:solidFill>
              </a:rPr>
              <a:t>c.length</a:t>
            </a:r>
            <a:r>
              <a:rPr lang="en-US" altLang="zh-CN" b="1" i="1" dirty="0">
                <a:solidFill>
                  <a:srgbClr val="000099"/>
                </a:solidFill>
              </a:rPr>
              <a:t>-3);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214290"/>
            <a:ext cx="6400816" cy="64294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1800" dirty="0"/>
              <a:t>import </a:t>
            </a:r>
            <a:r>
              <a:rPr lang="en-US" altLang="zh-CN" sz="1800" dirty="0" err="1"/>
              <a:t>java.util.Arrays</a:t>
            </a:r>
            <a:r>
              <a:rPr lang="en-US" altLang="zh-CN" sz="1800" dirty="0"/>
              <a:t>;</a:t>
            </a:r>
          </a:p>
          <a:p>
            <a:pPr>
              <a:buNone/>
            </a:pPr>
            <a:endParaRPr lang="zh-CN" altLang="en-US" sz="800" dirty="0"/>
          </a:p>
          <a:p>
            <a:pPr>
              <a:buNone/>
            </a:pPr>
            <a:r>
              <a:rPr lang="en-US" altLang="zh-CN" sz="1800" dirty="0"/>
              <a:t>public class </a:t>
            </a:r>
            <a:r>
              <a:rPr lang="en-US" altLang="zh-CN" sz="1800" dirty="0" err="1"/>
              <a:t>Example2_5</a:t>
            </a:r>
            <a:r>
              <a:rPr lang="en-US" altLang="zh-CN" sz="1800" dirty="0"/>
              <a:t> {</a:t>
            </a:r>
            <a:endParaRPr lang="zh-CN" altLang="en-US" sz="1800" dirty="0"/>
          </a:p>
          <a:p>
            <a:pPr lvl="1">
              <a:buNone/>
            </a:pPr>
            <a:r>
              <a:rPr lang="en-US" altLang="zh-CN" sz="1800" dirty="0"/>
              <a:t>public static void main(String 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[]) {</a:t>
            </a:r>
          </a:p>
          <a:p>
            <a:pPr lvl="1">
              <a:buNone/>
            </a:pPr>
            <a:r>
              <a:rPr lang="en-US" altLang="zh-CN" sz="1800" dirty="0"/>
              <a:t>	 char[ ] a = {‘</a:t>
            </a:r>
            <a:r>
              <a:rPr lang="en-US" altLang="zh-CN" sz="1800" dirty="0" err="1"/>
              <a:t>a’,‘b’,‘c</a:t>
            </a:r>
            <a:r>
              <a:rPr lang="en-US" altLang="zh-CN" sz="1800" dirty="0"/>
              <a:t>’, ‘</a:t>
            </a:r>
            <a:r>
              <a:rPr lang="en-US" altLang="zh-CN" sz="1800" dirty="0" err="1"/>
              <a:t>d’,‘e’,‘f</a:t>
            </a:r>
            <a:r>
              <a:rPr lang="en-US" altLang="zh-CN" sz="1800" dirty="0"/>
              <a:t>’}, b</a:t>
            </a:r>
            <a:r>
              <a:rPr lang="sv-SE" altLang="zh-CN" sz="1800" dirty="0"/>
              <a:t>= {'1','2','3','4','5','6'};</a:t>
            </a:r>
          </a:p>
          <a:p>
            <a:pPr lvl="1">
              <a:buNone/>
            </a:pPr>
            <a:r>
              <a:rPr lang="en-US" altLang="zh-CN" sz="1800" dirty="0"/>
              <a:t>	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[] c ={1,2,3,4,5,6}, d = {10,20,30,40,50,60};</a:t>
            </a:r>
          </a:p>
          <a:p>
            <a:pPr lvl="1">
              <a:buNone/>
            </a:pPr>
            <a:r>
              <a:rPr lang="zh-CN" altLang="en-US" sz="1800" dirty="0"/>
              <a:t>        </a:t>
            </a:r>
          </a:p>
          <a:p>
            <a:pPr lvl="1">
              <a:buNone/>
            </a:pPr>
            <a:r>
              <a:rPr lang="en-US" altLang="zh-CN" sz="1800" b="1" dirty="0">
                <a:solidFill>
                  <a:srgbClr val="000099"/>
                </a:solidFill>
              </a:rPr>
              <a:t>        </a:t>
            </a:r>
            <a:r>
              <a:rPr lang="en-US" altLang="zh-CN" sz="1800" b="1" dirty="0" err="1">
                <a:solidFill>
                  <a:srgbClr val="000099"/>
                </a:solidFill>
              </a:rPr>
              <a:t>System.</a:t>
            </a:r>
            <a:r>
              <a:rPr lang="en-US" altLang="zh-CN" sz="1800" b="1" i="1" dirty="0" err="1">
                <a:solidFill>
                  <a:srgbClr val="000099"/>
                </a:solidFill>
              </a:rPr>
              <a:t>arraycopy</a:t>
            </a:r>
            <a:r>
              <a:rPr lang="en-US" altLang="zh-CN" sz="1800" b="1" i="1" dirty="0">
                <a:solidFill>
                  <a:srgbClr val="000099"/>
                </a:solidFill>
              </a:rPr>
              <a:t>(a, 0, b, 0, </a:t>
            </a:r>
            <a:r>
              <a:rPr lang="en-US" altLang="zh-CN" sz="1800" b="1" i="1" dirty="0" err="1">
                <a:solidFill>
                  <a:srgbClr val="000099"/>
                </a:solidFill>
              </a:rPr>
              <a:t>a.length</a:t>
            </a:r>
            <a:r>
              <a:rPr lang="en-US" altLang="zh-CN" sz="1800" b="1" i="1" dirty="0">
                <a:solidFill>
                  <a:srgbClr val="000099"/>
                </a:solidFill>
              </a:rPr>
              <a:t>);</a:t>
            </a:r>
          </a:p>
          <a:p>
            <a:pPr lvl="1">
              <a:buNone/>
            </a:pPr>
            <a:r>
              <a:rPr lang="en-US" altLang="zh-CN" sz="1800" b="1" dirty="0">
                <a:solidFill>
                  <a:srgbClr val="000099"/>
                </a:solidFill>
              </a:rPr>
              <a:t>        </a:t>
            </a:r>
            <a:r>
              <a:rPr lang="en-US" altLang="zh-CN" sz="1800" b="1" dirty="0" err="1">
                <a:solidFill>
                  <a:srgbClr val="000099"/>
                </a:solidFill>
              </a:rPr>
              <a:t>System.</a:t>
            </a:r>
            <a:r>
              <a:rPr lang="en-US" altLang="zh-CN" sz="1800" b="1" i="1" dirty="0" err="1">
                <a:solidFill>
                  <a:srgbClr val="000099"/>
                </a:solidFill>
              </a:rPr>
              <a:t>arraycopy</a:t>
            </a:r>
            <a:r>
              <a:rPr lang="en-US" altLang="zh-CN" sz="1800" b="1" i="1" dirty="0">
                <a:solidFill>
                  <a:srgbClr val="000099"/>
                </a:solidFill>
              </a:rPr>
              <a:t>(c, 2, d, 2, </a:t>
            </a:r>
            <a:r>
              <a:rPr lang="en-US" altLang="zh-CN" sz="1800" b="1" i="1" dirty="0" err="1">
                <a:solidFill>
                  <a:srgbClr val="000099"/>
                </a:solidFill>
              </a:rPr>
              <a:t>c.length</a:t>
            </a:r>
            <a:r>
              <a:rPr lang="en-US" altLang="zh-CN" sz="1800" b="1" i="1" dirty="0">
                <a:solidFill>
                  <a:srgbClr val="000099"/>
                </a:solidFill>
              </a:rPr>
              <a:t>-3); </a:t>
            </a:r>
          </a:p>
          <a:p>
            <a:pPr lvl="1">
              <a:buNone/>
            </a:pPr>
            <a:r>
              <a:rPr lang="zh-CN" altLang="en-US" sz="1800" dirty="0"/>
              <a:t>        </a:t>
            </a:r>
          </a:p>
          <a:p>
            <a:pPr lvl="1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System.</a:t>
            </a:r>
            <a:r>
              <a:rPr lang="en-US" altLang="zh-CN" sz="1800" i="1" dirty="0" err="1"/>
              <a:t>out.print</a:t>
            </a:r>
            <a:r>
              <a:rPr lang="en-US" altLang="zh-CN" sz="1800" i="1" dirty="0"/>
              <a:t>("</a:t>
            </a:r>
            <a:r>
              <a:rPr lang="zh-CN" altLang="en-US" sz="1800" i="1" dirty="0"/>
              <a:t>数组 </a:t>
            </a:r>
            <a:r>
              <a:rPr lang="en-US" altLang="zh-CN" sz="1800" i="1" dirty="0"/>
              <a:t>a </a:t>
            </a:r>
            <a:r>
              <a:rPr lang="zh-CN" altLang="en-US" sz="1800" i="1" dirty="0"/>
              <a:t>的各个元素中的值</a:t>
            </a:r>
            <a:r>
              <a:rPr lang="en-US" altLang="zh-CN" sz="1800" i="1" dirty="0"/>
              <a:t>:");</a:t>
            </a:r>
          </a:p>
          <a:p>
            <a:pPr lvl="1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System.</a:t>
            </a:r>
            <a:r>
              <a:rPr lang="en-US" altLang="zh-CN" sz="1800" i="1" dirty="0" err="1"/>
              <a:t>out.println</a:t>
            </a:r>
            <a:r>
              <a:rPr lang="en-US" altLang="zh-CN" sz="1800" i="1" dirty="0"/>
              <a:t>(</a:t>
            </a:r>
            <a:r>
              <a:rPr lang="en-US" altLang="zh-CN" sz="1800" i="1" dirty="0" err="1"/>
              <a:t>Arrays.toString</a:t>
            </a:r>
            <a:r>
              <a:rPr lang="en-US" altLang="zh-CN" sz="1800" i="1" dirty="0"/>
              <a:t>(a));</a:t>
            </a:r>
            <a:r>
              <a:rPr lang="zh-CN" altLang="en-US" sz="1800" dirty="0"/>
              <a:t>        </a:t>
            </a:r>
          </a:p>
          <a:p>
            <a:pPr lvl="1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System.</a:t>
            </a:r>
            <a:r>
              <a:rPr lang="en-US" altLang="zh-CN" sz="1800" i="1" dirty="0" err="1"/>
              <a:t>out.print</a:t>
            </a:r>
            <a:r>
              <a:rPr lang="en-US" altLang="zh-CN" sz="1800" i="1" dirty="0"/>
              <a:t>("</a:t>
            </a:r>
            <a:r>
              <a:rPr lang="zh-CN" altLang="en-US" sz="1800" i="1" dirty="0"/>
              <a:t>数组 </a:t>
            </a:r>
            <a:r>
              <a:rPr lang="en-US" altLang="zh-CN" sz="1800" i="1" dirty="0"/>
              <a:t>b </a:t>
            </a:r>
            <a:r>
              <a:rPr lang="zh-CN" altLang="en-US" sz="1800" i="1" dirty="0"/>
              <a:t>的各个元素中的值</a:t>
            </a:r>
            <a:r>
              <a:rPr lang="en-US" altLang="zh-CN" sz="1800" i="1" dirty="0"/>
              <a:t>:");</a:t>
            </a:r>
          </a:p>
          <a:p>
            <a:pPr lvl="1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System.</a:t>
            </a:r>
            <a:r>
              <a:rPr lang="en-US" altLang="zh-CN" sz="1800" i="1" dirty="0" err="1"/>
              <a:t>out.println</a:t>
            </a:r>
            <a:r>
              <a:rPr lang="en-US" altLang="zh-CN" sz="1800" i="1" dirty="0"/>
              <a:t>(</a:t>
            </a:r>
            <a:r>
              <a:rPr lang="en-US" altLang="zh-CN" sz="1800" i="1" dirty="0" err="1"/>
              <a:t>Arrays.toString</a:t>
            </a:r>
            <a:r>
              <a:rPr lang="en-US" altLang="zh-CN" sz="1800" i="1" dirty="0"/>
              <a:t>(b));</a:t>
            </a:r>
            <a:r>
              <a:rPr lang="zh-CN" altLang="en-US" sz="1800" dirty="0"/>
              <a:t>        </a:t>
            </a:r>
          </a:p>
          <a:p>
            <a:pPr lvl="1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System.</a:t>
            </a:r>
            <a:r>
              <a:rPr lang="en-US" altLang="zh-CN" sz="1800" i="1" dirty="0" err="1"/>
              <a:t>out.print</a:t>
            </a:r>
            <a:r>
              <a:rPr lang="en-US" altLang="zh-CN" sz="1800" i="1" dirty="0"/>
              <a:t>("</a:t>
            </a:r>
            <a:r>
              <a:rPr lang="zh-CN" altLang="en-US" sz="1800" i="1" dirty="0"/>
              <a:t>数组 </a:t>
            </a:r>
            <a:r>
              <a:rPr lang="en-US" altLang="zh-CN" sz="1800" i="1" dirty="0"/>
              <a:t>c </a:t>
            </a:r>
            <a:r>
              <a:rPr lang="zh-CN" altLang="en-US" sz="1800" i="1" dirty="0"/>
              <a:t>的各个元素中的值</a:t>
            </a:r>
            <a:r>
              <a:rPr lang="en-US" altLang="zh-CN" sz="1800" i="1" dirty="0"/>
              <a:t>:");</a:t>
            </a:r>
          </a:p>
          <a:p>
            <a:pPr lvl="1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System.</a:t>
            </a:r>
            <a:r>
              <a:rPr lang="en-US" altLang="zh-CN" sz="1800" i="1" dirty="0" err="1"/>
              <a:t>out.println</a:t>
            </a:r>
            <a:r>
              <a:rPr lang="en-US" altLang="zh-CN" sz="1800" i="1" dirty="0"/>
              <a:t>(</a:t>
            </a:r>
            <a:r>
              <a:rPr lang="en-US" altLang="zh-CN" sz="1800" i="1" dirty="0" err="1"/>
              <a:t>Arrays.toString</a:t>
            </a:r>
            <a:r>
              <a:rPr lang="en-US" altLang="zh-CN" sz="1800" i="1" dirty="0"/>
              <a:t>(c));</a:t>
            </a:r>
            <a:r>
              <a:rPr lang="zh-CN" altLang="en-US" sz="1800" dirty="0"/>
              <a:t>        </a:t>
            </a:r>
          </a:p>
          <a:p>
            <a:pPr lvl="1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System.</a:t>
            </a:r>
            <a:r>
              <a:rPr lang="en-US" altLang="zh-CN" sz="1800" i="1" dirty="0" err="1"/>
              <a:t>out.print</a:t>
            </a:r>
            <a:r>
              <a:rPr lang="en-US" altLang="zh-CN" sz="1800" i="1" dirty="0"/>
              <a:t>("</a:t>
            </a:r>
            <a:r>
              <a:rPr lang="zh-CN" altLang="en-US" sz="1800" i="1" dirty="0"/>
              <a:t>数组 </a:t>
            </a:r>
            <a:r>
              <a:rPr lang="en-US" altLang="zh-CN" sz="1800" i="1" dirty="0"/>
              <a:t>d </a:t>
            </a:r>
            <a:r>
              <a:rPr lang="zh-CN" altLang="en-US" sz="1800" i="1" dirty="0"/>
              <a:t>的各个元素中的值</a:t>
            </a:r>
            <a:r>
              <a:rPr lang="en-US" altLang="zh-CN" sz="1800" i="1" dirty="0"/>
              <a:t>:");</a:t>
            </a:r>
          </a:p>
          <a:p>
            <a:pPr lvl="1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System.</a:t>
            </a:r>
            <a:r>
              <a:rPr lang="en-US" altLang="zh-CN" sz="1800" i="1" dirty="0" err="1"/>
              <a:t>out.println</a:t>
            </a:r>
            <a:r>
              <a:rPr lang="en-US" altLang="zh-CN" sz="1800" i="1" dirty="0"/>
              <a:t>(</a:t>
            </a:r>
            <a:r>
              <a:rPr lang="en-US" altLang="zh-CN" sz="1800" i="1" dirty="0" err="1"/>
              <a:t>Arrays.toString</a:t>
            </a:r>
            <a:r>
              <a:rPr lang="en-US" altLang="zh-CN" sz="1800" i="1" dirty="0"/>
              <a:t>(d));</a:t>
            </a:r>
          </a:p>
          <a:p>
            <a:pPr lvl="1"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}</a:t>
            </a:r>
          </a:p>
          <a:p>
            <a:pPr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57752" y="5572140"/>
            <a:ext cx="4043094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数组 </a:t>
            </a:r>
            <a:r>
              <a:rPr lang="en-US" altLang="zh-CN" sz="1600" dirty="0"/>
              <a:t>a </a:t>
            </a:r>
            <a:r>
              <a:rPr lang="zh-CN" altLang="en-US" sz="1600" dirty="0"/>
              <a:t>的各个元素中的值</a:t>
            </a:r>
            <a:r>
              <a:rPr lang="en-US" altLang="zh-CN" sz="1600" dirty="0"/>
              <a:t>:[a, b, c, d, e, f]</a:t>
            </a:r>
          </a:p>
          <a:p>
            <a:r>
              <a:rPr lang="zh-CN" altLang="en-US" sz="1600" dirty="0"/>
              <a:t>数组 </a:t>
            </a:r>
            <a:r>
              <a:rPr lang="en-US" altLang="zh-CN" sz="1600" dirty="0"/>
              <a:t>b </a:t>
            </a:r>
            <a:r>
              <a:rPr lang="zh-CN" altLang="en-US" sz="1600" dirty="0"/>
              <a:t>的各个元素中的值</a:t>
            </a:r>
            <a:r>
              <a:rPr lang="en-US" altLang="zh-CN" sz="1600" dirty="0"/>
              <a:t>:[a, b, c, d, e, f]</a:t>
            </a:r>
          </a:p>
          <a:p>
            <a:r>
              <a:rPr lang="zh-CN" altLang="en-US" sz="1600" dirty="0"/>
              <a:t>数组 </a:t>
            </a:r>
            <a:r>
              <a:rPr lang="en-US" altLang="zh-CN" sz="1600" dirty="0"/>
              <a:t>c </a:t>
            </a:r>
            <a:r>
              <a:rPr lang="zh-CN" altLang="en-US" sz="1600" dirty="0"/>
              <a:t>的各个元素中的值</a:t>
            </a:r>
            <a:r>
              <a:rPr lang="en-US" altLang="zh-CN" sz="1600" dirty="0"/>
              <a:t>:[1, 2, 3, 4, 5, 6]</a:t>
            </a:r>
          </a:p>
          <a:p>
            <a:r>
              <a:rPr lang="zh-CN" altLang="en-US" sz="1600" dirty="0"/>
              <a:t>数组 </a:t>
            </a:r>
            <a:r>
              <a:rPr lang="en-US" altLang="zh-CN" sz="1600" dirty="0"/>
              <a:t>d </a:t>
            </a:r>
            <a:r>
              <a:rPr lang="zh-CN" altLang="en-US" sz="1600" dirty="0"/>
              <a:t>的各个元素中的值</a:t>
            </a:r>
            <a:r>
              <a:rPr lang="en-US" altLang="zh-CN" sz="1600" dirty="0"/>
              <a:t>:[10, 20, 3, 4, 5, 60]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§2.4.8    </a:t>
            </a:r>
            <a:r>
              <a:rPr lang="zh-CN" altLang="en-US" dirty="0">
                <a:latin typeface="宋体" pitchFamily="2" charset="-122"/>
              </a:rPr>
              <a:t>复制数组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628775"/>
            <a:ext cx="8572560" cy="4502150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2</a:t>
            </a:r>
            <a:r>
              <a:rPr lang="zh-CN" altLang="en-US" dirty="0"/>
              <a:t>．</a:t>
            </a:r>
            <a:r>
              <a:rPr lang="en-US" altLang="zh-CN" dirty="0" err="1"/>
              <a:t>copyOf</a:t>
            </a:r>
            <a:r>
              <a:rPr lang="zh-CN" altLang="en-US" dirty="0"/>
              <a:t>和</a:t>
            </a:r>
            <a:r>
              <a:rPr lang="en-US" altLang="zh-CN" dirty="0" err="1"/>
              <a:t>copyOfRange</a:t>
            </a:r>
            <a:r>
              <a:rPr lang="en-US" altLang="zh-CN" dirty="0"/>
              <a:t>()</a:t>
            </a:r>
            <a:r>
              <a:rPr lang="zh-CN" altLang="en-US" dirty="0"/>
              <a:t>方法 </a:t>
            </a:r>
          </a:p>
          <a:p>
            <a:r>
              <a:rPr lang="zh-CN" altLang="en-US" sz="2400" dirty="0"/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Arrays</a:t>
            </a:r>
            <a:r>
              <a:rPr lang="zh-CN" altLang="en-US" sz="2400" b="1" dirty="0">
                <a:solidFill>
                  <a:srgbClr val="C00000"/>
                </a:solidFill>
              </a:rPr>
              <a:t>类</a:t>
            </a:r>
            <a:r>
              <a:rPr lang="zh-CN" altLang="en-US" sz="2400" dirty="0"/>
              <a:t>调用</a:t>
            </a:r>
            <a:r>
              <a:rPr lang="en-US" altLang="zh-CN" sz="2400" dirty="0" err="1"/>
              <a:t>copyOf</a:t>
            </a:r>
            <a:r>
              <a:rPr lang="zh-CN" altLang="en-US" sz="2400" dirty="0"/>
              <a:t>方法，复制整个数组中元素的值到另一个数组中。</a:t>
            </a:r>
          </a:p>
          <a:p>
            <a:pPr algn="ctr">
              <a:buNone/>
            </a:pPr>
            <a:r>
              <a:rPr lang="en-US" altLang="zh-CN" sz="2000" b="1" dirty="0">
                <a:solidFill>
                  <a:srgbClr val="000099"/>
                </a:solidFill>
              </a:rPr>
              <a:t>public static </a:t>
            </a:r>
            <a:r>
              <a:rPr lang="en-US" altLang="zh-CN" sz="2000" b="1" dirty="0">
                <a:solidFill>
                  <a:srgbClr val="006600"/>
                </a:solidFill>
              </a:rPr>
              <a:t>double[ ] </a:t>
            </a:r>
            <a:r>
              <a:rPr lang="en-US" altLang="zh-CN" sz="2000" b="1" dirty="0" err="1">
                <a:solidFill>
                  <a:srgbClr val="C00000"/>
                </a:solidFill>
              </a:rPr>
              <a:t>copyOf</a:t>
            </a:r>
            <a:r>
              <a:rPr lang="en-US" altLang="zh-CN" sz="2000" b="1" dirty="0">
                <a:solidFill>
                  <a:srgbClr val="000099"/>
                </a:solidFill>
              </a:rPr>
              <a:t>(double[ ] original, </a:t>
            </a:r>
            <a:r>
              <a:rPr lang="en-US" altLang="zh-CN" sz="2000" b="1" dirty="0" err="1">
                <a:solidFill>
                  <a:srgbClr val="000099"/>
                </a:solidFill>
              </a:rPr>
              <a:t>int</a:t>
            </a:r>
            <a:r>
              <a:rPr lang="en-US" altLang="zh-CN" sz="2000" b="1" dirty="0">
                <a:solidFill>
                  <a:srgbClr val="000099"/>
                </a:solidFill>
              </a:rPr>
              <a:t> </a:t>
            </a:r>
            <a:r>
              <a:rPr lang="en-US" altLang="zh-CN" sz="2000" b="1" dirty="0" err="1">
                <a:solidFill>
                  <a:srgbClr val="000099"/>
                </a:solidFill>
              </a:rPr>
              <a:t>newLength</a:t>
            </a:r>
            <a:r>
              <a:rPr lang="en-US" altLang="zh-CN" sz="2000" b="1" dirty="0">
                <a:solidFill>
                  <a:srgbClr val="000099"/>
                </a:solidFill>
              </a:rPr>
              <a:t>)</a:t>
            </a:r>
          </a:p>
          <a:p>
            <a:pPr algn="ctr">
              <a:buNone/>
            </a:pPr>
            <a:endParaRPr lang="en-US" altLang="zh-CN" sz="2000" b="1" dirty="0">
              <a:solidFill>
                <a:srgbClr val="000099"/>
              </a:solidFill>
            </a:endParaRPr>
          </a:p>
          <a:p>
            <a:r>
              <a:rPr lang="en-US" altLang="zh-CN" sz="2400" dirty="0"/>
              <a:t>Arrays</a:t>
            </a:r>
            <a:r>
              <a:rPr lang="zh-CN" altLang="en-US" sz="2400" dirty="0"/>
              <a:t>类调用</a:t>
            </a:r>
            <a:r>
              <a:rPr lang="en-US" altLang="zh-CN" sz="2400" dirty="0" err="1"/>
              <a:t>copyOfRange</a:t>
            </a:r>
            <a:r>
              <a:rPr lang="en-US" altLang="zh-CN" sz="2400" dirty="0"/>
              <a:t>()</a:t>
            </a:r>
            <a:r>
              <a:rPr lang="zh-CN" altLang="en-US" sz="2400" dirty="0"/>
              <a:t>方法，复制数组中部分元素的值复制到另一个数组中</a:t>
            </a:r>
          </a:p>
          <a:p>
            <a:pPr>
              <a:buNone/>
            </a:pPr>
            <a:r>
              <a:rPr lang="en-US" altLang="zh-CN" sz="2000" b="1" dirty="0">
                <a:solidFill>
                  <a:srgbClr val="000099"/>
                </a:solidFill>
              </a:rPr>
              <a:t>public static </a:t>
            </a:r>
            <a:r>
              <a:rPr lang="en-US" altLang="zh-CN" sz="2000" b="1" dirty="0">
                <a:solidFill>
                  <a:srgbClr val="006600"/>
                </a:solidFill>
              </a:rPr>
              <a:t>double[] </a:t>
            </a:r>
            <a:r>
              <a:rPr lang="en-US" altLang="zh-CN" sz="2000" b="1" dirty="0" err="1">
                <a:solidFill>
                  <a:srgbClr val="C00000"/>
                </a:solidFill>
              </a:rPr>
              <a:t>copyOfRange</a:t>
            </a:r>
            <a:r>
              <a:rPr lang="en-US" altLang="zh-CN" sz="2000" b="1" dirty="0">
                <a:solidFill>
                  <a:srgbClr val="000099"/>
                </a:solidFill>
              </a:rPr>
              <a:t>(double[ ] original, </a:t>
            </a:r>
            <a:r>
              <a:rPr lang="en-US" altLang="zh-CN" sz="2000" b="1" dirty="0" err="1">
                <a:solidFill>
                  <a:srgbClr val="000099"/>
                </a:solidFill>
              </a:rPr>
              <a:t>int</a:t>
            </a:r>
            <a:r>
              <a:rPr lang="en-US" altLang="zh-CN" sz="2000" b="1" dirty="0">
                <a:solidFill>
                  <a:srgbClr val="000099"/>
                </a:solidFill>
              </a:rPr>
              <a:t> from, </a:t>
            </a:r>
            <a:r>
              <a:rPr lang="en-US" altLang="zh-CN" sz="2000" b="1" dirty="0" err="1">
                <a:solidFill>
                  <a:srgbClr val="000099"/>
                </a:solidFill>
              </a:rPr>
              <a:t>int</a:t>
            </a:r>
            <a:r>
              <a:rPr lang="en-US" altLang="zh-CN" sz="2000" b="1" dirty="0">
                <a:solidFill>
                  <a:srgbClr val="000099"/>
                </a:solidFill>
              </a:rPr>
              <a:t> to)</a:t>
            </a:r>
          </a:p>
          <a:p>
            <a:pPr>
              <a:buNone/>
            </a:pPr>
            <a:r>
              <a:rPr lang="en-US" altLang="zh-CN" sz="2000" b="1" dirty="0">
                <a:solidFill>
                  <a:srgbClr val="000099"/>
                </a:solidFill>
              </a:rPr>
              <a:t> </a:t>
            </a:r>
          </a:p>
          <a:p>
            <a:pPr lvl="1"/>
            <a:r>
              <a:rPr lang="zh-CN" altLang="en-US" dirty="0"/>
              <a:t>例</a:t>
            </a:r>
            <a:r>
              <a:rPr lang="en-US" altLang="zh-CN" dirty="0"/>
              <a:t>2-6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75"/>
            <a:ext cx="8075240" cy="4502150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[] a ={10,20,30,40,50,60}, b, c;</a:t>
            </a:r>
          </a:p>
          <a:p>
            <a:pPr>
              <a:buNone/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[ ] d = new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[2];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b=</a:t>
            </a:r>
            <a:r>
              <a:rPr lang="en-US" altLang="zh-CN" sz="2400" b="1" dirty="0" err="1">
                <a:solidFill>
                  <a:srgbClr val="000099"/>
                </a:solidFill>
              </a:rPr>
              <a:t>Arrays.copyOf</a:t>
            </a:r>
            <a:r>
              <a:rPr lang="en-US" altLang="zh-CN" sz="2400" b="1" dirty="0">
                <a:solidFill>
                  <a:srgbClr val="000099"/>
                </a:solidFill>
              </a:rPr>
              <a:t>(</a:t>
            </a:r>
            <a:r>
              <a:rPr lang="en-US" altLang="zh-CN" sz="2400" b="1" dirty="0" err="1">
                <a:solidFill>
                  <a:srgbClr val="000099"/>
                </a:solidFill>
              </a:rPr>
              <a:t>a,10</a:t>
            </a:r>
            <a:r>
              <a:rPr lang="en-US" altLang="zh-CN" sz="2400" b="1" dirty="0">
                <a:solidFill>
                  <a:srgbClr val="000099"/>
                </a:solidFill>
              </a:rPr>
              <a:t>);</a:t>
            </a:r>
          </a:p>
          <a:p>
            <a:pPr>
              <a:buNone/>
            </a:pPr>
            <a:endParaRPr lang="en-US" altLang="zh-CN" sz="2400" b="1" dirty="0">
              <a:solidFill>
                <a:srgbClr val="000099"/>
              </a:solidFill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c=</a:t>
            </a:r>
            <a:r>
              <a:rPr lang="en-US" altLang="zh-CN" sz="2400" b="1" dirty="0" err="1">
                <a:solidFill>
                  <a:srgbClr val="000099"/>
                </a:solidFill>
              </a:rPr>
              <a:t>Arrays.copyOfRange</a:t>
            </a:r>
            <a:r>
              <a:rPr lang="en-US" altLang="zh-CN" sz="2400" b="1" dirty="0">
                <a:solidFill>
                  <a:srgbClr val="000099"/>
                </a:solidFill>
              </a:rPr>
              <a:t>(a, 3, 5);</a:t>
            </a:r>
          </a:p>
          <a:p>
            <a:pPr>
              <a:buNone/>
            </a:pPr>
            <a:endParaRPr lang="en-US" altLang="zh-CN" sz="2400" b="1" dirty="0">
              <a:solidFill>
                <a:srgbClr val="000099"/>
              </a:solidFill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d=</a:t>
            </a:r>
            <a:r>
              <a:rPr lang="en-US" altLang="zh-CN" sz="2400" b="1" dirty="0" err="1">
                <a:solidFill>
                  <a:srgbClr val="000099"/>
                </a:solidFill>
              </a:rPr>
              <a:t>Arrays.copyOfRange</a:t>
            </a:r>
            <a:r>
              <a:rPr lang="en-US" altLang="zh-CN" sz="2400" b="1" dirty="0">
                <a:solidFill>
                  <a:srgbClr val="000099"/>
                </a:solidFill>
              </a:rPr>
              <a:t>(a, 3, 9);</a:t>
            </a:r>
            <a:endParaRPr lang="zh-CN" altLang="en-US" sz="2400" b="1" dirty="0">
              <a:solidFill>
                <a:srgbClr val="0000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00042"/>
            <a:ext cx="1042966" cy="439718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zh-CN" altLang="en-US" sz="2400" dirty="0"/>
              <a:t>例</a:t>
            </a:r>
            <a:r>
              <a:rPr lang="en-US" altLang="zh-CN" sz="2400" dirty="0"/>
              <a:t>2-6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939760"/>
            <a:ext cx="8001056" cy="5805264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99"/>
                </a:solidFill>
              </a:rPr>
              <a:t>import </a:t>
            </a:r>
            <a:r>
              <a:rPr lang="en-US" altLang="zh-CN" sz="1800" b="1" dirty="0" err="1">
                <a:solidFill>
                  <a:srgbClr val="000099"/>
                </a:solidFill>
              </a:rPr>
              <a:t>java.util</a:t>
            </a:r>
            <a:r>
              <a:rPr lang="en-US" altLang="zh-CN" sz="1800" b="1" dirty="0">
                <a:solidFill>
                  <a:srgbClr val="000099"/>
                </a:solidFill>
              </a:rPr>
              <a:t>.*;</a:t>
            </a:r>
            <a:endParaRPr lang="zh-CN" altLang="en-US" sz="1800" b="1" dirty="0">
              <a:solidFill>
                <a:srgbClr val="000099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dirty="0"/>
              <a:t>public class </a:t>
            </a:r>
            <a:r>
              <a:rPr lang="en-US" altLang="zh-CN" sz="1800" dirty="0" err="1"/>
              <a:t>Example2_6</a:t>
            </a:r>
            <a:r>
              <a:rPr lang="en-US" altLang="zh-CN" sz="1800" dirty="0"/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/>
              <a:t>   public static void main(String 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[]){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[] a ={10,20,30,40,50,60}, b, c;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99"/>
                </a:solidFill>
              </a:rPr>
              <a:t>      </a:t>
            </a:r>
            <a:r>
              <a:rPr lang="en-US" altLang="zh-CN" sz="1800" b="1" dirty="0" err="1">
                <a:solidFill>
                  <a:srgbClr val="000099"/>
                </a:solidFill>
              </a:rPr>
              <a:t>int</a:t>
            </a:r>
            <a:r>
              <a:rPr lang="en-US" altLang="zh-CN" sz="1800" b="1" dirty="0">
                <a:solidFill>
                  <a:srgbClr val="000099"/>
                </a:solidFill>
              </a:rPr>
              <a:t>[] d = new </a:t>
            </a:r>
            <a:r>
              <a:rPr lang="en-US" altLang="zh-CN" sz="1800" b="1" dirty="0" err="1">
                <a:solidFill>
                  <a:srgbClr val="000099"/>
                </a:solidFill>
              </a:rPr>
              <a:t>int</a:t>
            </a:r>
            <a:r>
              <a:rPr lang="en-US" altLang="zh-CN" sz="1800" b="1" dirty="0">
                <a:solidFill>
                  <a:srgbClr val="000099"/>
                </a:solidFill>
              </a:rPr>
              <a:t>[2];  </a:t>
            </a:r>
            <a:endParaRPr lang="zh-CN" altLang="en-US" sz="800" b="1" dirty="0">
              <a:solidFill>
                <a:srgbClr val="000099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System.</a:t>
            </a:r>
            <a:r>
              <a:rPr lang="en-US" altLang="zh-CN" sz="1800" i="1" dirty="0" err="1"/>
              <a:t>out.println</a:t>
            </a:r>
            <a:r>
              <a:rPr lang="en-US" altLang="zh-CN" sz="1800" i="1" dirty="0"/>
              <a:t>("</a:t>
            </a:r>
            <a:r>
              <a:rPr lang="zh-CN" altLang="en-US" sz="1800" i="1" dirty="0"/>
              <a:t>数组 </a:t>
            </a:r>
            <a:r>
              <a:rPr lang="en-US" altLang="zh-CN" sz="1800" i="1" dirty="0"/>
              <a:t>a </a:t>
            </a:r>
            <a:r>
              <a:rPr lang="zh-CN" altLang="en-US" sz="1800" i="1" dirty="0"/>
              <a:t>的各个元素中的值</a:t>
            </a:r>
            <a:r>
              <a:rPr lang="en-US" altLang="zh-CN" sz="1800" i="1" dirty="0"/>
              <a:t>:");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System.</a:t>
            </a:r>
            <a:r>
              <a:rPr lang="en-US" altLang="zh-CN" sz="1800" i="1" dirty="0" err="1"/>
              <a:t>out.println</a:t>
            </a:r>
            <a:r>
              <a:rPr lang="en-US" altLang="zh-CN" sz="1800" i="1" dirty="0"/>
              <a:t>(</a:t>
            </a:r>
            <a:r>
              <a:rPr lang="en-US" altLang="zh-CN" sz="1800" b="1" i="1" dirty="0" err="1">
                <a:solidFill>
                  <a:srgbClr val="000099"/>
                </a:solidFill>
              </a:rPr>
              <a:t>Arrays.toString</a:t>
            </a:r>
            <a:r>
              <a:rPr lang="en-US" altLang="zh-CN" sz="1800" b="1" i="1" dirty="0">
                <a:solidFill>
                  <a:srgbClr val="000099"/>
                </a:solidFill>
              </a:rPr>
              <a:t>(a));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1800" dirty="0"/>
              <a:t>    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/>
              <a:t>      b </a:t>
            </a:r>
            <a:r>
              <a:rPr lang="en-US" altLang="zh-CN" sz="1800" b="1" dirty="0">
                <a:solidFill>
                  <a:srgbClr val="000099"/>
                </a:solidFill>
              </a:rPr>
              <a:t>= </a:t>
            </a:r>
            <a:r>
              <a:rPr lang="en-US" altLang="zh-CN" sz="1800" b="1" dirty="0" err="1">
                <a:solidFill>
                  <a:srgbClr val="000099"/>
                </a:solidFill>
              </a:rPr>
              <a:t>Arrays.</a:t>
            </a:r>
            <a:r>
              <a:rPr lang="en-US" altLang="zh-CN" sz="1800" b="1" i="1" dirty="0" err="1">
                <a:solidFill>
                  <a:srgbClr val="000099"/>
                </a:solidFill>
              </a:rPr>
              <a:t>copyOf</a:t>
            </a:r>
            <a:r>
              <a:rPr lang="en-US" altLang="zh-CN" sz="1800" b="1" i="1" dirty="0">
                <a:solidFill>
                  <a:srgbClr val="000099"/>
                </a:solidFill>
              </a:rPr>
              <a:t>(</a:t>
            </a:r>
            <a:r>
              <a:rPr lang="en-US" altLang="zh-CN" sz="1800" b="1" i="1" dirty="0" err="1">
                <a:solidFill>
                  <a:srgbClr val="000099"/>
                </a:solidFill>
              </a:rPr>
              <a:t>a,10</a:t>
            </a:r>
            <a:r>
              <a:rPr lang="en-US" altLang="zh-CN" sz="1800" b="1" i="1" dirty="0">
                <a:solidFill>
                  <a:srgbClr val="000099"/>
                </a:solidFill>
              </a:rPr>
              <a:t>)</a:t>
            </a:r>
            <a:r>
              <a:rPr lang="en-US" altLang="zh-CN" sz="1800" i="1" dirty="0"/>
              <a:t>;    //</a:t>
            </a:r>
            <a:r>
              <a:rPr lang="zh-CN" altLang="en-US" sz="1800" b="1" i="1" dirty="0">
                <a:solidFill>
                  <a:srgbClr val="C00000"/>
                </a:solidFill>
              </a:rPr>
              <a:t>复制的元素个数大于</a:t>
            </a:r>
            <a:r>
              <a:rPr lang="en-US" altLang="zh-CN" sz="1800" b="1" i="1" dirty="0">
                <a:solidFill>
                  <a:srgbClr val="C00000"/>
                </a:solidFill>
              </a:rPr>
              <a:t>a</a:t>
            </a:r>
            <a:r>
              <a:rPr lang="zh-CN" altLang="en-US" sz="1800" b="1" i="1" dirty="0">
                <a:solidFill>
                  <a:srgbClr val="C00000"/>
                </a:solidFill>
              </a:rPr>
              <a:t>的元素个数，则用 </a:t>
            </a:r>
            <a:r>
              <a:rPr lang="en-US" altLang="zh-CN" sz="1800" b="1" i="1" dirty="0">
                <a:solidFill>
                  <a:srgbClr val="C00000"/>
                </a:solidFill>
              </a:rPr>
              <a:t>0 </a:t>
            </a:r>
            <a:r>
              <a:rPr lang="zh-CN" altLang="en-US" sz="1800" b="1" i="1" dirty="0">
                <a:solidFill>
                  <a:srgbClr val="C00000"/>
                </a:solidFill>
              </a:rPr>
              <a:t>填充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System.</a:t>
            </a:r>
            <a:r>
              <a:rPr lang="en-US" altLang="zh-CN" sz="1800" i="1" dirty="0" err="1"/>
              <a:t>out.println</a:t>
            </a:r>
            <a:r>
              <a:rPr lang="en-US" altLang="zh-CN" sz="1800" i="1" dirty="0"/>
              <a:t>("</a:t>
            </a:r>
            <a:r>
              <a:rPr lang="zh-CN" altLang="en-US" sz="1800" i="1" dirty="0"/>
              <a:t>数组 </a:t>
            </a:r>
            <a:r>
              <a:rPr lang="en-US" altLang="zh-CN" sz="1800" i="1" dirty="0"/>
              <a:t>b </a:t>
            </a:r>
            <a:r>
              <a:rPr lang="zh-CN" altLang="en-US" sz="1800" i="1" dirty="0"/>
              <a:t>的各个元素中的值</a:t>
            </a:r>
            <a:r>
              <a:rPr lang="en-US" altLang="zh-CN" sz="1800" i="1" dirty="0"/>
              <a:t>:");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System.</a:t>
            </a:r>
            <a:r>
              <a:rPr lang="en-US" altLang="zh-CN" sz="1800" i="1" dirty="0" err="1"/>
              <a:t>out.println</a:t>
            </a:r>
            <a:r>
              <a:rPr lang="en-US" altLang="zh-CN" sz="1800" i="1" dirty="0"/>
              <a:t>(</a:t>
            </a:r>
            <a:r>
              <a:rPr lang="en-US" altLang="zh-CN" sz="1800" b="1" i="1" dirty="0" err="1">
                <a:solidFill>
                  <a:srgbClr val="000099"/>
                </a:solidFill>
              </a:rPr>
              <a:t>Arrays.toString</a:t>
            </a:r>
            <a:r>
              <a:rPr lang="en-US" altLang="zh-CN" sz="1800" b="1" i="1" dirty="0">
                <a:solidFill>
                  <a:srgbClr val="000099"/>
                </a:solidFill>
              </a:rPr>
              <a:t>(b)</a:t>
            </a:r>
            <a:r>
              <a:rPr lang="en-US" altLang="zh-CN" sz="1800" i="1" dirty="0"/>
              <a:t>);</a:t>
            </a:r>
          </a:p>
          <a:p>
            <a:pPr>
              <a:spcBef>
                <a:spcPts val="0"/>
              </a:spcBef>
              <a:buNone/>
            </a:pPr>
            <a:endParaRPr lang="zh-CN" altLang="en-US" sz="800" dirty="0"/>
          </a:p>
          <a:p>
            <a:pPr>
              <a:spcBef>
                <a:spcPts val="0"/>
              </a:spcBef>
              <a:buNone/>
            </a:pPr>
            <a:r>
              <a:rPr lang="en-US" altLang="zh-CN" sz="1800" dirty="0"/>
              <a:t>      c</a:t>
            </a:r>
            <a:r>
              <a:rPr lang="en-US" altLang="zh-CN" sz="1800" b="1" dirty="0">
                <a:solidFill>
                  <a:srgbClr val="000099"/>
                </a:solidFill>
              </a:rPr>
              <a:t>= </a:t>
            </a:r>
            <a:r>
              <a:rPr lang="en-US" altLang="zh-CN" sz="1800" b="1" dirty="0" err="1">
                <a:solidFill>
                  <a:srgbClr val="000099"/>
                </a:solidFill>
              </a:rPr>
              <a:t>Arrays.</a:t>
            </a:r>
            <a:r>
              <a:rPr lang="en-US" altLang="zh-CN" sz="1800" b="1" i="1" dirty="0" err="1">
                <a:solidFill>
                  <a:srgbClr val="000099"/>
                </a:solidFill>
              </a:rPr>
              <a:t>copyOfRange</a:t>
            </a:r>
            <a:r>
              <a:rPr lang="en-US" altLang="zh-CN" sz="1800" b="1" i="1" dirty="0">
                <a:solidFill>
                  <a:srgbClr val="000099"/>
                </a:solidFill>
              </a:rPr>
              <a:t>(</a:t>
            </a:r>
            <a:r>
              <a:rPr lang="en-US" altLang="zh-CN" sz="1800" b="1" i="1" dirty="0" err="1">
                <a:solidFill>
                  <a:srgbClr val="000099"/>
                </a:solidFill>
              </a:rPr>
              <a:t>a,3,5</a:t>
            </a:r>
            <a:r>
              <a:rPr lang="en-US" altLang="zh-CN" sz="1800" b="1" i="1" dirty="0">
                <a:solidFill>
                  <a:srgbClr val="000099"/>
                </a:solidFill>
              </a:rPr>
              <a:t>)</a:t>
            </a:r>
            <a:r>
              <a:rPr lang="en-US" altLang="zh-CN" sz="1800" i="1" dirty="0"/>
              <a:t>;          //</a:t>
            </a:r>
            <a:r>
              <a:rPr lang="en-US" altLang="zh-CN" sz="1800" b="1" i="1" dirty="0">
                <a:solidFill>
                  <a:srgbClr val="C00000"/>
                </a:solidFill>
              </a:rPr>
              <a:t>from &lt;= index &lt;to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System.</a:t>
            </a:r>
            <a:r>
              <a:rPr lang="en-US" altLang="zh-CN" sz="1800" i="1" dirty="0" err="1"/>
              <a:t>out.println</a:t>
            </a:r>
            <a:r>
              <a:rPr lang="en-US" altLang="zh-CN" sz="1800" i="1" dirty="0"/>
              <a:t>("</a:t>
            </a:r>
            <a:r>
              <a:rPr lang="zh-CN" altLang="en-US" sz="1800" i="1" dirty="0"/>
              <a:t>数组 </a:t>
            </a:r>
            <a:r>
              <a:rPr lang="en-US" altLang="zh-CN" sz="1800" i="1" dirty="0"/>
              <a:t>c </a:t>
            </a:r>
            <a:r>
              <a:rPr lang="zh-CN" altLang="en-US" sz="1800" i="1" dirty="0"/>
              <a:t>的各个元素中的值</a:t>
            </a:r>
            <a:r>
              <a:rPr lang="en-US" altLang="zh-CN" sz="1800" i="1" dirty="0"/>
              <a:t>:");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System.</a:t>
            </a:r>
            <a:r>
              <a:rPr lang="en-US" altLang="zh-CN" sz="1800" i="1" dirty="0" err="1"/>
              <a:t>out.println</a:t>
            </a:r>
            <a:r>
              <a:rPr lang="en-US" altLang="zh-CN" sz="1800" i="1" dirty="0"/>
              <a:t>(</a:t>
            </a:r>
            <a:r>
              <a:rPr lang="en-US" altLang="zh-CN" sz="1800" i="1" dirty="0" err="1"/>
              <a:t>Arrays.toString</a:t>
            </a:r>
            <a:r>
              <a:rPr lang="en-US" altLang="zh-CN" sz="1800" i="1" dirty="0"/>
              <a:t>(c));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1800" dirty="0"/>
              <a:t>    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/>
              <a:t>      d= </a:t>
            </a:r>
            <a:r>
              <a:rPr lang="en-US" altLang="zh-CN" sz="1800" b="1" dirty="0" err="1">
                <a:solidFill>
                  <a:srgbClr val="000099"/>
                </a:solidFill>
              </a:rPr>
              <a:t>Arrays.</a:t>
            </a:r>
            <a:r>
              <a:rPr lang="en-US" altLang="zh-CN" sz="1800" b="1" i="1" dirty="0" err="1">
                <a:solidFill>
                  <a:srgbClr val="000099"/>
                </a:solidFill>
              </a:rPr>
              <a:t>copyOfRange</a:t>
            </a:r>
            <a:r>
              <a:rPr lang="en-US" altLang="zh-CN" sz="1800" b="1" i="1" dirty="0">
                <a:solidFill>
                  <a:srgbClr val="000099"/>
                </a:solidFill>
              </a:rPr>
              <a:t>(</a:t>
            </a:r>
            <a:r>
              <a:rPr lang="en-US" altLang="zh-CN" sz="1800" b="1" i="1" dirty="0" err="1">
                <a:solidFill>
                  <a:srgbClr val="000099"/>
                </a:solidFill>
              </a:rPr>
              <a:t>a,0,9</a:t>
            </a:r>
            <a:r>
              <a:rPr lang="en-US" altLang="zh-CN" sz="1800" b="1" i="1" dirty="0">
                <a:solidFill>
                  <a:srgbClr val="000099"/>
                </a:solidFill>
              </a:rPr>
              <a:t>);	//</a:t>
            </a:r>
            <a:r>
              <a:rPr lang="en-US" altLang="zh-CN" sz="1800" b="1" i="1" dirty="0">
                <a:solidFill>
                  <a:srgbClr val="C00000"/>
                </a:solidFill>
              </a:rPr>
              <a:t>from &lt;= index &lt;to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System.</a:t>
            </a:r>
            <a:r>
              <a:rPr lang="en-US" altLang="zh-CN" sz="1800" i="1" dirty="0" err="1"/>
              <a:t>out.println</a:t>
            </a:r>
            <a:r>
              <a:rPr lang="en-US" altLang="zh-CN" sz="1800" i="1" dirty="0"/>
              <a:t>("</a:t>
            </a:r>
            <a:r>
              <a:rPr lang="zh-CN" altLang="en-US" sz="1800" i="1" dirty="0"/>
              <a:t>数组 </a:t>
            </a:r>
            <a:r>
              <a:rPr lang="en-US" altLang="zh-CN" sz="1800" i="1" dirty="0"/>
              <a:t>d </a:t>
            </a:r>
            <a:r>
              <a:rPr lang="zh-CN" altLang="en-US" sz="1800" i="1" dirty="0"/>
              <a:t>的各个元素中的值</a:t>
            </a:r>
            <a:r>
              <a:rPr lang="en-US" altLang="zh-CN" sz="1800" i="1" dirty="0"/>
              <a:t>:");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System.</a:t>
            </a:r>
            <a:r>
              <a:rPr lang="en-US" altLang="zh-CN" sz="1800" i="1" dirty="0" err="1"/>
              <a:t>out.println</a:t>
            </a:r>
            <a:r>
              <a:rPr lang="en-US" altLang="zh-CN" sz="1800" i="1" dirty="0"/>
              <a:t>(</a:t>
            </a:r>
            <a:r>
              <a:rPr lang="en-US" altLang="zh-CN" sz="1800" i="1" dirty="0" err="1"/>
              <a:t>Arrays.toString</a:t>
            </a:r>
            <a:r>
              <a:rPr lang="en-US" altLang="zh-CN" sz="1800" i="1" dirty="0"/>
              <a:t>(d));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1800" dirty="0"/>
              <a:t>   </a:t>
            </a:r>
            <a:r>
              <a:rPr lang="en-US" altLang="zh-CN" sz="1800" dirty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500174"/>
            <a:ext cx="2071702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/>
              <a:t>例</a:t>
            </a:r>
            <a:r>
              <a:rPr lang="en-US" altLang="zh-CN" sz="3200" dirty="0"/>
              <a:t>2-6</a:t>
            </a:r>
            <a:r>
              <a:rPr lang="zh-CN" altLang="en-US" sz="3200" dirty="0"/>
              <a:t>输出：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14612" y="1142984"/>
            <a:ext cx="5614998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/>
              <a:t>数组 </a:t>
            </a:r>
            <a:r>
              <a:rPr lang="en-US" altLang="zh-CN" sz="2400" dirty="0"/>
              <a:t>a </a:t>
            </a:r>
            <a:r>
              <a:rPr lang="zh-CN" altLang="en-US" sz="2400" dirty="0"/>
              <a:t>的各个元素中的值</a:t>
            </a:r>
            <a:r>
              <a:rPr lang="en-US" altLang="zh-CN" sz="2400" dirty="0"/>
              <a:t>:</a:t>
            </a:r>
          </a:p>
          <a:p>
            <a:pPr>
              <a:buNone/>
            </a:pPr>
            <a:r>
              <a:rPr lang="en-US" altLang="zh-CN" sz="2400" dirty="0"/>
              <a:t>[10, 20, 30, 40, 50, 60]</a:t>
            </a:r>
          </a:p>
          <a:p>
            <a:pPr>
              <a:buNone/>
            </a:pPr>
            <a:r>
              <a:rPr lang="zh-CN" altLang="en-US" sz="2400" dirty="0"/>
              <a:t>数组 </a:t>
            </a:r>
            <a:r>
              <a:rPr lang="en-US" altLang="zh-CN" sz="2400" dirty="0"/>
              <a:t>b </a:t>
            </a:r>
            <a:r>
              <a:rPr lang="zh-CN" altLang="en-US" sz="2400" dirty="0"/>
              <a:t>的各个元素中的值</a:t>
            </a:r>
            <a:r>
              <a:rPr lang="en-US" altLang="zh-CN" sz="2400" dirty="0"/>
              <a:t>:</a:t>
            </a:r>
          </a:p>
          <a:p>
            <a:pPr>
              <a:buNone/>
            </a:pPr>
            <a:r>
              <a:rPr lang="en-US" altLang="zh-CN" sz="2400" dirty="0"/>
              <a:t>[10, 20, 30, 40, 50, 60, 0, 0, 0, 0]</a:t>
            </a:r>
          </a:p>
          <a:p>
            <a:pPr>
              <a:buNone/>
            </a:pPr>
            <a:r>
              <a:rPr lang="zh-CN" altLang="en-US" sz="2400" dirty="0"/>
              <a:t>数组 </a:t>
            </a:r>
            <a:r>
              <a:rPr lang="en-US" altLang="zh-CN" sz="2400" dirty="0"/>
              <a:t>c </a:t>
            </a:r>
            <a:r>
              <a:rPr lang="zh-CN" altLang="en-US" sz="2400" dirty="0"/>
              <a:t>的各个元素中的值</a:t>
            </a:r>
            <a:r>
              <a:rPr lang="en-US" altLang="zh-CN" sz="2400" dirty="0"/>
              <a:t>:</a:t>
            </a:r>
          </a:p>
          <a:p>
            <a:pPr>
              <a:buNone/>
            </a:pPr>
            <a:r>
              <a:rPr lang="en-US" altLang="zh-CN" sz="2400" dirty="0"/>
              <a:t>[40, 50]</a:t>
            </a:r>
          </a:p>
          <a:p>
            <a:pPr>
              <a:buNone/>
            </a:pPr>
            <a:r>
              <a:rPr lang="zh-CN" altLang="en-US" sz="2400" dirty="0"/>
              <a:t>数组 </a:t>
            </a:r>
            <a:r>
              <a:rPr lang="en-US" altLang="zh-CN" sz="2400" dirty="0"/>
              <a:t>d </a:t>
            </a:r>
            <a:r>
              <a:rPr lang="zh-CN" altLang="en-US" sz="2400" dirty="0"/>
              <a:t>的各个元素中的值</a:t>
            </a:r>
            <a:r>
              <a:rPr lang="en-US" altLang="zh-CN" sz="2400" dirty="0"/>
              <a:t>:</a:t>
            </a:r>
          </a:p>
          <a:p>
            <a:pPr>
              <a:buNone/>
            </a:pPr>
            <a:r>
              <a:rPr lang="en-US" altLang="zh-CN" sz="2400" dirty="0"/>
              <a:t>[10, 20, 30, 40, 50, 60, 0, 0, 0]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§2.4.9   </a:t>
            </a:r>
            <a:r>
              <a:rPr lang="zh-CN" altLang="en-US" dirty="0">
                <a:latin typeface="宋体" pitchFamily="2" charset="-122"/>
              </a:rPr>
              <a:t>排序与二分查找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 b="1" dirty="0">
                <a:solidFill>
                  <a:srgbClr val="C00000"/>
                </a:solidFill>
              </a:rPr>
              <a:t>Arrays</a:t>
            </a:r>
            <a:r>
              <a:rPr lang="zh-CN" altLang="en-US" b="1" dirty="0">
                <a:solidFill>
                  <a:srgbClr val="C00000"/>
                </a:solidFill>
              </a:rPr>
              <a:t>类</a:t>
            </a:r>
            <a:r>
              <a:rPr lang="zh-CN" altLang="en-US" dirty="0"/>
              <a:t>调用  </a:t>
            </a:r>
            <a:endParaRPr lang="en-US" altLang="zh-CN" dirty="0"/>
          </a:p>
          <a:p>
            <a:pPr marL="514350" indent="-514350" algn="ctr"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public static void </a:t>
            </a:r>
            <a:r>
              <a:rPr lang="en-US" altLang="zh-CN" b="1" dirty="0">
                <a:solidFill>
                  <a:srgbClr val="C00000"/>
                </a:solidFill>
              </a:rPr>
              <a:t>sort</a:t>
            </a:r>
            <a:r>
              <a:rPr lang="en-US" altLang="zh-CN" b="1" dirty="0">
                <a:solidFill>
                  <a:srgbClr val="000099"/>
                </a:solidFill>
              </a:rPr>
              <a:t>(double a[])</a:t>
            </a:r>
          </a:p>
          <a:p>
            <a:pPr lvl="1"/>
            <a:r>
              <a:rPr lang="zh-CN" altLang="en-US" dirty="0"/>
              <a:t>方法可以把参数</a:t>
            </a:r>
            <a:r>
              <a:rPr lang="en-US" altLang="zh-CN" dirty="0"/>
              <a:t>a</a:t>
            </a:r>
            <a:r>
              <a:rPr lang="zh-CN" altLang="en-US" dirty="0"/>
              <a:t>指定的</a:t>
            </a:r>
            <a:r>
              <a:rPr lang="en-US" altLang="zh-CN" dirty="0"/>
              <a:t>double</a:t>
            </a:r>
            <a:r>
              <a:rPr lang="zh-CN" altLang="en-US" dirty="0"/>
              <a:t>类型数组按</a:t>
            </a:r>
            <a:r>
              <a:rPr lang="zh-CN" altLang="en-US" b="1" dirty="0">
                <a:solidFill>
                  <a:srgbClr val="C00000"/>
                </a:solidFill>
              </a:rPr>
              <a:t>升序</a:t>
            </a:r>
            <a:r>
              <a:rPr lang="zh-CN" altLang="en-US" dirty="0"/>
              <a:t>排序。</a:t>
            </a:r>
            <a:endParaRPr lang="en-US" altLang="zh-CN" dirty="0"/>
          </a:p>
          <a:p>
            <a:pPr lvl="1"/>
            <a:endParaRPr lang="zh-CN" altLang="en-US" dirty="0"/>
          </a:p>
          <a:p>
            <a:pPr>
              <a:buNone/>
            </a:pPr>
            <a:r>
              <a:rPr lang="en-US" altLang="zh-CN" dirty="0"/>
              <a:t>2</a:t>
            </a:r>
            <a:r>
              <a:rPr lang="zh-CN" altLang="en-US" dirty="0"/>
              <a:t>．</a:t>
            </a:r>
            <a:r>
              <a:rPr lang="en-US" altLang="zh-CN" b="1" dirty="0">
                <a:solidFill>
                  <a:srgbClr val="C00000"/>
                </a:solidFill>
              </a:rPr>
              <a:t>Arrays</a:t>
            </a:r>
            <a:r>
              <a:rPr lang="zh-CN" altLang="en-US" b="1" dirty="0">
                <a:solidFill>
                  <a:srgbClr val="C00000"/>
                </a:solidFill>
              </a:rPr>
              <a:t>类</a:t>
            </a:r>
            <a:r>
              <a:rPr lang="zh-CN" altLang="en-US" dirty="0"/>
              <a:t>调用</a:t>
            </a:r>
            <a:r>
              <a:rPr lang="en-US" altLang="zh-CN" dirty="0"/>
              <a:t>sort</a:t>
            </a:r>
            <a:r>
              <a:rPr lang="zh-CN" altLang="en-US" dirty="0"/>
              <a:t>方法 ：</a:t>
            </a:r>
          </a:p>
          <a:p>
            <a:pPr algn="ctr">
              <a:buNone/>
            </a:pPr>
            <a:r>
              <a:rPr lang="zh-CN" altLang="en-US" dirty="0"/>
              <a:t> </a:t>
            </a:r>
            <a:r>
              <a:rPr lang="en-US" altLang="zh-CN" sz="2400" b="1" dirty="0">
                <a:solidFill>
                  <a:srgbClr val="000099"/>
                </a:solidFill>
              </a:rPr>
              <a:t>public static void sort(double a[],</a:t>
            </a:r>
            <a:r>
              <a:rPr lang="en-US" altLang="zh-CN" sz="2400" b="1" dirty="0" err="1">
                <a:solidFill>
                  <a:srgbClr val="000099"/>
                </a:solidFill>
              </a:rPr>
              <a:t>int</a:t>
            </a:r>
            <a:r>
              <a:rPr lang="en-US" altLang="zh-CN" sz="2400" b="1" dirty="0">
                <a:solidFill>
                  <a:srgbClr val="000099"/>
                </a:solidFill>
              </a:rPr>
              <a:t> </a:t>
            </a:r>
            <a:r>
              <a:rPr lang="en-US" altLang="zh-CN" sz="2400" b="1" dirty="0" err="1">
                <a:solidFill>
                  <a:srgbClr val="000099"/>
                </a:solidFill>
              </a:rPr>
              <a:t>start,int</a:t>
            </a:r>
            <a:r>
              <a:rPr lang="en-US" altLang="zh-CN" sz="2400" b="1" dirty="0">
                <a:solidFill>
                  <a:srgbClr val="000099"/>
                </a:solidFill>
              </a:rPr>
              <a:t> end)</a:t>
            </a:r>
          </a:p>
          <a:p>
            <a:pPr lvl="1"/>
            <a:r>
              <a:rPr lang="zh-CN" altLang="en-US" dirty="0"/>
              <a:t>可以把参数</a:t>
            </a:r>
            <a:r>
              <a:rPr lang="en-US" altLang="zh-CN" dirty="0"/>
              <a:t>a</a:t>
            </a:r>
            <a:r>
              <a:rPr lang="zh-CN" altLang="en-US" dirty="0"/>
              <a:t>指定的</a:t>
            </a:r>
            <a:r>
              <a:rPr lang="en-US" altLang="zh-CN" dirty="0"/>
              <a:t>double</a:t>
            </a:r>
            <a:r>
              <a:rPr lang="zh-CN" altLang="en-US" dirty="0"/>
              <a:t>类型数组中索引</a:t>
            </a:r>
            <a:r>
              <a:rPr lang="en-US" altLang="zh-CN" dirty="0">
                <a:solidFill>
                  <a:srgbClr val="C00000"/>
                </a:solidFill>
              </a:rPr>
              <a:t>start</a:t>
            </a:r>
            <a:r>
              <a:rPr lang="zh-CN" altLang="en-US" dirty="0">
                <a:solidFill>
                  <a:srgbClr val="C00000"/>
                </a:solidFill>
              </a:rPr>
              <a:t>至</a:t>
            </a:r>
            <a:r>
              <a:rPr lang="en-US" altLang="zh-CN" dirty="0">
                <a:solidFill>
                  <a:srgbClr val="C00000"/>
                </a:solidFill>
              </a:rPr>
              <a:t>end-1</a:t>
            </a:r>
            <a:r>
              <a:rPr lang="zh-CN" altLang="en-US" dirty="0"/>
              <a:t>的元素的值按</a:t>
            </a:r>
            <a:r>
              <a:rPr lang="zh-CN" altLang="en-US" b="1" dirty="0">
                <a:solidFill>
                  <a:srgbClr val="C00000"/>
                </a:solidFill>
              </a:rPr>
              <a:t>升序</a:t>
            </a:r>
            <a:r>
              <a:rPr lang="zh-CN" altLang="en-US" dirty="0"/>
              <a:t>排序。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§2.4.9   </a:t>
            </a:r>
            <a:r>
              <a:rPr lang="zh-CN" altLang="en-US" dirty="0">
                <a:latin typeface="宋体" pitchFamily="2" charset="-122"/>
              </a:rPr>
              <a:t>排序与二分查找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643050"/>
            <a:ext cx="8686800" cy="4502150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3</a:t>
            </a:r>
            <a:r>
              <a:rPr lang="zh-CN" altLang="en-US" dirty="0"/>
              <a:t>．</a:t>
            </a:r>
            <a:r>
              <a:rPr lang="en-US" altLang="zh-CN" dirty="0"/>
              <a:t>Array</a:t>
            </a:r>
            <a:r>
              <a:rPr lang="zh-CN" altLang="en-US" dirty="0"/>
              <a:t>类调用（二分法）</a:t>
            </a:r>
          </a:p>
          <a:p>
            <a:pPr>
              <a:buNone/>
            </a:pPr>
            <a:r>
              <a:rPr lang="zh-CN" altLang="en-US" dirty="0"/>
              <a:t> </a:t>
            </a:r>
            <a:r>
              <a:rPr lang="en-US" altLang="zh-CN" sz="2400" b="1" dirty="0">
                <a:solidFill>
                  <a:srgbClr val="000099"/>
                </a:solidFill>
              </a:rPr>
              <a:t>public static </a:t>
            </a:r>
            <a:r>
              <a:rPr lang="en-US" altLang="zh-CN" sz="2400" b="1" dirty="0" err="1">
                <a:solidFill>
                  <a:srgbClr val="000099"/>
                </a:solidFill>
              </a:rPr>
              <a:t>int</a:t>
            </a:r>
            <a:r>
              <a:rPr lang="en-US" altLang="zh-CN" sz="2400" b="1" dirty="0">
                <a:solidFill>
                  <a:srgbClr val="000099"/>
                </a:solidFill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</a:rPr>
              <a:t>binarySearch</a:t>
            </a:r>
            <a:r>
              <a:rPr lang="en-US" altLang="zh-CN" sz="2400" b="1" dirty="0">
                <a:solidFill>
                  <a:srgbClr val="000099"/>
                </a:solidFill>
              </a:rPr>
              <a:t>(double[] a, double number)</a:t>
            </a:r>
          </a:p>
          <a:p>
            <a:pPr lvl="1"/>
            <a:r>
              <a:rPr lang="zh-CN" altLang="en-US" dirty="0"/>
              <a:t>方法判断参数</a:t>
            </a:r>
            <a:r>
              <a:rPr lang="en-US" altLang="zh-CN" dirty="0"/>
              <a:t>number</a:t>
            </a:r>
            <a:r>
              <a:rPr lang="zh-CN" altLang="en-US" dirty="0"/>
              <a:t>指定的数是否在参数</a:t>
            </a:r>
            <a:r>
              <a:rPr lang="en-US" altLang="zh-CN" dirty="0"/>
              <a:t>a</a:t>
            </a:r>
            <a:r>
              <a:rPr lang="zh-CN" altLang="en-US" dirty="0"/>
              <a:t>指定的数组中。 </a:t>
            </a:r>
          </a:p>
          <a:p>
            <a:pPr>
              <a:buNone/>
            </a:pP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例</a:t>
            </a:r>
            <a:r>
              <a:rPr lang="en-US" altLang="zh-CN" dirty="0"/>
              <a:t>2-7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2928934"/>
            <a:ext cx="7772400" cy="1362075"/>
          </a:xfrm>
        </p:spPr>
        <p:txBody>
          <a:bodyPr/>
          <a:lstStyle/>
          <a:p>
            <a:r>
              <a:rPr lang="zh-CN" altLang="en-US" dirty="0"/>
              <a:t>第2章 </a:t>
            </a:r>
            <a:r>
              <a:rPr lang="zh-CN" altLang="en-US" dirty="0">
                <a:latin typeface="宋体" pitchFamily="2" charset="-122"/>
              </a:rPr>
              <a:t>基本类型、数组和枚举类型</a:t>
            </a:r>
            <a:r>
              <a:rPr lang="zh-CN" altLang="en-US" dirty="0">
                <a:latin typeface="Tahoma" pitchFamily="34" charset="0"/>
              </a:rPr>
              <a:t> </a:t>
            </a:r>
            <a:br>
              <a:rPr lang="zh-CN" altLang="en-US" dirty="0">
                <a:latin typeface="Tahoma" pitchFamily="34" charset="0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669F0-3F96-4D07-8E94-3E4BFEEB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5B245-C107-4FCD-B4F9-E312FF7E4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2.3 从命令行输入、输出数据</a:t>
            </a:r>
            <a:endParaRPr lang="en-US" altLang="zh-CN"/>
          </a:p>
          <a:p>
            <a:r>
              <a:rPr lang="zh-CN" altLang="en-US"/>
              <a:t>2.4.7   </a:t>
            </a:r>
            <a:r>
              <a:rPr lang="zh-CN" altLang="en-US">
                <a:latin typeface="宋体" pitchFamily="2" charset="-122"/>
              </a:rPr>
              <a:t>表示格式</a:t>
            </a:r>
            <a:endParaRPr lang="en-US" altLang="zh-CN">
              <a:latin typeface="宋体" pitchFamily="2" charset="-122"/>
            </a:endParaRPr>
          </a:p>
          <a:p>
            <a:r>
              <a:rPr lang="zh-CN" altLang="en-US"/>
              <a:t>2.4.8    </a:t>
            </a:r>
            <a:r>
              <a:rPr lang="zh-CN" altLang="en-US">
                <a:latin typeface="宋体" pitchFamily="2" charset="-122"/>
              </a:rPr>
              <a:t>复制数组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6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§2.3从命令行输入、输出数据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None/>
            </a:pPr>
            <a:r>
              <a:rPr lang="zh-CN" altLang="en-US" sz="2800" b="1" dirty="0">
                <a:solidFill>
                  <a:srgbClr val="000099"/>
                </a:solidFill>
              </a:rPr>
              <a:t>§2.3.1   输入基本型数据</a:t>
            </a:r>
            <a:r>
              <a:rPr lang="zh-CN" altLang="en-US" sz="2800" b="1" dirty="0">
                <a:solidFill>
                  <a:srgbClr val="000099"/>
                </a:solidFill>
                <a:latin typeface="宋体" pitchFamily="2" charset="-122"/>
              </a:rPr>
              <a:t> </a:t>
            </a:r>
            <a:endParaRPr lang="en-US" altLang="zh-CN" sz="2800" b="1" dirty="0">
              <a:solidFill>
                <a:srgbClr val="000099"/>
              </a:solidFill>
              <a:latin typeface="宋体" pitchFamily="2" charset="-122"/>
            </a:endParaRPr>
          </a:p>
          <a:p>
            <a:pPr marL="638175" lvl="2" indent="-342900">
              <a:buClr>
                <a:schemeClr val="tx2"/>
              </a:buClr>
            </a:pPr>
            <a:r>
              <a:rPr lang="zh-CN" altLang="en-US" dirty="0">
                <a:latin typeface="+mj-lt"/>
              </a:rPr>
              <a:t>可以使用</a:t>
            </a:r>
            <a:r>
              <a:rPr lang="en-US" altLang="zh-CN" b="1" dirty="0">
                <a:solidFill>
                  <a:srgbClr val="C00000"/>
                </a:solidFill>
                <a:latin typeface="+mj-lt"/>
              </a:rPr>
              <a:t>Scanner</a:t>
            </a:r>
            <a:r>
              <a:rPr lang="zh-CN" altLang="en-US" b="1" dirty="0">
                <a:solidFill>
                  <a:srgbClr val="C00000"/>
                </a:solidFill>
                <a:latin typeface="+mj-lt"/>
              </a:rPr>
              <a:t>类</a:t>
            </a:r>
            <a:r>
              <a:rPr lang="zh-CN" altLang="en-US" dirty="0">
                <a:latin typeface="+mj-lt"/>
              </a:rPr>
              <a:t>创建一个对象：</a:t>
            </a:r>
          </a:p>
          <a:p>
            <a:pPr marL="342900" lvl="1" indent="-342900" algn="ctr">
              <a:buClr>
                <a:schemeClr val="tx2"/>
              </a:buClr>
              <a:buNone/>
            </a:pPr>
            <a:r>
              <a:rPr lang="en-US" altLang="zh-CN" b="1" dirty="0">
                <a:solidFill>
                  <a:srgbClr val="000099"/>
                </a:solidFill>
                <a:latin typeface="+mj-lt"/>
              </a:rPr>
              <a:t>Scanner </a:t>
            </a:r>
            <a:r>
              <a:rPr lang="en-US" altLang="zh-CN" b="1" dirty="0">
                <a:solidFill>
                  <a:srgbClr val="FF0000"/>
                </a:solidFill>
                <a:latin typeface="+mj-lt"/>
              </a:rPr>
              <a:t>reader</a:t>
            </a:r>
            <a:r>
              <a:rPr lang="en-US" altLang="zh-CN" sz="23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CN" b="1" dirty="0">
                <a:solidFill>
                  <a:srgbClr val="000099"/>
                </a:solidFill>
                <a:latin typeface="+mj-lt"/>
              </a:rPr>
              <a:t>= new Scanner(</a:t>
            </a:r>
            <a:r>
              <a:rPr lang="en-US" altLang="zh-CN" b="1" dirty="0" err="1">
                <a:solidFill>
                  <a:srgbClr val="000099"/>
                </a:solidFill>
                <a:latin typeface="+mj-lt"/>
              </a:rPr>
              <a:t>System.in</a:t>
            </a:r>
            <a:r>
              <a:rPr lang="en-US" altLang="zh-CN" b="1" dirty="0">
                <a:solidFill>
                  <a:srgbClr val="000099"/>
                </a:solidFill>
                <a:latin typeface="+mj-lt"/>
              </a:rPr>
              <a:t>);</a:t>
            </a:r>
          </a:p>
          <a:p>
            <a:pPr marL="342900" lvl="1" indent="-342900" algn="ctr">
              <a:buClr>
                <a:schemeClr val="tx2"/>
              </a:buClr>
              <a:buNone/>
            </a:pPr>
            <a:endParaRPr lang="en-US" altLang="zh-CN" b="1" dirty="0">
              <a:solidFill>
                <a:srgbClr val="000099"/>
              </a:solidFill>
              <a:latin typeface="+mj-lt"/>
            </a:endParaRPr>
          </a:p>
          <a:p>
            <a:pPr marL="638175" lvl="2" indent="-342900">
              <a:buClr>
                <a:schemeClr val="tx2"/>
              </a:buClr>
            </a:pPr>
            <a:r>
              <a:rPr lang="en-US" altLang="zh-CN" b="1" dirty="0">
                <a:solidFill>
                  <a:srgbClr val="FF0000"/>
                </a:solidFill>
                <a:latin typeface="+mj-lt"/>
              </a:rPr>
              <a:t>reader</a:t>
            </a:r>
            <a:r>
              <a:rPr lang="zh-CN" altLang="en-US" dirty="0">
                <a:latin typeface="+mj-lt"/>
              </a:rPr>
              <a:t>对象调用下列方法，读取用户在命令行输入的各种基本类型数据：</a:t>
            </a:r>
          </a:p>
          <a:p>
            <a:pPr marL="931863" lvl="3" indent="-342900"/>
            <a:r>
              <a:rPr lang="en-US" altLang="zh-CN" sz="2400" dirty="0" err="1">
                <a:latin typeface="+mj-lt"/>
              </a:rPr>
              <a:t>nextBoolean</a:t>
            </a:r>
            <a:r>
              <a:rPr lang="en-US" altLang="zh-CN" sz="2400">
                <a:latin typeface="+mj-lt"/>
              </a:rPr>
              <a:t>()</a:t>
            </a:r>
            <a:endParaRPr lang="en-US" altLang="zh-CN" sz="2400" dirty="0">
              <a:latin typeface="+mj-lt"/>
            </a:endParaRPr>
          </a:p>
          <a:p>
            <a:pPr marL="931863" lvl="3" indent="-342900"/>
            <a:r>
              <a:rPr lang="en-US" altLang="zh-CN" sz="2400" dirty="0" err="1">
                <a:latin typeface="+mj-lt"/>
              </a:rPr>
              <a:t>nextFloat</a:t>
            </a:r>
            <a:r>
              <a:rPr lang="en-US" altLang="zh-CN" sz="2400" dirty="0">
                <a:latin typeface="+mj-lt"/>
              </a:rPr>
              <a:t>()</a:t>
            </a:r>
            <a:r>
              <a:rPr lang="zh-CN" altLang="en-US" sz="2400" dirty="0">
                <a:latin typeface="+mj-lt"/>
              </a:rPr>
              <a:t>、</a:t>
            </a:r>
            <a:r>
              <a:rPr lang="en-US" altLang="zh-CN" sz="2400" dirty="0" err="1">
                <a:latin typeface="+mj-lt"/>
              </a:rPr>
              <a:t>nextDouble</a:t>
            </a:r>
            <a:r>
              <a:rPr lang="en-US" altLang="zh-CN" sz="2400" dirty="0">
                <a:latin typeface="+mj-lt"/>
              </a:rPr>
              <a:t>()</a:t>
            </a:r>
          </a:p>
          <a:p>
            <a:pPr marL="931863" lvl="3" indent="-342900"/>
            <a:r>
              <a:rPr lang="en-US" altLang="zh-CN" sz="2400" dirty="0" err="1"/>
              <a:t>nextByte</a:t>
            </a:r>
            <a:r>
              <a:rPr lang="en-US" altLang="zh-CN" sz="2400" dirty="0"/>
              <a:t>()</a:t>
            </a:r>
            <a:r>
              <a:rPr lang="zh-CN" altLang="en-US" sz="2400" dirty="0"/>
              <a:t>、 </a:t>
            </a:r>
            <a:r>
              <a:rPr lang="en-US" altLang="zh-CN" sz="2400" dirty="0" err="1"/>
              <a:t>nextShort</a:t>
            </a:r>
            <a:r>
              <a:rPr lang="en-US" altLang="zh-CN" sz="2400" dirty="0"/>
              <a:t>()</a:t>
            </a:r>
            <a:r>
              <a:rPr lang="zh-CN" altLang="en-US" sz="2400" dirty="0"/>
              <a:t>、 </a:t>
            </a:r>
            <a:r>
              <a:rPr lang="en-US" altLang="zh-CN" sz="2400" dirty="0" err="1"/>
              <a:t>nextInt</a:t>
            </a:r>
            <a:r>
              <a:rPr lang="en-US" altLang="zh-CN" sz="2400" dirty="0"/>
              <a:t>()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nextLong</a:t>
            </a:r>
            <a:r>
              <a:rPr lang="en-US" altLang="zh-CN" sz="2400" dirty="0"/>
              <a:t>()</a:t>
            </a:r>
            <a:endParaRPr lang="en-US" altLang="zh-CN" dirty="0">
              <a:latin typeface="+mj-lt"/>
            </a:endParaRPr>
          </a:p>
          <a:p>
            <a:pPr marL="931863" lvl="3" indent="-342900"/>
            <a:r>
              <a:rPr lang="zh-CN" altLang="en-US" dirty="0">
                <a:latin typeface="+mj-lt"/>
              </a:rPr>
              <a:t>上述方法执行时都会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堵塞</a:t>
            </a:r>
            <a:r>
              <a:rPr lang="zh-CN" altLang="en-US" dirty="0">
                <a:latin typeface="+mj-lt"/>
              </a:rPr>
              <a:t>，程序等待用户在命令行输入数据回车确认。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6" name="线形标注 1 5"/>
          <p:cNvSpPr/>
          <p:nvPr/>
        </p:nvSpPr>
        <p:spPr>
          <a:xfrm>
            <a:off x="6643702" y="1785926"/>
            <a:ext cx="1571636" cy="357190"/>
          </a:xfrm>
          <a:prstGeom prst="borderCallout1">
            <a:avLst>
              <a:gd name="adj1" fmla="val 125809"/>
              <a:gd name="adj2" fmla="val 49744"/>
              <a:gd name="adj3" fmla="val 223982"/>
              <a:gd name="adj4" fmla="val 36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标准输入流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1257280" cy="520680"/>
          </a:xfrm>
        </p:spPr>
        <p:txBody>
          <a:bodyPr/>
          <a:lstStyle/>
          <a:p>
            <a:pPr lvl="2"/>
            <a:r>
              <a:rPr lang="zh-CN" altLang="en-US" sz="2800" dirty="0"/>
              <a:t>例</a:t>
            </a:r>
            <a:r>
              <a:rPr lang="en-US" altLang="zh-CN" sz="2800" dirty="0"/>
              <a:t>2-3</a:t>
            </a:r>
            <a:r>
              <a:rPr lang="zh-CN" altLang="en-US" sz="2800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476672"/>
            <a:ext cx="7940312" cy="608552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2000" b="1" dirty="0" err="1">
                <a:solidFill>
                  <a:srgbClr val="000099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java.util.Scanner</a:t>
            </a: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;	//</a:t>
            </a:r>
            <a:r>
              <a:rPr lang="zh-CN" altLang="en-US" sz="2000" b="1" dirty="0">
                <a:solidFill>
                  <a:srgbClr val="000099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导入</a:t>
            </a: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Scanner</a:t>
            </a:r>
          </a:p>
          <a:p>
            <a:pPr>
              <a:spcBef>
                <a:spcPts val="0"/>
              </a:spcBef>
              <a:buNone/>
            </a:pPr>
            <a:endParaRPr lang="en-US" altLang="zh-CN" sz="800" dirty="0"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public class </a:t>
            </a:r>
            <a:r>
              <a:rPr lang="en-US" altLang="zh-CN" sz="2000" b="1" dirty="0" err="1">
                <a:solidFill>
                  <a:srgbClr val="0066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Example2_3</a:t>
            </a:r>
            <a:r>
              <a:rPr lang="en-US" altLang="zh-CN" sz="20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   public static void main (String </a:t>
            </a:r>
            <a:r>
              <a:rPr lang="en-US" altLang="zh-CN" sz="2000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args</a:t>
            </a:r>
            <a:r>
              <a:rPr lang="en-US" altLang="zh-CN" sz="20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[ ])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2000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20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("</a:t>
            </a:r>
            <a:r>
              <a:rPr lang="zh-CN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请输入若干个数，每输入一个数回车确认</a:t>
            </a:r>
            <a:r>
              <a:rPr lang="en-US" altLang="zh-CN" sz="20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2000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20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("</a:t>
            </a:r>
            <a:r>
              <a:rPr lang="zh-CN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最后输入数字</a:t>
            </a:r>
            <a:r>
              <a:rPr lang="en-US" altLang="zh-CN" sz="20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0</a:t>
            </a:r>
            <a:r>
              <a:rPr lang="zh-CN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结束输入操作</a:t>
            </a:r>
            <a:r>
              <a:rPr lang="en-US" altLang="zh-CN" sz="20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	   </a:t>
            </a: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Scanner reader=new Scanner(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System.in</a:t>
            </a: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endParaRPr lang="en-US" altLang="zh-CN" sz="1000" b="1" dirty="0">
              <a:solidFill>
                <a:srgbClr val="000099"/>
              </a:solidFill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	   double sum=0;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       int m=0;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       double x = </a:t>
            </a:r>
            <a:r>
              <a:rPr lang="en-US" altLang="zh-CN" sz="2000" b="1" dirty="0" err="1">
                <a:solidFill>
                  <a:srgbClr val="000099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reader.nextDouble</a:t>
            </a: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       while(x!=0){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          m=</a:t>
            </a:r>
            <a:r>
              <a:rPr lang="en-US" altLang="zh-CN" sz="2000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m+1</a:t>
            </a:r>
            <a:r>
              <a:rPr lang="en-US" altLang="zh-CN" sz="20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          sum=</a:t>
            </a:r>
            <a:r>
              <a:rPr lang="en-US" altLang="zh-CN" sz="2000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sum+x</a:t>
            </a:r>
            <a:r>
              <a:rPr lang="en-US" altLang="zh-CN" sz="20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          x </a:t>
            </a: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= </a:t>
            </a:r>
            <a:r>
              <a:rPr lang="en-US" altLang="zh-CN" sz="2000" b="1" dirty="0" err="1">
                <a:solidFill>
                  <a:srgbClr val="000099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reader.nextDouble</a:t>
            </a: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()</a:t>
            </a:r>
            <a:r>
              <a:rPr lang="en-US" altLang="zh-CN" sz="20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       }</a:t>
            </a:r>
          </a:p>
          <a:p>
            <a:pPr>
              <a:spcBef>
                <a:spcPts val="0"/>
              </a:spcBef>
              <a:buNone/>
            </a:pPr>
            <a:endParaRPr lang="en-US" altLang="zh-CN" sz="1000" dirty="0"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2000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20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(m+"</a:t>
            </a:r>
            <a:r>
              <a:rPr lang="zh-CN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个数的和为</a:t>
            </a:r>
            <a:r>
              <a:rPr lang="en-US" altLang="zh-CN" sz="20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"+sum);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2000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20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(m+"</a:t>
            </a:r>
            <a:r>
              <a:rPr lang="zh-CN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个数的平均值</a:t>
            </a:r>
            <a:r>
              <a:rPr lang="en-US" altLang="zh-CN" sz="20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"+sum/m);  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}</a:t>
            </a:r>
            <a:endParaRPr lang="zh-CN" altLang="en-US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/>
              <a:t>§2.3.2  </a:t>
            </a:r>
            <a:r>
              <a:rPr lang="zh-CN" altLang="en-US">
                <a:latin typeface="宋体" pitchFamily="2" charset="-122"/>
              </a:rPr>
              <a:t>输出基本型数据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2400" dirty="0">
                <a:latin typeface="+mj-lt"/>
              </a:rPr>
              <a:t>下面语句可输出串值、表达式的值到屏幕，二者的区别是前者输出数据后换行，后者不换行。</a:t>
            </a:r>
            <a:endParaRPr lang="en-US" altLang="zh-CN" sz="2400" dirty="0">
              <a:latin typeface="+mj-lt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altLang="zh-CN" sz="2400" b="1" dirty="0" err="1">
                <a:solidFill>
                  <a:srgbClr val="000099"/>
                </a:solidFill>
                <a:latin typeface="+mj-lt"/>
              </a:rPr>
              <a:t>System.out.println</a:t>
            </a:r>
            <a:r>
              <a:rPr lang="en-US" altLang="zh-CN" sz="2400" b="1" dirty="0">
                <a:solidFill>
                  <a:srgbClr val="000099"/>
                </a:solidFill>
                <a:latin typeface="+mj-lt"/>
              </a:rPr>
              <a:t>();</a:t>
            </a:r>
          </a:p>
          <a:p>
            <a:pPr algn="ctr">
              <a:spcBef>
                <a:spcPts val="0"/>
              </a:spcBef>
              <a:buNone/>
            </a:pPr>
            <a:r>
              <a:rPr lang="zh-CN" altLang="en-US" sz="2400" dirty="0">
                <a:latin typeface="+mj-lt"/>
              </a:rPr>
              <a:t>或</a:t>
            </a:r>
            <a:endParaRPr lang="en-US" altLang="zh-CN" sz="2400" dirty="0">
              <a:latin typeface="+mj-lt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altLang="zh-CN" sz="2400" b="1" dirty="0" err="1">
                <a:solidFill>
                  <a:srgbClr val="000099"/>
                </a:solidFill>
                <a:latin typeface="+mj-lt"/>
              </a:rPr>
              <a:t>System.out.print</a:t>
            </a:r>
            <a:r>
              <a:rPr lang="en-US" altLang="zh-CN" sz="2400" b="1" dirty="0">
                <a:solidFill>
                  <a:srgbClr val="000099"/>
                </a:solidFill>
                <a:latin typeface="+mj-lt"/>
              </a:rPr>
              <a:t>();</a:t>
            </a:r>
          </a:p>
          <a:p>
            <a:endParaRPr lang="zh-CN" altLang="en-US" sz="2400" dirty="0">
              <a:latin typeface="+mj-lt"/>
            </a:endParaRPr>
          </a:p>
          <a:p>
            <a:r>
              <a:rPr lang="zh-CN" altLang="en-US" sz="2400" dirty="0">
                <a:latin typeface="+mj-lt"/>
              </a:rPr>
              <a:t>允许使用并置符号：“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</a:rPr>
              <a:t>+</a:t>
            </a:r>
            <a:r>
              <a:rPr lang="en-US" altLang="zh-CN" sz="2400" dirty="0">
                <a:latin typeface="+mj-lt"/>
              </a:rPr>
              <a:t>”</a:t>
            </a:r>
            <a:r>
              <a:rPr lang="zh-CN" altLang="en-US" sz="2400" dirty="0">
                <a:latin typeface="+mj-lt"/>
              </a:rPr>
              <a:t>将变量、表达式或一个常数值与一个字符串并置一起输出，如：</a:t>
            </a:r>
          </a:p>
          <a:p>
            <a:pPr lvl="1">
              <a:buNone/>
            </a:pPr>
            <a:r>
              <a:rPr lang="zh-CN" altLang="en-US" dirty="0">
                <a:latin typeface="+mj-lt"/>
              </a:rPr>
              <a:t>   </a:t>
            </a:r>
            <a:r>
              <a:rPr lang="en-US" altLang="zh-CN" sz="2000" b="1" dirty="0" err="1">
                <a:solidFill>
                  <a:srgbClr val="000099"/>
                </a:solidFill>
                <a:latin typeface="+mj-lt"/>
              </a:rPr>
              <a:t>System.out.println</a:t>
            </a: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(m+"</a:t>
            </a:r>
            <a:r>
              <a:rPr lang="zh-CN" altLang="en-US" sz="2000" b="1" dirty="0">
                <a:solidFill>
                  <a:srgbClr val="000099"/>
                </a:solidFill>
                <a:latin typeface="+mj-lt"/>
              </a:rPr>
              <a:t>个数的和为</a:t>
            </a: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"+sum);</a:t>
            </a:r>
          </a:p>
          <a:p>
            <a:pPr lvl="1"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   </a:t>
            </a:r>
            <a:r>
              <a:rPr lang="en-US" altLang="zh-CN" sz="2000" b="1" dirty="0" err="1">
                <a:solidFill>
                  <a:srgbClr val="000099"/>
                </a:solidFill>
                <a:latin typeface="+mj-lt"/>
              </a:rPr>
              <a:t>System.out.println</a:t>
            </a: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(“:”+123+“</a:t>
            </a:r>
            <a:r>
              <a:rPr lang="zh-CN" altLang="en-US" sz="2000" b="1" dirty="0">
                <a:solidFill>
                  <a:srgbClr val="000099"/>
                </a:solidFill>
                <a:latin typeface="+mj-lt"/>
              </a:rPr>
              <a:t>大于”</a:t>
            </a: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+122); </a:t>
            </a:r>
            <a:endParaRPr lang="zh-CN" altLang="en-US" sz="2000" b="1" dirty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§2.3.2  </a:t>
            </a:r>
            <a:r>
              <a:rPr lang="zh-CN" altLang="en-US">
                <a:latin typeface="宋体" pitchFamily="2" charset="-122"/>
              </a:rPr>
              <a:t>输出基本型数据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400" err="1"/>
              <a:t>JDK1.5</a:t>
            </a:r>
            <a:r>
              <a:rPr lang="zh-CN" altLang="en-US" sz="2400"/>
              <a:t>新增了和</a:t>
            </a:r>
            <a:r>
              <a:rPr lang="en-US" altLang="zh-CN" sz="2400"/>
              <a:t>C</a:t>
            </a:r>
            <a:r>
              <a:rPr lang="zh-CN" altLang="en-US" sz="2400"/>
              <a:t>语言中</a:t>
            </a:r>
            <a:r>
              <a:rPr lang="en-US" altLang="zh-CN" sz="2400" b="1" err="1">
                <a:solidFill>
                  <a:srgbClr val="C00000"/>
                </a:solidFill>
              </a:rPr>
              <a:t>printf</a:t>
            </a:r>
            <a:r>
              <a:rPr lang="zh-CN" altLang="en-US" sz="2400" b="1">
                <a:solidFill>
                  <a:srgbClr val="C00000"/>
                </a:solidFill>
              </a:rPr>
              <a:t>函数</a:t>
            </a:r>
            <a:r>
              <a:rPr lang="zh-CN" altLang="en-US" sz="2400"/>
              <a:t>类似的数据输出方法，该方法使用格式如下：</a:t>
            </a:r>
          </a:p>
          <a:p>
            <a:pPr algn="ctr">
              <a:buNone/>
            </a:pPr>
            <a:r>
              <a:rPr lang="en-US" altLang="zh-CN" sz="2000" b="1" err="1">
                <a:solidFill>
                  <a:srgbClr val="0000FF"/>
                </a:solidFill>
                <a:cs typeface="Times New Roman" pitchFamily="18" charset="0"/>
              </a:rPr>
              <a:t>System.out.</a:t>
            </a:r>
            <a:r>
              <a:rPr lang="en-US" altLang="zh-CN" sz="2000" b="1" err="1">
                <a:solidFill>
                  <a:srgbClr val="C00000"/>
                </a:solidFill>
                <a:cs typeface="Times New Roman" pitchFamily="18" charset="0"/>
              </a:rPr>
              <a:t>printf</a:t>
            </a:r>
            <a:r>
              <a:rPr lang="en-US" altLang="zh-CN" sz="2000" b="1">
                <a:solidFill>
                  <a:srgbClr val="0000FF"/>
                </a:solidFill>
                <a:cs typeface="Times New Roman" pitchFamily="18" charset="0"/>
              </a:rPr>
              <a:t>("</a:t>
            </a:r>
            <a:r>
              <a:rPr lang="zh-CN" altLang="en-US" sz="2000" b="1">
                <a:solidFill>
                  <a:srgbClr val="0000FF"/>
                </a:solidFill>
                <a:latin typeface="宋体" pitchFamily="2" charset="-122"/>
              </a:rPr>
              <a:t>格式控制部分</a:t>
            </a:r>
            <a:r>
              <a:rPr lang="zh-CN" altLang="en-US" sz="2000" b="1">
                <a:solidFill>
                  <a:srgbClr val="0000FF"/>
                </a:solidFill>
                <a:cs typeface="Times New Roman" pitchFamily="18" charset="0"/>
              </a:rPr>
              <a:t>"</a:t>
            </a:r>
            <a:r>
              <a:rPr lang="zh-CN" altLang="en-US" sz="2000" b="1">
                <a:solidFill>
                  <a:srgbClr val="0000FF"/>
                </a:solidFill>
                <a:latin typeface="宋体" pitchFamily="2" charset="-122"/>
              </a:rPr>
              <a:t>，表达式</a:t>
            </a:r>
            <a:r>
              <a:rPr lang="zh-CN" altLang="en-US" sz="2000" b="1">
                <a:solidFill>
                  <a:srgbClr val="0000FF"/>
                </a:solidFill>
                <a:cs typeface="Times New Roman" pitchFamily="18" charset="0"/>
              </a:rPr>
              <a:t>1</a:t>
            </a:r>
            <a:r>
              <a:rPr lang="zh-CN" altLang="en-US" sz="2000" b="1">
                <a:solidFill>
                  <a:srgbClr val="0000FF"/>
                </a:solidFill>
                <a:latin typeface="宋体" pitchFamily="2" charset="-122"/>
              </a:rPr>
              <a:t>，表达式</a:t>
            </a:r>
            <a:r>
              <a:rPr lang="zh-CN" altLang="en-US" sz="2000" b="1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zh-CN" altLang="en-US" sz="2000" b="1">
                <a:solidFill>
                  <a:srgbClr val="0000FF"/>
                </a:solidFill>
                <a:latin typeface="宋体" pitchFamily="2" charset="-122"/>
              </a:rPr>
              <a:t>，</a:t>
            </a:r>
            <a:r>
              <a:rPr lang="zh-CN" altLang="en-US" sz="2000" b="1">
                <a:solidFill>
                  <a:srgbClr val="0000FF"/>
                </a:solidFill>
                <a:latin typeface="Times New Roman"/>
              </a:rPr>
              <a:t>…</a:t>
            </a:r>
            <a:r>
              <a:rPr lang="zh-CN" altLang="en-US" sz="2000" b="1">
                <a:solidFill>
                  <a:srgbClr val="0000FF"/>
                </a:solidFill>
                <a:latin typeface="宋体" pitchFamily="2" charset="-122"/>
              </a:rPr>
              <a:t>表达式</a:t>
            </a:r>
            <a:r>
              <a:rPr lang="en-US" altLang="zh-CN" sz="2000" b="1">
                <a:solidFill>
                  <a:srgbClr val="0000FF"/>
                </a:solidFill>
                <a:cs typeface="Times New Roman" pitchFamily="18" charset="0"/>
              </a:rPr>
              <a:t>n);</a:t>
            </a:r>
          </a:p>
          <a:p>
            <a:pPr algn="ctr">
              <a:buNone/>
            </a:pPr>
            <a:endParaRPr lang="en-US" altLang="zh-CN" sz="2000" b="1">
              <a:solidFill>
                <a:srgbClr val="0000FF"/>
              </a:solidFill>
              <a:cs typeface="Times New Roman" pitchFamily="18" charset="0"/>
            </a:endParaRPr>
          </a:p>
          <a:p>
            <a:pPr algn="just"/>
            <a:r>
              <a:rPr lang="zh-CN" altLang="en-US" sz="2400"/>
              <a:t>格式控制部分由格式控制符号：%</a:t>
            </a:r>
            <a:r>
              <a:rPr lang="en-US" altLang="zh-CN" sz="2400"/>
              <a:t>d、%c、%f、%s</a:t>
            </a:r>
            <a:r>
              <a:rPr lang="zh-CN" altLang="en-US" sz="2400"/>
              <a:t>和普通的字符组成，普通字符原样输出。格式符号用来输出表达式的值。</a:t>
            </a:r>
          </a:p>
          <a:p>
            <a:pPr lvl="1" algn="just"/>
            <a:r>
              <a:rPr lang="zh-CN" altLang="en-US" b="1">
                <a:solidFill>
                  <a:srgbClr val="000099"/>
                </a:solidFill>
                <a:cs typeface="Times New Roman" pitchFamily="18" charset="0"/>
              </a:rPr>
              <a:t>%</a:t>
            </a:r>
            <a:r>
              <a:rPr lang="en-US" altLang="zh-CN" b="1">
                <a:solidFill>
                  <a:srgbClr val="000099"/>
                </a:solidFill>
                <a:cs typeface="Times New Roman" pitchFamily="18" charset="0"/>
              </a:rPr>
              <a:t>d</a:t>
            </a:r>
            <a:r>
              <a:rPr lang="en-US" altLang="zh-CN" b="1">
                <a:solidFill>
                  <a:srgbClr val="000099"/>
                </a:solidFill>
                <a:latin typeface="宋体" pitchFamily="2" charset="-122"/>
              </a:rPr>
              <a:t>：</a:t>
            </a:r>
            <a:r>
              <a:rPr lang="zh-CN" altLang="en-US" b="1">
                <a:solidFill>
                  <a:srgbClr val="000099"/>
                </a:solidFill>
                <a:latin typeface="宋体" pitchFamily="2" charset="-122"/>
              </a:rPr>
              <a:t>输出</a:t>
            </a:r>
            <a:r>
              <a:rPr lang="en-US" altLang="zh-CN" b="1" err="1">
                <a:solidFill>
                  <a:srgbClr val="000099"/>
                </a:solidFill>
                <a:cs typeface="Times New Roman" pitchFamily="18" charset="0"/>
              </a:rPr>
              <a:t>int</a:t>
            </a:r>
            <a:r>
              <a:rPr lang="zh-CN" altLang="en-US" b="1">
                <a:solidFill>
                  <a:srgbClr val="000099"/>
                </a:solidFill>
                <a:latin typeface="宋体" pitchFamily="2" charset="-122"/>
              </a:rPr>
              <a:t>类型数据值                      </a:t>
            </a:r>
            <a:endParaRPr lang="en-US" altLang="zh-CN" b="1">
              <a:solidFill>
                <a:srgbClr val="000099"/>
              </a:solidFill>
              <a:latin typeface="宋体" pitchFamily="2" charset="-122"/>
            </a:endParaRPr>
          </a:p>
          <a:p>
            <a:pPr lvl="1" algn="just"/>
            <a:r>
              <a:rPr lang="zh-CN" altLang="en-US" b="1">
                <a:solidFill>
                  <a:srgbClr val="000099"/>
                </a:solidFill>
                <a:cs typeface="Times New Roman" pitchFamily="18" charset="0"/>
              </a:rPr>
              <a:t>%</a:t>
            </a:r>
            <a:r>
              <a:rPr lang="en-US" altLang="zh-CN" b="1">
                <a:solidFill>
                  <a:srgbClr val="000099"/>
                </a:solidFill>
                <a:cs typeface="Times New Roman" pitchFamily="18" charset="0"/>
              </a:rPr>
              <a:t>c</a:t>
            </a:r>
            <a:r>
              <a:rPr lang="en-US" altLang="zh-CN" b="1">
                <a:solidFill>
                  <a:srgbClr val="000099"/>
                </a:solidFill>
                <a:latin typeface="宋体" pitchFamily="2" charset="-122"/>
              </a:rPr>
              <a:t>：</a:t>
            </a:r>
            <a:r>
              <a:rPr lang="zh-CN" altLang="en-US" b="1">
                <a:solidFill>
                  <a:srgbClr val="000099"/>
                </a:solidFill>
                <a:latin typeface="宋体" pitchFamily="2" charset="-122"/>
              </a:rPr>
              <a:t>输出</a:t>
            </a:r>
            <a:r>
              <a:rPr lang="en-US" altLang="zh-CN" b="1">
                <a:solidFill>
                  <a:srgbClr val="000099"/>
                </a:solidFill>
                <a:cs typeface="Times New Roman" pitchFamily="18" charset="0"/>
              </a:rPr>
              <a:t>char</a:t>
            </a:r>
            <a:r>
              <a:rPr lang="zh-CN" altLang="en-US" b="1">
                <a:solidFill>
                  <a:srgbClr val="000099"/>
                </a:solidFill>
                <a:latin typeface="宋体" pitchFamily="2" charset="-122"/>
              </a:rPr>
              <a:t>型数据。</a:t>
            </a:r>
            <a:endParaRPr lang="zh-CN" altLang="en-US" b="1">
              <a:solidFill>
                <a:srgbClr val="000099"/>
              </a:solidFill>
              <a:cs typeface="Times New Roman" pitchFamily="18" charset="0"/>
            </a:endParaRPr>
          </a:p>
          <a:p>
            <a:pPr lvl="1" algn="just"/>
            <a:r>
              <a:rPr lang="zh-CN" altLang="en-US" b="1">
                <a:solidFill>
                  <a:srgbClr val="000099"/>
                </a:solidFill>
                <a:cs typeface="Times New Roman" pitchFamily="18" charset="0"/>
              </a:rPr>
              <a:t>%</a:t>
            </a:r>
            <a:r>
              <a:rPr lang="en-US" altLang="zh-CN" b="1">
                <a:solidFill>
                  <a:srgbClr val="000099"/>
                </a:solidFill>
                <a:cs typeface="Times New Roman" pitchFamily="18" charset="0"/>
              </a:rPr>
              <a:t>f</a:t>
            </a:r>
            <a:r>
              <a:rPr lang="en-US" altLang="zh-CN" b="1">
                <a:solidFill>
                  <a:srgbClr val="000099"/>
                </a:solidFill>
                <a:latin typeface="宋体" pitchFamily="2" charset="-122"/>
              </a:rPr>
              <a:t>：</a:t>
            </a:r>
            <a:r>
              <a:rPr lang="zh-CN" altLang="en-US" b="1">
                <a:solidFill>
                  <a:srgbClr val="000099"/>
                </a:solidFill>
                <a:latin typeface="宋体" pitchFamily="2" charset="-122"/>
              </a:rPr>
              <a:t>输出浮点型数据，小数部分最多保留</a:t>
            </a:r>
            <a:r>
              <a:rPr lang="zh-CN" altLang="en-US" b="1">
                <a:solidFill>
                  <a:srgbClr val="000099"/>
                </a:solidFill>
                <a:cs typeface="Times New Roman" pitchFamily="18" charset="0"/>
              </a:rPr>
              <a:t>6</a:t>
            </a:r>
            <a:r>
              <a:rPr lang="zh-CN" altLang="en-US" b="1">
                <a:solidFill>
                  <a:srgbClr val="000099"/>
                </a:solidFill>
                <a:latin typeface="宋体" pitchFamily="2" charset="-122"/>
              </a:rPr>
              <a:t>位    </a:t>
            </a:r>
            <a:endParaRPr lang="en-US" altLang="zh-CN" b="1">
              <a:solidFill>
                <a:srgbClr val="000099"/>
              </a:solidFill>
              <a:latin typeface="宋体" pitchFamily="2" charset="-122"/>
            </a:endParaRPr>
          </a:p>
          <a:p>
            <a:pPr lvl="1" algn="just"/>
            <a:r>
              <a:rPr lang="zh-CN" altLang="en-US" b="1">
                <a:solidFill>
                  <a:srgbClr val="000099"/>
                </a:solidFill>
                <a:cs typeface="Times New Roman" pitchFamily="18" charset="0"/>
              </a:rPr>
              <a:t>%</a:t>
            </a:r>
            <a:r>
              <a:rPr lang="en-US" altLang="zh-CN" b="1">
                <a:solidFill>
                  <a:srgbClr val="000099"/>
                </a:solidFill>
                <a:cs typeface="Times New Roman" pitchFamily="18" charset="0"/>
              </a:rPr>
              <a:t>s</a:t>
            </a:r>
            <a:r>
              <a:rPr lang="en-US" altLang="zh-CN" b="1">
                <a:solidFill>
                  <a:srgbClr val="000099"/>
                </a:solidFill>
                <a:latin typeface="宋体" pitchFamily="2" charset="-122"/>
              </a:rPr>
              <a:t>：</a:t>
            </a:r>
            <a:r>
              <a:rPr lang="zh-CN" altLang="en-US" b="1">
                <a:solidFill>
                  <a:srgbClr val="000099"/>
                </a:solidFill>
                <a:latin typeface="宋体" pitchFamily="2" charset="-122"/>
              </a:rPr>
              <a:t>输出字符串数据。</a:t>
            </a:r>
            <a:endParaRPr lang="en-US" altLang="zh-CN" b="1">
              <a:solidFill>
                <a:srgbClr val="000099"/>
              </a:solidFill>
              <a:latin typeface="宋体" pitchFamily="2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§2.3.2  </a:t>
            </a:r>
            <a:r>
              <a:rPr lang="zh-CN" altLang="en-US">
                <a:latin typeface="宋体" pitchFamily="2" charset="-122"/>
              </a:rPr>
              <a:t>输出基本型数据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2400"/>
              <a:t>输出数据时也可以控制数据在命令行的位置，例如：</a:t>
            </a:r>
          </a:p>
          <a:p>
            <a:pPr lvl="1" algn="just"/>
            <a:r>
              <a:rPr lang="zh-CN" altLang="en-US" b="1">
                <a:solidFill>
                  <a:srgbClr val="0000FF"/>
                </a:solidFill>
                <a:cs typeface="Times New Roman" pitchFamily="18" charset="0"/>
              </a:rPr>
              <a:t>%</a:t>
            </a:r>
            <a:r>
              <a:rPr lang="en-US" altLang="zh-CN" b="1" err="1">
                <a:solidFill>
                  <a:srgbClr val="0000FF"/>
                </a:solidFill>
                <a:cs typeface="Times New Roman" pitchFamily="18" charset="0"/>
              </a:rPr>
              <a:t>md</a:t>
            </a:r>
            <a:r>
              <a:rPr lang="en-US" altLang="zh-CN" b="1">
                <a:solidFill>
                  <a:srgbClr val="0000FF"/>
                </a:solidFill>
                <a:latin typeface="宋体" pitchFamily="2" charset="-122"/>
              </a:rPr>
              <a:t>：</a:t>
            </a:r>
            <a:r>
              <a:rPr lang="zh-CN" altLang="en-US">
                <a:latin typeface="宋体" pitchFamily="2" charset="-122"/>
              </a:rPr>
              <a:t>输出的</a:t>
            </a:r>
            <a:r>
              <a:rPr lang="en-US" altLang="zh-CN" err="1">
                <a:cs typeface="Times New Roman" pitchFamily="18" charset="0"/>
              </a:rPr>
              <a:t>int</a:t>
            </a:r>
            <a:r>
              <a:rPr lang="zh-CN" altLang="en-US">
                <a:latin typeface="宋体" pitchFamily="2" charset="-122"/>
              </a:rPr>
              <a:t>型数据占</a:t>
            </a:r>
            <a:r>
              <a:rPr lang="en-US" altLang="zh-CN">
                <a:cs typeface="Times New Roman" pitchFamily="18" charset="0"/>
              </a:rPr>
              <a:t>m</a:t>
            </a:r>
            <a:r>
              <a:rPr lang="zh-CN" altLang="en-US">
                <a:latin typeface="宋体" pitchFamily="2" charset="-122"/>
              </a:rPr>
              <a:t>列   </a:t>
            </a:r>
            <a:endParaRPr lang="en-US" altLang="zh-CN">
              <a:latin typeface="宋体" pitchFamily="2" charset="-122"/>
            </a:endParaRPr>
          </a:p>
          <a:p>
            <a:pPr lvl="1" algn="just"/>
            <a:r>
              <a:rPr lang="zh-CN" altLang="en-US" b="1">
                <a:solidFill>
                  <a:srgbClr val="0000FF"/>
                </a:solidFill>
                <a:cs typeface="Times New Roman" pitchFamily="18" charset="0"/>
              </a:rPr>
              <a:t>%</a:t>
            </a:r>
            <a:r>
              <a:rPr lang="en-US" altLang="zh-CN" b="1" err="1">
                <a:solidFill>
                  <a:srgbClr val="0000FF"/>
                </a:solidFill>
                <a:cs typeface="Times New Roman" pitchFamily="18" charset="0"/>
              </a:rPr>
              <a:t>m.nf</a:t>
            </a:r>
            <a:r>
              <a:rPr lang="en-US" altLang="zh-CN" b="1">
                <a:solidFill>
                  <a:srgbClr val="0000FF"/>
                </a:solidFill>
                <a:latin typeface="宋体" pitchFamily="2" charset="-122"/>
              </a:rPr>
              <a:t>：</a:t>
            </a:r>
            <a:r>
              <a:rPr lang="zh-CN" altLang="en-US">
                <a:latin typeface="宋体" pitchFamily="2" charset="-122"/>
              </a:rPr>
              <a:t>输出的浮点型数据占</a:t>
            </a:r>
            <a:r>
              <a:rPr lang="en-US" altLang="zh-CN">
                <a:cs typeface="Times New Roman" pitchFamily="18" charset="0"/>
              </a:rPr>
              <a:t>m</a:t>
            </a:r>
            <a:r>
              <a:rPr lang="zh-CN" altLang="en-US">
                <a:latin typeface="宋体" pitchFamily="2" charset="-122"/>
              </a:rPr>
              <a:t>列，小数点保留</a:t>
            </a:r>
            <a:r>
              <a:rPr lang="en-US" altLang="zh-CN">
                <a:cs typeface="Times New Roman" pitchFamily="18" charset="0"/>
              </a:rPr>
              <a:t>n</a:t>
            </a:r>
            <a:r>
              <a:rPr lang="zh-CN" altLang="en-US">
                <a:latin typeface="宋体" pitchFamily="2" charset="-122"/>
              </a:rPr>
              <a:t>位。</a:t>
            </a:r>
            <a:endParaRPr lang="en-US" altLang="zh-CN">
              <a:latin typeface="宋体" pitchFamily="2" charset="-122"/>
            </a:endParaRPr>
          </a:p>
          <a:p>
            <a:pPr algn="just"/>
            <a:r>
              <a:rPr lang="zh-CN" altLang="en-US" b="1">
                <a:latin typeface="宋体" pitchFamily="2" charset="-122"/>
                <a:cs typeface="Times New Roman" pitchFamily="18" charset="0"/>
              </a:rPr>
              <a:t>例如：</a:t>
            </a:r>
            <a:endParaRPr lang="en-US" altLang="zh-CN" b="1">
              <a:latin typeface="宋体" pitchFamily="2" charset="-122"/>
              <a:cs typeface="Times New Roman" pitchFamily="18" charset="0"/>
            </a:endParaRPr>
          </a:p>
          <a:p>
            <a:pPr algn="just"/>
            <a:endParaRPr lang="en-US" altLang="zh-CN" b="1">
              <a:latin typeface="宋体" pitchFamily="2" charset="-122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zh-CN" sz="2400" err="1">
                <a:solidFill>
                  <a:srgbClr val="000099"/>
                </a:solidFill>
              </a:rPr>
              <a:t>System.</a:t>
            </a:r>
            <a:r>
              <a:rPr lang="en-US" altLang="zh-CN" sz="2400" b="1" i="1" err="1">
                <a:solidFill>
                  <a:srgbClr val="000099"/>
                </a:solidFill>
              </a:rPr>
              <a:t>out.printf</a:t>
            </a:r>
            <a:r>
              <a:rPr lang="en-US" altLang="zh-CN" sz="2400" b="1" i="1">
                <a:solidFill>
                  <a:srgbClr val="000099"/>
                </a:solidFill>
              </a:rPr>
              <a:t>("%</a:t>
            </a:r>
            <a:r>
              <a:rPr lang="en-US" altLang="zh-CN" sz="2400" b="1" i="1" err="1">
                <a:solidFill>
                  <a:srgbClr val="000099"/>
                </a:solidFill>
              </a:rPr>
              <a:t>2d</a:t>
            </a:r>
            <a:r>
              <a:rPr lang="en-US" altLang="zh-CN" sz="2400" b="1" i="1">
                <a:solidFill>
                  <a:srgbClr val="000099"/>
                </a:solidFill>
              </a:rPr>
              <a:t>, %</a:t>
            </a:r>
            <a:r>
              <a:rPr lang="en-US" altLang="zh-CN" sz="2400" b="1" i="1" err="1">
                <a:solidFill>
                  <a:srgbClr val="000099"/>
                </a:solidFill>
              </a:rPr>
              <a:t>5.2f</a:t>
            </a:r>
            <a:r>
              <a:rPr lang="en-US" altLang="zh-CN" sz="2400" b="1" i="1">
                <a:solidFill>
                  <a:srgbClr val="000099"/>
                </a:solidFill>
              </a:rPr>
              <a:t>, %c", 12, 10.01, 'H');</a:t>
            </a:r>
            <a:endParaRPr lang="zh-CN" altLang="en-US" sz="2400" b="1">
              <a:solidFill>
                <a:srgbClr val="000099"/>
              </a:solidFill>
              <a:cs typeface="Times New Roman" pitchFamily="18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04048" y="4744621"/>
            <a:ext cx="229135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C00000"/>
                </a:solidFill>
              </a:rPr>
              <a:t> 12, 10.01, H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5936" y="474462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输出</a:t>
            </a:r>
            <a:r>
              <a:rPr lang="zh-CN" altLang="en-US"/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§2.4.7   </a:t>
            </a:r>
            <a:r>
              <a:rPr lang="zh-CN" altLang="en-US" dirty="0">
                <a:latin typeface="宋体" pitchFamily="2" charset="-122"/>
              </a:rPr>
              <a:t>表示格式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30000"/>
              </a:spcBef>
            </a:pPr>
            <a:r>
              <a:rPr lang="en-US" altLang="zh-CN" sz="2400" b="1" dirty="0">
                <a:solidFill>
                  <a:srgbClr val="C00000"/>
                </a:solidFill>
                <a:latin typeface="+mj-lt"/>
              </a:rPr>
              <a:t>Arrays</a:t>
            </a:r>
            <a:r>
              <a:rPr lang="zh-CN" altLang="en-US" sz="2400" dirty="0">
                <a:latin typeface="+mj-lt"/>
              </a:rPr>
              <a:t>是</a:t>
            </a:r>
            <a:r>
              <a:rPr lang="en-US" altLang="zh-CN" sz="2400" dirty="0" err="1">
                <a:latin typeface="+mj-lt"/>
              </a:rPr>
              <a:t>java.util</a:t>
            </a:r>
            <a:r>
              <a:rPr lang="zh-CN" altLang="en-US" sz="2400" dirty="0">
                <a:latin typeface="+mj-lt"/>
              </a:rPr>
              <a:t>包中的一个类，</a:t>
            </a:r>
            <a:r>
              <a:rPr lang="zh-CN" altLang="en-US" sz="2400" dirty="0"/>
              <a:t>此类包含用来操作数组（比如排序和搜索）的各种方法。</a:t>
            </a:r>
            <a:endParaRPr lang="en-US" altLang="zh-CN" sz="2400" dirty="0"/>
          </a:p>
          <a:p>
            <a:pPr algn="ctr">
              <a:spcBef>
                <a:spcPct val="3000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+mj-lt"/>
              </a:rPr>
              <a:t>import </a:t>
            </a:r>
            <a:r>
              <a:rPr lang="en-US" altLang="zh-CN" sz="2400" b="1" dirty="0" err="1">
                <a:solidFill>
                  <a:srgbClr val="0000FF"/>
                </a:solidFill>
                <a:latin typeface="+mj-lt"/>
              </a:rPr>
              <a:t>java.util.Arrays</a:t>
            </a:r>
            <a:r>
              <a:rPr lang="en-US" altLang="zh-CN" sz="2400" b="1" dirty="0">
                <a:solidFill>
                  <a:srgbClr val="0000FF"/>
                </a:solidFill>
                <a:latin typeface="+mj-lt"/>
              </a:rPr>
              <a:t>;</a:t>
            </a:r>
          </a:p>
          <a:p>
            <a:pPr algn="ctr">
              <a:spcBef>
                <a:spcPct val="30000"/>
              </a:spcBef>
              <a:buNone/>
            </a:pPr>
            <a:endParaRPr lang="en-US" altLang="zh-CN" sz="2400" b="1" dirty="0">
              <a:solidFill>
                <a:srgbClr val="0000FF"/>
              </a:solidFill>
              <a:latin typeface="+mj-lt"/>
            </a:endParaRPr>
          </a:p>
          <a:p>
            <a:pPr algn="just">
              <a:spcBef>
                <a:spcPct val="30000"/>
              </a:spcBef>
            </a:pPr>
            <a:r>
              <a:rPr lang="en-US" altLang="zh-CN" sz="2400" b="1" dirty="0">
                <a:solidFill>
                  <a:srgbClr val="C00000"/>
                </a:solidFill>
                <a:latin typeface="+mj-lt"/>
              </a:rPr>
              <a:t>Arrays</a:t>
            </a:r>
            <a:r>
              <a:rPr lang="zh-CN" altLang="en-US" sz="2400" b="1" dirty="0">
                <a:latin typeface="+mj-lt"/>
              </a:rPr>
              <a:t>类调用</a:t>
            </a:r>
            <a:r>
              <a:rPr lang="en-US" altLang="zh-CN" sz="2400" b="1" dirty="0" err="1">
                <a:latin typeface="+mj-lt"/>
              </a:rPr>
              <a:t>toString</a:t>
            </a:r>
            <a:r>
              <a:rPr lang="zh-CN" altLang="en-US" sz="2400" dirty="0"/>
              <a:t>方法：</a:t>
            </a:r>
            <a:endParaRPr lang="zh-CN" altLang="en-US" sz="2400" b="1" dirty="0">
              <a:latin typeface="+mj-lt"/>
            </a:endParaRPr>
          </a:p>
          <a:p>
            <a:pPr algn="ctr">
              <a:spcBef>
                <a:spcPct val="30000"/>
              </a:spcBef>
              <a:buNone/>
            </a:pPr>
            <a:r>
              <a:rPr lang="en-US" altLang="zh-CN" sz="2400" dirty="0">
                <a:latin typeface="+mj-lt"/>
              </a:rPr>
              <a:t>   </a:t>
            </a:r>
            <a:r>
              <a:rPr lang="en-US" altLang="zh-CN" sz="2400" b="1" dirty="0">
                <a:solidFill>
                  <a:srgbClr val="0000FF"/>
                </a:solidFill>
                <a:latin typeface="+mj-lt"/>
              </a:rPr>
              <a:t>public static String </a:t>
            </a:r>
            <a:r>
              <a:rPr lang="en-US" altLang="zh-CN" sz="2400" b="1" dirty="0" err="1">
                <a:solidFill>
                  <a:srgbClr val="0000FF"/>
                </a:solidFill>
                <a:latin typeface="+mj-lt"/>
              </a:rPr>
              <a:t>toString</a:t>
            </a:r>
            <a:r>
              <a:rPr lang="en-US" altLang="zh-CN" sz="2400" b="1" dirty="0">
                <a:solidFill>
                  <a:srgbClr val="0000FF"/>
                </a:solidFill>
                <a:latin typeface="+mj-lt"/>
              </a:rPr>
              <a:t>(int[] a)</a:t>
            </a:r>
          </a:p>
          <a:p>
            <a:pPr algn="ctr">
              <a:spcBef>
                <a:spcPct val="30000"/>
              </a:spcBef>
              <a:buNone/>
            </a:pPr>
            <a:endParaRPr lang="en-US" altLang="zh-CN" sz="2400" b="1" dirty="0">
              <a:solidFill>
                <a:srgbClr val="0000FF"/>
              </a:solidFill>
              <a:latin typeface="+mj-lt"/>
            </a:endParaRPr>
          </a:p>
          <a:p>
            <a:pPr algn="just">
              <a:spcBef>
                <a:spcPct val="30000"/>
              </a:spcBef>
            </a:pPr>
            <a:r>
              <a:rPr lang="zh-CN" altLang="en-US" sz="2400" dirty="0">
                <a:latin typeface="+mj-lt"/>
              </a:rPr>
              <a:t>可以得到参数指定的一维数组</a:t>
            </a:r>
            <a:r>
              <a:rPr lang="en-US" altLang="zh-CN" sz="2400" dirty="0">
                <a:latin typeface="+mj-lt"/>
              </a:rPr>
              <a:t>a</a:t>
            </a:r>
            <a:r>
              <a:rPr lang="zh-CN" altLang="en-US" sz="2400" dirty="0">
                <a:latin typeface="+mj-lt"/>
              </a:rPr>
              <a:t>的如下格式的字符串表示：</a:t>
            </a:r>
          </a:p>
          <a:p>
            <a:pPr algn="ctr">
              <a:spcBef>
                <a:spcPct val="30000"/>
              </a:spcBef>
              <a:buNone/>
            </a:pPr>
            <a:r>
              <a:rPr lang="zh-CN" altLang="en-US" sz="2400" b="1" dirty="0">
                <a:latin typeface="+mj-lt"/>
              </a:rPr>
              <a:t>   [</a:t>
            </a:r>
            <a:r>
              <a:rPr lang="en-US" altLang="zh-CN" sz="2400" b="1" dirty="0">
                <a:solidFill>
                  <a:srgbClr val="0000FF"/>
                </a:solidFill>
                <a:latin typeface="+mj-lt"/>
              </a:rPr>
              <a:t>a[0], a[1], …</a:t>
            </a:r>
            <a:r>
              <a:rPr lang="zh-CN" altLang="en-US" sz="2400" b="1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+mj-lt"/>
              </a:rPr>
              <a:t>, a[</a:t>
            </a:r>
            <a:r>
              <a:rPr lang="en-US" altLang="zh-CN" sz="2400" b="1" dirty="0" err="1">
                <a:solidFill>
                  <a:srgbClr val="0000FF"/>
                </a:solidFill>
                <a:latin typeface="+mj-lt"/>
              </a:rPr>
              <a:t>a.length</a:t>
            </a:r>
            <a:r>
              <a:rPr lang="en-US" altLang="zh-CN" sz="2400" b="1" dirty="0">
                <a:solidFill>
                  <a:srgbClr val="0000FF"/>
                </a:solidFill>
                <a:latin typeface="+mj-lt"/>
              </a:rPr>
              <a:t>-1]</a:t>
            </a:r>
            <a:r>
              <a:rPr lang="en-US" altLang="zh-CN" sz="2400" b="1" dirty="0">
                <a:latin typeface="+mj-lt"/>
              </a:rPr>
              <a:t>]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_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97C3C83B-2078-4722-AC76-4DAD10D0FA72}" vid="{F0EA3705-93A3-4FD2-9E69-7D661BE54E8D}"/>
    </a:ext>
  </a:extLst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67</TotalTime>
  <Words>1880</Words>
  <Application>Microsoft Office PowerPoint</Application>
  <PresentationFormat>全屏显示(4:3)</PresentationFormat>
  <Paragraphs>212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华文楷体</vt:lpstr>
      <vt:lpstr>华文新魏</vt:lpstr>
      <vt:lpstr>宋体</vt:lpstr>
      <vt:lpstr>Arial</vt:lpstr>
      <vt:lpstr>Calibri</vt:lpstr>
      <vt:lpstr>Tahoma</vt:lpstr>
      <vt:lpstr>Times New Roman</vt:lpstr>
      <vt:lpstr>Wingdings</vt:lpstr>
      <vt:lpstr>主题1</vt:lpstr>
      <vt:lpstr>Office 主题</vt:lpstr>
      <vt:lpstr>1_主题1</vt:lpstr>
      <vt:lpstr>1_Office 主题</vt:lpstr>
      <vt:lpstr>面向对象程序设计(Java)</vt:lpstr>
      <vt:lpstr>第2章 基本类型、数组和枚举类型  </vt:lpstr>
      <vt:lpstr>PowerPoint 演示文稿</vt:lpstr>
      <vt:lpstr>§2.3从命令行输入、输出数据</vt:lpstr>
      <vt:lpstr>例2-3：</vt:lpstr>
      <vt:lpstr>§2.3.2  输出基本型数据 </vt:lpstr>
      <vt:lpstr>§2.3.2  输出基本型数据 </vt:lpstr>
      <vt:lpstr>§2.3.2  输出基本型数据 </vt:lpstr>
      <vt:lpstr>§2.4.7   表示格式</vt:lpstr>
      <vt:lpstr>例：</vt:lpstr>
      <vt:lpstr>§2.4.8    复制数组</vt:lpstr>
      <vt:lpstr>例： Example2_5</vt:lpstr>
      <vt:lpstr>PowerPoint 演示文稿</vt:lpstr>
      <vt:lpstr>§2.4.8    复制数组</vt:lpstr>
      <vt:lpstr>例：</vt:lpstr>
      <vt:lpstr>例2-6</vt:lpstr>
      <vt:lpstr>例2-6输出：</vt:lpstr>
      <vt:lpstr>§2.4.9   排序与二分查找</vt:lpstr>
      <vt:lpstr>§2.4.9   排序与二分查找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面向对象程序设计(Java)</dc:title>
  <dc:creator>User</dc:creator>
  <cp:lastModifiedBy>xtc</cp:lastModifiedBy>
  <cp:revision>37</cp:revision>
  <dcterms:created xsi:type="dcterms:W3CDTF">2017-09-27T00:46:01Z</dcterms:created>
  <dcterms:modified xsi:type="dcterms:W3CDTF">2024-09-11T08:32:37Z</dcterms:modified>
</cp:coreProperties>
</file>