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5"/>
  </p:notesMasterIdLst>
  <p:sldIdLst>
    <p:sldId id="257" r:id="rId3"/>
    <p:sldId id="258" r:id="rId4"/>
    <p:sldId id="388" r:id="rId5"/>
    <p:sldId id="386" r:id="rId6"/>
    <p:sldId id="384" r:id="rId7"/>
    <p:sldId id="387" r:id="rId8"/>
    <p:sldId id="263" r:id="rId9"/>
    <p:sldId id="385" r:id="rId10"/>
    <p:sldId id="264" r:id="rId11"/>
    <p:sldId id="267" r:id="rId12"/>
    <p:sldId id="266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E6E61-8FF6-4DAA-8AE4-7B5938382A3E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8CD3-38CF-42F3-BCE7-39D5682E1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2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6B6-EE86-4F4B-877E-A4AA438ADB5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37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25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9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1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91937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40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40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468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66294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75" y="6497640"/>
            <a:ext cx="1905000" cy="319087"/>
          </a:xfrm>
        </p:spPr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1320-4B67-4708-A9B3-2F52B1019418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3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8094-E166-4673-9C51-7DA43D2AA442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63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3DBC-89B8-4FED-B918-C367A0A9FD8D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20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CD27-D07F-4DD3-8FD6-16DD3E771166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01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3D4C-7012-46AC-A1B7-18B03129A457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94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B51-F6B3-4E38-B503-5546E5122BC9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73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FF52-2A75-42F5-97FF-A2A444CBD12E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3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802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FF7-4680-4FDE-A23D-B4BBB036323A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16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D2E-0F00-468B-823A-7C6F9BDE81D1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208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CB02-B06C-4CDA-BB62-914C6810BC76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5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72C-F3F4-41C6-9CD5-255101D83B84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1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8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51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2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fld id="{53E79AC0-7275-4AE7-817F-79AC2C0A4B5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/>
            </a:lvl1pPr>
          </a:lstStyle>
          <a:p>
            <a:fld id="{2F17D79B-A6BF-4D78-B07F-3AEC08CFFF3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1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70541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1800">
          <a:solidFill>
            <a:schemeClr val="tx1"/>
          </a:solidFill>
          <a:latin typeface="+mn-lt"/>
          <a:ea typeface="+mn-ea"/>
        </a:defRPr>
      </a:lvl2pPr>
      <a:lvl3pPr marL="740569" indent="-22026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725">
          <a:solidFill>
            <a:schemeClr val="tx1"/>
          </a:solidFill>
          <a:latin typeface="+mn-lt"/>
          <a:ea typeface="+mn-ea"/>
        </a:defRPr>
      </a:lvl3pPr>
      <a:lvl4pPr marL="960835" indent="-2190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4pPr>
      <a:lvl5pPr marL="11989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5pPr>
      <a:lvl6pPr marL="15418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6pPr>
      <a:lvl7pPr marL="18847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7pPr>
      <a:lvl8pPr marL="22276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8pPr>
      <a:lvl9pPr marL="25705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7A68-4C51-476D-950E-86248B6FD5C3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9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汤 蓉</a:t>
            </a:r>
            <a:endParaRPr lang="en-US" altLang="zh-CN" dirty="0"/>
          </a:p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06788"/>
              </p:ext>
            </p:extLst>
          </p:nvPr>
        </p:nvGraphicFramePr>
        <p:xfrm>
          <a:off x="366714" y="2525812"/>
          <a:ext cx="1789458" cy="3330325"/>
        </p:xfrm>
        <a:graphic>
          <a:graphicData uri="http://schemas.openxmlformats.org/drawingml/2006/table">
            <a:tbl>
              <a:tblPr/>
              <a:tblGrid>
                <a:gridCol w="1789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7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99"/>
                          </a:solidFill>
                          <a:latin typeface="宋体"/>
                        </a:rPr>
                        <a:t>真实世界</a:t>
                      </a:r>
                      <a:endParaRPr lang="en-US" altLang="zh-CN" sz="2400" b="1" i="0" u="none" strike="noStrike" dirty="0">
                        <a:solidFill>
                          <a:srgbClr val="000099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一类实体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所有相同组成的计算机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778">
                <a:tc>
                  <a:txBody>
                    <a:bodyPr/>
                    <a:lstStyle/>
                    <a:p>
                      <a:pPr marL="72000" algn="l" defTabSz="685800" rtl="0" eaLnBrk="1" fontAlgn="ctr" latinLnBrk="0" hangingPunct="1"/>
                      <a:r>
                        <a:rPr lang="zh-CN" altLang="en-US" sz="24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所有内存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778">
                <a:tc>
                  <a:txBody>
                    <a:bodyPr/>
                    <a:lstStyle/>
                    <a:p>
                      <a:pPr marL="72000" algn="l" defTabSz="685800" rtl="0" eaLnBrk="1" fontAlgn="ctr" latinLnBrk="0" hangingPunct="1"/>
                      <a:r>
                        <a:rPr lang="zh-CN" altLang="en-US" sz="24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所有显卡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778">
                <a:tc>
                  <a:txBody>
                    <a:bodyPr/>
                    <a:lstStyle/>
                    <a:p>
                      <a:pPr marL="72000" algn="l" defTabSz="685800" rtl="0" eaLnBrk="1" fontAlgn="ctr" latinLnBrk="0" hangingPunct="1"/>
                      <a:r>
                        <a:rPr lang="zh-CN" altLang="en-US" sz="24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所有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CPU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36492"/>
            <a:ext cx="7643192" cy="133632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+mn-lt"/>
              </a:rPr>
              <a:t>如何使用面向对象的思想实现一个计算机模拟</a:t>
            </a:r>
            <a:r>
              <a:rPr lang="zh-CN" altLang="en-US" sz="3200">
                <a:latin typeface="+mn-lt"/>
              </a:rPr>
              <a:t>器？</a:t>
            </a:r>
            <a:endParaRPr lang="zh-CN" altLang="en-US" sz="3200" dirty="0">
              <a:latin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A3072C5-AF6D-4D66-9150-4ABD09FCC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96244"/>
              </p:ext>
            </p:extLst>
          </p:nvPr>
        </p:nvGraphicFramePr>
        <p:xfrm>
          <a:off x="2391120" y="2519991"/>
          <a:ext cx="2020314" cy="3330325"/>
        </p:xfrm>
        <a:graphic>
          <a:graphicData uri="http://schemas.openxmlformats.org/drawingml/2006/table">
            <a:tbl>
              <a:tblPr/>
              <a:tblGrid>
                <a:gridCol w="2020314">
                  <a:extLst>
                    <a:ext uri="{9D8B030D-6E8A-4147-A177-3AD203B41FA5}">
                      <a16:colId xmlns:a16="http://schemas.microsoft.com/office/drawing/2014/main" val="997884699"/>
                    </a:ext>
                  </a:extLst>
                </a:gridCol>
              </a:tblGrid>
              <a:tr h="4867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99"/>
                          </a:solidFill>
                          <a:latin typeface="宋体"/>
                        </a:rPr>
                        <a:t>抽象为</a:t>
                      </a:r>
                      <a:endParaRPr lang="en-US" altLang="zh-CN" sz="2400" b="1" i="0" u="none" strike="noStrike" dirty="0">
                        <a:solidFill>
                          <a:srgbClr val="000099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类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69160"/>
                  </a:ext>
                </a:extLst>
              </a:tr>
              <a:tr h="113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“计算机”类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075833"/>
                  </a:ext>
                </a:extLst>
              </a:tr>
              <a:tr h="4867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“内存”类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051724"/>
                  </a:ext>
                </a:extLst>
              </a:tr>
              <a:tr h="486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“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显卡”类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73560"/>
                  </a:ext>
                </a:extLst>
              </a:tr>
              <a:tr h="486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“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CPU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”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类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980423"/>
                  </a:ext>
                </a:extLst>
              </a:tr>
            </a:tbl>
          </a:graphicData>
        </a:graphic>
      </p:graphicFrame>
      <p:graphicFrame>
        <p:nvGraphicFramePr>
          <p:cNvPr id="8" name="内容占位符 4">
            <a:extLst>
              <a:ext uri="{FF2B5EF4-FFF2-40B4-BE49-F238E27FC236}">
                <a16:creationId xmlns:a16="http://schemas.microsoft.com/office/drawing/2014/main" id="{B2DEFD55-88A0-4DD2-BDA4-55452314F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468471"/>
              </p:ext>
            </p:extLst>
          </p:nvPr>
        </p:nvGraphicFramePr>
        <p:xfrm>
          <a:off x="4646384" y="2525526"/>
          <a:ext cx="3630841" cy="3330325"/>
        </p:xfrm>
        <a:graphic>
          <a:graphicData uri="http://schemas.openxmlformats.org/drawingml/2006/table">
            <a:tbl>
              <a:tblPr/>
              <a:tblGrid>
                <a:gridCol w="3630841">
                  <a:extLst>
                    <a:ext uri="{9D8B030D-6E8A-4147-A177-3AD203B41FA5}">
                      <a16:colId xmlns:a16="http://schemas.microsoft.com/office/drawing/2014/main" val="179334792"/>
                    </a:ext>
                  </a:extLst>
                </a:gridCol>
              </a:tblGrid>
              <a:tr h="486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  <a:r>
                        <a:rPr lang="zh-CN" altLang="en-US" sz="2400" b="1" i="0" u="none" strike="noStrike" dirty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实现</a:t>
                      </a:r>
                      <a:endParaRPr lang="en-US" altLang="zh-CN" sz="2400" b="1" i="0" u="none" strike="noStrike" dirty="0">
                        <a:solidFill>
                          <a:srgbClr val="00009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Arial" panose="020B0604020202020204" pitchFamily="34" charset="0"/>
                        </a:rPr>
                        <a:t>类</a:t>
                      </a:r>
                      <a:r>
                        <a:rPr lang="zh-CN" altLang="en-US" sz="2400" b="1" i="0" u="none" strike="noStrike" dirty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2400" b="1" i="0" u="none" strike="noStrike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n-US" altLang="zh-CN" sz="2400" b="1" i="0" u="none" strike="noStrike" dirty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2400" b="1" i="0" u="none" strike="noStrike" dirty="0">
                        <a:solidFill>
                          <a:srgbClr val="00009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645809"/>
                  </a:ext>
                </a:extLst>
              </a:tr>
              <a:tr h="1131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2400" b="1" i="0" u="none" strike="noStrike" dirty="0"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class Computer{ ...}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95898"/>
                  </a:ext>
                </a:extLst>
              </a:tr>
              <a:tr h="486778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2400" b="1" i="0" u="none" strike="noStrike" dirty="0"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class Memory{ ...}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600800"/>
                  </a:ext>
                </a:extLst>
              </a:tr>
              <a:tr h="486778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2400" b="1" i="0" u="none" strike="noStrike" dirty="0"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class </a:t>
                      </a:r>
                      <a:r>
                        <a:rPr lang="en-US" sz="2400" b="1" i="0" u="none" strike="noStrike" dirty="0" err="1"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VideoCard</a:t>
                      </a:r>
                      <a:r>
                        <a:rPr lang="en-US" sz="2400" b="1" i="0" u="none" strike="noStrike" dirty="0"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{ ...}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0937"/>
                  </a:ext>
                </a:extLst>
              </a:tr>
              <a:tr h="486778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2400" b="1" i="0" u="none" strike="noStrike" dirty="0"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class CPU{ ...}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4214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F09F0CD-2157-4D87-AE7F-BDBE9831D333}"/>
              </a:ext>
            </a:extLst>
          </p:cNvPr>
          <p:cNvSpPr txBox="1"/>
          <p:nvPr/>
        </p:nvSpPr>
        <p:spPr>
          <a:xfrm>
            <a:off x="3179465" y="177281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类与对象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186634" cy="1295400"/>
          </a:xfrm>
        </p:spPr>
        <p:txBody>
          <a:bodyPr/>
          <a:lstStyle/>
          <a:p>
            <a:r>
              <a:rPr lang="zh-CN" altLang="en-US" sz="3200" dirty="0"/>
              <a:t>如何使用面向对象的思想实现一个计算机模拟器？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690001"/>
              </p:ext>
            </p:extLst>
          </p:nvPr>
        </p:nvGraphicFramePr>
        <p:xfrm>
          <a:off x="245097" y="2492896"/>
          <a:ext cx="1473414" cy="3092372"/>
        </p:xfrm>
        <a:graphic>
          <a:graphicData uri="http://schemas.openxmlformats.org/drawingml/2006/table">
            <a:tbl>
              <a:tblPr/>
              <a:tblGrid>
                <a:gridCol w="1473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真实世界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C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单个实体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一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台计算机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29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一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个内存条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一个显卡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63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一个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CPU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BDCE5B-D73A-46E1-A0F7-99D326A03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61539"/>
              </p:ext>
            </p:extLst>
          </p:nvPr>
        </p:nvGraphicFramePr>
        <p:xfrm>
          <a:off x="1934227" y="2492896"/>
          <a:ext cx="1875301" cy="3095625"/>
        </p:xfrm>
        <a:graphic>
          <a:graphicData uri="http://schemas.openxmlformats.org/drawingml/2006/table">
            <a:tbl>
              <a:tblPr/>
              <a:tblGrid>
                <a:gridCol w="1875301">
                  <a:extLst>
                    <a:ext uri="{9D8B030D-6E8A-4147-A177-3AD203B41FA5}">
                      <a16:colId xmlns:a16="http://schemas.microsoft.com/office/drawing/2014/main" val="1771557615"/>
                    </a:ext>
                  </a:extLst>
                </a:gridCol>
              </a:tblGrid>
              <a:tr h="4972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抽象为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(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一个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C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对象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)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128384"/>
                  </a:ext>
                </a:extLst>
              </a:tr>
              <a:tr h="54846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“计算机”类的一个</a:t>
                      </a:r>
                      <a:r>
                        <a:rPr lang="zh-CN" altLang="en-US" sz="2000" b="1" i="0" u="none" strike="noStrike" dirty="0">
                          <a:solidFill>
                            <a:srgbClr val="000099"/>
                          </a:solidFill>
                          <a:latin typeface="+mj-lt"/>
                        </a:rPr>
                        <a:t>实例</a:t>
                      </a:r>
                      <a:r>
                        <a:rPr lang="en-US" altLang="zh-CN" sz="2000" b="1" i="0" u="none" strike="noStrike" dirty="0">
                          <a:solidFill>
                            <a:srgbClr val="000099"/>
                          </a:solidFill>
                          <a:latin typeface="+mj-lt"/>
                        </a:rPr>
                        <a:t>/</a:t>
                      </a:r>
                      <a:r>
                        <a:rPr lang="zh-CN" altLang="en-US" sz="2000" b="1" i="0" u="none" strike="noStrike" dirty="0">
                          <a:solidFill>
                            <a:srgbClr val="000099"/>
                          </a:solidFill>
                          <a:latin typeface="+mj-lt"/>
                        </a:rPr>
                        <a:t>对象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706137"/>
                  </a:ext>
                </a:extLst>
              </a:tr>
              <a:tr h="54846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“内存”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类的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marL="72000"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一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个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实例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对象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921349"/>
                  </a:ext>
                </a:extLst>
              </a:tr>
              <a:tr h="54846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“显卡”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类的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marL="72000"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一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个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实例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对象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826400"/>
                  </a:ext>
                </a:extLst>
              </a:tr>
              <a:tr h="59521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“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CPU”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类的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marL="72000"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一个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实例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对象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47608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DF677EF-A455-4DA2-A5ED-44D6DE02A450}"/>
              </a:ext>
            </a:extLst>
          </p:cNvPr>
          <p:cNvSpPr txBox="1"/>
          <p:nvPr/>
        </p:nvSpPr>
        <p:spPr>
          <a:xfrm>
            <a:off x="3125488" y="140240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类与对象</a:t>
            </a:r>
          </a:p>
        </p:txBody>
      </p:sp>
      <p:graphicFrame>
        <p:nvGraphicFramePr>
          <p:cNvPr id="10" name="内容占位符 4">
            <a:extLst>
              <a:ext uri="{FF2B5EF4-FFF2-40B4-BE49-F238E27FC236}">
                <a16:creationId xmlns:a16="http://schemas.microsoft.com/office/drawing/2014/main" id="{77444C12-B2D7-46F5-8267-5639FEEC71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282666"/>
              </p:ext>
            </p:extLst>
          </p:nvPr>
        </p:nvGraphicFramePr>
        <p:xfrm>
          <a:off x="3946188" y="2492896"/>
          <a:ext cx="5000660" cy="3090594"/>
        </p:xfrm>
        <a:graphic>
          <a:graphicData uri="http://schemas.openxmlformats.org/drawingml/2006/table">
            <a:tbl>
              <a:tblPr/>
              <a:tblGrid>
                <a:gridCol w="5000660">
                  <a:extLst>
                    <a:ext uri="{9D8B030D-6E8A-4147-A177-3AD203B41FA5}">
                      <a16:colId xmlns:a16="http://schemas.microsoft.com/office/drawing/2014/main" val="1951532499"/>
                    </a:ext>
                  </a:extLst>
                </a:gridCol>
              </a:tblGrid>
              <a:tr h="60544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Java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实现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(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C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对象，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C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object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)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658735"/>
                  </a:ext>
                </a:extLst>
              </a:tr>
              <a:tr h="61708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Computer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99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myComputer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= new Computer();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71494"/>
                  </a:ext>
                </a:extLst>
              </a:tr>
              <a:tr h="60004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Memory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99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myComputer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= new Memory();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158896"/>
                  </a:ext>
                </a:extLst>
              </a:tr>
              <a:tr h="71449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 err="1">
                          <a:solidFill>
                            <a:srgbClr val="C00000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VideoCard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99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myVideoCard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= new </a:t>
                      </a:r>
                      <a:r>
                        <a:rPr lang="en-US" sz="1800" b="0" i="0" u="none" strike="noStrike" dirty="0" err="1">
                          <a:solidFill>
                            <a:srgbClr val="000099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VideoCard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();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273419"/>
                  </a:ext>
                </a:extLst>
              </a:tr>
              <a:tr h="5398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CPU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99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myCPU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= new CPU();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73278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66C3CB35-D042-46C5-A722-5EB875CE9CAF}"/>
              </a:ext>
            </a:extLst>
          </p:cNvPr>
          <p:cNvSpPr txBox="1"/>
          <p:nvPr/>
        </p:nvSpPr>
        <p:spPr>
          <a:xfrm>
            <a:off x="1731824" y="2123564"/>
            <a:ext cx="230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对象是类的一个实例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08250"/>
              </p:ext>
            </p:extLst>
          </p:nvPr>
        </p:nvGraphicFramePr>
        <p:xfrm>
          <a:off x="214250" y="2000239"/>
          <a:ext cx="8877394" cy="2274570"/>
        </p:xfrm>
        <a:graphic>
          <a:graphicData uri="http://schemas.openxmlformats.org/drawingml/2006/table">
            <a:tbl>
              <a:tblPr/>
              <a:tblGrid>
                <a:gridCol w="89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4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0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名词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真实世界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抽象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99"/>
                          </a:solidFill>
                          <a:latin typeface="+mj-lt"/>
                        </a:rPr>
                        <a:t>Java</a:t>
                      </a:r>
                      <a:r>
                        <a:rPr lang="zh-CN" altLang="en-US" sz="2000" b="1" i="0" u="none" strike="noStrike">
                          <a:solidFill>
                            <a:srgbClr val="000099"/>
                          </a:solidFill>
                          <a:latin typeface="+mj-lt"/>
                        </a:rPr>
                        <a:t>实现</a:t>
                      </a:r>
                      <a:r>
                        <a:rPr lang="en-US" altLang="zh-CN" sz="2000" b="1" i="0" u="none" strike="noStrike">
                          <a:solidFill>
                            <a:srgbClr val="000099"/>
                          </a:solidFill>
                          <a:latin typeface="+mj-lt"/>
                        </a:rPr>
                        <a:t>(</a:t>
                      </a:r>
                      <a:r>
                        <a:rPr lang="zh-CN" altLang="en-US" sz="2000" b="1">
                          <a:solidFill>
                            <a:srgbClr val="C00000"/>
                          </a:solidFill>
                          <a:latin typeface="+mj-lt"/>
                          <a:ea typeface="+mn-ea"/>
                        </a:rPr>
                        <a:t>类</a:t>
                      </a:r>
                      <a:r>
                        <a:rPr lang="zh-CN" altLang="en-US" sz="2000" b="1" i="0" u="none" strike="noStrike">
                          <a:solidFill>
                            <a:srgbClr val="000099"/>
                          </a:solidFill>
                          <a:latin typeface="+mj-lt"/>
                        </a:rPr>
                        <a:t>，</a:t>
                      </a:r>
                      <a:r>
                        <a:rPr lang="en-US" altLang="zh-CN" sz="2000" b="1" i="0" u="none" strike="noStrike">
                          <a:solidFill>
                            <a:srgbClr val="000099"/>
                          </a:solidFill>
                          <a:latin typeface="+mj-lt"/>
                        </a:rPr>
                        <a:t>class)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0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实体之间的</a:t>
                      </a:r>
                      <a:r>
                        <a:rPr lang="zh-CN" altLang="en-US" sz="1600" b="1" i="0" u="none" strike="noStrike" dirty="0">
                          <a:solidFill>
                            <a:srgbClr val="C00000"/>
                          </a:solidFill>
                          <a:latin typeface="+mj-lt"/>
                        </a:rPr>
                        <a:t>关系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一台计算机包含：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Arial" panose="020B0604020202020204" pitchFamily="34" charset="0"/>
                        </a:rPr>
                        <a:t>显示器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Arial" panose="020B0604020202020204" pitchFamily="34" charset="0"/>
                        </a:rPr>
                        <a:t>内存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Arial" panose="020B0604020202020204" pitchFamily="34" charset="0"/>
                        </a:rPr>
                        <a:t>硬盘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Arial" panose="020B0604020202020204" pitchFamily="34" charset="0"/>
                        </a:rPr>
                        <a:t>声卡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Arial" panose="020B0604020202020204" pitchFamily="34" charset="0"/>
                        </a:rPr>
                        <a:t>CPU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Arial" panose="020B0604020202020204" pitchFamily="34" charset="0"/>
                        </a:rPr>
                        <a:t>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“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计算机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”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类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的成员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en-US" sz="1600" b="1" i="0" u="none" strike="noStrike" dirty="0">
                        <a:solidFill>
                          <a:srgbClr val="000099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186634" cy="1295400"/>
          </a:xfrm>
        </p:spPr>
        <p:txBody>
          <a:bodyPr/>
          <a:lstStyle/>
          <a:p>
            <a:r>
              <a:rPr lang="zh-CN" altLang="en-US" sz="3200" dirty="0"/>
              <a:t>如何使用面向对象的思想实现</a:t>
            </a:r>
            <a:br>
              <a:rPr lang="en-US" altLang="zh-CN" sz="3200" dirty="0"/>
            </a:br>
            <a:r>
              <a:rPr lang="zh-CN" altLang="en-US" sz="3200" dirty="0"/>
              <a:t>一个计算机模拟器？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ADB4C8-0086-6107-7006-BC82F15606B0}"/>
              </a:ext>
            </a:extLst>
          </p:cNvPr>
          <p:cNvSpPr txBox="1"/>
          <p:nvPr/>
        </p:nvSpPr>
        <p:spPr>
          <a:xfrm>
            <a:off x="3838576" y="2406373"/>
            <a:ext cx="5253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u="none" strike="noStrike" dirty="0">
                <a:solidFill>
                  <a:srgbClr val="000099"/>
                </a:solidFill>
                <a:latin typeface="+mn-lt"/>
              </a:rPr>
              <a:t>class </a:t>
            </a:r>
            <a:r>
              <a:rPr lang="en-US" altLang="zh-CN" sz="1600" b="1" i="0" u="none" strike="noStrike" dirty="0">
                <a:solidFill>
                  <a:srgbClr val="C00000"/>
                </a:solidFill>
                <a:latin typeface="+mn-lt"/>
              </a:rPr>
              <a:t>Computer</a:t>
            </a:r>
            <a:r>
              <a:rPr lang="en-US" altLang="zh-CN" sz="1600" b="1" i="0" u="none" strike="noStrike" dirty="0">
                <a:solidFill>
                  <a:srgbClr val="000099"/>
                </a:solidFill>
                <a:latin typeface="+mn-lt"/>
              </a:rPr>
              <a:t>{     </a:t>
            </a:r>
            <a:br>
              <a:rPr lang="en-US" altLang="zh-CN" sz="1600" b="1" i="0" u="none" strike="noStrike" dirty="0">
                <a:solidFill>
                  <a:srgbClr val="000099"/>
                </a:solidFill>
                <a:latin typeface="+mn-lt"/>
              </a:rPr>
            </a:br>
            <a:endParaRPr lang="en-US" altLang="zh-CN" sz="1600" b="1" i="0" u="none" strike="noStrike" dirty="0">
              <a:solidFill>
                <a:srgbClr val="000099"/>
              </a:solidFill>
              <a:latin typeface="+mn-lt"/>
            </a:endParaRPr>
          </a:p>
          <a:p>
            <a:endParaRPr lang="en-US" altLang="zh-CN" sz="1600" b="1" dirty="0">
              <a:solidFill>
                <a:srgbClr val="000099"/>
              </a:solidFill>
            </a:endParaRPr>
          </a:p>
          <a:p>
            <a:endParaRPr lang="en-US" altLang="zh-CN" sz="1600" b="1" i="0" u="none" strike="noStrike" dirty="0">
              <a:solidFill>
                <a:srgbClr val="000099"/>
              </a:solidFill>
              <a:latin typeface="+mn-lt"/>
            </a:endParaRPr>
          </a:p>
          <a:p>
            <a:br>
              <a:rPr lang="en-US" altLang="zh-CN" sz="1600" b="1" i="0" u="none" strike="noStrike" dirty="0">
                <a:solidFill>
                  <a:srgbClr val="000099"/>
                </a:solidFill>
                <a:latin typeface="+mn-lt"/>
              </a:rPr>
            </a:br>
            <a:r>
              <a:rPr lang="en-US" altLang="zh-CN" sz="1600" b="1" i="0" u="none" strike="noStrike" dirty="0">
                <a:solidFill>
                  <a:srgbClr val="000099"/>
                </a:solidFill>
                <a:latin typeface="+mn-lt"/>
              </a:rPr>
              <a:t>}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9B36BF-AFC1-EA1A-3999-AB41569AA6C6}"/>
              </a:ext>
            </a:extLst>
          </p:cNvPr>
          <p:cNvSpPr txBox="1"/>
          <p:nvPr/>
        </p:nvSpPr>
        <p:spPr>
          <a:xfrm>
            <a:off x="3750843" y="2709863"/>
            <a:ext cx="5259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0" u="none" strike="noStrike" dirty="0">
                <a:solidFill>
                  <a:srgbClr val="000099"/>
                </a:solidFill>
                <a:latin typeface="+mn-lt"/>
              </a:rPr>
              <a:t>    </a:t>
            </a:r>
            <a:r>
              <a:rPr lang="en-US" altLang="zh-CN" sz="1600" b="1" i="0" u="none" strike="noStrike" dirty="0">
                <a:solidFill>
                  <a:srgbClr val="006600"/>
                </a:solidFill>
                <a:latin typeface="+mn-lt"/>
              </a:rPr>
              <a:t>Memory</a:t>
            </a:r>
            <a:r>
              <a:rPr lang="en-US" altLang="zh-CN" sz="1600" b="1" i="0" u="none" strike="noStrike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1600" b="1" i="0" u="none" strike="noStrike" dirty="0" err="1">
                <a:solidFill>
                  <a:srgbClr val="000099"/>
                </a:solidFill>
                <a:latin typeface="+mn-lt"/>
              </a:rPr>
              <a:t>myMemory</a:t>
            </a:r>
            <a:r>
              <a:rPr lang="en-US" altLang="zh-CN" sz="1600" b="1" i="0" u="none" strike="noStrike" dirty="0">
                <a:solidFill>
                  <a:srgbClr val="000099"/>
                </a:solidFill>
                <a:latin typeface="+mn-lt"/>
              </a:rPr>
              <a:t>= new Memory();  //</a:t>
            </a:r>
            <a:r>
              <a:rPr lang="zh-CN" altLang="en-US" sz="1600" b="1" i="0" u="none" strike="noStrike" dirty="0">
                <a:solidFill>
                  <a:srgbClr val="000099"/>
                </a:solidFill>
                <a:latin typeface="+mn-lt"/>
              </a:rPr>
              <a:t>内存</a:t>
            </a:r>
            <a:br>
              <a:rPr lang="zh-CN" altLang="en-US" sz="1600" b="1" i="0" u="none" strike="noStrike" dirty="0">
                <a:solidFill>
                  <a:srgbClr val="000099"/>
                </a:solidFill>
                <a:latin typeface="+mn-lt"/>
              </a:rPr>
            </a:br>
            <a:r>
              <a:rPr lang="zh-CN" altLang="en-US" sz="1600" b="1" i="0" u="none" strike="noStrike" dirty="0">
                <a:solidFill>
                  <a:srgbClr val="000099"/>
                </a:solidFill>
                <a:latin typeface="+mn-lt"/>
              </a:rPr>
              <a:t>    </a:t>
            </a:r>
            <a:r>
              <a:rPr lang="en-US" altLang="zh-CN" sz="1600" b="1" i="0" u="none" strike="noStrike" dirty="0" err="1">
                <a:solidFill>
                  <a:srgbClr val="006600"/>
                </a:solidFill>
                <a:latin typeface="+mn-lt"/>
              </a:rPr>
              <a:t>VideoCard</a:t>
            </a:r>
            <a:r>
              <a:rPr lang="en-US" altLang="zh-CN" sz="1600" b="1" i="0" u="none" strike="noStrike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1600" b="1" i="0" u="none" strike="noStrike" dirty="0" err="1">
                <a:solidFill>
                  <a:srgbClr val="000099"/>
                </a:solidFill>
                <a:latin typeface="+mn-lt"/>
              </a:rPr>
              <a:t>myVideoCard</a:t>
            </a:r>
            <a:r>
              <a:rPr lang="en-US" altLang="zh-CN" sz="1600" b="1" i="0" u="none" strike="noStrike" dirty="0">
                <a:solidFill>
                  <a:srgbClr val="000099"/>
                </a:solidFill>
                <a:latin typeface="+mn-lt"/>
              </a:rPr>
              <a:t> = new </a:t>
            </a:r>
            <a:r>
              <a:rPr lang="en-US" altLang="zh-CN" sz="1600" b="1" i="0" u="none" strike="noStrike" dirty="0" err="1">
                <a:solidFill>
                  <a:srgbClr val="000099"/>
                </a:solidFill>
                <a:latin typeface="+mn-lt"/>
              </a:rPr>
              <a:t>VideoCard</a:t>
            </a:r>
            <a:r>
              <a:rPr lang="en-US" altLang="zh-CN" sz="1600" b="1" i="0" u="none" strike="noStrike" dirty="0">
                <a:solidFill>
                  <a:srgbClr val="000099"/>
                </a:solidFill>
                <a:latin typeface="+mn-lt"/>
              </a:rPr>
              <a:t>();//</a:t>
            </a:r>
            <a:r>
              <a:rPr lang="zh-CN" altLang="en-US" sz="1600" b="1" i="0" u="none" strike="noStrike" dirty="0">
                <a:solidFill>
                  <a:srgbClr val="000099"/>
                </a:solidFill>
                <a:latin typeface="+mn-lt"/>
              </a:rPr>
              <a:t>显卡</a:t>
            </a:r>
            <a:br>
              <a:rPr lang="zh-CN" altLang="en-US" sz="1600" b="1" i="0" u="none" strike="noStrike" dirty="0">
                <a:solidFill>
                  <a:srgbClr val="000099"/>
                </a:solidFill>
                <a:latin typeface="+mn-lt"/>
              </a:rPr>
            </a:br>
            <a:r>
              <a:rPr lang="zh-CN" altLang="en-US" sz="1600" b="1" i="0" u="none" strike="noStrike" dirty="0">
                <a:solidFill>
                  <a:srgbClr val="000099"/>
                </a:solidFill>
                <a:latin typeface="+mn-lt"/>
              </a:rPr>
              <a:t>    </a:t>
            </a:r>
            <a:r>
              <a:rPr lang="en-US" altLang="zh-CN" sz="1600" b="1" i="0" u="none" strike="noStrike" dirty="0">
                <a:solidFill>
                  <a:srgbClr val="006600"/>
                </a:solidFill>
                <a:latin typeface="+mn-lt"/>
              </a:rPr>
              <a:t>CPU</a:t>
            </a:r>
            <a:r>
              <a:rPr lang="en-US" altLang="zh-CN" sz="1600" b="1" i="0" u="none" strike="noStrike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1600" b="1" i="0" u="none" strike="noStrike" dirty="0" err="1">
                <a:solidFill>
                  <a:srgbClr val="000099"/>
                </a:solidFill>
                <a:latin typeface="+mn-lt"/>
              </a:rPr>
              <a:t>myCPU</a:t>
            </a:r>
            <a:r>
              <a:rPr lang="en-US" altLang="zh-CN" sz="1600" b="1" i="0" u="none" strike="noStrike" dirty="0">
                <a:solidFill>
                  <a:srgbClr val="000099"/>
                </a:solidFill>
                <a:latin typeface="+mn-lt"/>
              </a:rPr>
              <a:t> = new CPU();   //CPU</a:t>
            </a:r>
            <a:br>
              <a:rPr lang="en-US" altLang="zh-CN" sz="1600" b="1" i="0" u="none" strike="noStrike" dirty="0">
                <a:solidFill>
                  <a:srgbClr val="000099"/>
                </a:solidFill>
                <a:latin typeface="+mn-lt"/>
              </a:rPr>
            </a:br>
            <a:r>
              <a:rPr lang="en-US" altLang="zh-CN" sz="1600" b="1" i="0" u="none" strike="noStrike" dirty="0">
                <a:solidFill>
                  <a:srgbClr val="000099"/>
                </a:solidFill>
                <a:latin typeface="+mn-lt"/>
              </a:rPr>
              <a:t>    ......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8EAC1-0F86-471A-8551-3E24C65A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75" y="2588449"/>
            <a:ext cx="7772400" cy="1362075"/>
          </a:xfrm>
        </p:spPr>
        <p:txBody>
          <a:bodyPr/>
          <a:lstStyle/>
          <a:p>
            <a:pPr algn="ctr"/>
            <a:r>
              <a:rPr lang="zh-CN" altLang="en-US" sz="4800"/>
              <a:t>什么是“面向对象”？</a:t>
            </a:r>
          </a:p>
        </p:txBody>
      </p:sp>
    </p:spTree>
    <p:extLst>
      <p:ext uri="{BB962C8B-B14F-4D97-AF65-F5344CB8AC3E}">
        <p14:creationId xmlns:p14="http://schemas.microsoft.com/office/powerpoint/2010/main" val="57961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B2726-5FDA-4A20-BA6A-4425C092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6A014-B834-42D9-82F2-863966A74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t">
              <a:buNone/>
            </a:pPr>
            <a:endParaRPr lang="en-US" altLang="zh-CN" sz="4400" b="1"/>
          </a:p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17DE2-76AA-46E5-9197-CC5E901D5180}"/>
              </a:ext>
            </a:extLst>
          </p:cNvPr>
          <p:cNvSpPr txBox="1"/>
          <p:nvPr/>
        </p:nvSpPr>
        <p:spPr>
          <a:xfrm>
            <a:off x="2297784" y="1623095"/>
            <a:ext cx="565609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zh-CN" sz="4400" b="1"/>
              <a:t>真实世界</a:t>
            </a:r>
            <a:endParaRPr lang="zh-CN" altLang="en-US" sz="4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F2ECBF-4EB2-4C14-8E42-79C3FD5EA602}"/>
              </a:ext>
            </a:extLst>
          </p:cNvPr>
          <p:cNvSpPr txBox="1"/>
          <p:nvPr/>
        </p:nvSpPr>
        <p:spPr>
          <a:xfrm>
            <a:off x="5809266" y="1623095"/>
            <a:ext cx="565609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/>
              <a:t>数字世界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400369B-48CB-4EFC-9580-D8C6E65A38F5}"/>
              </a:ext>
            </a:extLst>
          </p:cNvPr>
          <p:cNvCxnSpPr/>
          <p:nvPr/>
        </p:nvCxnSpPr>
        <p:spPr>
          <a:xfrm>
            <a:off x="3011863" y="2196445"/>
            <a:ext cx="2733773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BAEE2C-C05B-4DC5-ABEE-5B03BF489D07}"/>
              </a:ext>
            </a:extLst>
          </p:cNvPr>
          <p:cNvCxnSpPr>
            <a:cxnSpLocks/>
          </p:cNvCxnSpPr>
          <p:nvPr/>
        </p:nvCxnSpPr>
        <p:spPr>
          <a:xfrm flipH="1">
            <a:off x="3011863" y="3402290"/>
            <a:ext cx="2698421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2AB4F0D-185F-4A07-8E4B-2DC6FCE81E3E}"/>
              </a:ext>
            </a:extLst>
          </p:cNvPr>
          <p:cNvSpPr txBox="1"/>
          <p:nvPr/>
        </p:nvSpPr>
        <p:spPr>
          <a:xfrm>
            <a:off x="3178009" y="1689038"/>
            <a:ext cx="236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面向对象设计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9F14BB-5BF3-4BBD-BAC0-A88F05496771}"/>
              </a:ext>
            </a:extLst>
          </p:cNvPr>
          <p:cNvSpPr txBox="1"/>
          <p:nvPr/>
        </p:nvSpPr>
        <p:spPr>
          <a:xfrm>
            <a:off x="1238784" y="4991532"/>
            <a:ext cx="632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真实世界与数字世界之间，如何模拟互换？</a:t>
            </a:r>
          </a:p>
        </p:txBody>
      </p:sp>
    </p:spTree>
    <p:extLst>
      <p:ext uri="{BB962C8B-B14F-4D97-AF65-F5344CB8AC3E}">
        <p14:creationId xmlns:p14="http://schemas.microsoft.com/office/powerpoint/2010/main" val="22664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FA8D108-F570-4D12-B653-DFCE1D0C5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492297"/>
              </p:ext>
            </p:extLst>
          </p:nvPr>
        </p:nvGraphicFramePr>
        <p:xfrm>
          <a:off x="866084" y="240268"/>
          <a:ext cx="3519012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533">
                  <a:extLst>
                    <a:ext uri="{9D8B030D-6E8A-4147-A177-3AD203B41FA5}">
                      <a16:colId xmlns:a16="http://schemas.microsoft.com/office/drawing/2014/main" val="388874552"/>
                    </a:ext>
                  </a:extLst>
                </a:gridCol>
                <a:gridCol w="697163">
                  <a:extLst>
                    <a:ext uri="{9D8B030D-6E8A-4147-A177-3AD203B41FA5}">
                      <a16:colId xmlns:a16="http://schemas.microsoft.com/office/drawing/2014/main" val="392907434"/>
                    </a:ext>
                  </a:extLst>
                </a:gridCol>
                <a:gridCol w="1560316">
                  <a:extLst>
                    <a:ext uri="{9D8B030D-6E8A-4147-A177-3AD203B41FA5}">
                      <a16:colId xmlns:a16="http://schemas.microsoft.com/office/drawing/2014/main" val="1889075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4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88653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B03C9-27C1-4588-97AC-370BA081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70DF32-25C5-4AAA-A1DC-68D6A422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871662"/>
            <a:ext cx="2181225" cy="3114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8C882B-59B0-4A59-A3C7-67C97C489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17638"/>
            <a:ext cx="2181225" cy="4362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388EED-B312-4006-B439-0889BE767482}"/>
              </a:ext>
            </a:extLst>
          </p:cNvPr>
          <p:cNvSpPr txBox="1"/>
          <p:nvPr/>
        </p:nvSpPr>
        <p:spPr>
          <a:xfrm>
            <a:off x="3840752" y="270892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000099"/>
                </a:solidFill>
                <a:latin typeface="Arial Black" panose="020B0A04020102020204" pitchFamily="34" charset="0"/>
              </a:rPr>
              <a:t>cosplay</a:t>
            </a:r>
            <a:endParaRPr lang="zh-CN" altLang="en-US" sz="280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740D2C-35EE-4170-9BE7-DBE92FE70DE2}"/>
              </a:ext>
            </a:extLst>
          </p:cNvPr>
          <p:cNvCxnSpPr>
            <a:cxnSpLocks/>
          </p:cNvCxnSpPr>
          <p:nvPr/>
        </p:nvCxnSpPr>
        <p:spPr>
          <a:xfrm flipH="1">
            <a:off x="3840752" y="3356992"/>
            <a:ext cx="16921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D519371-3840-4462-84ED-83D51E6A7023}"/>
              </a:ext>
            </a:extLst>
          </p:cNvPr>
          <p:cNvSpPr txBox="1"/>
          <p:nvPr/>
        </p:nvSpPr>
        <p:spPr>
          <a:xfrm>
            <a:off x="6050371" y="9482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数字世界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C34E1D-70A2-4798-AD89-CE086BC920E6}"/>
              </a:ext>
            </a:extLst>
          </p:cNvPr>
          <p:cNvSpPr txBox="1"/>
          <p:nvPr/>
        </p:nvSpPr>
        <p:spPr>
          <a:xfrm>
            <a:off x="1437174" y="785524"/>
            <a:ext cx="182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真实世界 </a:t>
            </a:r>
          </a:p>
        </p:txBody>
      </p:sp>
    </p:spTree>
    <p:extLst>
      <p:ext uri="{BB962C8B-B14F-4D97-AF65-F5344CB8AC3E}">
        <p14:creationId xmlns:p14="http://schemas.microsoft.com/office/powerpoint/2010/main" val="37269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B5D32-3CB9-4D92-AEAE-D843DD4F3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014835-F0CF-41E4-81DF-09E06B29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14BECDE-AC8B-4CDA-9FF6-FD2A38EEFC40}"/>
              </a:ext>
            </a:extLst>
          </p:cNvPr>
          <p:cNvGraphicFramePr>
            <a:graphicFrameLocks noGrp="1"/>
          </p:cNvGraphicFramePr>
          <p:nvPr/>
        </p:nvGraphicFramePr>
        <p:xfrm>
          <a:off x="1165311" y="2703343"/>
          <a:ext cx="6813377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957">
                  <a:extLst>
                    <a:ext uri="{9D8B030D-6E8A-4147-A177-3AD203B41FA5}">
                      <a16:colId xmlns:a16="http://schemas.microsoft.com/office/drawing/2014/main" val="104385962"/>
                    </a:ext>
                  </a:extLst>
                </a:gridCol>
                <a:gridCol w="1520518">
                  <a:extLst>
                    <a:ext uri="{9D8B030D-6E8A-4147-A177-3AD203B41FA5}">
                      <a16:colId xmlns:a16="http://schemas.microsoft.com/office/drawing/2014/main" val="558898820"/>
                    </a:ext>
                  </a:extLst>
                </a:gridCol>
                <a:gridCol w="2730902">
                  <a:extLst>
                    <a:ext uri="{9D8B030D-6E8A-4147-A177-3AD203B41FA5}">
                      <a16:colId xmlns:a16="http://schemas.microsoft.com/office/drawing/2014/main" val="281607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>
                          <a:solidFill>
                            <a:schemeClr val="tx1"/>
                          </a:solidFill>
                        </a:rPr>
                        <a:t>真人</a:t>
                      </a:r>
                      <a:r>
                        <a:rPr lang="en-US" altLang="zh-CN" sz="400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zh-CN" altLang="en-US" sz="4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>
                          <a:solidFill>
                            <a:schemeClr val="tx1"/>
                          </a:solidFill>
                        </a:rPr>
                        <a:t>CS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</a:rPr>
                        <a:t>游戏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24407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1444F7-C176-45B8-A0EA-46C84EA40BFD}"/>
              </a:ext>
            </a:extLst>
          </p:cNvPr>
          <p:cNvCxnSpPr/>
          <p:nvPr/>
        </p:nvCxnSpPr>
        <p:spPr>
          <a:xfrm flipH="1">
            <a:off x="3923928" y="3053863"/>
            <a:ext cx="122413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701C0A-1563-4F0A-8DEF-EEBBB33FB522}"/>
              </a:ext>
            </a:extLst>
          </p:cNvPr>
          <p:cNvSpPr txBox="1"/>
          <p:nvPr/>
        </p:nvSpPr>
        <p:spPr>
          <a:xfrm>
            <a:off x="5640129" y="20598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数字世界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6C0D51-A631-417E-92B9-452D5693324F}"/>
              </a:ext>
            </a:extLst>
          </p:cNvPr>
          <p:cNvSpPr txBox="1"/>
          <p:nvPr/>
        </p:nvSpPr>
        <p:spPr>
          <a:xfrm>
            <a:off x="1389939" y="2001093"/>
            <a:ext cx="182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真实世界 </a:t>
            </a:r>
          </a:p>
        </p:txBody>
      </p:sp>
    </p:spTree>
    <p:extLst>
      <p:ext uri="{BB962C8B-B14F-4D97-AF65-F5344CB8AC3E}">
        <p14:creationId xmlns:p14="http://schemas.microsoft.com/office/powerpoint/2010/main" val="7417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06FAD0D-8B20-4CB3-B645-8A3E6AAAB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70" y="1144895"/>
            <a:ext cx="1800200" cy="158417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A9CA9-176C-4A0E-B68B-CB40E69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3E0D6586-DFA4-40E7-A3E8-0EE6D2BEC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198436"/>
              </p:ext>
            </p:extLst>
          </p:nvPr>
        </p:nvGraphicFramePr>
        <p:xfrm>
          <a:off x="1240582" y="346156"/>
          <a:ext cx="62163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594">
                  <a:extLst>
                    <a:ext uri="{9D8B030D-6E8A-4147-A177-3AD203B41FA5}">
                      <a16:colId xmlns:a16="http://schemas.microsoft.com/office/drawing/2014/main" val="388874552"/>
                    </a:ext>
                  </a:extLst>
                </a:gridCol>
                <a:gridCol w="2174879">
                  <a:extLst>
                    <a:ext uri="{9D8B030D-6E8A-4147-A177-3AD203B41FA5}">
                      <a16:colId xmlns:a16="http://schemas.microsoft.com/office/drawing/2014/main" val="392907434"/>
                    </a:ext>
                  </a:extLst>
                </a:gridCol>
                <a:gridCol w="2174879">
                  <a:extLst>
                    <a:ext uri="{9D8B030D-6E8A-4147-A177-3AD203B41FA5}">
                      <a16:colId xmlns:a16="http://schemas.microsoft.com/office/drawing/2014/main" val="1889075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>
                          <a:solidFill>
                            <a:schemeClr val="tx1"/>
                          </a:solidFill>
                        </a:rPr>
                        <a:t>真实世界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VS.     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数字世界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8865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A1A9DD1-8C00-43BA-A541-5DA5DFE63BDF}"/>
              </a:ext>
            </a:extLst>
          </p:cNvPr>
          <p:cNvSpPr txBox="1"/>
          <p:nvPr/>
        </p:nvSpPr>
        <p:spPr>
          <a:xfrm>
            <a:off x="974565" y="146083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电脑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D3D806-7B1E-44D0-976A-EECBCD96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3" y="3062530"/>
            <a:ext cx="7183335" cy="36228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9A55897-0C37-4B38-9631-D93EFEB642D4}"/>
              </a:ext>
            </a:extLst>
          </p:cNvPr>
          <p:cNvSpPr txBox="1"/>
          <p:nvPr/>
        </p:nvSpPr>
        <p:spPr>
          <a:xfrm>
            <a:off x="905522" y="4873950"/>
            <a:ext cx="114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JVM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914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什么是“面向对象” 思想？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真实世界由万事万物组成。</a:t>
            </a:r>
            <a:endParaRPr lang="en-US" altLang="zh-CN" sz="2400" dirty="0"/>
          </a:p>
          <a:p>
            <a:r>
              <a:rPr lang="zh-CN" altLang="en-US" sz="2400" dirty="0"/>
              <a:t>人以</a:t>
            </a:r>
            <a:r>
              <a:rPr lang="zh-CN" altLang="en-US" sz="2400" dirty="0">
                <a:solidFill>
                  <a:srgbClr val="C00000"/>
                </a:solidFill>
              </a:rPr>
              <a:t>类</a:t>
            </a:r>
            <a:r>
              <a:rPr lang="zh-CN" altLang="en-US" sz="2400" dirty="0"/>
              <a:t>聚，物以</a:t>
            </a:r>
            <a:r>
              <a:rPr lang="zh-CN" altLang="en-US" sz="2400" dirty="0">
                <a:solidFill>
                  <a:srgbClr val="C00000"/>
                </a:solidFill>
              </a:rPr>
              <a:t>群</a:t>
            </a:r>
            <a:r>
              <a:rPr lang="zh-CN" altLang="en-US" sz="2400" dirty="0"/>
              <a:t>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类</a:t>
            </a:r>
            <a:r>
              <a:rPr lang="en-US" altLang="zh-CN" sz="2400" dirty="0">
                <a:solidFill>
                  <a:srgbClr val="C00000"/>
                </a:solidFill>
              </a:rPr>
              <a:t>/</a:t>
            </a:r>
            <a:r>
              <a:rPr lang="zh-CN" altLang="en-US" sz="2400" dirty="0">
                <a:solidFill>
                  <a:srgbClr val="C00000"/>
                </a:solidFill>
              </a:rPr>
              <a:t>群</a:t>
            </a:r>
            <a:r>
              <a:rPr lang="zh-CN" altLang="en-US" sz="2400" dirty="0"/>
              <a:t>怎么分？</a:t>
            </a:r>
            <a:endParaRPr lang="en-US" altLang="zh-CN" sz="2400" dirty="0"/>
          </a:p>
          <a:p>
            <a:pPr lvl="1"/>
            <a:r>
              <a:rPr lang="zh-CN" altLang="en-US" sz="2400" dirty="0"/>
              <a:t>每个实体</a:t>
            </a:r>
            <a:r>
              <a:rPr lang="en-US" altLang="zh-CN" sz="2400" dirty="0"/>
              <a:t>(</a:t>
            </a:r>
            <a:r>
              <a:rPr lang="zh-CN" altLang="en-US" sz="2400" dirty="0"/>
              <a:t>个体</a:t>
            </a:r>
            <a:r>
              <a:rPr lang="en-US" altLang="zh-CN" sz="2400" dirty="0"/>
              <a:t>)</a:t>
            </a:r>
            <a:r>
              <a:rPr lang="zh-CN" altLang="en-US" sz="2400" dirty="0"/>
              <a:t>根据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特征</a:t>
            </a:r>
            <a:r>
              <a:rPr lang="zh-CN" altLang="en-US" sz="2400" dirty="0"/>
              <a:t>属于某一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种类</a:t>
            </a:r>
            <a:r>
              <a:rPr lang="zh-CN" altLang="en-US" sz="2400" dirty="0"/>
              <a:t>，亦或具有几个类别的特征。</a:t>
            </a:r>
            <a:endParaRPr lang="en-US" altLang="zh-CN" sz="2400" dirty="0"/>
          </a:p>
          <a:p>
            <a:pPr lvl="1"/>
            <a:r>
              <a:rPr lang="zh-CN" altLang="en-US" sz="2400" dirty="0"/>
              <a:t>不同类别的实体之间存在各种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关联</a:t>
            </a:r>
            <a:r>
              <a:rPr lang="zh-CN" altLang="en-US" sz="2400" dirty="0"/>
              <a:t>，包括：继承关系等。</a:t>
            </a: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AC733-EB44-4461-8411-4063F520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79512"/>
          </a:xfrm>
        </p:spPr>
        <p:txBody>
          <a:bodyPr/>
          <a:lstStyle/>
          <a:p>
            <a:r>
              <a:rPr lang="zh-CN" altLang="en-US" dirty="0"/>
              <a:t>什么是“面向对象”思想？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2A748-C70B-4D19-AC93-61194280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021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b="1" dirty="0"/>
              <a:t>面向对象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0000CC"/>
                </a:solidFill>
              </a:rPr>
              <a:t>O</a:t>
            </a:r>
            <a:r>
              <a:rPr lang="en-US" altLang="zh-CN" sz="2800" b="1" dirty="0"/>
              <a:t>bject-</a:t>
            </a:r>
            <a:r>
              <a:rPr lang="en-US" altLang="zh-CN" sz="2800" b="1" dirty="0">
                <a:solidFill>
                  <a:srgbClr val="0000CC"/>
                </a:solidFill>
              </a:rPr>
              <a:t>O</a:t>
            </a:r>
            <a:r>
              <a:rPr lang="en-US" altLang="zh-CN" sz="2800" b="1" dirty="0"/>
              <a:t>riented</a:t>
            </a:r>
            <a:r>
              <a:rPr lang="zh-CN" altLang="en-US" sz="2800" b="1" dirty="0"/>
              <a:t>，</a:t>
            </a:r>
            <a:r>
              <a:rPr lang="en-US" altLang="zh-CN" sz="2800" b="1" dirty="0">
                <a:solidFill>
                  <a:srgbClr val="0000CC"/>
                </a:solidFill>
              </a:rPr>
              <a:t>OO</a:t>
            </a:r>
            <a:r>
              <a:rPr lang="en-US" altLang="zh-CN" sz="2800" b="1" dirty="0"/>
              <a:t>)</a:t>
            </a:r>
          </a:p>
          <a:p>
            <a:pPr>
              <a:spcBef>
                <a:spcPts val="0"/>
              </a:spcBef>
            </a:pPr>
            <a:r>
              <a:rPr lang="zh-CN" altLang="en-US" sz="2800" b="1" dirty="0">
                <a:solidFill>
                  <a:srgbClr val="C00000"/>
                </a:solidFill>
              </a:rPr>
              <a:t>面向对象</a:t>
            </a:r>
            <a:r>
              <a:rPr lang="zh-CN" altLang="en-US" sz="2800" b="1" dirty="0"/>
              <a:t>是对现实世界的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理解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建模</a:t>
            </a:r>
            <a:r>
              <a:rPr lang="zh-CN" altLang="en-US" sz="2800" b="1" dirty="0"/>
              <a:t>到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实现</a:t>
            </a:r>
            <a:r>
              <a:rPr lang="zh-CN" altLang="en-US" sz="2800" b="1" dirty="0"/>
              <a:t>的思想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spcBef>
                <a:spcPts val="0"/>
              </a:spcBef>
            </a:pPr>
            <a:endParaRPr lang="en-US" altLang="zh-CN" sz="1000" dirty="0"/>
          </a:p>
          <a:p>
            <a:pPr>
              <a:spcBef>
                <a:spcPts val="0"/>
              </a:spcBef>
            </a:pPr>
            <a:r>
              <a:rPr lang="zh-CN" altLang="en-US" sz="2300" dirty="0"/>
              <a:t>什么是类</a:t>
            </a:r>
            <a:r>
              <a:rPr lang="en-US" altLang="zh-CN" sz="2300" dirty="0"/>
              <a:t>(class)?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r>
              <a:rPr lang="zh-CN" altLang="en-US" sz="2400" dirty="0"/>
              <a:t>是具有某些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特殊属性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/>
              <a:t>成员变量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行为方式</a:t>
            </a:r>
            <a:r>
              <a:rPr lang="en-US" altLang="zh-CN" sz="2400" dirty="0"/>
              <a:t>(</a:t>
            </a:r>
            <a:r>
              <a:rPr lang="zh-CN" altLang="en-US" sz="2400" dirty="0"/>
              <a:t>方法</a:t>
            </a:r>
            <a:r>
              <a:rPr lang="en-US" altLang="zh-CN" sz="2400" dirty="0"/>
              <a:t>)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一类实体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endParaRPr lang="en-US" altLang="zh-CN" sz="10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什么是对象</a:t>
            </a:r>
            <a:r>
              <a:rPr lang="en-US" altLang="zh-CN" sz="2400" dirty="0"/>
              <a:t>(Object)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对象</a:t>
            </a:r>
            <a:r>
              <a:rPr lang="zh-CN" altLang="en-US" sz="2400" dirty="0"/>
              <a:t>就是具有某些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特殊属性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/>
              <a:t>成员变量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行为方式</a:t>
            </a:r>
            <a:r>
              <a:rPr lang="en-US" altLang="zh-CN" sz="2400" dirty="0"/>
              <a:t>(</a:t>
            </a:r>
            <a:r>
              <a:rPr lang="zh-CN" altLang="en-US" sz="2400" dirty="0"/>
              <a:t>方法</a:t>
            </a:r>
            <a:r>
              <a:rPr lang="en-US" altLang="zh-CN" sz="2400" dirty="0"/>
              <a:t>)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单个实体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对象</a:t>
            </a:r>
            <a:r>
              <a:rPr lang="zh-CN" altLang="en-US" sz="2400" dirty="0"/>
              <a:t>是类的一个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(instance)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endParaRPr lang="zh-CN" altLang="en-US" sz="1000" dirty="0"/>
          </a:p>
          <a:p>
            <a:pPr>
              <a:spcBef>
                <a:spcPts val="0"/>
              </a:spcBef>
            </a:pPr>
            <a:r>
              <a:rPr lang="en-US" altLang="zh-CN" sz="2300" dirty="0"/>
              <a:t>Java</a:t>
            </a:r>
            <a:r>
              <a:rPr lang="zh-CN" altLang="en-US" sz="2300" dirty="0"/>
              <a:t>是面向对象的编程语言。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4C22ED-8B5E-4504-A051-77DC0D74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1965"/>
            <a:ext cx="8229600" cy="5768960"/>
          </a:xfrm>
        </p:spPr>
        <p:txBody>
          <a:bodyPr/>
          <a:lstStyle/>
          <a:p>
            <a:r>
              <a:rPr lang="zh-CN" altLang="en-US" dirty="0"/>
              <a:t>例如：一台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</a:t>
            </a:r>
            <a:r>
              <a:rPr lang="zh-CN" altLang="en-US" dirty="0"/>
              <a:t>由显示屏、内存、硬盘、声卡、</a:t>
            </a:r>
            <a:r>
              <a:rPr lang="en-US" altLang="zh-CN" dirty="0"/>
              <a:t>CPU</a:t>
            </a:r>
            <a:r>
              <a:rPr lang="zh-CN" altLang="en-US" dirty="0"/>
              <a:t>、主板等硬件组成。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77628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97C3C83B-2078-4722-AC76-4DAD10D0FA72}" vid="{F0EA3705-93A3-4FD2-9E69-7D661BE54E8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66</TotalTime>
  <Words>498</Words>
  <Application>Microsoft Office PowerPoint</Application>
  <PresentationFormat>全屏显示(4:3)</PresentationFormat>
  <Paragraphs>115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等线</vt:lpstr>
      <vt:lpstr>华文楷体</vt:lpstr>
      <vt:lpstr>华文新魏</vt:lpstr>
      <vt:lpstr>华文行楷</vt:lpstr>
      <vt:lpstr>隶书</vt:lpstr>
      <vt:lpstr>宋体</vt:lpstr>
      <vt:lpstr>Arial</vt:lpstr>
      <vt:lpstr>Arial Black</vt:lpstr>
      <vt:lpstr>Calibri</vt:lpstr>
      <vt:lpstr>Tahoma</vt:lpstr>
      <vt:lpstr>Wingdings</vt:lpstr>
      <vt:lpstr>主题1</vt:lpstr>
      <vt:lpstr>Office 主题</vt:lpstr>
      <vt:lpstr>面向对象程序设计(Java)</vt:lpstr>
      <vt:lpstr>什么是“面向对象”？</vt:lpstr>
      <vt:lpstr>PowerPoint 演示文稿</vt:lpstr>
      <vt:lpstr>PowerPoint 演示文稿</vt:lpstr>
      <vt:lpstr>PowerPoint 演示文稿</vt:lpstr>
      <vt:lpstr>PowerPoint 演示文稿</vt:lpstr>
      <vt:lpstr>什么是“面向对象” 思想？</vt:lpstr>
      <vt:lpstr>什么是“面向对象”思想？</vt:lpstr>
      <vt:lpstr>PowerPoint 演示文稿</vt:lpstr>
      <vt:lpstr>如何使用面向对象的思想实现一个计算机模拟器？</vt:lpstr>
      <vt:lpstr>如何使用面向对象的思想实现一个计算机模拟器？</vt:lpstr>
      <vt:lpstr>如何使用面向对象的思想实现 一个计算机模拟器？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631237753@qq.com</dc:creator>
  <cp:lastModifiedBy>xtc</cp:lastModifiedBy>
  <cp:revision>26</cp:revision>
  <dcterms:created xsi:type="dcterms:W3CDTF">2019-09-15T09:22:37Z</dcterms:created>
  <dcterms:modified xsi:type="dcterms:W3CDTF">2024-09-11T08:41:41Z</dcterms:modified>
</cp:coreProperties>
</file>