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1"/>
  </p:notesMasterIdLst>
  <p:sldIdLst>
    <p:sldId id="257" r:id="rId3"/>
    <p:sldId id="258" r:id="rId4"/>
    <p:sldId id="317" r:id="rId5"/>
    <p:sldId id="259" r:id="rId6"/>
    <p:sldId id="260" r:id="rId7"/>
    <p:sldId id="261" r:id="rId8"/>
    <p:sldId id="262" r:id="rId9"/>
    <p:sldId id="263" r:id="rId10"/>
    <p:sldId id="318" r:id="rId11"/>
    <p:sldId id="264" r:id="rId12"/>
    <p:sldId id="265" r:id="rId13"/>
    <p:sldId id="266" r:id="rId14"/>
    <p:sldId id="267" r:id="rId15"/>
    <p:sldId id="293" r:id="rId16"/>
    <p:sldId id="319" r:id="rId17"/>
    <p:sldId id="269" r:id="rId18"/>
    <p:sldId id="268" r:id="rId19"/>
    <p:sldId id="271" r:id="rId20"/>
    <p:sldId id="270" r:id="rId21"/>
    <p:sldId id="277" r:id="rId22"/>
    <p:sldId id="275" r:id="rId23"/>
    <p:sldId id="276" r:id="rId24"/>
    <p:sldId id="279" r:id="rId25"/>
    <p:sldId id="280" r:id="rId26"/>
    <p:sldId id="281" r:id="rId27"/>
    <p:sldId id="284" r:id="rId28"/>
    <p:sldId id="285" r:id="rId29"/>
    <p:sldId id="288" r:id="rId30"/>
    <p:sldId id="287" r:id="rId31"/>
    <p:sldId id="286" r:id="rId32"/>
    <p:sldId id="296" r:id="rId33"/>
    <p:sldId id="297" r:id="rId34"/>
    <p:sldId id="320" r:id="rId35"/>
    <p:sldId id="290" r:id="rId36"/>
    <p:sldId id="291" r:id="rId37"/>
    <p:sldId id="321" r:id="rId38"/>
    <p:sldId id="298" r:id="rId39"/>
    <p:sldId id="292" r:id="rId40"/>
    <p:sldId id="300" r:id="rId41"/>
    <p:sldId id="299" r:id="rId42"/>
    <p:sldId id="302" r:id="rId43"/>
    <p:sldId id="303" r:id="rId44"/>
    <p:sldId id="305" r:id="rId45"/>
    <p:sldId id="304" r:id="rId46"/>
    <p:sldId id="306" r:id="rId47"/>
    <p:sldId id="307" r:id="rId48"/>
    <p:sldId id="309" r:id="rId49"/>
    <p:sldId id="322" r:id="rId50"/>
    <p:sldId id="324" r:id="rId51"/>
    <p:sldId id="308" r:id="rId52"/>
    <p:sldId id="310" r:id="rId53"/>
    <p:sldId id="323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31237753@qq.com" initials="6" lastIdx="1" clrIdx="0">
    <p:extLst>
      <p:ext uri="{19B8F6BF-5375-455C-9EA6-DF929625EA0E}">
        <p15:presenceInfo xmlns:p15="http://schemas.microsoft.com/office/powerpoint/2012/main" userId="9b17ff21456fb1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66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D95A3-B397-45BE-9A58-F95B38FCB185}" type="datetimeFigureOut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1717-6636-4770-87B3-A310F4413A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1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0DF1734-43A3-4A28-8F41-F75026F00136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02D7FA-D07E-4A01-8219-024878215479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83882-DB2A-40DE-ABBA-5B9DF395D732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734-43A3-4A28-8F41-F75026F00136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8740-4437-437D-9FFC-2A3A5D1FCAC0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887C-D59A-4235-A7ED-CF54AC3146C1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970-3263-40E3-9B1B-5C029364DDDA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A781-CB19-4A4C-88E4-A8CB0CAAFE0D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4C66-93C3-496C-BA8C-99EE46E4B198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89B8-F0F4-4381-A6C5-3190395B3497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9B31-AF97-422F-9745-F70503A45A77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D8740-4437-437D-9FFC-2A3A5D1FCAC0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8D11-0DFC-46C7-A502-2F61FE35DCA0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7FA-D07E-4A01-8219-024878215479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3882-DB2A-40DE-ABBA-5B9DF395D732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B887C-D59A-4235-A7ED-CF54AC3146C1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92970-3263-40E3-9B1B-5C029364DDDA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3EA781-CB19-4A4C-88E4-A8CB0CAAFE0D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3B4C66-93C3-496C-BA8C-99EE46E4B198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189B8-F0F4-4381-A6C5-3190395B3497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D9B31-AF97-422F-9745-F70503A45A77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F8D11-0DFC-46C7-A502-2F61FE35DCA0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6899966-1786-4799-9FC9-923D6034806E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9966-1786-4799-9FC9-923D6034806E}" type="datetime1">
              <a:rPr lang="zh-CN" altLang="en-US" smtClean="0"/>
              <a:pPr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\\D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 dirty="0"/>
              <a:t>Fall, 2024</a:t>
            </a:r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字符串与字符数组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String</a:t>
            </a:r>
            <a:r>
              <a:rPr lang="zh-CN" altLang="en-US" dirty="0"/>
              <a:t>类内部使用</a:t>
            </a:r>
            <a:r>
              <a:rPr lang="en-US" altLang="zh-CN" b="1" dirty="0">
                <a:solidFill>
                  <a:srgbClr val="0000FF"/>
                </a:solidFill>
              </a:rPr>
              <a:t>char[]</a:t>
            </a:r>
            <a:r>
              <a:rPr lang="zh-CN" altLang="en-US" dirty="0"/>
              <a:t>数组来存放字符串中的字符，因此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char[]</a:t>
            </a:r>
            <a:r>
              <a:rPr lang="zh-CN" altLang="en-US" dirty="0">
                <a:solidFill>
                  <a:srgbClr val="C00000"/>
                </a:solidFill>
              </a:rPr>
              <a:t>数组之间可以互相转换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char[]</a:t>
            </a:r>
            <a:r>
              <a:rPr lang="zh-CN" altLang="en-US" dirty="0"/>
              <a:t>数组创建字符串对象：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String(char[])</a:t>
            </a:r>
          </a:p>
          <a:p>
            <a:pPr marL="0" indent="0" algn="ctr">
              <a:buNone/>
            </a:pPr>
            <a:r>
              <a:rPr lang="zh-CN" altLang="en-US" sz="2400" b="1" dirty="0">
                <a:latin typeface="+mj-lt"/>
              </a:rPr>
              <a:t>或</a:t>
            </a:r>
            <a:endParaRPr lang="en-US" altLang="zh-CN" sz="2400" b="1" dirty="0">
              <a:latin typeface="+mj-lt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String(char[], int, int)</a:t>
            </a:r>
          </a:p>
          <a:p>
            <a:pPr marL="0" indent="0" algn="ctr">
              <a:buNone/>
            </a:pPr>
            <a:endParaRPr lang="en-US" altLang="zh-CN" sz="2400" b="1" dirty="0">
              <a:latin typeface="+mj-lt"/>
            </a:endParaRPr>
          </a:p>
          <a:p>
            <a:r>
              <a:rPr lang="en-US" altLang="zh-CN" dirty="0"/>
              <a:t>String</a:t>
            </a:r>
            <a:r>
              <a:rPr lang="zh-CN" altLang="en-US" dirty="0"/>
              <a:t>类的</a:t>
            </a:r>
            <a:r>
              <a:rPr lang="en-US" altLang="zh-CN" b="1" dirty="0">
                <a:solidFill>
                  <a:srgbClr val="C00000"/>
                </a:solidFill>
              </a:rPr>
              <a:t>length()</a:t>
            </a:r>
            <a:r>
              <a:rPr lang="zh-CN" altLang="en-US" dirty="0"/>
              <a:t>方法，返回的是</a:t>
            </a:r>
            <a:r>
              <a:rPr lang="en-US" altLang="zh-CN" dirty="0"/>
              <a:t>String</a:t>
            </a:r>
            <a:r>
              <a:rPr lang="zh-CN" altLang="en-US" dirty="0"/>
              <a:t>类内部</a:t>
            </a:r>
            <a:r>
              <a:rPr lang="en-US" altLang="zh-CN" dirty="0"/>
              <a:t>char[]</a:t>
            </a:r>
            <a:r>
              <a:rPr lang="zh-CN" altLang="en-US" dirty="0"/>
              <a:t>数组的长度，也就是字符串的长度。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字符串与字符数组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创建一个新的 </a:t>
            </a:r>
            <a:r>
              <a:rPr lang="en-US" altLang="zh-CN" dirty="0"/>
              <a:t>String，</a:t>
            </a:r>
            <a:r>
              <a:rPr lang="zh-CN" altLang="en-US" dirty="0"/>
              <a:t>它包含取自字符数组参数一个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子数组</a:t>
            </a:r>
            <a:r>
              <a:rPr lang="zh-CN" altLang="en-US" dirty="0"/>
              <a:t>的字符。</a:t>
            </a:r>
            <a:endParaRPr lang="en-US" dirty="0">
              <a:solidFill>
                <a:srgbClr val="000099"/>
              </a:solidFill>
            </a:endParaRPr>
          </a:p>
          <a:p>
            <a:pPr algn="ctr">
              <a:buNone/>
            </a:pPr>
            <a:r>
              <a:rPr lang="en-US" sz="2400" b="1" dirty="0">
                <a:solidFill>
                  <a:srgbClr val="000099"/>
                </a:solidFill>
              </a:rPr>
              <a:t>public String(</a:t>
            </a:r>
            <a:r>
              <a:rPr lang="en-US" sz="2400" b="1" dirty="0">
                <a:solidFill>
                  <a:srgbClr val="C00000"/>
                </a:solidFill>
              </a:rPr>
              <a:t>char[] value</a:t>
            </a:r>
            <a:r>
              <a:rPr lang="en-US" sz="2400" b="1" dirty="0">
                <a:solidFill>
                  <a:srgbClr val="000099"/>
                </a:solidFill>
              </a:rPr>
              <a:t>, int offset, int count) </a:t>
            </a:r>
          </a:p>
          <a:p>
            <a:pPr algn="ctr">
              <a:buNone/>
            </a:pPr>
            <a:endParaRPr lang="en-US" dirty="0">
              <a:solidFill>
                <a:srgbClr val="000099"/>
              </a:solidFill>
            </a:endParaRPr>
          </a:p>
          <a:p>
            <a:pPr lvl="1"/>
            <a:r>
              <a:rPr lang="zh-CN" altLang="en-US" b="1" dirty="0"/>
              <a:t>参数：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sz="2400" b="1" dirty="0">
                <a:solidFill>
                  <a:srgbClr val="006600"/>
                </a:solidFill>
              </a:rPr>
              <a:t>value</a:t>
            </a:r>
            <a:r>
              <a:rPr lang="zh-CN" altLang="en-US" sz="2400" dirty="0"/>
              <a:t>参数作为字符源的数组。</a:t>
            </a:r>
            <a:endParaRPr lang="en-US" altLang="zh-CN" sz="2400" dirty="0"/>
          </a:p>
          <a:p>
            <a:pPr lvl="2"/>
            <a:r>
              <a:rPr lang="en-US" sz="2400" b="1" dirty="0">
                <a:solidFill>
                  <a:srgbClr val="006600"/>
                </a:solidFill>
              </a:rPr>
              <a:t>offset </a:t>
            </a:r>
            <a:r>
              <a:rPr lang="zh-CN" altLang="en-US" sz="2400" dirty="0"/>
              <a:t>参数是子数组第一个字符的下标。</a:t>
            </a:r>
            <a:endParaRPr lang="en-US" altLang="zh-CN" sz="2400" dirty="0"/>
          </a:p>
          <a:p>
            <a:pPr lvl="2"/>
            <a:r>
              <a:rPr lang="en-US" sz="2400" b="1" dirty="0">
                <a:solidFill>
                  <a:srgbClr val="006600"/>
                </a:solidFill>
              </a:rPr>
              <a:t>count </a:t>
            </a:r>
            <a:r>
              <a:rPr lang="zh-CN" altLang="en-US" sz="2400" dirty="0"/>
              <a:t>参数指定子数组的长度。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String</a:t>
            </a:r>
            <a:r>
              <a:rPr lang="zh-CN" altLang="en-US" b="0" dirty="0"/>
              <a:t>和字符数组</a:t>
            </a:r>
            <a:endParaRPr lang="en-US" altLang="zh-CN" b="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032778" cy="4373578"/>
          </a:xfrm>
          <a:solidFill>
            <a:srgbClr val="F8F8F8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dirty="0"/>
              <a:t>Example:</a:t>
            </a:r>
          </a:p>
          <a:p>
            <a:endParaRPr lang="en-US" altLang="zh-CN" sz="1000" dirty="0"/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char[]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chars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={‘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g’,’o’,’o’,’d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’};</a:t>
            </a:r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String 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goodString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= new String(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chars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String 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goString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 = new String(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chars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,0,2);</a:t>
            </a:r>
          </a:p>
          <a:p>
            <a:pPr lvl="2"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goodString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);	//?</a:t>
            </a:r>
          </a:p>
          <a:p>
            <a:pPr lvl="2"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goString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);	//?</a:t>
            </a:r>
          </a:p>
          <a:p>
            <a:pPr lvl="2">
              <a:buFontTx/>
              <a:buNone/>
            </a:pPr>
            <a:endParaRPr lang="en-US" altLang="zh-CN" b="1" dirty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good</a:t>
            </a:r>
          </a:p>
          <a:p>
            <a:pPr lvl="2"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</a:rPr>
              <a:t>go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3BC5-861F-4D58-A810-61405AE77338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</a:t>
            </a:r>
            <a:r>
              <a:rPr lang="zh-CN" altLang="en-US" dirty="0"/>
              <a:t>．引用字符串常量对象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3"/>
            <a:ext cx="8507288" cy="4574132"/>
          </a:xfrm>
        </p:spPr>
        <p:txBody>
          <a:bodyPr/>
          <a:lstStyle/>
          <a:p>
            <a:r>
              <a:rPr lang="en-US" altLang="zh-CN" b="1" dirty="0"/>
              <a:t>String</a:t>
            </a:r>
            <a:r>
              <a:rPr lang="zh-CN" altLang="en-US" b="1" dirty="0"/>
              <a:t>常量</a:t>
            </a:r>
            <a:endParaRPr lang="en-US" altLang="zh-CN" b="1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5EFB0-B812-4766-85EE-C215DABE93EC}"/>
              </a:ext>
            </a:extLst>
          </p:cNvPr>
          <p:cNvSpPr txBox="1"/>
          <p:nvPr/>
        </p:nvSpPr>
        <p:spPr>
          <a:xfrm>
            <a:off x="268660" y="2174394"/>
            <a:ext cx="408731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String s1, s2;</a:t>
            </a:r>
          </a:p>
          <a:p>
            <a:r>
              <a:rPr lang="en-US" altLang="zh-CN" sz="2400" b="1" dirty="0"/>
              <a:t>s1 = </a:t>
            </a:r>
            <a:r>
              <a:rPr lang="en-US" altLang="zh-CN" sz="2400" b="1" dirty="0">
                <a:solidFill>
                  <a:srgbClr val="C00000"/>
                </a:solidFill>
              </a:rPr>
              <a:t>"student"</a:t>
            </a:r>
            <a:r>
              <a:rPr lang="en-US" altLang="zh-CN" sz="2400" b="1" dirty="0"/>
              <a:t>; </a:t>
            </a:r>
          </a:p>
          <a:p>
            <a:r>
              <a:rPr lang="en-US" altLang="zh-CN" sz="2400" b="1" dirty="0"/>
              <a:t>s2 = </a:t>
            </a:r>
            <a:r>
              <a:rPr lang="en-US" altLang="zh-CN" sz="2400" b="1" dirty="0">
                <a:solidFill>
                  <a:srgbClr val="C00000"/>
                </a:solidFill>
              </a:rPr>
              <a:t>"student"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 err="1"/>
              <a:t>System.out.print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99"/>
                </a:solidFill>
              </a:rPr>
              <a:t>s1==s2</a:t>
            </a:r>
            <a:r>
              <a:rPr lang="en-US" altLang="zh-CN" sz="2400" b="1" dirty="0"/>
              <a:t>); 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914299-074C-A916-D696-99D3295BE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404755"/>
            <a:ext cx="4933156" cy="2466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00D513-7618-ACE7-409E-299C0CE932B4}"/>
              </a:ext>
            </a:extLst>
          </p:cNvPr>
          <p:cNvSpPr txBox="1"/>
          <p:nvPr/>
        </p:nvSpPr>
        <p:spPr>
          <a:xfrm>
            <a:off x="4644008" y="1725051"/>
            <a:ext cx="4347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</a:rPr>
              <a:t>“student”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常量字符串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常量字符串</a:t>
            </a:r>
            <a:r>
              <a:rPr lang="zh-CN" altLang="en-US" sz="2400" b="1" dirty="0"/>
              <a:t>，在一个应用程序中只创建一次。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 Java</a:t>
            </a:r>
            <a:r>
              <a:rPr lang="zh-CN" altLang="en-US" sz="2400" dirty="0"/>
              <a:t>把用户程序中的</a:t>
            </a:r>
            <a:r>
              <a:rPr lang="en-US" altLang="zh-CN" sz="2400" dirty="0"/>
              <a:t>String</a:t>
            </a:r>
            <a:r>
              <a:rPr lang="zh-CN" altLang="en-US" sz="2400" dirty="0"/>
              <a:t>常量放入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常量池</a:t>
            </a:r>
            <a:r>
              <a:rPr lang="zh-CN" altLang="en-US" sz="2400" dirty="0"/>
              <a:t>。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AADFE-CDC3-DC1A-75C3-991FDDD5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7072"/>
            <a:ext cx="20193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常量字符串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public class </a:t>
            </a:r>
            <a:r>
              <a:rPr lang="en-US" altLang="zh-CN" sz="2400" dirty="0" err="1">
                <a:latin typeface="+mj-lt"/>
              </a:rPr>
              <a:t>StringCompare</a:t>
            </a:r>
            <a:r>
              <a:rPr lang="en-US" altLang="zh-CN" sz="2400" dirty="0">
                <a:latin typeface="+mj-lt"/>
              </a:rPr>
              <a:t> {</a:t>
            </a:r>
          </a:p>
          <a:p>
            <a:pPr>
              <a:spcBef>
                <a:spcPts val="0"/>
              </a:spcBef>
              <a:buNone/>
            </a:pPr>
            <a:endParaRPr lang="zh-CN" altLang="en-US" sz="800" dirty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public static void main(String[] </a:t>
            </a:r>
            <a:r>
              <a:rPr lang="en-US" altLang="zh-CN" dirty="0" err="1"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String str3 = </a:t>
            </a:r>
            <a:r>
              <a:rPr lang="en-US" altLang="zh-CN" sz="2400" b="1" dirty="0">
                <a:latin typeface="+mj-lt"/>
              </a:rPr>
              <a:t>"good"</a:t>
            </a:r>
            <a:r>
              <a:rPr lang="en-US" altLang="zh-CN" sz="2400" dirty="0">
                <a:latin typeface="+mj-lt"/>
              </a:rPr>
              <a:t>;  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String str4 = </a:t>
            </a:r>
            <a:r>
              <a:rPr lang="en-US" altLang="zh-CN" sz="2400" b="1" dirty="0">
                <a:latin typeface="+mj-lt"/>
              </a:rPr>
              <a:t>"good"</a:t>
            </a:r>
            <a:r>
              <a:rPr lang="en-US" altLang="zh-CN" sz="2400" dirty="0">
                <a:latin typeface="+mj-lt"/>
              </a:rPr>
              <a:t>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 err="1">
                <a:latin typeface="+mj-lt"/>
              </a:rPr>
              <a:t>System.out.println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str3==str4</a:t>
            </a:r>
            <a:r>
              <a:rPr lang="en-US" altLang="zh-CN" sz="2400" dirty="0">
                <a:latin typeface="+mj-lt"/>
              </a:rPr>
              <a:t>);	//?</a:t>
            </a:r>
            <a:endParaRPr lang="zh-CN" altLang="en-US" dirty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altLang="zh-CN" sz="2400" b="1" dirty="0">
              <a:solidFill>
                <a:srgbClr val="CC0000"/>
              </a:solidFill>
              <a:latin typeface="Tahom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C0000"/>
                </a:solidFill>
                <a:latin typeface="Tahoma"/>
              </a:rPr>
              <a:t>“</a:t>
            </a:r>
            <a:r>
              <a:rPr lang="en-US" altLang="zh-CN" b="1" dirty="0">
                <a:solidFill>
                  <a:srgbClr val="CC0000"/>
                </a:solidFill>
              </a:rPr>
              <a:t>good</a:t>
            </a:r>
            <a:r>
              <a:rPr lang="en-US" altLang="zh-CN" b="1" dirty="0">
                <a:solidFill>
                  <a:srgbClr val="CC0000"/>
                </a:solidFill>
                <a:latin typeface="Tahoma"/>
              </a:rPr>
              <a:t>”</a:t>
            </a:r>
            <a:r>
              <a:rPr lang="zh-CN" altLang="en-US" b="1" dirty="0"/>
              <a:t>是一个常量字符串，在一个应用程序中只创建一次。</a:t>
            </a:r>
            <a:endParaRPr lang="en-US" altLang="zh-CN" b="1" dirty="0"/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444208" y="3167390"/>
            <a:ext cx="9514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true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1B9CE-6811-4EC0-BF68-0D277AE8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7F51C-E076-4A96-AE89-CED0E70F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538120" cy="4502150"/>
          </a:xfrm>
        </p:spPr>
        <p:txBody>
          <a:bodyPr/>
          <a:lstStyle/>
          <a:p>
            <a:r>
              <a:rPr lang="zh-CN" altLang="en-US" dirty="0"/>
              <a:t>用户无法输出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r>
              <a:rPr lang="en-US" altLang="zh-CN" dirty="0"/>
              <a:t>s</a:t>
            </a:r>
            <a:r>
              <a:rPr lang="zh-CN" altLang="en-US" dirty="0"/>
              <a:t>的引用，下列：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输出的是对象的实体，即：</a:t>
            </a:r>
            <a:r>
              <a:rPr lang="en-US" altLang="zh-CN" dirty="0"/>
              <a:t>s</a:t>
            </a:r>
            <a:r>
              <a:rPr lang="zh-CN" altLang="en-US" dirty="0"/>
              <a:t>的字符序列</a:t>
            </a:r>
            <a:r>
              <a:rPr lang="en-US" altLang="zh-CN" dirty="0"/>
              <a:t>we are students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String</a:t>
            </a:r>
            <a:r>
              <a:rPr lang="zh-CN" altLang="en-US" dirty="0"/>
              <a:t>类重写了</a:t>
            </a:r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见</a:t>
            </a:r>
            <a:r>
              <a:rPr lang="en-US" altLang="zh-CN" dirty="0"/>
              <a:t>9.1.4)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0A008-DCE0-4407-B9E4-881F2B13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6332E-4D65-42F6-A9DC-227D2DAF7E43}"/>
              </a:ext>
            </a:extLst>
          </p:cNvPr>
          <p:cNvSpPr txBox="1"/>
          <p:nvPr/>
        </p:nvSpPr>
        <p:spPr>
          <a:xfrm>
            <a:off x="1314537" y="2348880"/>
            <a:ext cx="651492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String s = new String("we are students");</a:t>
            </a:r>
            <a:r>
              <a:rPr lang="en-US" altLang="zh-CN" sz="2400" dirty="0"/>
              <a:t>    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CC"/>
                </a:solidFill>
              </a:rPr>
              <a:t>(s);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F0194A-E10A-EEC6-C82B-4719E07B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391039"/>
            <a:ext cx="31718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+mn-lt"/>
              </a:rPr>
              <a:t>§9.1.2    </a:t>
            </a:r>
            <a:r>
              <a:rPr lang="en-US" altLang="zh-CN" dirty="0">
                <a:latin typeface="+mn-lt"/>
              </a:rPr>
              <a:t>String </a:t>
            </a:r>
            <a:r>
              <a:rPr lang="zh-CN" altLang="en-US" dirty="0">
                <a:latin typeface="+mn-lt"/>
              </a:rPr>
              <a:t>类的常用方法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public </a:t>
            </a:r>
            <a:r>
              <a:rPr lang="en-US" altLang="zh-CN" b="1" dirty="0" err="1">
                <a:solidFill>
                  <a:srgbClr val="000099"/>
                </a:solidFill>
              </a:rPr>
              <a:t>int</a:t>
            </a:r>
            <a:r>
              <a:rPr lang="en-US" altLang="zh-CN" b="1" dirty="0">
                <a:solidFill>
                  <a:srgbClr val="000099"/>
                </a:solidFill>
              </a:rPr>
              <a:t> length();</a:t>
            </a:r>
          </a:p>
          <a:p>
            <a:pPr lvl="1"/>
            <a:r>
              <a:rPr lang="zh-CN" altLang="en-US" dirty="0"/>
              <a:t>获取一个字符串的长度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79FD61-4339-42D7-B862-3D5DEF897037}"/>
              </a:ext>
            </a:extLst>
          </p:cNvPr>
          <p:cNvSpPr txBox="1"/>
          <p:nvPr/>
        </p:nvSpPr>
        <p:spPr>
          <a:xfrm>
            <a:off x="827584" y="2875002"/>
            <a:ext cx="71734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System.out.println(“</a:t>
            </a:r>
            <a:r>
              <a:rPr lang="zh-CN" altLang="en-US" sz="2400" b="1">
                <a:solidFill>
                  <a:srgbClr val="000099"/>
                </a:solidFill>
              </a:rPr>
              <a:t>我们是学生</a:t>
            </a:r>
            <a:r>
              <a:rPr lang="en-US" altLang="zh-CN" sz="2400" b="1"/>
              <a:t>”.length());	</a:t>
            </a:r>
          </a:p>
          <a:p>
            <a:endParaRPr lang="en-US" altLang="zh-CN" sz="2400" b="1"/>
          </a:p>
          <a:p>
            <a:r>
              <a:rPr lang="en-US" altLang="zh-CN" sz="2400" b="1"/>
              <a:t>System.out.println("</a:t>
            </a:r>
            <a:r>
              <a:rPr lang="zh-CN" altLang="en-US" sz="2400" b="1">
                <a:solidFill>
                  <a:srgbClr val="000099"/>
                </a:solidFill>
              </a:rPr>
              <a:t>你好</a:t>
            </a:r>
            <a:r>
              <a:rPr lang="en-US" altLang="zh-CN" sz="2400" b="1">
                <a:solidFill>
                  <a:srgbClr val="000099"/>
                </a:solidFill>
              </a:rPr>
              <a:t>abcd</a:t>
            </a:r>
            <a:r>
              <a:rPr lang="en-US" altLang="zh-CN" sz="2400" b="1"/>
              <a:t>".length());</a:t>
            </a:r>
            <a:r>
              <a:rPr lang="zh-CN" altLang="en-US" sz="2400" b="1"/>
              <a:t> </a:t>
            </a:r>
            <a:endParaRPr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D76D76-8AEF-4CF1-98D1-52AB0B83C995}"/>
              </a:ext>
            </a:extLst>
          </p:cNvPr>
          <p:cNvSpPr txBox="1"/>
          <p:nvPr/>
        </p:nvSpPr>
        <p:spPr>
          <a:xfrm>
            <a:off x="6993066" y="369518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0099"/>
                </a:solidFill>
              </a:rPr>
              <a:t>//6</a:t>
            </a:r>
            <a:endParaRPr lang="zh-CN" altLang="en-US" sz="20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7A127-7437-499D-A3FF-30D4B68B7C31}"/>
              </a:ext>
            </a:extLst>
          </p:cNvPr>
          <p:cNvSpPr txBox="1"/>
          <p:nvPr/>
        </p:nvSpPr>
        <p:spPr>
          <a:xfrm>
            <a:off x="6993066" y="2916262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0099"/>
                </a:solidFill>
              </a:rPr>
              <a:t>//5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7500990" cy="11430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字符串比较</a:t>
            </a:r>
            <a:endParaRPr lang="en-US" altLang="zh-CN" b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401080" cy="4483112"/>
          </a:xfrm>
        </p:spPr>
        <p:txBody>
          <a:bodyPr/>
          <a:lstStyle/>
          <a:p>
            <a:r>
              <a:rPr lang="zh-CN" altLang="en-US" dirty="0"/>
              <a:t>判等号“</a:t>
            </a:r>
            <a:r>
              <a:rPr lang="en-US" altLang="zh-CN" b="1" dirty="0">
                <a:solidFill>
                  <a:srgbClr val="C00000"/>
                </a:solidFill>
              </a:rPr>
              <a:t>==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200" dirty="0"/>
              <a:t>一般用于比较两个基本数据类型的变量的值是否相等。</a:t>
            </a:r>
            <a:endParaRPr lang="en-US" altLang="zh-CN" sz="2200" dirty="0"/>
          </a:p>
          <a:p>
            <a:r>
              <a:rPr lang="zh-CN" altLang="en-US" sz="2400" dirty="0"/>
              <a:t>当判等号“</a:t>
            </a:r>
            <a:r>
              <a:rPr lang="en-US" altLang="zh-CN" sz="2400" b="1" dirty="0"/>
              <a:t>==</a:t>
            </a:r>
            <a:r>
              <a:rPr lang="en-US" altLang="zh-CN" sz="2400" dirty="0"/>
              <a:t>”</a:t>
            </a:r>
            <a:r>
              <a:rPr lang="zh-CN" altLang="en-US" sz="2400" dirty="0"/>
              <a:t>比较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两个对象引用变量</a:t>
            </a:r>
            <a:r>
              <a:rPr lang="zh-CN" altLang="en-US" sz="2400" dirty="0"/>
              <a:t>时，如果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两个变量引用了同一个对象</a:t>
            </a:r>
            <a:r>
              <a:rPr lang="zh-CN" altLang="en-US" sz="2400" dirty="0"/>
              <a:t>则结果为</a:t>
            </a:r>
            <a:r>
              <a:rPr lang="en-US" altLang="zh-CN" sz="2400" dirty="0"/>
              <a:t>true</a:t>
            </a:r>
            <a:r>
              <a:rPr lang="zh-CN" altLang="en-US" sz="2400" dirty="0"/>
              <a:t>，否则为</a:t>
            </a:r>
            <a:r>
              <a:rPr lang="en-US" altLang="zh-CN" sz="2400" dirty="0"/>
              <a:t>false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例如：</a:t>
            </a:r>
            <a:endParaRPr lang="en-US" altLang="zh-CN" sz="12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80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80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8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A78-FA14-4189-9503-B5468EA18DF8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D4DDE3-F834-4237-BCF9-93801786080F}"/>
              </a:ext>
            </a:extLst>
          </p:cNvPr>
          <p:cNvSpPr txBox="1"/>
          <p:nvPr/>
        </p:nvSpPr>
        <p:spPr>
          <a:xfrm>
            <a:off x="683568" y="4221088"/>
            <a:ext cx="4896544" cy="1421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String str1=new String(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</a:rPr>
              <a:t>good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String str2=new String(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</a:rPr>
              <a:t>good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b1=(</a:t>
            </a:r>
            <a:r>
              <a:rPr lang="en-US" altLang="zh-CN" sz="2400" b="1" dirty="0">
                <a:solidFill>
                  <a:srgbClr val="006600"/>
                </a:solidFill>
              </a:rPr>
              <a:t>str1==str2</a:t>
            </a:r>
            <a:r>
              <a:rPr lang="en-US" altLang="zh-CN" sz="2400" b="1" dirty="0">
                <a:solidFill>
                  <a:schemeClr val="tx2"/>
                </a:solidFill>
              </a:rPr>
              <a:t>);   </a:t>
            </a:r>
            <a:r>
              <a:rPr lang="en-US" altLang="zh-CN" sz="2400" b="1" dirty="0">
                <a:solidFill>
                  <a:srgbClr val="000099"/>
                </a:solidFill>
              </a:rPr>
              <a:t>//b1=?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52B1B6-5B7D-4ED4-BB2C-23D9E591B54B}"/>
              </a:ext>
            </a:extLst>
          </p:cNvPr>
          <p:cNvSpPr txBox="1"/>
          <p:nvPr/>
        </p:nvSpPr>
        <p:spPr>
          <a:xfrm>
            <a:off x="5580818" y="5157192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800000"/>
                </a:solidFill>
              </a:rPr>
              <a:t>//b1 ==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7358114" cy="109218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字符串比较</a:t>
            </a:r>
            <a:endParaRPr lang="en-US" altLang="zh-CN" b="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6684" y="1628800"/>
            <a:ext cx="8320116" cy="4738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equals</a:t>
            </a:r>
            <a:r>
              <a:rPr lang="en-US" altLang="zh-CN" sz="2400" b="1" dirty="0">
                <a:solidFill>
                  <a:schemeClr val="tx2"/>
                </a:solidFill>
              </a:rPr>
              <a:t>(Object </a:t>
            </a:r>
            <a:r>
              <a:rPr lang="en-US" altLang="zh-CN" sz="2400" b="1" dirty="0" err="1">
                <a:solidFill>
                  <a:schemeClr val="tx2"/>
                </a:solidFill>
              </a:rPr>
              <a:t>otherString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 err="1">
                <a:solidFill>
                  <a:srgbClr val="800000"/>
                </a:solidFill>
              </a:rPr>
              <a:t>equals</a:t>
            </a:r>
            <a:r>
              <a:rPr lang="en-US" altLang="zh-CN" sz="2400" b="1" dirty="0" err="1">
                <a:solidFill>
                  <a:srgbClr val="C00000"/>
                </a:solidFill>
              </a:rPr>
              <a:t>IgnoreCase</a:t>
            </a:r>
            <a:r>
              <a:rPr lang="en-US" altLang="zh-CN" sz="2400" b="1" dirty="0">
                <a:solidFill>
                  <a:schemeClr val="tx2"/>
                </a:solidFill>
              </a:rPr>
              <a:t>(String </a:t>
            </a:r>
            <a:r>
              <a:rPr lang="en-US" altLang="zh-CN" sz="2400" b="1" dirty="0" err="1">
                <a:solidFill>
                  <a:schemeClr val="tx2"/>
                </a:solidFill>
              </a:rPr>
              <a:t>otherString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pPr lvl="1">
              <a:spcBef>
                <a:spcPts val="0"/>
              </a:spcBef>
              <a:buClr>
                <a:srgbClr val="CC0000"/>
              </a:buClr>
            </a:pPr>
            <a:r>
              <a:rPr lang="en-US" altLang="zh-CN" b="1" dirty="0">
                <a:solidFill>
                  <a:srgbClr val="CC0000"/>
                </a:solidFill>
              </a:rPr>
              <a:t>equals</a:t>
            </a:r>
            <a:r>
              <a:rPr lang="zh-CN" altLang="en-US" dirty="0"/>
              <a:t>方法：对两个</a:t>
            </a:r>
            <a:r>
              <a:rPr lang="en-US" altLang="zh-CN" dirty="0"/>
              <a:t>String</a:t>
            </a:r>
            <a:r>
              <a:rPr lang="zh-CN" altLang="en-US" dirty="0"/>
              <a:t>对象进行比较，即：</a:t>
            </a:r>
            <a:endParaRPr lang="en-US" altLang="zh-CN" dirty="0"/>
          </a:p>
          <a:p>
            <a:pPr lvl="2">
              <a:spcBef>
                <a:spcPts val="0"/>
              </a:spcBef>
              <a:buClr>
                <a:srgbClr val="CC0000"/>
              </a:buClr>
            </a:pP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比较两个字符串对象的内容</a:t>
            </a:r>
            <a:r>
              <a:rPr lang="zh-CN" altLang="en-US" dirty="0"/>
              <a:t>，包括：每一个字符和字符串长度。</a:t>
            </a:r>
            <a:endParaRPr lang="en-US" altLang="zh-CN" dirty="0"/>
          </a:p>
          <a:p>
            <a:pPr marL="344487" lvl="1" indent="0">
              <a:buClr>
                <a:srgbClr val="CC0000"/>
              </a:buClr>
              <a:buNone/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99"/>
                </a:solidFill>
              </a:rPr>
              <a:t>例如</a:t>
            </a:r>
            <a:r>
              <a:rPr lang="en-US" altLang="zh-CN" sz="2400" b="1" dirty="0">
                <a:solidFill>
                  <a:srgbClr val="000099"/>
                </a:solidFill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endParaRPr lang="en-US" altLang="zh-CN" dirty="0"/>
          </a:p>
          <a:p>
            <a:pPr>
              <a:buClr>
                <a:srgbClr val="CC0000"/>
              </a:buClr>
            </a:pPr>
            <a:endParaRPr lang="en-US" altLang="zh-CN" dirty="0"/>
          </a:p>
          <a:p>
            <a:pPr>
              <a:buClr>
                <a:srgbClr val="CC0000"/>
              </a:buClr>
            </a:pPr>
            <a:endParaRPr lang="en-US" altLang="zh-CN" dirty="0"/>
          </a:p>
          <a:p>
            <a:pPr>
              <a:buClr>
                <a:srgbClr val="CC0000"/>
              </a:buClr>
            </a:pPr>
            <a:r>
              <a:rPr lang="zh-CN" altLang="en-US" dirty="0"/>
              <a:t>课后运行例题</a:t>
            </a:r>
            <a:r>
              <a:rPr lang="en-US" altLang="zh-CN" dirty="0"/>
              <a:t>9-1</a:t>
            </a:r>
            <a:endParaRPr lang="zh-CN" altLang="en-US" dirty="0"/>
          </a:p>
          <a:p>
            <a:pPr lvl="1">
              <a:buClr>
                <a:srgbClr val="CC0000"/>
              </a:buClr>
            </a:pPr>
            <a:endParaRPr lang="zh-CN" altLang="en-US" dirty="0"/>
          </a:p>
          <a:p>
            <a:pPr lvl="2"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zh-CN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ED61-EB92-4117-A584-92D8684A571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5121077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>
                <a:solidFill>
                  <a:srgbClr val="FF0000"/>
                </a:solidFill>
              </a:rPr>
              <a:t>b1 == true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36CF54-F7DC-412F-ABD1-C7A14B0B2106}"/>
              </a:ext>
            </a:extLst>
          </p:cNvPr>
          <p:cNvSpPr txBox="1"/>
          <p:nvPr/>
        </p:nvSpPr>
        <p:spPr>
          <a:xfrm>
            <a:off x="779381" y="4313335"/>
            <a:ext cx="5924277" cy="12741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String str1 = new String(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</a:rPr>
              <a:t>good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</a:rPr>
              <a:t>String str2 = new String(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</a:rPr>
              <a:t>good</a:t>
            </a:r>
            <a:r>
              <a:rPr lang="en-US" altLang="zh-CN" sz="2400" b="1" dirty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b1 = </a:t>
            </a:r>
            <a:r>
              <a:rPr lang="en-US" altLang="zh-CN" sz="2400" b="1" dirty="0">
                <a:solidFill>
                  <a:srgbClr val="006600"/>
                </a:solidFill>
              </a:rPr>
              <a:t>str1.equals(str2)</a:t>
            </a:r>
            <a:r>
              <a:rPr lang="en-US" altLang="zh-CN" sz="2400" b="1" dirty="0">
                <a:solidFill>
                  <a:schemeClr val="tx2"/>
                </a:solidFill>
              </a:rPr>
              <a:t>; </a:t>
            </a:r>
            <a:r>
              <a:rPr lang="en-US" altLang="zh-CN" sz="2400" b="1" dirty="0">
                <a:solidFill>
                  <a:srgbClr val="000099"/>
                </a:solidFill>
              </a:rPr>
              <a:t>//b1 is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字符串比较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b="1" dirty="0">
                <a:latin typeface="宋体" charset="-122"/>
              </a:rPr>
              <a:t>3．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  <a:latin typeface="Arial" charset="0"/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Arial" charset="0"/>
              </a:rPr>
              <a:t>startsWith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(String s)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	  public </a:t>
            </a:r>
            <a:r>
              <a:rPr lang="en-US" altLang="zh-CN" b="1" dirty="0" err="1">
                <a:solidFill>
                  <a:srgbClr val="0000CC"/>
                </a:solidFill>
                <a:latin typeface="Arial" charset="0"/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Arial" charset="0"/>
              </a:rPr>
              <a:t>endsWith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(String s)</a:t>
            </a:r>
          </a:p>
          <a:p>
            <a:pPr lvl="1" algn="just"/>
            <a:r>
              <a:rPr lang="zh-CN" altLang="en-US" dirty="0">
                <a:latin typeface="Arial" charset="0"/>
              </a:rPr>
              <a:t>判断当前字符串对象的前缀</a:t>
            </a:r>
            <a:r>
              <a:rPr lang="en-US" altLang="zh-CN" dirty="0">
                <a:latin typeface="Arial" charset="0"/>
              </a:rPr>
              <a:t>(</a:t>
            </a:r>
            <a:r>
              <a:rPr lang="zh-CN" altLang="en-US" dirty="0">
                <a:latin typeface="Arial" charset="0"/>
              </a:rPr>
              <a:t>后缀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是否是参数</a:t>
            </a:r>
            <a:r>
              <a:rPr lang="en-US" altLang="zh-CN" dirty="0">
                <a:latin typeface="Arial" charset="0"/>
              </a:rPr>
              <a:t>s</a:t>
            </a:r>
            <a:r>
              <a:rPr lang="zh-CN" altLang="en-US" dirty="0">
                <a:latin typeface="Arial" charset="0"/>
              </a:rPr>
              <a:t>指定的字符串 </a:t>
            </a:r>
            <a:endParaRPr lang="en-US" altLang="zh-CN" dirty="0">
              <a:latin typeface="Arial" charset="0"/>
            </a:endParaRPr>
          </a:p>
          <a:p>
            <a:pPr lvl="1" algn="just"/>
            <a:endParaRPr lang="en-US" altLang="zh-CN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424919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</a:rPr>
              <a:t>//true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26384" y="458701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</a:rPr>
              <a:t>//false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6DACD4-253A-4EED-900A-8B88E99E1088}"/>
              </a:ext>
            </a:extLst>
          </p:cNvPr>
          <p:cNvSpPr txBox="1"/>
          <p:nvPr/>
        </p:nvSpPr>
        <p:spPr>
          <a:xfrm>
            <a:off x="1170320" y="3879860"/>
            <a:ext cx="57779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kumimoji="1" lang="en-US" altLang="zh-CN" sz="2400" b="1" dirty="0">
                <a:solidFill>
                  <a:srgbClr val="006600"/>
                </a:solidFill>
              </a:rPr>
              <a:t>String tom = 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/>
              </a:rPr>
              <a:t>“</a:t>
            </a:r>
            <a:r>
              <a:rPr kumimoji="1" lang="en-US" altLang="zh-CN" sz="2400" b="1" dirty="0">
                <a:solidFill>
                  <a:srgbClr val="000099"/>
                </a:solidFill>
                <a:latin typeface="Tahoma"/>
              </a:rPr>
              <a:t>2019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1212654546021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/>
              </a:rPr>
              <a:t>”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;</a:t>
            </a:r>
          </a:p>
          <a:p>
            <a:pPr marL="457200" indent="-457200"/>
            <a:r>
              <a:rPr kumimoji="1" lang="en-US" altLang="zh-CN" sz="2400" b="1" dirty="0" err="1">
                <a:solidFill>
                  <a:srgbClr val="006600"/>
                </a:solidFill>
              </a:rPr>
              <a:t>tom.startsWith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(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/>
              </a:rPr>
              <a:t>“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2019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/>
              </a:rPr>
              <a:t>”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); </a:t>
            </a:r>
            <a:endParaRPr kumimoji="1" lang="en-US" altLang="zh-CN" sz="2400" b="1" dirty="0">
              <a:solidFill>
                <a:srgbClr val="000099"/>
              </a:solidFill>
            </a:endParaRPr>
          </a:p>
          <a:p>
            <a:pPr marL="457200" indent="-457200"/>
            <a:r>
              <a:rPr kumimoji="1" lang="en-US" altLang="zh-CN" sz="2400" b="1" dirty="0" err="1">
                <a:solidFill>
                  <a:srgbClr val="006600"/>
                </a:solidFill>
              </a:rPr>
              <a:t>tom.endsWith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(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/>
              </a:rPr>
              <a:t>“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022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/>
              </a:rPr>
              <a:t>”</a:t>
            </a:r>
            <a:r>
              <a:rPr kumimoji="1" lang="en-US" altLang="zh-CN" sz="2400" b="1" dirty="0">
                <a:solidFill>
                  <a:srgbClr val="006600"/>
                </a:solidFill>
              </a:rPr>
              <a:t>);   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71612"/>
            <a:ext cx="8118644" cy="4502150"/>
          </a:xfrm>
        </p:spPr>
        <p:txBody>
          <a:bodyPr/>
          <a:lstStyle/>
          <a:p>
            <a:r>
              <a:rPr lang="en-US" altLang="zh-CN" b="1" dirty="0"/>
              <a:t>String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r>
              <a:rPr lang="en-US" altLang="zh-CN" b="1" dirty="0" err="1"/>
              <a:t>StringBuffer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StringTokenizer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Scanner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Calendar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Math、BigInteger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Random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Pattern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宋体" charset="-122"/>
              </a:rPr>
              <a:t>与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Match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宋体" charset="-122"/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宋体" charset="-122"/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宋体" charset="-122"/>
              </a:rPr>
              <a:t>类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215074" y="2786058"/>
            <a:ext cx="642942" cy="300039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29454" y="400050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自学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字符串比较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50215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b="1" dirty="0">
                <a:latin typeface="宋体" charset="-122"/>
              </a:rPr>
              <a:t>4．</a:t>
            </a:r>
            <a:r>
              <a:rPr lang="zh-CN" altLang="en-US" b="1" dirty="0"/>
              <a:t>比较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子串</a:t>
            </a:r>
            <a:r>
              <a:rPr lang="zh-CN" altLang="en-US" b="1" dirty="0"/>
              <a:t>的方法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b="1" dirty="0" err="1">
                <a:solidFill>
                  <a:srgbClr val="800000"/>
                </a:solidFill>
              </a:rPr>
              <a:t>regionMatches</a:t>
            </a:r>
            <a:r>
              <a:rPr lang="en-US" altLang="zh-CN" sz="2000" b="1" dirty="0">
                <a:solidFill>
                  <a:schemeClr val="tx2"/>
                </a:solidFill>
              </a:rPr>
              <a:t>(int start, String </a:t>
            </a:r>
            <a:r>
              <a:rPr lang="en-US" altLang="zh-CN" sz="2000" b="1" dirty="0">
                <a:solidFill>
                  <a:srgbClr val="CC0000"/>
                </a:solidFill>
              </a:rPr>
              <a:t>other</a:t>
            </a:r>
            <a:r>
              <a:rPr lang="en-US" altLang="zh-CN" sz="2000" b="1" dirty="0">
                <a:solidFill>
                  <a:schemeClr val="tx2"/>
                </a:solidFill>
              </a:rPr>
              <a:t>, int </a:t>
            </a:r>
            <a:r>
              <a:rPr lang="en-US" altLang="zh-CN" sz="2000" b="1" dirty="0" err="1">
                <a:solidFill>
                  <a:srgbClr val="CC0000"/>
                </a:solidFill>
              </a:rPr>
              <a:t>other</a:t>
            </a:r>
            <a:r>
              <a:rPr lang="en-US" altLang="zh-CN" sz="2000" b="1" dirty="0" err="1">
                <a:solidFill>
                  <a:schemeClr val="tx2"/>
                </a:solidFill>
              </a:rPr>
              <a:t>start</a:t>
            </a:r>
            <a:r>
              <a:rPr lang="en-US" altLang="zh-CN" sz="2000" b="1" dirty="0">
                <a:solidFill>
                  <a:schemeClr val="tx2"/>
                </a:solidFill>
              </a:rPr>
              <a:t>, </a:t>
            </a:r>
            <a:r>
              <a:rPr lang="en-US" altLang="zh-CN" sz="2000" b="1" dirty="0" err="1">
                <a:solidFill>
                  <a:schemeClr val="tx2"/>
                </a:solidFill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</a:rPr>
              <a:t> count)</a:t>
            </a: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200" b="1" dirty="0">
                <a:solidFill>
                  <a:schemeClr val="tx2"/>
                </a:solidFill>
              </a:rPr>
              <a:t> </a:t>
            </a:r>
            <a:r>
              <a:rPr lang="en-US" altLang="zh-CN" sz="2200" b="1" dirty="0" err="1">
                <a:solidFill>
                  <a:srgbClr val="800000"/>
                </a:solidFill>
              </a:rPr>
              <a:t>regionMatches</a:t>
            </a:r>
            <a:r>
              <a:rPr lang="en-US" altLang="zh-CN" sz="2200" b="1" dirty="0">
                <a:solidFill>
                  <a:schemeClr val="tx2"/>
                </a:solidFill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</a:rPr>
              <a:t>boolean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</a:rPr>
              <a:t>ignoreCase</a:t>
            </a:r>
            <a:r>
              <a:rPr lang="en-US" altLang="zh-CN" sz="2200" b="1" dirty="0">
                <a:solidFill>
                  <a:schemeClr val="tx2"/>
                </a:solidFill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chemeClr val="tx2"/>
                </a:solidFill>
              </a:rPr>
              <a:t>                              int start, String other, int </a:t>
            </a:r>
            <a:r>
              <a:rPr lang="en-US" altLang="zh-CN" sz="2200" b="1" dirty="0" err="1">
                <a:solidFill>
                  <a:srgbClr val="CC0000"/>
                </a:solidFill>
              </a:rPr>
              <a:t>other</a:t>
            </a:r>
            <a:r>
              <a:rPr lang="en-US" altLang="zh-CN" sz="2200" b="1" dirty="0" err="1">
                <a:solidFill>
                  <a:schemeClr val="tx2"/>
                </a:solidFill>
              </a:rPr>
              <a:t>start</a:t>
            </a:r>
            <a:r>
              <a:rPr lang="en-US" altLang="zh-CN" sz="2200" b="1" dirty="0">
                <a:solidFill>
                  <a:schemeClr val="tx2"/>
                </a:solidFill>
              </a:rPr>
              <a:t>, int count)</a:t>
            </a:r>
          </a:p>
          <a:p>
            <a:pPr marL="958850" lvl="1" indent="-609600">
              <a:spcBef>
                <a:spcPts val="0"/>
              </a:spcBef>
            </a:pPr>
            <a:endParaRPr lang="en-US" altLang="zh-CN" sz="2200" dirty="0"/>
          </a:p>
          <a:p>
            <a:pPr marL="958850" lvl="1" indent="-609600">
              <a:spcBef>
                <a:spcPts val="0"/>
              </a:spcBef>
            </a:pPr>
            <a:r>
              <a:rPr lang="zh-CN" altLang="en-US" sz="2200" dirty="0"/>
              <a:t>从当前字符串参数</a:t>
            </a:r>
            <a:r>
              <a:rPr lang="en-US" altLang="zh-CN" sz="2200" dirty="0"/>
              <a:t>start</a:t>
            </a:r>
            <a:r>
              <a:rPr lang="zh-CN" altLang="en-US" sz="2200" dirty="0"/>
              <a:t>指定的位置开始处，取长度为</a:t>
            </a:r>
            <a:r>
              <a:rPr lang="en-US" altLang="zh-CN" sz="2200" dirty="0"/>
              <a:t>count</a:t>
            </a:r>
            <a:r>
              <a:rPr lang="zh-CN" altLang="en-US" sz="2200" dirty="0"/>
              <a:t>的一个子串，并将这个子串和参数</a:t>
            </a:r>
            <a:r>
              <a:rPr lang="en-US" altLang="zh-CN" sz="2200" dirty="0"/>
              <a:t>other</a:t>
            </a:r>
            <a:r>
              <a:rPr lang="zh-CN" altLang="en-US" sz="2200" dirty="0"/>
              <a:t>指定的一个子串进行比较 。           </a:t>
            </a:r>
          </a:p>
          <a:p>
            <a:pPr marL="958850" lvl="1" indent="-609600">
              <a:spcBef>
                <a:spcPts val="0"/>
              </a:spcBef>
            </a:pPr>
            <a:r>
              <a:rPr lang="en-US" altLang="zh-CN" sz="2200" b="1" dirty="0">
                <a:solidFill>
                  <a:srgbClr val="CC0000"/>
                </a:solidFill>
              </a:rPr>
              <a:t>Other</a:t>
            </a:r>
            <a:r>
              <a:rPr lang="en-US" altLang="zh-CN" sz="2200" dirty="0">
                <a:solidFill>
                  <a:srgbClr val="CC0000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Tahoma"/>
              </a:rPr>
              <a:t>—</a:t>
            </a:r>
            <a:r>
              <a:rPr lang="en-US" altLang="zh-CN" sz="2200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rgbClr val="CC0000"/>
                </a:solidFill>
              </a:rPr>
              <a:t>other string </a:t>
            </a:r>
            <a:endParaRPr lang="en-US" altLang="zh-CN" sz="2200" dirty="0">
              <a:solidFill>
                <a:schemeClr val="tx2"/>
              </a:solidFill>
            </a:endParaRPr>
          </a:p>
          <a:p>
            <a:pPr marL="958850" lvl="1" indent="-609600">
              <a:spcBef>
                <a:spcPts val="0"/>
              </a:spcBef>
            </a:pPr>
            <a:r>
              <a:rPr lang="en-US" altLang="zh-CN" sz="2200" b="1" dirty="0" err="1">
                <a:solidFill>
                  <a:srgbClr val="CC0000"/>
                </a:solidFill>
              </a:rPr>
              <a:t>other</a:t>
            </a:r>
            <a:r>
              <a:rPr lang="en-US" altLang="zh-CN" sz="2200" b="1" dirty="0" err="1">
                <a:solidFill>
                  <a:schemeClr val="tx2"/>
                </a:solidFill>
              </a:rPr>
              <a:t>start</a:t>
            </a:r>
            <a:r>
              <a:rPr lang="en-US" altLang="zh-CN" sz="2200" b="1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Tahoma"/>
              </a:rPr>
              <a:t>—</a:t>
            </a:r>
            <a:r>
              <a:rPr lang="en-US" altLang="zh-CN" sz="2200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rgbClr val="CC0000"/>
                </a:solidFill>
              </a:rPr>
              <a:t>other string</a:t>
            </a:r>
            <a:r>
              <a:rPr lang="en-US" altLang="zh-CN" sz="2200" dirty="0">
                <a:solidFill>
                  <a:schemeClr val="tx2"/>
                </a:solidFill>
                <a:latin typeface="Tahoma"/>
              </a:rPr>
              <a:t>’</a:t>
            </a:r>
            <a:r>
              <a:rPr lang="en-US" altLang="zh-CN" sz="2200" dirty="0">
                <a:solidFill>
                  <a:schemeClr val="tx2"/>
                </a:solidFill>
              </a:rPr>
              <a:t>s start index</a:t>
            </a:r>
          </a:p>
          <a:p>
            <a:pPr marL="958850" lvl="1" indent="-609600">
              <a:spcBef>
                <a:spcPts val="0"/>
              </a:spcBef>
            </a:pPr>
            <a:r>
              <a:rPr lang="en-US" altLang="zh-CN" sz="2200" b="1" dirty="0" err="1">
                <a:solidFill>
                  <a:srgbClr val="FF0000"/>
                </a:solidFill>
              </a:rPr>
              <a:t>ignoreCase</a:t>
            </a:r>
            <a:r>
              <a:rPr lang="en-US" altLang="zh-CN" sz="2200" b="1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Tahoma"/>
              </a:rPr>
              <a:t>—</a:t>
            </a:r>
            <a:r>
              <a:rPr lang="en-US" altLang="zh-CN" sz="2200" dirty="0">
                <a:solidFill>
                  <a:schemeClr val="tx2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800000"/>
                </a:solidFill>
              </a:rPr>
              <a:t>是否忽略大小写，</a:t>
            </a:r>
            <a:r>
              <a:rPr lang="en-US" altLang="zh-CN" sz="2000" dirty="0">
                <a:solidFill>
                  <a:srgbClr val="800000"/>
                </a:solidFill>
              </a:rPr>
              <a:t> true</a:t>
            </a:r>
            <a:r>
              <a:rPr lang="zh-CN" altLang="en-US" sz="2000" dirty="0">
                <a:solidFill>
                  <a:srgbClr val="800000"/>
                </a:solidFill>
              </a:rPr>
              <a:t>表示忽略大小写区别</a:t>
            </a:r>
            <a:r>
              <a:rPr lang="zh-CN" altLang="en-US" sz="2000" dirty="0"/>
              <a:t>。 </a:t>
            </a:r>
            <a:endParaRPr lang="en-US" altLang="zh-CN" sz="2200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7500990" cy="706437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§9.1.2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类的常用方法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00174"/>
            <a:ext cx="8507413" cy="5014926"/>
          </a:xfrm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endParaRPr lang="en-US" altLang="zh-CN" sz="2800" dirty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6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1200" dirty="0"/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result</a:t>
            </a:r>
            <a:r>
              <a:rPr lang="zh-CN" altLang="en-US" dirty="0"/>
              <a:t>为？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但如果最后一个语句改为：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则</a:t>
            </a:r>
            <a:r>
              <a:rPr lang="en-US" altLang="zh-CN" dirty="0"/>
              <a:t>result</a:t>
            </a:r>
            <a:r>
              <a:rPr lang="zh-CN" altLang="en-US" dirty="0"/>
              <a:t>为？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入口参数中</a:t>
            </a:r>
            <a:r>
              <a:rPr lang="en-US" altLang="zh-CN" dirty="0">
                <a:solidFill>
                  <a:srgbClr val="800000"/>
                </a:solidFill>
              </a:rPr>
              <a:t>true</a:t>
            </a:r>
            <a:r>
              <a:rPr lang="zh-CN" altLang="en-US" dirty="0">
                <a:solidFill>
                  <a:srgbClr val="800000"/>
                </a:solidFill>
              </a:rPr>
              <a:t>表示</a:t>
            </a:r>
            <a:r>
              <a:rPr lang="zh-CN" altLang="en-US" dirty="0">
                <a:solidFill>
                  <a:srgbClr val="8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忽略大小写</a:t>
            </a:r>
            <a:r>
              <a:rPr lang="zh-CN" altLang="en-US" dirty="0">
                <a:solidFill>
                  <a:srgbClr val="800000"/>
                </a:solidFill>
              </a:rPr>
              <a:t>区别</a:t>
            </a:r>
            <a:r>
              <a:rPr lang="zh-CN" altLang="en-US" dirty="0"/>
              <a:t>。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课后运行例题</a:t>
            </a:r>
            <a:r>
              <a:rPr lang="en-US" altLang="zh-CN" dirty="0"/>
              <a:t>9-2</a:t>
            </a:r>
            <a:r>
              <a:rPr lang="zh-CN" altLang="en-US" dirty="0"/>
              <a:t>。</a:t>
            </a:r>
            <a:r>
              <a:rPr lang="en-US" altLang="zh-CN" dirty="0"/>
              <a:t>   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endParaRPr lang="zh-CN" altLang="en-US" sz="26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C99-CC57-4047-9C11-C5191C8EA996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4AE44-C474-4B87-BB4E-86DF5BA3B9C9}"/>
              </a:ext>
            </a:extLst>
          </p:cNvPr>
          <p:cNvSpPr txBox="1"/>
          <p:nvPr/>
        </p:nvSpPr>
        <p:spPr>
          <a:xfrm>
            <a:off x="483479" y="1662241"/>
            <a:ext cx="8388424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3300"/>
                </a:solidFill>
              </a:rPr>
              <a:t>String s1= </a:t>
            </a:r>
            <a:r>
              <a:rPr lang="en-US" altLang="zh-CN" sz="2400" b="1" dirty="0">
                <a:solidFill>
                  <a:srgbClr val="003300"/>
                </a:solidFill>
                <a:latin typeface="Tahoma"/>
              </a:rPr>
              <a:t>“</a:t>
            </a:r>
            <a:r>
              <a:rPr lang="en-US" altLang="zh-CN" sz="2400" b="1" dirty="0" err="1">
                <a:solidFill>
                  <a:srgbClr val="003300"/>
                </a:solidFill>
              </a:rPr>
              <a:t>tsinghua</a:t>
            </a:r>
            <a:r>
              <a:rPr lang="en-US" altLang="zh-CN" sz="2400" b="1" dirty="0">
                <a:solidFill>
                  <a:srgbClr val="003300"/>
                </a:solidFill>
                <a:latin typeface="Tahoma"/>
              </a:rPr>
              <a:t>”</a:t>
            </a:r>
            <a:r>
              <a:rPr lang="en-US" altLang="zh-CN" sz="2400" b="1" dirty="0">
                <a:solidFill>
                  <a:srgbClr val="0033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3300"/>
                </a:solidFill>
              </a:rPr>
              <a:t>String s2=</a:t>
            </a:r>
            <a:r>
              <a:rPr lang="en-US" altLang="zh-CN" sz="2400" b="1" dirty="0">
                <a:solidFill>
                  <a:srgbClr val="003300"/>
                </a:solidFill>
                <a:latin typeface="Tahoma"/>
              </a:rPr>
              <a:t>“</a:t>
            </a:r>
            <a:r>
              <a:rPr lang="en-US" altLang="zh-CN" sz="2400" b="1" dirty="0">
                <a:solidFill>
                  <a:srgbClr val="003300"/>
                </a:solidFill>
              </a:rPr>
              <a:t>it is </a:t>
            </a:r>
            <a:r>
              <a:rPr lang="en-US" altLang="zh-CN" sz="2400" b="1" dirty="0" err="1">
                <a:solidFill>
                  <a:srgbClr val="003300"/>
                </a:solidFill>
              </a:rPr>
              <a:t>TsingHua</a:t>
            </a:r>
            <a:r>
              <a:rPr lang="en-US" altLang="zh-CN" sz="2400" b="1" dirty="0">
                <a:solidFill>
                  <a:srgbClr val="003300"/>
                </a:solidFill>
                <a:latin typeface="Tahoma"/>
              </a:rPr>
              <a:t>”</a:t>
            </a:r>
            <a:r>
              <a:rPr lang="en-US" altLang="zh-CN" sz="2400" b="1" dirty="0">
                <a:solidFill>
                  <a:srgbClr val="0033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CC"/>
                </a:solidFill>
              </a:rPr>
              <a:t>boolean</a:t>
            </a:r>
            <a:r>
              <a:rPr lang="en-US" altLang="zh-CN" sz="2400" b="1" dirty="0">
                <a:solidFill>
                  <a:srgbClr val="0000CC"/>
                </a:solidFill>
              </a:rPr>
              <a:t> result=s1</a:t>
            </a:r>
            <a:r>
              <a:rPr lang="en-US" altLang="zh-CN" sz="2400" b="1" dirty="0">
                <a:solidFill>
                  <a:srgbClr val="003300"/>
                </a:solidFill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</a:rPr>
              <a:t>regionMatches</a:t>
            </a:r>
            <a:r>
              <a:rPr lang="en-US" altLang="zh-CN" sz="2400" b="1" dirty="0">
                <a:solidFill>
                  <a:srgbClr val="003300"/>
                </a:solidFill>
              </a:rPr>
              <a:t>(0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s2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3300"/>
                </a:solidFill>
              </a:rPr>
              <a:t>6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3300"/>
                </a:solidFill>
              </a:rPr>
              <a:t>8);</a:t>
            </a:r>
            <a:r>
              <a:rPr lang="en-US" altLang="zh-CN" sz="2400" dirty="0">
                <a:solidFill>
                  <a:srgbClr val="003300"/>
                </a:solidFill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BC1474-6B8C-43A6-B28C-214EBB56637F}"/>
              </a:ext>
            </a:extLst>
          </p:cNvPr>
          <p:cNvSpPr txBox="1"/>
          <p:nvPr/>
        </p:nvSpPr>
        <p:spPr>
          <a:xfrm>
            <a:off x="7792264" y="227780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//false</a:t>
            </a:r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86700E-F377-4715-B7B8-9D0D234D3495}"/>
              </a:ext>
            </a:extLst>
          </p:cNvPr>
          <p:cNvSpPr txBox="1"/>
          <p:nvPr/>
        </p:nvSpPr>
        <p:spPr>
          <a:xfrm>
            <a:off x="7349674" y="387539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//true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3F210A-97EC-4ADC-A201-BD901B16C8A7}"/>
              </a:ext>
            </a:extLst>
          </p:cNvPr>
          <p:cNvSpPr txBox="1"/>
          <p:nvPr/>
        </p:nvSpPr>
        <p:spPr>
          <a:xfrm>
            <a:off x="971600" y="3875398"/>
            <a:ext cx="610058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s1.regionMatches(</a:t>
            </a:r>
            <a:r>
              <a:rPr lang="en-US" altLang="zh-CN" sz="2400" b="1" dirty="0">
                <a:solidFill>
                  <a:srgbClr val="FF0000"/>
                </a:solidFill>
              </a:rPr>
              <a:t>true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</a:rPr>
              <a:t>0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</a:rPr>
              <a:t>s2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</a:rPr>
              <a:t>6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</a:rPr>
              <a:t>8)</a:t>
            </a:r>
            <a:r>
              <a:rPr lang="zh-CN" altLang="en-US" sz="2400" b="1" dirty="0">
                <a:solidFill>
                  <a:srgbClr val="000099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0623"/>
            <a:ext cx="7031060" cy="747514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/>
              <a:t>字符串的比较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36712"/>
            <a:ext cx="8435975" cy="576063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Class </a:t>
            </a:r>
            <a:r>
              <a:rPr lang="en-US" altLang="zh-CN" sz="2400" b="1" dirty="0" err="1">
                <a:solidFill>
                  <a:srgbClr val="800000"/>
                </a:solidFill>
                <a:latin typeface="+mj-lt"/>
              </a:rPr>
              <a:t>RegionMatch</a:t>
            </a:r>
            <a:r>
              <a:rPr lang="en-US" altLang="zh-CN" sz="2400" b="1" dirty="0">
                <a:latin typeface="+mj-lt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 public static void main(String[] </a:t>
            </a:r>
            <a:r>
              <a:rPr lang="en-US" altLang="zh-CN" sz="2400" b="1" dirty="0" err="1">
                <a:latin typeface="+mj-lt"/>
              </a:rPr>
              <a:t>args</a:t>
            </a:r>
            <a:r>
              <a:rPr lang="en-US" altLang="zh-CN" sz="2400" b="1" dirty="0">
                <a:latin typeface="+mj-lt"/>
              </a:rPr>
              <a:t>){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String str=“Look, look!”;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boolean</a:t>
            </a:r>
            <a:r>
              <a:rPr lang="en-US" altLang="zh-CN" sz="2400" b="1" dirty="0">
                <a:latin typeface="+mj-lt"/>
              </a:rPr>
              <a:t> b1, b2, b3;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b1=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str.regionMatches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(6, “Look”, 0, 4);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b2=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str.regionMatches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(true, 6, “Look”, 0, 4);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b3=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str.regionMatches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(true, 6, “Look”, 0, 5);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System.out.println</a:t>
            </a:r>
            <a:r>
              <a:rPr lang="en-US" altLang="zh-CN" sz="2400" b="1" dirty="0">
                <a:latin typeface="+mj-lt"/>
              </a:rPr>
              <a:t>(“b1=”+b1);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System.out.println</a:t>
            </a:r>
            <a:r>
              <a:rPr lang="en-US" altLang="zh-CN" sz="2400" b="1" dirty="0">
                <a:latin typeface="+mj-lt"/>
              </a:rPr>
              <a:t>(“b2”=+b2);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System.out.println</a:t>
            </a:r>
            <a:r>
              <a:rPr lang="en-US" altLang="zh-CN" sz="2400" b="1" dirty="0">
                <a:latin typeface="+mj-lt"/>
              </a:rPr>
              <a:t>(“b3=”+b3);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}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D833-8EE6-4B4A-A264-3D2A506E3E6B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04048" y="5301208"/>
            <a:ext cx="1427188" cy="461665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altLang="zh-CN" sz="2400" b="1" dirty="0"/>
              <a:t>b3=false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999458" y="4507126"/>
            <a:ext cx="1431777" cy="461665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altLang="zh-CN" sz="2400" b="1" dirty="0"/>
              <a:t>b2=true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012432" y="3735882"/>
            <a:ext cx="1431776" cy="461665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altLang="zh-CN" sz="2400" b="1" dirty="0"/>
              <a:t>b1=false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r>
              <a:rPr lang="zh-CN" altLang="en-US" dirty="0"/>
              <a:t>字符串比较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62950" cy="485775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800000"/>
                </a:solidFill>
              </a:rPr>
              <a:t>public </a:t>
            </a:r>
            <a:r>
              <a:rPr kumimoji="1" lang="en-US" altLang="zh-CN" b="1" dirty="0" err="1">
                <a:solidFill>
                  <a:srgbClr val="800000"/>
                </a:solidFill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</a:rPr>
              <a:t> </a:t>
            </a:r>
            <a:r>
              <a:rPr kumimoji="1" lang="en-US" altLang="zh-CN" b="1" dirty="0" err="1">
                <a:solidFill>
                  <a:srgbClr val="000099"/>
                </a:solidFill>
              </a:rPr>
              <a:t>compareTo</a:t>
            </a:r>
            <a:r>
              <a:rPr kumimoji="1" lang="en-US" altLang="zh-CN" b="1" dirty="0">
                <a:solidFill>
                  <a:srgbClr val="800000"/>
                </a:solidFill>
              </a:rPr>
              <a:t>(String s)</a:t>
            </a:r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</a:p>
          <a:p>
            <a:pPr lvl="1">
              <a:buClr>
                <a:srgbClr val="000099"/>
              </a:buClr>
            </a:pPr>
            <a:r>
              <a:rPr kumimoji="1" lang="zh-CN" altLang="en-US" sz="2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按字典</a:t>
            </a:r>
            <a:r>
              <a:rPr kumimoji="1" lang="en-US" altLang="zh-CN" sz="2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zh-CN" altLang="en-US" sz="2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英语</a:t>
            </a:r>
            <a:r>
              <a:rPr kumimoji="1" lang="en-US" altLang="zh-CN" sz="2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1" lang="zh-CN" altLang="en-US" sz="2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顺序比较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，</a:t>
            </a:r>
            <a:r>
              <a:rPr lang="zh-CN" altLang="en-US" sz="2200" dirty="0">
                <a:latin typeface="宋体" charset="-122"/>
              </a:rPr>
              <a:t>与</a:t>
            </a:r>
            <a:r>
              <a:rPr lang="zh-CN" altLang="en-US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200" dirty="0">
                <a:latin typeface="宋体" charset="-122"/>
              </a:rPr>
              <a:t>指定的字符串比较大小</a:t>
            </a:r>
            <a:r>
              <a:rPr lang="en-US" altLang="zh-CN" sz="2200" dirty="0">
                <a:latin typeface="宋体" charset="-122"/>
              </a:rPr>
              <a:t>,</a:t>
            </a:r>
            <a:r>
              <a:rPr lang="zh-CN" altLang="en-US" sz="2200" dirty="0"/>
              <a:t>该比较基于字符串中各个字符的 </a:t>
            </a:r>
            <a:r>
              <a:rPr lang="en-US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Unicode</a:t>
            </a:r>
            <a:r>
              <a:rPr lang="zh-CN" altLang="en-US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>
              <a:buClr>
                <a:srgbClr val="000099"/>
              </a:buClr>
            </a:pPr>
            <a:r>
              <a:rPr kumimoji="1" lang="zh-CN" altLang="en-US" sz="2200" b="1" dirty="0">
                <a:solidFill>
                  <a:schemeClr val="tx2"/>
                </a:solidFill>
              </a:rPr>
              <a:t>结果有如下三种情况：</a:t>
            </a:r>
          </a:p>
          <a:p>
            <a:pPr lvl="2"/>
            <a:r>
              <a:rPr kumimoji="1" lang="en-US" altLang="zh-CN" sz="2200" b="1" dirty="0">
                <a:solidFill>
                  <a:srgbClr val="FF0000"/>
                </a:solidFill>
              </a:rPr>
              <a:t>0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：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字符串内容完全相同，排列不分先后。</a:t>
            </a:r>
          </a:p>
          <a:p>
            <a:pPr lvl="2"/>
            <a:r>
              <a:rPr kumimoji="1" lang="zh-CN" altLang="en-US" sz="2200" b="1" dirty="0">
                <a:solidFill>
                  <a:srgbClr val="FF0000"/>
                </a:solidFill>
              </a:rPr>
              <a:t>负数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：当前字符串的字符的值小于</a:t>
            </a:r>
            <a:r>
              <a:rPr kumimoji="1" lang="en-US" altLang="zh-CN" sz="2200" b="1" dirty="0">
                <a:solidFill>
                  <a:srgbClr val="800000"/>
                </a:solidFill>
              </a:rPr>
              <a:t>s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对应的字符的值</a:t>
            </a:r>
          </a:p>
          <a:p>
            <a:pPr lvl="2"/>
            <a:r>
              <a:rPr kumimoji="1" lang="zh-CN" altLang="en-US" sz="2200" b="1" dirty="0">
                <a:solidFill>
                  <a:srgbClr val="FF0000"/>
                </a:solidFill>
              </a:rPr>
              <a:t>正数：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当前字符串的字符的值大于</a:t>
            </a:r>
            <a:r>
              <a:rPr kumimoji="1" lang="en-US" altLang="zh-CN" sz="2200" b="1" dirty="0">
                <a:solidFill>
                  <a:srgbClr val="800000"/>
                </a:solidFill>
              </a:rPr>
              <a:t>s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对应的字符的值</a:t>
            </a:r>
          </a:p>
          <a:p>
            <a:pPr lvl="1">
              <a:buClr>
                <a:schemeClr val="tx2"/>
              </a:buClr>
            </a:pPr>
            <a:r>
              <a:rPr kumimoji="1" lang="zh-CN" altLang="en-US" sz="22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小写字母大于大写字母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。</a:t>
            </a:r>
          </a:p>
          <a:p>
            <a:pPr lvl="1"/>
            <a:endParaRPr kumimoji="1" lang="zh-CN" altLang="en-US" sz="1000" b="1" dirty="0">
              <a:solidFill>
                <a:schemeClr val="tx2"/>
              </a:solidFill>
            </a:endParaRPr>
          </a:p>
          <a:p>
            <a:r>
              <a:rPr kumimoji="1" lang="en-US" altLang="zh-CN" b="1" dirty="0" err="1">
                <a:solidFill>
                  <a:srgbClr val="800000"/>
                </a:solidFill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</a:rPr>
              <a:t> </a:t>
            </a:r>
            <a:r>
              <a:rPr kumimoji="1" lang="en-US" altLang="zh-CN" b="1" dirty="0" err="1">
                <a:solidFill>
                  <a:srgbClr val="000099"/>
                </a:solidFill>
              </a:rPr>
              <a:t>compareTo</a:t>
            </a:r>
            <a:r>
              <a:rPr kumimoji="1" lang="en-US" altLang="zh-CN" b="1" dirty="0" err="1">
                <a:solidFill>
                  <a:srgbClr val="006600"/>
                </a:solidFill>
              </a:rPr>
              <a:t>IgnoreCase</a:t>
            </a:r>
            <a:r>
              <a:rPr kumimoji="1" lang="en-US" altLang="zh-CN" b="1" dirty="0">
                <a:solidFill>
                  <a:srgbClr val="800000"/>
                </a:solidFill>
              </a:rPr>
              <a:t>(String </a:t>
            </a:r>
            <a:r>
              <a:rPr kumimoji="1" lang="en-US" altLang="zh-CN" b="1" dirty="0" err="1">
                <a:solidFill>
                  <a:srgbClr val="800000"/>
                </a:solidFill>
              </a:rPr>
              <a:t>str</a:t>
            </a:r>
            <a:r>
              <a:rPr kumimoji="1" lang="en-US" altLang="zh-CN" b="1" dirty="0">
                <a:solidFill>
                  <a:srgbClr val="800000"/>
                </a:solidFill>
              </a:rPr>
              <a:t>)</a:t>
            </a:r>
            <a:r>
              <a:rPr kumimoji="1" lang="en-US" altLang="zh-CN" b="1" dirty="0"/>
              <a:t> </a:t>
            </a:r>
          </a:p>
          <a:p>
            <a:pPr lvl="1"/>
            <a:r>
              <a:rPr kumimoji="1" lang="zh-CN" altLang="en-US" b="1" dirty="0">
                <a:solidFill>
                  <a:schemeClr val="tx2"/>
                </a:solidFill>
              </a:rPr>
              <a:t>与</a:t>
            </a:r>
            <a:r>
              <a:rPr kumimoji="1" lang="en-US" altLang="zh-CN" b="1" dirty="0" err="1">
                <a:solidFill>
                  <a:schemeClr val="tx2"/>
                </a:solidFill>
              </a:rPr>
              <a:t>compareTo</a:t>
            </a:r>
            <a:r>
              <a:rPr kumimoji="1" lang="zh-CN" altLang="en-US" b="1" dirty="0">
                <a:solidFill>
                  <a:schemeClr val="tx2"/>
                </a:solidFill>
              </a:rPr>
              <a:t>相似</a:t>
            </a:r>
            <a:r>
              <a:rPr kumimoji="1" lang="en-US" altLang="zh-CN" b="1" dirty="0">
                <a:solidFill>
                  <a:schemeClr val="tx2"/>
                </a:solidFill>
              </a:rPr>
              <a:t>, </a:t>
            </a:r>
            <a:r>
              <a:rPr kumimoji="1" lang="zh-CN" altLang="en-US" b="1" dirty="0">
                <a:solidFill>
                  <a:schemeClr val="tx2"/>
                </a:solidFill>
              </a:rPr>
              <a:t>但</a:t>
            </a:r>
            <a:r>
              <a:rPr kumimoji="1" lang="zh-CN" altLang="en-US" b="1" dirty="0">
                <a:solidFill>
                  <a:srgbClr val="000099"/>
                </a:solidFill>
              </a:rPr>
              <a:t>不区分大小写</a:t>
            </a:r>
            <a:endParaRPr kumimoji="1" lang="en-US" altLang="zh-CN" b="1" dirty="0">
              <a:solidFill>
                <a:srgbClr val="000099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例题9-3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。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8475-CAE3-4F5D-9A52-5F0B70313CB7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7472386" cy="725470"/>
          </a:xfrm>
        </p:spPr>
        <p:txBody>
          <a:bodyPr/>
          <a:lstStyle/>
          <a:p>
            <a:r>
              <a:rPr lang="zh-CN" altLang="en-US" dirty="0"/>
              <a:t>字符串比较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58963"/>
            <a:ext cx="7128792" cy="456232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200" b="1" dirty="0"/>
              <a:t>public class </a:t>
            </a:r>
            <a:r>
              <a:rPr lang="en-US" altLang="zh-CN" sz="2200" b="1" dirty="0" err="1">
                <a:solidFill>
                  <a:srgbClr val="800000"/>
                </a:solidFill>
              </a:rPr>
              <a:t>StrCompare</a:t>
            </a:r>
            <a:r>
              <a:rPr lang="en-US" altLang="zh-CN" sz="2200" b="1" dirty="0"/>
              <a:t> {</a:t>
            </a:r>
          </a:p>
          <a:p>
            <a:pPr>
              <a:buFontTx/>
              <a:buNone/>
            </a:pPr>
            <a:r>
              <a:rPr lang="en-US" altLang="zh-CN" sz="2200" b="1" dirty="0"/>
              <a:t>   public static void main(String </a:t>
            </a:r>
            <a:r>
              <a:rPr lang="en-US" altLang="zh-CN" sz="2200" b="1" dirty="0" err="1"/>
              <a:t>arg</a:t>
            </a:r>
            <a:r>
              <a:rPr lang="en-US" altLang="zh-CN" sz="2200" b="1" dirty="0"/>
              <a:t>[ ]) {</a:t>
            </a:r>
          </a:p>
          <a:p>
            <a:pPr>
              <a:buFontTx/>
              <a:buNone/>
            </a:pPr>
            <a:r>
              <a:rPr lang="en-US" altLang="zh-CN" sz="2200" b="1" dirty="0"/>
              <a:t>  	  String s1 = "</a:t>
            </a:r>
            <a:r>
              <a:rPr lang="en-US" altLang="zh-CN" sz="2200" b="1" dirty="0" err="1"/>
              <a:t>bc</a:t>
            </a:r>
            <a:r>
              <a:rPr lang="en-US" altLang="zh-CN" sz="2200" b="1" dirty="0"/>
              <a:t>";</a:t>
            </a:r>
          </a:p>
          <a:p>
            <a:pPr>
              <a:buFontTx/>
              <a:buNone/>
            </a:pPr>
            <a:endParaRPr lang="en-US" altLang="zh-CN" sz="2200" b="1" dirty="0"/>
          </a:p>
          <a:p>
            <a:pPr>
              <a:buFontTx/>
              <a:buNone/>
            </a:pPr>
            <a:r>
              <a:rPr lang="en-US" altLang="zh-CN" sz="2200" b="1" dirty="0"/>
              <a:t> 	  </a:t>
            </a:r>
            <a:r>
              <a:rPr lang="en-US" altLang="zh-CN" sz="2200" b="1" dirty="0" err="1"/>
              <a:t>System.out.println</a:t>
            </a:r>
            <a:r>
              <a:rPr lang="en-US" altLang="zh-CN" sz="2200" b="1" dirty="0"/>
              <a:t>(s1.compareTo("</a:t>
            </a:r>
            <a:r>
              <a:rPr lang="en-US" altLang="zh-CN" sz="2200" b="1" dirty="0" err="1"/>
              <a:t>bc</a:t>
            </a:r>
            <a:r>
              <a:rPr lang="en-US" altLang="zh-CN" sz="2200" b="1" dirty="0"/>
              <a:t>"));   </a:t>
            </a:r>
          </a:p>
          <a:p>
            <a:pPr>
              <a:buFontTx/>
              <a:buNone/>
            </a:pPr>
            <a:r>
              <a:rPr lang="en-US" altLang="zh-CN" sz="2200" b="1" dirty="0"/>
              <a:t>	  </a:t>
            </a:r>
            <a:r>
              <a:rPr lang="en-US" altLang="zh-CN" sz="2200" b="1" dirty="0" err="1"/>
              <a:t>System.out.println</a:t>
            </a:r>
            <a:r>
              <a:rPr lang="en-US" altLang="zh-CN" sz="2200" b="1" dirty="0"/>
              <a:t>(s1.compareTo("</a:t>
            </a:r>
            <a:r>
              <a:rPr lang="en-US" altLang="zh-CN" sz="2200" b="1" dirty="0" err="1"/>
              <a:t>bcd</a:t>
            </a:r>
            <a:r>
              <a:rPr lang="en-US" altLang="zh-CN" sz="2200" b="1" dirty="0"/>
              <a:t>")); </a:t>
            </a:r>
          </a:p>
          <a:p>
            <a:pPr>
              <a:buFontTx/>
              <a:buNone/>
            </a:pPr>
            <a:endParaRPr lang="en-US" altLang="zh-CN" sz="2200" b="1" dirty="0"/>
          </a:p>
          <a:p>
            <a:pPr>
              <a:buFontTx/>
              <a:buNone/>
            </a:pPr>
            <a:r>
              <a:rPr lang="en-US" altLang="zh-CN" sz="2200" b="1" dirty="0"/>
              <a:t>	  </a:t>
            </a:r>
            <a:r>
              <a:rPr lang="en-US" altLang="zh-CN" sz="2200" b="1" dirty="0" err="1"/>
              <a:t>System.out.println</a:t>
            </a:r>
            <a:r>
              <a:rPr lang="en-US" altLang="zh-CN" sz="2200" b="1" dirty="0"/>
              <a:t>(s1.compareTo("</a:t>
            </a:r>
            <a:r>
              <a:rPr lang="en-US" altLang="zh-CN" sz="2200" b="1" dirty="0" err="1"/>
              <a:t>abc</a:t>
            </a:r>
            <a:r>
              <a:rPr lang="en-US" altLang="zh-CN" sz="2200" b="1" dirty="0"/>
              <a:t>"));  </a:t>
            </a:r>
          </a:p>
          <a:p>
            <a:pPr>
              <a:buFontTx/>
              <a:buNone/>
            </a:pPr>
            <a:r>
              <a:rPr lang="en-US" altLang="zh-CN" sz="2200" b="1" dirty="0"/>
              <a:t>	  </a:t>
            </a:r>
            <a:r>
              <a:rPr lang="en-US" altLang="zh-CN" sz="2200" b="1" dirty="0" err="1"/>
              <a:t>System.out.println</a:t>
            </a:r>
            <a:r>
              <a:rPr lang="en-US" altLang="zh-CN" sz="2200" b="1" dirty="0"/>
              <a:t>(s1.compareTo("c"));    </a:t>
            </a:r>
          </a:p>
          <a:p>
            <a:pPr>
              <a:buFontTx/>
              <a:buNone/>
            </a:pPr>
            <a:r>
              <a:rPr lang="en-US" altLang="zh-CN" sz="2200" b="1" dirty="0"/>
              <a:t>   }</a:t>
            </a:r>
          </a:p>
          <a:p>
            <a:pPr>
              <a:buFontTx/>
              <a:buNone/>
            </a:pPr>
            <a:r>
              <a:rPr lang="en-US" altLang="zh-CN" sz="2200" b="1" dirty="0"/>
              <a:t>}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C5F-F745-4C6B-A9BC-E7F4EE8795E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29047" y="3043972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//0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551835" y="3454213"/>
            <a:ext cx="792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//-1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557340" y="4303868"/>
            <a:ext cx="642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//1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35463" y="4687145"/>
            <a:ext cx="792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//-1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ECCA43-86EE-48F6-BC09-8E1890DE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3212976"/>
            <a:ext cx="1266825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</a:t>
            </a:r>
            <a:r>
              <a:rPr lang="zh-CN" altLang="en-US"/>
              <a:t>.2 </a:t>
            </a:r>
            <a:r>
              <a:rPr lang="en-US" altLang="zh-CN" dirty="0"/>
              <a:t>String </a:t>
            </a:r>
            <a:r>
              <a:rPr lang="zh-CN" altLang="en-US" dirty="0"/>
              <a:t>类的常用方法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latin typeface="Arial" charset="0"/>
              </a:rPr>
              <a:t>6.     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public </a:t>
            </a:r>
            <a:r>
              <a:rPr lang="en-US" altLang="zh-CN" b="1" dirty="0" err="1">
                <a:latin typeface="+mj-lt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contains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(String s)</a:t>
            </a:r>
          </a:p>
          <a:p>
            <a:pPr lvl="1"/>
            <a:r>
              <a:rPr lang="zh-CN" altLang="en-US" dirty="0">
                <a:latin typeface="+mj-lt"/>
              </a:rPr>
              <a:t>判断当前字符串对象是否含有参数指定的字符串</a:t>
            </a:r>
            <a:r>
              <a:rPr lang="en-US" altLang="zh-CN" dirty="0">
                <a:latin typeface="+mj-lt"/>
              </a:rPr>
              <a:t>s </a:t>
            </a:r>
            <a:endParaRPr lang="zh-CN" altLang="en-US" dirty="0">
              <a:latin typeface="+mj-lt"/>
            </a:endParaRPr>
          </a:p>
          <a:p>
            <a:pPr>
              <a:buNone/>
            </a:pPr>
            <a:endParaRPr lang="en-US" altLang="zh-CN" b="1" dirty="0">
              <a:latin typeface="+mj-lt"/>
            </a:endParaRPr>
          </a:p>
          <a:p>
            <a:pPr>
              <a:buNone/>
            </a:pPr>
            <a:r>
              <a:rPr lang="zh-CN" altLang="en-US" b="1" dirty="0">
                <a:latin typeface="+mj-lt"/>
              </a:rPr>
              <a:t>7.     </a:t>
            </a:r>
            <a:r>
              <a:rPr lang="en-US" altLang="zh-CN" b="1" dirty="0">
                <a:latin typeface="+mj-lt"/>
              </a:rPr>
              <a:t>public int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</a:rPr>
              <a:t>indexOf</a:t>
            </a:r>
            <a:r>
              <a:rPr lang="en-US" altLang="zh-CN" b="1" dirty="0">
                <a:latin typeface="+mj-lt"/>
              </a:rPr>
              <a:t> (String s)</a:t>
            </a:r>
          </a:p>
          <a:p>
            <a:pPr lvl="1"/>
            <a:r>
              <a:rPr lang="zh-CN" altLang="en-US" dirty="0">
                <a:latin typeface="+mj-lt"/>
              </a:rPr>
              <a:t>从当前字符串的头开始检索字符串</a:t>
            </a:r>
            <a:r>
              <a:rPr lang="en-US" altLang="zh-CN" dirty="0">
                <a:latin typeface="+mj-lt"/>
              </a:rPr>
              <a:t>s，</a:t>
            </a:r>
            <a:r>
              <a:rPr lang="zh-CN" altLang="en-US" dirty="0">
                <a:latin typeface="+mj-lt"/>
              </a:rPr>
              <a:t>并返回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首次</a:t>
            </a:r>
            <a:r>
              <a:rPr lang="zh-CN" altLang="en-US" dirty="0">
                <a:latin typeface="+mj-lt"/>
              </a:rPr>
              <a:t>出现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的位置。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b="1" dirty="0">
                <a:latin typeface="+mj-lt"/>
              </a:rPr>
              <a:t>其相关方法：</a:t>
            </a:r>
            <a:endParaRPr lang="en-US" altLang="zh-CN" b="1" dirty="0">
              <a:latin typeface="+mj-lt"/>
            </a:endParaRPr>
          </a:p>
          <a:p>
            <a:pPr lvl="2" algn="just"/>
            <a:r>
              <a:rPr lang="en-US" altLang="zh-CN" b="1" dirty="0">
                <a:solidFill>
                  <a:srgbClr val="0000CC"/>
                </a:solidFill>
                <a:latin typeface="+mj-lt"/>
              </a:rPr>
              <a:t>int 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indexOf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(String s, int 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startpoint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),</a:t>
            </a:r>
          </a:p>
          <a:p>
            <a:pPr lvl="2" algn="just"/>
            <a:r>
              <a:rPr lang="en-US" altLang="zh-CN" b="1" dirty="0">
                <a:solidFill>
                  <a:srgbClr val="0000CC"/>
                </a:solidFill>
                <a:latin typeface="+mj-lt"/>
              </a:rPr>
              <a:t>int 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lastIndexOf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(String s) </a:t>
            </a:r>
            <a:endParaRPr lang="zh-CN" altLang="en-US" b="1" dirty="0">
              <a:solidFill>
                <a:srgbClr val="0000CC"/>
              </a:solidFill>
              <a:latin typeface="+mj-lt"/>
            </a:endParaRPr>
          </a:p>
          <a:p>
            <a:pPr lvl="1"/>
            <a:endParaRPr lang="zh-CN" altLang="en-US" b="1" dirty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2386" cy="850900"/>
          </a:xfrm>
        </p:spPr>
        <p:txBody>
          <a:bodyPr/>
          <a:lstStyle/>
          <a:p>
            <a:r>
              <a:rPr lang="zh-CN" altLang="en-US" dirty="0"/>
              <a:t>§9.1.2 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zh-CN" altLang="en-US" dirty="0">
                <a:latin typeface="宋体" charset="-122"/>
              </a:rPr>
              <a:t>的常用方法 </a:t>
            </a:r>
            <a:endParaRPr lang="en-US" altLang="zh-CN" b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640763" cy="5327650"/>
          </a:xfrm>
        </p:spPr>
        <p:txBody>
          <a:bodyPr/>
          <a:lstStyle/>
          <a:p>
            <a:pPr marL="0" lvl="1" indent="0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800" dirty="0">
                <a:latin typeface="宋体" charset="-122"/>
              </a:rPr>
              <a:t>8. </a:t>
            </a:r>
            <a:r>
              <a:rPr lang="zh-CN" altLang="en-US" sz="2800" dirty="0">
                <a:latin typeface="宋体" charset="-122"/>
              </a:rPr>
              <a:t>获得一个当前字符串的子串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en-US" altLang="zh-CN" sz="2800" b="1" dirty="0">
                <a:latin typeface="宋体" charset="-122"/>
              </a:rPr>
              <a:t> </a:t>
            </a:r>
          </a:p>
          <a:p>
            <a:pPr lvl="1">
              <a:lnSpc>
                <a:spcPct val="8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33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substring</a:t>
            </a:r>
            <a:r>
              <a:rPr lang="en-US" altLang="zh-CN" b="1" dirty="0">
                <a:solidFill>
                  <a:srgbClr val="003300"/>
                </a:solidFill>
              </a:rPr>
              <a:t>(int </a:t>
            </a:r>
            <a:r>
              <a:rPr lang="en-US" altLang="zh-CN" b="1" dirty="0" err="1">
                <a:solidFill>
                  <a:srgbClr val="003300"/>
                </a:solidFill>
              </a:rPr>
              <a:t>beginIndex</a:t>
            </a:r>
            <a:r>
              <a:rPr lang="en-US" altLang="zh-CN" b="1" dirty="0">
                <a:solidFill>
                  <a:srgbClr val="003300"/>
                </a:solidFill>
              </a:rPr>
              <a:t>);</a:t>
            </a:r>
          </a:p>
          <a:p>
            <a:pPr lvl="1">
              <a:lnSpc>
                <a:spcPct val="8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33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substring</a:t>
            </a:r>
            <a:r>
              <a:rPr lang="en-US" altLang="zh-CN" b="1" dirty="0">
                <a:solidFill>
                  <a:srgbClr val="003300"/>
                </a:solidFill>
              </a:rPr>
              <a:t>(int </a:t>
            </a:r>
            <a:r>
              <a:rPr lang="en-US" altLang="zh-CN" b="1" dirty="0" err="1">
                <a:solidFill>
                  <a:srgbClr val="003300"/>
                </a:solidFill>
              </a:rPr>
              <a:t>beginIndex</a:t>
            </a:r>
            <a:r>
              <a:rPr lang="en-US" altLang="zh-CN" b="1" dirty="0">
                <a:solidFill>
                  <a:srgbClr val="003300"/>
                </a:solidFill>
              </a:rPr>
              <a:t>, int </a:t>
            </a:r>
            <a:r>
              <a:rPr lang="en-US" altLang="zh-CN" b="1" dirty="0" err="1">
                <a:solidFill>
                  <a:srgbClr val="003300"/>
                </a:solidFill>
              </a:rPr>
              <a:t>endIndex</a:t>
            </a:r>
            <a:r>
              <a:rPr lang="en-US" altLang="zh-CN" b="1" dirty="0">
                <a:solidFill>
                  <a:srgbClr val="003300"/>
                </a:solidFill>
              </a:rPr>
              <a:t>);</a:t>
            </a:r>
          </a:p>
          <a:p>
            <a:pPr lvl="2">
              <a:lnSpc>
                <a:spcPct val="8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3300"/>
                </a:solidFill>
              </a:rPr>
              <a:t>不包含</a:t>
            </a:r>
            <a:r>
              <a:rPr lang="en-US" altLang="zh-CN" b="1" dirty="0" err="1">
                <a:solidFill>
                  <a:srgbClr val="003300"/>
                </a:solidFill>
              </a:rPr>
              <a:t>endIndex</a:t>
            </a:r>
            <a:r>
              <a:rPr lang="zh-CN" altLang="en-US" b="1" dirty="0">
                <a:solidFill>
                  <a:srgbClr val="003300"/>
                </a:solidFill>
              </a:rPr>
              <a:t>对应的字符</a:t>
            </a:r>
            <a:endParaRPr lang="en-US" altLang="zh-CN" b="1" dirty="0">
              <a:solidFill>
                <a:srgbClr val="00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rgbClr val="00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66"/>
                </a:solidFill>
              </a:rPr>
              <a:t>Example: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276-BB55-40D7-BB86-A69E3CE2B108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51529" y="4996574"/>
            <a:ext cx="162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b="1" dirty="0">
                <a:solidFill>
                  <a:srgbClr val="FF3300"/>
                </a:solidFill>
              </a:rPr>
              <a:t>morning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35" y="5384333"/>
            <a:ext cx="93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b="1" dirty="0">
                <a:solidFill>
                  <a:srgbClr val="FF3300"/>
                </a:solidFill>
              </a:rPr>
              <a:t>good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35822B-9C77-45A4-B4EA-7494838D373D}"/>
              </a:ext>
            </a:extLst>
          </p:cNvPr>
          <p:cNvSpPr txBox="1"/>
          <p:nvPr/>
        </p:nvSpPr>
        <p:spPr>
          <a:xfrm>
            <a:off x="1137423" y="3717032"/>
            <a:ext cx="511101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String words=“good morning”;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String sub1=</a:t>
            </a:r>
            <a:r>
              <a:rPr lang="en-US" altLang="zh-CN" sz="2200" b="1" dirty="0" err="1">
                <a:solidFill>
                  <a:schemeClr val="tx2"/>
                </a:solidFill>
                <a:latin typeface="+mj-lt"/>
              </a:rPr>
              <a:t>words.substring</a:t>
            </a:r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(5);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String sub2=</a:t>
            </a:r>
            <a:r>
              <a:rPr lang="en-US" altLang="zh-CN" sz="2200" b="1" dirty="0" err="1">
                <a:solidFill>
                  <a:schemeClr val="tx2"/>
                </a:solidFill>
                <a:latin typeface="+mj-lt"/>
              </a:rPr>
              <a:t>words.substring</a:t>
            </a:r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(0, 4);</a:t>
            </a:r>
          </a:p>
          <a:p>
            <a:endParaRPr lang="en-US" altLang="zh-CN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b="1" dirty="0" err="1">
                <a:solidFill>
                  <a:schemeClr val="tx2"/>
                </a:solidFill>
                <a:latin typeface="+mj-lt"/>
              </a:rPr>
              <a:t>System.out.println</a:t>
            </a:r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(sub1);</a:t>
            </a:r>
          </a:p>
          <a:p>
            <a:r>
              <a:rPr lang="en-US" altLang="zh-CN" sz="2200" b="1" dirty="0" err="1">
                <a:solidFill>
                  <a:schemeClr val="tx2"/>
                </a:solidFill>
                <a:latin typeface="+mj-lt"/>
              </a:rPr>
              <a:t>System.out.println</a:t>
            </a:r>
            <a:r>
              <a:rPr lang="en-US" altLang="zh-CN" sz="2200" b="1" dirty="0">
                <a:solidFill>
                  <a:schemeClr val="tx2"/>
                </a:solidFill>
                <a:latin typeface="+mj-lt"/>
              </a:rPr>
              <a:t>(sub2);</a:t>
            </a:r>
            <a:endParaRPr lang="zh-CN" alt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§9.1.2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r>
              <a:rPr lang="zh-CN" altLang="en-US" dirty="0">
                <a:latin typeface="宋体" charset="-122"/>
              </a:rPr>
              <a:t>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b="1" dirty="0">
                <a:latin typeface="宋体" charset="-122"/>
              </a:rPr>
              <a:t>9．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public String trim() </a:t>
            </a:r>
          </a:p>
          <a:p>
            <a:pPr lvl="1"/>
            <a:r>
              <a:rPr lang="zh-CN" altLang="en-US" dirty="0">
                <a:latin typeface="宋体" charset="-122"/>
              </a:rPr>
              <a:t>得到一个</a:t>
            </a:r>
            <a:r>
              <a:rPr lang="en-US" altLang="zh-CN" b="1" dirty="0">
                <a:solidFill>
                  <a:srgbClr val="C00000"/>
                </a:solidFill>
                <a:latin typeface="宋体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去掉前后空格后</a:t>
            </a:r>
            <a:r>
              <a:rPr lang="zh-CN" altLang="en-US" dirty="0">
                <a:latin typeface="宋体" charset="-122"/>
              </a:rPr>
              <a:t>的字符串对象。</a:t>
            </a:r>
            <a:endParaRPr lang="en-US" altLang="zh-CN" dirty="0">
              <a:latin typeface="宋体" charset="-122"/>
            </a:endParaRPr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System.</a:t>
            </a:r>
            <a:r>
              <a:rPr lang="en-US" altLang="zh-CN" b="1" dirty="0" err="1"/>
              <a:t>out.println</a:t>
            </a:r>
            <a:r>
              <a:rPr lang="en-US" altLang="zh-CN" b="1" dirty="0"/>
              <a:t>(“   </a:t>
            </a:r>
            <a:r>
              <a:rPr lang="zh-CN" altLang="en-US" b="1" dirty="0"/>
              <a:t>你好   </a:t>
            </a:r>
            <a:r>
              <a:rPr lang="en-US" altLang="zh-CN" b="1" dirty="0"/>
              <a:t>”.trim());   </a:t>
            </a:r>
          </a:p>
          <a:p>
            <a:pPr lvl="1">
              <a:buNone/>
            </a:pPr>
            <a:endParaRPr lang="en-US" altLang="zh-CN" b="1" dirty="0"/>
          </a:p>
          <a:p>
            <a:pPr lvl="1">
              <a:buNone/>
            </a:pPr>
            <a:r>
              <a:rPr lang="zh-CN" altLang="en-US" b="1" dirty="0"/>
              <a:t>输出：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4509120"/>
            <a:ext cx="141907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800" b="1"/>
              <a:t>“你好”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§9.1.3</a:t>
            </a:r>
            <a:r>
              <a:rPr lang="zh-CN" altLang="en-US" dirty="0">
                <a:latin typeface="宋体" charset="-122"/>
              </a:rPr>
              <a:t> 符串与基本数据的相互转化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305800" cy="4738700"/>
          </a:xfrm>
        </p:spPr>
        <p:txBody>
          <a:bodyPr/>
          <a:lstStyle/>
          <a:p>
            <a:r>
              <a:rPr lang="zh-CN" altLang="en-US" sz="2400" dirty="0"/>
              <a:t>除</a:t>
            </a:r>
            <a:r>
              <a:rPr lang="en-US" altLang="zh-CN" sz="2400" dirty="0"/>
              <a:t>Boolean</a:t>
            </a:r>
            <a:r>
              <a:rPr lang="zh-CN" altLang="en-US" sz="2400" dirty="0"/>
              <a:t>类外，每个包装器类都提供了一个</a:t>
            </a:r>
            <a:r>
              <a:rPr lang="zh-CN" altLang="en-US" sz="2400" dirty="0">
                <a:solidFill>
                  <a:srgbClr val="C00000"/>
                </a:solidFill>
              </a:rPr>
              <a:t>静态方法 </a:t>
            </a:r>
            <a:r>
              <a:rPr lang="en-US" altLang="zh-CN" sz="2400" b="1" dirty="0" err="1">
                <a:solidFill>
                  <a:srgbClr val="FF0000"/>
                </a:solidFill>
              </a:rPr>
              <a:t>parseXXX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zh-CN" altLang="en-US" sz="24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字符串对象转换为对应的基本数据类型值</a:t>
            </a:r>
            <a:r>
              <a:rPr lang="zh-CN" altLang="en-US" sz="2400" dirty="0">
                <a:solidFill>
                  <a:srgbClr val="000099"/>
                </a:solidFill>
              </a:rPr>
              <a:t>。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byte </a:t>
            </a:r>
            <a:r>
              <a:rPr lang="en-US" altLang="zh-CN" sz="2400" b="1" dirty="0" err="1">
                <a:solidFill>
                  <a:srgbClr val="C00000"/>
                </a:solidFill>
              </a:rPr>
              <a:t>Byte</a:t>
            </a:r>
            <a:r>
              <a:rPr lang="en-US" altLang="zh-CN" sz="2400" b="1" dirty="0" err="1"/>
              <a:t>.</a:t>
            </a:r>
            <a:r>
              <a:rPr lang="en-US" altLang="zh-CN" sz="2400" b="1" dirty="0" err="1">
                <a:solidFill>
                  <a:srgbClr val="0000CC"/>
                </a:solidFill>
              </a:rPr>
              <a:t>parse</a:t>
            </a:r>
            <a:r>
              <a:rPr lang="en-US" altLang="zh-CN" sz="2400" b="1" dirty="0" err="1"/>
              <a:t>Byte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Integer</a:t>
            </a:r>
            <a:r>
              <a:rPr lang="en-US" altLang="zh-CN" sz="2400" b="1" dirty="0" err="1"/>
              <a:t>.parseInt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long </a:t>
            </a:r>
            <a:r>
              <a:rPr lang="en-US" altLang="zh-CN" b="1" dirty="0" err="1">
                <a:solidFill>
                  <a:srgbClr val="C00000"/>
                </a:solidFill>
              </a:rPr>
              <a:t>Long</a:t>
            </a:r>
            <a:r>
              <a:rPr lang="en-US" altLang="zh-CN" sz="2400" b="1" dirty="0" err="1"/>
              <a:t>.parseLong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float </a:t>
            </a:r>
            <a:r>
              <a:rPr lang="en-US" altLang="zh-CN" b="1" dirty="0" err="1">
                <a:solidFill>
                  <a:srgbClr val="C00000"/>
                </a:solidFill>
              </a:rPr>
              <a:t>Float</a:t>
            </a:r>
            <a:r>
              <a:rPr lang="en-US" altLang="zh-CN" sz="2400" b="1" dirty="0" err="1"/>
              <a:t>.parseFloat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double </a:t>
            </a:r>
            <a:r>
              <a:rPr lang="en-US" altLang="zh-CN" b="1" dirty="0" err="1">
                <a:solidFill>
                  <a:srgbClr val="C00000"/>
                </a:solidFill>
              </a:rPr>
              <a:t>Double.</a:t>
            </a:r>
            <a:r>
              <a:rPr lang="en-US" altLang="zh-CN" sz="2400" b="1" dirty="0" err="1"/>
              <a:t>parseDouble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endParaRPr lang="en-US" altLang="zh-CN" sz="1000" b="1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</a:rPr>
              <a:t>new Boolean(</a:t>
            </a:r>
            <a:r>
              <a:rPr lang="en-US" altLang="zh-CN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>
                <a:solidFill>
                  <a:srgbClr val="C00000"/>
                </a:solidFill>
              </a:rPr>
              <a:t>booleanValue</a:t>
            </a:r>
            <a:r>
              <a:rPr lang="en-US" altLang="zh-CN" sz="24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002BFA-A8A1-4992-8218-5AC12E0A1C0C}"/>
              </a:ext>
            </a:extLst>
          </p:cNvPr>
          <p:cNvSpPr/>
          <p:nvPr/>
        </p:nvSpPr>
        <p:spPr>
          <a:xfrm>
            <a:off x="539552" y="5602069"/>
            <a:ext cx="7733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如果参数</a:t>
            </a:r>
            <a:r>
              <a:rPr lang="en-US" altLang="zh-CN" dirty="0"/>
              <a:t> s </a:t>
            </a:r>
            <a:r>
              <a:rPr lang="zh-CN" altLang="zh-CN" dirty="0"/>
              <a:t>的字符序列</a:t>
            </a:r>
            <a:r>
              <a:rPr lang="zh-CN" altLang="en-US" dirty="0"/>
              <a:t>不能构成</a:t>
            </a:r>
            <a:r>
              <a:rPr lang="zh-CN" altLang="zh-CN" dirty="0"/>
              <a:t>“数字</a:t>
            </a:r>
            <a:r>
              <a:rPr lang="zh-CN" altLang="en-US" dirty="0"/>
              <a:t>型</a:t>
            </a:r>
            <a:r>
              <a:rPr lang="zh-CN" altLang="zh-CN" dirty="0"/>
              <a:t>”，如</a:t>
            </a:r>
            <a:r>
              <a:rPr lang="en-US" altLang="zh-CN" dirty="0"/>
              <a:t>“1ab56”</a:t>
            </a:r>
            <a:r>
              <a:rPr lang="zh-CN" altLang="zh-CN" dirty="0"/>
              <a:t>，那么方法在执行过程中会抛出</a:t>
            </a:r>
            <a:r>
              <a:rPr lang="en-US" altLang="zh-CN" b="1" dirty="0" err="1">
                <a:solidFill>
                  <a:srgbClr val="C00000"/>
                </a:solidFill>
              </a:rPr>
              <a:t>NumberFormatException</a:t>
            </a:r>
            <a:r>
              <a:rPr lang="zh-CN" altLang="zh-CN" b="1" dirty="0">
                <a:solidFill>
                  <a:srgbClr val="C00000"/>
                </a:solidFill>
              </a:rPr>
              <a:t>异常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</a:t>
            </a:r>
            <a:r>
              <a:rPr lang="zh-CN" altLang="en-US"/>
              <a:t>.3</a:t>
            </a:r>
            <a:r>
              <a:rPr lang="zh-CN" altLang="en-US">
                <a:latin typeface="宋体" charset="-122"/>
              </a:rPr>
              <a:t> </a:t>
            </a:r>
            <a:r>
              <a:rPr lang="zh-CN" altLang="en-US" dirty="0">
                <a:latin typeface="宋体" charset="-122"/>
              </a:rPr>
              <a:t>符串与基本数据的相互转化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305800" cy="48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String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dirty="0"/>
              <a:t>提供了以下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静态方法</a:t>
            </a:r>
            <a:r>
              <a:rPr lang="zh-CN" altLang="en-US" dirty="0"/>
              <a:t>，获得其它基本数据类型值的字符串表示：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boolean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char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float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double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int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long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Object</a:t>
            </a:r>
            <a:r>
              <a:rPr lang="en-US" altLang="zh-CN" sz="2400" b="1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B1FD-7DAD-4069-AE27-17427C73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3A30C-6D1E-4ADA-88B3-6247FDD2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773750"/>
            <a:ext cx="5122912" cy="407675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class </a:t>
            </a:r>
            <a:r>
              <a:rPr lang="en-US" altLang="zh-CN" sz="3200" b="1" dirty="0" err="1"/>
              <a:t>ClassName</a:t>
            </a:r>
            <a:r>
              <a:rPr lang="en-US" altLang="zh-CN" sz="3200" b="1" dirty="0"/>
              <a:t> {</a:t>
            </a:r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成员变量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构造方法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	</a:t>
            </a:r>
            <a:r>
              <a:rPr lang="zh-CN" altLang="en-US" sz="3200" b="1" dirty="0"/>
              <a:t>方法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/>
              <a:t>}</a:t>
            </a:r>
            <a:endParaRPr lang="zh-CN" altLang="en-US" sz="32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976AA-1628-4674-A246-A46DE3A9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字符串与基本数据类型间的转换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 例如：</a:t>
            </a:r>
            <a:r>
              <a:rPr lang="zh-CN" altLang="en-US" sz="2400" dirty="0"/>
              <a:t>可以将由“数字”字符组成的字符串，如</a:t>
            </a:r>
            <a:r>
              <a:rPr lang="zh-CN" altLang="en-US" sz="2400" dirty="0">
                <a:latin typeface="宋体" charset="-122"/>
              </a:rPr>
              <a:t>“12356”</a:t>
            </a:r>
            <a:r>
              <a:rPr lang="zh-CN" altLang="en-US" sz="2400" dirty="0"/>
              <a:t>，转化为</a:t>
            </a:r>
            <a:r>
              <a:rPr lang="en-US" altLang="zh-CN" sz="2400" dirty="0" err="1">
                <a:latin typeface="宋体" charset="-122"/>
              </a:rPr>
              <a:t>int</a:t>
            </a:r>
            <a:r>
              <a:rPr lang="zh-CN" altLang="en-US" sz="2400" dirty="0"/>
              <a:t>型数据。</a:t>
            </a:r>
            <a:endParaRPr lang="en-US" altLang="zh-CN" sz="2400" dirty="0"/>
          </a:p>
          <a:p>
            <a:pPr lvl="3" algn="just">
              <a:lnSpc>
                <a:spcPct val="90000"/>
              </a:lnSpc>
              <a:buNone/>
            </a:pPr>
            <a:endParaRPr lang="en-US" altLang="zh-CN" b="1" dirty="0">
              <a:solidFill>
                <a:srgbClr val="0000FF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</a:pPr>
            <a:endParaRPr lang="en-US" altLang="zh-CN" sz="2400" dirty="0"/>
          </a:p>
          <a:p>
            <a:pPr algn="just">
              <a:lnSpc>
                <a:spcPct val="90000"/>
              </a:lnSpc>
            </a:pPr>
            <a:endParaRPr lang="en-US" altLang="zh-CN" sz="2400" dirty="0"/>
          </a:p>
          <a:p>
            <a:pPr algn="just">
              <a:lnSpc>
                <a:spcPct val="90000"/>
              </a:lnSpc>
            </a:pPr>
            <a:endParaRPr lang="en-US" altLang="zh-CN" sz="2400" dirty="0"/>
          </a:p>
          <a:p>
            <a:pPr algn="just">
              <a:lnSpc>
                <a:spcPct val="90000"/>
              </a:lnSpc>
            </a:pPr>
            <a:r>
              <a:rPr lang="zh-CN" altLang="en-US" sz="2400" dirty="0"/>
              <a:t>可以使用</a:t>
            </a:r>
            <a:r>
              <a:rPr lang="en-US" altLang="zh-CN" sz="2400" dirty="0"/>
              <a:t>Long</a:t>
            </a:r>
            <a:r>
              <a:rPr lang="zh-CN" altLang="en-US" sz="2400" dirty="0"/>
              <a:t>类中的类方法，得到整数的各种进制的字符串表示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。 </a:t>
            </a:r>
            <a:endParaRPr lang="en-US" altLang="zh-CN" dirty="0">
              <a:solidFill>
                <a:srgbClr val="FF0000"/>
              </a:solidFill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public static String </a:t>
            </a:r>
            <a:r>
              <a:rPr lang="en-US" altLang="zh-CN" sz="2400" b="1" dirty="0" err="1">
                <a:solidFill>
                  <a:srgbClr val="000099"/>
                </a:solidFill>
                <a:latin typeface="Arial" charset="0"/>
              </a:rPr>
              <a:t>to</a:t>
            </a:r>
            <a:r>
              <a:rPr lang="en-US" altLang="zh-CN" sz="2400" b="1" dirty="0" err="1">
                <a:solidFill>
                  <a:srgbClr val="006600"/>
                </a:solidFill>
                <a:latin typeface="Arial" charset="0"/>
              </a:rPr>
              <a:t>Binary</a:t>
            </a:r>
            <a:r>
              <a:rPr lang="en-US" altLang="zh-CN" sz="2400" b="1" dirty="0" err="1">
                <a:solidFill>
                  <a:srgbClr val="000099"/>
                </a:solidFill>
                <a:latin typeface="Arial" charset="0"/>
              </a:rPr>
              <a:t>String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(long </a:t>
            </a:r>
            <a:r>
              <a:rPr lang="en-US" altLang="zh-CN" sz="2400" dirty="0" err="1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) ; //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二进制</a:t>
            </a:r>
            <a:endParaRPr lang="en-US" altLang="zh-CN" sz="2400" dirty="0">
              <a:solidFill>
                <a:srgbClr val="0000FF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dirty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例题9-5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36998-19E2-47F5-8FE8-4D96E73AA6BD}"/>
              </a:ext>
            </a:extLst>
          </p:cNvPr>
          <p:cNvSpPr txBox="1"/>
          <p:nvPr/>
        </p:nvSpPr>
        <p:spPr>
          <a:xfrm>
            <a:off x="2709963" y="2536879"/>
            <a:ext cx="3561231" cy="10895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int x; 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String s = "123456"; 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x = </a:t>
            </a:r>
            <a:r>
              <a:rPr lang="en-US" altLang="zh-CN" sz="2400" b="1" dirty="0" err="1">
                <a:solidFill>
                  <a:srgbClr val="006600"/>
                </a:solidFill>
                <a:latin typeface="Arial" charset="0"/>
              </a:rPr>
              <a:t>Integer.parseInt</a:t>
            </a:r>
            <a:r>
              <a:rPr lang="en-US" altLang="zh-CN" sz="2400" b="1" dirty="0">
                <a:solidFill>
                  <a:srgbClr val="006600"/>
                </a:solidFill>
                <a:latin typeface="Arial" charset="0"/>
              </a:rPr>
              <a:t>(s)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§9.1.4  </a:t>
            </a:r>
            <a:r>
              <a:rPr lang="zh-CN" altLang="en-US" dirty="0">
                <a:latin typeface="宋体" pitchFamily="2" charset="-122"/>
              </a:rPr>
              <a:t>对象的字符串表示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>
                <a:solidFill>
                  <a:srgbClr val="000099"/>
                </a:solidFill>
                <a:latin typeface="+mj-lt"/>
              </a:rPr>
              <a:t>Object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类</a:t>
            </a:r>
            <a:r>
              <a:rPr lang="zh-CN" altLang="en-US" b="1" dirty="0">
                <a:latin typeface="+mj-lt"/>
              </a:rPr>
              <a:t>有一个方法：</a:t>
            </a:r>
            <a:endParaRPr lang="en-US" altLang="zh-CN" b="1" dirty="0">
              <a:latin typeface="+mj-lt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public String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toString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()</a:t>
            </a:r>
          </a:p>
          <a:p>
            <a:pPr lvl="1" algn="just"/>
            <a:r>
              <a:rPr lang="zh-CN" altLang="en-US" b="1" dirty="0">
                <a:latin typeface="+mj-lt"/>
              </a:rPr>
              <a:t>一个对象通过调用</a:t>
            </a:r>
            <a:r>
              <a:rPr lang="en-US" altLang="zh-CN" b="1" dirty="0" err="1">
                <a:latin typeface="+mj-lt"/>
              </a:rPr>
              <a:t>toString</a:t>
            </a:r>
            <a:r>
              <a:rPr lang="zh-CN" altLang="en-US" b="1" dirty="0">
                <a:latin typeface="+mj-lt"/>
              </a:rPr>
              <a:t>方法可以获得该对象的字符串表示。</a:t>
            </a:r>
          </a:p>
          <a:p>
            <a:pPr lvl="1" algn="just"/>
            <a:endParaRPr lang="en-US" altLang="zh-CN" b="1" dirty="0">
              <a:latin typeface="+mj-lt"/>
            </a:endParaRPr>
          </a:p>
          <a:p>
            <a:pPr algn="just"/>
            <a:r>
              <a:rPr lang="zh-CN" altLang="en-US" b="1" dirty="0">
                <a:latin typeface="+mj-lt"/>
              </a:rPr>
              <a:t>一个对象调用</a:t>
            </a:r>
            <a:r>
              <a:rPr lang="en-US" altLang="zh-CN" b="1" dirty="0" err="1">
                <a:latin typeface="+mj-lt"/>
              </a:rPr>
              <a:t>toString</a:t>
            </a:r>
            <a:r>
              <a:rPr lang="en-US" altLang="zh-CN" b="1" dirty="0">
                <a:latin typeface="+mj-lt"/>
              </a:rPr>
              <a:t>()</a:t>
            </a:r>
            <a:r>
              <a:rPr lang="zh-CN" altLang="en-US" b="1" dirty="0">
                <a:latin typeface="+mj-lt"/>
              </a:rPr>
              <a:t>方法返回的字符串的一般形式为：</a:t>
            </a:r>
          </a:p>
          <a:p>
            <a:pPr marL="344487" lvl="1" indent="0" algn="ctr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创建对象的类的名字</a:t>
            </a:r>
            <a:r>
              <a:rPr lang="zh-CN" altLang="en-US" b="1" dirty="0">
                <a:solidFill>
                  <a:srgbClr val="FF6600"/>
                </a:solidFill>
                <a:latin typeface="+mj-lt"/>
              </a:rPr>
              <a:t>@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对象的引用的字符串表示</a:t>
            </a:r>
            <a:r>
              <a:rPr lang="zh-CN" altLang="en-US" b="1" dirty="0">
                <a:solidFill>
                  <a:srgbClr val="FF6600"/>
                </a:solidFill>
                <a:latin typeface="+mj-lt"/>
              </a:rPr>
              <a:t>。</a:t>
            </a:r>
            <a:endParaRPr lang="en-US" altLang="zh-CN" b="1" dirty="0">
              <a:solidFill>
                <a:srgbClr val="FF6600"/>
              </a:solidFill>
              <a:latin typeface="+mj-lt"/>
            </a:endParaRPr>
          </a:p>
          <a:p>
            <a:pPr lvl="1" algn="just">
              <a:lnSpc>
                <a:spcPct val="90000"/>
              </a:lnSpc>
            </a:pPr>
            <a:endParaRPr lang="zh-CN" altLang="en-US" b="1" dirty="0">
              <a:solidFill>
                <a:srgbClr val="FF6600"/>
              </a:solidFill>
              <a:latin typeface="+mj-lt"/>
            </a:endParaRPr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606190" cy="50778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;//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bookName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;//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public Book(String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bookNo,String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this.bookNo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this.bookName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en-US" altLang="zh-CN" sz="8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TP312JA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L922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String title = "Java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程序设计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javaBook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= new Book(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javaBook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);	</a:t>
            </a:r>
            <a:endParaRPr lang="en-US" altLang="zh-CN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5536101"/>
            <a:ext cx="3647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examples.Book</a:t>
            </a:r>
            <a:r>
              <a:rPr lang="en-US" altLang="zh-CN" sz="2400" b="1" dirty="0">
                <a:solidFill>
                  <a:srgbClr val="C00000"/>
                </a:solidFill>
              </a:rPr>
              <a:t>@</a:t>
            </a:r>
            <a:r>
              <a:rPr lang="en-US" altLang="zh-CN" sz="2400" dirty="0"/>
              <a:t>15db9742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53610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F0EE63-6E63-4C45-85D5-E78C7AEF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292142"/>
            <a:ext cx="3362325" cy="857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E56BA2-5FC7-4401-91BA-A68CB90CB96C}"/>
              </a:ext>
            </a:extLst>
          </p:cNvPr>
          <p:cNvSpPr txBox="1"/>
          <p:nvPr/>
        </p:nvSpPr>
        <p:spPr>
          <a:xfrm>
            <a:off x="4932062" y="4159873"/>
            <a:ext cx="3553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自动调用默认的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方法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9944"/>
            <a:ext cx="8572560" cy="57150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</a:t>
            </a:r>
            <a:r>
              <a:rPr lang="en-US" altLang="zh-CN" sz="2000" b="1" dirty="0">
                <a:latin typeface="+mj-lt"/>
              </a:rPr>
              <a:t>Book</a:t>
            </a:r>
            <a:r>
              <a:rPr lang="en-US" altLang="zh-CN" sz="2000" dirty="0">
                <a:latin typeface="+mj-lt"/>
              </a:rPr>
              <a:t>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bookNo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bookName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this.bookNo</a:t>
            </a:r>
            <a:r>
              <a:rPr lang="en-US" altLang="zh-CN" dirty="0">
                <a:latin typeface="+mj-lt"/>
              </a:rPr>
              <a:t>=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en-US" altLang="zh-CN" sz="1000" dirty="0">
              <a:solidFill>
                <a:srgbClr val="0000CC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public String 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toString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return  "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书号：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bookNo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+", 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书名：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2000" b="1" dirty="0" err="1">
                <a:solidFill>
                  <a:srgbClr val="0000CC"/>
                </a:solidFill>
                <a:latin typeface="+mj-lt"/>
              </a:rPr>
              <a:t>bookName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println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);	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03823" y="601844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7CE7A3-11B2-4F58-BFAD-528E166801BA}"/>
              </a:ext>
            </a:extLst>
          </p:cNvPr>
          <p:cNvSpPr txBox="1"/>
          <p:nvPr/>
        </p:nvSpPr>
        <p:spPr>
          <a:xfrm>
            <a:off x="4186022" y="4869160"/>
            <a:ext cx="344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lt"/>
              </a:rPr>
              <a:t>//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自动调用重写后的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方法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7A1C5D7-9522-40F3-8ADA-1B4338CD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960221"/>
            <a:ext cx="4381500" cy="485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5388B1-9A9F-9382-A5EA-AE87CFF895C1}"/>
              </a:ext>
            </a:extLst>
          </p:cNvPr>
          <p:cNvSpPr txBox="1"/>
          <p:nvPr/>
        </p:nvSpPr>
        <p:spPr>
          <a:xfrm>
            <a:off x="3346549" y="2595841"/>
            <a:ext cx="348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6600"/>
                </a:solidFill>
                <a:latin typeface="+mj-lt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+mj-lt"/>
              </a:rPr>
              <a:t>重写</a:t>
            </a:r>
            <a:r>
              <a:rPr lang="en-US" altLang="zh-CN" sz="2000" b="1" dirty="0">
                <a:solidFill>
                  <a:srgbClr val="006600"/>
                </a:solidFill>
                <a:latin typeface="+mj-lt"/>
              </a:rPr>
              <a:t>Object</a:t>
            </a:r>
            <a:r>
              <a:rPr lang="zh-CN" altLang="en-US" sz="2000" b="1" dirty="0">
                <a:solidFill>
                  <a:srgbClr val="006600"/>
                </a:solidFill>
                <a:latin typeface="+mj-lt"/>
              </a:rPr>
              <a:t>类的</a:t>
            </a:r>
            <a:r>
              <a:rPr lang="en-US" altLang="zh-CN" sz="2000" b="1" dirty="0" err="1">
                <a:solidFill>
                  <a:srgbClr val="006600"/>
                </a:solidFill>
                <a:latin typeface="+mj-lt"/>
              </a:rPr>
              <a:t>toString</a:t>
            </a:r>
            <a:r>
              <a:rPr lang="zh-CN" altLang="en-US" sz="2000" b="1" dirty="0">
                <a:solidFill>
                  <a:srgbClr val="006600"/>
                </a:solidFill>
                <a:latin typeface="+mj-lt"/>
              </a:rPr>
              <a:t>方法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§9.1.5   </a:t>
            </a:r>
            <a:r>
              <a:rPr lang="zh-CN" altLang="en-US" sz="3600" dirty="0">
                <a:latin typeface="宋体" charset="-122"/>
              </a:rPr>
              <a:t>字符串与字符、字节数组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．字符串与字符数组</a:t>
            </a:r>
          </a:p>
          <a:p>
            <a:r>
              <a:rPr lang="en-US" altLang="zh-CN" dirty="0"/>
              <a:t>String </a:t>
            </a:r>
            <a:r>
              <a:rPr lang="zh-CN" altLang="en-US" dirty="0"/>
              <a:t>类的构造方法：</a:t>
            </a:r>
            <a:endParaRPr lang="en-US" altLang="zh-CN" dirty="0"/>
          </a:p>
          <a:p>
            <a:pPr lvl="2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String(char[]);</a:t>
            </a:r>
          </a:p>
          <a:p>
            <a:pPr lvl="2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String(char[]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offset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length);</a:t>
            </a:r>
          </a:p>
          <a:p>
            <a:pPr lvl="2">
              <a:buNone/>
            </a:pPr>
            <a:endParaRPr lang="en-US" altLang="zh-CN" sz="2400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分别用</a:t>
            </a:r>
            <a:r>
              <a:rPr lang="zh-CN" altLang="en-US" b="1" dirty="0">
                <a:solidFill>
                  <a:srgbClr val="000099"/>
                </a:solidFill>
              </a:rPr>
              <a:t>字符数组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全部字符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部分字符</a:t>
            </a:r>
            <a:r>
              <a:rPr lang="zh-CN" altLang="en-US" dirty="0"/>
              <a:t>创建字符串对象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</a:t>
            </a:r>
            <a:r>
              <a:rPr lang="zh-CN" altLang="en-US"/>
              <a:t>5 </a:t>
            </a:r>
            <a:r>
              <a:rPr lang="zh-CN" altLang="en-US">
                <a:latin typeface="宋体" charset="-122"/>
              </a:rPr>
              <a:t>字符串</a:t>
            </a:r>
            <a:r>
              <a:rPr lang="zh-CN" altLang="en-US" dirty="0">
                <a:latin typeface="宋体" charset="-122"/>
              </a:rPr>
              <a:t>与字符、字节数组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类提供了将字符串存放到数组中的方法：</a:t>
            </a:r>
          </a:p>
          <a:p>
            <a:pPr algn="ctr">
              <a:buNone/>
            </a:pPr>
            <a:r>
              <a:rPr lang="en-US" altLang="zh-CN" sz="2200" b="1" dirty="0">
                <a:solidFill>
                  <a:srgbClr val="000099"/>
                </a:solidFill>
              </a:rPr>
              <a:t>public void </a:t>
            </a:r>
            <a:r>
              <a:rPr lang="en-US" altLang="zh-CN" sz="2200" b="1" dirty="0" err="1">
                <a:solidFill>
                  <a:srgbClr val="000099"/>
                </a:solidFill>
              </a:rPr>
              <a:t>getChars</a:t>
            </a:r>
            <a:r>
              <a:rPr lang="en-US" altLang="zh-CN" sz="2200" b="1" dirty="0">
                <a:solidFill>
                  <a:srgbClr val="000099"/>
                </a:solidFill>
              </a:rPr>
              <a:t>(</a:t>
            </a:r>
            <a:r>
              <a:rPr lang="en-US" altLang="zh-CN" sz="2200" b="1" dirty="0">
                <a:solidFill>
                  <a:srgbClr val="006600"/>
                </a:solidFill>
              </a:rPr>
              <a:t>int start, int end</a:t>
            </a:r>
            <a:r>
              <a:rPr lang="en-US" altLang="zh-CN" sz="2200" b="1" dirty="0">
                <a:solidFill>
                  <a:srgbClr val="000099"/>
                </a:solidFill>
              </a:rPr>
              <a:t>, </a:t>
            </a:r>
            <a:r>
              <a:rPr lang="en-US" altLang="zh-CN" sz="2200" b="1" dirty="0">
                <a:solidFill>
                  <a:srgbClr val="FF0000"/>
                </a:solidFill>
              </a:rPr>
              <a:t>char[] c</a:t>
            </a:r>
            <a:r>
              <a:rPr lang="en-US" altLang="zh-CN" sz="2200" b="1" dirty="0">
                <a:solidFill>
                  <a:srgbClr val="0000CC"/>
                </a:solidFill>
              </a:rPr>
              <a:t>, int offset</a:t>
            </a:r>
            <a:r>
              <a:rPr lang="en-US" altLang="zh-CN" sz="2200" b="1" dirty="0">
                <a:solidFill>
                  <a:srgbClr val="000099"/>
                </a:solidFill>
              </a:rPr>
              <a:t>)</a:t>
            </a:r>
          </a:p>
          <a:p>
            <a:pPr algn="ctr">
              <a:buNone/>
            </a:pPr>
            <a:endParaRPr lang="en-US" altLang="zh-CN" sz="2400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将当前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对象的字符序列中的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一部分字符复制到参数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指定的数组中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将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对象的字符序列中从索引位置</a:t>
            </a:r>
            <a:r>
              <a:rPr lang="en-US" altLang="zh-CN" dirty="0">
                <a:solidFill>
                  <a:srgbClr val="0000CC"/>
                </a:solidFill>
              </a:rPr>
              <a:t>start</a:t>
            </a:r>
            <a:r>
              <a:rPr lang="zh-CN" altLang="en-US" dirty="0"/>
              <a:t>到</a:t>
            </a:r>
            <a:r>
              <a:rPr lang="en-US" altLang="zh-CN" dirty="0">
                <a:solidFill>
                  <a:srgbClr val="0000CC"/>
                </a:solidFill>
              </a:rPr>
              <a:t>end-1</a:t>
            </a:r>
            <a:r>
              <a:rPr lang="zh-CN" altLang="en-US" dirty="0"/>
              <a:t>位置上的字符复制的数组</a:t>
            </a:r>
            <a:r>
              <a:rPr lang="en-US" altLang="zh-CN" dirty="0"/>
              <a:t>c</a:t>
            </a:r>
            <a:r>
              <a:rPr lang="zh-CN" altLang="en-US" dirty="0"/>
              <a:t>中，并从数组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offset</a:t>
            </a:r>
            <a:r>
              <a:rPr lang="zh-CN" altLang="en-US" dirty="0"/>
              <a:t>处开始存放这些字符。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阅读例题</a:t>
            </a:r>
            <a:r>
              <a:rPr lang="en-US" altLang="zh-CN" dirty="0"/>
              <a:t>9-7</a:t>
            </a:r>
            <a:endParaRPr lang="zh-CN" altLang="en-US" dirty="0"/>
          </a:p>
          <a:p>
            <a:pPr lvl="1"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000099"/>
              </a:solidFill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rgbClr val="000099"/>
                </a:solidFill>
              </a:rPr>
              <a:t> </a:t>
            </a:r>
          </a:p>
          <a:p>
            <a:pPr lvl="1">
              <a:buNone/>
            </a:pP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</a:t>
            </a:r>
            <a:r>
              <a:rPr lang="zh-CN" altLang="en-US"/>
              <a:t>5 </a:t>
            </a:r>
            <a:r>
              <a:rPr lang="zh-CN" altLang="en-US">
                <a:latin typeface="宋体" charset="-122"/>
              </a:rPr>
              <a:t>字符串</a:t>
            </a:r>
            <a:r>
              <a:rPr lang="zh-CN" altLang="en-US" dirty="0">
                <a:latin typeface="宋体" charset="-122"/>
              </a:rPr>
              <a:t>与字符、字节数组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/>
              <a:t>将字符串中的全部字符存放在一个字符数组中的方法：</a:t>
            </a:r>
          </a:p>
          <a:p>
            <a:pPr algn="ctr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</a:rPr>
              <a:t>char[] </a:t>
            </a:r>
            <a:r>
              <a:rPr lang="en-US" altLang="zh-CN" sz="2400" b="1" dirty="0" err="1">
                <a:solidFill>
                  <a:srgbClr val="000099"/>
                </a:solidFill>
              </a:rPr>
              <a:t>toCharArray</a:t>
            </a:r>
            <a:r>
              <a:rPr lang="en-US" altLang="zh-CN" sz="2400" b="1" dirty="0">
                <a:solidFill>
                  <a:srgbClr val="000099"/>
                </a:solidFill>
              </a:rPr>
              <a:t>() </a:t>
            </a:r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char[] </a:t>
            </a:r>
            <a:r>
              <a:rPr lang="en-US" altLang="zh-CN" dirty="0" err="1">
                <a:solidFill>
                  <a:srgbClr val="000099"/>
                </a:solidFill>
              </a:rPr>
              <a:t>charArray</a:t>
            </a:r>
            <a:r>
              <a:rPr lang="en-US" altLang="zh-CN" dirty="0">
                <a:solidFill>
                  <a:srgbClr val="000099"/>
                </a:solidFill>
              </a:rPr>
              <a:t> = "</a:t>
            </a:r>
            <a:r>
              <a:rPr lang="zh-CN" altLang="en-US" dirty="0">
                <a:solidFill>
                  <a:srgbClr val="000099"/>
                </a:solidFill>
              </a:rPr>
              <a:t>我们是学生</a:t>
            </a:r>
            <a:r>
              <a:rPr lang="en-US" altLang="zh-CN" dirty="0">
                <a:solidFill>
                  <a:srgbClr val="000099"/>
                </a:solidFill>
              </a:rPr>
              <a:t>".</a:t>
            </a:r>
            <a:r>
              <a:rPr lang="en-US" altLang="zh-CN" dirty="0" err="1">
                <a:solidFill>
                  <a:srgbClr val="000099"/>
                </a:solidFill>
              </a:rPr>
              <a:t>toCharArray</a:t>
            </a:r>
            <a:r>
              <a:rPr lang="en-US" altLang="zh-CN" dirty="0">
                <a:solidFill>
                  <a:srgbClr val="000099"/>
                </a:solidFill>
              </a:rPr>
              <a:t>();</a:t>
            </a:r>
          </a:p>
          <a:p>
            <a:pPr lvl="1">
              <a:buNone/>
            </a:pPr>
            <a:r>
              <a:rPr lang="en-US" altLang="zh-CN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en-US" altLang="zh-CN" b="1" dirty="0" err="1">
                <a:solidFill>
                  <a:srgbClr val="000099"/>
                </a:solidFill>
              </a:rPr>
              <a:t>Arrays</a:t>
            </a:r>
            <a:r>
              <a:rPr lang="en-US" altLang="zh-CN" dirty="0" err="1">
                <a:solidFill>
                  <a:srgbClr val="000099"/>
                </a:solidFill>
              </a:rPr>
              <a:t>.</a:t>
            </a:r>
            <a:r>
              <a:rPr lang="en-US" altLang="zh-CN" b="1" dirty="0" err="1">
                <a:solidFill>
                  <a:srgbClr val="000099"/>
                </a:solidFill>
              </a:rPr>
              <a:t>toString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en-US" altLang="zh-CN" dirty="0" err="1">
                <a:solidFill>
                  <a:srgbClr val="000099"/>
                </a:solidFill>
              </a:rPr>
              <a:t>charArray</a:t>
            </a:r>
            <a:r>
              <a:rPr lang="en-US" altLang="zh-CN" dirty="0">
                <a:solidFill>
                  <a:srgbClr val="000099"/>
                </a:solidFill>
              </a:rPr>
              <a:t>));</a:t>
            </a:r>
          </a:p>
          <a:p>
            <a:pPr lvl="1">
              <a:buNone/>
            </a:pPr>
            <a:endParaRPr lang="en-US" altLang="zh-CN" dirty="0">
              <a:solidFill>
                <a:srgbClr val="000099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5085184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输出：</a:t>
            </a:r>
            <a:r>
              <a:rPr lang="en-US" altLang="zh-CN" sz="2400" dirty="0"/>
              <a:t>[</a:t>
            </a:r>
            <a:r>
              <a:rPr lang="zh-CN" altLang="en-US" sz="2400" dirty="0"/>
              <a:t>我</a:t>
            </a:r>
            <a:r>
              <a:rPr lang="en-US" altLang="zh-CN" sz="2400" dirty="0"/>
              <a:t>, </a:t>
            </a:r>
            <a:r>
              <a:rPr lang="zh-CN" altLang="en-US" sz="2400" dirty="0"/>
              <a:t>们</a:t>
            </a:r>
            <a:r>
              <a:rPr lang="en-US" altLang="zh-CN" sz="2400" dirty="0"/>
              <a:t>, </a:t>
            </a:r>
            <a:r>
              <a:rPr lang="zh-CN" altLang="en-US" sz="2400" dirty="0"/>
              <a:t>是</a:t>
            </a:r>
            <a:r>
              <a:rPr lang="en-US" altLang="zh-CN" sz="2400" dirty="0"/>
              <a:t>, </a:t>
            </a:r>
            <a:r>
              <a:rPr lang="zh-CN" altLang="en-US" sz="2400" dirty="0"/>
              <a:t>学</a:t>
            </a:r>
            <a:r>
              <a:rPr lang="en-US" altLang="zh-CN" sz="2400" dirty="0"/>
              <a:t>, </a:t>
            </a:r>
            <a:r>
              <a:rPr lang="zh-CN" altLang="en-US" sz="2400" dirty="0"/>
              <a:t>生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4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74"/>
            <a:ext cx="8472518" cy="4953014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String(String original)  //</a:t>
            </a:r>
            <a:r>
              <a:rPr lang="zh-CN" alt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复制构造函数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String(char[] value)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String(char[] value,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String(byte[ ] bytes)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b="1" dirty="0">
                <a:solidFill>
                  <a:srgbClr val="006600"/>
                </a:solidFill>
              </a:rPr>
              <a:t>byte[ ] bytes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String(byte[ ] bytes,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String(byte[ ] 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buffer)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两个构造函数使用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当前操作系统默认的字符编码</a:t>
            </a:r>
            <a:r>
              <a:rPr lang="zh-CN" altLang="en-US" dirty="0"/>
              <a:t>将</a:t>
            </a:r>
            <a:r>
              <a:rPr lang="en-US" altLang="zh-CN" dirty="0"/>
              <a:t>byte[]</a:t>
            </a:r>
            <a:r>
              <a:rPr lang="zh-CN" altLang="en-US" dirty="0"/>
              <a:t>数组构造一个</a:t>
            </a:r>
            <a:r>
              <a:rPr lang="en-US" altLang="zh-CN" dirty="0"/>
              <a:t>String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0099"/>
                </a:solidFill>
              </a:rPr>
              <a:t>String(byte[] b)</a:t>
            </a:r>
          </a:p>
          <a:p>
            <a:pPr lvl="2"/>
            <a:r>
              <a:rPr lang="zh-CN" altLang="en-US" sz="2400" dirty="0"/>
              <a:t>用指定的</a:t>
            </a:r>
            <a:r>
              <a:rPr lang="zh-CN" altLang="en-US" sz="2400" b="1" dirty="0">
                <a:solidFill>
                  <a:srgbClr val="000099"/>
                </a:solidFill>
              </a:rPr>
              <a:t>字节数组</a:t>
            </a:r>
            <a:r>
              <a:rPr lang="zh-CN" altLang="en-US" sz="2400" dirty="0"/>
              <a:t>构造一个字符串对象。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en-US" altLang="zh-CN" b="1" dirty="0">
                <a:solidFill>
                  <a:srgbClr val="000099"/>
                </a:solidFill>
              </a:rPr>
              <a:t>String(byte[] b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 err="1">
                <a:solidFill>
                  <a:srgbClr val="000099"/>
                </a:solidFill>
              </a:rPr>
              <a:t>int</a:t>
            </a:r>
            <a:r>
              <a:rPr lang="en-US" altLang="zh-CN" b="1" dirty="0">
                <a:solidFill>
                  <a:srgbClr val="000099"/>
                </a:solidFill>
              </a:rPr>
              <a:t> offset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 err="1">
                <a:solidFill>
                  <a:srgbClr val="000099"/>
                </a:solidFill>
              </a:rPr>
              <a:t>int</a:t>
            </a:r>
            <a:r>
              <a:rPr lang="en-US" altLang="zh-CN" b="1" dirty="0">
                <a:solidFill>
                  <a:srgbClr val="000099"/>
                </a:solidFill>
              </a:rPr>
              <a:t> length) </a:t>
            </a:r>
          </a:p>
          <a:p>
            <a:pPr lvl="2"/>
            <a:r>
              <a:rPr lang="zh-CN" altLang="en-US" sz="2400" dirty="0"/>
              <a:t>用指定的字节数组的一部分，即：从数组起始位置</a:t>
            </a:r>
            <a:r>
              <a:rPr lang="en-US" altLang="zh-CN" sz="2400" dirty="0"/>
              <a:t>offset</a:t>
            </a:r>
            <a:r>
              <a:rPr lang="zh-CN" altLang="en-US" sz="2400" dirty="0"/>
              <a:t>开始取</a:t>
            </a:r>
            <a:r>
              <a:rPr lang="en-US" altLang="zh-CN" sz="2400" dirty="0"/>
              <a:t>length</a:t>
            </a:r>
            <a:r>
              <a:rPr lang="zh-CN" altLang="en-US" sz="2400" dirty="0"/>
              <a:t>个字节构造一个字符串对象。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7338"/>
            <a:ext cx="8640960" cy="482441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String(byte[] bytes, </a:t>
            </a:r>
            <a:r>
              <a:rPr lang="en-US" altLang="zh-CN" b="1" dirty="0">
                <a:solidFill>
                  <a:srgbClr val="006600"/>
                </a:solidFill>
                <a:ea typeface="华文新魏" panose="02010800040101010101" pitchFamily="2" charset="-122"/>
              </a:rPr>
              <a:t>String charset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String(byte[] bytes, int offset, int count, 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String charset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</a:p>
          <a:p>
            <a:r>
              <a:rPr lang="zh-CN" altLang="en-US" sz="2400" dirty="0"/>
              <a:t>两个构造函数使用</a:t>
            </a:r>
            <a:r>
              <a:rPr lang="zh-CN" altLang="en-US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指定的字符编码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把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字节数组转为字符串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bytes</a:t>
            </a:r>
            <a:r>
              <a:rPr lang="zh-CN" altLang="en-US" sz="2200" dirty="0"/>
              <a:t>：第一个参数是字节数组；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2200" b="1" dirty="0" err="1">
                <a:solidFill>
                  <a:srgbClr val="C00000"/>
                </a:solidFill>
              </a:rPr>
              <a:t>charset</a:t>
            </a:r>
            <a:r>
              <a:rPr lang="zh-CN" altLang="en-US" sz="2200" dirty="0"/>
              <a:t>：第二个参数是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字符编码</a:t>
            </a:r>
            <a:r>
              <a:rPr lang="zh-CN" altLang="en-US" sz="2200" dirty="0"/>
              <a:t>，以字符串的形式给定“</a:t>
            </a:r>
            <a:r>
              <a:rPr lang="zh-CN" altLang="en-US" sz="22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字符集</a:t>
            </a:r>
            <a:r>
              <a:rPr lang="zh-CN" altLang="en-US" sz="2200" dirty="0"/>
              <a:t>”。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r>
              <a:rPr lang="zh-CN" altLang="en-US" sz="2400" dirty="0"/>
              <a:t>例如：将</a:t>
            </a:r>
            <a:r>
              <a:rPr lang="en-US" altLang="zh-CN" sz="2400" dirty="0"/>
              <a:t>bytes</a:t>
            </a:r>
            <a:r>
              <a:rPr lang="zh-CN" altLang="en-US" sz="2400" dirty="0"/>
              <a:t>数组按</a:t>
            </a:r>
            <a:r>
              <a:rPr lang="en-US" altLang="zh-CN" sz="2400" dirty="0"/>
              <a:t>"</a:t>
            </a:r>
            <a:r>
              <a:rPr lang="en-US" altLang="zh-CN" sz="2400" b="1" dirty="0"/>
              <a:t>UTF-8</a:t>
            </a:r>
            <a:r>
              <a:rPr lang="en-US" altLang="zh-CN" sz="2400" dirty="0"/>
              <a:t>"</a:t>
            </a:r>
            <a:r>
              <a:rPr lang="zh-CN" altLang="en-US" sz="2400" dirty="0"/>
              <a:t>的编码方式转成字符串。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AE95A-FB14-43FC-B0EF-6DAC9945267F}"/>
              </a:ext>
            </a:extLst>
          </p:cNvPr>
          <p:cNvSpPr txBox="1"/>
          <p:nvPr/>
        </p:nvSpPr>
        <p:spPr>
          <a:xfrm>
            <a:off x="827584" y="4797488"/>
            <a:ext cx="72779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byte[] 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bytes</a:t>
            </a: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={49, 50, 51, 43, 52, 53, 54, 61, 53, 55, 57};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String </a:t>
            </a:r>
            <a:r>
              <a:rPr lang="en-US" altLang="zh-CN" sz="2200" b="1" dirty="0">
                <a:solidFill>
                  <a:srgbClr val="CC0066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exp</a:t>
            </a: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=</a:t>
            </a:r>
            <a:r>
              <a:rPr lang="en-US" altLang="zh-CN" sz="2200" b="1" dirty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FF33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new String(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bytes</a:t>
            </a:r>
            <a:r>
              <a:rPr lang="en-US" altLang="zh-CN" sz="2200" b="1" dirty="0">
                <a:solidFill>
                  <a:srgbClr val="FF33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, “</a:t>
            </a:r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utf-8”</a:t>
            </a:r>
            <a:r>
              <a:rPr lang="en-US" altLang="zh-CN" sz="2200" b="1" dirty="0">
                <a:solidFill>
                  <a:srgbClr val="FF33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);</a:t>
            </a:r>
          </a:p>
          <a:p>
            <a:pPr eaLnBrk="0" hangingPunct="0"/>
            <a:r>
              <a:rPr lang="en-US" altLang="zh-CN" sz="2200" b="1" dirty="0" err="1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System.out.println</a:t>
            </a: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(</a:t>
            </a:r>
            <a:r>
              <a:rPr lang="en-US" altLang="zh-CN" sz="2200" b="1" dirty="0">
                <a:solidFill>
                  <a:srgbClr val="CC0066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exp</a:t>
            </a:r>
            <a:r>
              <a:rPr lang="en-US" altLang="zh-CN" sz="2200" b="1" dirty="0">
                <a:solidFill>
                  <a:srgbClr val="00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AB79C-C376-4102-ABC4-B0B9CC45358C}"/>
              </a:ext>
            </a:extLst>
          </p:cNvPr>
          <p:cNvSpPr txBox="1"/>
          <p:nvPr/>
        </p:nvSpPr>
        <p:spPr>
          <a:xfrm>
            <a:off x="2699792" y="594351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123+456=579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   </a:t>
            </a:r>
            <a:r>
              <a:rPr lang="en-US" altLang="zh-CN" dirty="0"/>
              <a:t>String</a:t>
            </a:r>
            <a:r>
              <a:rPr lang="zh-CN" altLang="en-US" dirty="0"/>
              <a:t>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+mj-lt"/>
              </a:rPr>
              <a:t>java.lang</a:t>
            </a:r>
            <a:r>
              <a:rPr lang="zh-CN" altLang="en-US" b="1" dirty="0">
                <a:latin typeface="+mj-lt"/>
              </a:rPr>
              <a:t>包中的</a:t>
            </a:r>
            <a:r>
              <a:rPr lang="en-US" altLang="zh-CN" b="1" dirty="0">
                <a:latin typeface="+mj-lt"/>
              </a:rPr>
              <a:t>String</a:t>
            </a:r>
            <a:r>
              <a:rPr lang="zh-CN" altLang="en-US" b="1" dirty="0">
                <a:latin typeface="+mj-lt"/>
              </a:rPr>
              <a:t>类来创建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字符串对象</a:t>
            </a:r>
            <a:r>
              <a:rPr lang="zh-CN" altLang="en-US" b="1" dirty="0">
                <a:latin typeface="+mj-lt"/>
              </a:rPr>
              <a:t>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</a:rPr>
              <a:pPr/>
              <a:t>4</a:t>
            </a:fld>
            <a:endParaRPr lang="zh-CN" altLang="en-US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</a:rPr>
              <a:t>byte[] </a:t>
            </a:r>
            <a:r>
              <a:rPr lang="en-US" altLang="zh-CN" sz="2400" b="1" dirty="0" err="1">
                <a:solidFill>
                  <a:srgbClr val="000099"/>
                </a:solidFill>
              </a:rPr>
              <a:t>getBytes</a:t>
            </a:r>
            <a:r>
              <a:rPr lang="en-US" altLang="zh-CN" sz="2400" b="1" dirty="0">
                <a:solidFill>
                  <a:srgbClr val="000099"/>
                </a:solidFill>
              </a:rPr>
              <a:t>() </a:t>
            </a:r>
          </a:p>
          <a:p>
            <a:pPr lvl="1"/>
            <a:r>
              <a:rPr lang="zh-CN" altLang="en-US" sz="2000" dirty="0"/>
              <a:t>使用平台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默认的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字符编码</a:t>
            </a:r>
            <a:r>
              <a:rPr lang="zh-CN" altLang="en-US" sz="2000" dirty="0"/>
              <a:t>，将</a:t>
            </a:r>
            <a:r>
              <a:rPr lang="zh-CN" altLang="en-US" sz="2000" b="1" dirty="0">
                <a:solidFill>
                  <a:srgbClr val="C00000"/>
                </a:solidFill>
              </a:rPr>
              <a:t>当前字符串</a:t>
            </a:r>
            <a:r>
              <a:rPr lang="zh-CN" altLang="en-US" sz="2000" dirty="0"/>
              <a:t>转化为一个字节数组。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</a:rPr>
              <a:t>byte[] </a:t>
            </a:r>
            <a:r>
              <a:rPr lang="en-US" altLang="zh-CN" sz="2400" b="1" dirty="0" err="1">
                <a:solidFill>
                  <a:srgbClr val="000099"/>
                </a:solidFill>
              </a:rPr>
              <a:t>getBytes</a:t>
            </a:r>
            <a:r>
              <a:rPr lang="en-US" altLang="zh-CN" sz="2400" b="1" dirty="0">
                <a:solidFill>
                  <a:srgbClr val="000099"/>
                </a:solidFill>
              </a:rPr>
              <a:t>(String </a:t>
            </a:r>
            <a:r>
              <a:rPr lang="en-US" altLang="zh-CN" sz="2400" b="1" dirty="0" err="1">
                <a:solidFill>
                  <a:srgbClr val="006600"/>
                </a:solidFill>
              </a:rPr>
              <a:t>charsetName</a:t>
            </a:r>
            <a:r>
              <a:rPr lang="en-US" altLang="zh-CN" sz="2400" b="1" dirty="0">
                <a:solidFill>
                  <a:srgbClr val="000099"/>
                </a:solidFill>
              </a:rPr>
              <a:t>) </a:t>
            </a:r>
          </a:p>
          <a:p>
            <a:pPr lvl="1"/>
            <a:r>
              <a:rPr lang="zh-CN" altLang="en-US" sz="2000" dirty="0"/>
              <a:t>使用参数</a:t>
            </a:r>
            <a:r>
              <a:rPr lang="en-US" altLang="zh-CN" sz="2000" b="1" dirty="0" err="1">
                <a:solidFill>
                  <a:srgbClr val="006600"/>
                </a:solidFill>
              </a:rPr>
              <a:t>charsetName</a:t>
            </a:r>
            <a:r>
              <a:rPr lang="zh-CN" altLang="en-US" sz="2000" dirty="0"/>
              <a:t>指定的字符编码，将当前字符串转化为一个字节数组。   </a:t>
            </a:r>
            <a:endParaRPr lang="en-US" altLang="zh-CN" sz="2000" dirty="0"/>
          </a:p>
          <a:p>
            <a:endParaRPr lang="en-US" altLang="zh-CN" b="1" dirty="0"/>
          </a:p>
          <a:p>
            <a:r>
              <a:rPr lang="zh-CN" altLang="en-US" b="1" dirty="0"/>
              <a:t>例：</a:t>
            </a:r>
            <a:endParaRPr lang="en-US" altLang="zh-CN" b="1" dirty="0"/>
          </a:p>
          <a:p>
            <a:pPr marL="344487" lvl="1" indent="0">
              <a:buNone/>
            </a:pPr>
            <a:r>
              <a:rPr lang="zh-CN" altLang="en-US" sz="2000" dirty="0"/>
              <a:t>        </a:t>
            </a:r>
            <a:endParaRPr lang="en-US" altLang="zh-CN" sz="2000" dirty="0"/>
          </a:p>
          <a:p>
            <a:pPr marL="344487" lvl="1" indent="0">
              <a:buNone/>
            </a:pPr>
            <a:endParaRPr lang="en-US" altLang="zh-CN" sz="2000" dirty="0"/>
          </a:p>
          <a:p>
            <a:pPr marL="344487" lvl="1" indent="0">
              <a:buNone/>
            </a:pPr>
            <a:r>
              <a:rPr lang="zh-CN" altLang="en-US" sz="2000" dirty="0"/>
              <a:t>               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5762612" y="619120"/>
            <a:ext cx="1857388" cy="857256"/>
          </a:xfrm>
          <a:prstGeom prst="borderCallout1">
            <a:avLst>
              <a:gd name="adj1" fmla="val 101330"/>
              <a:gd name="adj2" fmla="val 52808"/>
              <a:gd name="adj3" fmla="val 180224"/>
              <a:gd name="adj4" fmla="val -352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调用该方法的字符串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C71F13-FBD2-4842-906B-24B4C86E4AD3}"/>
              </a:ext>
            </a:extLst>
          </p:cNvPr>
          <p:cNvSpPr txBox="1"/>
          <p:nvPr/>
        </p:nvSpPr>
        <p:spPr>
          <a:xfrm>
            <a:off x="1510121" y="3550012"/>
            <a:ext cx="649087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byte[] 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bytes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={49, 50, 51, 43, 52, 53, 54, 61, 53, 55, 57};</a:t>
            </a: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String </a:t>
            </a:r>
            <a:r>
              <a:rPr lang="en-US" altLang="zh-CN" sz="2000" b="1" dirty="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exp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lang="en-US" altLang="zh-CN" sz="2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new String(</a:t>
            </a:r>
            <a:r>
              <a:rPr lang="en-US" altLang="zh-CN" sz="2000" b="1" dirty="0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bytes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, “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utf-8”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);</a:t>
            </a:r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(exp);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99"/>
                </a:solidFill>
              </a:rPr>
              <a:t>Arrays.toString</a:t>
            </a:r>
            <a:r>
              <a:rPr lang="en-US" altLang="zh-CN" sz="2000" b="1" dirty="0">
                <a:solidFill>
                  <a:srgbClr val="000099"/>
                </a:solidFill>
              </a:rPr>
              <a:t>(</a:t>
            </a:r>
            <a:r>
              <a:rPr lang="en-US" altLang="zh-CN" sz="2000" b="1" dirty="0" err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exp</a:t>
            </a:r>
            <a:r>
              <a:rPr lang="en-US" altLang="zh-CN" sz="2000" b="1" dirty="0" err="1">
                <a:solidFill>
                  <a:srgbClr val="FF0000"/>
                </a:solidFill>
              </a:rPr>
              <a:t>.getBytes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));</a:t>
            </a:r>
            <a:endParaRPr lang="en-US" altLang="zh-CN" sz="20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E87D0-F51D-438F-95FE-08F5E89D741E}"/>
              </a:ext>
            </a:extLst>
          </p:cNvPr>
          <p:cNvSpPr txBox="1"/>
          <p:nvPr/>
        </p:nvSpPr>
        <p:spPr>
          <a:xfrm>
            <a:off x="611560" y="6477000"/>
            <a:ext cx="784887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JAVA</a:t>
            </a: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字符编码：</a:t>
            </a:r>
            <a:r>
              <a:rPr lang="en-US" altLang="zh-CN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Unicode,GBK,GB2312,UTF-8</a:t>
            </a: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https://blog.csdn.net/hzj1369/article/details/82114079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360583-28DB-4737-A13F-A45FD016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333627"/>
            <a:ext cx="5301197" cy="768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276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java.io.UnsupportedEncodingException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Example9_8 {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String 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你我他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byte[] d=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str.getBytes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默认字符编码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GB2312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的长度是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一个汉字占两个字节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):"+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d.length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String s=new String(d, 3,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   //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输出：你，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个字节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s=new String(d, 7,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(s);    //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输出：他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d =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str.getBytes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(“UTF-8“ );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指定字符编码为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("d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的长度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一个汉字占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个字节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):"+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d.length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}catch(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UnsupportedEncodingException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38998" y="3284984"/>
            <a:ext cx="3876427" cy="1077218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数组</a:t>
            </a:r>
            <a:r>
              <a:rPr lang="en-US" altLang="zh-CN" sz="1600" dirty="0"/>
              <a:t>d</a:t>
            </a:r>
            <a:r>
              <a:rPr lang="zh-CN" altLang="en-US" sz="1600" dirty="0"/>
              <a:t>的长度是</a:t>
            </a:r>
            <a:r>
              <a:rPr lang="en-US" altLang="zh-CN" sz="1600" dirty="0"/>
              <a:t>(</a:t>
            </a:r>
            <a:r>
              <a:rPr lang="zh-CN" altLang="en-US" sz="1600" dirty="0"/>
              <a:t>一个汉字占两个字节</a:t>
            </a:r>
            <a:r>
              <a:rPr lang="en-US" altLang="zh-CN" sz="1600" dirty="0"/>
              <a:t>):9</a:t>
            </a:r>
          </a:p>
          <a:p>
            <a:r>
              <a:rPr lang="zh-CN" altLang="en-US" sz="1600" dirty="0"/>
              <a:t>你</a:t>
            </a:r>
          </a:p>
          <a:p>
            <a:r>
              <a:rPr lang="zh-CN" altLang="en-US" sz="1600" dirty="0"/>
              <a:t>他</a:t>
            </a:r>
          </a:p>
          <a:p>
            <a:r>
              <a:rPr lang="en-US" altLang="zh-CN" sz="1600" dirty="0"/>
              <a:t>d</a:t>
            </a:r>
            <a:r>
              <a:rPr lang="zh-CN" altLang="en-US" sz="1600" dirty="0"/>
              <a:t>的长度</a:t>
            </a:r>
            <a:r>
              <a:rPr lang="en-US" altLang="zh-CN" sz="1600" dirty="0"/>
              <a:t>(utf-8</a:t>
            </a:r>
            <a:r>
              <a:rPr lang="zh-CN" altLang="en-US" sz="1600" dirty="0"/>
              <a:t>编码</a:t>
            </a:r>
            <a:r>
              <a:rPr lang="en-US" altLang="zh-CN" sz="1600" dirty="0"/>
              <a:t>,</a:t>
            </a:r>
            <a:r>
              <a:rPr lang="zh-CN" altLang="en-US" sz="1600" dirty="0"/>
              <a:t>一个汉字占</a:t>
            </a:r>
            <a:r>
              <a:rPr lang="en-US" altLang="zh-CN" sz="1600" dirty="0"/>
              <a:t>3</a:t>
            </a:r>
            <a:r>
              <a:rPr lang="zh-CN" altLang="en-US" sz="1600" dirty="0"/>
              <a:t>个字节</a:t>
            </a:r>
            <a:r>
              <a:rPr lang="en-US" altLang="zh-CN" sz="1600" dirty="0"/>
              <a:t>):12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954405-67A0-452C-B366-86B579842C10}"/>
              </a:ext>
            </a:extLst>
          </p:cNvPr>
          <p:cNvSpPr txBox="1"/>
          <p:nvPr/>
        </p:nvSpPr>
        <p:spPr>
          <a:xfrm>
            <a:off x="251520" y="107921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例题</a:t>
            </a:r>
            <a:r>
              <a:rPr lang="en-US" altLang="zh-CN" sz="3200" b="1" dirty="0"/>
              <a:t>9-8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§9.1.6  正则表达式及字符串的替换与分解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1．正则表达式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/>
              <a:t>regular expression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一个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正则表达式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是含有一些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具有特殊意义字符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字符串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，这些特殊字符称作</a:t>
            </a:r>
            <a:r>
              <a:rPr lang="zh-CN" altLang="en-US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正则表达式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元字符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比如： 字符串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7" lvl="1" indent="0" algn="ctr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’：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代表0到9中的任何一个数字，可以理解为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0~9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单个数字的通配符。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阅读表9.1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阅读表9.2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§9.1.6 </a:t>
            </a:r>
            <a:r>
              <a:rPr lang="zh-CN" altLang="en-US" dirty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8175" lvl="2" indent="-342900" algn="ctr">
              <a:buClr>
                <a:schemeClr val="tx2"/>
              </a:buClr>
              <a:buNone/>
            </a:pPr>
            <a:endParaRPr lang="en-US" altLang="zh-CN" sz="3200" b="1" dirty="0"/>
          </a:p>
          <a:p>
            <a:pPr marL="638175" lvl="2" indent="-342900" algn="ctr">
              <a:buClr>
                <a:schemeClr val="tx2"/>
              </a:buClr>
              <a:buNone/>
            </a:pPr>
            <a:r>
              <a:rPr lang="en-US" altLang="zh-CN" sz="3200" b="1" dirty="0"/>
              <a:t>String regex = “</a:t>
            </a:r>
            <a:r>
              <a:rPr lang="en-US" altLang="zh-CN" sz="3200" b="1" dirty="0">
                <a:solidFill>
                  <a:srgbClr val="C00000"/>
                </a:solidFill>
              </a:rPr>
              <a:t>[1-9] </a:t>
            </a:r>
            <a:r>
              <a:rPr lang="en-US" altLang="zh-CN" sz="3200" b="1" dirty="0"/>
              <a:t>[0-9]* </a:t>
            </a:r>
            <a:r>
              <a:rPr lang="en-US" altLang="zh-CN" sz="3200" b="1" dirty="0">
                <a:solidFill>
                  <a:srgbClr val="006600"/>
                </a:solidFill>
              </a:rPr>
              <a:t>[.]?</a:t>
            </a:r>
            <a:r>
              <a:rPr lang="en-US" altLang="zh-CN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000099"/>
                </a:solidFill>
              </a:rPr>
              <a:t>[0-9]*</a:t>
            </a:r>
            <a:r>
              <a:rPr lang="en-US" altLang="zh-CN" sz="3200" b="1" dirty="0"/>
              <a:t>";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2714612" y="3669761"/>
            <a:ext cx="1857388" cy="571504"/>
          </a:xfrm>
          <a:prstGeom prst="borderCallout1">
            <a:avLst>
              <a:gd name="adj1" fmla="val -1895"/>
              <a:gd name="adj2" fmla="val 51220"/>
              <a:gd name="adj3" fmla="val -188572"/>
              <a:gd name="adj4" fmla="val 87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非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536149" y="4525151"/>
            <a:ext cx="2071702" cy="571504"/>
          </a:xfrm>
          <a:prstGeom prst="borderCallout1">
            <a:avLst>
              <a:gd name="adj1" fmla="val -1895"/>
              <a:gd name="adj2" fmla="val 51220"/>
              <a:gd name="adj3" fmla="val -321435"/>
              <a:gd name="adj4" fmla="val 849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  <a:r>
              <a:rPr lang="zh-CN" altLang="en-US" sz="2400" b="1">
                <a:solidFill>
                  <a:schemeClr val="tx1"/>
                </a:solidFill>
              </a:rPr>
              <a:t>到</a:t>
            </a:r>
            <a:r>
              <a:rPr lang="en-US" altLang="zh-CN" sz="2400" b="1">
                <a:solidFill>
                  <a:schemeClr val="tx1"/>
                </a:solidFill>
              </a:rPr>
              <a:t>9</a:t>
            </a:r>
            <a:r>
              <a:rPr lang="zh-CN" altLang="en-US" sz="2400" b="1">
                <a:solidFill>
                  <a:schemeClr val="tx1"/>
                </a:solidFill>
              </a:rPr>
              <a:t>多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5076056" y="3577429"/>
            <a:ext cx="2071702" cy="571504"/>
          </a:xfrm>
          <a:prstGeom prst="borderCallout1">
            <a:avLst>
              <a:gd name="adj1" fmla="val -1895"/>
              <a:gd name="adj2" fmla="val 51220"/>
              <a:gd name="adj3" fmla="val -152173"/>
              <a:gd name="adj4" fmla="val 55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小数点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或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686536" y="4677599"/>
            <a:ext cx="2205944" cy="571504"/>
          </a:xfrm>
          <a:prstGeom prst="borderCallout1">
            <a:avLst>
              <a:gd name="adj1" fmla="val -1895"/>
              <a:gd name="adj2" fmla="val 51220"/>
              <a:gd name="adj3" fmla="val -351685"/>
              <a:gd name="adj4" fmla="val 21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</a:rPr>
              <a:t>9</a:t>
            </a:r>
            <a:r>
              <a:rPr lang="zh-CN" altLang="en-US" sz="2400" b="1" dirty="0">
                <a:solidFill>
                  <a:schemeClr val="tx1"/>
                </a:solidFill>
              </a:rPr>
              <a:t>多个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BFF296-4003-4D8D-87B8-8566A5C0CE50}"/>
              </a:ext>
            </a:extLst>
          </p:cNvPr>
          <p:cNvSpPr txBox="1"/>
          <p:nvPr/>
        </p:nvSpPr>
        <p:spPr>
          <a:xfrm>
            <a:off x="1835696" y="5456427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表示：</a:t>
            </a:r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大于</a:t>
            </a:r>
            <a:r>
              <a:rPr lang="en-US" altLang="zh-CN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的正数 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的字符串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  <a:latin typeface="Arial" charset="0"/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 matches(String </a:t>
            </a:r>
            <a:r>
              <a:rPr lang="en-US" altLang="zh-CN" b="1" dirty="0" err="1">
                <a:solidFill>
                  <a:srgbClr val="FF0000"/>
                </a:solidFill>
                <a:latin typeface="Arial" charset="0"/>
              </a:rPr>
              <a:t>regex</a:t>
            </a:r>
            <a:r>
              <a:rPr lang="en-US" altLang="zh-CN" b="1" dirty="0">
                <a:solidFill>
                  <a:srgbClr val="0000CC"/>
                </a:solidFill>
                <a:latin typeface="Arial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字符串对象调用该方法可以判断当前字符串对象是否和参数</a:t>
            </a:r>
            <a:r>
              <a:rPr lang="en-US" altLang="zh-CN" dirty="0" err="1">
                <a:latin typeface="+mj-lt"/>
              </a:rPr>
              <a:t>regex</a:t>
            </a:r>
            <a:r>
              <a:rPr lang="zh-CN" altLang="en-US" dirty="0">
                <a:latin typeface="+mj-lt"/>
              </a:rPr>
              <a:t>指定的正则表达式匹配。</a:t>
            </a:r>
            <a:endParaRPr lang="en-US" altLang="zh-CN" dirty="0">
              <a:latin typeface="+mj-lt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宋体" charset="-122"/>
            </a:endParaRP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/>
              <a:t>String 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/>
              <a:t> = "[1-9][0-9]*[.]?[0-9]*";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12r34a5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1234.4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5678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0678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86644" y="4143380"/>
            <a:ext cx="886781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false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true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true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false</a:t>
            </a:r>
            <a:endParaRPr lang="zh-CN" altLang="en-US" sz="2400" b="1" dirty="0" err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</a:t>
            </a:r>
            <a:r>
              <a:rPr lang="zh-CN" altLang="en-US"/>
              <a:t>.6 </a:t>
            </a:r>
            <a:r>
              <a:rPr lang="zh-CN" altLang="en-US" dirty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628800"/>
            <a:ext cx="8579296" cy="450215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3200" b="1" dirty="0">
                <a:latin typeface="宋体" charset="-122"/>
              </a:rPr>
              <a:t>2．字符串的替换</a:t>
            </a:r>
            <a:endParaRPr lang="en-US" altLang="zh-CN" sz="3200" b="1" dirty="0"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public String </a:t>
            </a:r>
            <a:r>
              <a:rPr lang="en-US" altLang="zh-CN" sz="2400" b="1" dirty="0" err="1">
                <a:solidFill>
                  <a:srgbClr val="006600"/>
                </a:solidFill>
                <a:latin typeface="Arial" charset="0"/>
              </a:rPr>
              <a:t>replaceAll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(String regex, String replacement)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b="1" dirty="0" err="1">
                <a:solidFill>
                  <a:srgbClr val="000099"/>
                </a:solidFill>
                <a:latin typeface="Arial" charset="0"/>
              </a:rPr>
              <a:t>replaceAll</a:t>
            </a:r>
            <a:r>
              <a:rPr lang="zh-CN" altLang="en-US" dirty="0"/>
              <a:t>方法返回一个字符串，该字符串是当前字符串中所有和参数</a:t>
            </a:r>
            <a:r>
              <a:rPr lang="en-US" altLang="zh-CN" dirty="0" err="1"/>
              <a:t>regex</a:t>
            </a:r>
            <a:r>
              <a:rPr lang="zh-CN" altLang="en-US" dirty="0"/>
              <a:t>指定的正则表达式匹配的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子字符串</a:t>
            </a:r>
            <a:r>
              <a:rPr lang="zh-CN" altLang="en-US" dirty="0"/>
              <a:t>被参数</a:t>
            </a:r>
            <a:r>
              <a:rPr lang="en-US" altLang="zh-CN" dirty="0"/>
              <a:t>replacement</a:t>
            </a:r>
            <a:r>
              <a:rPr lang="zh-CN" altLang="en-US" dirty="0"/>
              <a:t>指定的字符串替换后的字符串。</a:t>
            </a: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String result = "</a:t>
            </a:r>
            <a:r>
              <a:rPr lang="en-US" altLang="zh-CN" b="1" dirty="0">
                <a:solidFill>
                  <a:srgbClr val="C00000"/>
                </a:solidFill>
                <a:latin typeface="Arial" charset="0"/>
              </a:rPr>
              <a:t>12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hello</a:t>
            </a:r>
            <a:r>
              <a:rPr lang="en-US" altLang="zh-CN" b="1" dirty="0">
                <a:solidFill>
                  <a:srgbClr val="C00000"/>
                </a:solidFill>
                <a:latin typeface="Arial" charset="0"/>
              </a:rPr>
              <a:t>567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".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replaceAll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(“</a:t>
            </a:r>
            <a:r>
              <a:rPr lang="en-US" altLang="zh-CN" b="1" dirty="0">
                <a:solidFill>
                  <a:srgbClr val="C00000"/>
                </a:solidFill>
                <a:latin typeface="Arial" charset="0"/>
              </a:rPr>
              <a:t>\\d+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", "</a:t>
            </a:r>
            <a:r>
              <a:rPr lang="zh-CN" altLang="en-US" b="1" dirty="0">
                <a:solidFill>
                  <a:srgbClr val="000099"/>
                </a:solidFill>
                <a:latin typeface="Arial" charset="0"/>
              </a:rPr>
              <a:t>你好");</a:t>
            </a:r>
            <a:endParaRPr lang="en-US" altLang="zh-CN" b="1" dirty="0">
              <a:solidFill>
                <a:srgbClr val="000099"/>
              </a:solidFill>
              <a:latin typeface="Arial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dirty="0"/>
              <a:t>           输出：</a:t>
            </a: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C00000"/>
                </a:solidFill>
                <a:latin typeface="Arial" charset="0"/>
              </a:rPr>
              <a:t>你好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hello</a:t>
            </a:r>
            <a:r>
              <a:rPr lang="zh-CN" altLang="en-US" b="1" dirty="0">
                <a:solidFill>
                  <a:srgbClr val="C00000"/>
                </a:solidFill>
                <a:latin typeface="Arial" charset="0"/>
              </a:rPr>
              <a:t>你好</a:t>
            </a:r>
            <a:r>
              <a:rPr lang="zh-CN" altLang="en-US" dirty="0"/>
              <a:t>”</a:t>
            </a:r>
            <a:r>
              <a:rPr lang="zh-CN" altLang="en-US" b="1" dirty="0">
                <a:latin typeface="宋体" charset="-122"/>
              </a:rPr>
              <a:t> </a:t>
            </a:r>
            <a:endParaRPr lang="en-US" altLang="zh-CN" b="1" dirty="0">
              <a:latin typeface="宋体" charset="-122"/>
            </a:endParaRPr>
          </a:p>
          <a:p>
            <a:pPr lvl="1" algn="just">
              <a:lnSpc>
                <a:spcPct val="90000"/>
              </a:lnSpc>
              <a:buNone/>
            </a:pPr>
            <a:endParaRPr lang="en-US" altLang="zh-CN" b="1" dirty="0">
              <a:latin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charset="-122"/>
              </a:rPr>
              <a:t>例题9-9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箭头: 右弧形 4">
            <a:extLst>
              <a:ext uri="{FF2B5EF4-FFF2-40B4-BE49-F238E27FC236}">
                <a16:creationId xmlns:a16="http://schemas.microsoft.com/office/drawing/2014/main" id="{E3429117-B09E-4422-8DFF-53852141A1CE}"/>
              </a:ext>
            </a:extLst>
          </p:cNvPr>
          <p:cNvSpPr/>
          <p:nvPr/>
        </p:nvSpPr>
        <p:spPr>
          <a:xfrm rot="5400000">
            <a:off x="7226491" y="4333795"/>
            <a:ext cx="360066" cy="1142764"/>
          </a:xfrm>
          <a:prstGeom prst="curvedLef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075240" cy="4502150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3200" b="1" dirty="0">
                <a:latin typeface="宋体" charset="-122"/>
              </a:rPr>
              <a:t>3．字符串的分解</a:t>
            </a:r>
            <a:r>
              <a:rPr lang="zh-CN" altLang="en-US" b="1" dirty="0">
                <a:latin typeface="宋体" charset="-122"/>
              </a:rPr>
              <a:t> </a:t>
            </a:r>
            <a:endParaRPr lang="en-US" altLang="zh-CN" b="1" dirty="0">
              <a:latin typeface="宋体" charset="-122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b="1" dirty="0"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public String[] </a:t>
            </a:r>
            <a:r>
              <a:rPr lang="en-US" altLang="zh-CN" b="1" dirty="0">
                <a:solidFill>
                  <a:srgbClr val="006600"/>
                </a:solidFill>
                <a:latin typeface="Arial" charset="0"/>
              </a:rPr>
              <a:t>split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(String </a:t>
            </a:r>
            <a:r>
              <a:rPr lang="en-US" altLang="zh-CN" b="1" dirty="0" err="1">
                <a:solidFill>
                  <a:srgbClr val="FF0000"/>
                </a:solidFill>
                <a:latin typeface="Arial" charset="0"/>
              </a:rPr>
              <a:t>regex</a:t>
            </a:r>
            <a:r>
              <a:rPr lang="en-US" altLang="zh-CN" b="1" dirty="0">
                <a:solidFill>
                  <a:srgbClr val="000099"/>
                </a:solidFill>
                <a:latin typeface="Arial" charset="0"/>
              </a:rPr>
              <a:t>);</a:t>
            </a:r>
          </a:p>
          <a:p>
            <a:pPr algn="ctr">
              <a:lnSpc>
                <a:spcPct val="90000"/>
              </a:lnSpc>
              <a:buNone/>
            </a:pPr>
            <a:endParaRPr lang="zh-CN" altLang="en-US" b="1" dirty="0">
              <a:solidFill>
                <a:srgbClr val="000099"/>
              </a:solidFill>
              <a:latin typeface="宋体" charset="-122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dirty="0"/>
              <a:t>字符串调用</a:t>
            </a:r>
            <a:r>
              <a:rPr lang="en-US" altLang="zh-CN" b="1" dirty="0">
                <a:solidFill>
                  <a:srgbClr val="FF0000"/>
                </a:solidFill>
              </a:rPr>
              <a:t>split</a:t>
            </a:r>
            <a:r>
              <a:rPr lang="zh-CN" altLang="en-US" dirty="0"/>
              <a:t>方法，使用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regex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指定的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正则表达式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做为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分隔标记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zh-CN" altLang="en-US" dirty="0"/>
              <a:t>分解出其中的单词，并将分解出的单词存放在字符串数组中。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[A, Community, of, Shared, Future, for, Mankind]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DB82DC-245F-491D-82AC-101C4E6D67A9}"/>
              </a:ext>
            </a:extLst>
          </p:cNvPr>
          <p:cNvSpPr txBox="1"/>
          <p:nvPr/>
        </p:nvSpPr>
        <p:spPr>
          <a:xfrm>
            <a:off x="454906" y="2228671"/>
            <a:ext cx="843513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String s = "A Community of Shared Future for Mankind";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String[] </a:t>
            </a:r>
            <a:r>
              <a:rPr lang="en-US" altLang="zh-CN" sz="2400" b="1" dirty="0">
                <a:solidFill>
                  <a:srgbClr val="C00000"/>
                </a:solidFill>
              </a:rPr>
              <a:t>words</a:t>
            </a:r>
            <a:r>
              <a:rPr lang="en-US" altLang="zh-CN" sz="2400" b="1" dirty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s.split</a:t>
            </a:r>
            <a:r>
              <a:rPr lang="en-US" altLang="zh-CN" sz="2400" b="1" dirty="0">
                <a:solidFill>
                  <a:srgbClr val="FF0000"/>
                </a:solidFill>
              </a:rPr>
              <a:t>(“ ”)</a:t>
            </a:r>
            <a:r>
              <a:rPr lang="en-US" altLang="zh-CN" sz="2400" b="1" dirty="0">
                <a:solidFill>
                  <a:srgbClr val="000099"/>
                </a:solidFill>
              </a:rPr>
              <a:t>;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分隔符为空格</a:t>
            </a:r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99"/>
                </a:solidFill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</a:rPr>
              <a:t>Arrays.toString</a:t>
            </a:r>
            <a:r>
              <a:rPr lang="en-US" altLang="zh-CN" sz="2400" b="1" dirty="0">
                <a:solidFill>
                  <a:srgbClr val="006600"/>
                </a:solidFill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words</a:t>
            </a:r>
            <a:r>
              <a:rPr lang="en-US" altLang="zh-CN" sz="2400" b="1" dirty="0">
                <a:solidFill>
                  <a:srgbClr val="006600"/>
                </a:solidFill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28775"/>
            <a:ext cx="8286808" cy="4502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sz="1000" dirty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宋体" charset="-122"/>
              </a:rPr>
              <a:t>      </a:t>
            </a: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0000FF"/>
              </a:solidFill>
              <a:latin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FF0000"/>
              </a:solidFill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输出：</a:t>
            </a:r>
            <a:r>
              <a:rPr lang="en-US" altLang="zh-CN" sz="2800" b="1" dirty="0">
                <a:solidFill>
                  <a:srgbClr val="000099"/>
                </a:solidFill>
              </a:rPr>
              <a:t>[, 2021, 8, 8, 19]</a:t>
            </a:r>
          </a:p>
          <a:p>
            <a:pPr lvl="1" algn="just">
              <a:lnSpc>
                <a:spcPct val="90000"/>
              </a:lnSpc>
            </a:pPr>
            <a:endParaRPr lang="en-US" altLang="zh-CN" sz="2800" dirty="0"/>
          </a:p>
          <a:p>
            <a:pPr lvl="1" algn="just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6C1D39-2558-4E14-A2D3-088F5FCFCD0C}"/>
              </a:ext>
            </a:extLst>
          </p:cNvPr>
          <p:cNvSpPr txBox="1"/>
          <p:nvPr/>
        </p:nvSpPr>
        <p:spPr>
          <a:xfrm>
            <a:off x="482844" y="1628775"/>
            <a:ext cx="82868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0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成都世界大运会原定于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zh-CN" altLang="en-US" sz="20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0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0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日至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zh-CN" altLang="en-US" sz="20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日举办！</a:t>
            </a:r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"\\D+"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	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String[] </a:t>
            </a:r>
            <a:r>
              <a:rPr lang="en-US" altLang="zh-CN" sz="2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digitWord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algn="l"/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altLang="zh-CN" sz="2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digitWord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181E8-F184-47D4-9CF1-058AA808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09120"/>
            <a:ext cx="4291202" cy="1224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B02AA0-9D58-CF32-2A6F-DBE2F2CE3458}"/>
              </a:ext>
            </a:extLst>
          </p:cNvPr>
          <p:cNvSpPr txBox="1"/>
          <p:nvPr/>
        </p:nvSpPr>
        <p:spPr>
          <a:xfrm>
            <a:off x="3707904" y="201249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3F7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//1</a:t>
            </a:r>
            <a:r>
              <a:rPr lang="zh-CN" altLang="en-US" sz="1800" b="1" dirty="0">
                <a:solidFill>
                  <a:srgbClr val="3F7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或多个非数字字符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9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73024-AE1C-767C-06BC-5544874C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字符串的分解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EE412-6A24-4B0A-AAB0-79E94EA9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分隔符：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分隔后：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sz="2800" dirty="0"/>
              <a:t> </a:t>
            </a:r>
            <a:r>
              <a:rPr lang="en-US" altLang="zh-CN" sz="2800" b="1" dirty="0"/>
              <a:t>[, 2021]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9E8F15-C3A0-B806-99CD-C0738DA5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7F227-4716-F9D7-CC29-5924A6D7D657}"/>
              </a:ext>
            </a:extLst>
          </p:cNvPr>
          <p:cNvSpPr txBox="1"/>
          <p:nvPr/>
        </p:nvSpPr>
        <p:spPr>
          <a:xfrm>
            <a:off x="2165143" y="1752123"/>
            <a:ext cx="42723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成都世界大运会原定于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2021”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AD260C-57EB-D8C7-1C67-6D45B9E4CB61}"/>
              </a:ext>
            </a:extLst>
          </p:cNvPr>
          <p:cNvSpPr txBox="1"/>
          <p:nvPr/>
        </p:nvSpPr>
        <p:spPr>
          <a:xfrm>
            <a:off x="2320105" y="3756858"/>
            <a:ext cx="450379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左边字符串：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右边字符串：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EAE8B2-ED21-4D49-9277-7CEE362CD0A7}"/>
              </a:ext>
            </a:extLst>
          </p:cNvPr>
          <p:cNvSpPr txBox="1"/>
          <p:nvPr/>
        </p:nvSpPr>
        <p:spPr>
          <a:xfrm>
            <a:off x="2508185" y="2767399"/>
            <a:ext cx="35862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成都世界大运会原定于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CB3F26-4B40-6969-AE56-36E7B4DED915}"/>
              </a:ext>
            </a:extLst>
          </p:cNvPr>
          <p:cNvSpPr txBox="1"/>
          <p:nvPr/>
        </p:nvSpPr>
        <p:spPr>
          <a:xfrm>
            <a:off x="4211960" y="4157205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“2021”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51053-3268-B928-2526-11708E4EB390}"/>
              </a:ext>
            </a:extLst>
          </p:cNvPr>
          <p:cNvSpPr txBox="1"/>
          <p:nvPr/>
        </p:nvSpPr>
        <p:spPr>
          <a:xfrm>
            <a:off x="4229100" y="37542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44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§9.1.</a:t>
            </a:r>
            <a:r>
              <a:rPr lang="zh-CN" altLang="en-US"/>
              <a:t>1 </a:t>
            </a:r>
            <a:r>
              <a:rPr lang="zh-CN" altLang="en-US">
                <a:latin typeface="宋体" charset="-122"/>
              </a:rPr>
              <a:t>构造</a:t>
            </a:r>
            <a:r>
              <a:rPr lang="zh-CN" altLang="en-US" dirty="0">
                <a:latin typeface="宋体" charset="-122"/>
              </a:rPr>
              <a:t>字符串对象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b="1" dirty="0"/>
              <a:t>String</a:t>
            </a:r>
            <a:r>
              <a:rPr lang="zh-CN" altLang="en-US" b="1" dirty="0"/>
              <a:t>常量</a:t>
            </a:r>
            <a:endParaRPr lang="en-US" altLang="zh-CN" dirty="0"/>
          </a:p>
          <a:p>
            <a:pPr lvl="1"/>
            <a:r>
              <a:rPr lang="zh-CN" altLang="en-US" sz="28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字符串常量</a:t>
            </a:r>
            <a:r>
              <a:rPr lang="zh-CN" altLang="en-US" sz="2800" b="1" dirty="0">
                <a:solidFill>
                  <a:srgbClr val="000099"/>
                </a:solidFill>
              </a:rPr>
              <a:t>对象</a:t>
            </a:r>
            <a:r>
              <a:rPr lang="zh-CN" altLang="en-US" sz="2800" dirty="0"/>
              <a:t>是用</a:t>
            </a: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双引号</a:t>
            </a:r>
            <a:r>
              <a:rPr lang="zh-CN" altLang="en-US" sz="2800" dirty="0"/>
              <a:t>括起的字符序列，例如：</a:t>
            </a:r>
            <a:endParaRPr lang="en-US" altLang="zh-CN" sz="2800" dirty="0"/>
          </a:p>
          <a:p>
            <a:pPr marL="49212" indent="0" algn="ctr">
              <a:buNone/>
            </a:pPr>
            <a:r>
              <a:rPr lang="en-US" altLang="zh-CN" sz="2400" dirty="0"/>
              <a:t>"</a:t>
            </a:r>
            <a:r>
              <a:rPr lang="zh-CN" altLang="en-US" sz="2400" dirty="0"/>
              <a:t>你好</a:t>
            </a:r>
            <a:r>
              <a:rPr lang="en-US" altLang="zh-CN" sz="2400" dirty="0"/>
              <a:t>"</a:t>
            </a:r>
          </a:p>
          <a:p>
            <a:pPr marL="49212" indent="0" algn="ctr">
              <a:buNone/>
            </a:pPr>
            <a:r>
              <a:rPr lang="en-US" altLang="zh-CN" sz="2400" dirty="0"/>
              <a:t>"12.97“</a:t>
            </a:r>
          </a:p>
          <a:p>
            <a:pPr marL="49212" indent="0" algn="ctr">
              <a:buNone/>
            </a:pPr>
            <a:r>
              <a:rPr lang="en-US" altLang="zh-CN" sz="2400" dirty="0"/>
              <a:t>"boy"</a:t>
            </a:r>
          </a:p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声明：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String s;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§9.1.6  </a:t>
            </a:r>
            <a:r>
              <a:rPr lang="zh-CN" altLang="en-US">
                <a:latin typeface="宋体" charset="-122"/>
              </a:rPr>
              <a:t>正则表达式及字符串的替换与分解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28775"/>
            <a:ext cx="8286808" cy="4502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例如：使用正则表达式，做为分隔标记分解出</a:t>
            </a:r>
            <a:r>
              <a:rPr lang="en-US" altLang="zh-CN" dirty="0" err="1"/>
              <a:t>str</a:t>
            </a:r>
            <a:r>
              <a:rPr lang="zh-CN" altLang="en-US" dirty="0"/>
              <a:t>中的单词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endParaRPr lang="en-US" altLang="zh-CN" sz="1000" dirty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宋体" charset="-122"/>
              </a:rPr>
              <a:t>      </a:t>
            </a: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0000FF"/>
              </a:solidFill>
              <a:latin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FF0000"/>
              </a:solidFill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digitWord</a:t>
            </a:r>
            <a:r>
              <a:rPr lang="en-US" altLang="zh-CN" dirty="0">
                <a:latin typeface="Arial" charset="0"/>
              </a:rPr>
              <a:t>[0]	</a:t>
            </a:r>
            <a:r>
              <a:rPr lang="zh-CN" altLang="en-US" dirty="0">
                <a:latin typeface="Arial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"1931"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digitWord</a:t>
            </a:r>
            <a:r>
              <a:rPr lang="en-US" altLang="zh-CN" dirty="0">
                <a:latin typeface="Arial" charset="0"/>
              </a:rPr>
              <a:t>[1]	</a:t>
            </a:r>
            <a:r>
              <a:rPr lang="zh-CN" altLang="en-US" dirty="0">
                <a:latin typeface="Arial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"09"</a:t>
            </a:r>
            <a:endParaRPr lang="en-US" altLang="zh-CN" dirty="0">
              <a:solidFill>
                <a:srgbClr val="006600"/>
              </a:solidFill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digitWord</a:t>
            </a:r>
            <a:r>
              <a:rPr lang="en-US" altLang="zh-CN" dirty="0">
                <a:latin typeface="Arial" charset="0"/>
              </a:rPr>
              <a:t>[2]	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</a:rPr>
              <a:t>"18"</a:t>
            </a:r>
            <a:r>
              <a:rPr lang="zh-CN" altLang="en-US" dirty="0">
                <a:latin typeface="Arial" charset="0"/>
              </a:rPr>
              <a:t>。</a:t>
            </a:r>
            <a:r>
              <a:rPr lang="zh-CN" altLang="en-US" dirty="0"/>
              <a:t> </a:t>
            </a: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zh-CN" altLang="en-US" sz="1000" dirty="0"/>
          </a:p>
          <a:p>
            <a:r>
              <a:rPr lang="zh-CN" altLang="en-US" b="1" dirty="0">
                <a:latin typeface="宋体" charset="-122"/>
              </a:rPr>
              <a:t>例题9-10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zh-CN" altLang="en-US" b="1" dirty="0">
                <a:latin typeface="宋体" charset="-122"/>
              </a:rPr>
              <a:t>课后阅读</a:t>
            </a:r>
            <a:r>
              <a:rPr lang="en-US" altLang="zh-CN" b="1" dirty="0">
                <a:latin typeface="宋体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6C1D39-2558-4E14-A2D3-088F5FCFCD0C}"/>
              </a:ext>
            </a:extLst>
          </p:cNvPr>
          <p:cNvSpPr txBox="1"/>
          <p:nvPr/>
        </p:nvSpPr>
        <p:spPr>
          <a:xfrm>
            <a:off x="457200" y="2564904"/>
            <a:ext cx="8286808" cy="100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charset="0"/>
              </a:rPr>
              <a:t>str=“</a:t>
            </a:r>
            <a:r>
              <a:rPr lang="en-US" altLang="zh-CN" sz="2200" b="1" dirty="0">
                <a:solidFill>
                  <a:srgbClr val="006600"/>
                </a:solidFill>
                <a:latin typeface="Arial" charset="0"/>
              </a:rPr>
              <a:t>1931</a:t>
            </a:r>
            <a:r>
              <a:rPr lang="zh-CN" altLang="en-US" sz="2200" b="1" dirty="0">
                <a:solidFill>
                  <a:srgbClr val="FF0000"/>
                </a:solidFill>
                <a:latin typeface="Arial" charset="0"/>
              </a:rPr>
              <a:t>年</a:t>
            </a:r>
            <a:r>
              <a:rPr lang="zh-CN" altLang="en-US" sz="2200" b="1" dirty="0">
                <a:solidFill>
                  <a:srgbClr val="006600"/>
                </a:solidFill>
                <a:latin typeface="Arial" charset="0"/>
              </a:rPr>
              <a:t>09</a:t>
            </a:r>
            <a:r>
              <a:rPr lang="zh-CN" altLang="en-US" sz="2200" b="1" dirty="0">
                <a:solidFill>
                  <a:srgbClr val="FF0000"/>
                </a:solidFill>
                <a:latin typeface="Arial" charset="0"/>
              </a:rPr>
              <a:t>月</a:t>
            </a:r>
            <a:r>
              <a:rPr lang="zh-CN" altLang="en-US" sz="2200" b="1" dirty="0">
                <a:solidFill>
                  <a:srgbClr val="006600"/>
                </a:solidFill>
                <a:latin typeface="Arial" charset="0"/>
              </a:rPr>
              <a:t>18</a:t>
            </a:r>
            <a:r>
              <a:rPr lang="zh-CN" altLang="en-US" sz="2200" b="1" dirty="0">
                <a:solidFill>
                  <a:srgbClr val="FF0000"/>
                </a:solidFill>
                <a:latin typeface="Arial" charset="0"/>
              </a:rPr>
              <a:t>日晚,日本发动侵华战争,请记住这个日子！</a:t>
            </a:r>
            <a:r>
              <a:rPr lang="en-US" altLang="zh-CN" sz="2200" b="1" dirty="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zh-CN" altLang="en-US" sz="2200" b="1" dirty="0">
                <a:solidFill>
                  <a:srgbClr val="000099"/>
                </a:solidFill>
                <a:latin typeface="Arial" charset="0"/>
              </a:rPr>
              <a:t>;</a:t>
            </a:r>
            <a:r>
              <a:rPr lang="zh-CN" altLang="en-US" sz="2200" b="1" dirty="0">
                <a:solidFill>
                  <a:srgbClr val="000099"/>
                </a:solidFill>
                <a:latin typeface="宋体" charset="-122"/>
              </a:rPr>
              <a:t> </a:t>
            </a:r>
            <a:endParaRPr lang="en-US" altLang="zh-CN" sz="22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charset="0"/>
              </a:rPr>
              <a:t>String regex=“</a:t>
            </a:r>
            <a:r>
              <a:rPr lang="en-US" altLang="zh-CN" sz="2200" b="1" dirty="0">
                <a:solidFill>
                  <a:srgbClr val="FF0000"/>
                </a:solidFill>
                <a:latin typeface="Arial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\\D</a:t>
            </a:r>
            <a:r>
              <a:rPr lang="en-US" altLang="zh-CN" sz="2200" b="1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lang="en-US" altLang="zh-CN" sz="2200" b="1" dirty="0">
                <a:solidFill>
                  <a:srgbClr val="000099"/>
                </a:solidFill>
                <a:latin typeface="Arial" charset="0"/>
              </a:rPr>
              <a:t>”;		//1</a:t>
            </a:r>
            <a:r>
              <a:rPr lang="zh-CN" altLang="en-US" sz="2200" b="1" dirty="0">
                <a:solidFill>
                  <a:srgbClr val="000099"/>
                </a:solidFill>
                <a:latin typeface="Arial" charset="0"/>
              </a:rPr>
              <a:t>或多个非数字字符</a:t>
            </a:r>
            <a:endParaRPr lang="en-US" altLang="zh-CN" sz="2200" b="1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charset="0"/>
              </a:rPr>
              <a:t>String[] </a:t>
            </a:r>
            <a:r>
              <a:rPr lang="en-US" altLang="zh-CN" sz="2200" b="1" dirty="0" err="1">
                <a:solidFill>
                  <a:srgbClr val="000099"/>
                </a:solidFill>
                <a:latin typeface="Arial" charset="0"/>
              </a:rPr>
              <a:t>digitWord</a:t>
            </a:r>
            <a:r>
              <a:rPr lang="en-US" altLang="zh-CN" sz="2200" b="1" dirty="0">
                <a:solidFill>
                  <a:srgbClr val="000099"/>
                </a:solidFill>
                <a:latin typeface="Arial" charset="0"/>
              </a:rPr>
              <a:t>=</a:t>
            </a:r>
            <a:r>
              <a:rPr lang="en-US" altLang="zh-CN" sz="2200" b="1" dirty="0" err="1">
                <a:solidFill>
                  <a:srgbClr val="000099"/>
                </a:solidFill>
                <a:latin typeface="Arial" charset="0"/>
              </a:rPr>
              <a:t>str.split</a:t>
            </a:r>
            <a:r>
              <a:rPr lang="en-US" altLang="zh-CN" sz="2200" b="1" dirty="0">
                <a:solidFill>
                  <a:srgbClr val="000099"/>
                </a:solidFill>
                <a:latin typeface="Arial" charset="0"/>
              </a:rPr>
              <a:t>(regex);</a:t>
            </a:r>
            <a:r>
              <a:rPr lang="en-US" altLang="zh-CN" sz="2200" b="1" dirty="0">
                <a:solidFill>
                  <a:srgbClr val="000099"/>
                </a:solidFill>
                <a:latin typeface="宋体" charset="-122"/>
              </a:rPr>
              <a:t>  </a:t>
            </a:r>
            <a:r>
              <a:rPr lang="en-US" altLang="zh-CN" sz="2200" b="1" dirty="0">
                <a:solidFill>
                  <a:srgbClr val="0000FF"/>
                </a:solidFill>
                <a:latin typeface="宋体" charset="-122"/>
              </a:rPr>
              <a:t>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6EB60B-2E04-47D1-9D65-9B45008C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94705"/>
            <a:ext cx="2857500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AFA36AE-E83B-42BE-903F-5F359F161402}"/>
              </a:ext>
            </a:extLst>
          </p:cNvPr>
          <p:cNvSpPr txBox="1"/>
          <p:nvPr/>
        </p:nvSpPr>
        <p:spPr>
          <a:xfrm>
            <a:off x="764652" y="5021754"/>
            <a:ext cx="4568559" cy="13649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8EA6E8-91FF-4F0E-A24B-A9031C86230F}"/>
              </a:ext>
            </a:extLst>
          </p:cNvPr>
          <p:cNvSpPr txBox="1"/>
          <p:nvPr/>
        </p:nvSpPr>
        <p:spPr>
          <a:xfrm>
            <a:off x="841640" y="3317249"/>
            <a:ext cx="4568559" cy="1191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</a:t>
            </a:r>
            <a:r>
              <a:rPr lang="zh-CN" altLang="en-US"/>
              <a:t>.2 </a:t>
            </a:r>
            <a:r>
              <a:rPr lang="en-US" altLang="zh-CN"/>
              <a:t>StringBuffer</a:t>
            </a:r>
            <a:r>
              <a:rPr lang="zh-CN" altLang="en-US" dirty="0"/>
              <a:t>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+mj-lt"/>
              </a:rPr>
              <a:t>String</a:t>
            </a:r>
            <a:r>
              <a:rPr lang="zh-CN" altLang="en-US" b="1" dirty="0">
                <a:latin typeface="+mj-lt"/>
              </a:rPr>
              <a:t>与</a:t>
            </a:r>
            <a:r>
              <a:rPr lang="en-US" altLang="zh-CN" b="1" dirty="0" err="1">
                <a:latin typeface="+mj-lt"/>
              </a:rPr>
              <a:t>StringBuffer</a:t>
            </a:r>
            <a:r>
              <a:rPr lang="zh-CN" altLang="en-US" b="1" dirty="0">
                <a:latin typeface="+mj-lt"/>
              </a:rPr>
              <a:t>的比较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2338922"/>
            <a:ext cx="5480988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b="1" dirty="0">
                <a:latin typeface="Arial" charset="0"/>
              </a:rPr>
              <a:t>String s = new String("</a:t>
            </a:r>
            <a:r>
              <a:rPr lang="zh-CN" altLang="en-US" sz="2400" b="1" dirty="0">
                <a:latin typeface="Arial" charset="0"/>
              </a:rPr>
              <a:t>我喜欢学习")</a:t>
            </a:r>
            <a:r>
              <a:rPr lang="zh-CN" altLang="en-US" sz="2400" b="1">
                <a:latin typeface="Arial" charset="0"/>
              </a:rPr>
              <a:t>; </a:t>
            </a:r>
            <a:endParaRPr lang="en-US" altLang="zh-CN" sz="2400" b="1">
              <a:latin typeface="Arial" charset="0"/>
            </a:endParaRPr>
          </a:p>
          <a:p>
            <a:pPr algn="just"/>
            <a:r>
              <a:rPr lang="en-US" altLang="zh-CN" sz="2400" b="1">
                <a:latin typeface="Arial" charset="0"/>
              </a:rPr>
              <a:t>s = “</a:t>
            </a:r>
            <a:r>
              <a:rPr lang="zh-CN" altLang="en-US" sz="2400" b="1">
                <a:latin typeface="Arial" charset="0"/>
              </a:rPr>
              <a:t>英语学习</a:t>
            </a:r>
            <a:r>
              <a:rPr lang="en-US" altLang="zh-CN" sz="2400" b="1">
                <a:latin typeface="Arial" charset="0"/>
              </a:rPr>
              <a:t>”;</a:t>
            </a:r>
            <a:endParaRPr lang="zh-CN" altLang="en-US" sz="2400" b="1" dirty="0">
              <a:latin typeface="Arial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872D13-03C4-4458-AE75-41947972C31D}"/>
              </a:ext>
            </a:extLst>
          </p:cNvPr>
          <p:cNvSpPr txBox="1"/>
          <p:nvPr/>
        </p:nvSpPr>
        <p:spPr>
          <a:xfrm>
            <a:off x="3308447" y="3572502"/>
            <a:ext cx="17200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我喜欢学习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36F702-C303-4103-8AA7-E4736EF5986F}"/>
              </a:ext>
            </a:extLst>
          </p:cNvPr>
          <p:cNvSpPr txBox="1"/>
          <p:nvPr/>
        </p:nvSpPr>
        <p:spPr>
          <a:xfrm>
            <a:off x="1115616" y="3766827"/>
            <a:ext cx="165618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Ox</a:t>
            </a:r>
            <a:r>
              <a:rPr lang="en-US" altLang="zh-CN" sz="2400" b="1" dirty="0">
                <a:solidFill>
                  <a:srgbClr val="0000CC"/>
                </a:solidFill>
              </a:rPr>
              <a:t>12ABC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F81347-5B64-4432-9222-6ADBCF85C3B8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771800" y="3803335"/>
            <a:ext cx="536647" cy="194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3C1FF6D-DB5A-4CBC-8E06-311D3D43442A}"/>
              </a:ext>
            </a:extLst>
          </p:cNvPr>
          <p:cNvSpPr txBox="1"/>
          <p:nvPr/>
        </p:nvSpPr>
        <p:spPr>
          <a:xfrm>
            <a:off x="841641" y="3752300"/>
            <a:ext cx="18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</a:t>
            </a:r>
            <a:endParaRPr lang="zh-CN" altLang="en-US" sz="2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8811B9-25CC-4D33-9453-FEC03DE8FB56}"/>
              </a:ext>
            </a:extLst>
          </p:cNvPr>
          <p:cNvSpPr txBox="1"/>
          <p:nvPr/>
        </p:nvSpPr>
        <p:spPr>
          <a:xfrm>
            <a:off x="3344946" y="5267310"/>
            <a:ext cx="17200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我喜欢学习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FE36DE-0677-4076-97D6-8F999C184877}"/>
              </a:ext>
            </a:extLst>
          </p:cNvPr>
          <p:cNvSpPr txBox="1"/>
          <p:nvPr/>
        </p:nvSpPr>
        <p:spPr>
          <a:xfrm>
            <a:off x="1126209" y="5381801"/>
            <a:ext cx="165618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Ox</a:t>
            </a:r>
            <a:r>
              <a:rPr lang="en-US" altLang="zh-CN" sz="2400" b="1" dirty="0">
                <a:solidFill>
                  <a:srgbClr val="006600"/>
                </a:solidFill>
              </a:rPr>
              <a:t>12BCD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949D0C-FF99-43B7-9A94-EE0BBDE1C34B}"/>
              </a:ext>
            </a:extLst>
          </p:cNvPr>
          <p:cNvSpPr txBox="1"/>
          <p:nvPr/>
        </p:nvSpPr>
        <p:spPr>
          <a:xfrm>
            <a:off x="3344946" y="5834544"/>
            <a:ext cx="152388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英语学习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008E922-9EBB-4CC3-AE1B-CE6FB983ADEE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2782393" y="5612634"/>
            <a:ext cx="562553" cy="452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3CAF228-30C7-473C-AB7D-9AEDD30A3264}"/>
              </a:ext>
            </a:extLst>
          </p:cNvPr>
          <p:cNvSpPr txBox="1"/>
          <p:nvPr/>
        </p:nvSpPr>
        <p:spPr>
          <a:xfrm>
            <a:off x="853519" y="5372879"/>
            <a:ext cx="18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41" name="标注: 线形(无边框) 40">
            <a:extLst>
              <a:ext uri="{FF2B5EF4-FFF2-40B4-BE49-F238E27FC236}">
                <a16:creationId xmlns:a16="http://schemas.microsoft.com/office/drawing/2014/main" id="{2EDF57AE-D0C9-497D-B741-65CFB2A94285}"/>
              </a:ext>
            </a:extLst>
          </p:cNvPr>
          <p:cNvSpPr/>
          <p:nvPr/>
        </p:nvSpPr>
        <p:spPr>
          <a:xfrm>
            <a:off x="5684176" y="3598359"/>
            <a:ext cx="3092776" cy="852810"/>
          </a:xfrm>
          <a:prstGeom prst="callout1">
            <a:avLst>
              <a:gd name="adj1" fmla="val 100443"/>
              <a:gd name="adj2" fmla="val 51361"/>
              <a:gd name="adj3" fmla="val 222354"/>
              <a:gd name="adj4" fmla="val -1846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字符串对象一旦创建，内容不再发生变化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6" grpId="0" animBg="1"/>
      <p:bldP spid="8" grpId="0" animBg="1"/>
      <p:bldP spid="12" grpId="0"/>
      <p:bldP spid="34" grpId="0" animBg="1"/>
      <p:bldP spid="35" grpId="0" animBg="1"/>
      <p:bldP spid="37" grpId="0" animBg="1"/>
      <p:bldP spid="42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3081-93FF-4744-AA67-566079F5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lt"/>
              </a:rPr>
              <a:t>String</a:t>
            </a:r>
            <a:r>
              <a:rPr lang="zh-CN" altLang="en-US" b="1">
                <a:latin typeface="+mj-lt"/>
              </a:rPr>
              <a:t>与</a:t>
            </a:r>
            <a:r>
              <a:rPr lang="en-US" altLang="zh-CN" b="1">
                <a:latin typeface="+mj-lt"/>
              </a:rPr>
              <a:t>StringBuffer</a:t>
            </a:r>
            <a:r>
              <a:rPr lang="zh-CN" altLang="en-US" b="1">
                <a:latin typeface="+mj-lt"/>
              </a:rPr>
              <a:t>的比较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2E044-00B4-4B0F-99A2-AB76C7C9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215FE-6420-4241-8B81-AB361EBD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4DE7071-FDE3-41D0-B617-08F86D31E66E}"/>
              </a:ext>
            </a:extLst>
          </p:cNvPr>
          <p:cNvSpPr txBox="1"/>
          <p:nvPr/>
        </p:nvSpPr>
        <p:spPr>
          <a:xfrm>
            <a:off x="531506" y="2063105"/>
            <a:ext cx="8167621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b="1" dirty="0" err="1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 buffer = new </a:t>
            </a:r>
            <a:r>
              <a:rPr lang="en-US" altLang="zh-CN" sz="2400" b="1" dirty="0" err="1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(“</a:t>
            </a:r>
            <a:r>
              <a:rPr lang="zh-CN" altLang="en-US" sz="2400" b="1" dirty="0">
                <a:solidFill>
                  <a:srgbClr val="000099"/>
                </a:solidFill>
                <a:latin typeface="Arial" charset="0"/>
              </a:rPr>
              <a:t>我喜欢学习”); </a:t>
            </a:r>
          </a:p>
          <a:p>
            <a:pPr algn="just"/>
            <a:r>
              <a:rPr lang="en-US" altLang="zh-CN" sz="2400" b="1" dirty="0" err="1">
                <a:solidFill>
                  <a:srgbClr val="000099"/>
                </a:solidFill>
                <a:latin typeface="Arial" charset="0"/>
              </a:rPr>
              <a:t>buffer.append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("</a:t>
            </a:r>
            <a:r>
              <a:rPr lang="zh-CN" altLang="en-US" sz="2400" b="1" dirty="0">
                <a:solidFill>
                  <a:srgbClr val="C00000"/>
                </a:solidFill>
              </a:rPr>
              <a:t>数学</a:t>
            </a:r>
            <a:r>
              <a:rPr lang="zh-CN" altLang="en-US" sz="2400" b="1" dirty="0">
                <a:solidFill>
                  <a:srgbClr val="000099"/>
                </a:solidFill>
                <a:latin typeface="Arial" charset="0"/>
              </a:rPr>
              <a:t>"); 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3AC142-B1D4-4BEC-9ABC-FB27146D5A92}"/>
              </a:ext>
            </a:extLst>
          </p:cNvPr>
          <p:cNvSpPr txBox="1"/>
          <p:nvPr/>
        </p:nvSpPr>
        <p:spPr>
          <a:xfrm>
            <a:off x="3563888" y="3717032"/>
            <a:ext cx="17200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我喜欢学习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82FC6E-5926-4F6D-A7A5-3335F1374EFB}"/>
              </a:ext>
            </a:extLst>
          </p:cNvPr>
          <p:cNvSpPr txBox="1"/>
          <p:nvPr/>
        </p:nvSpPr>
        <p:spPr>
          <a:xfrm>
            <a:off x="1346349" y="3719793"/>
            <a:ext cx="165618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Ox12ABC</a:t>
            </a:r>
            <a:endParaRPr lang="zh-CN" altLang="en-US" sz="2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1294B1-D1CD-434A-B5B1-3B19F1BCEA7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3002533" y="3947865"/>
            <a:ext cx="561355" cy="2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62FD60-43DB-498F-913B-7DD0663C5CA3}"/>
              </a:ext>
            </a:extLst>
          </p:cNvPr>
          <p:cNvSpPr txBox="1"/>
          <p:nvPr/>
        </p:nvSpPr>
        <p:spPr>
          <a:xfrm>
            <a:off x="323528" y="3749161"/>
            <a:ext cx="10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buffer 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5E9F12-7847-45F4-8FD6-36AF389A79F3}"/>
              </a:ext>
            </a:extLst>
          </p:cNvPr>
          <p:cNvSpPr txBox="1"/>
          <p:nvPr/>
        </p:nvSpPr>
        <p:spPr>
          <a:xfrm>
            <a:off x="3491880" y="4767560"/>
            <a:ext cx="24973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我喜欢学习</a:t>
            </a:r>
            <a:r>
              <a:rPr lang="zh-CN" altLang="en-US" sz="2400" b="1" dirty="0">
                <a:solidFill>
                  <a:srgbClr val="C00000"/>
                </a:solidFill>
              </a:rPr>
              <a:t>数学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2FF8CB-BA4F-484D-BA26-B7A1A9BE7949}"/>
              </a:ext>
            </a:extLst>
          </p:cNvPr>
          <p:cNvSpPr txBox="1"/>
          <p:nvPr/>
        </p:nvSpPr>
        <p:spPr>
          <a:xfrm>
            <a:off x="1274341" y="4770321"/>
            <a:ext cx="165618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Ox12ABC</a:t>
            </a:r>
            <a:endParaRPr lang="zh-CN" altLang="en-US" sz="24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059986-82FF-41D7-9878-DB2EBC17083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930525" y="4998393"/>
            <a:ext cx="561355" cy="2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7CFE5CB-302C-4CB7-A7D4-187C0E7156E2}"/>
              </a:ext>
            </a:extLst>
          </p:cNvPr>
          <p:cNvSpPr txBox="1"/>
          <p:nvPr/>
        </p:nvSpPr>
        <p:spPr>
          <a:xfrm>
            <a:off x="232931" y="4829058"/>
            <a:ext cx="10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buffer</a:t>
            </a:r>
            <a:endParaRPr lang="zh-CN" altLang="en-US" sz="2400" dirty="0"/>
          </a:p>
        </p:txBody>
      </p:sp>
      <p:sp>
        <p:nvSpPr>
          <p:cNvPr id="25" name="标注: 线形(无边框) 24">
            <a:extLst>
              <a:ext uri="{FF2B5EF4-FFF2-40B4-BE49-F238E27FC236}">
                <a16:creationId xmlns:a16="http://schemas.microsoft.com/office/drawing/2014/main" id="{018A968A-C9D4-4322-9650-A3316FF184CB}"/>
              </a:ext>
            </a:extLst>
          </p:cNvPr>
          <p:cNvSpPr/>
          <p:nvPr/>
        </p:nvSpPr>
        <p:spPr>
          <a:xfrm>
            <a:off x="3469595" y="5646621"/>
            <a:ext cx="2830597" cy="852810"/>
          </a:xfrm>
          <a:prstGeom prst="callout1">
            <a:avLst>
              <a:gd name="adj1" fmla="val -4568"/>
              <a:gd name="adj2" fmla="val 50613"/>
              <a:gd name="adj3" fmla="val -43623"/>
              <a:gd name="adj4" fmla="val 4478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StringBuffer</a:t>
            </a:r>
            <a:r>
              <a:rPr lang="zh-CN" altLang="en-US" sz="2400" dirty="0">
                <a:solidFill>
                  <a:schemeClr val="tx1"/>
                </a:solidFill>
              </a:rPr>
              <a:t>对象创建后内容可以变化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5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9" grpId="0" animBg="1"/>
      <p:bldP spid="20" grpId="0" animBg="1"/>
      <p:bldP spid="24" grpId="0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§9.2.1 </a:t>
            </a:r>
            <a:r>
              <a:rPr lang="en-US" altLang="zh-CN" b="1"/>
              <a:t>StringBuffer</a:t>
            </a:r>
            <a:r>
              <a:rPr lang="zh-CN" altLang="en-US" b="1"/>
              <a:t>对象的创建</a:t>
            </a:r>
            <a:r>
              <a:rPr lang="zh-CN" altLang="en-US" sz="4400" b="1">
                <a:solidFill>
                  <a:srgbClr val="0000FF"/>
                </a:solidFill>
              </a:rPr>
              <a:t> </a:t>
            </a:r>
            <a:r>
              <a:rPr lang="zh-CN" altLang="en-US" sz="4400" b="1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zh-CN" b="1" dirty="0" err="1">
                <a:latin typeface="+mj-lt"/>
              </a:rPr>
              <a:t>StringBuffer</a:t>
            </a:r>
            <a:r>
              <a:rPr lang="zh-CN" altLang="en-US" b="1" dirty="0">
                <a:latin typeface="+mj-lt"/>
              </a:rPr>
              <a:t>类有三个构造方法：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()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 size)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(String s)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例题9</a:t>
            </a:r>
            <a:r>
              <a:rPr lang="zh-CN" altLang="en-US" b="1">
                <a:solidFill>
                  <a:srgbClr val="FF0000"/>
                </a:solidFill>
                <a:latin typeface="+mj-lt"/>
              </a:rPr>
              <a:t>-11</a:t>
            </a:r>
            <a:r>
              <a:rPr lang="en-US" altLang="zh-CN" b="1">
                <a:solidFill>
                  <a:srgbClr val="FF0000"/>
                </a:solidFill>
                <a:latin typeface="+mj-lt"/>
              </a:rPr>
              <a:t> (</a:t>
            </a:r>
            <a:r>
              <a:rPr lang="zh-CN" altLang="en-US" b="1">
                <a:solidFill>
                  <a:srgbClr val="FF0000"/>
                </a:solidFill>
                <a:latin typeface="+mj-lt"/>
              </a:rPr>
              <a:t>课后阅读</a:t>
            </a:r>
            <a:r>
              <a:rPr lang="en-US" altLang="zh-CN" b="1">
                <a:solidFill>
                  <a:srgbClr val="FF0000"/>
                </a:solidFill>
                <a:latin typeface="+mj-lt"/>
              </a:rPr>
              <a:t>)</a:t>
            </a:r>
            <a:endParaRPr lang="zh-CN" altLang="en-US" b="1" dirty="0">
              <a:solidFill>
                <a:srgbClr val="0000FF"/>
              </a:solidFill>
              <a:latin typeface="+mj-lt"/>
            </a:endParaRPr>
          </a:p>
          <a:p>
            <a:pPr lvl="1">
              <a:spcBef>
                <a:spcPct val="50000"/>
              </a:spcBef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</a:rPr>
              <a:pPr/>
              <a:t>53</a:t>
            </a:fld>
            <a:endParaRPr lang="zh-CN" altLang="en-US">
              <a:latin typeface="+mj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34550" cy="1295400"/>
          </a:xfrm>
        </p:spPr>
        <p:txBody>
          <a:bodyPr/>
          <a:lstStyle/>
          <a:p>
            <a:r>
              <a:rPr lang="en-US" altLang="zh-CN"/>
              <a:t>StringBuffer Constructors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43050"/>
            <a:ext cx="8425631" cy="4478351"/>
          </a:xfrm>
        </p:spPr>
        <p:txBody>
          <a:bodyPr/>
          <a:lstStyle/>
          <a:p>
            <a:pPr lvl="2" algn="ctr"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j-lt"/>
              </a:rPr>
              <a:t>public </a:t>
            </a:r>
            <a:r>
              <a:rPr lang="en-US" altLang="zh-CN" sz="2800" b="1" dirty="0" err="1">
                <a:solidFill>
                  <a:schemeClr val="tx2"/>
                </a:solidFill>
                <a:latin typeface="+mj-lt"/>
              </a:rPr>
              <a:t>StringBuffer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</a:rPr>
              <a:t>()</a:t>
            </a:r>
          </a:p>
          <a:p>
            <a:pPr lvl="2">
              <a:spcBef>
                <a:spcPts val="0"/>
              </a:spcBef>
              <a:buFont typeface="Wingdings" pitchFamily="2" charset="2"/>
              <a:buNone/>
            </a:pPr>
            <a:endParaRPr lang="en-US" altLang="zh-CN" sz="1000" b="1" dirty="0">
              <a:solidFill>
                <a:schemeClr val="tx2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+mj-lt"/>
              </a:rPr>
              <a:t>constructs a </a:t>
            </a:r>
            <a:r>
              <a:rPr lang="en-US" altLang="zh-CN" sz="28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800" dirty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with an initial value of </a:t>
            </a:r>
            <a:r>
              <a:rPr lang="en-US" altLang="zh-CN" sz="2800" dirty="0">
                <a:solidFill>
                  <a:srgbClr val="800000"/>
                </a:solidFill>
                <a:latin typeface="+mj-lt"/>
              </a:rPr>
              <a:t>“”</a:t>
            </a:r>
            <a:r>
              <a:rPr lang="en-US" altLang="zh-CN" sz="2800" dirty="0">
                <a:latin typeface="+mj-lt"/>
              </a:rPr>
              <a:t>.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分配给该对象的实体的</a:t>
            </a:r>
            <a:r>
              <a:rPr lang="zh-CN" altLang="en-US" sz="2400" dirty="0">
                <a:latin typeface="+mj-lt"/>
                <a:ea typeface="隶书" panose="02010509060101010101" pitchFamily="49" charset="-122"/>
              </a:rPr>
              <a:t>初始容量</a:t>
            </a:r>
            <a:r>
              <a:rPr lang="zh-CN" altLang="en-US" sz="2400" dirty="0">
                <a:latin typeface="+mj-lt"/>
              </a:rPr>
              <a:t>可以容纳</a:t>
            </a:r>
            <a:r>
              <a:rPr lang="en-US" altLang="zh-CN" sz="2400" dirty="0">
                <a:solidFill>
                  <a:srgbClr val="C00000"/>
                </a:solidFill>
                <a:latin typeface="+mj-lt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华文新魏" panose="02010800040101010101" pitchFamily="2" charset="-122"/>
              </a:rPr>
              <a:t>个字符</a:t>
            </a:r>
            <a:r>
              <a:rPr lang="zh-CN" altLang="en-US" sz="2400" dirty="0">
                <a:latin typeface="+mj-lt"/>
              </a:rPr>
              <a:t>，当该对象的实体存放的字符序列的长度大于</a:t>
            </a:r>
            <a:r>
              <a:rPr lang="en-US" altLang="zh-CN" sz="2400" dirty="0">
                <a:latin typeface="+mj-lt"/>
              </a:rPr>
              <a:t>16</a:t>
            </a:r>
            <a:r>
              <a:rPr lang="zh-CN" altLang="en-US" sz="2400" dirty="0">
                <a:latin typeface="+mj-lt"/>
              </a:rPr>
              <a:t>时，</a:t>
            </a:r>
            <a:r>
              <a:rPr lang="zh-CN" altLang="en-US" sz="2400" dirty="0">
                <a:solidFill>
                  <a:srgbClr val="C00000"/>
                </a:solidFill>
                <a:latin typeface="+mj-lt"/>
                <a:ea typeface="华文新魏" panose="02010800040101010101" pitchFamily="2" charset="-122"/>
              </a:rPr>
              <a:t>实体的容量自动地增加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当</a:t>
            </a:r>
            <a:r>
              <a:rPr lang="en-US" altLang="zh-CN" sz="2400" dirty="0" err="1">
                <a:latin typeface="+mj-lt"/>
              </a:rPr>
              <a:t>StringBuffer</a:t>
            </a:r>
            <a:r>
              <a:rPr lang="zh-CN" altLang="en-US" sz="2400" dirty="0">
                <a:latin typeface="+mj-lt"/>
              </a:rPr>
              <a:t>达到最大容量的时候，它会将自身容量增加到当前的</a:t>
            </a:r>
            <a:r>
              <a:rPr lang="en-US" altLang="zh-CN" sz="24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倍再加</a:t>
            </a:r>
            <a:r>
              <a:rPr lang="en-US" altLang="zh-CN" sz="24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，也就是：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(2*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</a:rPr>
              <a:t>旧值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+2)</a:t>
            </a:r>
            <a:r>
              <a:rPr lang="zh-CN" altLang="en-US" sz="2400" dirty="0">
                <a:latin typeface="+mj-lt"/>
              </a:rPr>
              <a:t>。 例如：</a:t>
            </a:r>
            <a:endParaRPr lang="en-US" altLang="zh-CN" sz="2400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如果初始容量是</a:t>
            </a:r>
            <a:r>
              <a:rPr lang="en-US" altLang="zh-CN" sz="2000" dirty="0">
                <a:latin typeface="+mj-lt"/>
              </a:rPr>
              <a:t>16</a:t>
            </a:r>
            <a:r>
              <a:rPr lang="zh-CN" altLang="en-US" sz="2000" dirty="0">
                <a:latin typeface="+mj-lt"/>
              </a:rPr>
              <a:t>，初始化之后接着往里面追加字符，在你追加到第</a:t>
            </a:r>
            <a:r>
              <a:rPr lang="en-US" altLang="zh-CN" sz="2000" dirty="0">
                <a:latin typeface="+mj-lt"/>
              </a:rPr>
              <a:t>16</a:t>
            </a:r>
            <a:r>
              <a:rPr lang="zh-CN" altLang="en-US" sz="2000" dirty="0">
                <a:latin typeface="+mj-lt"/>
              </a:rPr>
              <a:t>个字符的时候它会将容量增加到：</a:t>
            </a:r>
            <a:endParaRPr lang="en-US" altLang="zh-CN" sz="2000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34=2*16+2</a:t>
            </a:r>
            <a:endParaRPr lang="zh-CN" altLang="en-US" sz="2400" dirty="0">
              <a:latin typeface="+mj-lt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0984" cy="457200"/>
          </a:xfrm>
        </p:spPr>
        <p:txBody>
          <a:bodyPr/>
          <a:lstStyle/>
          <a:p>
            <a:fld id="{41F5227A-0E88-4F49-A09A-436750C477CC}" type="slidenum">
              <a:rPr lang="en-US" altLang="zh-CN" smtClean="0">
                <a:latin typeface="+mj-lt"/>
              </a:rPr>
              <a:pPr/>
              <a:t>54</a:t>
            </a:fld>
            <a:endParaRPr lang="en-US" altLang="zh-C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 Constructors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lvl="1" algn="ctr"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public </a:t>
            </a:r>
            <a:r>
              <a:rPr lang="en-US" altLang="zh-CN" sz="3200" b="1" dirty="0" err="1">
                <a:solidFill>
                  <a:schemeClr val="tx2"/>
                </a:solidFill>
                <a:latin typeface="Arial" charset="0"/>
              </a:rPr>
              <a:t>StringBuffer</a:t>
            </a: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3200" b="1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 size)</a:t>
            </a:r>
          </a:p>
          <a:p>
            <a:pPr lvl="1">
              <a:buFont typeface="Wingdings" pitchFamily="2" charset="2"/>
              <a:buNone/>
            </a:pPr>
            <a:endParaRPr lang="en-US" altLang="zh-CN" sz="32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1"/>
            <a:r>
              <a:rPr lang="zh-CN" altLang="en-US" dirty="0"/>
              <a:t>分配给该对象的实体的初始容量为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指定的字符个数</a:t>
            </a:r>
            <a:r>
              <a:rPr lang="zh-CN" altLang="en-US" dirty="0"/>
              <a:t>，当该对象的实体存放的字符序列的长度大于</a:t>
            </a:r>
            <a:r>
              <a:rPr lang="en-US" altLang="zh-CN" dirty="0"/>
              <a:t>size </a:t>
            </a:r>
            <a:r>
              <a:rPr lang="zh-CN" altLang="en-US" dirty="0"/>
              <a:t>个字符时，实体的容量自动地增加。</a:t>
            </a:r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8A7-2CF3-4E18-AA06-CD8024E4DE5F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§9.2.2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marL="342900" lvl="1" indent="-342900" algn="just">
              <a:spcBef>
                <a:spcPts val="0"/>
              </a:spcBef>
              <a:buClr>
                <a:schemeClr val="tx2"/>
              </a:buClr>
              <a:buNone/>
            </a:pPr>
            <a:r>
              <a:rPr lang="zh-CN" altLang="en-US" b="1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．</a:t>
            </a:r>
            <a:r>
              <a:rPr lang="zh-CN" altLang="en-US" b="1" dirty="0">
                <a:latin typeface="+mj-lt"/>
              </a:rPr>
              <a:t>各种重载的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append</a:t>
            </a:r>
            <a:r>
              <a:rPr lang="en-US" altLang="zh-CN" b="1" dirty="0">
                <a:latin typeface="+mj-lt"/>
              </a:rPr>
              <a:t>(…)</a:t>
            </a:r>
            <a:r>
              <a:rPr lang="zh-CN" altLang="en-US" b="1" dirty="0">
                <a:latin typeface="+mj-lt"/>
              </a:rPr>
              <a:t>方法</a:t>
            </a:r>
          </a:p>
          <a:p>
            <a:pPr algn="just">
              <a:spcBef>
                <a:spcPts val="0"/>
              </a:spcBef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append(String s);</a:t>
            </a: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将一个字符串对象追加到当前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对象中 </a:t>
            </a:r>
          </a:p>
          <a:p>
            <a:pPr algn="just">
              <a:spcBef>
                <a:spcPts val="0"/>
              </a:spcBef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append(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n);</a:t>
            </a: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将一个</a:t>
            </a:r>
            <a:r>
              <a:rPr lang="en-US" altLang="zh-CN" sz="2000" dirty="0" err="1">
                <a:latin typeface="+mj-lt"/>
              </a:rPr>
              <a:t>int</a:t>
            </a:r>
            <a:r>
              <a:rPr lang="zh-CN" altLang="en-US" sz="2000" dirty="0">
                <a:latin typeface="+mj-lt"/>
              </a:rPr>
              <a:t>型数据转化为字符串对象后再追加到当前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对象中 </a:t>
            </a:r>
          </a:p>
          <a:p>
            <a:pPr algn="just">
              <a:spcBef>
                <a:spcPts val="0"/>
              </a:spcBef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append(Object o);</a:t>
            </a: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将一个</a:t>
            </a:r>
            <a:r>
              <a:rPr lang="en-US" altLang="zh-CN" sz="2000" dirty="0">
                <a:latin typeface="+mj-lt"/>
              </a:rPr>
              <a:t>Object</a:t>
            </a:r>
            <a:r>
              <a:rPr lang="zh-CN" altLang="en-US" sz="2000" dirty="0">
                <a:latin typeface="+mj-lt"/>
              </a:rPr>
              <a:t>对象的字符串表示追加到当前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对象中。</a:t>
            </a:r>
            <a:endParaRPr lang="en-US" altLang="zh-CN" sz="2000" dirty="0">
              <a:latin typeface="+mj-lt"/>
            </a:endParaRPr>
          </a:p>
          <a:p>
            <a:pPr lvl="1" algn="just">
              <a:spcBef>
                <a:spcPts val="0"/>
              </a:spcBef>
            </a:pPr>
            <a:endParaRPr lang="en-US" altLang="zh-CN" sz="2000" dirty="0"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 </a:t>
            </a:r>
            <a:r>
              <a:rPr lang="zh-CN" altLang="en-US" sz="2000" dirty="0">
                <a:solidFill>
                  <a:srgbClr val="FF33CC"/>
                </a:solidFill>
                <a:latin typeface="+mj-lt"/>
              </a:rPr>
              <a:t>类似的方法还有：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append(long n),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boolean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n)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append(float n),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append(double n)</a:t>
            </a: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append(char n)</a:t>
            </a:r>
            <a:endParaRPr lang="zh-CN" altLang="en-US" sz="2000" b="1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§9.2.2 </a:t>
            </a:r>
            <a:r>
              <a:rPr lang="en-US" altLang="zh-CN" dirty="0" err="1">
                <a:latin typeface="+mn-lt"/>
              </a:rPr>
              <a:t>StringBuffer</a:t>
            </a:r>
            <a:r>
              <a:rPr lang="zh-CN" altLang="en-US" dirty="0">
                <a:latin typeface="+mn-lt"/>
              </a:rPr>
              <a:t>类的常用方法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public char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charAt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(int n );</a:t>
            </a:r>
          </a:p>
          <a:p>
            <a:pPr lvl="1" algn="just"/>
            <a:r>
              <a:rPr lang="zh-CN" altLang="en-US" sz="2000" dirty="0">
                <a:latin typeface="宋体" charset="-122"/>
              </a:rPr>
              <a:t>得到参数</a:t>
            </a:r>
            <a:r>
              <a:rPr lang="en-US" altLang="zh-CN" sz="2000" dirty="0">
                <a:latin typeface="宋体" charset="-122"/>
              </a:rPr>
              <a:t>n</a:t>
            </a:r>
            <a:r>
              <a:rPr lang="zh-CN" altLang="en-US" sz="2000" dirty="0">
                <a:latin typeface="宋体" charset="-122"/>
              </a:rPr>
              <a:t>指定的置上的单个字符 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setCharAt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(int </a:t>
            </a:r>
            <a:r>
              <a:rPr lang="en-US" altLang="zh-CN" b="1">
                <a:solidFill>
                  <a:srgbClr val="0000FF"/>
                </a:solidFill>
                <a:latin typeface="Arial" charset="0"/>
              </a:rPr>
              <a:t>n, char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ch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algn="just"/>
            <a:r>
              <a:rPr lang="zh-CN" altLang="en-US" sz="2000" dirty="0">
                <a:latin typeface="宋体" charset="-122"/>
              </a:rPr>
              <a:t>将当前</a:t>
            </a:r>
            <a:r>
              <a:rPr lang="en-US" altLang="zh-CN" sz="2000" dirty="0" err="1">
                <a:latin typeface="宋体" charset="-122"/>
              </a:rPr>
              <a:t>StringBuffer</a:t>
            </a:r>
            <a:r>
              <a:rPr lang="zh-CN" altLang="en-US" sz="2000" dirty="0">
                <a:latin typeface="宋体" charset="-122"/>
              </a:rPr>
              <a:t>对象实体中的字符串位置</a:t>
            </a:r>
            <a:r>
              <a:rPr lang="en-US" altLang="zh-CN" sz="2000" dirty="0">
                <a:latin typeface="宋体" charset="-122"/>
              </a:rPr>
              <a:t>n</a:t>
            </a:r>
            <a:r>
              <a:rPr lang="zh-CN" altLang="en-US" sz="2000" dirty="0">
                <a:latin typeface="宋体" charset="-122"/>
              </a:rPr>
              <a:t>处的字符用参数</a:t>
            </a:r>
            <a:r>
              <a:rPr lang="en-US" altLang="zh-CN" sz="2000" dirty="0" err="1">
                <a:latin typeface="宋体" charset="-122"/>
              </a:rPr>
              <a:t>ch</a:t>
            </a:r>
            <a:r>
              <a:rPr lang="zh-CN" altLang="en-US" sz="2000" dirty="0">
                <a:latin typeface="宋体" charset="-122"/>
              </a:rPr>
              <a:t>指定的字符替换</a:t>
            </a:r>
          </a:p>
          <a:p>
            <a:pPr algn="just"/>
            <a:endParaRPr lang="en-US" altLang="zh-CN" b="1" dirty="0">
              <a:latin typeface="宋体" charset="-122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 insert(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 index, String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charset="-122"/>
              </a:rPr>
              <a:t>;</a:t>
            </a:r>
          </a:p>
          <a:p>
            <a:pPr lvl="1" algn="just"/>
            <a:r>
              <a:rPr lang="zh-CN" altLang="en-US" sz="2000" dirty="0">
                <a:latin typeface="宋体" charset="-122"/>
              </a:rPr>
              <a:t>将参数</a:t>
            </a:r>
            <a:r>
              <a:rPr lang="en-US" altLang="zh-CN" sz="2000" dirty="0" err="1">
                <a:latin typeface="宋体" charset="-122"/>
              </a:rPr>
              <a:t>str</a:t>
            </a:r>
            <a:r>
              <a:rPr lang="zh-CN" altLang="en-US" sz="2000" dirty="0">
                <a:latin typeface="宋体" charset="-122"/>
              </a:rPr>
              <a:t>指定的字符串插入到参数</a:t>
            </a:r>
            <a:r>
              <a:rPr lang="en-US" altLang="zh-CN" sz="2000" dirty="0">
                <a:latin typeface="宋体" charset="-122"/>
              </a:rPr>
              <a:t>index</a:t>
            </a:r>
            <a:r>
              <a:rPr lang="zh-CN" altLang="en-US" sz="2000" dirty="0">
                <a:latin typeface="宋体" charset="-122"/>
              </a:rPr>
              <a:t>指定的位置 </a:t>
            </a: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 reverse();</a:t>
            </a:r>
          </a:p>
          <a:p>
            <a:pPr lvl="1" algn="just"/>
            <a:r>
              <a:rPr lang="zh-CN" altLang="en-US" sz="2000" dirty="0">
                <a:latin typeface="宋体" charset="-122"/>
              </a:rPr>
              <a:t>将该对象实体中的字符翻转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§9.2.2  </a:t>
            </a:r>
            <a:r>
              <a:rPr lang="en-US" altLang="zh-CN" dirty="0" err="1"/>
              <a:t>StringBuffer</a:t>
            </a:r>
            <a:r>
              <a:rPr lang="zh-CN" altLang="en-US" dirty="0"/>
              <a:t>类的常用方法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075240" cy="4502150"/>
          </a:xfrm>
        </p:spPr>
        <p:txBody>
          <a:bodyPr/>
          <a:lstStyle/>
          <a:p>
            <a:pPr algn="just"/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delete(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startIndex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endIndex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) ;</a:t>
            </a:r>
          </a:p>
          <a:p>
            <a:pPr lvl="1" algn="just"/>
            <a:r>
              <a:rPr lang="zh-CN" altLang="en-US" sz="2000" dirty="0">
                <a:latin typeface="+mj-lt"/>
              </a:rPr>
              <a:t>从当前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对象实体中的字符串中删除一个子字符串 </a:t>
            </a:r>
          </a:p>
          <a:p>
            <a:pPr algn="just"/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deleteCharAt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index)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lvl="1" algn="just"/>
            <a:r>
              <a:rPr lang="zh-CN" altLang="en-US" sz="2000" dirty="0">
                <a:latin typeface="+mj-lt"/>
              </a:rPr>
              <a:t>删除当前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对象实体的字符串中</a:t>
            </a:r>
            <a:r>
              <a:rPr lang="en-US" altLang="zh-CN" sz="2000" dirty="0">
                <a:latin typeface="+mj-lt"/>
              </a:rPr>
              <a:t>index</a:t>
            </a:r>
            <a:r>
              <a:rPr lang="zh-CN" altLang="en-US" sz="2000" dirty="0">
                <a:latin typeface="+mj-lt"/>
              </a:rPr>
              <a:t>位置处的一个字符。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replace(int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startIndex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, int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endIndex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,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                                                            String str);</a:t>
            </a:r>
          </a:p>
          <a:p>
            <a:pPr lvl="1" algn="just"/>
            <a:r>
              <a:rPr lang="zh-CN" altLang="en-US" sz="2000" dirty="0">
                <a:latin typeface="+mj-lt"/>
              </a:rPr>
              <a:t>将当前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对象实体中的字符串的一个子字符串用参数</a:t>
            </a:r>
            <a:r>
              <a:rPr lang="en-US" altLang="zh-CN" sz="2000" dirty="0" err="1">
                <a:latin typeface="+mj-lt"/>
              </a:rPr>
              <a:t>str</a:t>
            </a:r>
            <a:r>
              <a:rPr lang="zh-CN" altLang="en-US" sz="2000" dirty="0">
                <a:latin typeface="+mj-lt"/>
              </a:rPr>
              <a:t>指定的字符串替换</a:t>
            </a:r>
            <a:r>
              <a:rPr lang="zh-CN" altLang="en-US" sz="2000" b="1" dirty="0">
                <a:latin typeface="+mj-lt"/>
              </a:rPr>
              <a:t>    </a:t>
            </a:r>
            <a:endParaRPr lang="en-US" altLang="zh-CN" sz="2000" b="1" dirty="0">
              <a:latin typeface="+mj-lt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pPr algn="just"/>
            <a:r>
              <a:rPr lang="zh-CN" altLang="en-US" b="1" dirty="0">
                <a:latin typeface="+mj-lt"/>
              </a:rPr>
              <a:t>例题9-12</a:t>
            </a:r>
            <a:r>
              <a:rPr lang="en-US" altLang="zh-CN" b="1" dirty="0">
                <a:latin typeface="+mj-lt"/>
              </a:rPr>
              <a:t>(</a:t>
            </a:r>
            <a:r>
              <a:rPr lang="zh-CN" altLang="en-US" b="1" dirty="0">
                <a:latin typeface="+mj-lt"/>
              </a:rPr>
              <a:t>课后阅读</a:t>
            </a:r>
            <a:r>
              <a:rPr lang="en-US" altLang="zh-CN" b="1" dirty="0">
                <a:latin typeface="+mj-lt"/>
              </a:rPr>
              <a:t>)</a:t>
            </a:r>
            <a:endParaRPr lang="zh-CN" altLang="en-US" b="1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</a:rPr>
              <a:pPr/>
              <a:t>58</a:t>
            </a:fld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．字符串对象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484784"/>
            <a:ext cx="8229600" cy="49684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String</a:t>
            </a:r>
            <a:r>
              <a:rPr lang="zh-CN" altLang="en-US" dirty="0"/>
              <a:t>类的构造方法</a:t>
            </a:r>
            <a:endParaRPr lang="en-US" altLang="zh-CN" b="1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String(String original)  </a:t>
            </a:r>
            <a:r>
              <a:rPr lang="en-US" altLang="zh-CN" sz="2400" dirty="0">
                <a:solidFill>
                  <a:srgbClr val="C00000"/>
                </a:solidFill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复制构造函数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b="1" dirty="0">
                <a:solidFill>
                  <a:srgbClr val="C00000"/>
                </a:solidFill>
              </a:rPr>
              <a:t>char[] </a:t>
            </a:r>
            <a:r>
              <a:rPr lang="en-US" altLang="zh-CN" sz="2400" dirty="0"/>
              <a:t>value)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b="1" dirty="0">
                <a:solidFill>
                  <a:srgbClr val="C00000"/>
                </a:solidFill>
              </a:rPr>
              <a:t>byte[] </a:t>
            </a:r>
            <a:r>
              <a:rPr lang="en-US" altLang="zh-CN" sz="2400" dirty="0"/>
              <a:t>bytes)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String(byte[ ] 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String(byte[ ] bytes,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String(byte[ ] 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 buffer)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64434"/>
            <a:ext cx="7543800" cy="125320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．字符串对象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/>
              <a:t>无参构造函数：</a:t>
            </a:r>
            <a:r>
              <a:rPr lang="en-US" altLang="zh-CN" b="1" dirty="0"/>
              <a:t>String()</a:t>
            </a:r>
            <a:endParaRPr lang="en-US" altLang="zh-CN" dirty="0"/>
          </a:p>
          <a:p>
            <a:pPr lvl="1"/>
            <a:r>
              <a:rPr lang="zh-CN" altLang="en-US" dirty="0"/>
              <a:t>默认函数</a:t>
            </a:r>
            <a:r>
              <a:rPr lang="en-US" altLang="zh-CN" dirty="0"/>
              <a:t>String()</a:t>
            </a:r>
            <a:r>
              <a:rPr lang="zh-CN" altLang="en-US" dirty="0"/>
              <a:t>用于创建一个</a:t>
            </a:r>
            <a:r>
              <a:rPr lang="zh-CN" altLang="en-US" dirty="0">
                <a:solidFill>
                  <a:srgbClr val="0000FF"/>
                </a:solidFill>
              </a:rPr>
              <a:t>不包含任何字符的空串</a:t>
            </a:r>
            <a:r>
              <a:rPr lang="zh-CN" altLang="en-US" dirty="0"/>
              <a:t>：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String empty=new String();</a:t>
            </a:r>
          </a:p>
          <a:p>
            <a:pPr>
              <a:buFont typeface="Wingdings 2" pitchFamily="18" charset="2"/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 </a:t>
            </a:r>
            <a:r>
              <a:rPr lang="zh-CN" altLang="en-US" sz="2800" b="1" dirty="0">
                <a:solidFill>
                  <a:srgbClr val="000099"/>
                </a:solidFill>
              </a:rPr>
              <a:t>等价</a:t>
            </a:r>
            <a:r>
              <a:rPr lang="zh-CN" altLang="en-US" dirty="0"/>
              <a:t>于使用直接量 </a:t>
            </a:r>
            <a:r>
              <a:rPr lang="en-US" altLang="zh-CN" sz="2800" b="1" dirty="0">
                <a:solidFill>
                  <a:srgbClr val="C00000"/>
                </a:solidFill>
                <a:cs typeface="+mn-cs"/>
              </a:rPr>
              <a:t>“”</a:t>
            </a:r>
            <a:r>
              <a:rPr lang="zh-CN" altLang="en-US" b="1" dirty="0"/>
              <a:t> </a:t>
            </a:r>
            <a:r>
              <a:rPr lang="zh-CN" altLang="en-US" dirty="0"/>
              <a:t>初始化字符串</a:t>
            </a:r>
          </a:p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String empty=“”;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类的构造函数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43050"/>
            <a:ext cx="8472518" cy="48101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/>
              <a:t>String(String original)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复制构造函数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value)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String(byte[ ] bytes)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String(byte[ ] bytes,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String(byte[ ] bytes, String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charset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String(byte[ ] bytes,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count, String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charset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buffer)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7832-5435-4D59-9E7D-9B394689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复制构造函数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1FAB3-3B9B-4B0C-B2B0-FD826384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类的构造方法创建</a:t>
            </a:r>
            <a:r>
              <a:rPr lang="en-US" altLang="zh-CN" dirty="0"/>
              <a:t>String</a:t>
            </a:r>
            <a:r>
              <a:rPr lang="zh-CN" altLang="en-US" dirty="0"/>
              <a:t>对象，例如：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s = new String(</a:t>
            </a:r>
            <a:r>
              <a:rPr lang="en-US" altLang="zh-CN" b="1" dirty="0">
                <a:solidFill>
                  <a:srgbClr val="006600"/>
                </a:solidFill>
              </a:rPr>
              <a:t>"we are students"</a:t>
            </a:r>
            <a:r>
              <a:rPr lang="en-US" altLang="zh-CN" b="1" dirty="0">
                <a:solidFill>
                  <a:srgbClr val="0000CC"/>
                </a:solidFill>
              </a:rPr>
              <a:t>);</a:t>
            </a:r>
          </a:p>
          <a:p>
            <a:pPr marL="0" indent="0" algn="ctr">
              <a:buNone/>
            </a:pPr>
            <a:endParaRPr lang="en-US" altLang="zh-CN" sz="1400" b="1" dirty="0">
              <a:solidFill>
                <a:srgbClr val="C00000"/>
              </a:solidFill>
            </a:endParaRPr>
          </a:p>
          <a:p>
            <a:pPr lvl="1"/>
            <a:r>
              <a:rPr lang="zh-CN" altLang="zh-CN" dirty="0">
                <a:latin typeface="+mj-lt"/>
              </a:rPr>
              <a:t>初始化一个新创建的 String 对象，使其表示一个与参数相同的</a:t>
            </a:r>
            <a:r>
              <a:rPr lang="zh-CN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字符序列</a:t>
            </a:r>
            <a:r>
              <a:rPr lang="zh-CN" altLang="zh-CN" dirty="0">
                <a:latin typeface="+mj-lt"/>
              </a:rPr>
              <a:t>；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zh-CN" dirty="0">
                <a:latin typeface="+mj-lt"/>
              </a:rPr>
              <a:t>新创建的字符串是该参数字符串的</a:t>
            </a:r>
            <a:r>
              <a:rPr lang="zh-CN" altLang="zh-CN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副本</a:t>
            </a:r>
            <a:r>
              <a:rPr lang="en-US" altLang="zh-CN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(copy)</a:t>
            </a:r>
            <a:r>
              <a:rPr lang="zh-CN" altLang="zh-CN" dirty="0">
                <a:latin typeface="+mj-lt"/>
              </a:rPr>
              <a:t>。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对象封装的是字符序列：</a:t>
            </a:r>
            <a:r>
              <a:rPr lang="en-US" altLang="zh-CN" b="1" dirty="0">
                <a:solidFill>
                  <a:srgbClr val="006600"/>
                </a:solidFill>
              </a:rPr>
              <a:t>We are students</a:t>
            </a:r>
            <a:r>
              <a:rPr lang="zh-CN" altLang="en-US" b="1" dirty="0"/>
              <a:t>，称作</a:t>
            </a:r>
            <a:r>
              <a:rPr lang="en-US" altLang="zh-CN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String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对象的字符序列</a:t>
            </a:r>
            <a:r>
              <a:rPr lang="zh-CN" altLang="en-US" b="1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7BD51-9AA5-4ECD-882A-69EF4CE8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6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1507</TotalTime>
  <Words>4624</Words>
  <Application>Microsoft Office PowerPoint</Application>
  <PresentationFormat>全屏显示(4:3)</PresentationFormat>
  <Paragraphs>711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PingFang SC</vt:lpstr>
      <vt:lpstr>华文楷体</vt:lpstr>
      <vt:lpstr>华文新魏</vt:lpstr>
      <vt:lpstr>华文行楷</vt:lpstr>
      <vt:lpstr>隶书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Wingdings 2</vt:lpstr>
      <vt:lpstr>主题1</vt:lpstr>
      <vt:lpstr>Office 主题</vt:lpstr>
      <vt:lpstr>面向对象程序设计(Java)</vt:lpstr>
      <vt:lpstr>导读</vt:lpstr>
      <vt:lpstr>类的组成</vt:lpstr>
      <vt:lpstr>§9.1   String类 </vt:lpstr>
      <vt:lpstr>§9.1.1 构造字符串对象 </vt:lpstr>
      <vt:lpstr> 2．字符串对象</vt:lpstr>
      <vt:lpstr> 2．字符串对象</vt:lpstr>
      <vt:lpstr>String类的构造函数</vt:lpstr>
      <vt:lpstr>复制构造函数</vt:lpstr>
      <vt:lpstr>字符串与字符数组</vt:lpstr>
      <vt:lpstr>字符串与字符数组</vt:lpstr>
      <vt:lpstr>String和字符数组</vt:lpstr>
      <vt:lpstr> 3．引用字符串常量对象 </vt:lpstr>
      <vt:lpstr>常量字符串</vt:lpstr>
      <vt:lpstr>PowerPoint 演示文稿</vt:lpstr>
      <vt:lpstr>§9.1.2    String 类的常用方法 </vt:lpstr>
      <vt:lpstr>字符串比较</vt:lpstr>
      <vt:lpstr>字符串比较</vt:lpstr>
      <vt:lpstr>字符串比较</vt:lpstr>
      <vt:lpstr>字符串比较</vt:lpstr>
      <vt:lpstr>§9.1.2    String 类的常用方法 </vt:lpstr>
      <vt:lpstr>字符串的比较</vt:lpstr>
      <vt:lpstr>字符串比较</vt:lpstr>
      <vt:lpstr>字符串比较</vt:lpstr>
      <vt:lpstr>§9.1.2 String 类的常用方法 </vt:lpstr>
      <vt:lpstr>§9.1.2 String类的常用方法 </vt:lpstr>
      <vt:lpstr>§9.1.2 String 类的常用方法 </vt:lpstr>
      <vt:lpstr>§9.1.3 符串与基本数据的相互转化 </vt:lpstr>
      <vt:lpstr>§9.1.3 符串与基本数据的相互转化 </vt:lpstr>
      <vt:lpstr>字符串与基本数据类型间的转换</vt:lpstr>
      <vt:lpstr>§9.1.4  对象的字符串表示 </vt:lpstr>
      <vt:lpstr>PowerPoint 演示文稿</vt:lpstr>
      <vt:lpstr>PowerPoint 演示文稿</vt:lpstr>
      <vt:lpstr>§9.1.5   字符串与字符、字节数组 </vt:lpstr>
      <vt:lpstr>§9.1.5 字符串与字符、字节数组 </vt:lpstr>
      <vt:lpstr>§9.1.5 字符串与字符、字节数组 </vt:lpstr>
      <vt:lpstr>2．字符串与字节数组 </vt:lpstr>
      <vt:lpstr>2．字符串与字节数组 </vt:lpstr>
      <vt:lpstr>2．字符串与字节数组 </vt:lpstr>
      <vt:lpstr>2．字符串与字节数组 </vt:lpstr>
      <vt:lpstr>PowerPoint 演示文稿</vt:lpstr>
      <vt:lpstr>§9.1.6  正则表达式及字符串的替换与分解 </vt:lpstr>
      <vt:lpstr>§9.1.6 正则表达式及字符串的替换与分解 </vt:lpstr>
      <vt:lpstr>§9.1.6  正则表达式及字符串的替换与分解 </vt:lpstr>
      <vt:lpstr>§9.1.6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字符串的分解 </vt:lpstr>
      <vt:lpstr>§9.1.6  正则表达式及字符串的替换与分解 </vt:lpstr>
      <vt:lpstr>§9.2 StringBuffer类 </vt:lpstr>
      <vt:lpstr>String与StringBuffer的比较</vt:lpstr>
      <vt:lpstr>§9.2.1 StringBuffer对象的创建  </vt:lpstr>
      <vt:lpstr>StringBuffer Constructors</vt:lpstr>
      <vt:lpstr>StringBuffer Constructors</vt:lpstr>
      <vt:lpstr>§9.2.2 StringBuffer类的常用方法 </vt:lpstr>
      <vt:lpstr>§9.2.2 StringBuffer类的常用方法 </vt:lpstr>
      <vt:lpstr>§9.2.2  StringBuffer类的常用方法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xtc</cp:lastModifiedBy>
  <cp:revision>313</cp:revision>
  <dcterms:created xsi:type="dcterms:W3CDTF">2017-10-16T11:02:32Z</dcterms:created>
  <dcterms:modified xsi:type="dcterms:W3CDTF">2024-09-22T08:41:08Z</dcterms:modified>
</cp:coreProperties>
</file>