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7" r:id="rId4"/>
  </p:sldMasterIdLst>
  <p:notesMasterIdLst>
    <p:notesMasterId r:id="rId110"/>
  </p:notesMasterIdLst>
  <p:sldIdLst>
    <p:sldId id="257" r:id="rId5"/>
    <p:sldId id="258" r:id="rId6"/>
    <p:sldId id="259" r:id="rId7"/>
    <p:sldId id="263" r:id="rId8"/>
    <p:sldId id="260" r:id="rId9"/>
    <p:sldId id="262" r:id="rId10"/>
    <p:sldId id="264" r:id="rId11"/>
    <p:sldId id="265" r:id="rId12"/>
    <p:sldId id="272" r:id="rId13"/>
    <p:sldId id="266" r:id="rId14"/>
    <p:sldId id="267" r:id="rId15"/>
    <p:sldId id="271" r:id="rId16"/>
    <p:sldId id="355" r:id="rId17"/>
    <p:sldId id="344" r:id="rId18"/>
    <p:sldId id="372" r:id="rId19"/>
    <p:sldId id="348" r:id="rId20"/>
    <p:sldId id="351" r:id="rId21"/>
    <p:sldId id="349" r:id="rId22"/>
    <p:sldId id="353" r:id="rId23"/>
    <p:sldId id="352" r:id="rId24"/>
    <p:sldId id="350" r:id="rId25"/>
    <p:sldId id="364" r:id="rId26"/>
    <p:sldId id="274" r:id="rId27"/>
    <p:sldId id="365" r:id="rId28"/>
    <p:sldId id="273" r:id="rId29"/>
    <p:sldId id="289" r:id="rId30"/>
    <p:sldId id="275" r:id="rId31"/>
    <p:sldId id="276" r:id="rId32"/>
    <p:sldId id="277" r:id="rId33"/>
    <p:sldId id="279" r:id="rId34"/>
    <p:sldId id="280" r:id="rId35"/>
    <p:sldId id="278" r:id="rId36"/>
    <p:sldId id="281" r:id="rId37"/>
    <p:sldId id="282" r:id="rId38"/>
    <p:sldId id="366" r:id="rId39"/>
    <p:sldId id="283" r:id="rId40"/>
    <p:sldId id="285" r:id="rId41"/>
    <p:sldId id="288" r:id="rId42"/>
    <p:sldId id="295" r:id="rId43"/>
    <p:sldId id="296" r:id="rId44"/>
    <p:sldId id="286" r:id="rId45"/>
    <p:sldId id="287" r:id="rId46"/>
    <p:sldId id="290" r:id="rId47"/>
    <p:sldId id="292" r:id="rId48"/>
    <p:sldId id="293" r:id="rId49"/>
    <p:sldId id="294" r:id="rId50"/>
    <p:sldId id="291" r:id="rId51"/>
    <p:sldId id="284" r:id="rId52"/>
    <p:sldId id="297" r:id="rId53"/>
    <p:sldId id="298" r:id="rId54"/>
    <p:sldId id="299" r:id="rId55"/>
    <p:sldId id="301" r:id="rId56"/>
    <p:sldId id="302" r:id="rId57"/>
    <p:sldId id="374" r:id="rId58"/>
    <p:sldId id="373" r:id="rId59"/>
    <p:sldId id="303" r:id="rId60"/>
    <p:sldId id="345" r:id="rId61"/>
    <p:sldId id="304" r:id="rId62"/>
    <p:sldId id="346" r:id="rId63"/>
    <p:sldId id="306" r:id="rId64"/>
    <p:sldId id="308" r:id="rId65"/>
    <p:sldId id="309" r:id="rId66"/>
    <p:sldId id="358" r:id="rId67"/>
    <p:sldId id="356" r:id="rId68"/>
    <p:sldId id="359" r:id="rId69"/>
    <p:sldId id="357" r:id="rId70"/>
    <p:sldId id="310" r:id="rId71"/>
    <p:sldId id="311" r:id="rId72"/>
    <p:sldId id="313" r:id="rId73"/>
    <p:sldId id="312" r:id="rId74"/>
    <p:sldId id="314" r:id="rId75"/>
    <p:sldId id="315" r:id="rId76"/>
    <p:sldId id="316" r:id="rId77"/>
    <p:sldId id="317" r:id="rId78"/>
    <p:sldId id="318" r:id="rId79"/>
    <p:sldId id="320" r:id="rId80"/>
    <p:sldId id="369" r:id="rId81"/>
    <p:sldId id="322" r:id="rId82"/>
    <p:sldId id="367" r:id="rId83"/>
    <p:sldId id="370" r:id="rId84"/>
    <p:sldId id="368" r:id="rId85"/>
    <p:sldId id="371" r:id="rId86"/>
    <p:sldId id="321" r:id="rId87"/>
    <p:sldId id="323" r:id="rId88"/>
    <p:sldId id="324" r:id="rId89"/>
    <p:sldId id="325" r:id="rId90"/>
    <p:sldId id="331" r:id="rId91"/>
    <p:sldId id="326" r:id="rId92"/>
    <p:sldId id="329" r:id="rId93"/>
    <p:sldId id="330" r:id="rId94"/>
    <p:sldId id="332" r:id="rId95"/>
    <p:sldId id="333" r:id="rId96"/>
    <p:sldId id="334" r:id="rId97"/>
    <p:sldId id="335" r:id="rId98"/>
    <p:sldId id="327" r:id="rId99"/>
    <p:sldId id="328" r:id="rId100"/>
    <p:sldId id="336" r:id="rId101"/>
    <p:sldId id="362" r:id="rId102"/>
    <p:sldId id="363" r:id="rId103"/>
    <p:sldId id="340" r:id="rId104"/>
    <p:sldId id="339" r:id="rId105"/>
    <p:sldId id="341" r:id="rId106"/>
    <p:sldId id="376" r:id="rId107"/>
    <p:sldId id="342" r:id="rId108"/>
    <p:sldId id="343" r:id="rId10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631237753@qq.com" initials="6" lastIdx="4" clrIdx="0">
    <p:extLst>
      <p:ext uri="{19B8F6BF-5375-455C-9EA6-DF929625EA0E}">
        <p15:presenceInfo xmlns:p15="http://schemas.microsoft.com/office/powerpoint/2012/main" userId="9b17ff21456fb1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303"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24T22:19:08.284"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F7CC75-91A9-4A81-ADBC-F80FD7CE8849}" type="datetimeFigureOut">
              <a:rPr lang="zh-CN" altLang="en-US" smtClean="0"/>
              <a:pPr/>
              <a:t>2024/9/25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DEB5F2-595D-4A6E-A653-01BDC9ACCB7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1DEB5F2-595D-4A6E-A653-01BDC9ACCB7C}" type="slidenum">
              <a:rPr lang="zh-CN" altLang="en-US" smtClean="0"/>
              <a:pPr/>
              <a:t>34</a:t>
            </a:fld>
            <a:endParaRPr lang="zh-CN" altLang="en-US"/>
          </a:p>
        </p:txBody>
      </p:sp>
    </p:spTree>
    <p:extLst>
      <p:ext uri="{BB962C8B-B14F-4D97-AF65-F5344CB8AC3E}">
        <p14:creationId xmlns:p14="http://schemas.microsoft.com/office/powerpoint/2010/main" val="210115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1DEB5F2-595D-4A6E-A653-01BDC9ACCB7C}" type="slidenum">
              <a:rPr lang="zh-CN" altLang="en-US" smtClean="0"/>
              <a:pPr/>
              <a:t>35</a:t>
            </a:fld>
            <a:endParaRPr lang="zh-CN" altLang="en-US"/>
          </a:p>
        </p:txBody>
      </p:sp>
    </p:spTree>
    <p:extLst>
      <p:ext uri="{BB962C8B-B14F-4D97-AF65-F5344CB8AC3E}">
        <p14:creationId xmlns:p14="http://schemas.microsoft.com/office/powerpoint/2010/main" val="527550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EB5F2-595D-4A6E-A653-01BDC9ACCB7C}" type="slidenum">
              <a:rPr lang="zh-CN" altLang="en-US" smtClean="0"/>
              <a:pPr/>
              <a:t>39</a:t>
            </a:fld>
            <a:endParaRPr lang="zh-CN" altLang="en-US"/>
          </a:p>
        </p:txBody>
      </p:sp>
    </p:spTree>
    <p:extLst>
      <p:ext uri="{BB962C8B-B14F-4D97-AF65-F5344CB8AC3E}">
        <p14:creationId xmlns:p14="http://schemas.microsoft.com/office/powerpoint/2010/main" val="3738717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46F495B-74A8-4124-B92F-00ADF935A49F}" type="slidenum">
              <a:rPr lang="en-US" altLang="zh-CN">
                <a:ea typeface="宋体" charset="-122"/>
              </a:rPr>
              <a:pPr/>
              <a:t>43</a:t>
            </a:fld>
            <a:endParaRPr lang="en-US" altLang="zh-CN">
              <a:ea typeface="宋体" charset="-122"/>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1DEB5F2-595D-4A6E-A653-01BDC9ACCB7C}" type="slidenum">
              <a:rPr lang="zh-CN" altLang="en-US" smtClean="0"/>
              <a:pPr/>
              <a:t>57</a:t>
            </a:fld>
            <a:endParaRPr lang="zh-CN" altLang="en-US"/>
          </a:p>
        </p:txBody>
      </p:sp>
    </p:spTree>
    <p:extLst>
      <p:ext uri="{BB962C8B-B14F-4D97-AF65-F5344CB8AC3E}">
        <p14:creationId xmlns:p14="http://schemas.microsoft.com/office/powerpoint/2010/main" val="2254213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46F495B-74A8-4124-B92F-00ADF935A49F}" type="slidenum">
              <a:rPr lang="en-US" altLang="zh-CN">
                <a:ea typeface="宋体" charset="-122"/>
              </a:rPr>
              <a:pPr/>
              <a:t>61</a:t>
            </a:fld>
            <a:endParaRPr lang="en-US" altLang="zh-CN">
              <a:ea typeface="宋体" charset="-122"/>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50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000"/>
            </a:lvl1pPr>
          </a:lstStyle>
          <a:p>
            <a:r>
              <a:rPr lang="zh-CN" altLang="en-US"/>
              <a:t>单击此处编辑母版副标题样式</a:t>
            </a:r>
          </a:p>
        </p:txBody>
      </p:sp>
      <p:sp>
        <p:nvSpPr>
          <p:cNvPr id="5125" name="Rectangle 5"/>
          <p:cNvSpPr>
            <a:spLocks noGrp="1" noChangeArrowheads="1"/>
          </p:cNvSpPr>
          <p:nvPr>
            <p:ph type="dt" sz="half" idx="2"/>
          </p:nvPr>
        </p:nvSpPr>
        <p:spPr/>
        <p:txBody>
          <a:bodyPr/>
          <a:lstStyle>
            <a:lvl1pPr>
              <a:defRPr/>
            </a:lvl1pPr>
          </a:lstStyle>
          <a:p>
            <a:fld id="{EC7037FD-D25E-4700-BE71-51CC9BDBF2EE}" type="datetime1">
              <a:rPr lang="zh-CN" altLang="en-US" smtClean="0"/>
              <a:pPr/>
              <a:t>2024/9/25</a:t>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itchFamily="2" charset="-122"/>
                <a:ea typeface="华文楷体"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24E81B8-1A7B-4614-9A70-D8C147B6BD0E}"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38D7CA39-E8A5-4D4C-A4B3-1C8CA1E0CFC9}"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46A7546-0731-4171-9AE4-F4B806451D95}"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048B08-92EF-4324-BDB4-5BBF1DCEC0F1}"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BEBC171-A897-4866-906B-5922C1A8E277}"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0281F37-098F-4CD3-AA98-6C2E7032E7B4}" type="datetime1">
              <a:rPr lang="zh-CN" altLang="en-US" smtClean="0"/>
              <a:pPr/>
              <a:t>2024/9/25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F931AD4-66F5-4321-8037-47F40F66A42C}" type="datetime1">
              <a:rPr lang="zh-CN" altLang="en-US" smtClean="0"/>
              <a:pPr/>
              <a:t>2024/9/25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587C4F0-6749-4F9F-BC84-7EEE79AB3135}" type="datetime1">
              <a:rPr lang="zh-CN" altLang="en-US" smtClean="0"/>
              <a:pPr/>
              <a:t>2024/9/25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3A927A-19F5-41B8-AC53-5825A412AD8A}" type="datetime1">
              <a:rPr lang="zh-CN" altLang="en-US" smtClean="0"/>
              <a:pPr/>
              <a:t>2024/9/25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37CCF0E-1869-42D6-B5FF-83137821C3D4}" type="datetime1">
              <a:rPr lang="zh-CN" altLang="en-US" smtClean="0"/>
              <a:pPr/>
              <a:t>2024/9/25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DE4F48F8-A89C-4239-8931-431E97F3B5F3}"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031D176-798E-4F7E-940E-CFEBA075157D}" type="datetime1">
              <a:rPr lang="zh-CN" altLang="en-US" smtClean="0"/>
              <a:pPr/>
              <a:t>2024/9/25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6A00775-6E7A-4444-88C0-A16180A335D3}"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D10A54C-5097-4CE2-8A83-14C94575E092}"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50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000"/>
            </a:lvl1pPr>
          </a:lstStyle>
          <a:p>
            <a:r>
              <a:rPr lang="zh-CN" altLang="en-US"/>
              <a:t>单击此处编辑母版副标题样式</a:t>
            </a:r>
          </a:p>
        </p:txBody>
      </p:sp>
      <p:sp>
        <p:nvSpPr>
          <p:cNvPr id="5125" name="Rectangle 5"/>
          <p:cNvSpPr>
            <a:spLocks noGrp="1" noChangeArrowheads="1"/>
          </p:cNvSpPr>
          <p:nvPr>
            <p:ph type="dt" sz="half" idx="2"/>
          </p:nvPr>
        </p:nvSpPr>
        <p:spPr/>
        <p:txBody>
          <a:bodyPr/>
          <a:lstStyle>
            <a:lvl1pPr>
              <a:defRPr/>
            </a:lvl1pPr>
          </a:lstStyle>
          <a:p>
            <a:fld id="{A46A7546-0731-4171-9AE4-F4B806451D95}" type="datetime1">
              <a:rPr lang="zh-CN" altLang="en-US" smtClean="0"/>
              <a:pPr/>
              <a:t>2024/9/25</a:t>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itchFamily="2" charset="-122"/>
                <a:ea typeface="华文楷体"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zh-CN" altLang="en-US"/>
          </a:p>
        </p:txBody>
      </p:sp>
    </p:spTree>
    <p:extLst>
      <p:ext uri="{BB962C8B-B14F-4D97-AF65-F5344CB8AC3E}">
        <p14:creationId xmlns:p14="http://schemas.microsoft.com/office/powerpoint/2010/main" val="1416298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9C048B08-92EF-4324-BDB4-5BBF1DCEC0F1}"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938710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8BEBC171-A897-4866-906B-5922C1A8E277}"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59765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fld id="{00281F37-098F-4CD3-AA98-6C2E7032E7B4}" type="datetime1">
              <a:rPr lang="zh-CN" altLang="en-US" smtClean="0"/>
              <a:pPr/>
              <a:t>2024/9/25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0396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fld id="{0F931AD4-66F5-4321-8037-47F40F66A42C}" type="datetime1">
              <a:rPr lang="zh-CN" altLang="en-US" smtClean="0"/>
              <a:pPr/>
              <a:t>2024/9/25</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425547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8587C4F0-6749-4F9F-BC84-7EEE79AB3135}" type="datetime1">
              <a:rPr lang="zh-CN" altLang="en-US" smtClean="0"/>
              <a:pPr/>
              <a:t>2024/9/25</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65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FB3A927A-19F5-41B8-AC53-5825A412AD8A}" type="datetime1">
              <a:rPr lang="zh-CN" altLang="en-US" smtClean="0"/>
              <a:pPr/>
              <a:t>2024/9/25</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52651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EFF5C799-4B99-4BBD-9213-764E461239C8}"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637CCF0E-1869-42D6-B5FF-83137821C3D4}" type="datetime1">
              <a:rPr lang="zh-CN" altLang="en-US" smtClean="0"/>
              <a:pPr/>
              <a:t>2024/9/25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5116336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F031D176-798E-4F7E-940E-CFEBA075157D}" type="datetime1">
              <a:rPr lang="zh-CN" altLang="en-US" smtClean="0"/>
              <a:pPr/>
              <a:t>2024/9/25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880929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C6A00775-6E7A-4444-88C0-A16180A335D3}"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537443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DD10A54C-5097-4CE2-8A83-14C94575E092}"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560488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762000"/>
            <a:ext cx="6629400" cy="685800"/>
          </a:xfrm>
        </p:spPr>
        <p:txBody>
          <a:bodyPr/>
          <a:lstStyle/>
          <a:p>
            <a:r>
              <a:rPr lang="zh-CN" altLang="en-US"/>
              <a:t>单击此处编辑母版标题样式</a:t>
            </a:r>
          </a:p>
        </p:txBody>
      </p:sp>
      <p:sp>
        <p:nvSpPr>
          <p:cNvPr id="3" name="SmartArt 占位符 2"/>
          <p:cNvSpPr>
            <a:spLocks noGrp="1"/>
          </p:cNvSpPr>
          <p:nvPr>
            <p:ph type="dgm" idx="1"/>
          </p:nvPr>
        </p:nvSpPr>
        <p:spPr>
          <a:xfrm>
            <a:off x="685800" y="1981200"/>
            <a:ext cx="7772400" cy="4114800"/>
          </a:xfrm>
        </p:spPr>
        <p:txBody>
          <a:bodyPr/>
          <a:lstStyle/>
          <a:p>
            <a:r>
              <a:rPr lang="zh-CN" altLang="en-US"/>
              <a:t>单击图标添加 </a:t>
            </a:r>
            <a:r>
              <a:rPr lang="en-US" altLang="zh-CN"/>
              <a:t>SmartArt </a:t>
            </a:r>
            <a:r>
              <a:rPr lang="zh-CN" altLang="en-US"/>
              <a:t>图形</a:t>
            </a:r>
          </a:p>
        </p:txBody>
      </p:sp>
      <p:sp>
        <p:nvSpPr>
          <p:cNvPr id="4" name="日期占位符 3"/>
          <p:cNvSpPr>
            <a:spLocks noGrp="1"/>
          </p:cNvSpPr>
          <p:nvPr>
            <p:ph type="dt" sz="half" idx="10"/>
          </p:nvPr>
        </p:nvSpPr>
        <p:spPr>
          <a:xfrm>
            <a:off x="66675" y="6497638"/>
            <a:ext cx="1905000" cy="319087"/>
          </a:xfrm>
        </p:spPr>
        <p:txBody>
          <a:bodyPr/>
          <a:lstStyle>
            <a:lvl1pPr>
              <a:defRPr/>
            </a:lvl1pPr>
          </a:lstStyle>
          <a:p>
            <a:fld id="{AFBE8CB2-BE4F-4CDA-90B7-4A87397FA31C}" type="datetime1">
              <a:rPr lang="zh-CN" altLang="en-US" smtClean="0"/>
              <a:pPr/>
              <a:t>2024/9/25</a:t>
            </a:fld>
            <a:endParaRPr lang="zh-CN" altLang="en-US"/>
          </a:p>
        </p:txBody>
      </p:sp>
      <p:sp>
        <p:nvSpPr>
          <p:cNvPr id="5" name="页脚占位符 4"/>
          <p:cNvSpPr>
            <a:spLocks noGrp="1"/>
          </p:cNvSpPr>
          <p:nvPr>
            <p:ph type="ftr" sz="quarter" idx="11"/>
          </p:nvPr>
        </p:nvSpPr>
        <p:spPr>
          <a:xfrm>
            <a:off x="3200400" y="6629400"/>
            <a:ext cx="2895600" cy="22860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105776415"/>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4C41320-4B67-4708-A9B3-2F52B1019418}"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593491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0308094-E166-4673-9C51-7DA43D2AA442}"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7937065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0283DBC-89B8-4FED-B918-C367A0A9FD8D}"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696212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010CD27-D07F-4DD3-8FD6-16DD3E771166}" type="datetime1">
              <a:rPr lang="zh-CN" altLang="en-US" smtClean="0"/>
              <a:pPr/>
              <a:t>2024/9/25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4665731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8663D4C-7012-46AC-A1B7-18B03129A457}" type="datetime1">
              <a:rPr lang="zh-CN" altLang="en-US" smtClean="0"/>
              <a:pPr/>
              <a:t>2024/9/25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1136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353D91B6-A65E-414D-86D0-5ED3477E0EC4}" type="datetime1">
              <a:rPr lang="zh-CN" altLang="en-US" smtClean="0"/>
              <a:pPr/>
              <a:t>2024/9/25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3B8B51-F6B3-4E38-B503-5546E5122BC9}" type="datetime1">
              <a:rPr lang="zh-CN" altLang="en-US" smtClean="0"/>
              <a:pPr/>
              <a:t>2024/9/25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741808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D4FF52-2A75-42F5-97FF-A2A444CBD12E}" type="datetime1">
              <a:rPr lang="zh-CN" altLang="en-US" smtClean="0"/>
              <a:pPr/>
              <a:t>2024/9/25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4094797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D077FF7-4680-4FDE-A23D-B4BBB036323A}" type="datetime1">
              <a:rPr lang="zh-CN" altLang="en-US" smtClean="0"/>
              <a:pPr/>
              <a:t>2024/9/25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1112429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4F29D2E-0F00-468B-823A-7C6F9BDE81D1}" type="datetime1">
              <a:rPr lang="zh-CN" altLang="en-US" smtClean="0"/>
              <a:pPr/>
              <a:t>2024/9/25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0120284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44CB02-B06C-4CDA-BB62-914C6810BC76}"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061217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BFB672C-F3F4-41C6-9CD5-255101D83B84}" type="datetime1">
              <a:rPr lang="zh-CN" altLang="en-US" smtClean="0"/>
              <a:pPr/>
              <a:t>2024/9/25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1085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E3C75B78-EA6B-4F2F-9449-8A266ADC233D}" type="datetime1">
              <a:rPr lang="zh-CN" altLang="en-US" smtClean="0"/>
              <a:pPr/>
              <a:t>2024/9/25</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61795C43-A490-47EE-93C7-ED79559E8E3C}" type="datetime1">
              <a:rPr lang="zh-CN" altLang="en-US" smtClean="0"/>
              <a:pPr/>
              <a:t>2024/9/25</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16BFA69-187F-49D5-B421-7D03FE73FBEF}" type="datetime1">
              <a:rPr lang="zh-CN" altLang="en-US" smtClean="0"/>
              <a:pPr/>
              <a:t>2024/9/25</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2815B16-548C-4450-8C73-83C44ACE39BE}" type="datetime1">
              <a:rPr lang="zh-CN" altLang="en-US" smtClean="0"/>
              <a:pPr/>
              <a:t>2024/9/25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BC3B95F8-48F7-4E4C-B3CB-FF1F5758C4FB}" type="datetime1">
              <a:rPr lang="zh-CN" altLang="en-US" smtClean="0"/>
              <a:pPr/>
              <a:t>2024/9/25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zh-CN" altLang="en-US"/>
          </a:p>
        </p:txBody>
      </p:sp>
      <p:sp>
        <p:nvSpPr>
          <p:cNvPr id="4099"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0" name="Rectangle 4"/>
          <p:cNvSpPr>
            <a:spLocks noGrp="1" noChangeArrowheads="1"/>
          </p:cNvSpPr>
          <p:nvPr>
            <p:ph type="body" idx="1"/>
          </p:nvPr>
        </p:nvSpPr>
        <p:spPr bwMode="auto">
          <a:xfrm>
            <a:off x="457200" y="1628775"/>
            <a:ext cx="8229600" cy="4502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C21648C8-5530-4F32-9749-A7B5E2753727}" type="datetime1">
              <a:rPr lang="zh-CN" altLang="en-US" smtClean="0"/>
              <a:pPr/>
              <a:t>2024/9/25</a:t>
            </a:fld>
            <a:endParaRPr lang="zh-CN" alt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ea typeface="宋体" charset="-122"/>
        </a:defRPr>
      </a:lvl2pPr>
      <a:lvl3pPr algn="l" rtl="0" eaLnBrk="1" fontAlgn="base" hangingPunct="1">
        <a:spcBef>
          <a:spcPct val="0"/>
        </a:spcBef>
        <a:spcAft>
          <a:spcPct val="0"/>
        </a:spcAft>
        <a:defRPr sz="4000" b="1">
          <a:solidFill>
            <a:schemeClr val="tx2"/>
          </a:solidFill>
          <a:latin typeface="Arial" charset="0"/>
          <a:ea typeface="宋体" charset="-122"/>
        </a:defRPr>
      </a:lvl3pPr>
      <a:lvl4pPr algn="l" rtl="0" eaLnBrk="1" fontAlgn="base" hangingPunct="1">
        <a:spcBef>
          <a:spcPct val="0"/>
        </a:spcBef>
        <a:spcAft>
          <a:spcPct val="0"/>
        </a:spcAft>
        <a:defRPr sz="4000" b="1">
          <a:solidFill>
            <a:schemeClr val="tx2"/>
          </a:solidFill>
          <a:latin typeface="Arial" charset="0"/>
          <a:ea typeface="宋体" charset="-122"/>
        </a:defRPr>
      </a:lvl4pPr>
      <a:lvl5pPr algn="l" rtl="0" eaLnBrk="1" fontAlgn="base" hangingPunct="1">
        <a:spcBef>
          <a:spcPct val="0"/>
        </a:spcBef>
        <a:spcAft>
          <a:spcPct val="0"/>
        </a:spcAft>
        <a:defRPr sz="4000" b="1">
          <a:solidFill>
            <a:schemeClr val="tx2"/>
          </a:solidFill>
          <a:latin typeface="Arial" charset="0"/>
          <a:ea typeface="宋体" charset="-122"/>
        </a:defRPr>
      </a:lvl5pPr>
      <a:lvl6pPr marL="457200" algn="l" rtl="0" eaLnBrk="1" fontAlgn="base" hangingPunct="1">
        <a:spcBef>
          <a:spcPct val="0"/>
        </a:spcBef>
        <a:spcAft>
          <a:spcPct val="0"/>
        </a:spcAft>
        <a:defRPr sz="4000" b="1">
          <a:solidFill>
            <a:schemeClr val="tx2"/>
          </a:solidFill>
          <a:latin typeface="Arial" charset="0"/>
          <a:ea typeface="宋体" charset="-122"/>
        </a:defRPr>
      </a:lvl6pPr>
      <a:lvl7pPr marL="914400" algn="l" rtl="0" eaLnBrk="1" fontAlgn="base" hangingPunct="1">
        <a:spcBef>
          <a:spcPct val="0"/>
        </a:spcBef>
        <a:spcAft>
          <a:spcPct val="0"/>
        </a:spcAft>
        <a:defRPr sz="4000" b="1">
          <a:solidFill>
            <a:schemeClr val="tx2"/>
          </a:solidFill>
          <a:latin typeface="Arial" charset="0"/>
          <a:ea typeface="宋体" charset="-122"/>
        </a:defRPr>
      </a:lvl7pPr>
      <a:lvl8pPr marL="1371600" algn="l" rtl="0" eaLnBrk="1" fontAlgn="base" hangingPunct="1">
        <a:spcBef>
          <a:spcPct val="0"/>
        </a:spcBef>
        <a:spcAft>
          <a:spcPct val="0"/>
        </a:spcAft>
        <a:defRPr sz="4000" b="1">
          <a:solidFill>
            <a:schemeClr val="tx2"/>
          </a:solidFill>
          <a:latin typeface="Arial" charset="0"/>
          <a:ea typeface="宋体" charset="-122"/>
        </a:defRPr>
      </a:lvl8pPr>
      <a:lvl9pPr marL="1828800" algn="l" rtl="0" eaLnBrk="1" fontAlgn="base" hangingPunct="1">
        <a:spcBef>
          <a:spcPct val="0"/>
        </a:spcBef>
        <a:spcAft>
          <a:spcPct val="0"/>
        </a:spcAft>
        <a:defRPr sz="4000" b="1">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Ø"/>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E8CB2-BE4F-4CDA-90B7-4A87397FA31C}" type="datetime1">
              <a:rPr lang="zh-CN" altLang="en-US" smtClean="0"/>
              <a:pPr/>
              <a:t>2024/9/25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zh-CN" altLang="en-US"/>
          </a:p>
        </p:txBody>
      </p:sp>
      <p:sp>
        <p:nvSpPr>
          <p:cNvPr id="4099"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0" name="Rectangle 4"/>
          <p:cNvSpPr>
            <a:spLocks noGrp="1" noChangeArrowheads="1"/>
          </p:cNvSpPr>
          <p:nvPr>
            <p:ph type="body" idx="1"/>
          </p:nvPr>
        </p:nvSpPr>
        <p:spPr bwMode="auto">
          <a:xfrm>
            <a:off x="457200" y="1628775"/>
            <a:ext cx="8229600" cy="4502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C21648C8-5530-4F32-9749-A7B5E2753727}" type="datetime1">
              <a:rPr lang="zh-CN" altLang="en-US" smtClean="0"/>
              <a:pPr/>
              <a:t>2024/9/25</a:t>
            </a:fld>
            <a:endParaRPr lang="zh-CN" alt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zh-CN" altLang="en-US"/>
            </a:p>
          </p:txBody>
        </p:sp>
      </p:grpSp>
    </p:spTree>
    <p:extLst>
      <p:ext uri="{BB962C8B-B14F-4D97-AF65-F5344CB8AC3E}">
        <p14:creationId xmlns:p14="http://schemas.microsoft.com/office/powerpoint/2010/main" val="269006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ea typeface="宋体" charset="-122"/>
        </a:defRPr>
      </a:lvl2pPr>
      <a:lvl3pPr algn="l" rtl="0" eaLnBrk="1" fontAlgn="base" hangingPunct="1">
        <a:spcBef>
          <a:spcPct val="0"/>
        </a:spcBef>
        <a:spcAft>
          <a:spcPct val="0"/>
        </a:spcAft>
        <a:defRPr sz="4000" b="1">
          <a:solidFill>
            <a:schemeClr val="tx2"/>
          </a:solidFill>
          <a:latin typeface="Arial" charset="0"/>
          <a:ea typeface="宋体" charset="-122"/>
        </a:defRPr>
      </a:lvl3pPr>
      <a:lvl4pPr algn="l" rtl="0" eaLnBrk="1" fontAlgn="base" hangingPunct="1">
        <a:spcBef>
          <a:spcPct val="0"/>
        </a:spcBef>
        <a:spcAft>
          <a:spcPct val="0"/>
        </a:spcAft>
        <a:defRPr sz="4000" b="1">
          <a:solidFill>
            <a:schemeClr val="tx2"/>
          </a:solidFill>
          <a:latin typeface="Arial" charset="0"/>
          <a:ea typeface="宋体" charset="-122"/>
        </a:defRPr>
      </a:lvl4pPr>
      <a:lvl5pPr algn="l" rtl="0" eaLnBrk="1" fontAlgn="base" hangingPunct="1">
        <a:spcBef>
          <a:spcPct val="0"/>
        </a:spcBef>
        <a:spcAft>
          <a:spcPct val="0"/>
        </a:spcAft>
        <a:defRPr sz="4000" b="1">
          <a:solidFill>
            <a:schemeClr val="tx2"/>
          </a:solidFill>
          <a:latin typeface="Arial" charset="0"/>
          <a:ea typeface="宋体" charset="-122"/>
        </a:defRPr>
      </a:lvl5pPr>
      <a:lvl6pPr marL="457200" algn="l" rtl="0" eaLnBrk="1" fontAlgn="base" hangingPunct="1">
        <a:spcBef>
          <a:spcPct val="0"/>
        </a:spcBef>
        <a:spcAft>
          <a:spcPct val="0"/>
        </a:spcAft>
        <a:defRPr sz="4000" b="1">
          <a:solidFill>
            <a:schemeClr val="tx2"/>
          </a:solidFill>
          <a:latin typeface="Arial" charset="0"/>
          <a:ea typeface="宋体" charset="-122"/>
        </a:defRPr>
      </a:lvl6pPr>
      <a:lvl7pPr marL="914400" algn="l" rtl="0" eaLnBrk="1" fontAlgn="base" hangingPunct="1">
        <a:spcBef>
          <a:spcPct val="0"/>
        </a:spcBef>
        <a:spcAft>
          <a:spcPct val="0"/>
        </a:spcAft>
        <a:defRPr sz="4000" b="1">
          <a:solidFill>
            <a:schemeClr val="tx2"/>
          </a:solidFill>
          <a:latin typeface="Arial" charset="0"/>
          <a:ea typeface="宋体" charset="-122"/>
        </a:defRPr>
      </a:lvl7pPr>
      <a:lvl8pPr marL="1371600" algn="l" rtl="0" eaLnBrk="1" fontAlgn="base" hangingPunct="1">
        <a:spcBef>
          <a:spcPct val="0"/>
        </a:spcBef>
        <a:spcAft>
          <a:spcPct val="0"/>
        </a:spcAft>
        <a:defRPr sz="4000" b="1">
          <a:solidFill>
            <a:schemeClr val="tx2"/>
          </a:solidFill>
          <a:latin typeface="Arial" charset="0"/>
          <a:ea typeface="宋体" charset="-122"/>
        </a:defRPr>
      </a:lvl8pPr>
      <a:lvl9pPr marL="1828800" algn="l" rtl="0" eaLnBrk="1" fontAlgn="base" hangingPunct="1">
        <a:spcBef>
          <a:spcPct val="0"/>
        </a:spcBef>
        <a:spcAft>
          <a:spcPct val="0"/>
        </a:spcAft>
        <a:defRPr sz="4000" b="1">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Ø"/>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97A68-4C51-476D-950E-86248B6FD5C3}" type="datetime1">
              <a:rPr lang="zh-CN" altLang="en-US" smtClean="0"/>
              <a:pPr/>
              <a:t>2024/9/25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8550465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dirty="0"/>
              <a:t>面向对象程序设计</a:t>
            </a:r>
            <a:r>
              <a:rPr lang="en-US" altLang="zh-CN" sz="5400" dirty="0"/>
              <a:t>(Java)</a:t>
            </a:r>
            <a:endParaRPr lang="zh-CN" altLang="en-US" dirty="0"/>
          </a:p>
        </p:txBody>
      </p:sp>
      <p:sp>
        <p:nvSpPr>
          <p:cNvPr id="3" name="副标题 2"/>
          <p:cNvSpPr>
            <a:spLocks noGrp="1"/>
          </p:cNvSpPr>
          <p:nvPr>
            <p:ph type="subTitle" idx="1"/>
          </p:nvPr>
        </p:nvSpPr>
        <p:spPr/>
        <p:txBody>
          <a:bodyPr>
            <a:normAutofit/>
          </a:bodyPr>
          <a:lstStyle/>
          <a:p>
            <a:r>
              <a:rPr lang="zh-CN" altLang="en-US" dirty="0"/>
              <a:t>汤 蓉</a:t>
            </a:r>
            <a:endParaRPr lang="en-US" altLang="zh-CN" dirty="0"/>
          </a:p>
          <a:p>
            <a:r>
              <a:rPr lang="en-US" altLang="zh-CN" dirty="0"/>
              <a:t>Fall, 2024</a:t>
            </a:r>
          </a:p>
          <a:p>
            <a:r>
              <a:rPr lang="zh-CN" altLang="en-US" dirty="0"/>
              <a:t>计算机学院</a:t>
            </a:r>
            <a:endParaRPr lang="en-US" altLang="zh-CN" dirty="0"/>
          </a:p>
          <a:p>
            <a:r>
              <a:rPr lang="zh-CN" altLang="en-US" dirty="0"/>
              <a:t>成都信息工程大学</a:t>
            </a:r>
            <a:endParaRPr lang="en-US" altLang="zh-CN"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1025722-2939-4C5B-8B2F-DB7A7836CB36}" type="slidenum">
              <a:rPr lang="en-US" altLang="zh-CN" smtClean="0">
                <a:latin typeface="Arial" panose="020B0604020202020204" pitchFamily="34" charset="0"/>
                <a:cs typeface="Arial" panose="020B0604020202020204" pitchFamily="34" charset="0"/>
              </a:rPr>
              <a:pPr/>
              <a:t>10</a:t>
            </a:fld>
            <a:endParaRPr lang="en-US" altLang="zh-CN">
              <a:latin typeface="Arial" panose="020B0604020202020204" pitchFamily="34" charset="0"/>
              <a:cs typeface="Arial" panose="020B0604020202020204" pitchFamily="34" charset="0"/>
            </a:endParaRPr>
          </a:p>
        </p:txBody>
      </p:sp>
      <p:sp>
        <p:nvSpPr>
          <p:cNvPr id="4" name="Rectangle 5"/>
          <p:cNvSpPr>
            <a:spLocks noChangeArrowheads="1"/>
          </p:cNvSpPr>
          <p:nvPr/>
        </p:nvSpPr>
        <p:spPr bwMode="auto">
          <a:xfrm>
            <a:off x="285720" y="357166"/>
            <a:ext cx="4535488" cy="1643074"/>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Arial" panose="020B0604020202020204" pitchFamily="34" charset="0"/>
                <a:cs typeface="Arial" panose="020B0604020202020204" pitchFamily="34" charset="0"/>
              </a:rPr>
              <a:t>class </a:t>
            </a:r>
            <a:r>
              <a:rPr lang="en-US" altLang="zh-CN" sz="2400" b="1" dirty="0">
                <a:solidFill>
                  <a:srgbClr val="FF3300"/>
                </a:solidFill>
                <a:latin typeface="Arial" panose="020B0604020202020204" pitchFamily="34" charset="0"/>
                <a:cs typeface="Arial" panose="020B0604020202020204" pitchFamily="34" charset="0"/>
              </a:rPr>
              <a:t>Animal</a:t>
            </a:r>
            <a:r>
              <a:rPr lang="en-US" altLang="zh-CN" sz="2400" b="1" dirty="0">
                <a:solidFill>
                  <a:srgbClr val="000000"/>
                </a:solidFill>
                <a:latin typeface="Arial" panose="020B0604020202020204" pitchFamily="34" charset="0"/>
                <a:cs typeface="Arial" panose="020B0604020202020204" pitchFamily="34" charset="0"/>
              </a:rPr>
              <a:t>{</a:t>
            </a:r>
          </a:p>
          <a:p>
            <a:pPr eaLnBrk="0" hangingPunct="0"/>
            <a:r>
              <a:rPr lang="en-US" altLang="zh-CN" sz="2400" b="1" dirty="0">
                <a:solidFill>
                  <a:srgbClr val="000000"/>
                </a:solidFill>
                <a:latin typeface="Arial" panose="020B0604020202020204" pitchFamily="34" charset="0"/>
                <a:cs typeface="Arial" panose="020B0604020202020204" pitchFamily="34" charset="0"/>
              </a:rPr>
              <a:t>    public float weight;</a:t>
            </a:r>
          </a:p>
          <a:p>
            <a:pPr eaLnBrk="0" hangingPunct="0"/>
            <a:endParaRPr lang="en-US" altLang="zh-CN" sz="8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a:solidFill>
                  <a:srgbClr val="000000"/>
                </a:solidFill>
                <a:latin typeface="Arial" panose="020B0604020202020204" pitchFamily="34" charset="0"/>
                <a:cs typeface="Arial" panose="020B0604020202020204" pitchFamily="34" charset="0"/>
              </a:rPr>
              <a:t>    public void eat(){…}</a:t>
            </a:r>
          </a:p>
          <a:p>
            <a:pPr eaLnBrk="0" hangingPunct="0"/>
            <a:r>
              <a:rPr lang="en-US" altLang="zh-CN" sz="2400" b="1" dirty="0">
                <a:solidFill>
                  <a:srgbClr val="000000"/>
                </a:solidFill>
                <a:latin typeface="Arial" panose="020B0604020202020204" pitchFamily="34" charset="0"/>
                <a:cs typeface="Arial" panose="020B0604020202020204" pitchFamily="34" charset="0"/>
              </a:rPr>
              <a:t>}</a:t>
            </a:r>
          </a:p>
        </p:txBody>
      </p:sp>
      <p:sp>
        <p:nvSpPr>
          <p:cNvPr id="5" name="Rectangle 6"/>
          <p:cNvSpPr>
            <a:spLocks noChangeArrowheads="1"/>
          </p:cNvSpPr>
          <p:nvPr/>
        </p:nvSpPr>
        <p:spPr bwMode="auto">
          <a:xfrm>
            <a:off x="5436096" y="1772816"/>
            <a:ext cx="3500462" cy="3141663"/>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Arial" panose="020B0604020202020204" pitchFamily="34" charset="0"/>
                <a:cs typeface="Arial" panose="020B0604020202020204" pitchFamily="34" charset="0"/>
              </a:rPr>
              <a:t>Cat </a:t>
            </a:r>
            <a:r>
              <a:rPr lang="en-US" altLang="zh-CN" sz="2400" b="1" dirty="0" err="1">
                <a:solidFill>
                  <a:srgbClr val="000000"/>
                </a:solidFill>
                <a:latin typeface="Arial" panose="020B0604020202020204" pitchFamily="34" charset="0"/>
                <a:cs typeface="Arial" panose="020B0604020202020204" pitchFamily="34" charset="0"/>
              </a:rPr>
              <a:t>mycat</a:t>
            </a:r>
            <a:r>
              <a:rPr lang="en-US" altLang="zh-CN" sz="2400" b="1" dirty="0">
                <a:solidFill>
                  <a:srgbClr val="000000"/>
                </a:solidFill>
                <a:latin typeface="Arial" panose="020B0604020202020204" pitchFamily="34" charset="0"/>
                <a:cs typeface="Arial" panose="020B0604020202020204" pitchFamily="34" charset="0"/>
              </a:rPr>
              <a:t>=new Cat();</a:t>
            </a:r>
          </a:p>
          <a:p>
            <a:pPr eaLnBrk="0" hangingPunct="0"/>
            <a:r>
              <a:rPr lang="en-US" altLang="zh-CN" sz="2400" b="1" dirty="0" err="1">
                <a:solidFill>
                  <a:srgbClr val="000000"/>
                </a:solidFill>
                <a:latin typeface="Arial" panose="020B0604020202020204" pitchFamily="34" charset="0"/>
                <a:cs typeface="Arial" panose="020B0604020202020204" pitchFamily="34" charset="0"/>
              </a:rPr>
              <a:t>mycat.</a:t>
            </a:r>
            <a:r>
              <a:rPr lang="en-US" altLang="zh-CN" sz="2400" b="1" dirty="0" err="1">
                <a:solidFill>
                  <a:srgbClr val="FF3300"/>
                </a:solidFill>
                <a:latin typeface="Arial" panose="020B0604020202020204" pitchFamily="34" charset="0"/>
                <a:cs typeface="Arial" panose="020B0604020202020204" pitchFamily="34" charset="0"/>
              </a:rPr>
              <a:t>weight</a:t>
            </a:r>
            <a:r>
              <a:rPr lang="en-US" altLang="zh-CN" sz="2400" b="1" dirty="0">
                <a:solidFill>
                  <a:srgbClr val="000000"/>
                </a:solidFill>
                <a:latin typeface="Arial" panose="020B0604020202020204" pitchFamily="34" charset="0"/>
                <a:cs typeface="Arial" panose="020B0604020202020204" pitchFamily="34" charset="0"/>
              </a:rPr>
              <a:t>=5.5;</a:t>
            </a:r>
          </a:p>
          <a:p>
            <a:pPr eaLnBrk="0" hangingPunct="0"/>
            <a:r>
              <a:rPr lang="en-US" altLang="zh-CN" sz="2400" b="1" dirty="0" err="1">
                <a:solidFill>
                  <a:srgbClr val="000000"/>
                </a:solidFill>
                <a:latin typeface="Arial" panose="020B0604020202020204" pitchFamily="34" charset="0"/>
                <a:cs typeface="Arial" panose="020B0604020202020204" pitchFamily="34" charset="0"/>
              </a:rPr>
              <a:t>mycat.</a:t>
            </a:r>
            <a:r>
              <a:rPr lang="en-US" altLang="zh-CN" sz="2400" b="1" dirty="0" err="1">
                <a:solidFill>
                  <a:srgbClr val="FF3300"/>
                </a:solidFill>
                <a:latin typeface="Arial" panose="020B0604020202020204" pitchFamily="34" charset="0"/>
                <a:cs typeface="Arial" panose="020B0604020202020204" pitchFamily="34" charset="0"/>
              </a:rPr>
              <a:t>heartRate</a:t>
            </a:r>
            <a:r>
              <a:rPr lang="en-US" altLang="zh-CN" sz="2400" b="1" dirty="0">
                <a:solidFill>
                  <a:srgbClr val="000000"/>
                </a:solidFill>
                <a:latin typeface="Arial" panose="020B0604020202020204" pitchFamily="34" charset="0"/>
                <a:cs typeface="Arial" panose="020B0604020202020204" pitchFamily="34" charset="0"/>
              </a:rPr>
              <a:t>=80;</a:t>
            </a:r>
          </a:p>
          <a:p>
            <a:pPr eaLnBrk="0" hangingPunct="0"/>
            <a:r>
              <a:rPr lang="en-US" altLang="zh-CN" sz="2400" b="1" dirty="0" err="1">
                <a:solidFill>
                  <a:srgbClr val="000000"/>
                </a:solidFill>
                <a:latin typeface="Arial" panose="020B0604020202020204" pitchFamily="34" charset="0"/>
                <a:cs typeface="Arial" panose="020B0604020202020204" pitchFamily="34" charset="0"/>
              </a:rPr>
              <a:t>mycat.</a:t>
            </a:r>
            <a:r>
              <a:rPr lang="en-US" altLang="zh-CN" sz="2400" b="1" dirty="0" err="1">
                <a:solidFill>
                  <a:srgbClr val="FF3300"/>
                </a:solidFill>
                <a:latin typeface="Arial" panose="020B0604020202020204" pitchFamily="34" charset="0"/>
                <a:cs typeface="Arial" panose="020B0604020202020204" pitchFamily="34" charset="0"/>
              </a:rPr>
              <a:t>longHair</a:t>
            </a:r>
            <a:r>
              <a:rPr lang="en-US" altLang="zh-CN" sz="2400" b="1" dirty="0">
                <a:solidFill>
                  <a:srgbClr val="000000"/>
                </a:solidFill>
                <a:latin typeface="Arial" panose="020B0604020202020204" pitchFamily="34" charset="0"/>
                <a:cs typeface="Arial" panose="020B0604020202020204" pitchFamily="34" charset="0"/>
              </a:rPr>
              <a:t>=true;</a:t>
            </a:r>
          </a:p>
          <a:p>
            <a:pPr eaLnBrk="0" hangingPunct="0"/>
            <a:endParaRPr lang="en-US" altLang="zh-CN" sz="24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err="1">
                <a:solidFill>
                  <a:srgbClr val="000000"/>
                </a:solidFill>
                <a:latin typeface="Arial" panose="020B0604020202020204" pitchFamily="34" charset="0"/>
                <a:cs typeface="Arial" panose="020B0604020202020204" pitchFamily="34" charset="0"/>
              </a:rPr>
              <a:t>mycat.</a:t>
            </a:r>
            <a:r>
              <a:rPr lang="en-US" altLang="zh-CN" sz="2400" b="1" dirty="0" err="1">
                <a:solidFill>
                  <a:srgbClr val="FF3300"/>
                </a:solidFill>
                <a:latin typeface="Arial" panose="020B0604020202020204" pitchFamily="34" charset="0"/>
                <a:cs typeface="Arial" panose="020B0604020202020204" pitchFamily="34" charset="0"/>
              </a:rPr>
              <a:t>eat</a:t>
            </a:r>
            <a:r>
              <a:rPr lang="en-US" altLang="zh-CN" sz="2400" b="1" dirty="0">
                <a:solidFill>
                  <a:srgbClr val="FF3300"/>
                </a:solidFill>
                <a:latin typeface="Arial" panose="020B0604020202020204" pitchFamily="34" charset="0"/>
                <a:cs typeface="Arial" panose="020B0604020202020204" pitchFamily="34" charset="0"/>
              </a:rPr>
              <a:t>() </a:t>
            </a:r>
            <a:r>
              <a:rPr lang="en-US" altLang="zh-CN" sz="2400" b="1" dirty="0">
                <a:solidFill>
                  <a:srgbClr val="000000"/>
                </a:solidFill>
                <a:latin typeface="Arial" panose="020B0604020202020204" pitchFamily="34" charset="0"/>
                <a:cs typeface="Arial" panose="020B0604020202020204" pitchFamily="34" charset="0"/>
              </a:rPr>
              <a:t>;</a:t>
            </a:r>
          </a:p>
          <a:p>
            <a:pPr eaLnBrk="0" hangingPunct="0"/>
            <a:r>
              <a:rPr lang="en-US" altLang="zh-CN" sz="2400" b="1" dirty="0" err="1">
                <a:solidFill>
                  <a:srgbClr val="000000"/>
                </a:solidFill>
                <a:latin typeface="Arial" panose="020B0604020202020204" pitchFamily="34" charset="0"/>
                <a:cs typeface="Arial" panose="020B0604020202020204" pitchFamily="34" charset="0"/>
              </a:rPr>
              <a:t>mycat.</a:t>
            </a:r>
            <a:r>
              <a:rPr lang="en-US" altLang="zh-CN" sz="2400" b="1" dirty="0" err="1">
                <a:solidFill>
                  <a:srgbClr val="FF3300"/>
                </a:solidFill>
                <a:latin typeface="Arial" panose="020B0604020202020204" pitchFamily="34" charset="0"/>
                <a:cs typeface="Arial" panose="020B0604020202020204" pitchFamily="34" charset="0"/>
              </a:rPr>
              <a:t>breath</a:t>
            </a:r>
            <a:r>
              <a:rPr lang="en-US" altLang="zh-CN" sz="2400" b="1" dirty="0">
                <a:solidFill>
                  <a:srgbClr val="FF3300"/>
                </a:solidFill>
                <a:latin typeface="Arial" panose="020B0604020202020204" pitchFamily="34" charset="0"/>
                <a:cs typeface="Arial" panose="020B0604020202020204" pitchFamily="34" charset="0"/>
              </a:rPr>
              <a:t>() </a:t>
            </a:r>
            <a:r>
              <a:rPr lang="en-US" altLang="zh-CN" sz="2400" b="1" dirty="0">
                <a:solidFill>
                  <a:srgbClr val="000000"/>
                </a:solidFill>
                <a:latin typeface="Arial" panose="020B0604020202020204" pitchFamily="34" charset="0"/>
                <a:cs typeface="Arial" panose="020B0604020202020204" pitchFamily="34" charset="0"/>
              </a:rPr>
              <a:t>;</a:t>
            </a:r>
          </a:p>
          <a:p>
            <a:pPr eaLnBrk="0" hangingPunct="0"/>
            <a:r>
              <a:rPr lang="en-US" altLang="zh-CN" sz="2400" b="1" dirty="0" err="1">
                <a:solidFill>
                  <a:srgbClr val="000000"/>
                </a:solidFill>
                <a:latin typeface="Arial" panose="020B0604020202020204" pitchFamily="34" charset="0"/>
                <a:cs typeface="Arial" panose="020B0604020202020204" pitchFamily="34" charset="0"/>
              </a:rPr>
              <a:t>mycat.</a:t>
            </a:r>
            <a:r>
              <a:rPr lang="en-US" altLang="zh-CN" sz="2400" b="1" dirty="0" err="1">
                <a:solidFill>
                  <a:srgbClr val="FF3300"/>
                </a:solidFill>
                <a:latin typeface="Arial" panose="020B0604020202020204" pitchFamily="34" charset="0"/>
                <a:cs typeface="Arial" panose="020B0604020202020204" pitchFamily="34" charset="0"/>
              </a:rPr>
              <a:t>purr</a:t>
            </a:r>
            <a:r>
              <a:rPr lang="en-US" altLang="zh-CN" sz="2400" b="1" dirty="0">
                <a:solidFill>
                  <a:srgbClr val="FF3300"/>
                </a:solidFill>
                <a:latin typeface="Arial" panose="020B0604020202020204" pitchFamily="34" charset="0"/>
                <a:cs typeface="Arial" panose="020B0604020202020204" pitchFamily="34" charset="0"/>
              </a:rPr>
              <a:t>() </a:t>
            </a:r>
            <a:r>
              <a:rPr lang="en-US" altLang="zh-CN" sz="2400" b="1" dirty="0">
                <a:solidFill>
                  <a:srgbClr val="000000"/>
                </a:solidFill>
                <a:latin typeface="Arial" panose="020B0604020202020204" pitchFamily="34" charset="0"/>
                <a:cs typeface="Arial" panose="020B0604020202020204" pitchFamily="34" charset="0"/>
              </a:rPr>
              <a:t>;</a:t>
            </a:r>
          </a:p>
        </p:txBody>
      </p:sp>
      <p:sp>
        <p:nvSpPr>
          <p:cNvPr id="7" name="Rectangle 5"/>
          <p:cNvSpPr>
            <a:spLocks noChangeArrowheads="1"/>
          </p:cNvSpPr>
          <p:nvPr/>
        </p:nvSpPr>
        <p:spPr bwMode="auto">
          <a:xfrm>
            <a:off x="285720" y="2357430"/>
            <a:ext cx="4718328" cy="1785950"/>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Arial" panose="020B0604020202020204" pitchFamily="34" charset="0"/>
                <a:cs typeface="Arial" panose="020B0604020202020204" pitchFamily="34" charset="0"/>
              </a:rPr>
              <a:t>class </a:t>
            </a:r>
            <a:r>
              <a:rPr lang="en-US" altLang="zh-CN" sz="2400" b="1" dirty="0">
                <a:solidFill>
                  <a:srgbClr val="0000CC"/>
                </a:solidFill>
                <a:latin typeface="Arial" panose="020B0604020202020204" pitchFamily="34" charset="0"/>
                <a:cs typeface="Arial" panose="020B0604020202020204" pitchFamily="34" charset="0"/>
              </a:rPr>
              <a:t>Mammal</a:t>
            </a:r>
            <a:r>
              <a:rPr lang="en-US" altLang="zh-CN" sz="2400" b="1" dirty="0">
                <a:latin typeface="Arial" panose="020B0604020202020204" pitchFamily="34" charset="0"/>
                <a:cs typeface="Arial" panose="020B0604020202020204" pitchFamily="34" charset="0"/>
              </a:rPr>
              <a:t> </a:t>
            </a:r>
            <a:r>
              <a:rPr lang="en-US" altLang="zh-CN" sz="2400" b="1" dirty="0">
                <a:solidFill>
                  <a:srgbClr val="000000"/>
                </a:solidFill>
                <a:latin typeface="Arial" panose="020B0604020202020204" pitchFamily="34" charset="0"/>
                <a:cs typeface="Arial" panose="020B0604020202020204" pitchFamily="34" charset="0"/>
              </a:rPr>
              <a:t>extends </a:t>
            </a:r>
            <a:r>
              <a:rPr lang="en-US" altLang="zh-CN" sz="2400" b="1" dirty="0">
                <a:solidFill>
                  <a:srgbClr val="FF3300"/>
                </a:solidFill>
                <a:latin typeface="Arial" panose="020B0604020202020204" pitchFamily="34" charset="0"/>
                <a:cs typeface="Arial" panose="020B0604020202020204" pitchFamily="34" charset="0"/>
              </a:rPr>
              <a:t>Animal</a:t>
            </a:r>
            <a:r>
              <a:rPr lang="en-US" altLang="zh-CN" sz="2400" b="1" dirty="0">
                <a:solidFill>
                  <a:srgbClr val="000000"/>
                </a:solidFill>
                <a:latin typeface="Arial" panose="020B0604020202020204" pitchFamily="34" charset="0"/>
                <a:cs typeface="Arial" panose="020B0604020202020204" pitchFamily="34" charset="0"/>
              </a:rPr>
              <a:t>{</a:t>
            </a:r>
          </a:p>
          <a:p>
            <a:pPr eaLnBrk="0" hangingPunct="0"/>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a:solidFill>
                  <a:srgbClr val="006600"/>
                </a:solidFill>
                <a:latin typeface="Arial" panose="020B0604020202020204" pitchFamily="34" charset="0"/>
                <a:cs typeface="Arial" panose="020B0604020202020204" pitchFamily="34" charset="0"/>
              </a:rPr>
              <a:t>public </a:t>
            </a:r>
            <a:r>
              <a:rPr lang="en-US" altLang="zh-CN" sz="2400" b="1" dirty="0" err="1">
                <a:solidFill>
                  <a:srgbClr val="006600"/>
                </a:solidFill>
                <a:latin typeface="Arial" panose="020B0604020202020204" pitchFamily="34" charset="0"/>
                <a:cs typeface="Arial" panose="020B0604020202020204" pitchFamily="34" charset="0"/>
              </a:rPr>
              <a:t>int</a:t>
            </a:r>
            <a:r>
              <a:rPr lang="en-US" altLang="zh-CN" sz="2400" b="1" dirty="0">
                <a:solidFill>
                  <a:srgbClr val="006600"/>
                </a:solidFill>
                <a:latin typeface="Arial" panose="020B0604020202020204" pitchFamily="34" charset="0"/>
                <a:cs typeface="Arial" panose="020B0604020202020204" pitchFamily="34" charset="0"/>
              </a:rPr>
              <a:t> </a:t>
            </a:r>
            <a:r>
              <a:rPr lang="en-US" altLang="zh-CN" sz="2400" b="1" dirty="0" err="1">
                <a:solidFill>
                  <a:srgbClr val="006600"/>
                </a:solidFill>
                <a:latin typeface="Arial" panose="020B0604020202020204" pitchFamily="34" charset="0"/>
                <a:cs typeface="Arial" panose="020B0604020202020204" pitchFamily="34" charset="0"/>
              </a:rPr>
              <a:t>heartRate</a:t>
            </a:r>
            <a:r>
              <a:rPr lang="en-US" altLang="zh-CN" sz="2400" b="1" dirty="0">
                <a:solidFill>
                  <a:srgbClr val="000000"/>
                </a:solidFill>
                <a:latin typeface="Arial" panose="020B0604020202020204" pitchFamily="34" charset="0"/>
                <a:cs typeface="Arial" panose="020B0604020202020204" pitchFamily="34" charset="0"/>
              </a:rPr>
              <a:t>;</a:t>
            </a:r>
          </a:p>
          <a:p>
            <a:pPr eaLnBrk="0" hangingPunct="0"/>
            <a:endParaRPr lang="en-US" altLang="zh-CN" sz="8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a:solidFill>
                  <a:srgbClr val="000000"/>
                </a:solidFill>
                <a:latin typeface="Arial" panose="020B0604020202020204" pitchFamily="34" charset="0"/>
                <a:cs typeface="Arial" panose="020B0604020202020204" pitchFamily="34" charset="0"/>
              </a:rPr>
              <a:t>    public void breath(){…}</a:t>
            </a:r>
          </a:p>
          <a:p>
            <a:pPr eaLnBrk="0" hangingPunct="0"/>
            <a:r>
              <a:rPr lang="en-US" altLang="zh-CN" sz="2400" b="1" dirty="0">
                <a:solidFill>
                  <a:srgbClr val="000000"/>
                </a:solidFill>
                <a:latin typeface="Arial" panose="020B0604020202020204" pitchFamily="34" charset="0"/>
                <a:cs typeface="Arial" panose="020B0604020202020204" pitchFamily="34" charset="0"/>
              </a:rPr>
              <a:t>}</a:t>
            </a:r>
          </a:p>
        </p:txBody>
      </p:sp>
      <p:sp>
        <p:nvSpPr>
          <p:cNvPr id="8" name="Rectangle 5"/>
          <p:cNvSpPr>
            <a:spLocks noChangeArrowheads="1"/>
          </p:cNvSpPr>
          <p:nvPr/>
        </p:nvSpPr>
        <p:spPr bwMode="auto">
          <a:xfrm>
            <a:off x="285720" y="4500570"/>
            <a:ext cx="4535488" cy="1785950"/>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Arial" panose="020B0604020202020204" pitchFamily="34" charset="0"/>
                <a:cs typeface="Arial" panose="020B0604020202020204" pitchFamily="34" charset="0"/>
              </a:rPr>
              <a:t>class</a:t>
            </a:r>
            <a:r>
              <a:rPr lang="en-US" altLang="zh-CN" sz="2400" b="1" dirty="0">
                <a:latin typeface="Arial" panose="020B0604020202020204" pitchFamily="34" charset="0"/>
                <a:cs typeface="Arial" panose="020B0604020202020204" pitchFamily="34" charset="0"/>
              </a:rPr>
              <a:t> </a:t>
            </a:r>
            <a:r>
              <a:rPr lang="en-US" altLang="zh-CN" sz="2400" b="1" dirty="0">
                <a:solidFill>
                  <a:srgbClr val="FF3300"/>
                </a:solidFill>
                <a:latin typeface="Arial" panose="020B0604020202020204" pitchFamily="34" charset="0"/>
                <a:cs typeface="Arial" panose="020B0604020202020204" pitchFamily="34" charset="0"/>
              </a:rPr>
              <a:t>Cat</a:t>
            </a:r>
            <a:r>
              <a:rPr lang="en-US" altLang="zh-CN" sz="2400" b="1" dirty="0">
                <a:latin typeface="Arial" panose="020B0604020202020204" pitchFamily="34" charset="0"/>
                <a:cs typeface="Arial" panose="020B0604020202020204" pitchFamily="34" charset="0"/>
              </a:rPr>
              <a:t> </a:t>
            </a:r>
            <a:r>
              <a:rPr lang="en-US" altLang="zh-CN" sz="2400" b="1" dirty="0">
                <a:solidFill>
                  <a:srgbClr val="000000"/>
                </a:solidFill>
                <a:latin typeface="Arial" panose="020B0604020202020204" pitchFamily="34" charset="0"/>
                <a:cs typeface="Arial" panose="020B0604020202020204" pitchFamily="34" charset="0"/>
              </a:rPr>
              <a:t>extends </a:t>
            </a:r>
            <a:r>
              <a:rPr lang="en-US" altLang="zh-CN" sz="2400" b="1" dirty="0">
                <a:solidFill>
                  <a:srgbClr val="0000CC"/>
                </a:solidFill>
                <a:latin typeface="Arial" panose="020B0604020202020204" pitchFamily="34" charset="0"/>
                <a:cs typeface="Arial" panose="020B0604020202020204" pitchFamily="34" charset="0"/>
              </a:rPr>
              <a:t>Mammal</a:t>
            </a:r>
            <a:r>
              <a:rPr lang="en-US" altLang="zh-CN" sz="2400" b="1" dirty="0">
                <a:solidFill>
                  <a:srgbClr val="000000"/>
                </a:solidFill>
                <a:latin typeface="Arial" panose="020B0604020202020204" pitchFamily="34" charset="0"/>
                <a:cs typeface="Arial" panose="020B0604020202020204" pitchFamily="34" charset="0"/>
              </a:rPr>
              <a:t>{</a:t>
            </a:r>
          </a:p>
          <a:p>
            <a:pPr eaLnBrk="0" hangingPunct="0"/>
            <a:r>
              <a:rPr lang="en-US" altLang="zh-CN" sz="2400" b="1">
                <a:solidFill>
                  <a:srgbClr val="000000"/>
                </a:solidFill>
                <a:latin typeface="Arial" panose="020B0604020202020204" pitchFamily="34" charset="0"/>
                <a:cs typeface="Arial" panose="020B0604020202020204" pitchFamily="34" charset="0"/>
              </a:rPr>
              <a:t>    public </a:t>
            </a:r>
            <a:r>
              <a:rPr lang="en-US" altLang="zh-CN" sz="2400" b="1">
                <a:solidFill>
                  <a:srgbClr val="C00000"/>
                </a:solidFill>
                <a:latin typeface="Arial" panose="020B0604020202020204" pitchFamily="34" charset="0"/>
                <a:cs typeface="Arial" panose="020B0604020202020204" pitchFamily="34" charset="0"/>
              </a:rPr>
              <a:t>boolean </a:t>
            </a:r>
            <a:r>
              <a:rPr lang="en-US" altLang="zh-CN" sz="2400" b="1" dirty="0" err="1">
                <a:solidFill>
                  <a:srgbClr val="C00000"/>
                </a:solidFill>
                <a:latin typeface="Arial" panose="020B0604020202020204" pitchFamily="34" charset="0"/>
                <a:cs typeface="Arial" panose="020B0604020202020204" pitchFamily="34" charset="0"/>
              </a:rPr>
              <a:t>longHair</a:t>
            </a:r>
            <a:r>
              <a:rPr lang="en-US" altLang="zh-CN" sz="2400" b="1" dirty="0">
                <a:solidFill>
                  <a:srgbClr val="C00000"/>
                </a:solidFill>
                <a:latin typeface="Arial" panose="020B0604020202020204" pitchFamily="34" charset="0"/>
                <a:cs typeface="Arial" panose="020B0604020202020204" pitchFamily="34" charset="0"/>
              </a:rPr>
              <a:t>;</a:t>
            </a:r>
          </a:p>
          <a:p>
            <a:pPr eaLnBrk="0" hangingPunct="0"/>
            <a:endParaRPr lang="en-US" altLang="zh-CN" sz="8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a:solidFill>
                  <a:srgbClr val="000000"/>
                </a:solidFill>
                <a:latin typeface="Arial" panose="020B0604020202020204" pitchFamily="34" charset="0"/>
                <a:cs typeface="Arial" panose="020B0604020202020204" pitchFamily="34" charset="0"/>
              </a:rPr>
              <a:t>    public void purr(){…}//</a:t>
            </a:r>
            <a:r>
              <a:rPr lang="zh-CN" altLang="en-US" sz="2400" dirty="0">
                <a:latin typeface="Arial" panose="020B0604020202020204" pitchFamily="34" charset="0"/>
                <a:cs typeface="Arial" panose="020B0604020202020204" pitchFamily="34" charset="0"/>
              </a:rPr>
              <a:t>猫发声</a:t>
            </a:r>
            <a:endParaRPr lang="en-US" altLang="zh-CN" sz="24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a:solidFill>
                  <a:srgbClr val="000000"/>
                </a:solidFill>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DD3D5F0-9605-442B-AA4A-D4243E143E98}"/>
              </a:ext>
            </a:extLst>
          </p:cNvPr>
          <p:cNvSpPr txBox="1"/>
          <p:nvPr/>
        </p:nvSpPr>
        <p:spPr>
          <a:xfrm>
            <a:off x="366816" y="1567072"/>
            <a:ext cx="8568952" cy="5016758"/>
          </a:xfrm>
          <a:prstGeom prst="rect">
            <a:avLst/>
          </a:prstGeom>
          <a:noFill/>
          <a:ln>
            <a:solidFill>
              <a:schemeClr val="accent1"/>
            </a:solidFill>
          </a:ln>
        </p:spPr>
        <p:txBody>
          <a:bodyPr wrap="square" rtlCol="0">
            <a:spAutoFit/>
          </a:bodyPr>
          <a:lstStyle/>
          <a:p>
            <a:pPr>
              <a:buNone/>
            </a:pPr>
            <a:r>
              <a:rPr lang="en-US" altLang="zh-CN" sz="2000" b="1" dirty="0">
                <a:latin typeface="Arial" panose="020B0604020202020204" pitchFamily="34" charset="0"/>
                <a:cs typeface="Arial" panose="020B0604020202020204" pitchFamily="34" charset="0"/>
              </a:rPr>
              <a:t>public class </a:t>
            </a:r>
            <a:r>
              <a:rPr lang="en-US" altLang="zh-CN" sz="2000" b="1" dirty="0" err="1">
                <a:latin typeface="Arial" panose="020B0604020202020204" pitchFamily="34" charset="0"/>
                <a:cs typeface="Arial" panose="020B0604020202020204" pitchFamily="34" charset="0"/>
              </a:rPr>
              <a:t>AdvertisementBoard</a:t>
            </a:r>
            <a:r>
              <a:rPr lang="en-US" altLang="zh-CN" sz="2000" b="1" dirty="0">
                <a:latin typeface="Arial" panose="020B0604020202020204" pitchFamily="34" charset="0"/>
                <a:cs typeface="Arial" panose="020B0604020202020204" pitchFamily="34" charset="0"/>
              </a:rPr>
              <a:t> {</a:t>
            </a:r>
          </a:p>
          <a:p>
            <a:pPr>
              <a:buNone/>
            </a:pPr>
            <a:r>
              <a:rPr lang="en-US" altLang="zh-CN" sz="2000" b="1" dirty="0">
                <a:latin typeface="Arial" panose="020B0604020202020204" pitchFamily="34" charset="0"/>
                <a:cs typeface="Arial" panose="020B0604020202020204" pitchFamily="34" charset="0"/>
              </a:rPr>
              <a:t>    </a:t>
            </a:r>
            <a:r>
              <a:rPr lang="en-US" altLang="zh-CN" sz="2000" b="1" dirty="0">
                <a:solidFill>
                  <a:srgbClr val="FF0000"/>
                </a:solidFill>
                <a:latin typeface="Arial" panose="020B0604020202020204" pitchFamily="34" charset="0"/>
                <a:cs typeface="Arial" panose="020B0604020202020204" pitchFamily="34" charset="0"/>
              </a:rPr>
              <a:t>Advertisement </a:t>
            </a:r>
            <a:r>
              <a:rPr lang="en-US" altLang="zh-CN" sz="2000" b="1" dirty="0" err="1">
                <a:solidFill>
                  <a:srgbClr val="FF0000"/>
                </a:solidFill>
                <a:latin typeface="Arial" panose="020B0604020202020204" pitchFamily="34" charset="0"/>
                <a:cs typeface="Arial" panose="020B0604020202020204" pitchFamily="34" charset="0"/>
              </a:rPr>
              <a:t>adver</a:t>
            </a:r>
            <a:r>
              <a:rPr lang="en-US" altLang="zh-CN" sz="2000" b="1" dirty="0">
                <a:solidFill>
                  <a:srgbClr val="FF0000"/>
                </a:solidFill>
                <a:latin typeface="Arial" panose="020B0604020202020204" pitchFamily="34" charset="0"/>
                <a:cs typeface="Arial" panose="020B0604020202020204" pitchFamily="34" charset="0"/>
              </a:rPr>
              <a:t>;</a:t>
            </a:r>
          </a:p>
          <a:p>
            <a:pPr>
              <a:buNone/>
            </a:pPr>
            <a:r>
              <a:rPr lang="en-US" altLang="zh-CN" sz="2000" b="1" dirty="0">
                <a:latin typeface="Arial" panose="020B0604020202020204" pitchFamily="34" charset="0"/>
                <a:cs typeface="Arial" panose="020B0604020202020204" pitchFamily="34" charset="0"/>
              </a:rPr>
              <a:t>   </a:t>
            </a:r>
          </a:p>
          <a:p>
            <a:pPr>
              <a:buNone/>
            </a:pPr>
            <a:r>
              <a:rPr lang="en-US" altLang="zh-CN" sz="2000" b="1" dirty="0">
                <a:latin typeface="Arial" panose="020B0604020202020204" pitchFamily="34" charset="0"/>
                <a:cs typeface="Arial" panose="020B0604020202020204" pitchFamily="34" charset="0"/>
              </a:rPr>
              <a:t>   public void </a:t>
            </a:r>
            <a:r>
              <a:rPr lang="en-US" altLang="zh-CN" sz="2000" b="1" dirty="0" err="1">
                <a:latin typeface="Arial" panose="020B0604020202020204" pitchFamily="34" charset="0"/>
                <a:cs typeface="Arial" panose="020B0604020202020204" pitchFamily="34" charset="0"/>
              </a:rPr>
              <a:t>setAdvertisement</a:t>
            </a:r>
            <a:r>
              <a:rPr lang="en-US" altLang="zh-CN" sz="2000" b="1" dirty="0">
                <a:latin typeface="Arial" panose="020B0604020202020204" pitchFamily="34" charset="0"/>
                <a:cs typeface="Arial" panose="020B0604020202020204" pitchFamily="34" charset="0"/>
              </a:rPr>
              <a:t>(</a:t>
            </a:r>
            <a:r>
              <a:rPr lang="en-US" altLang="zh-CN" sz="2000" b="1" dirty="0">
                <a:solidFill>
                  <a:srgbClr val="0000CC"/>
                </a:solidFill>
                <a:latin typeface="Arial" panose="020B0604020202020204" pitchFamily="34" charset="0"/>
                <a:cs typeface="Arial" panose="020B0604020202020204" pitchFamily="34" charset="0"/>
              </a:rPr>
              <a:t>Advertisement </a:t>
            </a:r>
            <a:r>
              <a:rPr lang="en-US" altLang="zh-CN" sz="2000" b="1" dirty="0" err="1">
                <a:solidFill>
                  <a:srgbClr val="0000CC"/>
                </a:solidFill>
                <a:latin typeface="Arial" panose="020B0604020202020204" pitchFamily="34" charset="0"/>
                <a:cs typeface="Arial" panose="020B0604020202020204" pitchFamily="34" charset="0"/>
              </a:rPr>
              <a:t>adver</a:t>
            </a:r>
            <a:r>
              <a:rPr lang="en-US" altLang="zh-CN" sz="2000" b="1" dirty="0">
                <a:latin typeface="Arial" panose="020B0604020202020204" pitchFamily="34" charset="0"/>
                <a:cs typeface="Arial" panose="020B0604020202020204" pitchFamily="34" charset="0"/>
              </a:rPr>
              <a:t>){</a:t>
            </a:r>
          </a:p>
          <a:p>
            <a:pPr>
              <a:buNone/>
            </a:pPr>
            <a:r>
              <a:rPr lang="en-US" altLang="zh-CN" sz="2000" b="1" dirty="0">
                <a:latin typeface="Arial" panose="020B0604020202020204" pitchFamily="34" charset="0"/>
                <a:cs typeface="Arial" panose="020B0604020202020204" pitchFamily="34" charset="0"/>
              </a:rPr>
              <a:t>       </a:t>
            </a:r>
            <a:r>
              <a:rPr lang="en-US" altLang="zh-CN" sz="2000" b="1" dirty="0" err="1">
                <a:latin typeface="Arial" panose="020B0604020202020204" pitchFamily="34" charset="0"/>
                <a:cs typeface="Arial" panose="020B0604020202020204" pitchFamily="34" charset="0"/>
              </a:rPr>
              <a:t>this.adver</a:t>
            </a:r>
            <a:r>
              <a:rPr lang="en-US" altLang="zh-CN" sz="2000" b="1" dirty="0">
                <a:latin typeface="Arial" panose="020B0604020202020204" pitchFamily="34" charset="0"/>
                <a:cs typeface="Arial" panose="020B0604020202020204" pitchFamily="34" charset="0"/>
              </a:rPr>
              <a:t> = </a:t>
            </a:r>
            <a:r>
              <a:rPr lang="en-US" altLang="zh-CN" sz="2000" b="1" dirty="0" err="1">
                <a:latin typeface="Arial" panose="020B0604020202020204" pitchFamily="34" charset="0"/>
                <a:cs typeface="Arial" panose="020B0604020202020204" pitchFamily="34" charset="0"/>
              </a:rPr>
              <a:t>adver</a:t>
            </a:r>
            <a:r>
              <a:rPr lang="en-US" altLang="zh-CN" sz="2000" b="1" dirty="0">
                <a:latin typeface="Arial" panose="020B0604020202020204" pitchFamily="34" charset="0"/>
                <a:cs typeface="Arial" panose="020B0604020202020204" pitchFamily="34" charset="0"/>
              </a:rPr>
              <a:t>;</a:t>
            </a:r>
          </a:p>
          <a:p>
            <a:pPr>
              <a:buNone/>
            </a:pPr>
            <a:r>
              <a:rPr lang="en-US" altLang="zh-CN" sz="2000" b="1" dirty="0">
                <a:latin typeface="Arial" panose="020B0604020202020204" pitchFamily="34" charset="0"/>
                <a:cs typeface="Arial" panose="020B0604020202020204" pitchFamily="34" charset="0"/>
              </a:rPr>
              <a:t>   }</a:t>
            </a:r>
          </a:p>
          <a:p>
            <a:pPr>
              <a:buNone/>
            </a:pPr>
            <a:endParaRPr lang="en-US" altLang="zh-CN" sz="1000" b="1" dirty="0">
              <a:latin typeface="Arial" panose="020B0604020202020204" pitchFamily="34" charset="0"/>
              <a:cs typeface="Arial" panose="020B0604020202020204" pitchFamily="34" charset="0"/>
            </a:endParaRPr>
          </a:p>
          <a:p>
            <a:pPr>
              <a:buNone/>
            </a:pPr>
            <a:r>
              <a:rPr lang="en-US" altLang="zh-CN" sz="2000" b="1" dirty="0">
                <a:latin typeface="Arial" panose="020B0604020202020204" pitchFamily="34" charset="0"/>
                <a:cs typeface="Arial" panose="020B0604020202020204" pitchFamily="34" charset="0"/>
              </a:rPr>
              <a:t>   public void show() {</a:t>
            </a:r>
          </a:p>
          <a:p>
            <a:pPr>
              <a:buNone/>
            </a:pPr>
            <a:r>
              <a:rPr lang="en-US" altLang="zh-CN" sz="2000" b="1" dirty="0">
                <a:latin typeface="Arial" panose="020B0604020202020204" pitchFamily="34" charset="0"/>
                <a:cs typeface="Arial" panose="020B0604020202020204" pitchFamily="34" charset="0"/>
              </a:rPr>
              <a:t>       if(</a:t>
            </a:r>
            <a:r>
              <a:rPr lang="en-US" altLang="zh-CN" sz="2000" b="1" dirty="0" err="1">
                <a:latin typeface="Arial" panose="020B0604020202020204" pitchFamily="34" charset="0"/>
                <a:cs typeface="Arial" panose="020B0604020202020204" pitchFamily="34" charset="0"/>
              </a:rPr>
              <a:t>adver</a:t>
            </a:r>
            <a:r>
              <a:rPr lang="en-US" altLang="zh-CN" sz="2000" b="1" dirty="0">
                <a:latin typeface="Arial" panose="020B0604020202020204" pitchFamily="34" charset="0"/>
                <a:cs typeface="Arial" panose="020B0604020202020204" pitchFamily="34" charset="0"/>
              </a:rPr>
              <a:t> != null){</a:t>
            </a:r>
          </a:p>
          <a:p>
            <a:pPr>
              <a:buNone/>
            </a:pPr>
            <a:r>
              <a:rPr lang="en-US" altLang="zh-CN" sz="2000" b="1" dirty="0">
                <a:latin typeface="Arial" panose="020B0604020202020204" pitchFamily="34" charset="0"/>
                <a:cs typeface="Arial" panose="020B0604020202020204" pitchFamily="34" charset="0"/>
              </a:rPr>
              <a:t>          </a:t>
            </a:r>
            <a:r>
              <a:rPr lang="en-US" altLang="zh-CN" b="1" dirty="0" err="1">
                <a:latin typeface="Arial" panose="020B0604020202020204" pitchFamily="34" charset="0"/>
                <a:cs typeface="Arial" panose="020B0604020202020204" pitchFamily="34" charset="0"/>
              </a:rPr>
              <a:t>System.out.println</a:t>
            </a:r>
            <a:r>
              <a:rPr lang="en-US" altLang="zh-CN" b="1" dirty="0">
                <a:latin typeface="Arial" panose="020B0604020202020204" pitchFamily="34" charset="0"/>
                <a:cs typeface="Arial" panose="020B0604020202020204" pitchFamily="34" charset="0"/>
              </a:rPr>
              <a:t>("</a:t>
            </a:r>
            <a:r>
              <a:rPr lang="zh-CN" altLang="en-US" b="1" dirty="0">
                <a:latin typeface="Arial" panose="020B0604020202020204" pitchFamily="34" charset="0"/>
                <a:cs typeface="Arial" panose="020B0604020202020204" pitchFamily="34" charset="0"/>
              </a:rPr>
              <a:t>显示</a:t>
            </a:r>
            <a:r>
              <a:rPr lang="en-US" altLang="zh-CN" b="1" dirty="0">
                <a:latin typeface="Arial" panose="020B0604020202020204" pitchFamily="34" charset="0"/>
                <a:cs typeface="Arial" panose="020B0604020202020204" pitchFamily="34" charset="0"/>
              </a:rPr>
              <a:t>"+</a:t>
            </a:r>
            <a:r>
              <a:rPr lang="en-US" altLang="zh-CN" b="1" dirty="0" err="1">
                <a:latin typeface="Arial" panose="020B0604020202020204" pitchFamily="34" charset="0"/>
                <a:cs typeface="Arial" panose="020B0604020202020204" pitchFamily="34" charset="0"/>
              </a:rPr>
              <a:t>adver.getCorpName</a:t>
            </a:r>
            <a:r>
              <a:rPr lang="en-US" altLang="zh-CN" b="1" dirty="0">
                <a:latin typeface="Arial" panose="020B0604020202020204" pitchFamily="34" charset="0"/>
                <a:cs typeface="Arial" panose="020B0604020202020204" pitchFamily="34" charset="0"/>
              </a:rPr>
              <a:t>()+"</a:t>
            </a:r>
            <a:r>
              <a:rPr lang="zh-CN" altLang="en-US" b="1" dirty="0">
                <a:latin typeface="Arial" panose="020B0604020202020204" pitchFamily="34" charset="0"/>
                <a:cs typeface="Arial" panose="020B0604020202020204" pitchFamily="34" charset="0"/>
              </a:rPr>
              <a:t>公司的广告词：</a:t>
            </a:r>
            <a:r>
              <a:rPr lang="en-US" altLang="zh-CN" b="1" dirty="0">
                <a:latin typeface="Arial" panose="020B0604020202020204" pitchFamily="34" charset="0"/>
                <a:cs typeface="Arial" panose="020B0604020202020204" pitchFamily="34" charset="0"/>
              </a:rPr>
              <a:t>");</a:t>
            </a:r>
          </a:p>
          <a:p>
            <a:pPr>
              <a:buNone/>
            </a:pPr>
            <a:r>
              <a:rPr lang="en-US" altLang="zh-CN" sz="2000" b="1" dirty="0">
                <a:latin typeface="Arial" panose="020B0604020202020204" pitchFamily="34" charset="0"/>
                <a:cs typeface="Arial" panose="020B0604020202020204" pitchFamily="34" charset="0"/>
              </a:rPr>
              <a:t>          </a:t>
            </a:r>
            <a:r>
              <a:rPr lang="en-US" altLang="zh-CN" sz="2000" b="1" dirty="0" err="1">
                <a:solidFill>
                  <a:srgbClr val="FF0000"/>
                </a:solidFill>
                <a:latin typeface="Arial" panose="020B0604020202020204" pitchFamily="34" charset="0"/>
                <a:cs typeface="Arial" panose="020B0604020202020204" pitchFamily="34" charset="0"/>
              </a:rPr>
              <a:t>adver.showAdvertisement</a:t>
            </a:r>
            <a:r>
              <a:rPr lang="en-US" altLang="zh-CN" sz="2000" b="1" dirty="0">
                <a:solidFill>
                  <a:srgbClr val="FF0000"/>
                </a:solidFill>
                <a:latin typeface="Arial" panose="020B0604020202020204" pitchFamily="34" charset="0"/>
                <a:cs typeface="Arial" panose="020B0604020202020204" pitchFamily="34" charset="0"/>
              </a:rPr>
              <a:t>();</a:t>
            </a:r>
          </a:p>
          <a:p>
            <a:pPr>
              <a:buNone/>
            </a:pPr>
            <a:r>
              <a:rPr lang="en-US" altLang="zh-CN" sz="2000" b="1" dirty="0">
                <a:latin typeface="Arial" panose="020B0604020202020204" pitchFamily="34" charset="0"/>
                <a:cs typeface="Arial" panose="020B0604020202020204" pitchFamily="34" charset="0"/>
              </a:rPr>
              <a:t>       }else {</a:t>
            </a:r>
          </a:p>
          <a:p>
            <a:pPr>
              <a:buNone/>
            </a:pPr>
            <a:r>
              <a:rPr lang="en-US" altLang="zh-CN" sz="2000" b="1" dirty="0">
                <a:latin typeface="Arial" panose="020B0604020202020204" pitchFamily="34" charset="0"/>
                <a:cs typeface="Arial" panose="020B0604020202020204" pitchFamily="34" charset="0"/>
              </a:rPr>
              <a:t>           </a:t>
            </a:r>
            <a:r>
              <a:rPr lang="en-US" altLang="zh-CN" sz="2000" b="1" dirty="0" err="1">
                <a:latin typeface="Arial" panose="020B0604020202020204" pitchFamily="34" charset="0"/>
                <a:cs typeface="Arial" panose="020B0604020202020204" pitchFamily="34" charset="0"/>
              </a:rPr>
              <a:t>System.out.println</a:t>
            </a:r>
            <a:r>
              <a:rPr lang="en-US" altLang="zh-CN" sz="2000" b="1" dirty="0">
                <a:latin typeface="Arial" panose="020B0604020202020204" pitchFamily="34" charset="0"/>
                <a:cs typeface="Arial" panose="020B0604020202020204" pitchFamily="34" charset="0"/>
              </a:rPr>
              <a:t>("</a:t>
            </a:r>
            <a:r>
              <a:rPr lang="zh-CN" altLang="en-US" sz="2000" b="1" dirty="0">
                <a:latin typeface="Arial" panose="020B0604020202020204" pitchFamily="34" charset="0"/>
                <a:cs typeface="Arial" panose="020B0604020202020204" pitchFamily="34" charset="0"/>
              </a:rPr>
              <a:t>广告牌无广告</a:t>
            </a:r>
            <a:r>
              <a:rPr lang="en-US" altLang="zh-CN" sz="2000" b="1" dirty="0">
                <a:latin typeface="Arial" panose="020B0604020202020204" pitchFamily="34" charset="0"/>
                <a:cs typeface="Arial" panose="020B0604020202020204" pitchFamily="34" charset="0"/>
              </a:rPr>
              <a:t>");</a:t>
            </a:r>
          </a:p>
          <a:p>
            <a:pPr>
              <a:buNone/>
            </a:pPr>
            <a:r>
              <a:rPr lang="en-US" altLang="zh-CN" sz="2000" b="1" dirty="0">
                <a:latin typeface="Arial" panose="020B0604020202020204" pitchFamily="34" charset="0"/>
                <a:cs typeface="Arial" panose="020B0604020202020204" pitchFamily="34" charset="0"/>
              </a:rPr>
              <a:t>       }</a:t>
            </a:r>
          </a:p>
          <a:p>
            <a:pPr>
              <a:buNone/>
            </a:pPr>
            <a:r>
              <a:rPr lang="en-US" altLang="zh-CN" sz="2000" b="1" dirty="0">
                <a:latin typeface="Arial" panose="020B0604020202020204" pitchFamily="34" charset="0"/>
                <a:cs typeface="Arial" panose="020B0604020202020204" pitchFamily="34" charset="0"/>
              </a:rPr>
              <a:t>   }</a:t>
            </a:r>
          </a:p>
          <a:p>
            <a:pPr>
              <a:buNone/>
            </a:pPr>
            <a:r>
              <a:rPr lang="en-US" altLang="zh-CN" sz="2000" b="1" dirty="0">
                <a:latin typeface="Arial" panose="020B0604020202020204" pitchFamily="34" charset="0"/>
                <a:cs typeface="Arial" panose="020B0604020202020204" pitchFamily="34" charset="0"/>
              </a:rPr>
              <a:t>}</a:t>
            </a:r>
            <a:endParaRPr lang="zh-CN" altLang="en-US" sz="2000" b="1"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366816" y="136525"/>
            <a:ext cx="8229600" cy="1143000"/>
          </a:xfrm>
        </p:spPr>
        <p:txBody>
          <a:bodyPr/>
          <a:lstStyle/>
          <a:p>
            <a:pPr algn="l"/>
            <a:r>
              <a:rPr lang="zh-CN" altLang="en-US" dirty="0"/>
              <a:t>§5.10.4    </a:t>
            </a:r>
            <a:r>
              <a:rPr lang="zh-CN" altLang="en-US" dirty="0">
                <a:latin typeface="宋体" charset="-122"/>
              </a:rPr>
              <a:t>接口与多态 </a:t>
            </a:r>
            <a:endParaRPr lang="zh-CN" altLang="en-US" dirty="0"/>
          </a:p>
        </p:txBody>
      </p:sp>
      <p:sp>
        <p:nvSpPr>
          <p:cNvPr id="3" name="内容占位符 2"/>
          <p:cNvSpPr>
            <a:spLocks noGrp="1"/>
          </p:cNvSpPr>
          <p:nvPr>
            <p:ph idx="1"/>
          </p:nvPr>
        </p:nvSpPr>
        <p:spPr>
          <a:xfrm>
            <a:off x="467544" y="1076477"/>
            <a:ext cx="8424936" cy="493482"/>
          </a:xfrm>
        </p:spPr>
        <p:txBody>
          <a:bodyPr>
            <a:normAutofit lnSpcReduction="10000"/>
          </a:bodyPr>
          <a:lstStyle/>
          <a:p>
            <a:r>
              <a:rPr lang="zh-CN" altLang="en-US" sz="2800" b="1" dirty="0">
                <a:latin typeface="宋体" charset="-122"/>
              </a:rPr>
              <a:t>重点：课堂阅读例5-17，并讨论。</a:t>
            </a:r>
            <a:endParaRPr lang="en-US" altLang="zh-CN" sz="2800" b="1" dirty="0">
              <a:latin typeface="宋体" charset="-122"/>
            </a:endParaRPr>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100</a:t>
            </a:fld>
            <a:endParaRPr lang="zh-CN" altLang="en-US" dirty="0"/>
          </a:p>
        </p:txBody>
      </p:sp>
      <p:sp>
        <p:nvSpPr>
          <p:cNvPr id="5" name="线形标注 1 4"/>
          <p:cNvSpPr/>
          <p:nvPr/>
        </p:nvSpPr>
        <p:spPr>
          <a:xfrm>
            <a:off x="6166311" y="4653589"/>
            <a:ext cx="2707793" cy="428628"/>
          </a:xfrm>
          <a:prstGeom prst="borderCallout1">
            <a:avLst>
              <a:gd name="adj1" fmla="val 43660"/>
              <a:gd name="adj2" fmla="val -384"/>
              <a:gd name="adj3" fmla="val 8829"/>
              <a:gd name="adj4" fmla="val -605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接口回调形成多态</a:t>
            </a:r>
          </a:p>
        </p:txBody>
      </p:sp>
      <p:sp>
        <p:nvSpPr>
          <p:cNvPr id="8" name="文本框 7">
            <a:extLst>
              <a:ext uri="{FF2B5EF4-FFF2-40B4-BE49-F238E27FC236}">
                <a16:creationId xmlns:a16="http://schemas.microsoft.com/office/drawing/2014/main" id="{B22DA252-69CF-B319-4DD7-6299A7D7CFF7}"/>
              </a:ext>
            </a:extLst>
          </p:cNvPr>
          <p:cNvSpPr txBox="1"/>
          <p:nvPr/>
        </p:nvSpPr>
        <p:spPr>
          <a:xfrm>
            <a:off x="3491880" y="1916832"/>
            <a:ext cx="2986715" cy="400110"/>
          </a:xfrm>
          <a:prstGeom prst="rect">
            <a:avLst/>
          </a:prstGeom>
          <a:noFill/>
        </p:spPr>
        <p:txBody>
          <a:bodyPr wrap="none" rtlCol="0">
            <a:spAutoFit/>
          </a:bodyPr>
          <a:lstStyle/>
          <a:p>
            <a:r>
              <a:rPr lang="en-US" altLang="zh-CN" sz="2000" b="1" dirty="0">
                <a:solidFill>
                  <a:schemeClr val="tx1"/>
                </a:solidFill>
              </a:rPr>
              <a:t>//</a:t>
            </a:r>
            <a:r>
              <a:rPr lang="zh-CN" altLang="en-US" sz="2000" b="1" dirty="0">
                <a:solidFill>
                  <a:schemeClr val="tx1"/>
                </a:solidFill>
              </a:rPr>
              <a:t>接口</a:t>
            </a:r>
            <a:r>
              <a:rPr lang="zh-CN" altLang="en-US" sz="2000" b="1" dirty="0"/>
              <a:t>对象作为成员变量</a:t>
            </a:r>
            <a:endParaRPr lang="zh-CN" altLang="en-US" sz="2000" b="1" dirty="0">
              <a:solidFill>
                <a:schemeClr val="tx1"/>
              </a:solidFill>
            </a:endParaRPr>
          </a:p>
        </p:txBody>
      </p:sp>
      <p:sp>
        <p:nvSpPr>
          <p:cNvPr id="9" name="线形标注 1 4">
            <a:extLst>
              <a:ext uri="{FF2B5EF4-FFF2-40B4-BE49-F238E27FC236}">
                <a16:creationId xmlns:a16="http://schemas.microsoft.com/office/drawing/2014/main" id="{8A355A26-C342-CC75-9949-EC027C21F0FD}"/>
              </a:ext>
            </a:extLst>
          </p:cNvPr>
          <p:cNvSpPr/>
          <p:nvPr/>
        </p:nvSpPr>
        <p:spPr>
          <a:xfrm>
            <a:off x="5979007" y="3004617"/>
            <a:ext cx="2707793" cy="428628"/>
          </a:xfrm>
          <a:prstGeom prst="borderCallout1">
            <a:avLst>
              <a:gd name="adj1" fmla="val -1895"/>
              <a:gd name="adj2" fmla="val 52648"/>
              <a:gd name="adj3" fmla="val -47836"/>
              <a:gd name="adj4" fmla="val 176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接口对象作为参数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
                                            <p:txEl>
                                              <p:pRg st="8" end="8"/>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
                                            <p:txEl>
                                              <p:pRg st="10" end="1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
                                            <p:txEl>
                                              <p:pRg st="11" end="11"/>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7">
                                            <p:txEl>
                                              <p:pRg st="12" end="12"/>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7">
                                            <p:txEl>
                                              <p:pRg st="13" end="13"/>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1"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linds(horizontal)">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8" grpId="0"/>
      <p:bldP spid="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§5.10.4    </a:t>
            </a:r>
            <a:r>
              <a:rPr lang="zh-CN" altLang="en-US" dirty="0">
                <a:latin typeface="宋体" charset="-122"/>
              </a:rPr>
              <a:t>接口与多态 </a:t>
            </a:r>
            <a:endParaRPr lang="zh-CN" altLang="en-US" dirty="0"/>
          </a:p>
        </p:txBody>
      </p:sp>
      <p:sp>
        <p:nvSpPr>
          <p:cNvPr id="3" name="内容占位符 2"/>
          <p:cNvSpPr>
            <a:spLocks noGrp="1"/>
          </p:cNvSpPr>
          <p:nvPr>
            <p:ph idx="1"/>
          </p:nvPr>
        </p:nvSpPr>
        <p:spPr>
          <a:xfrm>
            <a:off x="500034" y="1628775"/>
            <a:ext cx="8215370" cy="4502150"/>
          </a:xfrm>
        </p:spPr>
        <p:txBody>
          <a:bodyPr/>
          <a:lstStyle/>
          <a:p>
            <a:r>
              <a:rPr lang="zh-CN" altLang="en-US" b="1" dirty="0">
                <a:latin typeface="宋体" charset="-122"/>
              </a:rPr>
              <a:t>例5-17</a:t>
            </a:r>
            <a:endParaRPr lang="en-US" altLang="zh-CN" b="1" dirty="0">
              <a:latin typeface="宋体" charset="-122"/>
            </a:endParaRPr>
          </a:p>
          <a:p>
            <a:endParaRPr lang="en-US" altLang="zh-CN" sz="2400" b="1" dirty="0">
              <a:solidFill>
                <a:srgbClr val="FF0000"/>
              </a:solidFill>
              <a:latin typeface="宋体"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101</a:t>
            </a:fld>
            <a:endParaRPr lang="zh-CN" altLang="en-US"/>
          </a:p>
        </p:txBody>
      </p:sp>
      <p:sp>
        <p:nvSpPr>
          <p:cNvPr id="5" name="文本框 4">
            <a:extLst>
              <a:ext uri="{FF2B5EF4-FFF2-40B4-BE49-F238E27FC236}">
                <a16:creationId xmlns:a16="http://schemas.microsoft.com/office/drawing/2014/main" id="{45B970C9-F2D6-4D70-9A18-C1DCE5703CA8}"/>
              </a:ext>
            </a:extLst>
          </p:cNvPr>
          <p:cNvSpPr txBox="1"/>
          <p:nvPr/>
        </p:nvSpPr>
        <p:spPr>
          <a:xfrm>
            <a:off x="434484" y="2286318"/>
            <a:ext cx="8252316" cy="3816429"/>
          </a:xfrm>
          <a:prstGeom prst="rect">
            <a:avLst/>
          </a:prstGeom>
          <a:noFill/>
          <a:ln>
            <a:solidFill>
              <a:schemeClr val="accent1"/>
            </a:solidFill>
          </a:ln>
        </p:spPr>
        <p:txBody>
          <a:bodyPr wrap="square" rtlCol="0">
            <a:spAutoFit/>
          </a:bodyPr>
          <a:lstStyle/>
          <a:p>
            <a:pPr>
              <a:buNone/>
            </a:pPr>
            <a:r>
              <a:rPr lang="en-US" altLang="zh-CN" sz="2200" b="1" dirty="0">
                <a:latin typeface="Arial" panose="020B0604020202020204" pitchFamily="34" charset="0"/>
                <a:ea typeface="Tahoma" pitchFamily="34" charset="0"/>
                <a:cs typeface="Arial" panose="020B0604020202020204" pitchFamily="34" charset="0"/>
              </a:rPr>
              <a:t>public class Example5_17 {</a:t>
            </a:r>
          </a:p>
          <a:p>
            <a:pPr>
              <a:buNone/>
            </a:pPr>
            <a:r>
              <a:rPr lang="en-US" altLang="zh-CN" sz="2200" b="1" dirty="0">
                <a:latin typeface="Arial" panose="020B0604020202020204" pitchFamily="34" charset="0"/>
                <a:ea typeface="Tahoma" pitchFamily="34" charset="0"/>
                <a:cs typeface="Arial" panose="020B0604020202020204" pitchFamily="34" charset="0"/>
              </a:rPr>
              <a:t>   public static void main(String </a:t>
            </a:r>
            <a:r>
              <a:rPr lang="en-US" altLang="zh-CN" sz="2200" b="1" dirty="0" err="1">
                <a:latin typeface="Arial" panose="020B0604020202020204" pitchFamily="34" charset="0"/>
                <a:ea typeface="Tahoma" pitchFamily="34" charset="0"/>
                <a:cs typeface="Arial" panose="020B0604020202020204" pitchFamily="34" charset="0"/>
              </a:rPr>
              <a:t>args</a:t>
            </a:r>
            <a:r>
              <a:rPr lang="en-US" altLang="zh-CN" sz="2200" b="1" dirty="0">
                <a:latin typeface="Arial" panose="020B0604020202020204" pitchFamily="34" charset="0"/>
                <a:ea typeface="Tahoma" pitchFamily="34" charset="0"/>
                <a:cs typeface="Arial" panose="020B0604020202020204" pitchFamily="34" charset="0"/>
              </a:rPr>
              <a:t>[]) {</a:t>
            </a:r>
          </a:p>
          <a:p>
            <a:pPr>
              <a:buNone/>
            </a:pPr>
            <a:r>
              <a:rPr lang="en-US" altLang="zh-CN" sz="2200" b="1" dirty="0">
                <a:latin typeface="Arial" panose="020B0604020202020204" pitchFamily="34" charset="0"/>
                <a:ea typeface="Tahoma" pitchFamily="34" charset="0"/>
                <a:cs typeface="Arial" panose="020B0604020202020204" pitchFamily="34" charset="0"/>
              </a:rPr>
              <a:t>      </a:t>
            </a:r>
            <a:r>
              <a:rPr lang="en-US" altLang="zh-CN" sz="2200" b="1" dirty="0" err="1">
                <a:latin typeface="Arial" panose="020B0604020202020204" pitchFamily="34" charset="0"/>
                <a:ea typeface="Tahoma" pitchFamily="34" charset="0"/>
                <a:cs typeface="Arial" panose="020B0604020202020204" pitchFamily="34" charset="0"/>
              </a:rPr>
              <a:t>AdvertisementBoard</a:t>
            </a:r>
            <a:r>
              <a:rPr lang="en-US" altLang="zh-CN" sz="2200" b="1" dirty="0">
                <a:latin typeface="Arial" panose="020B0604020202020204" pitchFamily="34" charset="0"/>
                <a:ea typeface="Tahoma" pitchFamily="34" charset="0"/>
                <a:cs typeface="Arial" panose="020B0604020202020204" pitchFamily="34" charset="0"/>
              </a:rPr>
              <a:t> board = new </a:t>
            </a:r>
            <a:r>
              <a:rPr lang="en-US" altLang="zh-CN" sz="2200" b="1" dirty="0" err="1">
                <a:latin typeface="Arial" panose="020B0604020202020204" pitchFamily="34" charset="0"/>
                <a:ea typeface="Tahoma" pitchFamily="34" charset="0"/>
                <a:cs typeface="Arial" panose="020B0604020202020204" pitchFamily="34" charset="0"/>
              </a:rPr>
              <a:t>AdvertisementBoard</a:t>
            </a:r>
            <a:r>
              <a:rPr lang="en-US" altLang="zh-CN" sz="2200" b="1" dirty="0">
                <a:latin typeface="Arial" panose="020B0604020202020204" pitchFamily="34" charset="0"/>
                <a:ea typeface="Tahoma" pitchFamily="34" charset="0"/>
                <a:cs typeface="Arial" panose="020B0604020202020204" pitchFamily="34" charset="0"/>
              </a:rPr>
              <a:t>();</a:t>
            </a:r>
          </a:p>
          <a:p>
            <a:pPr>
              <a:buNone/>
            </a:pPr>
            <a:endParaRPr lang="en-US" altLang="zh-CN" sz="2200" b="1" dirty="0">
              <a:latin typeface="Arial" panose="020B0604020202020204" pitchFamily="34" charset="0"/>
              <a:ea typeface="Tahoma" pitchFamily="34" charset="0"/>
              <a:cs typeface="Arial" panose="020B0604020202020204" pitchFamily="34" charset="0"/>
            </a:endParaRPr>
          </a:p>
          <a:p>
            <a:pPr>
              <a:buNone/>
            </a:pPr>
            <a:r>
              <a:rPr lang="en-US" altLang="zh-CN" sz="2200" b="1" dirty="0">
                <a:latin typeface="Arial" panose="020B0604020202020204" pitchFamily="34" charset="0"/>
                <a:ea typeface="Tahoma" pitchFamily="34" charset="0"/>
                <a:cs typeface="Arial" panose="020B0604020202020204" pitchFamily="34" charset="0"/>
              </a:rPr>
              <a:t>      </a:t>
            </a:r>
            <a:r>
              <a:rPr lang="en-US" altLang="zh-CN" sz="2200" b="1" dirty="0" err="1">
                <a:latin typeface="Arial" panose="020B0604020202020204" pitchFamily="34" charset="0"/>
                <a:ea typeface="Tahoma" pitchFamily="34" charset="0"/>
                <a:cs typeface="Arial" panose="020B0604020202020204" pitchFamily="34" charset="0"/>
              </a:rPr>
              <a:t>board.setAdvertisement</a:t>
            </a:r>
            <a:r>
              <a:rPr lang="en-US" altLang="zh-CN" sz="2200" b="1" dirty="0">
                <a:latin typeface="Arial" panose="020B0604020202020204" pitchFamily="34" charset="0"/>
                <a:ea typeface="Tahoma" pitchFamily="34" charset="0"/>
                <a:cs typeface="Arial" panose="020B0604020202020204" pitchFamily="34" charset="0"/>
              </a:rPr>
              <a:t>(</a:t>
            </a:r>
            <a:r>
              <a:rPr lang="en-US" altLang="zh-CN" sz="2200" b="1" dirty="0">
                <a:solidFill>
                  <a:srgbClr val="0000CC"/>
                </a:solidFill>
                <a:latin typeface="Arial" panose="020B0604020202020204" pitchFamily="34" charset="0"/>
                <a:ea typeface="Tahoma" pitchFamily="34" charset="0"/>
                <a:cs typeface="Arial" panose="020B0604020202020204" pitchFamily="34" charset="0"/>
              </a:rPr>
              <a:t>new  </a:t>
            </a:r>
            <a:r>
              <a:rPr lang="en-US" altLang="zh-CN" sz="2200" b="1" dirty="0" err="1">
                <a:solidFill>
                  <a:srgbClr val="0000CC"/>
                </a:solidFill>
                <a:latin typeface="Arial" panose="020B0604020202020204" pitchFamily="34" charset="0"/>
                <a:ea typeface="Tahoma" pitchFamily="34" charset="0"/>
                <a:cs typeface="Arial" panose="020B0604020202020204" pitchFamily="34" charset="0"/>
              </a:rPr>
              <a:t>LenovoCorp</a:t>
            </a:r>
            <a:r>
              <a:rPr lang="en-US" altLang="zh-CN" sz="2200" b="1" dirty="0">
                <a:solidFill>
                  <a:srgbClr val="0000CC"/>
                </a:solidFill>
                <a:latin typeface="Arial" panose="020B0604020202020204" pitchFamily="34" charset="0"/>
                <a:ea typeface="Tahoma" pitchFamily="34" charset="0"/>
                <a:cs typeface="Arial" panose="020B0604020202020204" pitchFamily="34" charset="0"/>
              </a:rPr>
              <a:t>()</a:t>
            </a:r>
            <a:r>
              <a:rPr lang="en-US" altLang="zh-CN" sz="2200" b="1" dirty="0">
                <a:latin typeface="Arial" panose="020B0604020202020204" pitchFamily="34" charset="0"/>
                <a:ea typeface="Tahoma" pitchFamily="34" charset="0"/>
                <a:cs typeface="Arial" panose="020B0604020202020204" pitchFamily="34" charset="0"/>
              </a:rPr>
              <a:t>);</a:t>
            </a:r>
          </a:p>
          <a:p>
            <a:pPr>
              <a:buNone/>
            </a:pPr>
            <a:r>
              <a:rPr lang="en-US" altLang="zh-CN" sz="2200" b="1" dirty="0">
                <a:latin typeface="Arial" panose="020B0604020202020204" pitchFamily="34" charset="0"/>
                <a:ea typeface="Tahoma" pitchFamily="34" charset="0"/>
                <a:cs typeface="Arial" panose="020B0604020202020204" pitchFamily="34" charset="0"/>
              </a:rPr>
              <a:t>      </a:t>
            </a:r>
            <a:r>
              <a:rPr lang="en-US" altLang="zh-CN" sz="2200" b="1" dirty="0" err="1">
                <a:latin typeface="Arial" panose="020B0604020202020204" pitchFamily="34" charset="0"/>
                <a:ea typeface="Tahoma" pitchFamily="34" charset="0"/>
                <a:cs typeface="Arial" panose="020B0604020202020204" pitchFamily="34" charset="0"/>
              </a:rPr>
              <a:t>board.show</a:t>
            </a:r>
            <a:r>
              <a:rPr lang="en-US" altLang="zh-CN" sz="2200" b="1" dirty="0">
                <a:latin typeface="Arial" panose="020B0604020202020204" pitchFamily="34" charset="0"/>
                <a:ea typeface="Tahoma" pitchFamily="34" charset="0"/>
                <a:cs typeface="Arial" panose="020B0604020202020204" pitchFamily="34" charset="0"/>
              </a:rPr>
              <a:t>();  </a:t>
            </a:r>
          </a:p>
          <a:p>
            <a:pPr>
              <a:buNone/>
            </a:pPr>
            <a:endParaRPr lang="en-US" altLang="zh-CN" sz="2200" b="1" dirty="0">
              <a:latin typeface="Arial" panose="020B0604020202020204" pitchFamily="34" charset="0"/>
              <a:ea typeface="Tahoma" pitchFamily="34" charset="0"/>
              <a:cs typeface="Arial" panose="020B0604020202020204" pitchFamily="34" charset="0"/>
            </a:endParaRPr>
          </a:p>
          <a:p>
            <a:pPr>
              <a:buNone/>
            </a:pPr>
            <a:r>
              <a:rPr lang="en-US" altLang="zh-CN" sz="2200" b="1" dirty="0">
                <a:latin typeface="Arial" panose="020B0604020202020204" pitchFamily="34" charset="0"/>
                <a:ea typeface="Tahoma" pitchFamily="34" charset="0"/>
                <a:cs typeface="Arial" panose="020B0604020202020204" pitchFamily="34" charset="0"/>
              </a:rPr>
              <a:t>      </a:t>
            </a:r>
            <a:r>
              <a:rPr lang="en-US" altLang="zh-CN" sz="2200" b="1" dirty="0" err="1">
                <a:latin typeface="Arial" panose="020B0604020202020204" pitchFamily="34" charset="0"/>
                <a:ea typeface="Tahoma" pitchFamily="34" charset="0"/>
                <a:cs typeface="Arial" panose="020B0604020202020204" pitchFamily="34" charset="0"/>
              </a:rPr>
              <a:t>board.setAdvertisement</a:t>
            </a:r>
            <a:r>
              <a:rPr lang="en-US" altLang="zh-CN" sz="2200" b="1" dirty="0">
                <a:latin typeface="Arial" panose="020B0604020202020204" pitchFamily="34" charset="0"/>
                <a:ea typeface="Tahoma" pitchFamily="34" charset="0"/>
                <a:cs typeface="Arial" panose="020B0604020202020204" pitchFamily="34" charset="0"/>
              </a:rPr>
              <a:t>(</a:t>
            </a:r>
            <a:r>
              <a:rPr lang="en-US" altLang="zh-CN" sz="2200" b="1" dirty="0">
                <a:solidFill>
                  <a:srgbClr val="0000CC"/>
                </a:solidFill>
                <a:latin typeface="Arial" panose="020B0604020202020204" pitchFamily="34" charset="0"/>
                <a:ea typeface="Tahoma" pitchFamily="34" charset="0"/>
                <a:cs typeface="Arial" panose="020B0604020202020204" pitchFamily="34" charset="0"/>
              </a:rPr>
              <a:t>new  </a:t>
            </a:r>
            <a:r>
              <a:rPr lang="en-US" altLang="zh-CN" sz="2200" b="1" dirty="0" err="1">
                <a:solidFill>
                  <a:srgbClr val="0000CC"/>
                </a:solidFill>
                <a:latin typeface="Arial" panose="020B0604020202020204" pitchFamily="34" charset="0"/>
                <a:ea typeface="Tahoma" pitchFamily="34" charset="0"/>
                <a:cs typeface="Arial" panose="020B0604020202020204" pitchFamily="34" charset="0"/>
              </a:rPr>
              <a:t>PhilipsCorp</a:t>
            </a:r>
            <a:r>
              <a:rPr lang="en-US" altLang="zh-CN" sz="2200" b="1" dirty="0">
                <a:solidFill>
                  <a:srgbClr val="0000CC"/>
                </a:solidFill>
                <a:latin typeface="Arial" panose="020B0604020202020204" pitchFamily="34" charset="0"/>
                <a:ea typeface="Tahoma" pitchFamily="34" charset="0"/>
                <a:cs typeface="Arial" panose="020B0604020202020204" pitchFamily="34" charset="0"/>
              </a:rPr>
              <a:t>()</a:t>
            </a:r>
            <a:r>
              <a:rPr lang="en-US" altLang="zh-CN" sz="2200" b="1" dirty="0">
                <a:latin typeface="Arial" panose="020B0604020202020204" pitchFamily="34" charset="0"/>
                <a:ea typeface="Tahoma" pitchFamily="34" charset="0"/>
                <a:cs typeface="Arial" panose="020B0604020202020204" pitchFamily="34" charset="0"/>
              </a:rPr>
              <a:t>);</a:t>
            </a:r>
          </a:p>
          <a:p>
            <a:pPr>
              <a:buNone/>
            </a:pPr>
            <a:r>
              <a:rPr lang="en-US" altLang="zh-CN" sz="2200" b="1" dirty="0">
                <a:latin typeface="Arial" panose="020B0604020202020204" pitchFamily="34" charset="0"/>
                <a:ea typeface="Tahoma" pitchFamily="34" charset="0"/>
                <a:cs typeface="Arial" panose="020B0604020202020204" pitchFamily="34" charset="0"/>
              </a:rPr>
              <a:t>      </a:t>
            </a:r>
            <a:r>
              <a:rPr lang="en-US" altLang="zh-CN" sz="2200" b="1" dirty="0" err="1">
                <a:latin typeface="Arial" panose="020B0604020202020204" pitchFamily="34" charset="0"/>
                <a:ea typeface="Tahoma" pitchFamily="34" charset="0"/>
                <a:cs typeface="Arial" panose="020B0604020202020204" pitchFamily="34" charset="0"/>
              </a:rPr>
              <a:t>board.show</a:t>
            </a:r>
            <a:r>
              <a:rPr lang="en-US" altLang="zh-CN" sz="2200" b="1" dirty="0">
                <a:latin typeface="Arial" panose="020B0604020202020204" pitchFamily="34" charset="0"/>
                <a:ea typeface="Tahoma" pitchFamily="34" charset="0"/>
                <a:cs typeface="Arial" panose="020B0604020202020204" pitchFamily="34" charset="0"/>
              </a:rPr>
              <a:t>();      </a:t>
            </a:r>
          </a:p>
          <a:p>
            <a:pPr>
              <a:buNone/>
            </a:pPr>
            <a:r>
              <a:rPr lang="en-US" altLang="zh-CN" sz="2200" b="1" dirty="0">
                <a:latin typeface="Arial" panose="020B0604020202020204" pitchFamily="34" charset="0"/>
                <a:ea typeface="Tahoma" pitchFamily="34" charset="0"/>
                <a:cs typeface="Arial" panose="020B0604020202020204" pitchFamily="34" charset="0"/>
              </a:rPr>
              <a:t>   }</a:t>
            </a:r>
          </a:p>
          <a:p>
            <a:pPr>
              <a:buNone/>
            </a:pPr>
            <a:r>
              <a:rPr lang="en-US" altLang="zh-CN" sz="2200" b="1" dirty="0">
                <a:latin typeface="Arial" panose="020B0604020202020204" pitchFamily="34" charset="0"/>
                <a:ea typeface="Tahoma" pitchFamily="34" charset="0"/>
                <a:cs typeface="Arial" panose="020B0604020202020204" pitchFamily="34" charset="0"/>
              </a:rPr>
              <a:t>}</a:t>
            </a:r>
            <a:endParaRPr lang="zh-CN" altLang="en-US" sz="22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139136" cy="1295400"/>
          </a:xfrm>
        </p:spPr>
        <p:txBody>
          <a:bodyPr/>
          <a:lstStyle/>
          <a:p>
            <a:pPr lvl="1"/>
            <a:r>
              <a:rPr lang="zh-CN" altLang="en-US" dirty="0">
                <a:latin typeface="+mj-lt"/>
              </a:rPr>
              <a:t>§5.10.5 </a:t>
            </a:r>
            <a:r>
              <a:rPr lang="en-US" altLang="zh-CN" dirty="0">
                <a:latin typeface="+mj-lt"/>
              </a:rPr>
              <a:t>abstract</a:t>
            </a:r>
            <a:r>
              <a:rPr lang="zh-CN" altLang="en-US" dirty="0">
                <a:latin typeface="+mj-lt"/>
              </a:rPr>
              <a:t>类与接口的比较 </a:t>
            </a:r>
          </a:p>
        </p:txBody>
      </p:sp>
      <p:sp>
        <p:nvSpPr>
          <p:cNvPr id="3" name="内容占位符 2"/>
          <p:cNvSpPr>
            <a:spLocks noGrp="1"/>
          </p:cNvSpPr>
          <p:nvPr>
            <p:ph idx="1"/>
          </p:nvPr>
        </p:nvSpPr>
        <p:spPr/>
        <p:txBody>
          <a:bodyPr/>
          <a:lstStyle/>
          <a:p>
            <a:r>
              <a:rPr lang="zh-CN" altLang="en-US" dirty="0"/>
              <a:t>接口和</a:t>
            </a:r>
            <a:r>
              <a:rPr lang="en-US" altLang="zh-CN" dirty="0"/>
              <a:t>abstract</a:t>
            </a:r>
            <a:r>
              <a:rPr lang="zh-CN" altLang="en-US" dirty="0"/>
              <a:t>类的比较如下：</a:t>
            </a:r>
          </a:p>
          <a:p>
            <a:pPr lvl="1">
              <a:buNone/>
            </a:pPr>
            <a:r>
              <a:rPr lang="en-US" altLang="zh-CN" dirty="0"/>
              <a:t>1</a:t>
            </a:r>
            <a:r>
              <a:rPr lang="zh-CN" altLang="en-US" dirty="0"/>
              <a:t>．</a:t>
            </a:r>
            <a:r>
              <a:rPr lang="en-US" altLang="zh-CN" dirty="0"/>
              <a:t>abstract</a:t>
            </a:r>
            <a:r>
              <a:rPr lang="zh-CN" altLang="en-US" dirty="0"/>
              <a:t>类和接口都可以有</a:t>
            </a:r>
            <a:r>
              <a:rPr lang="en-US" altLang="zh-CN" dirty="0"/>
              <a:t>abstract</a:t>
            </a:r>
            <a:r>
              <a:rPr lang="zh-CN" altLang="en-US" dirty="0"/>
              <a:t>方法。</a:t>
            </a:r>
            <a:endParaRPr lang="en-US" altLang="zh-CN" dirty="0"/>
          </a:p>
          <a:p>
            <a:pPr lvl="1">
              <a:buNone/>
            </a:pPr>
            <a:endParaRPr lang="zh-CN" altLang="en-US" dirty="0"/>
          </a:p>
          <a:p>
            <a:pPr lvl="1">
              <a:buNone/>
            </a:pPr>
            <a:r>
              <a:rPr lang="en-US" altLang="zh-CN" dirty="0"/>
              <a:t>2</a:t>
            </a:r>
            <a:r>
              <a:rPr lang="zh-CN" altLang="en-US" dirty="0"/>
              <a:t>．接口中只可以有常量，不能有变量；而</a:t>
            </a:r>
            <a:r>
              <a:rPr lang="en-US" altLang="zh-CN" dirty="0"/>
              <a:t>abstract</a:t>
            </a:r>
            <a:r>
              <a:rPr lang="zh-CN" altLang="en-US" dirty="0"/>
              <a:t>类中即可以有常量也可以有变量。</a:t>
            </a:r>
            <a:endParaRPr lang="en-US" altLang="zh-CN" dirty="0"/>
          </a:p>
          <a:p>
            <a:pPr lvl="1">
              <a:buNone/>
            </a:pPr>
            <a:endParaRPr lang="zh-CN" altLang="en-US" dirty="0"/>
          </a:p>
          <a:p>
            <a:pPr lvl="1">
              <a:buNone/>
            </a:pPr>
            <a:r>
              <a:rPr lang="en-US" altLang="zh-CN" dirty="0"/>
              <a:t>3</a:t>
            </a:r>
            <a:r>
              <a:rPr lang="zh-CN" altLang="en-US" dirty="0"/>
              <a:t>．</a:t>
            </a:r>
            <a:r>
              <a:rPr lang="en-US" altLang="zh-CN" dirty="0"/>
              <a:t>abstract</a:t>
            </a:r>
            <a:r>
              <a:rPr lang="zh-CN" altLang="en-US" dirty="0"/>
              <a:t>类中可以有非</a:t>
            </a:r>
            <a:r>
              <a:rPr lang="en-US" altLang="zh-CN" dirty="0"/>
              <a:t>abstract</a:t>
            </a:r>
            <a:r>
              <a:rPr lang="zh-CN" altLang="en-US" dirty="0"/>
              <a:t>方法，但是，</a:t>
            </a:r>
            <a:r>
              <a:rPr lang="zh-CN" altLang="zh-CN" sz="2400" dirty="0">
                <a:latin typeface="Arial" panose="020B0604020202020204" pitchFamily="34" charset="0"/>
                <a:cs typeface="Arial" panose="020B0604020202020204" pitchFamily="34" charset="0"/>
              </a:rPr>
              <a:t>从</a:t>
            </a:r>
            <a:r>
              <a:rPr lang="en-US" altLang="zh-CN" sz="2400" dirty="0">
                <a:latin typeface="Arial" panose="020B0604020202020204" pitchFamily="34" charset="0"/>
                <a:cs typeface="Arial" panose="020B0604020202020204" pitchFamily="34" charset="0"/>
              </a:rPr>
              <a:t>JDK8</a:t>
            </a:r>
            <a:r>
              <a:rPr lang="zh-CN" altLang="zh-CN" sz="2400" dirty="0">
                <a:latin typeface="Arial" panose="020B0604020202020204" pitchFamily="34" charset="0"/>
                <a:cs typeface="Arial" panose="020B0604020202020204" pitchFamily="34" charset="0"/>
              </a:rPr>
              <a:t>版本开始</a:t>
            </a:r>
            <a:r>
              <a:rPr lang="zh-CN" altLang="en-US" sz="2400" dirty="0">
                <a:latin typeface="Arial" panose="020B0604020202020204" pitchFamily="34" charset="0"/>
                <a:cs typeface="Arial" panose="020B0604020202020204" pitchFamily="34" charset="0"/>
              </a:rPr>
              <a:t>，</a:t>
            </a:r>
            <a:r>
              <a:rPr lang="zh-CN" altLang="en-US" dirty="0"/>
              <a:t>接口可以有</a:t>
            </a:r>
            <a:r>
              <a:rPr lang="en-US" altLang="zh-CN" dirty="0"/>
              <a:t>default</a:t>
            </a:r>
            <a:r>
              <a:rPr lang="zh-CN" altLang="en-US" dirty="0"/>
              <a:t>方法和</a:t>
            </a:r>
            <a:r>
              <a:rPr lang="en-US" altLang="zh-CN" dirty="0"/>
              <a:t>static</a:t>
            </a:r>
            <a:r>
              <a:rPr lang="zh-CN" altLang="en-US" dirty="0"/>
              <a:t>方法。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102</a:t>
            </a:fld>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19E6A-9B13-44AA-A3E2-68B57D89EE4C}"/>
              </a:ext>
            </a:extLst>
          </p:cNvPr>
          <p:cNvSpPr>
            <a:spLocks noGrp="1"/>
          </p:cNvSpPr>
          <p:nvPr>
            <p:ph type="title"/>
          </p:nvPr>
        </p:nvSpPr>
        <p:spPr/>
        <p:txBody>
          <a:bodyPr/>
          <a:lstStyle/>
          <a:p>
            <a:r>
              <a:rPr lang="zh-CN" altLang="en-US" dirty="0"/>
              <a:t>§5.11   </a:t>
            </a:r>
            <a:r>
              <a:rPr lang="zh-CN" altLang="en-US" dirty="0">
                <a:latin typeface="宋体" charset="-122"/>
              </a:rPr>
              <a:t>小结 </a:t>
            </a:r>
            <a:endParaRPr lang="zh-CN" altLang="en-US" dirty="0"/>
          </a:p>
        </p:txBody>
      </p:sp>
      <p:sp>
        <p:nvSpPr>
          <p:cNvPr id="3" name="内容占位符 2">
            <a:extLst>
              <a:ext uri="{FF2B5EF4-FFF2-40B4-BE49-F238E27FC236}">
                <a16:creationId xmlns:a16="http://schemas.microsoft.com/office/drawing/2014/main" id="{D96658F8-45C2-428F-80AE-A69AF4DCBA62}"/>
              </a:ext>
            </a:extLst>
          </p:cNvPr>
          <p:cNvSpPr>
            <a:spLocks noGrp="1"/>
          </p:cNvSpPr>
          <p:nvPr>
            <p:ph idx="1"/>
          </p:nvPr>
        </p:nvSpPr>
        <p:spPr/>
        <p:txBody>
          <a:bodyPr/>
          <a:lstStyle/>
          <a:p>
            <a:r>
              <a:rPr lang="zh-CN" altLang="en-US" dirty="0"/>
              <a:t>继承</a:t>
            </a:r>
            <a:endParaRPr lang="en-US" altLang="zh-CN" dirty="0"/>
          </a:p>
          <a:p>
            <a:pPr lvl="1"/>
            <a:r>
              <a:rPr lang="zh-CN" altLang="en-US" sz="2800" dirty="0"/>
              <a:t>父类、子类</a:t>
            </a:r>
            <a:endParaRPr lang="en-US" altLang="zh-CN" sz="2800" dirty="0"/>
          </a:p>
          <a:p>
            <a:pPr lvl="1"/>
            <a:r>
              <a:rPr lang="zh-CN" altLang="en-US" sz="2800" dirty="0">
                <a:solidFill>
                  <a:srgbClr val="C00000"/>
                </a:solidFill>
                <a:latin typeface="华文行楷" panose="02010800040101010101" pitchFamily="2" charset="-122"/>
                <a:ea typeface="华文行楷" panose="02010800040101010101" pitchFamily="2" charset="-122"/>
              </a:rPr>
              <a:t>上转型对象</a:t>
            </a:r>
          </a:p>
          <a:p>
            <a:pPr lvl="1"/>
            <a:r>
              <a:rPr lang="zh-CN" altLang="en-US" sz="2800" dirty="0"/>
              <a:t>抽象类</a:t>
            </a:r>
            <a:endParaRPr lang="en-US" altLang="zh-CN" sz="2800" dirty="0"/>
          </a:p>
          <a:p>
            <a:pPr lvl="1"/>
            <a:r>
              <a:rPr lang="zh-CN" altLang="en-US" sz="2800" dirty="0"/>
              <a:t>接口</a:t>
            </a:r>
            <a:endParaRPr lang="en-US" altLang="zh-CN" sz="2800" dirty="0"/>
          </a:p>
        </p:txBody>
      </p:sp>
      <p:sp>
        <p:nvSpPr>
          <p:cNvPr id="4" name="灯片编号占位符 3">
            <a:extLst>
              <a:ext uri="{FF2B5EF4-FFF2-40B4-BE49-F238E27FC236}">
                <a16:creationId xmlns:a16="http://schemas.microsoft.com/office/drawing/2014/main" id="{F45C15B6-0021-42A2-8B41-08C9C36A62D0}"/>
              </a:ext>
            </a:extLst>
          </p:cNvPr>
          <p:cNvSpPr>
            <a:spLocks noGrp="1"/>
          </p:cNvSpPr>
          <p:nvPr>
            <p:ph type="sldNum" sz="quarter" idx="12"/>
          </p:nvPr>
        </p:nvSpPr>
        <p:spPr/>
        <p:txBody>
          <a:bodyPr/>
          <a:lstStyle/>
          <a:p>
            <a:fld id="{0C913308-F349-4B6D-A68A-DD1791B4A57B}" type="slidenum">
              <a:rPr lang="zh-CN" altLang="en-US" smtClean="0"/>
              <a:pPr/>
              <a:t>103</a:t>
            </a:fld>
            <a:endParaRPr lang="zh-CN" altLang="en-US"/>
          </a:p>
        </p:txBody>
      </p:sp>
    </p:spTree>
    <p:extLst>
      <p:ext uri="{BB962C8B-B14F-4D97-AF65-F5344CB8AC3E}">
        <p14:creationId xmlns:p14="http://schemas.microsoft.com/office/powerpoint/2010/main" val="2897821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§5.11   </a:t>
            </a:r>
            <a:r>
              <a:rPr lang="zh-CN" altLang="en-US" dirty="0">
                <a:latin typeface="宋体" charset="-122"/>
              </a:rPr>
              <a:t>小结 </a:t>
            </a:r>
            <a:endParaRPr lang="zh-CN" altLang="en-US" dirty="0"/>
          </a:p>
        </p:txBody>
      </p:sp>
      <p:sp>
        <p:nvSpPr>
          <p:cNvPr id="3" name="内容占位符 2"/>
          <p:cNvSpPr>
            <a:spLocks noGrp="1"/>
          </p:cNvSpPr>
          <p:nvPr>
            <p:ph idx="1"/>
          </p:nvPr>
        </p:nvSpPr>
        <p:spPr/>
        <p:txBody>
          <a:bodyPr/>
          <a:lstStyle/>
          <a:p>
            <a:pPr algn="just">
              <a:spcBef>
                <a:spcPct val="10000"/>
              </a:spcBef>
              <a:buNone/>
            </a:pPr>
            <a:r>
              <a:rPr lang="zh-CN" altLang="en-US" dirty="0"/>
              <a:t>1．</a:t>
            </a:r>
            <a:r>
              <a:rPr lang="zh-CN" altLang="en-US" sz="2400" dirty="0">
                <a:solidFill>
                  <a:srgbClr val="000099"/>
                </a:solidFill>
                <a:latin typeface="华文行楷" panose="02010800040101010101" pitchFamily="2" charset="-122"/>
                <a:ea typeface="华文行楷" panose="02010800040101010101" pitchFamily="2" charset="-122"/>
              </a:rPr>
              <a:t>继承是一种由已有的类创建新类的机制</a:t>
            </a:r>
            <a:r>
              <a:rPr lang="zh-CN" altLang="en-US" sz="2400" dirty="0"/>
              <a:t>。利用继承，我们可以先创建一个共有属性的一般类，根据该一般类再创建具有特殊属性的新</a:t>
            </a:r>
            <a:r>
              <a:rPr lang="zh-CN" altLang="en-US" sz="2400"/>
              <a:t>类。</a:t>
            </a:r>
            <a:endParaRPr lang="en-US" altLang="zh-CN" sz="2400"/>
          </a:p>
          <a:p>
            <a:pPr algn="just">
              <a:spcBef>
                <a:spcPct val="10000"/>
              </a:spcBef>
              <a:buNone/>
            </a:pPr>
            <a:endParaRPr lang="zh-CN" altLang="en-US" sz="2400" dirty="0"/>
          </a:p>
          <a:p>
            <a:pPr algn="just">
              <a:spcBef>
                <a:spcPct val="10000"/>
              </a:spcBef>
              <a:buNone/>
            </a:pPr>
            <a:r>
              <a:rPr lang="zh-CN" altLang="en-US" sz="2400" dirty="0"/>
              <a:t>2．所谓</a:t>
            </a:r>
            <a:r>
              <a:rPr lang="zh-CN" altLang="en-US" sz="2400" b="1" dirty="0">
                <a:solidFill>
                  <a:srgbClr val="000099"/>
                </a:solidFill>
                <a:latin typeface="华文行楷" panose="02010800040101010101" pitchFamily="2" charset="-122"/>
                <a:ea typeface="华文行楷" panose="02010800040101010101" pitchFamily="2" charset="-122"/>
              </a:rPr>
              <a:t>子类继承父类的成员变量</a:t>
            </a:r>
            <a:r>
              <a:rPr lang="zh-CN" altLang="en-US" sz="2400" dirty="0"/>
              <a:t>作为自己的一个成员变量，就好像它们是在子类中直接声明一样，可以被子类中自己声明的任何实例方法</a:t>
            </a:r>
            <a:r>
              <a:rPr lang="zh-CN" altLang="en-US" sz="2400"/>
              <a:t>操作。</a:t>
            </a:r>
            <a:endParaRPr lang="en-US" altLang="zh-CN" sz="2400"/>
          </a:p>
          <a:p>
            <a:pPr algn="just">
              <a:spcBef>
                <a:spcPct val="10000"/>
              </a:spcBef>
              <a:buNone/>
            </a:pPr>
            <a:endParaRPr lang="zh-CN" altLang="en-US" sz="2400" dirty="0"/>
          </a:p>
          <a:p>
            <a:pPr algn="just">
              <a:spcBef>
                <a:spcPct val="10000"/>
              </a:spcBef>
              <a:buNone/>
            </a:pPr>
            <a:r>
              <a:rPr lang="zh-CN" altLang="en-US" sz="2400" dirty="0"/>
              <a:t>3．所谓</a:t>
            </a:r>
            <a:r>
              <a:rPr lang="zh-CN" altLang="en-US" sz="2400" b="1" dirty="0">
                <a:solidFill>
                  <a:srgbClr val="000099"/>
                </a:solidFill>
                <a:latin typeface="华文行楷" panose="02010800040101010101" pitchFamily="2" charset="-122"/>
                <a:ea typeface="华文行楷" panose="02010800040101010101" pitchFamily="2" charset="-122"/>
              </a:rPr>
              <a:t>子类继承父类的方法</a:t>
            </a:r>
            <a:r>
              <a:rPr lang="zh-CN" altLang="en-US" sz="2400" dirty="0"/>
              <a:t>作为子类中的一个方法，就像它们是在子类中直接声明一样，可以被子类中自己声明的任何实例方法调用。</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104</a:t>
            </a:fld>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§5.11   </a:t>
            </a:r>
            <a:r>
              <a:rPr lang="zh-CN" altLang="en-US" dirty="0">
                <a:latin typeface="宋体" charset="-122"/>
              </a:rPr>
              <a:t>小结 </a:t>
            </a:r>
            <a:endParaRPr lang="zh-CN" altLang="en-US" dirty="0"/>
          </a:p>
        </p:txBody>
      </p:sp>
      <p:sp>
        <p:nvSpPr>
          <p:cNvPr id="3" name="内容占位符 2"/>
          <p:cNvSpPr>
            <a:spLocks noGrp="1"/>
          </p:cNvSpPr>
          <p:nvPr>
            <p:ph idx="1"/>
          </p:nvPr>
        </p:nvSpPr>
        <p:spPr/>
        <p:txBody>
          <a:bodyPr/>
          <a:lstStyle/>
          <a:p>
            <a:pPr algn="just">
              <a:spcBef>
                <a:spcPct val="10000"/>
              </a:spcBef>
              <a:buNone/>
            </a:pPr>
            <a:r>
              <a:rPr lang="zh-CN" altLang="en-US" dirty="0"/>
              <a:t>4．</a:t>
            </a:r>
            <a:r>
              <a:rPr lang="zh-CN" altLang="en-US" b="1" dirty="0">
                <a:solidFill>
                  <a:srgbClr val="000099"/>
                </a:solidFill>
                <a:latin typeface="华文行楷" panose="02010800040101010101" pitchFamily="2" charset="-122"/>
                <a:ea typeface="华文行楷" panose="02010800040101010101" pitchFamily="2" charset="-122"/>
              </a:rPr>
              <a:t>多态</a:t>
            </a:r>
            <a:r>
              <a:rPr lang="zh-CN" altLang="en-US" dirty="0"/>
              <a:t>是面向对象编程的又一重要特性。</a:t>
            </a:r>
            <a:endParaRPr lang="en-US" altLang="zh-CN" dirty="0"/>
          </a:p>
          <a:p>
            <a:pPr lvl="1" algn="just">
              <a:spcBef>
                <a:spcPct val="10000"/>
              </a:spcBef>
            </a:pPr>
            <a:r>
              <a:rPr lang="zh-CN" altLang="en-US" b="1" dirty="0">
                <a:solidFill>
                  <a:srgbClr val="000099"/>
                </a:solidFill>
                <a:latin typeface="华文行楷" panose="02010800040101010101" pitchFamily="2" charset="-122"/>
                <a:ea typeface="华文行楷" panose="02010800040101010101" pitchFamily="2" charset="-122"/>
              </a:rPr>
              <a:t>子类可以体现多态</a:t>
            </a:r>
            <a:r>
              <a:rPr lang="zh-CN" altLang="en-US" dirty="0"/>
              <a:t>，</a:t>
            </a:r>
            <a:r>
              <a:rPr lang="zh-CN" altLang="en-US"/>
              <a:t>即：</a:t>
            </a:r>
            <a:endParaRPr lang="en-US" altLang="zh-CN"/>
          </a:p>
          <a:p>
            <a:pPr lvl="2" algn="just">
              <a:spcBef>
                <a:spcPct val="10000"/>
              </a:spcBef>
            </a:pPr>
            <a:r>
              <a:rPr lang="zh-CN" altLang="en-US"/>
              <a:t>子</a:t>
            </a:r>
            <a:r>
              <a:rPr lang="zh-CN" altLang="en-US" dirty="0"/>
              <a:t>类可以根据各自的需要重写的父类的某个方法，子类通过方法的重写可以把父类的状态和行为改变为自身的状态和行为。</a:t>
            </a:r>
            <a:endParaRPr lang="en-US" altLang="zh-CN" dirty="0"/>
          </a:p>
          <a:p>
            <a:pPr lvl="1" algn="just">
              <a:spcBef>
                <a:spcPct val="10000"/>
              </a:spcBef>
            </a:pPr>
            <a:r>
              <a:rPr lang="zh-CN" altLang="en-US" b="1" dirty="0">
                <a:solidFill>
                  <a:srgbClr val="000099"/>
                </a:solidFill>
                <a:latin typeface="华文行楷" panose="02010800040101010101" pitchFamily="2" charset="-122"/>
                <a:ea typeface="华文行楷" panose="02010800040101010101" pitchFamily="2" charset="-122"/>
              </a:rPr>
              <a:t>接口也可以体现多态</a:t>
            </a:r>
            <a:r>
              <a:rPr lang="zh-CN" altLang="en-US" dirty="0"/>
              <a:t>，</a:t>
            </a:r>
            <a:r>
              <a:rPr lang="zh-CN" altLang="en-US"/>
              <a:t>即：</a:t>
            </a:r>
            <a:endParaRPr lang="en-US" altLang="zh-CN"/>
          </a:p>
          <a:p>
            <a:pPr lvl="2" algn="just">
              <a:spcBef>
                <a:spcPct val="10000"/>
              </a:spcBef>
            </a:pPr>
            <a:r>
              <a:rPr lang="zh-CN" altLang="en-US"/>
              <a:t>不同</a:t>
            </a:r>
            <a:r>
              <a:rPr lang="zh-CN" altLang="en-US" dirty="0"/>
              <a:t>的类在实现同一接口时，可以给出不同的实现手段。</a:t>
            </a:r>
          </a:p>
          <a:p>
            <a:pPr algn="just">
              <a:spcBef>
                <a:spcPct val="10000"/>
              </a:spcBef>
              <a:buNone/>
            </a:pPr>
            <a:endParaRPr lang="en-US" altLang="zh-CN"/>
          </a:p>
          <a:p>
            <a:pPr algn="just">
              <a:spcBef>
                <a:spcPct val="10000"/>
              </a:spcBef>
              <a:buNone/>
            </a:pPr>
            <a:r>
              <a:rPr lang="zh-CN" altLang="en-US"/>
              <a:t>5．在</a:t>
            </a:r>
            <a:r>
              <a:rPr lang="zh-CN" altLang="en-US" dirty="0"/>
              <a:t>使用多态设计程序时，要熟练使用</a:t>
            </a:r>
            <a:r>
              <a:rPr lang="zh-CN" altLang="en-US" dirty="0">
                <a:solidFill>
                  <a:srgbClr val="C00000"/>
                </a:solidFill>
                <a:latin typeface="华文行楷" panose="02010800040101010101" pitchFamily="2" charset="-122"/>
                <a:ea typeface="华文行楷" panose="02010800040101010101" pitchFamily="2" charset="-122"/>
              </a:rPr>
              <a:t>上转型对象</a:t>
            </a:r>
            <a:r>
              <a:rPr lang="zh-CN" altLang="en-US" dirty="0"/>
              <a:t>或</a:t>
            </a:r>
            <a:r>
              <a:rPr lang="zh-CN" altLang="en-US" dirty="0">
                <a:solidFill>
                  <a:srgbClr val="C00000"/>
                </a:solidFill>
                <a:latin typeface="华文行楷" panose="02010800040101010101" pitchFamily="2" charset="-122"/>
                <a:ea typeface="华文行楷" panose="02010800040101010101" pitchFamily="2" charset="-122"/>
              </a:rPr>
              <a:t>接口回调</a:t>
            </a:r>
            <a:r>
              <a:rPr lang="zh-CN" altLang="en-US" dirty="0"/>
              <a:t>，以便体现程序设计所提倡的</a:t>
            </a:r>
            <a:r>
              <a:rPr lang="zh-CN" altLang="en-US"/>
              <a:t>“开-闭”原则。</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105</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§5.2.1 </a:t>
            </a:r>
            <a:r>
              <a:rPr lang="zh-CN" altLang="en-US" dirty="0">
                <a:latin typeface="宋体" pitchFamily="2" charset="-122"/>
              </a:rPr>
              <a:t>子类和父类在同一包中的继承性</a:t>
            </a:r>
            <a:r>
              <a:rPr lang="zh-CN" altLang="en-US" dirty="0">
                <a:cs typeface="Times New Roman" pitchFamily="18" charset="0"/>
              </a:rPr>
              <a:t> </a:t>
            </a:r>
            <a:endParaRPr lang="zh-CN" altLang="en-US" dirty="0"/>
          </a:p>
        </p:txBody>
      </p:sp>
      <p:sp>
        <p:nvSpPr>
          <p:cNvPr id="3" name="内容占位符 2"/>
          <p:cNvSpPr>
            <a:spLocks noGrp="1"/>
          </p:cNvSpPr>
          <p:nvPr>
            <p:ph idx="1"/>
          </p:nvPr>
        </p:nvSpPr>
        <p:spPr/>
        <p:txBody>
          <a:bodyPr/>
          <a:lstStyle/>
          <a:p>
            <a:r>
              <a:rPr lang="zh-CN" altLang="en-US" dirty="0"/>
              <a:t>如果</a:t>
            </a:r>
            <a:r>
              <a:rPr lang="zh-CN" altLang="en-US" b="1" dirty="0">
                <a:solidFill>
                  <a:srgbClr val="C00000"/>
                </a:solidFill>
              </a:rPr>
              <a:t>子类</a:t>
            </a:r>
            <a:r>
              <a:rPr lang="zh-CN" altLang="en-US" b="1" dirty="0"/>
              <a:t>和</a:t>
            </a:r>
            <a:r>
              <a:rPr lang="zh-CN" altLang="en-US" b="1" dirty="0">
                <a:solidFill>
                  <a:srgbClr val="C00000"/>
                </a:solidFill>
              </a:rPr>
              <a:t>父类在</a:t>
            </a:r>
            <a:r>
              <a:rPr lang="zh-CN" altLang="en-US" b="1" dirty="0">
                <a:solidFill>
                  <a:srgbClr val="006600"/>
                </a:solidFill>
                <a:latin typeface="华文新魏" panose="02010800040101010101" pitchFamily="2" charset="-122"/>
                <a:ea typeface="华文新魏" panose="02010800040101010101" pitchFamily="2" charset="-122"/>
              </a:rPr>
              <a:t>同一个包</a:t>
            </a:r>
            <a:r>
              <a:rPr lang="zh-CN" altLang="en-US" b="1" dirty="0">
                <a:solidFill>
                  <a:srgbClr val="C00000"/>
                </a:solidFill>
              </a:rPr>
              <a:t>中</a:t>
            </a:r>
            <a:r>
              <a:rPr lang="zh-CN" altLang="en-US" dirty="0"/>
              <a:t>，则：</a:t>
            </a:r>
            <a:endParaRPr lang="en-US" altLang="zh-CN" dirty="0"/>
          </a:p>
          <a:p>
            <a:pPr lvl="1"/>
            <a:r>
              <a:rPr lang="zh-CN" altLang="en-US" dirty="0"/>
              <a:t>子类自然地继承了其父类中</a:t>
            </a:r>
            <a:r>
              <a:rPr lang="zh-CN" altLang="en-US" b="1" dirty="0">
                <a:solidFill>
                  <a:srgbClr val="0000CC"/>
                </a:solidFill>
                <a:latin typeface="隶书" panose="02010509060101010101" pitchFamily="49" charset="-122"/>
                <a:ea typeface="隶书" panose="02010509060101010101" pitchFamily="49" charset="-122"/>
              </a:rPr>
              <a:t>不是</a:t>
            </a:r>
            <a:r>
              <a:rPr lang="en-US" altLang="zh-CN" b="1" dirty="0">
                <a:solidFill>
                  <a:srgbClr val="0000CC"/>
                </a:solidFill>
                <a:latin typeface="隶书" panose="02010509060101010101" pitchFamily="49" charset="-122"/>
                <a:ea typeface="隶书" panose="02010509060101010101" pitchFamily="49" charset="-122"/>
              </a:rPr>
              <a:t>private</a:t>
            </a:r>
            <a:r>
              <a:rPr lang="zh-CN" altLang="en-US" b="1" dirty="0">
                <a:solidFill>
                  <a:srgbClr val="0000CC"/>
                </a:solidFill>
                <a:latin typeface="隶书" panose="02010509060101010101" pitchFamily="49" charset="-122"/>
                <a:ea typeface="隶书" panose="02010509060101010101" pitchFamily="49" charset="-122"/>
              </a:rPr>
              <a:t>的成员变量</a:t>
            </a:r>
            <a:r>
              <a:rPr lang="zh-CN" altLang="en-US" dirty="0"/>
              <a:t>作为自己的成员变量；</a:t>
            </a:r>
            <a:endParaRPr lang="en-US" altLang="zh-CN" dirty="0"/>
          </a:p>
          <a:p>
            <a:pPr lvl="1"/>
            <a:r>
              <a:rPr lang="zh-CN" altLang="en-US" dirty="0"/>
              <a:t>也自然地继承了父类中</a:t>
            </a:r>
            <a:r>
              <a:rPr lang="zh-CN" altLang="en-US" b="1" dirty="0">
                <a:solidFill>
                  <a:srgbClr val="0000CC"/>
                </a:solidFill>
                <a:latin typeface="隶书" panose="02010509060101010101" pitchFamily="49" charset="-122"/>
                <a:ea typeface="隶书" panose="02010509060101010101" pitchFamily="49" charset="-122"/>
              </a:rPr>
              <a:t>不是</a:t>
            </a:r>
            <a:r>
              <a:rPr lang="en-US" altLang="zh-CN" b="1" dirty="0">
                <a:solidFill>
                  <a:srgbClr val="0000CC"/>
                </a:solidFill>
                <a:latin typeface="隶书" panose="02010509060101010101" pitchFamily="49" charset="-122"/>
                <a:ea typeface="隶书" panose="02010509060101010101" pitchFamily="49" charset="-122"/>
              </a:rPr>
              <a:t>private</a:t>
            </a:r>
            <a:r>
              <a:rPr lang="zh-CN" altLang="en-US" b="1" dirty="0">
                <a:solidFill>
                  <a:srgbClr val="0000CC"/>
                </a:solidFill>
                <a:latin typeface="隶书" panose="02010509060101010101" pitchFamily="49" charset="-122"/>
                <a:ea typeface="隶书" panose="02010509060101010101" pitchFamily="49" charset="-122"/>
              </a:rPr>
              <a:t>的方法</a:t>
            </a:r>
            <a:r>
              <a:rPr lang="zh-CN" altLang="en-US" dirty="0"/>
              <a:t>作为自己的方法；</a:t>
            </a:r>
            <a:endParaRPr lang="en-US" altLang="zh-CN" dirty="0"/>
          </a:p>
          <a:p>
            <a:pPr lvl="1"/>
            <a:endParaRPr lang="en-US" altLang="zh-CN" dirty="0"/>
          </a:p>
          <a:p>
            <a:pPr lvl="1"/>
            <a:r>
              <a:rPr lang="zh-CN" altLang="en-US" dirty="0"/>
              <a:t>继承的成员变量或方法的</a:t>
            </a:r>
            <a:r>
              <a:rPr lang="zh-CN" altLang="en-US" b="1" dirty="0">
                <a:solidFill>
                  <a:srgbClr val="C00000"/>
                </a:solidFill>
                <a:latin typeface="隶书" panose="02010509060101010101" pitchFamily="49" charset="-122"/>
                <a:ea typeface="隶书" panose="02010509060101010101" pitchFamily="49" charset="-122"/>
              </a:rPr>
              <a:t>访问权限保持不变</a:t>
            </a:r>
            <a:r>
              <a:rPr lang="zh-CN" altLang="en-US" dirty="0"/>
              <a:t>。</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§5.2.2   </a:t>
            </a:r>
            <a:r>
              <a:rPr lang="zh-CN" altLang="en-US" dirty="0">
                <a:latin typeface="宋体" pitchFamily="2" charset="-122"/>
              </a:rPr>
              <a:t>子类和父类不在同一包中的继承性</a:t>
            </a:r>
            <a:endParaRPr lang="zh-CN" altLang="en-US" dirty="0"/>
          </a:p>
        </p:txBody>
      </p:sp>
      <p:sp>
        <p:nvSpPr>
          <p:cNvPr id="3" name="内容占位符 2"/>
          <p:cNvSpPr>
            <a:spLocks noGrp="1"/>
          </p:cNvSpPr>
          <p:nvPr>
            <p:ph idx="1"/>
          </p:nvPr>
        </p:nvSpPr>
        <p:spPr/>
        <p:txBody>
          <a:bodyPr/>
          <a:lstStyle/>
          <a:p>
            <a:pPr>
              <a:spcBef>
                <a:spcPts val="0"/>
              </a:spcBef>
            </a:pPr>
            <a:r>
              <a:rPr lang="zh-CN" altLang="en-US" dirty="0">
                <a:latin typeface="+mj-lt"/>
              </a:rPr>
              <a:t>如果</a:t>
            </a:r>
            <a:r>
              <a:rPr lang="zh-CN" altLang="en-US" b="1" dirty="0">
                <a:solidFill>
                  <a:srgbClr val="C00000"/>
                </a:solidFill>
                <a:latin typeface="隶书" panose="02010509060101010101" pitchFamily="49" charset="-122"/>
                <a:ea typeface="隶书" panose="02010509060101010101" pitchFamily="49" charset="-122"/>
              </a:rPr>
              <a:t>子类和父类</a:t>
            </a:r>
            <a:r>
              <a:rPr lang="zh-CN" altLang="en-US" b="1" dirty="0">
                <a:solidFill>
                  <a:srgbClr val="006600"/>
                </a:solidFill>
                <a:latin typeface="华文新魏" panose="02010800040101010101" pitchFamily="2" charset="-122"/>
                <a:ea typeface="华文新魏" panose="02010800040101010101" pitchFamily="2" charset="-122"/>
              </a:rPr>
              <a:t>不在同一个包</a:t>
            </a:r>
            <a:r>
              <a:rPr lang="zh-CN" altLang="en-US" b="1" dirty="0">
                <a:solidFill>
                  <a:srgbClr val="C00000"/>
                </a:solidFill>
                <a:latin typeface="隶书" panose="02010509060101010101" pitchFamily="49" charset="-122"/>
                <a:ea typeface="隶书" panose="02010509060101010101" pitchFamily="49" charset="-122"/>
              </a:rPr>
              <a:t>中</a:t>
            </a:r>
            <a:r>
              <a:rPr lang="zh-CN" altLang="en-US" dirty="0">
                <a:latin typeface="+mj-lt"/>
              </a:rPr>
              <a:t>，则：</a:t>
            </a:r>
            <a:endParaRPr lang="en-US" altLang="zh-CN" dirty="0">
              <a:latin typeface="+mj-lt"/>
            </a:endParaRPr>
          </a:p>
          <a:p>
            <a:pPr lvl="1">
              <a:spcBef>
                <a:spcPts val="0"/>
              </a:spcBef>
            </a:pPr>
            <a:r>
              <a:rPr lang="zh-CN" altLang="en-US" dirty="0">
                <a:latin typeface="+mj-lt"/>
              </a:rPr>
              <a:t>子类继承父类的</a:t>
            </a:r>
            <a:r>
              <a:rPr lang="en-US" altLang="zh-CN" b="1" dirty="0">
                <a:solidFill>
                  <a:srgbClr val="000099"/>
                </a:solidFill>
                <a:latin typeface="+mj-lt"/>
              </a:rPr>
              <a:t>protected</a:t>
            </a:r>
            <a:r>
              <a:rPr lang="zh-CN" altLang="en-US" b="1" dirty="0">
                <a:solidFill>
                  <a:srgbClr val="000099"/>
                </a:solidFill>
                <a:latin typeface="+mj-lt"/>
              </a:rPr>
              <a:t>、</a:t>
            </a:r>
            <a:r>
              <a:rPr lang="en-US" altLang="zh-CN" b="1" dirty="0">
                <a:solidFill>
                  <a:srgbClr val="000099"/>
                </a:solidFill>
                <a:latin typeface="+mj-lt"/>
              </a:rPr>
              <a:t>public</a:t>
            </a:r>
            <a:r>
              <a:rPr lang="zh-CN" altLang="en-US" b="1" dirty="0">
                <a:solidFill>
                  <a:srgbClr val="000099"/>
                </a:solidFill>
                <a:latin typeface="+mj-lt"/>
              </a:rPr>
              <a:t>成员变量</a:t>
            </a:r>
            <a:r>
              <a:rPr lang="zh-CN" altLang="en-US" dirty="0">
                <a:latin typeface="+mj-lt"/>
              </a:rPr>
              <a:t>做为子类的</a:t>
            </a:r>
            <a:r>
              <a:rPr lang="zh-CN" altLang="en-US" dirty="0">
                <a:latin typeface="华文行楷" panose="02010800040101010101" pitchFamily="2" charset="-122"/>
                <a:ea typeface="华文行楷" panose="02010800040101010101" pitchFamily="2" charset="-122"/>
              </a:rPr>
              <a:t>成员变量</a:t>
            </a:r>
            <a:r>
              <a:rPr lang="zh-CN" altLang="en-US" dirty="0">
                <a:latin typeface="+mj-lt"/>
              </a:rPr>
              <a:t>；</a:t>
            </a:r>
            <a:endParaRPr lang="en-US" altLang="zh-CN" dirty="0">
              <a:latin typeface="+mj-lt"/>
            </a:endParaRPr>
          </a:p>
          <a:p>
            <a:pPr lvl="1">
              <a:spcBef>
                <a:spcPts val="0"/>
              </a:spcBef>
            </a:pPr>
            <a:r>
              <a:rPr lang="zh-CN" altLang="en-US" dirty="0"/>
              <a:t>子类</a:t>
            </a:r>
            <a:r>
              <a:rPr lang="zh-CN" altLang="en-US" dirty="0">
                <a:latin typeface="+mj-lt"/>
              </a:rPr>
              <a:t>继承父类的</a:t>
            </a:r>
            <a:r>
              <a:rPr lang="en-US" altLang="zh-CN" b="1" dirty="0">
                <a:solidFill>
                  <a:srgbClr val="000099"/>
                </a:solidFill>
                <a:latin typeface="+mj-lt"/>
              </a:rPr>
              <a:t>protected</a:t>
            </a:r>
            <a:r>
              <a:rPr lang="zh-CN" altLang="en-US" b="1" dirty="0">
                <a:solidFill>
                  <a:srgbClr val="000099"/>
                </a:solidFill>
                <a:latin typeface="+mj-lt"/>
              </a:rPr>
              <a:t>、</a:t>
            </a:r>
            <a:r>
              <a:rPr lang="en-US" altLang="zh-CN" b="1" dirty="0">
                <a:solidFill>
                  <a:srgbClr val="000099"/>
                </a:solidFill>
                <a:latin typeface="+mj-lt"/>
              </a:rPr>
              <a:t>public</a:t>
            </a:r>
            <a:r>
              <a:rPr lang="zh-CN" altLang="en-US" b="1" dirty="0">
                <a:solidFill>
                  <a:srgbClr val="000099"/>
                </a:solidFill>
                <a:latin typeface="+mj-lt"/>
              </a:rPr>
              <a:t>方法</a:t>
            </a:r>
            <a:r>
              <a:rPr lang="zh-CN" altLang="en-US" dirty="0">
                <a:latin typeface="+mj-lt"/>
              </a:rPr>
              <a:t>为子类的</a:t>
            </a:r>
            <a:r>
              <a:rPr lang="zh-CN" altLang="en-US" dirty="0">
                <a:latin typeface="华文行楷" panose="02010800040101010101" pitchFamily="2" charset="-122"/>
                <a:ea typeface="华文行楷" panose="02010800040101010101" pitchFamily="2" charset="-122"/>
              </a:rPr>
              <a:t>方法</a:t>
            </a:r>
            <a:r>
              <a:rPr lang="zh-CN" altLang="en-US" dirty="0">
                <a:latin typeface="+mj-lt"/>
              </a:rPr>
              <a:t>；</a:t>
            </a:r>
            <a:endParaRPr lang="en-US" altLang="zh-CN" dirty="0">
              <a:latin typeface="+mj-lt"/>
            </a:endParaRPr>
          </a:p>
          <a:p>
            <a:pPr lvl="1">
              <a:spcBef>
                <a:spcPts val="0"/>
              </a:spcBef>
            </a:pPr>
            <a:r>
              <a:rPr lang="zh-CN" altLang="en-US" dirty="0"/>
              <a:t>子类</a:t>
            </a:r>
            <a:r>
              <a:rPr lang="zh-CN" altLang="en-US" dirty="0">
                <a:latin typeface="+mj-lt"/>
              </a:rPr>
              <a:t>继承的成员或方法的</a:t>
            </a:r>
            <a:r>
              <a:rPr lang="zh-CN" altLang="en-US" b="1" dirty="0">
                <a:solidFill>
                  <a:srgbClr val="000099"/>
                </a:solidFill>
                <a:latin typeface="华文新魏" panose="02010800040101010101" pitchFamily="2" charset="-122"/>
                <a:ea typeface="华文新魏" panose="02010800040101010101" pitchFamily="2" charset="-122"/>
              </a:rPr>
              <a:t>访问权限保持不变</a:t>
            </a:r>
            <a:r>
              <a:rPr lang="zh-CN" altLang="en-US" dirty="0">
                <a:latin typeface="+mj-lt"/>
              </a:rPr>
              <a:t>。</a:t>
            </a:r>
            <a:endParaRPr lang="en-US" altLang="zh-CN" dirty="0">
              <a:latin typeface="+mj-lt"/>
            </a:endParaRPr>
          </a:p>
          <a:p>
            <a:pPr lvl="1">
              <a:spcBef>
                <a:spcPts val="0"/>
              </a:spcBef>
            </a:pPr>
            <a:endParaRPr lang="en-US" altLang="zh-CN" sz="1200" dirty="0">
              <a:latin typeface="+mj-lt"/>
            </a:endParaRPr>
          </a:p>
          <a:p>
            <a:pPr>
              <a:spcBef>
                <a:spcPts val="0"/>
              </a:spcBef>
            </a:pPr>
            <a:r>
              <a:rPr lang="zh-CN" altLang="en-US" b="1" dirty="0"/>
              <a:t>类自定义的</a:t>
            </a:r>
            <a:r>
              <a:rPr lang="en-US" altLang="zh-CN" b="1" dirty="0"/>
              <a:t>protected</a:t>
            </a:r>
            <a:r>
              <a:rPr lang="zh-CN" altLang="en-US" b="1" dirty="0"/>
              <a:t>成员</a:t>
            </a:r>
            <a:r>
              <a:rPr lang="zh-CN" altLang="en-US" b="1" dirty="0">
                <a:solidFill>
                  <a:srgbClr val="0000CC"/>
                </a:solidFill>
              </a:rPr>
              <a:t>：</a:t>
            </a:r>
            <a:endParaRPr lang="en-US" altLang="zh-CN" b="1" dirty="0">
              <a:solidFill>
                <a:srgbClr val="0000CC"/>
              </a:solidFill>
            </a:endParaRPr>
          </a:p>
          <a:p>
            <a:pPr lvl="1">
              <a:spcBef>
                <a:spcPts val="0"/>
              </a:spcBef>
            </a:pPr>
            <a:r>
              <a:rPr lang="en-US" altLang="zh-CN" b="1" dirty="0">
                <a:solidFill>
                  <a:srgbClr val="C00000"/>
                </a:solidFill>
                <a:latin typeface="+mj-lt"/>
                <a:ea typeface="隶书" panose="02010509060101010101" pitchFamily="49" charset="-122"/>
              </a:rPr>
              <a:t>protected</a:t>
            </a:r>
            <a:r>
              <a:rPr lang="zh-CN" altLang="en-US" b="1" dirty="0">
                <a:solidFill>
                  <a:srgbClr val="C00000"/>
                </a:solidFill>
                <a:latin typeface="+mj-lt"/>
                <a:ea typeface="隶书" panose="02010509060101010101" pitchFamily="49" charset="-122"/>
              </a:rPr>
              <a:t>成员可以由子类继承，</a:t>
            </a:r>
            <a:r>
              <a:rPr lang="zh-CN" altLang="en-US" dirty="0">
                <a:latin typeface="+mj-lt"/>
              </a:rPr>
              <a:t>不管子类和父类是否</a:t>
            </a:r>
            <a:r>
              <a:rPr lang="zh-CN" altLang="en-US" b="1" dirty="0">
                <a:solidFill>
                  <a:srgbClr val="006600"/>
                </a:solidFill>
                <a:latin typeface="+mj-lt"/>
                <a:ea typeface="隶书" panose="02010509060101010101" pitchFamily="49" charset="-122"/>
              </a:rPr>
              <a:t>同包或不同包</a:t>
            </a:r>
            <a:r>
              <a:rPr lang="zh-CN" altLang="en-US" b="1" dirty="0">
                <a:solidFill>
                  <a:srgbClr val="C00000"/>
                </a:solidFill>
                <a:latin typeface="+mj-lt"/>
                <a:ea typeface="隶书" panose="02010509060101010101" pitchFamily="49" charset="-122"/>
              </a:rPr>
              <a:t>。</a:t>
            </a:r>
            <a:endParaRPr lang="en-US" altLang="zh-CN" b="1" dirty="0">
              <a:solidFill>
                <a:srgbClr val="C00000"/>
              </a:solidFill>
              <a:latin typeface="+mj-lt"/>
              <a:ea typeface="隶书" panose="02010509060101010101" pitchFamily="49" charset="-122"/>
            </a:endParaRPr>
          </a:p>
          <a:p>
            <a:pPr lvl="1">
              <a:spcBef>
                <a:spcPts val="0"/>
              </a:spcBef>
            </a:pPr>
            <a:r>
              <a:rPr lang="zh-CN" altLang="en-US" sz="2000" dirty="0"/>
              <a:t>子类继承的</a:t>
            </a:r>
            <a:r>
              <a:rPr lang="en-US" altLang="zh-CN" sz="2000" b="1" dirty="0">
                <a:solidFill>
                  <a:srgbClr val="C00000"/>
                </a:solidFill>
                <a:ea typeface="隶书" panose="02010509060101010101" pitchFamily="49" charset="-122"/>
              </a:rPr>
              <a:t>protected</a:t>
            </a:r>
            <a:r>
              <a:rPr lang="zh-CN" altLang="en-US" sz="2000" b="1" dirty="0">
                <a:solidFill>
                  <a:srgbClr val="C00000"/>
                </a:solidFill>
                <a:ea typeface="隶书" panose="02010509060101010101" pitchFamily="49" charset="-122"/>
              </a:rPr>
              <a:t>成员的</a:t>
            </a:r>
            <a:r>
              <a:rPr lang="zh-CN" altLang="en-US" dirty="0"/>
              <a:t>访问范围：</a:t>
            </a:r>
            <a:endParaRPr lang="en-US" altLang="zh-CN" b="1" dirty="0">
              <a:solidFill>
                <a:srgbClr val="0000CC"/>
              </a:solidFill>
              <a:latin typeface="隶书" panose="02010509060101010101" pitchFamily="49" charset="-122"/>
              <a:ea typeface="隶书" panose="02010509060101010101" pitchFamily="49" charset="-122"/>
            </a:endParaRPr>
          </a:p>
          <a:p>
            <a:endParaRPr lang="en-US" altLang="zh-CN" sz="1200" b="1" dirty="0">
              <a:latin typeface="宋体" pitchFamily="2" charset="-122"/>
            </a:endParaRPr>
          </a:p>
          <a:p>
            <a:endParaRPr lang="en-US" altLang="zh-CN" sz="2400" b="1" dirty="0">
              <a:solidFill>
                <a:schemeClr val="bg1">
                  <a:lumMod val="50000"/>
                </a:schemeClr>
              </a:solidFill>
              <a:latin typeface="宋体" pitchFamily="2" charset="-122"/>
            </a:endParaRPr>
          </a:p>
          <a:p>
            <a:r>
              <a:rPr lang="zh-CN" altLang="en-US" sz="2400" b="1" dirty="0">
                <a:solidFill>
                  <a:schemeClr val="bg1">
                    <a:lumMod val="50000"/>
                  </a:schemeClr>
                </a:solidFill>
                <a:latin typeface="宋体" pitchFamily="2" charset="-122"/>
              </a:rPr>
              <a:t>课后阅读并运行例5-1。</a:t>
            </a:r>
            <a:endParaRPr lang="zh-CN" altLang="en-US" sz="2400" dirty="0">
              <a:solidFill>
                <a:schemeClr val="bg1">
                  <a:lumMod val="50000"/>
                </a:schemeClr>
              </a:solidFill>
            </a:endParaRPr>
          </a:p>
          <a:p>
            <a:endParaRPr lang="en-US" altLang="zh-CN" b="1" dirty="0"/>
          </a:p>
          <a:p>
            <a:pPr lvl="1"/>
            <a:endParaRPr lang="en-US" altLang="zh-CN" dirty="0">
              <a:latin typeface="+mj-lt"/>
            </a:endParaRPr>
          </a:p>
          <a:p>
            <a:endParaRPr lang="en-US" altLang="zh-CN" b="1" dirty="0">
              <a:latin typeface="宋体"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5" name="文本框 4">
            <a:extLst>
              <a:ext uri="{FF2B5EF4-FFF2-40B4-BE49-F238E27FC236}">
                <a16:creationId xmlns:a16="http://schemas.microsoft.com/office/drawing/2014/main" id="{9E753CC2-4CA6-4488-84D4-6961ACFCF5D9}"/>
              </a:ext>
            </a:extLst>
          </p:cNvPr>
          <p:cNvSpPr txBox="1"/>
          <p:nvPr/>
        </p:nvSpPr>
        <p:spPr>
          <a:xfrm>
            <a:off x="693912" y="5373216"/>
            <a:ext cx="7992888" cy="461665"/>
          </a:xfrm>
          <a:prstGeom prst="rect">
            <a:avLst/>
          </a:prstGeom>
          <a:noFill/>
          <a:ln>
            <a:solidFill>
              <a:schemeClr val="accent1"/>
            </a:solidFill>
          </a:ln>
        </p:spPr>
        <p:txBody>
          <a:bodyPr wrap="square" rtlCol="0">
            <a:spAutoFit/>
          </a:bodyPr>
          <a:lstStyle/>
          <a:p>
            <a:r>
              <a:rPr lang="zh-CN" altLang="en-US" sz="2400" dirty="0"/>
              <a:t>在父类</a:t>
            </a:r>
            <a:r>
              <a:rPr lang="zh-CN" altLang="en-US" sz="2400" b="1" dirty="0">
                <a:solidFill>
                  <a:srgbClr val="0000CC"/>
                </a:solidFill>
                <a:latin typeface="隶书" panose="02010509060101010101" pitchFamily="49" charset="-122"/>
                <a:ea typeface="隶书" panose="02010509060101010101" pitchFamily="49" charset="-122"/>
              </a:rPr>
              <a:t>类体中</a:t>
            </a:r>
            <a:r>
              <a:rPr lang="zh-CN" altLang="en-US" sz="2400" b="1" dirty="0">
                <a:solidFill>
                  <a:srgbClr val="0000CC"/>
                </a:solidFill>
              </a:rPr>
              <a:t>、</a:t>
            </a:r>
            <a:r>
              <a:rPr lang="zh-CN" altLang="en-US" sz="2400" b="1" dirty="0">
                <a:solidFill>
                  <a:srgbClr val="0000CC"/>
                </a:solidFill>
                <a:latin typeface="隶书" panose="02010509060101010101" pitchFamily="49" charset="-122"/>
                <a:ea typeface="隶书" panose="02010509060101010101" pitchFamily="49" charset="-122"/>
              </a:rPr>
              <a:t>子类类体中</a:t>
            </a:r>
            <a:r>
              <a:rPr lang="zh-CN" altLang="en-US" sz="2400" b="1" dirty="0"/>
              <a:t>或与父类</a:t>
            </a:r>
            <a:r>
              <a:rPr lang="zh-CN" altLang="en-US" sz="2400" b="1" dirty="0">
                <a:solidFill>
                  <a:srgbClr val="0000CC"/>
                </a:solidFill>
                <a:latin typeface="隶书" panose="02010509060101010101" pitchFamily="49" charset="-122"/>
                <a:ea typeface="隶书" panose="02010509060101010101" pitchFamily="49" charset="-122"/>
              </a:rPr>
              <a:t>同包的其它类类体中。</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32EFE-02BE-4C5D-B2D0-31A232484398}"/>
              </a:ext>
            </a:extLst>
          </p:cNvPr>
          <p:cNvSpPr>
            <a:spLocks noGrp="1"/>
          </p:cNvSpPr>
          <p:nvPr>
            <p:ph type="title"/>
          </p:nvPr>
        </p:nvSpPr>
        <p:spPr/>
        <p:txBody>
          <a:bodyPr/>
          <a:lstStyle/>
          <a:p>
            <a:r>
              <a:rPr lang="zh-CN" altLang="en-US" dirty="0"/>
              <a:t>§5.2.</a:t>
            </a:r>
            <a:r>
              <a:rPr lang="en-US" altLang="zh-CN" dirty="0"/>
              <a:t>3 protected</a:t>
            </a:r>
            <a:r>
              <a:rPr lang="zh-CN" altLang="en-US" dirty="0"/>
              <a:t>的进一步说明</a:t>
            </a:r>
          </a:p>
        </p:txBody>
      </p:sp>
      <p:sp>
        <p:nvSpPr>
          <p:cNvPr id="3" name="内容占位符 2">
            <a:extLst>
              <a:ext uri="{FF2B5EF4-FFF2-40B4-BE49-F238E27FC236}">
                <a16:creationId xmlns:a16="http://schemas.microsoft.com/office/drawing/2014/main" id="{61CF99AA-3FCF-4DF0-AE74-0E7788D8CC1D}"/>
              </a:ext>
            </a:extLst>
          </p:cNvPr>
          <p:cNvSpPr>
            <a:spLocks noGrp="1"/>
          </p:cNvSpPr>
          <p:nvPr>
            <p:ph idx="1"/>
          </p:nvPr>
        </p:nvSpPr>
        <p:spPr>
          <a:xfrm>
            <a:off x="251520" y="1556792"/>
            <a:ext cx="8568952" cy="4752528"/>
          </a:xfrm>
        </p:spPr>
        <p:txBody>
          <a:bodyPr/>
          <a:lstStyle/>
          <a:p>
            <a:pPr>
              <a:spcBef>
                <a:spcPts val="0"/>
              </a:spcBef>
            </a:pPr>
            <a:r>
              <a:rPr lang="zh-CN" altLang="en-US" dirty="0">
                <a:latin typeface="+mj-lt"/>
              </a:rPr>
              <a:t>在调用一个类的</a:t>
            </a:r>
            <a:r>
              <a:rPr lang="en-US" altLang="zh-CN" dirty="0">
                <a:latin typeface="+mj-lt"/>
              </a:rPr>
              <a:t>protected</a:t>
            </a:r>
            <a:r>
              <a:rPr lang="zh-CN" altLang="en-US" dirty="0">
                <a:latin typeface="+mj-lt"/>
              </a:rPr>
              <a:t>成员时：</a:t>
            </a:r>
            <a:endParaRPr lang="en-US" altLang="zh-CN" dirty="0">
              <a:latin typeface="+mj-lt"/>
            </a:endParaRPr>
          </a:p>
          <a:p>
            <a:pPr lvl="1">
              <a:spcBef>
                <a:spcPts val="0"/>
              </a:spcBef>
            </a:pPr>
            <a:r>
              <a:rPr lang="zh-CN" altLang="en-US" dirty="0">
                <a:latin typeface="+mj-lt"/>
              </a:rPr>
              <a:t>首先要</a:t>
            </a:r>
            <a:r>
              <a:rPr lang="zh-CN" altLang="en-US" dirty="0">
                <a:solidFill>
                  <a:srgbClr val="C00000"/>
                </a:solidFill>
                <a:latin typeface="+mj-lt"/>
                <a:ea typeface="隶书" panose="02010509060101010101" pitchFamily="49" charset="-122"/>
              </a:rPr>
              <a:t>确定该</a:t>
            </a:r>
            <a:r>
              <a:rPr lang="en-US" altLang="zh-CN" dirty="0">
                <a:solidFill>
                  <a:srgbClr val="C00000"/>
                </a:solidFill>
                <a:latin typeface="+mj-lt"/>
                <a:ea typeface="隶书" panose="02010509060101010101" pitchFamily="49" charset="-122"/>
              </a:rPr>
              <a:t>protected</a:t>
            </a:r>
            <a:r>
              <a:rPr lang="zh-CN" altLang="en-US" dirty="0">
                <a:solidFill>
                  <a:srgbClr val="C00000"/>
                </a:solidFill>
                <a:latin typeface="+mj-lt"/>
                <a:ea typeface="隶书" panose="02010509060101010101" pitchFamily="49" charset="-122"/>
              </a:rPr>
              <a:t>成员来自哪个父类</a:t>
            </a:r>
            <a:r>
              <a:rPr lang="zh-CN" altLang="en-US" dirty="0">
                <a:latin typeface="+mj-lt"/>
              </a:rPr>
              <a:t>，才能判断其</a:t>
            </a:r>
            <a:r>
              <a:rPr lang="zh-CN" altLang="en-US" sz="2800" dirty="0">
                <a:solidFill>
                  <a:srgbClr val="FF0000"/>
                </a:solidFill>
                <a:latin typeface="华文新魏" panose="02010800040101010101" pitchFamily="2" charset="-122"/>
                <a:ea typeface="华文新魏" panose="02010800040101010101" pitchFamily="2" charset="-122"/>
              </a:rPr>
              <a:t>可见性</a:t>
            </a:r>
            <a:r>
              <a:rPr lang="zh-CN" altLang="en-US" dirty="0">
                <a:latin typeface="+mj-lt"/>
              </a:rPr>
              <a:t>范围。</a:t>
            </a:r>
            <a:endParaRPr lang="en-US" altLang="zh-CN" dirty="0">
              <a:latin typeface="+mj-lt"/>
            </a:endParaRPr>
          </a:p>
          <a:p>
            <a:pPr lvl="1">
              <a:spcBef>
                <a:spcPts val="0"/>
              </a:spcBef>
            </a:pPr>
            <a:endParaRPr lang="en-US" altLang="zh-CN" sz="1200" dirty="0">
              <a:latin typeface="+mj-lt"/>
            </a:endParaRPr>
          </a:p>
          <a:p>
            <a:pPr>
              <a:spcBef>
                <a:spcPts val="0"/>
              </a:spcBef>
            </a:pPr>
            <a:r>
              <a:rPr lang="zh-CN" altLang="en-US" sz="2400" dirty="0">
                <a:latin typeface="+mj-lt"/>
              </a:rPr>
              <a:t>根据</a:t>
            </a:r>
            <a:r>
              <a:rPr lang="en-US" altLang="zh-CN" sz="2400" dirty="0">
                <a:solidFill>
                  <a:srgbClr val="0000CC"/>
                </a:solidFill>
                <a:latin typeface="+mj-lt"/>
                <a:ea typeface="隶书" panose="02010509060101010101" pitchFamily="49" charset="-122"/>
              </a:rPr>
              <a:t>protected</a:t>
            </a:r>
            <a:r>
              <a:rPr lang="zh-CN" altLang="en-US" sz="2400" dirty="0">
                <a:solidFill>
                  <a:srgbClr val="0000CC"/>
                </a:solidFill>
                <a:latin typeface="+mj-lt"/>
                <a:ea typeface="隶书" panose="02010509060101010101" pitchFamily="49" charset="-122"/>
              </a:rPr>
              <a:t>成员的定义</a:t>
            </a:r>
            <a:r>
              <a:rPr lang="zh-CN" altLang="en-US" sz="2400" dirty="0">
                <a:solidFill>
                  <a:srgbClr val="006600"/>
                </a:solidFill>
                <a:latin typeface="华文新魏" panose="02010800040101010101" pitchFamily="2" charset="-122"/>
                <a:ea typeface="华文新魏" panose="02010800040101010101" pitchFamily="2" charset="-122"/>
              </a:rPr>
              <a:t>来源</a:t>
            </a:r>
            <a:r>
              <a:rPr lang="zh-CN" altLang="en-US" sz="2400" dirty="0">
                <a:solidFill>
                  <a:srgbClr val="0000CC"/>
                </a:solidFill>
                <a:latin typeface="+mj-lt"/>
                <a:ea typeface="隶书" panose="02010509060101010101" pitchFamily="49" charset="-122"/>
              </a:rPr>
              <a:t>，</a:t>
            </a:r>
            <a:r>
              <a:rPr lang="zh-CN" altLang="en-US" sz="2400" dirty="0">
                <a:latin typeface="+mj-lt"/>
              </a:rPr>
              <a:t>可见性范围包括两种情况：</a:t>
            </a:r>
            <a:endParaRPr lang="en-US" altLang="zh-CN" sz="2400" dirty="0">
              <a:latin typeface="+mj-lt"/>
            </a:endParaRPr>
          </a:p>
          <a:p>
            <a:pPr marL="801687" lvl="1" indent="-457200">
              <a:spcBef>
                <a:spcPts val="0"/>
              </a:spcBef>
              <a:buFont typeface="+mj-ea"/>
              <a:buAutoNum type="circleNumDbPlain"/>
            </a:pPr>
            <a:r>
              <a:rPr lang="zh-CN" altLang="en-US" b="1" dirty="0">
                <a:solidFill>
                  <a:srgbClr val="006600"/>
                </a:solidFill>
                <a:latin typeface="+mj-lt"/>
                <a:ea typeface="隶书" panose="02010509060101010101" pitchFamily="49" charset="-122"/>
              </a:rPr>
              <a:t>类</a:t>
            </a:r>
            <a:r>
              <a:rPr lang="en-US" altLang="zh-CN" b="1" dirty="0">
                <a:solidFill>
                  <a:srgbClr val="006600"/>
                </a:solidFill>
                <a:latin typeface="+mj-lt"/>
                <a:ea typeface="隶书" panose="02010509060101010101" pitchFamily="49" charset="-122"/>
              </a:rPr>
              <a:t>D</a:t>
            </a:r>
            <a:r>
              <a:rPr lang="zh-CN" altLang="en-US" b="1" dirty="0">
                <a:solidFill>
                  <a:srgbClr val="006600"/>
                </a:solidFill>
                <a:latin typeface="华文新魏" panose="02010800040101010101" pitchFamily="2" charset="-122"/>
                <a:ea typeface="华文新魏" panose="02010800040101010101" pitchFamily="2" charset="-122"/>
              </a:rPr>
              <a:t>自定义</a:t>
            </a:r>
            <a:r>
              <a:rPr lang="zh-CN" altLang="en-US" dirty="0">
                <a:solidFill>
                  <a:srgbClr val="0000CC"/>
                </a:solidFill>
                <a:latin typeface="+mj-lt"/>
                <a:ea typeface="隶书" panose="02010509060101010101" pitchFamily="49" charset="-122"/>
              </a:rPr>
              <a:t>的</a:t>
            </a:r>
            <a:r>
              <a:rPr lang="en-US" altLang="zh-CN" dirty="0">
                <a:solidFill>
                  <a:srgbClr val="0000CC"/>
                </a:solidFill>
                <a:latin typeface="+mj-lt"/>
                <a:ea typeface="隶书" panose="02010509060101010101" pitchFamily="49" charset="-122"/>
              </a:rPr>
              <a:t>protected</a:t>
            </a:r>
            <a:r>
              <a:rPr lang="zh-CN" altLang="en-US" dirty="0">
                <a:solidFill>
                  <a:srgbClr val="0000CC"/>
                </a:solidFill>
                <a:latin typeface="+mj-lt"/>
                <a:ea typeface="隶书" panose="02010509060101010101" pitchFamily="49" charset="-122"/>
              </a:rPr>
              <a:t>成员：</a:t>
            </a:r>
            <a:endParaRPr lang="en-US" altLang="zh-CN" dirty="0">
              <a:solidFill>
                <a:srgbClr val="0000CC"/>
              </a:solidFill>
              <a:latin typeface="+mj-lt"/>
              <a:ea typeface="隶书" panose="02010509060101010101" pitchFamily="49" charset="-122"/>
            </a:endParaRPr>
          </a:p>
          <a:p>
            <a:pPr lvl="2">
              <a:spcBef>
                <a:spcPts val="0"/>
              </a:spcBef>
            </a:pPr>
            <a:r>
              <a:rPr lang="zh-CN" altLang="en-US" dirty="0">
                <a:latin typeface="+mj-lt"/>
              </a:rPr>
              <a:t>在</a:t>
            </a:r>
            <a:r>
              <a:rPr lang="en-US" altLang="zh-CN" dirty="0">
                <a:solidFill>
                  <a:srgbClr val="FF0000"/>
                </a:solidFill>
                <a:latin typeface="+mj-lt"/>
              </a:rPr>
              <a:t>D</a:t>
            </a:r>
            <a:r>
              <a:rPr lang="zh-CN" altLang="en-US" dirty="0">
                <a:solidFill>
                  <a:srgbClr val="FF0000"/>
                </a:solidFill>
                <a:latin typeface="+mj-lt"/>
              </a:rPr>
              <a:t>类类体</a:t>
            </a:r>
            <a:r>
              <a:rPr lang="zh-CN" altLang="en-US" dirty="0">
                <a:latin typeface="+mj-lt"/>
              </a:rPr>
              <a:t>和</a:t>
            </a:r>
            <a:r>
              <a:rPr lang="zh-CN" altLang="en-US" dirty="0">
                <a:solidFill>
                  <a:srgbClr val="FF0000"/>
                </a:solidFill>
                <a:latin typeface="+mj-lt"/>
              </a:rPr>
              <a:t>本包其它类中</a:t>
            </a:r>
            <a:r>
              <a:rPr lang="zh-CN" altLang="en-US" dirty="0">
                <a:latin typeface="+mj-lt"/>
              </a:rPr>
              <a:t>可见；</a:t>
            </a:r>
            <a:endParaRPr lang="en-US" altLang="zh-CN" dirty="0">
              <a:latin typeface="+mj-lt"/>
            </a:endParaRPr>
          </a:p>
          <a:p>
            <a:pPr marL="801687" lvl="1" indent="-457200">
              <a:spcBef>
                <a:spcPts val="0"/>
              </a:spcBef>
              <a:buFont typeface="+mj-ea"/>
              <a:buAutoNum type="circleNumDbPlain"/>
            </a:pPr>
            <a:endParaRPr lang="en-US" altLang="zh-CN" dirty="0">
              <a:solidFill>
                <a:srgbClr val="0000CC"/>
              </a:solidFill>
              <a:latin typeface="+mj-lt"/>
              <a:ea typeface="隶书" panose="02010509060101010101" pitchFamily="49" charset="-122"/>
            </a:endParaRPr>
          </a:p>
          <a:p>
            <a:pPr marL="801687" lvl="1" indent="-457200">
              <a:spcBef>
                <a:spcPts val="0"/>
              </a:spcBef>
              <a:buFont typeface="+mj-ea"/>
              <a:buAutoNum type="circleNumDbPlain"/>
            </a:pPr>
            <a:r>
              <a:rPr lang="zh-CN" altLang="en-US" b="1" dirty="0">
                <a:solidFill>
                  <a:srgbClr val="006600"/>
                </a:solidFill>
                <a:latin typeface="+mj-lt"/>
                <a:ea typeface="隶书" panose="02010509060101010101" pitchFamily="49" charset="-122"/>
              </a:rPr>
              <a:t>类</a:t>
            </a:r>
            <a:r>
              <a:rPr lang="en-US" altLang="zh-CN" b="1" dirty="0">
                <a:solidFill>
                  <a:srgbClr val="006600"/>
                </a:solidFill>
                <a:latin typeface="+mj-lt"/>
                <a:ea typeface="隶书" panose="02010509060101010101" pitchFamily="49" charset="-122"/>
              </a:rPr>
              <a:t>D</a:t>
            </a:r>
            <a:r>
              <a:rPr lang="zh-CN" altLang="en-US" b="1" dirty="0">
                <a:solidFill>
                  <a:srgbClr val="006600"/>
                </a:solidFill>
                <a:latin typeface="华文新魏" panose="02010800040101010101" pitchFamily="2" charset="-122"/>
                <a:ea typeface="华文新魏" panose="02010800040101010101" pitchFamily="2" charset="-122"/>
              </a:rPr>
              <a:t>继承</a:t>
            </a:r>
            <a:r>
              <a:rPr lang="zh-CN" altLang="en-US" dirty="0">
                <a:solidFill>
                  <a:srgbClr val="0000CC"/>
                </a:solidFill>
                <a:latin typeface="+mj-lt"/>
                <a:ea typeface="隶书" panose="02010509060101010101" pitchFamily="49" charset="-122"/>
              </a:rPr>
              <a:t>自</a:t>
            </a:r>
            <a:r>
              <a:rPr lang="zh-CN" altLang="en-US" b="1" dirty="0">
                <a:solidFill>
                  <a:srgbClr val="FF0000"/>
                </a:solidFill>
                <a:latin typeface="+mj-lt"/>
                <a:ea typeface="隶书" panose="02010509060101010101" pitchFamily="49" charset="-122"/>
              </a:rPr>
              <a:t>父类</a:t>
            </a:r>
            <a:r>
              <a:rPr lang="en-US" altLang="zh-CN" b="1" dirty="0">
                <a:solidFill>
                  <a:srgbClr val="FF0000"/>
                </a:solidFill>
                <a:latin typeface="+mj-lt"/>
                <a:ea typeface="隶书" panose="02010509060101010101" pitchFamily="49" charset="-122"/>
              </a:rPr>
              <a:t>C</a:t>
            </a:r>
            <a:r>
              <a:rPr lang="zh-CN" altLang="en-US" dirty="0">
                <a:solidFill>
                  <a:srgbClr val="0000CC"/>
                </a:solidFill>
                <a:latin typeface="+mj-lt"/>
                <a:ea typeface="隶书" panose="02010509060101010101" pitchFamily="49" charset="-122"/>
              </a:rPr>
              <a:t>的</a:t>
            </a:r>
            <a:r>
              <a:rPr lang="en-US" altLang="zh-CN" dirty="0">
                <a:solidFill>
                  <a:srgbClr val="0000CC"/>
                </a:solidFill>
                <a:latin typeface="+mj-lt"/>
                <a:ea typeface="隶书" panose="02010509060101010101" pitchFamily="49" charset="-122"/>
              </a:rPr>
              <a:t>protected</a:t>
            </a:r>
            <a:r>
              <a:rPr lang="zh-CN" altLang="en-US" dirty="0">
                <a:solidFill>
                  <a:srgbClr val="0000CC"/>
                </a:solidFill>
                <a:latin typeface="+mj-lt"/>
                <a:ea typeface="隶书" panose="02010509060101010101" pitchFamily="49" charset="-122"/>
              </a:rPr>
              <a:t>成员：</a:t>
            </a:r>
            <a:endParaRPr lang="en-US" altLang="zh-CN" dirty="0">
              <a:solidFill>
                <a:srgbClr val="0000CC"/>
              </a:solidFill>
              <a:latin typeface="+mj-lt"/>
              <a:ea typeface="隶书" panose="02010509060101010101" pitchFamily="49" charset="-122"/>
            </a:endParaRPr>
          </a:p>
          <a:p>
            <a:pPr lvl="2">
              <a:spcBef>
                <a:spcPts val="0"/>
              </a:spcBef>
            </a:pPr>
            <a:r>
              <a:rPr lang="zh-CN" altLang="en-US" dirty="0">
                <a:latin typeface="+mj-lt"/>
              </a:rPr>
              <a:t>则需要追溯该</a:t>
            </a:r>
            <a:r>
              <a:rPr lang="en-US" altLang="zh-CN" dirty="0">
                <a:latin typeface="+mj-lt"/>
              </a:rPr>
              <a:t>protected</a:t>
            </a:r>
            <a:r>
              <a:rPr lang="zh-CN" altLang="en-US" dirty="0">
                <a:latin typeface="+mj-lt"/>
              </a:rPr>
              <a:t>成员来自于哪个</a:t>
            </a:r>
            <a:r>
              <a:rPr lang="en-US" altLang="zh-CN" dirty="0">
                <a:solidFill>
                  <a:srgbClr val="FF0000"/>
                </a:solidFill>
                <a:latin typeface="+mj-lt"/>
              </a:rPr>
              <a:t>”</a:t>
            </a:r>
            <a:r>
              <a:rPr lang="zh-CN" altLang="en-US" dirty="0">
                <a:solidFill>
                  <a:srgbClr val="FF0000"/>
                </a:solidFill>
                <a:latin typeface="+mj-lt"/>
              </a:rPr>
              <a:t>祖先</a:t>
            </a:r>
            <a:r>
              <a:rPr lang="en-US" altLang="zh-CN" dirty="0">
                <a:solidFill>
                  <a:srgbClr val="FF0000"/>
                </a:solidFill>
                <a:latin typeface="+mj-lt"/>
              </a:rPr>
              <a:t>”</a:t>
            </a:r>
            <a:r>
              <a:rPr lang="zh-CN" altLang="en-US" dirty="0">
                <a:solidFill>
                  <a:srgbClr val="FF0000"/>
                </a:solidFill>
                <a:latin typeface="+mj-lt"/>
              </a:rPr>
              <a:t>类</a:t>
            </a:r>
            <a:r>
              <a:rPr lang="en-US" altLang="zh-CN" dirty="0">
                <a:solidFill>
                  <a:srgbClr val="FF0000"/>
                </a:solidFill>
                <a:latin typeface="+mj-lt"/>
              </a:rPr>
              <a:t>A(</a:t>
            </a:r>
            <a:r>
              <a:rPr lang="zh-CN" altLang="en-US" sz="1900" dirty="0"/>
              <a:t>源头类</a:t>
            </a:r>
            <a:r>
              <a:rPr lang="en-US" altLang="zh-CN" dirty="0">
                <a:solidFill>
                  <a:srgbClr val="FF0000"/>
                </a:solidFill>
                <a:latin typeface="+mj-lt"/>
              </a:rPr>
              <a:t>)</a:t>
            </a:r>
            <a:r>
              <a:rPr lang="zh-CN" altLang="en-US" dirty="0">
                <a:latin typeface="+mj-lt"/>
              </a:rPr>
              <a:t>，且</a:t>
            </a:r>
            <a:r>
              <a:rPr lang="zh-CN" altLang="en-US" b="1" dirty="0">
                <a:solidFill>
                  <a:srgbClr val="C00000"/>
                </a:solidFill>
                <a:latin typeface="+mj-lt"/>
                <a:ea typeface="华文新魏" panose="02010800040101010101" pitchFamily="2" charset="-122"/>
              </a:rPr>
              <a:t>该</a:t>
            </a:r>
            <a:r>
              <a:rPr lang="zh-CN" altLang="en-US" b="1" dirty="0">
                <a:solidFill>
                  <a:srgbClr val="006600"/>
                </a:solidFill>
                <a:latin typeface="+mj-lt"/>
                <a:ea typeface="华文新魏" panose="02010800040101010101" pitchFamily="2" charset="-122"/>
              </a:rPr>
              <a:t>子类</a:t>
            </a:r>
            <a:r>
              <a:rPr lang="en-US" altLang="zh-CN" b="1" dirty="0">
                <a:solidFill>
                  <a:srgbClr val="006600"/>
                </a:solidFill>
                <a:latin typeface="+mj-lt"/>
                <a:ea typeface="华文新魏" panose="02010800040101010101" pitchFamily="2" charset="-122"/>
              </a:rPr>
              <a:t>D</a:t>
            </a:r>
            <a:r>
              <a:rPr lang="zh-CN" altLang="en-US" b="1" dirty="0">
                <a:solidFill>
                  <a:srgbClr val="C00000"/>
                </a:solidFill>
                <a:latin typeface="+mj-lt"/>
                <a:ea typeface="华文新魏" panose="02010800040101010101" pitchFamily="2" charset="-122"/>
              </a:rPr>
              <a:t>与被继承的</a:t>
            </a:r>
            <a:r>
              <a:rPr lang="zh-CN" altLang="en-US" b="1" dirty="0">
                <a:latin typeface="+mj-lt"/>
                <a:ea typeface="华文新魏" panose="02010800040101010101" pitchFamily="2" charset="-122"/>
              </a:rPr>
              <a:t>祖先类</a:t>
            </a:r>
            <a:r>
              <a:rPr lang="en-US" altLang="zh-CN" b="1" dirty="0">
                <a:latin typeface="+mj-lt"/>
                <a:ea typeface="华文新魏" panose="02010800040101010101" pitchFamily="2" charset="-122"/>
              </a:rPr>
              <a:t>A</a:t>
            </a:r>
            <a:r>
              <a:rPr lang="zh-CN" altLang="en-US" b="1" dirty="0">
                <a:solidFill>
                  <a:srgbClr val="C00000"/>
                </a:solidFill>
                <a:latin typeface="+mj-lt"/>
                <a:ea typeface="华文新魏" panose="02010800040101010101" pitchFamily="2" charset="-122"/>
              </a:rPr>
              <a:t>是否在同一包中</a:t>
            </a:r>
            <a:r>
              <a:rPr lang="zh-CN" altLang="en-US" dirty="0">
                <a:latin typeface="+mj-lt"/>
              </a:rPr>
              <a:t>。</a:t>
            </a:r>
            <a:endParaRPr lang="en-US" altLang="zh-CN" dirty="0">
              <a:latin typeface="+mj-lt"/>
            </a:endParaRPr>
          </a:p>
          <a:p>
            <a:pPr lvl="2">
              <a:spcBef>
                <a:spcPts val="0"/>
              </a:spcBef>
            </a:pPr>
            <a:r>
              <a:rPr lang="zh-CN" altLang="en-US" sz="2500" dirty="0">
                <a:solidFill>
                  <a:srgbClr val="0000CC"/>
                </a:solidFill>
                <a:latin typeface="华文新魏" panose="02010800040101010101" pitchFamily="2" charset="-122"/>
                <a:ea typeface="华文新魏" panose="02010800040101010101" pitchFamily="2" charset="-122"/>
              </a:rPr>
              <a:t>子类</a:t>
            </a:r>
            <a:r>
              <a:rPr lang="en-US" altLang="zh-CN" sz="2500" dirty="0">
                <a:solidFill>
                  <a:srgbClr val="0000CC"/>
                </a:solidFill>
                <a:latin typeface="华文新魏" panose="02010800040101010101" pitchFamily="2" charset="-122"/>
                <a:ea typeface="华文新魏" panose="02010800040101010101" pitchFamily="2" charset="-122"/>
              </a:rPr>
              <a:t>D</a:t>
            </a:r>
            <a:r>
              <a:rPr lang="zh-CN" altLang="en-US" sz="2500" dirty="0">
                <a:solidFill>
                  <a:srgbClr val="0000CC"/>
                </a:solidFill>
                <a:latin typeface="华文新魏" panose="02010800040101010101" pitchFamily="2" charset="-122"/>
                <a:ea typeface="华文新魏" panose="02010800040101010101" pitchFamily="2" charset="-122"/>
              </a:rPr>
              <a:t>的类体中</a:t>
            </a:r>
            <a:r>
              <a:rPr lang="zh-CN" altLang="en-US" sz="2500" dirty="0">
                <a:latin typeface="+mj-lt"/>
              </a:rPr>
              <a:t>或</a:t>
            </a:r>
            <a:r>
              <a:rPr lang="zh-CN" altLang="en-US" b="1" dirty="0">
                <a:latin typeface="+mj-lt"/>
                <a:ea typeface="华文新魏" panose="02010800040101010101" pitchFamily="2" charset="-122"/>
              </a:rPr>
              <a:t>祖先类</a:t>
            </a:r>
            <a:r>
              <a:rPr lang="en-US" altLang="zh-CN" b="1" dirty="0">
                <a:latin typeface="+mj-lt"/>
                <a:ea typeface="华文新魏" panose="02010800040101010101" pitchFamily="2" charset="-122"/>
              </a:rPr>
              <a:t>A</a:t>
            </a:r>
            <a:r>
              <a:rPr lang="zh-CN" altLang="en-US" sz="2500" dirty="0">
                <a:solidFill>
                  <a:srgbClr val="0000CC"/>
                </a:solidFill>
                <a:latin typeface="华文新魏" panose="02010800040101010101" pitchFamily="2" charset="-122"/>
                <a:ea typeface="华文新魏" panose="02010800040101010101" pitchFamily="2" charset="-122"/>
              </a:rPr>
              <a:t>同包的其它类的类体中</a:t>
            </a:r>
            <a:endParaRPr lang="en-US" altLang="zh-CN" sz="2500" dirty="0">
              <a:latin typeface="华文新魏" panose="02010800040101010101" pitchFamily="2" charset="-122"/>
              <a:ea typeface="华文新魏" panose="02010800040101010101" pitchFamily="2" charset="-122"/>
            </a:endParaRPr>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262AF01B-841D-4419-A921-CC5CEFCF26E2}"/>
              </a:ext>
            </a:extLst>
          </p:cNvPr>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67260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C3D630A5-2A1E-4FAB-820E-45B5EB5FC7D5}"/>
              </a:ext>
            </a:extLst>
          </p:cNvPr>
          <p:cNvSpPr/>
          <p:nvPr/>
        </p:nvSpPr>
        <p:spPr>
          <a:xfrm>
            <a:off x="6169358" y="2074772"/>
            <a:ext cx="2795128" cy="1496950"/>
          </a:xfrm>
          <a:prstGeom prst="rect">
            <a:avLst/>
          </a:prstGeom>
          <a:solidFill>
            <a:schemeClr val="accent3">
              <a:lumMod val="20000"/>
              <a:lumOff val="80000"/>
              <a:alpha val="2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a:extLst>
              <a:ext uri="{FF2B5EF4-FFF2-40B4-BE49-F238E27FC236}">
                <a16:creationId xmlns:a16="http://schemas.microsoft.com/office/drawing/2014/main" id="{7A6D0282-4639-49D6-9E5F-F773E6B6E7E6}"/>
              </a:ext>
            </a:extLst>
          </p:cNvPr>
          <p:cNvSpPr>
            <a:spLocks noGrp="1"/>
          </p:cNvSpPr>
          <p:nvPr>
            <p:ph type="title"/>
          </p:nvPr>
        </p:nvSpPr>
        <p:spPr>
          <a:xfrm>
            <a:off x="457200" y="274638"/>
            <a:ext cx="8229600" cy="853789"/>
          </a:xfrm>
        </p:spPr>
        <p:txBody>
          <a:bodyPr>
            <a:normAutofit/>
          </a:bodyPr>
          <a:lstStyle/>
          <a:p>
            <a:pPr algn="l"/>
            <a:r>
              <a:rPr lang="zh-CN" altLang="en-US" sz="4000" b="1" dirty="0">
                <a:solidFill>
                  <a:schemeClr val="accent4">
                    <a:lumMod val="50000"/>
                  </a:schemeClr>
                </a:solidFill>
              </a:rPr>
              <a:t>§5.2.</a:t>
            </a:r>
            <a:r>
              <a:rPr lang="en-US" altLang="zh-CN" sz="4000" b="1" dirty="0">
                <a:solidFill>
                  <a:schemeClr val="accent4">
                    <a:lumMod val="50000"/>
                  </a:schemeClr>
                </a:solidFill>
              </a:rPr>
              <a:t>3 protected</a:t>
            </a:r>
            <a:r>
              <a:rPr lang="zh-CN" altLang="en-US" sz="4000" b="1" dirty="0">
                <a:solidFill>
                  <a:schemeClr val="accent4">
                    <a:lumMod val="50000"/>
                  </a:schemeClr>
                </a:solidFill>
              </a:rPr>
              <a:t>的进一步说明</a:t>
            </a:r>
          </a:p>
        </p:txBody>
      </p:sp>
      <p:sp>
        <p:nvSpPr>
          <p:cNvPr id="3" name="内容占位符 2">
            <a:extLst>
              <a:ext uri="{FF2B5EF4-FFF2-40B4-BE49-F238E27FC236}">
                <a16:creationId xmlns:a16="http://schemas.microsoft.com/office/drawing/2014/main" id="{A4C71AEB-41BA-4E9F-8FF0-3C2FE4FF8CA8}"/>
              </a:ext>
            </a:extLst>
          </p:cNvPr>
          <p:cNvSpPr>
            <a:spLocks noGrp="1"/>
          </p:cNvSpPr>
          <p:nvPr>
            <p:ph idx="1"/>
          </p:nvPr>
        </p:nvSpPr>
        <p:spPr>
          <a:xfrm>
            <a:off x="539551" y="2074772"/>
            <a:ext cx="5328593" cy="4157562"/>
          </a:xfrm>
        </p:spPr>
        <p:txBody>
          <a:bodyPr>
            <a:normAutofit fontScale="85000" lnSpcReduction="20000"/>
          </a:bodyPr>
          <a:lstStyle/>
          <a:p>
            <a:pPr>
              <a:lnSpc>
                <a:spcPct val="110000"/>
              </a:lnSpc>
              <a:spcBef>
                <a:spcPts val="0"/>
              </a:spcBef>
            </a:pPr>
            <a:r>
              <a:rPr lang="zh-CN" altLang="en-US" dirty="0"/>
              <a:t>在</a:t>
            </a:r>
            <a:r>
              <a:rPr lang="en-US" altLang="zh-CN" b="1" dirty="0">
                <a:solidFill>
                  <a:srgbClr val="006600"/>
                </a:solidFill>
              </a:rPr>
              <a:t>Other</a:t>
            </a:r>
            <a:r>
              <a:rPr lang="zh-CN" altLang="en-US" b="1" dirty="0">
                <a:solidFill>
                  <a:srgbClr val="006600"/>
                </a:solidFill>
              </a:rPr>
              <a:t>类</a:t>
            </a:r>
            <a:r>
              <a:rPr lang="zh-CN" altLang="en-US" dirty="0"/>
              <a:t>中，通过</a:t>
            </a:r>
            <a:r>
              <a:rPr lang="en-US" altLang="zh-CN" dirty="0">
                <a:solidFill>
                  <a:srgbClr val="C00000"/>
                </a:solidFill>
              </a:rPr>
              <a:t>obj</a:t>
            </a:r>
            <a:r>
              <a:rPr lang="zh-CN" altLang="en-US" dirty="0"/>
              <a:t>对象访问继承的某个</a:t>
            </a:r>
            <a:r>
              <a:rPr lang="en-US" altLang="zh-CN" dirty="0"/>
              <a:t>protected</a:t>
            </a:r>
            <a:r>
              <a:rPr lang="zh-CN" altLang="en-US" dirty="0"/>
              <a:t>成员</a:t>
            </a:r>
            <a:r>
              <a:rPr lang="en-US" altLang="zh-CN" b="1" dirty="0">
                <a:solidFill>
                  <a:srgbClr val="FF0000"/>
                </a:solidFill>
              </a:rPr>
              <a:t>x</a:t>
            </a:r>
            <a:r>
              <a:rPr lang="zh-CN" altLang="en-US" dirty="0"/>
              <a:t>，则需要追溯该</a:t>
            </a:r>
            <a:r>
              <a:rPr lang="en-US" altLang="zh-CN" dirty="0"/>
              <a:t>protected</a:t>
            </a:r>
            <a:r>
              <a:rPr lang="zh-CN" altLang="en-US" dirty="0"/>
              <a:t>成员</a:t>
            </a:r>
            <a:r>
              <a:rPr lang="en-US" altLang="zh-CN" b="1" dirty="0">
                <a:solidFill>
                  <a:srgbClr val="FF0000"/>
                </a:solidFill>
              </a:rPr>
              <a:t>x</a:t>
            </a:r>
            <a:r>
              <a:rPr lang="zh-CN" altLang="en-US" dirty="0"/>
              <a:t>来自于哪个“祖先”类。</a:t>
            </a:r>
            <a:endParaRPr lang="en-US" altLang="zh-CN" dirty="0"/>
          </a:p>
          <a:p>
            <a:pPr>
              <a:lnSpc>
                <a:spcPct val="110000"/>
              </a:lnSpc>
              <a:spcBef>
                <a:spcPts val="0"/>
              </a:spcBef>
            </a:pPr>
            <a:endParaRPr lang="zh-CN" altLang="en-US" sz="2800" dirty="0"/>
          </a:p>
          <a:p>
            <a:pPr>
              <a:lnSpc>
                <a:spcPct val="110000"/>
              </a:lnSpc>
              <a:spcBef>
                <a:spcPts val="0"/>
              </a:spcBef>
            </a:pPr>
            <a:r>
              <a:rPr lang="zh-CN" altLang="en-US" dirty="0">
                <a:latin typeface="Arial" panose="020B0604020202020204" pitchFamily="34" charset="0"/>
                <a:cs typeface="Arial" panose="020B0604020202020204" pitchFamily="34" charset="0"/>
              </a:rPr>
              <a:t>什么情况下，对象</a:t>
            </a:r>
            <a:r>
              <a:rPr lang="en-US" altLang="zh-CN" b="1" dirty="0">
                <a:solidFill>
                  <a:srgbClr val="C00000"/>
                </a:solidFill>
                <a:latin typeface="Arial" panose="020B0604020202020204" pitchFamily="34" charset="0"/>
                <a:cs typeface="Arial" panose="020B0604020202020204" pitchFamily="34" charset="0"/>
              </a:rPr>
              <a:t>obj</a:t>
            </a:r>
            <a:r>
              <a:rPr lang="zh-CN" altLang="en-US" sz="3000" dirty="0">
                <a:solidFill>
                  <a:srgbClr val="0000CC"/>
                </a:solidFill>
                <a:latin typeface="Arial" panose="020B0604020202020204" pitchFamily="34" charset="0"/>
                <a:cs typeface="Arial" panose="020B0604020202020204" pitchFamily="34" charset="0"/>
              </a:rPr>
              <a:t>能够访问来自于</a:t>
            </a:r>
            <a:r>
              <a:rPr lang="en-US" altLang="zh-CN" sz="3000" b="1" dirty="0">
                <a:solidFill>
                  <a:srgbClr val="0000CC"/>
                </a:solidFill>
                <a:latin typeface="Arial" panose="020B0604020202020204" pitchFamily="34" charset="0"/>
                <a:cs typeface="Arial" panose="020B0604020202020204" pitchFamily="34" charset="0"/>
              </a:rPr>
              <a:t>A</a:t>
            </a:r>
            <a:r>
              <a:rPr lang="zh-CN" altLang="en-US" sz="3000" b="1" dirty="0">
                <a:solidFill>
                  <a:srgbClr val="0000CC"/>
                </a:solidFill>
                <a:latin typeface="Arial" panose="020B0604020202020204" pitchFamily="34" charset="0"/>
                <a:cs typeface="Arial" panose="020B0604020202020204" pitchFamily="34" charset="0"/>
              </a:rPr>
              <a:t>类</a:t>
            </a:r>
            <a:r>
              <a:rPr lang="en-US" altLang="zh-CN" sz="3000" dirty="0">
                <a:solidFill>
                  <a:srgbClr val="FF0000"/>
                </a:solidFill>
                <a:latin typeface="Arial" panose="020B0604020202020204" pitchFamily="34" charset="0"/>
                <a:cs typeface="Arial" panose="020B0604020202020204" pitchFamily="34" charset="0"/>
              </a:rPr>
              <a:t>(</a:t>
            </a:r>
            <a:r>
              <a:rPr lang="zh-CN" altLang="en-US" sz="3000" dirty="0">
                <a:latin typeface="Arial" panose="020B0604020202020204" pitchFamily="34" charset="0"/>
                <a:ea typeface="华文新魏" panose="02010800040101010101" pitchFamily="2" charset="-122"/>
                <a:cs typeface="Arial" panose="020B0604020202020204" pitchFamily="34" charset="0"/>
              </a:rPr>
              <a:t>源头类</a:t>
            </a:r>
            <a:r>
              <a:rPr lang="en-US" altLang="zh-CN" sz="3000" dirty="0">
                <a:solidFill>
                  <a:srgbClr val="FF0000"/>
                </a:solidFill>
                <a:latin typeface="Arial" panose="020B0604020202020204" pitchFamily="34" charset="0"/>
                <a:cs typeface="Arial" panose="020B0604020202020204" pitchFamily="34" charset="0"/>
              </a:rPr>
              <a:t>) </a:t>
            </a:r>
            <a:r>
              <a:rPr lang="en-US" altLang="zh-CN" sz="3000" dirty="0">
                <a:solidFill>
                  <a:srgbClr val="0000CC"/>
                </a:solidFill>
                <a:latin typeface="Arial" panose="020B0604020202020204" pitchFamily="34" charset="0"/>
                <a:cs typeface="Arial" panose="020B0604020202020204" pitchFamily="34" charset="0"/>
              </a:rPr>
              <a:t>protected</a:t>
            </a:r>
            <a:r>
              <a:rPr lang="zh-CN" altLang="en-US" sz="3000" dirty="0">
                <a:solidFill>
                  <a:srgbClr val="0000CC"/>
                </a:solidFill>
                <a:latin typeface="Arial" panose="020B0604020202020204" pitchFamily="34" charset="0"/>
                <a:cs typeface="Arial" panose="020B0604020202020204" pitchFamily="34" charset="0"/>
              </a:rPr>
              <a:t>成员</a:t>
            </a:r>
            <a:r>
              <a:rPr lang="zh-CN" altLang="en-US" b="1" dirty="0">
                <a:solidFill>
                  <a:srgbClr val="FF0000"/>
                </a:solidFill>
                <a:latin typeface="Arial" panose="020B0604020202020204" pitchFamily="34" charset="0"/>
                <a:cs typeface="Arial" panose="020B0604020202020204" pitchFamily="34" charset="0"/>
              </a:rPr>
              <a:t>变量</a:t>
            </a:r>
            <a:r>
              <a:rPr lang="en-US" altLang="zh-CN" b="1" dirty="0">
                <a:solidFill>
                  <a:srgbClr val="FF0000"/>
                </a:solidFill>
                <a:latin typeface="Arial" panose="020B0604020202020204" pitchFamily="34" charset="0"/>
                <a:cs typeface="Arial" panose="020B0604020202020204" pitchFamily="34" charset="0"/>
              </a:rPr>
              <a:t>x</a:t>
            </a:r>
            <a:r>
              <a:rPr lang="zh-CN" altLang="en-US" b="1" dirty="0">
                <a:solidFill>
                  <a:srgbClr val="FF0000"/>
                </a:solidFill>
                <a:latin typeface="Arial" panose="020B0604020202020204" pitchFamily="34" charset="0"/>
                <a:cs typeface="Arial" panose="020B0604020202020204" pitchFamily="34" charset="0"/>
              </a:rPr>
              <a:t>？</a:t>
            </a:r>
            <a:endParaRPr lang="en-US" altLang="zh-CN" sz="3000" dirty="0">
              <a:latin typeface="Arial" panose="020B0604020202020204" pitchFamily="34" charset="0"/>
              <a:cs typeface="Arial" panose="020B0604020202020204" pitchFamily="34" charset="0"/>
            </a:endParaRPr>
          </a:p>
          <a:p>
            <a:pPr lvl="1">
              <a:lnSpc>
                <a:spcPct val="110000"/>
              </a:lnSpc>
              <a:spcBef>
                <a:spcPts val="0"/>
              </a:spcBef>
            </a:pPr>
            <a:endParaRPr lang="en-US" altLang="zh-CN" sz="1200" dirty="0"/>
          </a:p>
          <a:p>
            <a:pPr lvl="1">
              <a:lnSpc>
                <a:spcPct val="110000"/>
              </a:lnSpc>
              <a:spcBef>
                <a:spcPts val="0"/>
              </a:spcBef>
            </a:pPr>
            <a:r>
              <a:rPr lang="zh-CN" altLang="en-US" sz="2600" dirty="0"/>
              <a:t>只有</a:t>
            </a:r>
            <a:r>
              <a:rPr lang="zh-CN" altLang="en-US" sz="2600" b="1" dirty="0">
                <a:solidFill>
                  <a:srgbClr val="C00000"/>
                </a:solidFill>
                <a:latin typeface="Arial" panose="020B0604020202020204" pitchFamily="34" charset="0"/>
                <a:ea typeface="隶书" panose="02010509060101010101" pitchFamily="49" charset="-122"/>
                <a:cs typeface="Arial" panose="020B0604020202020204" pitchFamily="34" charset="0"/>
              </a:rPr>
              <a:t>当</a:t>
            </a:r>
            <a:r>
              <a:rPr lang="en-US" altLang="zh-CN" sz="2600" b="1" dirty="0">
                <a:solidFill>
                  <a:srgbClr val="006600"/>
                </a:solidFill>
              </a:rPr>
              <a:t>Other</a:t>
            </a:r>
            <a:r>
              <a:rPr lang="zh-CN" altLang="en-US" sz="2600" b="1" dirty="0">
                <a:solidFill>
                  <a:srgbClr val="006600"/>
                </a:solidFill>
              </a:rPr>
              <a:t>类</a:t>
            </a:r>
            <a:r>
              <a:rPr lang="zh-CN" altLang="en-US" sz="2600" b="1" dirty="0">
                <a:solidFill>
                  <a:srgbClr val="C00000"/>
                </a:solidFill>
                <a:latin typeface="Arial" panose="020B0604020202020204" pitchFamily="34" charset="0"/>
                <a:ea typeface="隶书" panose="02010509060101010101" pitchFamily="49" charset="-122"/>
                <a:cs typeface="Arial" panose="020B0604020202020204" pitchFamily="34" charset="0"/>
              </a:rPr>
              <a:t>与</a:t>
            </a:r>
            <a:r>
              <a:rPr lang="en-US" altLang="zh-CN" sz="2600" b="1" dirty="0">
                <a:solidFill>
                  <a:srgbClr val="0000CC"/>
                </a:solidFill>
              </a:rPr>
              <a:t>A</a:t>
            </a:r>
            <a:r>
              <a:rPr lang="zh-CN" altLang="en-US" sz="2600" b="1" dirty="0">
                <a:solidFill>
                  <a:srgbClr val="0000CC"/>
                </a:solidFill>
              </a:rPr>
              <a:t>类</a:t>
            </a:r>
            <a:r>
              <a:rPr lang="zh-CN" altLang="en-US" sz="2600" b="1" dirty="0">
                <a:solidFill>
                  <a:srgbClr val="C00000"/>
                </a:solidFill>
                <a:latin typeface="Arial" panose="020B0604020202020204" pitchFamily="34" charset="0"/>
                <a:ea typeface="隶书" panose="02010509060101010101" pitchFamily="49" charset="-122"/>
                <a:cs typeface="Arial" panose="020B0604020202020204" pitchFamily="34" charset="0"/>
              </a:rPr>
              <a:t>在同一个包中</a:t>
            </a:r>
            <a:r>
              <a:rPr lang="zh-CN" altLang="en-US" sz="2600" dirty="0"/>
              <a:t>时，子类对象</a:t>
            </a:r>
            <a:r>
              <a:rPr lang="en-US" altLang="zh-CN" sz="2600" b="1" dirty="0">
                <a:solidFill>
                  <a:srgbClr val="C00000"/>
                </a:solidFill>
              </a:rPr>
              <a:t>obj</a:t>
            </a:r>
            <a:r>
              <a:rPr lang="zh-CN" altLang="en-US" sz="2600" dirty="0"/>
              <a:t>才能访问继承自</a:t>
            </a:r>
            <a:r>
              <a:rPr lang="en-US" altLang="zh-CN" sz="2600" dirty="0"/>
              <a:t>A</a:t>
            </a:r>
            <a:r>
              <a:rPr lang="zh-CN" altLang="en-US" sz="2600" dirty="0"/>
              <a:t>类的该</a:t>
            </a:r>
            <a:r>
              <a:rPr lang="en-US" altLang="zh-CN" sz="2600" dirty="0"/>
              <a:t>protected</a:t>
            </a:r>
            <a:r>
              <a:rPr lang="zh-CN" altLang="en-US" sz="2600" dirty="0"/>
              <a:t>成员</a:t>
            </a:r>
            <a:r>
              <a:rPr lang="en-US" altLang="zh-CN" sz="2600" dirty="0"/>
              <a:t>x</a:t>
            </a:r>
            <a:r>
              <a:rPr lang="zh-CN" altLang="en-US" sz="2600" dirty="0"/>
              <a:t>。</a:t>
            </a:r>
            <a:endParaRPr lang="en-US" altLang="zh-CN" sz="2600" dirty="0"/>
          </a:p>
          <a:p>
            <a:pPr>
              <a:lnSpc>
                <a:spcPct val="110000"/>
              </a:lnSpc>
              <a:spcBef>
                <a:spcPts val="0"/>
              </a:spcBef>
            </a:pPr>
            <a:endParaRPr lang="en-US" altLang="zh-CN" sz="3000" dirty="0"/>
          </a:p>
        </p:txBody>
      </p:sp>
      <p:sp>
        <p:nvSpPr>
          <p:cNvPr id="4" name="灯片编号占位符 3">
            <a:extLst>
              <a:ext uri="{FF2B5EF4-FFF2-40B4-BE49-F238E27FC236}">
                <a16:creationId xmlns:a16="http://schemas.microsoft.com/office/drawing/2014/main" id="{6E1F1A9C-4D72-4A1C-A887-31FB31AD8E5A}"/>
              </a:ext>
            </a:extLst>
          </p:cNvPr>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5" name="文本框 4">
            <a:extLst>
              <a:ext uri="{FF2B5EF4-FFF2-40B4-BE49-F238E27FC236}">
                <a16:creationId xmlns:a16="http://schemas.microsoft.com/office/drawing/2014/main" id="{07D7FF19-DA1C-42C6-9FF7-904CE7F563AC}"/>
              </a:ext>
            </a:extLst>
          </p:cNvPr>
          <p:cNvSpPr txBox="1"/>
          <p:nvPr/>
        </p:nvSpPr>
        <p:spPr>
          <a:xfrm>
            <a:off x="6307292" y="2708920"/>
            <a:ext cx="784984" cy="523220"/>
          </a:xfrm>
          <a:prstGeom prst="rect">
            <a:avLst/>
          </a:prstGeom>
          <a:noFill/>
          <a:ln>
            <a:solidFill>
              <a:schemeClr val="accent1"/>
            </a:solidFill>
          </a:ln>
        </p:spPr>
        <p:txBody>
          <a:bodyPr wrap="square" rtlCol="0">
            <a:spAutoFit/>
          </a:bodyPr>
          <a:lstStyle/>
          <a:p>
            <a:pPr algn="ctr"/>
            <a:r>
              <a:rPr lang="en-US" altLang="zh-CN" sz="2800" b="1"/>
              <a:t>A</a:t>
            </a:r>
            <a:r>
              <a:rPr lang="zh-CN" altLang="en-US" sz="2800" b="1"/>
              <a:t>类</a:t>
            </a:r>
          </a:p>
        </p:txBody>
      </p:sp>
      <p:sp>
        <p:nvSpPr>
          <p:cNvPr id="6" name="文本框 5">
            <a:extLst>
              <a:ext uri="{FF2B5EF4-FFF2-40B4-BE49-F238E27FC236}">
                <a16:creationId xmlns:a16="http://schemas.microsoft.com/office/drawing/2014/main" id="{3CFA84C9-7161-4287-94D7-DCE7325CB931}"/>
              </a:ext>
            </a:extLst>
          </p:cNvPr>
          <p:cNvSpPr txBox="1"/>
          <p:nvPr/>
        </p:nvSpPr>
        <p:spPr>
          <a:xfrm>
            <a:off x="6307292" y="3736096"/>
            <a:ext cx="784977" cy="523220"/>
          </a:xfrm>
          <a:prstGeom prst="rect">
            <a:avLst/>
          </a:prstGeom>
          <a:noFill/>
          <a:ln>
            <a:solidFill>
              <a:schemeClr val="accent1"/>
            </a:solidFill>
          </a:ln>
        </p:spPr>
        <p:txBody>
          <a:bodyPr wrap="square" rtlCol="0">
            <a:spAutoFit/>
          </a:bodyPr>
          <a:lstStyle/>
          <a:p>
            <a:pPr algn="ctr"/>
            <a:r>
              <a:rPr lang="en-US" altLang="zh-CN" sz="2800" b="1" dirty="0"/>
              <a:t>B</a:t>
            </a:r>
            <a:r>
              <a:rPr lang="zh-CN" altLang="en-US" sz="2800" b="1" dirty="0"/>
              <a:t>类</a:t>
            </a:r>
          </a:p>
        </p:txBody>
      </p:sp>
      <p:sp>
        <p:nvSpPr>
          <p:cNvPr id="7" name="文本框 6">
            <a:extLst>
              <a:ext uri="{FF2B5EF4-FFF2-40B4-BE49-F238E27FC236}">
                <a16:creationId xmlns:a16="http://schemas.microsoft.com/office/drawing/2014/main" id="{474D9E55-A3F3-4E5C-8844-E2F446B3A7B1}"/>
              </a:ext>
            </a:extLst>
          </p:cNvPr>
          <p:cNvSpPr txBox="1"/>
          <p:nvPr/>
        </p:nvSpPr>
        <p:spPr>
          <a:xfrm>
            <a:off x="6307292" y="4782536"/>
            <a:ext cx="784978" cy="523220"/>
          </a:xfrm>
          <a:prstGeom prst="rect">
            <a:avLst/>
          </a:prstGeom>
          <a:noFill/>
          <a:ln>
            <a:solidFill>
              <a:schemeClr val="accent1"/>
            </a:solidFill>
          </a:ln>
        </p:spPr>
        <p:txBody>
          <a:bodyPr wrap="square" rtlCol="0">
            <a:spAutoFit/>
          </a:bodyPr>
          <a:lstStyle/>
          <a:p>
            <a:pPr algn="ctr"/>
            <a:r>
              <a:rPr lang="en-US" altLang="zh-CN" sz="2800" b="1"/>
              <a:t>C</a:t>
            </a:r>
            <a:r>
              <a:rPr lang="zh-CN" altLang="en-US" sz="2800" b="1"/>
              <a:t>类</a:t>
            </a:r>
          </a:p>
        </p:txBody>
      </p:sp>
      <p:sp>
        <p:nvSpPr>
          <p:cNvPr id="8" name="文本框 7">
            <a:extLst>
              <a:ext uri="{FF2B5EF4-FFF2-40B4-BE49-F238E27FC236}">
                <a16:creationId xmlns:a16="http://schemas.microsoft.com/office/drawing/2014/main" id="{B25355A6-DBC7-41F3-9DF7-10DC74EE3782}"/>
              </a:ext>
            </a:extLst>
          </p:cNvPr>
          <p:cNvSpPr txBox="1"/>
          <p:nvPr/>
        </p:nvSpPr>
        <p:spPr>
          <a:xfrm>
            <a:off x="6321491" y="5809712"/>
            <a:ext cx="770776" cy="523220"/>
          </a:xfrm>
          <a:prstGeom prst="rect">
            <a:avLst/>
          </a:prstGeom>
          <a:noFill/>
          <a:ln>
            <a:solidFill>
              <a:schemeClr val="accent1"/>
            </a:solidFill>
          </a:ln>
        </p:spPr>
        <p:txBody>
          <a:bodyPr wrap="square" rtlCol="0">
            <a:spAutoFit/>
          </a:bodyPr>
          <a:lstStyle/>
          <a:p>
            <a:pPr algn="ctr"/>
            <a:r>
              <a:rPr lang="en-US" altLang="zh-CN" sz="2800" b="1"/>
              <a:t>D</a:t>
            </a:r>
            <a:r>
              <a:rPr lang="zh-CN" altLang="en-US" sz="2800" b="1"/>
              <a:t>类</a:t>
            </a:r>
          </a:p>
        </p:txBody>
      </p:sp>
      <p:cxnSp>
        <p:nvCxnSpPr>
          <p:cNvPr id="10" name="直接箭头连接符 9">
            <a:extLst>
              <a:ext uri="{FF2B5EF4-FFF2-40B4-BE49-F238E27FC236}">
                <a16:creationId xmlns:a16="http://schemas.microsoft.com/office/drawing/2014/main" id="{40F20391-79C6-451E-9C12-E75E62CEFE67}"/>
              </a:ext>
            </a:extLst>
          </p:cNvPr>
          <p:cNvCxnSpPr/>
          <p:nvPr/>
        </p:nvCxnSpPr>
        <p:spPr>
          <a:xfrm flipV="1">
            <a:off x="6755496" y="3208099"/>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62CBE83-B9D6-44D5-B20D-76C556E34FEF}"/>
              </a:ext>
            </a:extLst>
          </p:cNvPr>
          <p:cNvCxnSpPr/>
          <p:nvPr/>
        </p:nvCxnSpPr>
        <p:spPr>
          <a:xfrm flipV="1">
            <a:off x="6739339" y="4259316"/>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70108DE-67E7-493C-83CB-448BB5467A7B}"/>
              </a:ext>
            </a:extLst>
          </p:cNvPr>
          <p:cNvCxnSpPr/>
          <p:nvPr/>
        </p:nvCxnSpPr>
        <p:spPr>
          <a:xfrm flipV="1">
            <a:off x="6739339" y="5305756"/>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0227B67-AA80-4712-B62D-1F181576A024}"/>
              </a:ext>
            </a:extLst>
          </p:cNvPr>
          <p:cNvSpPr txBox="1"/>
          <p:nvPr/>
        </p:nvSpPr>
        <p:spPr>
          <a:xfrm>
            <a:off x="7151374" y="2431921"/>
            <a:ext cx="1746670" cy="1077218"/>
          </a:xfrm>
          <a:prstGeom prst="rect">
            <a:avLst/>
          </a:prstGeom>
          <a:noFill/>
          <a:ln>
            <a:solidFill>
              <a:schemeClr val="accent1"/>
            </a:solidFill>
          </a:ln>
        </p:spPr>
        <p:txBody>
          <a:bodyPr wrap="square" rtlCol="0">
            <a:spAutoFit/>
          </a:bodyPr>
          <a:lstStyle/>
          <a:p>
            <a:pPr algn="ctr"/>
            <a:r>
              <a:rPr lang="en-US" altLang="zh-CN" sz="2400" b="1" dirty="0">
                <a:solidFill>
                  <a:srgbClr val="006600"/>
                </a:solidFill>
              </a:rPr>
              <a:t>Other</a:t>
            </a:r>
            <a:r>
              <a:rPr lang="zh-CN" altLang="en-US" sz="2400" b="1" dirty="0">
                <a:solidFill>
                  <a:srgbClr val="006600"/>
                </a:solidFill>
              </a:rPr>
              <a:t>类</a:t>
            </a:r>
            <a:endParaRPr lang="en-US" altLang="zh-CN" sz="2400" b="1" dirty="0">
              <a:solidFill>
                <a:srgbClr val="006600"/>
              </a:solidFill>
            </a:endParaRPr>
          </a:p>
          <a:p>
            <a:r>
              <a:rPr lang="en-US" altLang="zh-CN" sz="2000" b="1" dirty="0"/>
              <a:t>D</a:t>
            </a:r>
            <a:r>
              <a:rPr lang="zh-CN" altLang="en-US" sz="2000" b="1" dirty="0"/>
              <a:t> </a:t>
            </a:r>
            <a:r>
              <a:rPr lang="en-US" altLang="zh-CN" sz="2000" b="1" dirty="0">
                <a:solidFill>
                  <a:srgbClr val="C00000"/>
                </a:solidFill>
              </a:rPr>
              <a:t>obj</a:t>
            </a:r>
            <a:r>
              <a:rPr lang="en-US" altLang="zh-CN" sz="2000" b="1" dirty="0"/>
              <a:t>=new D();</a:t>
            </a:r>
          </a:p>
          <a:p>
            <a:r>
              <a:rPr lang="en-US" altLang="zh-CN" sz="2000" b="1" dirty="0"/>
              <a:t>int y=</a:t>
            </a:r>
            <a:r>
              <a:rPr lang="en-US" altLang="zh-CN" sz="2000" b="1" dirty="0">
                <a:solidFill>
                  <a:srgbClr val="C00000"/>
                </a:solidFill>
              </a:rPr>
              <a:t>obj.x</a:t>
            </a:r>
            <a:r>
              <a:rPr lang="en-US" altLang="zh-CN" sz="2000" b="1" dirty="0"/>
              <a:t>+1; </a:t>
            </a:r>
            <a:endParaRPr lang="zh-CN" altLang="en-US" sz="2000" b="1" dirty="0"/>
          </a:p>
        </p:txBody>
      </p:sp>
      <p:sp>
        <p:nvSpPr>
          <p:cNvPr id="17" name="文本框 16">
            <a:extLst>
              <a:ext uri="{FF2B5EF4-FFF2-40B4-BE49-F238E27FC236}">
                <a16:creationId xmlns:a16="http://schemas.microsoft.com/office/drawing/2014/main" id="{DA91F3E0-ED4A-43CA-863F-7E4E21E5E2DE}"/>
              </a:ext>
            </a:extLst>
          </p:cNvPr>
          <p:cNvSpPr txBox="1"/>
          <p:nvPr/>
        </p:nvSpPr>
        <p:spPr>
          <a:xfrm>
            <a:off x="6944174" y="2075798"/>
            <a:ext cx="1475084" cy="400110"/>
          </a:xfrm>
          <a:prstGeom prst="rect">
            <a:avLst/>
          </a:prstGeom>
          <a:noFill/>
        </p:spPr>
        <p:txBody>
          <a:bodyPr wrap="none" rtlCol="0">
            <a:spAutoFit/>
          </a:bodyPr>
          <a:lstStyle/>
          <a:p>
            <a:r>
              <a:rPr lang="zh-CN" altLang="en-US" sz="2000" b="1" dirty="0">
                <a:solidFill>
                  <a:srgbClr val="FF0000"/>
                </a:solidFill>
              </a:rPr>
              <a:t>同一个包中</a:t>
            </a:r>
          </a:p>
        </p:txBody>
      </p:sp>
      <p:sp>
        <p:nvSpPr>
          <p:cNvPr id="9" name="文本框 8">
            <a:extLst>
              <a:ext uri="{FF2B5EF4-FFF2-40B4-BE49-F238E27FC236}">
                <a16:creationId xmlns:a16="http://schemas.microsoft.com/office/drawing/2014/main" id="{2F19E030-767E-54D7-B4A9-FC6D4807A572}"/>
              </a:ext>
            </a:extLst>
          </p:cNvPr>
          <p:cNvSpPr txBox="1"/>
          <p:nvPr/>
        </p:nvSpPr>
        <p:spPr>
          <a:xfrm>
            <a:off x="539552" y="1124383"/>
            <a:ext cx="7992888" cy="878574"/>
          </a:xfrm>
          <a:prstGeom prst="rect">
            <a:avLst/>
          </a:prstGeom>
          <a:noFill/>
        </p:spPr>
        <p:txBody>
          <a:bodyPr wrap="square" rtlCol="0">
            <a:spAutoFit/>
          </a:bodyPr>
          <a:lstStyle/>
          <a:p>
            <a:pPr marL="285750" indent="-285750">
              <a:lnSpc>
                <a:spcPct val="110000"/>
              </a:lnSpc>
              <a:spcBef>
                <a:spcPts val="0"/>
              </a:spcBef>
              <a:buFont typeface="Arial" panose="020B0604020202020204" pitchFamily="34" charset="0"/>
              <a:buChar char="•"/>
            </a:pPr>
            <a:r>
              <a:rPr lang="zh-CN" altLang="en-US" sz="2400" b="1" dirty="0">
                <a:solidFill>
                  <a:srgbClr val="000099"/>
                </a:solidFill>
              </a:rPr>
              <a:t>子类</a:t>
            </a:r>
            <a:r>
              <a:rPr lang="en-US" altLang="zh-CN" sz="2400" b="1" dirty="0">
                <a:solidFill>
                  <a:srgbClr val="000099"/>
                </a:solidFill>
              </a:rPr>
              <a:t>D</a:t>
            </a:r>
            <a:r>
              <a:rPr lang="zh-CN" altLang="en-US" sz="2400" dirty="0"/>
              <a:t>从父类继承了</a:t>
            </a:r>
            <a:r>
              <a:rPr lang="en-US" altLang="zh-CN" sz="2400" dirty="0"/>
              <a:t>protected</a:t>
            </a:r>
            <a:r>
              <a:rPr lang="zh-CN" altLang="en-US" sz="2400" dirty="0"/>
              <a:t>成员</a:t>
            </a:r>
            <a:r>
              <a:rPr lang="zh-CN" altLang="en-US" sz="2400" b="1" dirty="0">
                <a:solidFill>
                  <a:srgbClr val="FF0000"/>
                </a:solidFill>
              </a:rPr>
              <a:t>变量</a:t>
            </a:r>
            <a:r>
              <a:rPr lang="en-US" altLang="zh-CN" sz="2400" b="1" dirty="0">
                <a:solidFill>
                  <a:srgbClr val="FF0000"/>
                </a:solidFill>
              </a:rPr>
              <a:t>x</a:t>
            </a:r>
            <a:r>
              <a:rPr lang="zh-CN" altLang="en-US" sz="2400" dirty="0"/>
              <a:t>。</a:t>
            </a:r>
            <a:endParaRPr lang="en-US" altLang="zh-CN" sz="2400" dirty="0"/>
          </a:p>
          <a:p>
            <a:pPr marL="285750" indent="-285750">
              <a:lnSpc>
                <a:spcPct val="110000"/>
              </a:lnSpc>
              <a:spcBef>
                <a:spcPts val="0"/>
              </a:spcBef>
              <a:buFont typeface="Arial" panose="020B0604020202020204" pitchFamily="34" charset="0"/>
              <a:buChar char="•"/>
            </a:pPr>
            <a:r>
              <a:rPr lang="zh-CN" altLang="en-US" sz="2400" dirty="0"/>
              <a:t>假设：在</a:t>
            </a:r>
            <a:r>
              <a:rPr lang="en-US" altLang="zh-CN" sz="2400" b="1" dirty="0">
                <a:solidFill>
                  <a:srgbClr val="006600"/>
                </a:solidFill>
              </a:rPr>
              <a:t>Other</a:t>
            </a:r>
            <a:r>
              <a:rPr lang="zh-CN" altLang="en-US" sz="2400" b="1" dirty="0">
                <a:solidFill>
                  <a:srgbClr val="006600"/>
                </a:solidFill>
              </a:rPr>
              <a:t>类</a:t>
            </a:r>
            <a:r>
              <a:rPr lang="zh-CN" altLang="en-US" sz="2400" dirty="0"/>
              <a:t>中，创建</a:t>
            </a:r>
            <a:r>
              <a:rPr lang="zh-CN" altLang="en-US" sz="2400" b="1" dirty="0">
                <a:solidFill>
                  <a:srgbClr val="000099"/>
                </a:solidFill>
              </a:rPr>
              <a:t>子类</a:t>
            </a:r>
            <a:r>
              <a:rPr lang="en-US" altLang="zh-CN" sz="2400" b="1" dirty="0">
                <a:solidFill>
                  <a:srgbClr val="000099"/>
                </a:solidFill>
              </a:rPr>
              <a:t>D</a:t>
            </a:r>
            <a:r>
              <a:rPr lang="zh-CN" altLang="en-US" sz="2400" dirty="0"/>
              <a:t>的对象</a:t>
            </a:r>
            <a:r>
              <a:rPr lang="en-US" altLang="zh-CN" sz="2400" b="1" dirty="0">
                <a:solidFill>
                  <a:srgbClr val="C00000"/>
                </a:solidFill>
              </a:rPr>
              <a:t>obj</a:t>
            </a:r>
            <a:r>
              <a:rPr lang="zh-CN" altLang="en-US" sz="2400" b="1" dirty="0">
                <a:solidFill>
                  <a:srgbClr val="C00000"/>
                </a:solidFill>
              </a:rPr>
              <a:t>。</a:t>
            </a:r>
            <a:endParaRPr lang="zh-CN" altLang="en-US" sz="2400" dirty="0"/>
          </a:p>
        </p:txBody>
      </p:sp>
    </p:spTree>
    <p:extLst>
      <p:ext uri="{BB962C8B-B14F-4D97-AF65-F5344CB8AC3E}">
        <p14:creationId xmlns:p14="http://schemas.microsoft.com/office/powerpoint/2010/main" val="240683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3"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35FF2E86-6EA1-4DD4-87FD-E47101494041}"/>
              </a:ext>
            </a:extLst>
          </p:cNvPr>
          <p:cNvSpPr/>
          <p:nvPr/>
        </p:nvSpPr>
        <p:spPr>
          <a:xfrm>
            <a:off x="4090995" y="1645944"/>
            <a:ext cx="4740135" cy="1843753"/>
          </a:xfrm>
          <a:prstGeom prst="rect">
            <a:avLst/>
          </a:prstGeom>
          <a:solidFill>
            <a:schemeClr val="accent3">
              <a:lumMod val="20000"/>
              <a:lumOff val="80000"/>
              <a:alpha val="2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灯片编号占位符 3">
            <a:extLst>
              <a:ext uri="{FF2B5EF4-FFF2-40B4-BE49-F238E27FC236}">
                <a16:creationId xmlns:a16="http://schemas.microsoft.com/office/drawing/2014/main" id="{CBD08057-FEB2-47C2-BAFD-3E4F12A4D3FB}"/>
              </a:ext>
            </a:extLst>
          </p:cNvPr>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grpSp>
        <p:nvGrpSpPr>
          <p:cNvPr id="16" name="组合 15">
            <a:extLst>
              <a:ext uri="{FF2B5EF4-FFF2-40B4-BE49-F238E27FC236}">
                <a16:creationId xmlns:a16="http://schemas.microsoft.com/office/drawing/2014/main" id="{E7DA86E0-83DA-423A-A369-1518853F9699}"/>
              </a:ext>
            </a:extLst>
          </p:cNvPr>
          <p:cNvGrpSpPr/>
          <p:nvPr/>
        </p:nvGrpSpPr>
        <p:grpSpPr>
          <a:xfrm>
            <a:off x="887674" y="1861710"/>
            <a:ext cx="2376262" cy="4047439"/>
            <a:chOff x="-22617" y="1591269"/>
            <a:chExt cx="3512188" cy="4932948"/>
          </a:xfrm>
        </p:grpSpPr>
        <p:sp>
          <p:nvSpPr>
            <p:cNvPr id="20" name="文本框 19">
              <a:extLst>
                <a:ext uri="{FF2B5EF4-FFF2-40B4-BE49-F238E27FC236}">
                  <a16:creationId xmlns:a16="http://schemas.microsoft.com/office/drawing/2014/main" id="{72813818-CE5D-423F-8BCE-27E2B9E05F3E}"/>
                </a:ext>
              </a:extLst>
            </p:cNvPr>
            <p:cNvSpPr txBox="1"/>
            <p:nvPr/>
          </p:nvSpPr>
          <p:spPr>
            <a:xfrm>
              <a:off x="1085940" y="1591269"/>
              <a:ext cx="1235273" cy="637691"/>
            </a:xfrm>
            <a:prstGeom prst="rect">
              <a:avLst/>
            </a:prstGeom>
            <a:noFill/>
            <a:ln>
              <a:solidFill>
                <a:schemeClr val="accent1"/>
              </a:solidFill>
            </a:ln>
          </p:spPr>
          <p:txBody>
            <a:bodyPr wrap="square" rtlCol="0">
              <a:spAutoFit/>
            </a:bodyPr>
            <a:lstStyle/>
            <a:p>
              <a:pPr algn="ctr"/>
              <a:r>
                <a:rPr lang="en-US" altLang="zh-CN" sz="2800" b="1" dirty="0"/>
                <a:t>A</a:t>
              </a:r>
              <a:r>
                <a:rPr lang="zh-CN" altLang="en-US" sz="2800" b="1" dirty="0"/>
                <a:t>类</a:t>
              </a:r>
            </a:p>
          </p:txBody>
        </p:sp>
        <p:sp>
          <p:nvSpPr>
            <p:cNvPr id="21" name="文本框 20">
              <a:extLst>
                <a:ext uri="{FF2B5EF4-FFF2-40B4-BE49-F238E27FC236}">
                  <a16:creationId xmlns:a16="http://schemas.microsoft.com/office/drawing/2014/main" id="{C976B642-DBC7-45AF-88A4-F6C66C8F00FB}"/>
                </a:ext>
              </a:extLst>
            </p:cNvPr>
            <p:cNvSpPr txBox="1"/>
            <p:nvPr/>
          </p:nvSpPr>
          <p:spPr>
            <a:xfrm>
              <a:off x="1176133" y="2723220"/>
              <a:ext cx="1128839" cy="637691"/>
            </a:xfrm>
            <a:prstGeom prst="rect">
              <a:avLst/>
            </a:prstGeom>
            <a:noFill/>
            <a:ln>
              <a:solidFill>
                <a:schemeClr val="accent1"/>
              </a:solidFill>
            </a:ln>
          </p:spPr>
          <p:txBody>
            <a:bodyPr wrap="square" rtlCol="0">
              <a:spAutoFit/>
            </a:bodyPr>
            <a:lstStyle/>
            <a:p>
              <a:pPr algn="ctr"/>
              <a:r>
                <a:rPr lang="en-US" altLang="zh-CN" sz="2800" b="1" dirty="0"/>
                <a:t>B</a:t>
              </a:r>
              <a:r>
                <a:rPr lang="zh-CN" altLang="en-US" sz="2800" b="1" dirty="0"/>
                <a:t>类</a:t>
              </a:r>
            </a:p>
          </p:txBody>
        </p:sp>
        <p:sp>
          <p:nvSpPr>
            <p:cNvPr id="22" name="文本框 21">
              <a:extLst>
                <a:ext uri="{FF2B5EF4-FFF2-40B4-BE49-F238E27FC236}">
                  <a16:creationId xmlns:a16="http://schemas.microsoft.com/office/drawing/2014/main" id="{11FBB85C-AA78-4A19-BB98-AE0C59BBFEB7}"/>
                </a:ext>
              </a:extLst>
            </p:cNvPr>
            <p:cNvSpPr txBox="1"/>
            <p:nvPr/>
          </p:nvSpPr>
          <p:spPr>
            <a:xfrm>
              <a:off x="1153368" y="3889233"/>
              <a:ext cx="1160220" cy="637691"/>
            </a:xfrm>
            <a:prstGeom prst="rect">
              <a:avLst/>
            </a:prstGeom>
            <a:noFill/>
            <a:ln>
              <a:solidFill>
                <a:schemeClr val="accent1"/>
              </a:solidFill>
            </a:ln>
          </p:spPr>
          <p:txBody>
            <a:bodyPr wrap="square" rtlCol="0">
              <a:spAutoFit/>
            </a:bodyPr>
            <a:lstStyle/>
            <a:p>
              <a:pPr algn="ctr"/>
              <a:r>
                <a:rPr lang="en-US" altLang="zh-CN" sz="2800" b="1" dirty="0"/>
                <a:t>C</a:t>
              </a:r>
              <a:r>
                <a:rPr lang="zh-CN" altLang="en-US" sz="2800" b="1" dirty="0"/>
                <a:t>类</a:t>
              </a:r>
            </a:p>
          </p:txBody>
        </p:sp>
        <p:sp>
          <p:nvSpPr>
            <p:cNvPr id="23" name="文本框 22">
              <a:extLst>
                <a:ext uri="{FF2B5EF4-FFF2-40B4-BE49-F238E27FC236}">
                  <a16:creationId xmlns:a16="http://schemas.microsoft.com/office/drawing/2014/main" id="{6E0DD6CD-7B87-4D50-BD33-9A6894BFF63B}"/>
                </a:ext>
              </a:extLst>
            </p:cNvPr>
            <p:cNvSpPr txBox="1"/>
            <p:nvPr/>
          </p:nvSpPr>
          <p:spPr>
            <a:xfrm>
              <a:off x="-22617" y="4986255"/>
              <a:ext cx="3512188" cy="1537962"/>
            </a:xfrm>
            <a:prstGeom prst="rect">
              <a:avLst/>
            </a:prstGeom>
            <a:noFill/>
            <a:ln>
              <a:solidFill>
                <a:schemeClr val="accent1"/>
              </a:solidFill>
            </a:ln>
          </p:spPr>
          <p:txBody>
            <a:bodyPr wrap="square" rtlCol="0">
              <a:spAutoFit/>
            </a:bodyPr>
            <a:lstStyle/>
            <a:p>
              <a:pPr algn="ctr"/>
              <a:r>
                <a:rPr lang="en-US" altLang="zh-CN" sz="2800" b="1" dirty="0">
                  <a:solidFill>
                    <a:srgbClr val="FF0000"/>
                  </a:solidFill>
                </a:rPr>
                <a:t>D</a:t>
              </a:r>
              <a:r>
                <a:rPr lang="zh-CN" altLang="en-US" sz="2800" b="1" dirty="0">
                  <a:solidFill>
                    <a:srgbClr val="FF0000"/>
                  </a:solidFill>
                </a:rPr>
                <a:t>类</a:t>
              </a:r>
              <a:endParaRPr lang="en-US" altLang="zh-CN" sz="2800" b="1" dirty="0">
                <a:solidFill>
                  <a:srgbClr val="FF0000"/>
                </a:solidFill>
              </a:endParaRPr>
            </a:p>
            <a:p>
              <a:r>
                <a:rPr lang="en-US" altLang="zh-CN" sz="2400" b="1" dirty="0">
                  <a:solidFill>
                    <a:srgbClr val="006600"/>
                  </a:solidFill>
                </a:rPr>
                <a:t>D</a:t>
              </a:r>
              <a:r>
                <a:rPr lang="zh-CN" altLang="en-US" sz="2400" b="1" dirty="0">
                  <a:solidFill>
                    <a:srgbClr val="006600"/>
                  </a:solidFill>
                </a:rPr>
                <a:t> </a:t>
              </a:r>
              <a:r>
                <a:rPr lang="en-US" altLang="zh-CN" sz="2400" b="1" dirty="0">
                  <a:solidFill>
                    <a:srgbClr val="006600"/>
                  </a:solidFill>
                </a:rPr>
                <a:t>obj=new D();</a:t>
              </a:r>
            </a:p>
            <a:p>
              <a:r>
                <a:rPr lang="en-US" altLang="zh-CN" sz="2400" b="1" dirty="0">
                  <a:solidFill>
                    <a:srgbClr val="006600"/>
                  </a:solidFill>
                </a:rPr>
                <a:t>int y=obj.</a:t>
              </a:r>
              <a:r>
                <a:rPr lang="en-US" altLang="zh-CN" sz="2400" b="1" dirty="0">
                  <a:solidFill>
                    <a:srgbClr val="C00000"/>
                  </a:solidFill>
                </a:rPr>
                <a:t>x</a:t>
              </a:r>
              <a:r>
                <a:rPr lang="en-US" altLang="zh-CN" sz="2400" b="1" dirty="0">
                  <a:solidFill>
                    <a:srgbClr val="006600"/>
                  </a:solidFill>
                </a:rPr>
                <a:t>+1;</a:t>
              </a:r>
              <a:endParaRPr lang="zh-CN" altLang="en-US" sz="2400" b="1" dirty="0">
                <a:solidFill>
                  <a:srgbClr val="006600"/>
                </a:solidFill>
              </a:endParaRPr>
            </a:p>
          </p:txBody>
        </p:sp>
        <p:cxnSp>
          <p:nvCxnSpPr>
            <p:cNvPr id="24" name="直接箭头连接符 23">
              <a:extLst>
                <a:ext uri="{FF2B5EF4-FFF2-40B4-BE49-F238E27FC236}">
                  <a16:creationId xmlns:a16="http://schemas.microsoft.com/office/drawing/2014/main" id="{8019A64D-FBC2-4565-A6EA-13A926A10754}"/>
                </a:ext>
              </a:extLst>
            </p:cNvPr>
            <p:cNvCxnSpPr/>
            <p:nvPr/>
          </p:nvCxnSpPr>
          <p:spPr>
            <a:xfrm flipV="1">
              <a:off x="1703577" y="2228960"/>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B54F094-282E-417D-9352-D7BD51A96631}"/>
                </a:ext>
              </a:extLst>
            </p:cNvPr>
            <p:cNvCxnSpPr/>
            <p:nvPr/>
          </p:nvCxnSpPr>
          <p:spPr>
            <a:xfrm flipV="1">
              <a:off x="1687420" y="3370565"/>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45523271-C338-41E1-B5AD-557C49D625F0}"/>
                </a:ext>
              </a:extLst>
            </p:cNvPr>
            <p:cNvCxnSpPr/>
            <p:nvPr/>
          </p:nvCxnSpPr>
          <p:spPr>
            <a:xfrm flipV="1">
              <a:off x="1703577" y="4527580"/>
              <a:ext cx="0" cy="5039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A0B5A139-410F-4061-81AE-7BA5573C2583}"/>
              </a:ext>
            </a:extLst>
          </p:cNvPr>
          <p:cNvSpPr txBox="1"/>
          <p:nvPr/>
        </p:nvSpPr>
        <p:spPr>
          <a:xfrm>
            <a:off x="817168" y="6007641"/>
            <a:ext cx="2376261" cy="461665"/>
          </a:xfrm>
          <a:prstGeom prst="rect">
            <a:avLst/>
          </a:prstGeom>
          <a:noFill/>
        </p:spPr>
        <p:txBody>
          <a:bodyPr wrap="square" rtlCol="0">
            <a:spAutoFit/>
          </a:bodyPr>
          <a:lstStyle/>
          <a:p>
            <a:pPr marL="457200" indent="-457200">
              <a:buFont typeface="+mj-ea"/>
              <a:buAutoNum type="circleNumDbPlain"/>
            </a:pPr>
            <a:r>
              <a:rPr lang="zh-CN" altLang="en-US" sz="2400" b="1" dirty="0">
                <a:solidFill>
                  <a:srgbClr val="FF0000"/>
                </a:solidFill>
              </a:rPr>
              <a:t>子类</a:t>
            </a:r>
            <a:r>
              <a:rPr lang="en-US" altLang="zh-CN" sz="2400" b="1" dirty="0">
                <a:solidFill>
                  <a:srgbClr val="FF0000"/>
                </a:solidFill>
              </a:rPr>
              <a:t>D</a:t>
            </a:r>
            <a:r>
              <a:rPr lang="zh-CN" altLang="en-US" sz="2400" b="1" dirty="0">
                <a:solidFill>
                  <a:srgbClr val="FF0000"/>
                </a:solidFill>
              </a:rPr>
              <a:t>的类体</a:t>
            </a:r>
          </a:p>
        </p:txBody>
      </p:sp>
      <p:grpSp>
        <p:nvGrpSpPr>
          <p:cNvPr id="28" name="组合 27">
            <a:extLst>
              <a:ext uri="{FF2B5EF4-FFF2-40B4-BE49-F238E27FC236}">
                <a16:creationId xmlns:a16="http://schemas.microsoft.com/office/drawing/2014/main" id="{8AE0438B-C2AD-4453-847A-976CC899F06A}"/>
              </a:ext>
            </a:extLst>
          </p:cNvPr>
          <p:cNvGrpSpPr/>
          <p:nvPr/>
        </p:nvGrpSpPr>
        <p:grpSpPr>
          <a:xfrm>
            <a:off x="5117696" y="2615220"/>
            <a:ext cx="784984" cy="3624012"/>
            <a:chOff x="1255373" y="1820169"/>
            <a:chExt cx="784984" cy="3624012"/>
          </a:xfrm>
        </p:grpSpPr>
        <p:sp>
          <p:nvSpPr>
            <p:cNvPr id="32" name="文本框 31">
              <a:extLst>
                <a:ext uri="{FF2B5EF4-FFF2-40B4-BE49-F238E27FC236}">
                  <a16:creationId xmlns:a16="http://schemas.microsoft.com/office/drawing/2014/main" id="{F3D8A9BB-EE69-421B-867E-3305CA8C3DAC}"/>
                </a:ext>
              </a:extLst>
            </p:cNvPr>
            <p:cNvSpPr txBox="1"/>
            <p:nvPr/>
          </p:nvSpPr>
          <p:spPr>
            <a:xfrm>
              <a:off x="1255373" y="1820169"/>
              <a:ext cx="784984" cy="523220"/>
            </a:xfrm>
            <a:prstGeom prst="rect">
              <a:avLst/>
            </a:prstGeom>
            <a:noFill/>
            <a:ln>
              <a:solidFill>
                <a:schemeClr val="accent1"/>
              </a:solidFill>
            </a:ln>
          </p:spPr>
          <p:txBody>
            <a:bodyPr wrap="square" rtlCol="0">
              <a:spAutoFit/>
            </a:bodyPr>
            <a:lstStyle/>
            <a:p>
              <a:pPr algn="ctr"/>
              <a:r>
                <a:rPr lang="en-US" altLang="zh-CN" sz="2800" b="1"/>
                <a:t>A</a:t>
              </a:r>
              <a:r>
                <a:rPr lang="zh-CN" altLang="en-US" sz="2800" b="1"/>
                <a:t>类</a:t>
              </a:r>
            </a:p>
          </p:txBody>
        </p:sp>
        <p:sp>
          <p:nvSpPr>
            <p:cNvPr id="33" name="文本框 32">
              <a:extLst>
                <a:ext uri="{FF2B5EF4-FFF2-40B4-BE49-F238E27FC236}">
                  <a16:creationId xmlns:a16="http://schemas.microsoft.com/office/drawing/2014/main" id="{2B238011-88B1-4767-A172-4A95F2F8B909}"/>
                </a:ext>
              </a:extLst>
            </p:cNvPr>
            <p:cNvSpPr txBox="1"/>
            <p:nvPr/>
          </p:nvSpPr>
          <p:spPr>
            <a:xfrm>
              <a:off x="1255373" y="2847345"/>
              <a:ext cx="784977" cy="523220"/>
            </a:xfrm>
            <a:prstGeom prst="rect">
              <a:avLst/>
            </a:prstGeom>
            <a:noFill/>
            <a:ln>
              <a:solidFill>
                <a:schemeClr val="accent1"/>
              </a:solidFill>
            </a:ln>
          </p:spPr>
          <p:txBody>
            <a:bodyPr wrap="square" rtlCol="0">
              <a:spAutoFit/>
            </a:bodyPr>
            <a:lstStyle/>
            <a:p>
              <a:pPr algn="ctr"/>
              <a:r>
                <a:rPr lang="en-US" altLang="zh-CN" sz="2800" b="1"/>
                <a:t>B</a:t>
              </a:r>
              <a:r>
                <a:rPr lang="zh-CN" altLang="en-US" sz="2800" b="1"/>
                <a:t>类</a:t>
              </a:r>
            </a:p>
          </p:txBody>
        </p:sp>
        <p:sp>
          <p:nvSpPr>
            <p:cNvPr id="34" name="文本框 33">
              <a:extLst>
                <a:ext uri="{FF2B5EF4-FFF2-40B4-BE49-F238E27FC236}">
                  <a16:creationId xmlns:a16="http://schemas.microsoft.com/office/drawing/2014/main" id="{2DBAC186-F136-4A03-8ED4-30AB6E197C8A}"/>
                </a:ext>
              </a:extLst>
            </p:cNvPr>
            <p:cNvSpPr txBox="1"/>
            <p:nvPr/>
          </p:nvSpPr>
          <p:spPr>
            <a:xfrm>
              <a:off x="1255373" y="3893785"/>
              <a:ext cx="784978" cy="523220"/>
            </a:xfrm>
            <a:prstGeom prst="rect">
              <a:avLst/>
            </a:prstGeom>
            <a:noFill/>
            <a:ln>
              <a:solidFill>
                <a:schemeClr val="accent1"/>
              </a:solidFill>
            </a:ln>
          </p:spPr>
          <p:txBody>
            <a:bodyPr wrap="square" rtlCol="0">
              <a:spAutoFit/>
            </a:bodyPr>
            <a:lstStyle/>
            <a:p>
              <a:pPr algn="ctr"/>
              <a:r>
                <a:rPr lang="en-US" altLang="zh-CN" sz="2800" b="1"/>
                <a:t>C</a:t>
              </a:r>
              <a:r>
                <a:rPr lang="zh-CN" altLang="en-US" sz="2800" b="1"/>
                <a:t>类</a:t>
              </a:r>
            </a:p>
          </p:txBody>
        </p:sp>
        <p:sp>
          <p:nvSpPr>
            <p:cNvPr id="35" name="文本框 34">
              <a:extLst>
                <a:ext uri="{FF2B5EF4-FFF2-40B4-BE49-F238E27FC236}">
                  <a16:creationId xmlns:a16="http://schemas.microsoft.com/office/drawing/2014/main" id="{EC6D3E4C-1ED6-4036-A677-707A4A1A69AA}"/>
                </a:ext>
              </a:extLst>
            </p:cNvPr>
            <p:cNvSpPr txBox="1"/>
            <p:nvPr/>
          </p:nvSpPr>
          <p:spPr>
            <a:xfrm>
              <a:off x="1269572" y="4920961"/>
              <a:ext cx="770776" cy="523220"/>
            </a:xfrm>
            <a:prstGeom prst="rect">
              <a:avLst/>
            </a:prstGeom>
            <a:noFill/>
            <a:ln>
              <a:solidFill>
                <a:schemeClr val="accent1"/>
              </a:solidFill>
            </a:ln>
          </p:spPr>
          <p:txBody>
            <a:bodyPr wrap="square" rtlCol="0">
              <a:spAutoFit/>
            </a:bodyPr>
            <a:lstStyle/>
            <a:p>
              <a:pPr algn="ctr"/>
              <a:r>
                <a:rPr lang="en-US" altLang="zh-CN" sz="2800" b="1"/>
                <a:t>D</a:t>
              </a:r>
              <a:r>
                <a:rPr lang="zh-CN" altLang="en-US" sz="2800" b="1"/>
                <a:t>类</a:t>
              </a:r>
            </a:p>
          </p:txBody>
        </p:sp>
        <p:cxnSp>
          <p:nvCxnSpPr>
            <p:cNvPr id="36" name="直接箭头连接符 35">
              <a:extLst>
                <a:ext uri="{FF2B5EF4-FFF2-40B4-BE49-F238E27FC236}">
                  <a16:creationId xmlns:a16="http://schemas.microsoft.com/office/drawing/2014/main" id="{7BD35E61-D54D-43CC-BC1B-2516B3062512}"/>
                </a:ext>
              </a:extLst>
            </p:cNvPr>
            <p:cNvCxnSpPr/>
            <p:nvPr/>
          </p:nvCxnSpPr>
          <p:spPr>
            <a:xfrm flipV="1">
              <a:off x="1703577" y="2319348"/>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63D7448-9711-4F37-A3C7-C34E226D44C3}"/>
                </a:ext>
              </a:extLst>
            </p:cNvPr>
            <p:cNvCxnSpPr/>
            <p:nvPr/>
          </p:nvCxnSpPr>
          <p:spPr>
            <a:xfrm flipV="1">
              <a:off x="1687420" y="3370565"/>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727713F8-290D-4593-BD82-71B360D11760}"/>
                </a:ext>
              </a:extLst>
            </p:cNvPr>
            <p:cNvCxnSpPr/>
            <p:nvPr/>
          </p:nvCxnSpPr>
          <p:spPr>
            <a:xfrm flipV="1">
              <a:off x="1687420" y="4417005"/>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a:extLst>
              <a:ext uri="{FF2B5EF4-FFF2-40B4-BE49-F238E27FC236}">
                <a16:creationId xmlns:a16="http://schemas.microsoft.com/office/drawing/2014/main" id="{8CB85E27-7CE3-449E-9C05-B69C970D0169}"/>
              </a:ext>
            </a:extLst>
          </p:cNvPr>
          <p:cNvSpPr txBox="1"/>
          <p:nvPr/>
        </p:nvSpPr>
        <p:spPr>
          <a:xfrm>
            <a:off x="6130925" y="2166048"/>
            <a:ext cx="2432211" cy="1200329"/>
          </a:xfrm>
          <a:prstGeom prst="rect">
            <a:avLst/>
          </a:prstGeom>
          <a:noFill/>
          <a:ln>
            <a:solidFill>
              <a:schemeClr val="accent1"/>
            </a:solidFill>
          </a:ln>
        </p:spPr>
        <p:txBody>
          <a:bodyPr wrap="square" rtlCol="0">
            <a:spAutoFit/>
          </a:bodyPr>
          <a:lstStyle/>
          <a:p>
            <a:pPr algn="ctr"/>
            <a:r>
              <a:rPr lang="en-US" altLang="zh-CN" sz="2400" b="1" dirty="0">
                <a:solidFill>
                  <a:srgbClr val="FF0000"/>
                </a:solidFill>
              </a:rPr>
              <a:t>Other</a:t>
            </a:r>
            <a:r>
              <a:rPr lang="zh-CN" altLang="en-US" sz="2400" b="1" dirty="0">
                <a:solidFill>
                  <a:srgbClr val="FF0000"/>
                </a:solidFill>
              </a:rPr>
              <a:t>类</a:t>
            </a:r>
            <a:endParaRPr lang="en-US" altLang="zh-CN" sz="2400" b="1" dirty="0">
              <a:solidFill>
                <a:srgbClr val="FF0000"/>
              </a:solidFill>
            </a:endParaRPr>
          </a:p>
          <a:p>
            <a:r>
              <a:rPr lang="en-US" altLang="zh-CN" sz="2400" b="1" dirty="0">
                <a:solidFill>
                  <a:srgbClr val="006600"/>
                </a:solidFill>
              </a:rPr>
              <a:t>D</a:t>
            </a:r>
            <a:r>
              <a:rPr lang="zh-CN" altLang="en-US" sz="2400" b="1" dirty="0">
                <a:solidFill>
                  <a:srgbClr val="006600"/>
                </a:solidFill>
              </a:rPr>
              <a:t> </a:t>
            </a:r>
            <a:r>
              <a:rPr lang="en-US" altLang="zh-CN" sz="2400" b="1" dirty="0">
                <a:solidFill>
                  <a:srgbClr val="006600"/>
                </a:solidFill>
              </a:rPr>
              <a:t>obj=new D();</a:t>
            </a:r>
          </a:p>
          <a:p>
            <a:r>
              <a:rPr lang="en-US" altLang="zh-CN" sz="2400" b="1" dirty="0">
                <a:solidFill>
                  <a:srgbClr val="006600"/>
                </a:solidFill>
              </a:rPr>
              <a:t>int y=obj.</a:t>
            </a:r>
            <a:r>
              <a:rPr lang="en-US" altLang="zh-CN" sz="2400" b="1" dirty="0">
                <a:solidFill>
                  <a:srgbClr val="C00000"/>
                </a:solidFill>
              </a:rPr>
              <a:t>x</a:t>
            </a:r>
            <a:r>
              <a:rPr lang="en-US" altLang="zh-CN" sz="2400" b="1" dirty="0">
                <a:solidFill>
                  <a:srgbClr val="006600"/>
                </a:solidFill>
              </a:rPr>
              <a:t>+1; </a:t>
            </a:r>
            <a:endParaRPr lang="zh-CN" altLang="en-US" sz="2400" b="1" dirty="0">
              <a:solidFill>
                <a:srgbClr val="006600"/>
              </a:solidFill>
            </a:endParaRPr>
          </a:p>
        </p:txBody>
      </p:sp>
      <p:sp>
        <p:nvSpPr>
          <p:cNvPr id="31" name="文本框 30">
            <a:extLst>
              <a:ext uri="{FF2B5EF4-FFF2-40B4-BE49-F238E27FC236}">
                <a16:creationId xmlns:a16="http://schemas.microsoft.com/office/drawing/2014/main" id="{3CD2FAE7-9D53-4BA7-9434-E183CD8969FE}"/>
              </a:ext>
            </a:extLst>
          </p:cNvPr>
          <p:cNvSpPr txBox="1"/>
          <p:nvPr/>
        </p:nvSpPr>
        <p:spPr>
          <a:xfrm>
            <a:off x="4159658" y="1618223"/>
            <a:ext cx="4671472" cy="461665"/>
          </a:xfrm>
          <a:prstGeom prst="rect">
            <a:avLst/>
          </a:prstGeom>
          <a:noFill/>
        </p:spPr>
        <p:txBody>
          <a:bodyPr wrap="none" rtlCol="0">
            <a:spAutoFit/>
          </a:bodyPr>
          <a:lstStyle/>
          <a:p>
            <a:pPr marL="457200" indent="-457200">
              <a:buFont typeface="+mj-ea"/>
              <a:buAutoNum type="circleNumDbPlain" startAt="2"/>
            </a:pPr>
            <a:r>
              <a:rPr lang="en-US" altLang="zh-CN" sz="2400" b="1" dirty="0">
                <a:solidFill>
                  <a:srgbClr val="FF0000"/>
                </a:solidFill>
              </a:rPr>
              <a:t>Other</a:t>
            </a:r>
            <a:r>
              <a:rPr lang="zh-CN" altLang="en-US" sz="2400" b="1" dirty="0">
                <a:solidFill>
                  <a:srgbClr val="FF0000"/>
                </a:solidFill>
              </a:rPr>
              <a:t>类与祖先类</a:t>
            </a:r>
            <a:r>
              <a:rPr lang="en-US" altLang="zh-CN" sz="2400" b="1" dirty="0">
                <a:solidFill>
                  <a:srgbClr val="FF0000"/>
                </a:solidFill>
              </a:rPr>
              <a:t>A</a:t>
            </a:r>
            <a:r>
              <a:rPr lang="zh-CN" altLang="en-US" sz="2400" b="1" dirty="0">
                <a:solidFill>
                  <a:srgbClr val="FF0000"/>
                </a:solidFill>
              </a:rPr>
              <a:t>同一个包中</a:t>
            </a:r>
          </a:p>
        </p:txBody>
      </p:sp>
      <p:sp>
        <p:nvSpPr>
          <p:cNvPr id="40" name="文本框 39">
            <a:extLst>
              <a:ext uri="{FF2B5EF4-FFF2-40B4-BE49-F238E27FC236}">
                <a16:creationId xmlns:a16="http://schemas.microsoft.com/office/drawing/2014/main" id="{38F73919-C7BF-4BBC-898B-3F483365FBB9}"/>
              </a:ext>
            </a:extLst>
          </p:cNvPr>
          <p:cNvSpPr txBox="1"/>
          <p:nvPr/>
        </p:nvSpPr>
        <p:spPr>
          <a:xfrm>
            <a:off x="35496" y="272922"/>
            <a:ext cx="9073008" cy="1261884"/>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Ø"/>
            </a:pPr>
            <a:r>
              <a:rPr lang="zh-CN" altLang="en-US" sz="2800" dirty="0">
                <a:solidFill>
                  <a:srgbClr val="FF0000"/>
                </a:solidFill>
                <a:latin typeface="华文新魏" panose="02010800040101010101" pitchFamily="2" charset="-122"/>
                <a:ea typeface="华文新魏" panose="02010800040101010101" pitchFamily="2" charset="-122"/>
              </a:rPr>
              <a:t>子类</a:t>
            </a:r>
            <a:r>
              <a:rPr lang="en-US" altLang="zh-CN" sz="2800" dirty="0">
                <a:solidFill>
                  <a:srgbClr val="FF0000"/>
                </a:solidFill>
                <a:latin typeface="华文新魏" panose="02010800040101010101" pitchFamily="2" charset="-122"/>
                <a:ea typeface="华文新魏" panose="02010800040101010101" pitchFamily="2" charset="-122"/>
              </a:rPr>
              <a:t>D</a:t>
            </a:r>
            <a:r>
              <a:rPr lang="zh-CN" altLang="en-US" sz="2800" dirty="0"/>
              <a:t>从某个</a:t>
            </a:r>
            <a:r>
              <a:rPr lang="zh-CN" altLang="en-US" sz="2800" b="1" dirty="0">
                <a:solidFill>
                  <a:srgbClr val="7030A0"/>
                </a:solidFill>
              </a:rPr>
              <a:t>父类</a:t>
            </a:r>
            <a:r>
              <a:rPr lang="en-US" altLang="zh-CN" sz="2800" b="1" dirty="0">
                <a:solidFill>
                  <a:srgbClr val="7030A0"/>
                </a:solidFill>
              </a:rPr>
              <a:t>A</a:t>
            </a:r>
            <a:r>
              <a:rPr lang="zh-CN" altLang="en-US" sz="2800" dirty="0"/>
              <a:t>继承的</a:t>
            </a:r>
            <a:r>
              <a:rPr lang="en-US" altLang="zh-CN" sz="2800" b="1" dirty="0">
                <a:solidFill>
                  <a:srgbClr val="006600"/>
                </a:solidFill>
              </a:rPr>
              <a:t>protected</a:t>
            </a:r>
            <a:r>
              <a:rPr lang="zh-CN" altLang="en-US" sz="2800" b="1" dirty="0">
                <a:solidFill>
                  <a:srgbClr val="006600"/>
                </a:solidFill>
              </a:rPr>
              <a:t>成员</a:t>
            </a:r>
            <a:r>
              <a:rPr lang="en-US" altLang="zh-CN" sz="2800" b="1" dirty="0">
                <a:solidFill>
                  <a:srgbClr val="C00000"/>
                </a:solidFill>
              </a:rPr>
              <a:t>x</a:t>
            </a:r>
            <a:r>
              <a:rPr lang="zh-CN" altLang="en-US" sz="2800" dirty="0"/>
              <a:t>，可见性范围：</a:t>
            </a:r>
            <a:endParaRPr lang="en-US" altLang="zh-CN" sz="2800" dirty="0"/>
          </a:p>
          <a:p>
            <a:pPr marL="914400" lvl="1" indent="-457200">
              <a:buFont typeface="+mj-ea"/>
              <a:buAutoNum type="circleNumDbPlain"/>
            </a:pPr>
            <a:r>
              <a:rPr lang="zh-CN" altLang="en-US" sz="2400" dirty="0">
                <a:solidFill>
                  <a:srgbClr val="000099"/>
                </a:solidFill>
                <a:latin typeface="+mj-lt"/>
                <a:ea typeface="隶书" panose="02010509060101010101" pitchFamily="49" charset="-122"/>
              </a:rPr>
              <a:t>子类</a:t>
            </a:r>
            <a:r>
              <a:rPr lang="en-US" altLang="zh-CN" sz="2400" dirty="0">
                <a:solidFill>
                  <a:srgbClr val="000099"/>
                </a:solidFill>
                <a:latin typeface="+mj-lt"/>
                <a:ea typeface="隶书" panose="02010509060101010101" pitchFamily="49" charset="-122"/>
              </a:rPr>
              <a:t>D</a:t>
            </a:r>
            <a:r>
              <a:rPr lang="zh-CN" altLang="en-US" sz="2400" dirty="0">
                <a:solidFill>
                  <a:srgbClr val="000099"/>
                </a:solidFill>
                <a:latin typeface="+mj-lt"/>
                <a:ea typeface="隶书" panose="02010509060101010101" pitchFamily="49" charset="-122"/>
              </a:rPr>
              <a:t>的类体中 </a:t>
            </a:r>
            <a:endParaRPr lang="en-US" altLang="zh-CN" sz="2400" dirty="0">
              <a:solidFill>
                <a:srgbClr val="000099"/>
              </a:solidFill>
              <a:latin typeface="+mj-lt"/>
              <a:ea typeface="隶书" panose="02010509060101010101" pitchFamily="49" charset="-122"/>
            </a:endParaRPr>
          </a:p>
          <a:p>
            <a:pPr marL="914400" lvl="1" indent="-457200">
              <a:buFont typeface="+mj-ea"/>
              <a:buAutoNum type="circleNumDbPlain"/>
            </a:pPr>
            <a:r>
              <a:rPr lang="zh-CN" altLang="en-US" sz="2400" dirty="0">
                <a:solidFill>
                  <a:srgbClr val="000099"/>
                </a:solidFill>
                <a:latin typeface="+mj-lt"/>
                <a:ea typeface="隶书" panose="02010509060101010101" pitchFamily="49" charset="-122"/>
              </a:rPr>
              <a:t>与</a:t>
            </a:r>
            <a:r>
              <a:rPr lang="en-US" altLang="zh-CN" sz="2400" b="1" dirty="0">
                <a:solidFill>
                  <a:srgbClr val="FF0000"/>
                </a:solidFill>
              </a:rPr>
              <a:t>”</a:t>
            </a:r>
            <a:r>
              <a:rPr lang="zh-CN" altLang="en-US" sz="2400" b="1" dirty="0">
                <a:solidFill>
                  <a:srgbClr val="FF0000"/>
                </a:solidFill>
              </a:rPr>
              <a:t>祖先</a:t>
            </a:r>
            <a:r>
              <a:rPr lang="en-US" altLang="zh-CN" sz="2400" b="1" dirty="0">
                <a:solidFill>
                  <a:srgbClr val="FF0000"/>
                </a:solidFill>
              </a:rPr>
              <a:t>”</a:t>
            </a:r>
            <a:r>
              <a:rPr lang="zh-CN" altLang="en-US" sz="2400" b="1" dirty="0">
                <a:solidFill>
                  <a:srgbClr val="FF0000"/>
                </a:solidFill>
              </a:rPr>
              <a:t>类</a:t>
            </a:r>
            <a:r>
              <a:rPr lang="en-US" altLang="zh-CN" sz="2400" b="1" dirty="0">
                <a:solidFill>
                  <a:srgbClr val="FF0000"/>
                </a:solidFill>
              </a:rPr>
              <a:t>A</a:t>
            </a:r>
            <a:r>
              <a:rPr lang="zh-CN" altLang="en-US" sz="2400" dirty="0">
                <a:solidFill>
                  <a:srgbClr val="FF0000"/>
                </a:solidFill>
                <a:latin typeface="华文行楷" panose="02010800040101010101" pitchFamily="2" charset="-122"/>
                <a:ea typeface="华文行楷" panose="02010800040101010101" pitchFamily="2" charset="-122"/>
              </a:rPr>
              <a:t>同包</a:t>
            </a:r>
            <a:r>
              <a:rPr lang="zh-CN" altLang="en-US" sz="2400" dirty="0">
                <a:solidFill>
                  <a:srgbClr val="000099"/>
                </a:solidFill>
                <a:latin typeface="+mj-lt"/>
                <a:ea typeface="隶书" panose="02010509060101010101" pitchFamily="49" charset="-122"/>
              </a:rPr>
              <a:t>的其它类的类体中</a:t>
            </a:r>
            <a:endParaRPr lang="zh-CN" altLang="en-US" sz="2400" dirty="0">
              <a:solidFill>
                <a:srgbClr val="000099"/>
              </a:solidFill>
            </a:endParaRPr>
          </a:p>
        </p:txBody>
      </p:sp>
    </p:spTree>
    <p:extLst>
      <p:ext uri="{BB962C8B-B14F-4D97-AF65-F5344CB8AC3E}">
        <p14:creationId xmlns:p14="http://schemas.microsoft.com/office/powerpoint/2010/main" val="251907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9" grpId="0"/>
      <p:bldP spid="29"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E5F63-BFBD-4EDA-BCE6-9AF313E29618}"/>
              </a:ext>
            </a:extLst>
          </p:cNvPr>
          <p:cNvSpPr>
            <a:spLocks noGrp="1"/>
          </p:cNvSpPr>
          <p:nvPr>
            <p:ph type="title"/>
          </p:nvPr>
        </p:nvSpPr>
        <p:spPr/>
        <p:txBody>
          <a:bodyPr/>
          <a:lstStyle/>
          <a:p>
            <a:r>
              <a:rPr lang="en-US" altLang="zh-CN"/>
              <a:t>protected</a:t>
            </a:r>
            <a:r>
              <a:rPr lang="zh-CN" altLang="en-US"/>
              <a:t>的可见性</a:t>
            </a:r>
          </a:p>
        </p:txBody>
      </p:sp>
      <p:sp>
        <p:nvSpPr>
          <p:cNvPr id="3" name="内容占位符 2">
            <a:extLst>
              <a:ext uri="{FF2B5EF4-FFF2-40B4-BE49-F238E27FC236}">
                <a16:creationId xmlns:a16="http://schemas.microsoft.com/office/drawing/2014/main" id="{210CD380-A716-4B3E-BB54-E7CB2760DBD5}"/>
              </a:ext>
            </a:extLst>
          </p:cNvPr>
          <p:cNvSpPr>
            <a:spLocks noGrp="1"/>
          </p:cNvSpPr>
          <p:nvPr>
            <p:ph idx="1"/>
          </p:nvPr>
        </p:nvSpPr>
        <p:spPr>
          <a:xfrm>
            <a:off x="323528" y="1628775"/>
            <a:ext cx="8568952" cy="4502150"/>
          </a:xfrm>
        </p:spPr>
        <p:txBody>
          <a:bodyPr/>
          <a:lstStyle/>
          <a:p>
            <a:pPr marL="452437" indent="-457200">
              <a:spcBef>
                <a:spcPts val="0"/>
              </a:spcBef>
            </a:pPr>
            <a:r>
              <a:rPr lang="zh-CN" altLang="en-US" b="1" dirty="0"/>
              <a:t>子类继承的</a:t>
            </a:r>
            <a:r>
              <a:rPr lang="en-US" altLang="zh-CN" b="1" dirty="0"/>
              <a:t>protected</a:t>
            </a:r>
            <a:r>
              <a:rPr lang="zh-CN" altLang="en-US" b="1" dirty="0"/>
              <a:t>成员的</a:t>
            </a:r>
            <a:r>
              <a:rPr lang="zh-CN" altLang="en-US" b="1" dirty="0">
                <a:solidFill>
                  <a:srgbClr val="C00000"/>
                </a:solidFill>
              </a:rPr>
              <a:t>访问</a:t>
            </a:r>
            <a:r>
              <a:rPr lang="zh-CN" altLang="en-US" b="1" dirty="0"/>
              <a:t>，分为两种情况：</a:t>
            </a:r>
            <a:endParaRPr lang="en-US" altLang="zh-CN" b="1" dirty="0"/>
          </a:p>
          <a:p>
            <a:pPr marL="452437" indent="-457200">
              <a:spcBef>
                <a:spcPts val="0"/>
              </a:spcBef>
              <a:buFont typeface="+mj-ea"/>
              <a:buAutoNum type="alphaLcParenR"/>
            </a:pPr>
            <a:r>
              <a:rPr lang="zh-CN" altLang="en-US" sz="3200" b="1" dirty="0">
                <a:solidFill>
                  <a:srgbClr val="C00000"/>
                </a:solidFill>
                <a:latin typeface="华文新魏" panose="02010800040101010101" pitchFamily="2" charset="-122"/>
                <a:ea typeface="华文新魏" panose="02010800040101010101" pitchFamily="2" charset="-122"/>
              </a:rPr>
              <a:t>子类与父类在同一包中</a:t>
            </a:r>
            <a:r>
              <a:rPr lang="zh-CN" altLang="en-US" sz="3200" dirty="0"/>
              <a:t>：</a:t>
            </a:r>
            <a:endParaRPr lang="en-US" altLang="zh-CN" sz="3200" dirty="0"/>
          </a:p>
          <a:p>
            <a:pPr lvl="2">
              <a:spcBef>
                <a:spcPts val="0"/>
              </a:spcBef>
            </a:pPr>
            <a:r>
              <a:rPr lang="zh-CN" altLang="en-US" dirty="0"/>
              <a:t>被声明为 </a:t>
            </a:r>
            <a:r>
              <a:rPr lang="en-US" altLang="zh-CN" dirty="0"/>
              <a:t>protected </a:t>
            </a:r>
            <a:r>
              <a:rPr lang="zh-CN" altLang="en-US" dirty="0"/>
              <a:t>的变量、方法和构造方法能被</a:t>
            </a:r>
            <a:r>
              <a:rPr lang="zh-CN" altLang="en-US" b="1" dirty="0">
                <a:solidFill>
                  <a:srgbClr val="0000CC"/>
                </a:solidFill>
                <a:latin typeface="隶书" panose="02010509060101010101" pitchFamily="49" charset="-122"/>
                <a:ea typeface="隶书" panose="02010509060101010101" pitchFamily="49" charset="-122"/>
              </a:rPr>
              <a:t>同一个包中</a:t>
            </a:r>
            <a:r>
              <a:rPr lang="zh-CN" altLang="en-US" dirty="0"/>
              <a:t>的任何其他类访问；</a:t>
            </a:r>
            <a:endParaRPr lang="en-US" altLang="zh-CN" dirty="0"/>
          </a:p>
          <a:p>
            <a:pPr lvl="2">
              <a:spcBef>
                <a:spcPts val="0"/>
              </a:spcBef>
            </a:pPr>
            <a:endParaRPr lang="zh-CN" altLang="en-US" sz="1200" dirty="0"/>
          </a:p>
          <a:p>
            <a:pPr marL="452437" indent="-457200">
              <a:spcBef>
                <a:spcPts val="0"/>
              </a:spcBef>
              <a:buFont typeface="+mj-ea"/>
              <a:buAutoNum type="alphaLcParenR"/>
            </a:pPr>
            <a:r>
              <a:rPr lang="zh-CN" altLang="en-US" sz="3200" b="1" dirty="0">
                <a:solidFill>
                  <a:srgbClr val="C00000"/>
                </a:solidFill>
                <a:latin typeface="华文新魏" panose="02010800040101010101" pitchFamily="2" charset="-122"/>
                <a:ea typeface="华文新魏" panose="02010800040101010101" pitchFamily="2" charset="-122"/>
              </a:rPr>
              <a:t>子类与父类不在同一包中</a:t>
            </a:r>
            <a:r>
              <a:rPr lang="zh-CN" altLang="en-US" sz="3200" dirty="0"/>
              <a:t>：</a:t>
            </a:r>
            <a:endParaRPr lang="en-US" altLang="zh-CN" sz="3200" dirty="0"/>
          </a:p>
          <a:p>
            <a:pPr marL="801687" lvl="1" indent="-457200">
              <a:spcBef>
                <a:spcPts val="0"/>
              </a:spcBef>
              <a:buFont typeface="+mj-ea"/>
              <a:buAutoNum type="circleNumDbPlain"/>
            </a:pPr>
            <a:r>
              <a:rPr lang="zh-CN" altLang="en-US" b="1" dirty="0"/>
              <a:t>只</a:t>
            </a:r>
            <a:r>
              <a:rPr lang="zh-CN" altLang="en-US" dirty="0"/>
              <a:t>在</a:t>
            </a:r>
            <a:r>
              <a:rPr lang="zh-CN" altLang="en-US" b="1" dirty="0">
                <a:solidFill>
                  <a:srgbClr val="0000CC"/>
                </a:solidFill>
                <a:latin typeface="华文新魏" panose="02010800040101010101" pitchFamily="2" charset="-122"/>
                <a:ea typeface="华文新魏" panose="02010800040101010101" pitchFamily="2" charset="-122"/>
              </a:rPr>
              <a:t>子类的类体中</a:t>
            </a:r>
            <a:r>
              <a:rPr lang="zh-CN" altLang="en-US" dirty="0"/>
              <a:t>，</a:t>
            </a:r>
            <a:r>
              <a:rPr lang="zh-CN" altLang="en-US" dirty="0">
                <a:latin typeface="华文新魏" panose="02010800040101010101" pitchFamily="2" charset="-122"/>
                <a:ea typeface="华文新魏" panose="02010800040101010101" pitchFamily="2" charset="-122"/>
              </a:rPr>
              <a:t>子类实例</a:t>
            </a:r>
            <a:r>
              <a:rPr lang="zh-CN" altLang="en-US" dirty="0"/>
              <a:t>可以访问其从父类继承而来的 </a:t>
            </a:r>
            <a:r>
              <a:rPr lang="en-US" altLang="zh-CN" dirty="0"/>
              <a:t>protected </a:t>
            </a:r>
            <a:r>
              <a:rPr lang="zh-CN" altLang="en-US" dirty="0"/>
              <a:t>方法；</a:t>
            </a:r>
            <a:endParaRPr lang="en-US" altLang="zh-CN" dirty="0"/>
          </a:p>
          <a:p>
            <a:pPr marL="801687" lvl="1" indent="-457200">
              <a:spcBef>
                <a:spcPts val="0"/>
              </a:spcBef>
              <a:buFont typeface="+mj-ea"/>
              <a:buAutoNum type="circleNumDbPlain"/>
            </a:pPr>
            <a:r>
              <a:rPr lang="zh-CN" altLang="en-US" b="1" dirty="0">
                <a:solidFill>
                  <a:srgbClr val="0000CC"/>
                </a:solidFill>
                <a:latin typeface="华文新魏" panose="02010800040101010101" pitchFamily="2" charset="-122"/>
                <a:ea typeface="华文新魏" panose="02010800040101010101" pitchFamily="2" charset="-122"/>
              </a:rPr>
              <a:t>与子类同包的应用程序中</a:t>
            </a:r>
            <a:r>
              <a:rPr lang="zh-CN" altLang="en-US" dirty="0"/>
              <a:t>，</a:t>
            </a:r>
            <a:r>
              <a:rPr lang="zh-CN" altLang="en-US" dirty="0">
                <a:solidFill>
                  <a:srgbClr val="FF0000"/>
                </a:solidFill>
                <a:latin typeface="华文新魏" panose="02010800040101010101" pitchFamily="2" charset="-122"/>
                <a:ea typeface="华文新魏" panose="02010800040101010101" pitchFamily="2" charset="-122"/>
              </a:rPr>
              <a:t>子类对象</a:t>
            </a:r>
            <a:r>
              <a:rPr lang="zh-CN" altLang="en-US" sz="2800" dirty="0">
                <a:solidFill>
                  <a:srgbClr val="0000CC"/>
                </a:solidFill>
                <a:latin typeface="华文新魏" panose="02010800040101010101" pitchFamily="2" charset="-122"/>
                <a:ea typeface="华文新魏" panose="02010800040101010101" pitchFamily="2" charset="-122"/>
              </a:rPr>
              <a:t>不能</a:t>
            </a:r>
            <a:r>
              <a:rPr lang="zh-CN" altLang="en-US" dirty="0">
                <a:solidFill>
                  <a:srgbClr val="006600"/>
                </a:solidFill>
                <a:latin typeface="华文新魏" panose="02010800040101010101" pitchFamily="2" charset="-122"/>
                <a:ea typeface="华文新魏" panose="02010800040101010101" pitchFamily="2" charset="-122"/>
              </a:rPr>
              <a:t>访问继承的</a:t>
            </a:r>
            <a:r>
              <a:rPr lang="en-US" altLang="zh-CN" dirty="0">
                <a:solidFill>
                  <a:srgbClr val="006600"/>
                </a:solidFill>
                <a:latin typeface="华文新魏" panose="02010800040101010101" pitchFamily="2" charset="-122"/>
                <a:ea typeface="华文新魏" panose="02010800040101010101" pitchFamily="2" charset="-122"/>
              </a:rPr>
              <a:t>protected</a:t>
            </a:r>
            <a:r>
              <a:rPr lang="zh-CN" altLang="en-US" dirty="0">
                <a:solidFill>
                  <a:srgbClr val="006600"/>
                </a:solidFill>
                <a:latin typeface="华文新魏" panose="02010800040101010101" pitchFamily="2" charset="-122"/>
                <a:ea typeface="华文新魏" panose="02010800040101010101" pitchFamily="2" charset="-122"/>
              </a:rPr>
              <a:t>成员</a:t>
            </a:r>
            <a:r>
              <a:rPr lang="zh-CN" altLang="en-US" dirty="0"/>
              <a:t>。</a:t>
            </a:r>
            <a:endParaRPr lang="en-US" altLang="zh-CN" dirty="0"/>
          </a:p>
          <a:p>
            <a:pPr marL="801687" lvl="1" indent="-457200">
              <a:spcBef>
                <a:spcPts val="0"/>
              </a:spcBef>
              <a:buFont typeface="+mj-ea"/>
              <a:buAutoNum type="circleNumDbPlain"/>
            </a:pPr>
            <a:r>
              <a:rPr lang="zh-CN" altLang="en-US" b="1" dirty="0">
                <a:solidFill>
                  <a:srgbClr val="0000CC"/>
                </a:solidFill>
                <a:latin typeface="华文新魏" panose="02010800040101010101" pitchFamily="2" charset="-122"/>
                <a:ea typeface="华文新魏" panose="02010800040101010101" pitchFamily="2" charset="-122"/>
              </a:rPr>
              <a:t>与父类同包的应用程序中</a:t>
            </a:r>
            <a:r>
              <a:rPr lang="zh-CN" altLang="en-US" dirty="0"/>
              <a:t>，</a:t>
            </a:r>
            <a:r>
              <a:rPr lang="zh-CN" altLang="en-US" dirty="0">
                <a:solidFill>
                  <a:srgbClr val="FF0000"/>
                </a:solidFill>
                <a:latin typeface="华文新魏" panose="02010800040101010101" pitchFamily="2" charset="-122"/>
                <a:ea typeface="华文新魏" panose="02010800040101010101" pitchFamily="2" charset="-122"/>
              </a:rPr>
              <a:t>子类对象</a:t>
            </a:r>
            <a:r>
              <a:rPr lang="zh-CN" altLang="en-US" dirty="0">
                <a:latin typeface="华文新魏" panose="02010800040101010101" pitchFamily="2" charset="-122"/>
                <a:ea typeface="华文新魏" panose="02010800040101010101" pitchFamily="2" charset="-122"/>
              </a:rPr>
              <a:t>能</a:t>
            </a:r>
            <a:r>
              <a:rPr lang="zh-CN" altLang="en-US" dirty="0">
                <a:solidFill>
                  <a:srgbClr val="006600"/>
                </a:solidFill>
                <a:latin typeface="华文新魏" panose="02010800040101010101" pitchFamily="2" charset="-122"/>
                <a:ea typeface="华文新魏" panose="02010800040101010101" pitchFamily="2" charset="-122"/>
              </a:rPr>
              <a:t>访问从父类继承的</a:t>
            </a:r>
            <a:r>
              <a:rPr lang="en-US" altLang="zh-CN" dirty="0">
                <a:solidFill>
                  <a:srgbClr val="006600"/>
                </a:solidFill>
                <a:latin typeface="华文新魏" panose="02010800040101010101" pitchFamily="2" charset="-122"/>
                <a:ea typeface="华文新魏" panose="02010800040101010101" pitchFamily="2" charset="-122"/>
              </a:rPr>
              <a:t>protected</a:t>
            </a:r>
            <a:r>
              <a:rPr lang="zh-CN" altLang="en-US" dirty="0">
                <a:solidFill>
                  <a:srgbClr val="006600"/>
                </a:solidFill>
                <a:latin typeface="华文新魏" panose="02010800040101010101" pitchFamily="2" charset="-122"/>
                <a:ea typeface="华文新魏" panose="02010800040101010101" pitchFamily="2" charset="-122"/>
              </a:rPr>
              <a:t>成员</a:t>
            </a:r>
            <a:r>
              <a:rPr lang="zh-CN" altLang="en-US" dirty="0"/>
              <a:t>。</a:t>
            </a: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DEB06060-80C2-40C0-B9D1-667AAD9F78F1}"/>
              </a:ext>
            </a:extLst>
          </p:cNvPr>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Tree>
    <p:extLst>
      <p:ext uri="{BB962C8B-B14F-4D97-AF65-F5344CB8AC3E}">
        <p14:creationId xmlns:p14="http://schemas.microsoft.com/office/powerpoint/2010/main" val="115992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F4A3D-6814-4A33-930C-1DF24652B539}"/>
              </a:ext>
            </a:extLst>
          </p:cNvPr>
          <p:cNvSpPr>
            <a:spLocks noGrp="1"/>
          </p:cNvSpPr>
          <p:nvPr>
            <p:ph type="title"/>
          </p:nvPr>
        </p:nvSpPr>
        <p:spPr/>
        <p:txBody>
          <a:bodyPr/>
          <a:lstStyle/>
          <a:p>
            <a:r>
              <a:rPr lang="zh-CN" altLang="en-US"/>
              <a:t>示例</a:t>
            </a:r>
          </a:p>
        </p:txBody>
      </p:sp>
      <p:sp>
        <p:nvSpPr>
          <p:cNvPr id="3" name="内容占位符 2">
            <a:extLst>
              <a:ext uri="{FF2B5EF4-FFF2-40B4-BE49-F238E27FC236}">
                <a16:creationId xmlns:a16="http://schemas.microsoft.com/office/drawing/2014/main" id="{19CCFE2A-26F5-4D6E-AE0D-ED55015C59C6}"/>
              </a:ext>
            </a:extLst>
          </p:cNvPr>
          <p:cNvSpPr>
            <a:spLocks noGrp="1"/>
          </p:cNvSpPr>
          <p:nvPr>
            <p:ph idx="1"/>
          </p:nvPr>
        </p:nvSpPr>
        <p:spPr/>
        <p:txBody>
          <a:bodyPr/>
          <a:lstStyle/>
          <a:p>
            <a:pPr>
              <a:spcBef>
                <a:spcPts val="0"/>
              </a:spcBef>
            </a:pPr>
            <a:r>
              <a:rPr lang="zh-CN" altLang="en-US" b="1" dirty="0"/>
              <a:t>子类与父类不在同一包中</a:t>
            </a:r>
            <a:endParaRPr lang="en-US" altLang="zh-CN" dirty="0">
              <a:latin typeface="Tahoma" panose="020B0604030504040204" pitchFamily="34" charset="0"/>
              <a:ea typeface="Tahoma" panose="020B0604030504040204" pitchFamily="34" charset="0"/>
              <a:cs typeface="Tahoma" panose="020B0604030504040204" pitchFamily="34" charset="0"/>
            </a:endParaRPr>
          </a:p>
          <a:p>
            <a:pPr lvl="1">
              <a:spcBef>
                <a:spcPts val="0"/>
              </a:spcBef>
            </a:pPr>
            <a:r>
              <a:rPr lang="zh-CN" altLang="en-US" b="1" dirty="0">
                <a:latin typeface="Tahoma" panose="020B0604030504040204" pitchFamily="34" charset="0"/>
                <a:cs typeface="Tahoma" panose="020B0604030504040204" pitchFamily="34" charset="0"/>
              </a:rPr>
              <a:t>包</a:t>
            </a:r>
            <a:r>
              <a:rPr lang="en-US" altLang="zh-CN" b="1" dirty="0" err="1">
                <a:solidFill>
                  <a:srgbClr val="0000CC"/>
                </a:solidFill>
                <a:latin typeface="Tahoma" panose="020B0604030504040204" pitchFamily="34" charset="0"/>
                <a:ea typeface="Tahoma" panose="020B0604030504040204" pitchFamily="34" charset="0"/>
                <a:cs typeface="Tahoma" panose="020B0604030504040204" pitchFamily="34" charset="0"/>
              </a:rPr>
              <a:t>basePackage</a:t>
            </a:r>
            <a:endParaRPr lang="en-US" altLang="zh-CN" b="1" dirty="0">
              <a:solidFill>
                <a:srgbClr val="0000CC"/>
              </a:solidFill>
              <a:latin typeface="Tahoma" panose="020B0604030504040204" pitchFamily="34" charset="0"/>
              <a:ea typeface="Tahoma" panose="020B0604030504040204" pitchFamily="34" charset="0"/>
              <a:cs typeface="Tahoma" panose="020B0604030504040204" pitchFamily="34" charset="0"/>
            </a:endParaRPr>
          </a:p>
          <a:p>
            <a:pPr lvl="2">
              <a:spcBef>
                <a:spcPts val="0"/>
              </a:spcBef>
            </a:pPr>
            <a:r>
              <a:rPr lang="zh-CN" altLang="en-US" b="1" dirty="0">
                <a:latin typeface="Tahoma" panose="020B0604030504040204" pitchFamily="34" charset="0"/>
                <a:cs typeface="Tahoma" panose="020B0604030504040204" pitchFamily="34" charset="0"/>
              </a:rPr>
              <a:t>父类：</a:t>
            </a:r>
            <a:r>
              <a:rPr lang="en-US" altLang="zh-CN" b="1" dirty="0">
                <a:latin typeface="Tahoma" panose="020B0604030504040204" pitchFamily="34" charset="0"/>
                <a:ea typeface="Tahoma" panose="020B0604030504040204" pitchFamily="34" charset="0"/>
                <a:cs typeface="Tahoma" panose="020B0604030504040204" pitchFamily="34" charset="0"/>
              </a:rPr>
              <a:t>BaseClass.java</a:t>
            </a:r>
          </a:p>
          <a:p>
            <a:pPr lvl="2">
              <a:spcBef>
                <a:spcPts val="0"/>
              </a:spcBef>
            </a:pPr>
            <a:r>
              <a:rPr lang="zh-CN" altLang="en-US" b="1" dirty="0">
                <a:latin typeface="Tahoma" panose="020B0604030504040204" pitchFamily="34" charset="0"/>
                <a:cs typeface="Tahoma" panose="020B0604030504040204" pitchFamily="34" charset="0"/>
              </a:rPr>
              <a:t>应用程序：</a:t>
            </a:r>
            <a:r>
              <a:rPr lang="en-US" altLang="zh-CN" b="1" dirty="0">
                <a:latin typeface="Tahoma" panose="020B0604030504040204" pitchFamily="34" charset="0"/>
                <a:ea typeface="Tahoma" panose="020B0604030504040204" pitchFamily="34" charset="0"/>
                <a:cs typeface="Tahoma" panose="020B0604030504040204" pitchFamily="34" charset="0"/>
              </a:rPr>
              <a:t>TestBasePackage.java</a:t>
            </a:r>
          </a:p>
          <a:p>
            <a:pPr lvl="1">
              <a:spcBef>
                <a:spcPts val="0"/>
              </a:spcBef>
            </a:pPr>
            <a:endParaRPr lang="en-US" altLang="zh-CN" b="1" dirty="0">
              <a:latin typeface="Tahoma" panose="020B0604030504040204" pitchFamily="34" charset="0"/>
              <a:ea typeface="Tahoma" panose="020B0604030504040204" pitchFamily="34" charset="0"/>
              <a:cs typeface="Tahoma" panose="020B0604030504040204" pitchFamily="34" charset="0"/>
            </a:endParaRPr>
          </a:p>
          <a:p>
            <a:pPr marL="349250" lvl="1" indent="0">
              <a:spcBef>
                <a:spcPts val="0"/>
              </a:spcBef>
              <a:buNone/>
            </a:pPr>
            <a:endParaRPr lang="zh-CN" altLang="en-US" sz="800" b="1" dirty="0">
              <a:latin typeface="Tahoma" panose="020B0604030504040204" pitchFamily="34" charset="0"/>
              <a:cs typeface="Tahoma" panose="020B0604030504040204" pitchFamily="34" charset="0"/>
            </a:endParaRPr>
          </a:p>
          <a:p>
            <a:pPr lvl="1">
              <a:spcBef>
                <a:spcPts val="0"/>
              </a:spcBef>
            </a:pPr>
            <a:r>
              <a:rPr lang="zh-CN" altLang="en-US" b="1" dirty="0">
                <a:latin typeface="Tahoma" panose="020B0604030504040204" pitchFamily="34" charset="0"/>
                <a:cs typeface="Tahoma" panose="020B0604030504040204" pitchFamily="34" charset="0"/>
              </a:rPr>
              <a:t>子包</a:t>
            </a:r>
            <a:r>
              <a:rPr lang="en-US" altLang="zh-CN" b="1" dirty="0" err="1">
                <a:solidFill>
                  <a:srgbClr val="0000CC"/>
                </a:solidFill>
                <a:latin typeface="Tahoma" panose="020B0604030504040204" pitchFamily="34" charset="0"/>
                <a:ea typeface="Tahoma" panose="020B0604030504040204" pitchFamily="34" charset="0"/>
                <a:cs typeface="Tahoma" panose="020B0604030504040204" pitchFamily="34" charset="0"/>
              </a:rPr>
              <a:t>subPackage</a:t>
            </a:r>
            <a:endParaRPr lang="en-US" altLang="zh-CN" b="1" dirty="0">
              <a:solidFill>
                <a:srgbClr val="0000CC"/>
              </a:solidFill>
              <a:latin typeface="Tahoma" panose="020B0604030504040204" pitchFamily="34" charset="0"/>
              <a:ea typeface="Tahoma" panose="020B0604030504040204" pitchFamily="34" charset="0"/>
              <a:cs typeface="Tahoma" panose="020B0604030504040204" pitchFamily="34" charset="0"/>
            </a:endParaRPr>
          </a:p>
          <a:p>
            <a:pPr lvl="2">
              <a:spcBef>
                <a:spcPts val="0"/>
              </a:spcBef>
            </a:pPr>
            <a:r>
              <a:rPr lang="zh-CN" altLang="en-US" b="1" dirty="0">
                <a:latin typeface="Tahoma" panose="020B0604030504040204" pitchFamily="34" charset="0"/>
                <a:cs typeface="Tahoma" panose="020B0604030504040204" pitchFamily="34" charset="0"/>
              </a:rPr>
              <a:t>子类：</a:t>
            </a:r>
            <a:r>
              <a:rPr lang="en-US" altLang="zh-CN" b="1" dirty="0">
                <a:latin typeface="Tahoma" panose="020B0604030504040204" pitchFamily="34" charset="0"/>
                <a:ea typeface="Tahoma" panose="020B0604030504040204" pitchFamily="34" charset="0"/>
                <a:cs typeface="Tahoma" panose="020B0604030504040204" pitchFamily="34" charset="0"/>
              </a:rPr>
              <a:t>SubClass.java</a:t>
            </a:r>
          </a:p>
          <a:p>
            <a:pPr lvl="2">
              <a:spcBef>
                <a:spcPts val="0"/>
              </a:spcBef>
            </a:pPr>
            <a:r>
              <a:rPr lang="zh-CN" altLang="en-US" b="1" dirty="0">
                <a:latin typeface="Tahoma" panose="020B0604030504040204" pitchFamily="34" charset="0"/>
                <a:cs typeface="Tahoma" panose="020B0604030504040204" pitchFamily="34" charset="0"/>
              </a:rPr>
              <a:t>应用程序：</a:t>
            </a:r>
            <a:r>
              <a:rPr lang="en-US" altLang="zh-CN" b="1" dirty="0">
                <a:latin typeface="Tahoma" panose="020B0604030504040204" pitchFamily="34" charset="0"/>
                <a:ea typeface="Tahoma" panose="020B0604030504040204" pitchFamily="34" charset="0"/>
                <a:cs typeface="Tahoma" panose="020B0604030504040204" pitchFamily="34" charset="0"/>
              </a:rPr>
              <a:t>TestSubPackage.java </a:t>
            </a:r>
            <a:endParaRPr lang="zh-CN" altLang="en-US" b="1" dirty="0">
              <a:latin typeface="Tahoma" panose="020B0604030504040204" pitchFamily="34" charset="0"/>
              <a:cs typeface="Tahoma" panose="020B0604030504040204" pitchFamily="34" charset="0"/>
            </a:endParaRPr>
          </a:p>
        </p:txBody>
      </p:sp>
      <p:sp>
        <p:nvSpPr>
          <p:cNvPr id="4" name="灯片编号占位符 3">
            <a:extLst>
              <a:ext uri="{FF2B5EF4-FFF2-40B4-BE49-F238E27FC236}">
                <a16:creationId xmlns:a16="http://schemas.microsoft.com/office/drawing/2014/main" id="{E1A253C4-29FA-4CDC-8C6D-A35AED355817}"/>
              </a:ext>
            </a:extLst>
          </p:cNvPr>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val="198367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3956F-B9E3-4A17-BD91-23496C8C3366}"/>
              </a:ext>
            </a:extLst>
          </p:cNvPr>
          <p:cNvSpPr>
            <a:spLocks noGrp="1"/>
          </p:cNvSpPr>
          <p:nvPr>
            <p:ph type="title"/>
          </p:nvPr>
        </p:nvSpPr>
        <p:spPr>
          <a:xfrm>
            <a:off x="534380" y="155346"/>
            <a:ext cx="8152420" cy="681365"/>
          </a:xfrm>
        </p:spPr>
        <p:txBody>
          <a:bodyPr>
            <a:noAutofit/>
          </a:bodyPr>
          <a:lstStyle/>
          <a:p>
            <a:pPr algn="l"/>
            <a:r>
              <a:rPr lang="zh-CN" altLang="en-US" sz="3600" b="1" dirty="0"/>
              <a:t>子类与父类不在同一包中</a:t>
            </a:r>
          </a:p>
        </p:txBody>
      </p:sp>
      <p:sp>
        <p:nvSpPr>
          <p:cNvPr id="3" name="内容占位符 2">
            <a:extLst>
              <a:ext uri="{FF2B5EF4-FFF2-40B4-BE49-F238E27FC236}">
                <a16:creationId xmlns:a16="http://schemas.microsoft.com/office/drawing/2014/main" id="{5B2F4E3F-6B4C-480A-B3CF-D3BC13E3B382}"/>
              </a:ext>
            </a:extLst>
          </p:cNvPr>
          <p:cNvSpPr>
            <a:spLocks noGrp="1"/>
          </p:cNvSpPr>
          <p:nvPr>
            <p:ph idx="1"/>
          </p:nvPr>
        </p:nvSpPr>
        <p:spPr>
          <a:xfrm>
            <a:off x="827584" y="810804"/>
            <a:ext cx="7416143" cy="2107503"/>
          </a:xfrm>
          <a:ln>
            <a:solidFill>
              <a:schemeClr val="tx1"/>
            </a:solidFill>
          </a:ln>
        </p:spPr>
        <p:txBody>
          <a:bodyPr>
            <a:noAutofit/>
          </a:bodyPr>
          <a:lstStyle/>
          <a:p>
            <a:pPr marL="0" indent="0">
              <a:spcBef>
                <a:spcPts val="0"/>
              </a:spcBef>
              <a:buNone/>
            </a:pPr>
            <a:r>
              <a:rPr lang="en-US" altLang="zh-CN" sz="2000" b="1" dirty="0">
                <a:latin typeface="Tahoma" panose="020B0604030504040204" pitchFamily="34" charset="0"/>
                <a:ea typeface="Tahoma" panose="020B0604030504040204" pitchFamily="34" charset="0"/>
                <a:cs typeface="Tahoma" panose="020B0604030504040204" pitchFamily="34" charset="0"/>
              </a:rPr>
              <a:t>package </a:t>
            </a:r>
            <a:r>
              <a:rPr lang="en-US" altLang="zh-CN" sz="2000" b="1" dirty="0" err="1">
                <a:solidFill>
                  <a:srgbClr val="0000CC"/>
                </a:solidFill>
                <a:latin typeface="Tahoma" panose="020B0604030504040204" pitchFamily="34" charset="0"/>
                <a:ea typeface="Tahoma" panose="020B0604030504040204" pitchFamily="34" charset="0"/>
                <a:cs typeface="Tahoma" panose="020B0604030504040204" pitchFamily="34" charset="0"/>
              </a:rPr>
              <a:t>basePackage</a:t>
            </a:r>
            <a:r>
              <a:rPr lang="en-US" altLang="zh-CN" sz="2000" dirty="0">
                <a:latin typeface="Tahoma" panose="020B0604030504040204" pitchFamily="34" charset="0"/>
                <a:ea typeface="Tahoma" panose="020B0604030504040204" pitchFamily="34" charset="0"/>
                <a:cs typeface="Tahoma" panose="020B0604030504040204" pitchFamily="34" charset="0"/>
              </a:rPr>
              <a:t>;</a:t>
            </a:r>
          </a:p>
          <a:p>
            <a:pPr marL="0" indent="0">
              <a:spcBef>
                <a:spcPts val="0"/>
              </a:spcBef>
              <a:buNone/>
            </a:pPr>
            <a:endParaRPr lang="zh-CN" altLang="en-US" sz="1000" dirty="0">
              <a:latin typeface="Tahoma" panose="020B0604030504040204" pitchFamily="34" charset="0"/>
              <a:cs typeface="Tahoma" panose="020B0604030504040204" pitchFamily="34" charset="0"/>
            </a:endParaRPr>
          </a:p>
          <a:p>
            <a:pPr marL="0" indent="0">
              <a:spcBef>
                <a:spcPts val="0"/>
              </a:spcBef>
              <a:buNone/>
            </a:pPr>
            <a:r>
              <a:rPr lang="en-US" altLang="zh-CN" sz="2000" dirty="0">
                <a:latin typeface="Tahoma" panose="020B0604030504040204" pitchFamily="34" charset="0"/>
                <a:ea typeface="Tahoma" panose="020B0604030504040204" pitchFamily="34" charset="0"/>
                <a:cs typeface="Tahoma" panose="020B0604030504040204" pitchFamily="34" charset="0"/>
              </a:rPr>
              <a:t>public class </a:t>
            </a:r>
            <a:r>
              <a:rPr lang="en-US" altLang="zh-CN" sz="2000" b="1" dirty="0" err="1">
                <a:solidFill>
                  <a:srgbClr val="C00000"/>
                </a:solidFill>
                <a:latin typeface="Tahoma" panose="020B0604030504040204" pitchFamily="34" charset="0"/>
                <a:ea typeface="Tahoma" panose="020B0604030504040204" pitchFamily="34" charset="0"/>
                <a:cs typeface="Tahoma" panose="020B0604030504040204" pitchFamily="34" charset="0"/>
              </a:rPr>
              <a:t>BaseClass</a:t>
            </a:r>
            <a:r>
              <a:rPr lang="en-US" altLang="zh-CN" sz="2000" dirty="0">
                <a:latin typeface="Tahoma" panose="020B0604030504040204" pitchFamily="34" charset="0"/>
                <a:ea typeface="Tahoma" panose="020B0604030504040204" pitchFamily="34" charset="0"/>
                <a:cs typeface="Tahoma" panose="020B0604030504040204" pitchFamily="34" charset="0"/>
              </a:rPr>
              <a:t> {</a:t>
            </a:r>
          </a:p>
          <a:p>
            <a:pPr marL="400050" lvl="1" indent="0">
              <a:spcBef>
                <a:spcPts val="0"/>
              </a:spcBef>
              <a:buNone/>
            </a:pPr>
            <a:r>
              <a:rPr lang="en-US" altLang="zh-CN" sz="2000" b="1" dirty="0">
                <a:solidFill>
                  <a:srgbClr val="FF0000"/>
                </a:solidFill>
                <a:latin typeface="Tahoma" panose="020B0604030504040204" pitchFamily="34" charset="0"/>
                <a:ea typeface="Tahoma" panose="020B0604030504040204" pitchFamily="34" charset="0"/>
                <a:cs typeface="Tahoma" panose="020B0604030504040204" pitchFamily="34" charset="0"/>
              </a:rPr>
              <a:t>protected</a:t>
            </a:r>
            <a:r>
              <a:rPr lang="en-US" altLang="zh-CN" sz="2000" dirty="0">
                <a:latin typeface="Tahoma" panose="020B0604030504040204" pitchFamily="34" charset="0"/>
                <a:ea typeface="Tahoma" panose="020B0604030504040204" pitchFamily="34" charset="0"/>
                <a:cs typeface="Tahoma" panose="020B0604030504040204" pitchFamily="34" charset="0"/>
              </a:rPr>
              <a:t> void </a:t>
            </a:r>
            <a:r>
              <a:rPr lang="en-US" altLang="zh-CN" sz="2000" dirty="0" err="1">
                <a:latin typeface="Tahoma" panose="020B0604030504040204" pitchFamily="34" charset="0"/>
                <a:ea typeface="Tahoma" panose="020B0604030504040204" pitchFamily="34" charset="0"/>
                <a:cs typeface="Tahoma" panose="020B0604030504040204" pitchFamily="34" charset="0"/>
              </a:rPr>
              <a:t>baseMethod</a:t>
            </a:r>
            <a:r>
              <a:rPr lang="en-US" altLang="zh-CN" sz="2000" dirty="0">
                <a:latin typeface="Tahoma" panose="020B0604030504040204" pitchFamily="34" charset="0"/>
                <a:ea typeface="Tahoma" panose="020B0604030504040204" pitchFamily="34" charset="0"/>
                <a:cs typeface="Tahoma" panose="020B0604030504040204" pitchFamily="34" charset="0"/>
              </a:rPr>
              <a:t>() {</a:t>
            </a:r>
          </a:p>
          <a:p>
            <a:pPr marL="800100" lvl="2" indent="0">
              <a:spcBef>
                <a:spcPts val="0"/>
              </a:spcBef>
              <a:buNone/>
            </a:pPr>
            <a:r>
              <a:rPr lang="en-US" altLang="zh-CN" sz="2000" dirty="0" err="1">
                <a:latin typeface="Tahoma" panose="020B0604030504040204" pitchFamily="34" charset="0"/>
                <a:ea typeface="Tahoma" panose="020B0604030504040204" pitchFamily="34" charset="0"/>
                <a:cs typeface="Tahoma" panose="020B0604030504040204" pitchFamily="34" charset="0"/>
              </a:rPr>
              <a:t>System.out.println</a:t>
            </a:r>
            <a:r>
              <a:rPr lang="en-US" altLang="zh-CN" sz="2000" dirty="0">
                <a:latin typeface="Tahoma" panose="020B0604030504040204" pitchFamily="34" charset="0"/>
                <a:ea typeface="Tahoma" panose="020B0604030504040204" pitchFamily="34" charset="0"/>
                <a:cs typeface="Tahoma" panose="020B0604030504040204" pitchFamily="34" charset="0"/>
              </a:rPr>
              <a:t>("</a:t>
            </a:r>
            <a:r>
              <a:rPr lang="zh-CN" altLang="en-US" sz="2000" dirty="0">
                <a:latin typeface="Tahoma" panose="020B0604030504040204" pitchFamily="34" charset="0"/>
                <a:cs typeface="Tahoma" panose="020B0604030504040204" pitchFamily="34" charset="0"/>
              </a:rPr>
              <a:t>父类的</a:t>
            </a:r>
            <a:r>
              <a:rPr lang="en-US" altLang="zh-CN" sz="2000" dirty="0">
                <a:latin typeface="Tahoma" panose="020B0604030504040204" pitchFamily="34" charset="0"/>
                <a:ea typeface="Tahoma" panose="020B0604030504040204" pitchFamily="34" charset="0"/>
                <a:cs typeface="Tahoma" panose="020B0604030504040204" pitchFamily="34" charset="0"/>
              </a:rPr>
              <a:t>protected</a:t>
            </a:r>
            <a:r>
              <a:rPr lang="zh-CN" altLang="en-US" sz="2000" dirty="0">
                <a:latin typeface="Tahoma" panose="020B0604030504040204" pitchFamily="34" charset="0"/>
                <a:cs typeface="Tahoma" panose="020B0604030504040204" pitchFamily="34" charset="0"/>
              </a:rPr>
              <a:t>方法</a:t>
            </a:r>
            <a:r>
              <a:rPr lang="en-US" altLang="zh-CN" sz="2000" dirty="0" err="1">
                <a:latin typeface="Tahoma" panose="020B0604030504040204" pitchFamily="34" charset="0"/>
                <a:ea typeface="Tahoma" panose="020B0604030504040204" pitchFamily="34" charset="0"/>
                <a:cs typeface="Tahoma" panose="020B0604030504040204" pitchFamily="34" charset="0"/>
              </a:rPr>
              <a:t>baseMethod</a:t>
            </a:r>
            <a:r>
              <a:rPr lang="en-US" altLang="zh-CN" sz="2000" dirty="0">
                <a:latin typeface="Tahoma" panose="020B0604030504040204" pitchFamily="34" charset="0"/>
                <a:ea typeface="Tahoma" panose="020B0604030504040204" pitchFamily="34" charset="0"/>
                <a:cs typeface="Tahoma" panose="020B0604030504040204" pitchFamily="34" charset="0"/>
              </a:rPr>
              <a:t>.");</a:t>
            </a:r>
          </a:p>
          <a:p>
            <a:pPr marL="400050" lvl="1" indent="0">
              <a:spcBef>
                <a:spcPts val="0"/>
              </a:spcBef>
              <a:buNone/>
            </a:pPr>
            <a:r>
              <a:rPr lang="en-US" altLang="zh-CN" sz="2000" dirty="0">
                <a:latin typeface="Tahoma" panose="020B0604030504040204" pitchFamily="34" charset="0"/>
                <a:ea typeface="Tahoma" panose="020B0604030504040204" pitchFamily="34" charset="0"/>
                <a:cs typeface="Tahoma" panose="020B0604030504040204" pitchFamily="34" charset="0"/>
              </a:rPr>
              <a:t>}</a:t>
            </a:r>
          </a:p>
          <a:p>
            <a:pPr marL="0" indent="0">
              <a:spcBef>
                <a:spcPts val="0"/>
              </a:spcBef>
              <a:buNone/>
            </a:pPr>
            <a:r>
              <a:rPr lang="en-US" altLang="zh-CN" sz="2000" dirty="0">
                <a:latin typeface="Tahoma" panose="020B0604030504040204" pitchFamily="34" charset="0"/>
                <a:ea typeface="Tahoma" panose="020B0604030504040204" pitchFamily="34" charset="0"/>
                <a:cs typeface="Tahoma" panose="020B0604030504040204" pitchFamily="34" charset="0"/>
              </a:rPr>
              <a:t>}</a:t>
            </a:r>
            <a:endParaRPr lang="zh-CN" altLang="en-US" sz="2000" dirty="0">
              <a:latin typeface="Tahoma" panose="020B0604030504040204" pitchFamily="34" charset="0"/>
              <a:cs typeface="Tahoma" panose="020B0604030504040204" pitchFamily="34" charset="0"/>
            </a:endParaRPr>
          </a:p>
        </p:txBody>
      </p:sp>
      <p:sp>
        <p:nvSpPr>
          <p:cNvPr id="4" name="灯片编号占位符 3">
            <a:extLst>
              <a:ext uri="{FF2B5EF4-FFF2-40B4-BE49-F238E27FC236}">
                <a16:creationId xmlns:a16="http://schemas.microsoft.com/office/drawing/2014/main" id="{92E87ABC-A20D-4050-B000-722694740FAD}"/>
              </a:ext>
            </a:extLst>
          </p:cNvPr>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9" name="文本框 8">
            <a:extLst>
              <a:ext uri="{FF2B5EF4-FFF2-40B4-BE49-F238E27FC236}">
                <a16:creationId xmlns:a16="http://schemas.microsoft.com/office/drawing/2014/main" id="{BF947781-0E6D-4A53-A3CB-317C4215906D}"/>
              </a:ext>
            </a:extLst>
          </p:cNvPr>
          <p:cNvSpPr txBox="1"/>
          <p:nvPr/>
        </p:nvSpPr>
        <p:spPr>
          <a:xfrm>
            <a:off x="827584" y="3098450"/>
            <a:ext cx="7421996" cy="2400657"/>
          </a:xfrm>
          <a:prstGeom prst="rect">
            <a:avLst/>
          </a:prstGeom>
          <a:noFill/>
          <a:ln>
            <a:solidFill>
              <a:schemeClr val="tx1"/>
            </a:solidFill>
          </a:ln>
        </p:spPr>
        <p:txBody>
          <a:bodyPr wrap="square" rtlCol="0">
            <a:spAutoFit/>
          </a:bodyPr>
          <a:lstStyle/>
          <a:p>
            <a:r>
              <a:rPr lang="en-US" altLang="zh-CN" sz="2000" b="1" dirty="0">
                <a:latin typeface="Tahoma" panose="020B0604030504040204" pitchFamily="34" charset="0"/>
                <a:ea typeface="Tahoma" panose="020B0604030504040204" pitchFamily="34" charset="0"/>
                <a:cs typeface="Tahoma" panose="020B0604030504040204" pitchFamily="34" charset="0"/>
              </a:rPr>
              <a:t>package</a:t>
            </a:r>
            <a:r>
              <a:rPr lang="en-US" altLang="zh-CN" sz="2000" b="1" dirty="0">
                <a:solidFill>
                  <a:srgbClr val="0000CC"/>
                </a:solidFill>
                <a:latin typeface="Tahoma" panose="020B0604030504040204" pitchFamily="34" charset="0"/>
                <a:ea typeface="Tahoma" panose="020B0604030504040204" pitchFamily="34" charset="0"/>
                <a:cs typeface="Tahoma" panose="020B0604030504040204" pitchFamily="34" charset="0"/>
              </a:rPr>
              <a:t> </a:t>
            </a:r>
            <a:r>
              <a:rPr lang="en-US" altLang="zh-CN" sz="2000" b="1" dirty="0" err="1">
                <a:solidFill>
                  <a:srgbClr val="0000CC"/>
                </a:solidFill>
                <a:latin typeface="Tahoma" panose="020B0604030504040204" pitchFamily="34" charset="0"/>
                <a:ea typeface="Tahoma" panose="020B0604030504040204" pitchFamily="34" charset="0"/>
                <a:cs typeface="Tahoma" panose="020B0604030504040204" pitchFamily="34" charset="0"/>
              </a:rPr>
              <a:t>subPackage</a:t>
            </a:r>
            <a:r>
              <a:rPr lang="en-US" altLang="zh-CN" sz="2000" dirty="0">
                <a:latin typeface="Tahoma" panose="020B0604030504040204" pitchFamily="34" charset="0"/>
                <a:ea typeface="Tahoma" panose="020B0604030504040204" pitchFamily="34" charset="0"/>
                <a:cs typeface="Tahoma" panose="020B0604030504040204" pitchFamily="34" charset="0"/>
              </a:rPr>
              <a:t>;</a:t>
            </a:r>
          </a:p>
          <a:p>
            <a:endParaRPr lang="zh-CN" altLang="en-US" sz="1000" dirty="0">
              <a:latin typeface="Tahoma" panose="020B0604030504040204" pitchFamily="34" charset="0"/>
              <a:cs typeface="Tahoma" panose="020B0604030504040204" pitchFamily="34" charset="0"/>
            </a:endParaRPr>
          </a:p>
          <a:p>
            <a:r>
              <a:rPr lang="en-US" altLang="zh-CN" sz="2000" b="1" dirty="0">
                <a:solidFill>
                  <a:srgbClr val="006600"/>
                </a:solidFill>
                <a:latin typeface="Tahoma" panose="020B0604030504040204" pitchFamily="34" charset="0"/>
                <a:ea typeface="Tahoma" panose="020B0604030504040204" pitchFamily="34" charset="0"/>
                <a:cs typeface="Tahoma" panose="020B0604030504040204" pitchFamily="34" charset="0"/>
              </a:rPr>
              <a:t>import</a:t>
            </a:r>
            <a:r>
              <a:rPr lang="en-US" altLang="zh-CN" sz="2000" dirty="0">
                <a:latin typeface="Tahoma" panose="020B0604030504040204" pitchFamily="34" charset="0"/>
                <a:ea typeface="Tahoma" panose="020B0604030504040204" pitchFamily="34" charset="0"/>
                <a:cs typeface="Tahoma" panose="020B0604030504040204" pitchFamily="34" charset="0"/>
              </a:rPr>
              <a:t> </a:t>
            </a:r>
            <a:r>
              <a:rPr lang="en-US" altLang="zh-CN" sz="2000" dirty="0" err="1">
                <a:latin typeface="Tahoma" panose="020B0604030504040204" pitchFamily="34" charset="0"/>
                <a:ea typeface="Tahoma" panose="020B0604030504040204" pitchFamily="34" charset="0"/>
                <a:cs typeface="Tahoma" panose="020B0604030504040204" pitchFamily="34" charset="0"/>
              </a:rPr>
              <a:t>basePackage.BaseClass</a:t>
            </a:r>
            <a:r>
              <a:rPr lang="en-US" altLang="zh-CN" sz="2000" dirty="0">
                <a:latin typeface="Tahoma" panose="020B0604030504040204" pitchFamily="34" charset="0"/>
                <a:ea typeface="Tahoma" panose="020B0604030504040204" pitchFamily="34" charset="0"/>
                <a:cs typeface="Tahoma" panose="020B0604030504040204" pitchFamily="34" charset="0"/>
              </a:rPr>
              <a:t>;</a:t>
            </a:r>
            <a:endParaRPr lang="en-US" altLang="zh-CN" sz="1000" dirty="0">
              <a:latin typeface="Tahoma" panose="020B0604030504040204" pitchFamily="34" charset="0"/>
              <a:ea typeface="Tahoma" panose="020B0604030504040204" pitchFamily="34" charset="0"/>
              <a:cs typeface="Tahoma" panose="020B0604030504040204" pitchFamily="34" charset="0"/>
            </a:endParaRPr>
          </a:p>
          <a:p>
            <a:r>
              <a:rPr lang="en-US" altLang="zh-CN" sz="2000" dirty="0">
                <a:latin typeface="Tahoma" panose="020B0604030504040204" pitchFamily="34" charset="0"/>
                <a:ea typeface="Tahoma" panose="020B0604030504040204" pitchFamily="34" charset="0"/>
                <a:cs typeface="Tahoma" panose="020B0604030504040204" pitchFamily="34" charset="0"/>
              </a:rPr>
              <a:t>public class </a:t>
            </a:r>
            <a:r>
              <a:rPr lang="en-US" altLang="zh-CN" sz="2000" b="1" dirty="0" err="1">
                <a:solidFill>
                  <a:srgbClr val="C00000"/>
                </a:solidFill>
                <a:latin typeface="Tahoma" panose="020B0604030504040204" pitchFamily="34" charset="0"/>
                <a:ea typeface="Tahoma" panose="020B0604030504040204" pitchFamily="34" charset="0"/>
                <a:cs typeface="Tahoma" panose="020B0604030504040204" pitchFamily="34" charset="0"/>
              </a:rPr>
              <a:t>SubClass</a:t>
            </a:r>
            <a:r>
              <a:rPr lang="en-US" altLang="zh-CN" sz="200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altLang="zh-CN" sz="2000" b="1" dirty="0">
                <a:latin typeface="Tahoma" panose="020B0604030504040204" pitchFamily="34" charset="0"/>
                <a:ea typeface="Tahoma" panose="020B0604030504040204" pitchFamily="34" charset="0"/>
                <a:cs typeface="Tahoma" panose="020B0604030504040204" pitchFamily="34" charset="0"/>
              </a:rPr>
              <a:t>extends </a:t>
            </a:r>
            <a:r>
              <a:rPr lang="en-US" altLang="zh-CN" sz="2000" b="1" dirty="0" err="1">
                <a:solidFill>
                  <a:srgbClr val="0000CC"/>
                </a:solidFill>
                <a:latin typeface="Tahoma" panose="020B0604030504040204" pitchFamily="34" charset="0"/>
                <a:ea typeface="Tahoma" panose="020B0604030504040204" pitchFamily="34" charset="0"/>
                <a:cs typeface="Tahoma" panose="020B0604030504040204" pitchFamily="34" charset="0"/>
              </a:rPr>
              <a:t>BaseClass</a:t>
            </a:r>
            <a:r>
              <a:rPr lang="en-US" altLang="zh-CN" sz="2000" b="1" dirty="0">
                <a:latin typeface="Tahoma" panose="020B0604030504040204" pitchFamily="34" charset="0"/>
                <a:ea typeface="Tahoma" panose="020B0604030504040204" pitchFamily="34" charset="0"/>
                <a:cs typeface="Tahoma" panose="020B0604030504040204" pitchFamily="34" charset="0"/>
              </a:rPr>
              <a:t> </a:t>
            </a:r>
            <a:r>
              <a:rPr lang="en-US" altLang="zh-CN" sz="2000" dirty="0">
                <a:latin typeface="Tahoma" panose="020B0604030504040204" pitchFamily="34" charset="0"/>
                <a:ea typeface="Tahoma" panose="020B0604030504040204" pitchFamily="34" charset="0"/>
                <a:cs typeface="Tahoma" panose="020B0604030504040204" pitchFamily="34" charset="0"/>
              </a:rPr>
              <a:t>{</a:t>
            </a:r>
          </a:p>
          <a:p>
            <a:pPr lvl="1"/>
            <a:r>
              <a:rPr lang="en-US" altLang="zh-CN" sz="2000" b="1" dirty="0">
                <a:solidFill>
                  <a:srgbClr val="FF0000"/>
                </a:solidFill>
                <a:latin typeface="Tahoma" panose="020B0604030504040204" pitchFamily="34" charset="0"/>
                <a:ea typeface="Tahoma" panose="020B0604030504040204" pitchFamily="34" charset="0"/>
                <a:cs typeface="Tahoma" panose="020B0604030504040204" pitchFamily="34" charset="0"/>
              </a:rPr>
              <a:t>protected</a:t>
            </a:r>
            <a:r>
              <a:rPr lang="en-US" altLang="zh-CN" sz="2000" dirty="0">
                <a:latin typeface="Tahoma" panose="020B0604030504040204" pitchFamily="34" charset="0"/>
                <a:ea typeface="Tahoma" panose="020B0604030504040204" pitchFamily="34" charset="0"/>
                <a:cs typeface="Tahoma" panose="020B0604030504040204" pitchFamily="34" charset="0"/>
              </a:rPr>
              <a:t> void </a:t>
            </a:r>
            <a:r>
              <a:rPr lang="en-US" altLang="zh-CN" sz="2000" dirty="0" err="1">
                <a:latin typeface="Tahoma" panose="020B0604030504040204" pitchFamily="34" charset="0"/>
                <a:ea typeface="Tahoma" panose="020B0604030504040204" pitchFamily="34" charset="0"/>
                <a:cs typeface="Tahoma" panose="020B0604030504040204" pitchFamily="34" charset="0"/>
              </a:rPr>
              <a:t>childMethod</a:t>
            </a:r>
            <a:r>
              <a:rPr lang="en-US" altLang="zh-CN" sz="2000" dirty="0">
                <a:latin typeface="Tahoma" panose="020B0604030504040204" pitchFamily="34" charset="0"/>
                <a:ea typeface="Tahoma" panose="020B0604030504040204" pitchFamily="34" charset="0"/>
                <a:cs typeface="Tahoma" panose="020B0604030504040204" pitchFamily="34" charset="0"/>
              </a:rPr>
              <a:t>() {</a:t>
            </a:r>
          </a:p>
          <a:p>
            <a:pPr lvl="2"/>
            <a:r>
              <a:rPr lang="en-US" altLang="zh-CN" sz="2000" dirty="0" err="1">
                <a:latin typeface="Tahoma" panose="020B0604030504040204" pitchFamily="34" charset="0"/>
                <a:ea typeface="Tahoma" panose="020B0604030504040204" pitchFamily="34" charset="0"/>
                <a:cs typeface="Tahoma" panose="020B0604030504040204" pitchFamily="34" charset="0"/>
              </a:rPr>
              <a:t>System.out.println</a:t>
            </a:r>
            <a:r>
              <a:rPr lang="en-US" altLang="zh-CN" sz="2000" dirty="0">
                <a:latin typeface="Tahoma" panose="020B0604030504040204" pitchFamily="34" charset="0"/>
                <a:ea typeface="Tahoma" panose="020B0604030504040204" pitchFamily="34" charset="0"/>
                <a:cs typeface="Tahoma" panose="020B0604030504040204" pitchFamily="34" charset="0"/>
              </a:rPr>
              <a:t>("</a:t>
            </a:r>
            <a:r>
              <a:rPr lang="zh-CN" altLang="en-US" sz="2000" dirty="0">
                <a:latin typeface="Tahoma" panose="020B0604030504040204" pitchFamily="34" charset="0"/>
                <a:cs typeface="Tahoma" panose="020B0604030504040204" pitchFamily="34" charset="0"/>
              </a:rPr>
              <a:t>子类的</a:t>
            </a:r>
            <a:r>
              <a:rPr lang="en-US" altLang="zh-CN" sz="2000" dirty="0">
                <a:latin typeface="Tahoma" panose="020B0604030504040204" pitchFamily="34" charset="0"/>
                <a:ea typeface="Tahoma" panose="020B0604030504040204" pitchFamily="34" charset="0"/>
                <a:cs typeface="Tahoma" panose="020B0604030504040204" pitchFamily="34" charset="0"/>
              </a:rPr>
              <a:t>protected</a:t>
            </a:r>
            <a:r>
              <a:rPr lang="zh-CN" altLang="en-US" sz="2000" dirty="0">
                <a:latin typeface="Tahoma" panose="020B0604030504040204" pitchFamily="34" charset="0"/>
                <a:cs typeface="Tahoma" panose="020B0604030504040204" pitchFamily="34" charset="0"/>
              </a:rPr>
              <a:t>方法</a:t>
            </a:r>
            <a:r>
              <a:rPr lang="en-US" altLang="zh-CN" sz="2000" dirty="0" err="1">
                <a:latin typeface="Tahoma" panose="020B0604030504040204" pitchFamily="34" charset="0"/>
                <a:ea typeface="Tahoma" panose="020B0604030504040204" pitchFamily="34" charset="0"/>
                <a:cs typeface="Tahoma" panose="020B0604030504040204" pitchFamily="34" charset="0"/>
              </a:rPr>
              <a:t>childMethod</a:t>
            </a:r>
            <a:r>
              <a:rPr lang="en-US" altLang="zh-CN" sz="2000" dirty="0">
                <a:latin typeface="Tahoma" panose="020B0604030504040204" pitchFamily="34" charset="0"/>
                <a:ea typeface="Tahoma" panose="020B0604030504040204" pitchFamily="34" charset="0"/>
                <a:cs typeface="Tahoma" panose="020B0604030504040204" pitchFamily="34" charset="0"/>
              </a:rPr>
              <a:t>.");</a:t>
            </a:r>
          </a:p>
          <a:p>
            <a:pPr lvl="1"/>
            <a:r>
              <a:rPr lang="en-US" altLang="zh-CN" sz="2000" dirty="0">
                <a:latin typeface="Tahoma" panose="020B0604030504040204" pitchFamily="34" charset="0"/>
                <a:ea typeface="Tahoma" panose="020B0604030504040204" pitchFamily="34" charset="0"/>
                <a:cs typeface="Tahoma" panose="020B0604030504040204" pitchFamily="34" charset="0"/>
              </a:rPr>
              <a:t>}</a:t>
            </a:r>
          </a:p>
          <a:p>
            <a:r>
              <a:rPr lang="en-US" altLang="zh-CN" sz="2000" dirty="0">
                <a:latin typeface="Tahoma" panose="020B0604030504040204" pitchFamily="34" charset="0"/>
                <a:ea typeface="Tahoma" panose="020B0604030504040204" pitchFamily="34" charset="0"/>
                <a:cs typeface="Tahoma" panose="020B0604030504040204" pitchFamily="34" charset="0"/>
              </a:rPr>
              <a:t>}</a:t>
            </a:r>
            <a:endParaRPr lang="zh-CN" altLang="en-US" sz="2000" dirty="0">
              <a:latin typeface="Tahoma" panose="020B0604030504040204" pitchFamily="34" charset="0"/>
              <a:cs typeface="Tahoma" panose="020B0604030504040204" pitchFamily="34" charset="0"/>
            </a:endParaRPr>
          </a:p>
        </p:txBody>
      </p:sp>
      <p:sp>
        <p:nvSpPr>
          <p:cNvPr id="5" name="文本框 4">
            <a:extLst>
              <a:ext uri="{FF2B5EF4-FFF2-40B4-BE49-F238E27FC236}">
                <a16:creationId xmlns:a16="http://schemas.microsoft.com/office/drawing/2014/main" id="{69B57374-2055-377B-5709-A62D15BBEA32}"/>
              </a:ext>
            </a:extLst>
          </p:cNvPr>
          <p:cNvSpPr txBox="1"/>
          <p:nvPr/>
        </p:nvSpPr>
        <p:spPr>
          <a:xfrm>
            <a:off x="755576" y="5650986"/>
            <a:ext cx="7194214" cy="461665"/>
          </a:xfrm>
          <a:prstGeom prst="rect">
            <a:avLst/>
          </a:prstGeom>
          <a:noFill/>
        </p:spPr>
        <p:txBody>
          <a:bodyPr wrap="none" rtlCol="0">
            <a:spAutoFit/>
          </a:bodyPr>
          <a:lstStyle/>
          <a:p>
            <a:r>
              <a:rPr lang="zh-CN" altLang="en-US" sz="2400" dirty="0"/>
              <a:t>问题：</a:t>
            </a:r>
            <a:r>
              <a:rPr lang="en-US" altLang="zh-CN" sz="24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altLang="zh-CN" sz="2400" b="1" dirty="0" err="1">
                <a:solidFill>
                  <a:srgbClr val="C00000"/>
                </a:solidFill>
                <a:latin typeface="Tahoma" panose="020B0604030504040204" pitchFamily="34" charset="0"/>
                <a:ea typeface="Tahoma" panose="020B0604030504040204" pitchFamily="34" charset="0"/>
                <a:cs typeface="Tahoma" panose="020B0604030504040204" pitchFamily="34" charset="0"/>
              </a:rPr>
              <a:t>SubClass</a:t>
            </a:r>
            <a:r>
              <a:rPr lang="zh-CN" altLang="en-US" sz="2400" dirty="0"/>
              <a:t>两个</a:t>
            </a:r>
            <a:r>
              <a:rPr lang="en-US" altLang="zh-CN" sz="2400" dirty="0"/>
              <a:t>protected</a:t>
            </a:r>
            <a:r>
              <a:rPr lang="zh-CN" altLang="en-US" sz="2400" dirty="0"/>
              <a:t>方法的可见性范围？</a:t>
            </a:r>
            <a:endParaRPr lang="en-US" altLang="zh-CN" sz="2400" dirty="0"/>
          </a:p>
        </p:txBody>
      </p:sp>
    </p:spTree>
    <p:extLst>
      <p:ext uri="{BB962C8B-B14F-4D97-AF65-F5344CB8AC3E}">
        <p14:creationId xmlns:p14="http://schemas.microsoft.com/office/powerpoint/2010/main" val="350618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8FF22-4312-4DA4-887E-1B768BD4B02A}"/>
              </a:ext>
            </a:extLst>
          </p:cNvPr>
          <p:cNvSpPr>
            <a:spLocks noGrp="1"/>
          </p:cNvSpPr>
          <p:nvPr>
            <p:ph type="title"/>
          </p:nvPr>
        </p:nvSpPr>
        <p:spPr>
          <a:xfrm>
            <a:off x="457200" y="260648"/>
            <a:ext cx="8229600" cy="1143000"/>
          </a:xfrm>
        </p:spPr>
        <p:txBody>
          <a:bodyPr>
            <a:normAutofit/>
          </a:bodyPr>
          <a:lstStyle/>
          <a:p>
            <a:pPr algn="l"/>
            <a:r>
              <a:rPr lang="en-US" altLang="zh-CN" sz="2800" b="1" dirty="0">
                <a:solidFill>
                  <a:srgbClr val="C00000"/>
                </a:solidFill>
              </a:rPr>
              <a:t>1.</a:t>
            </a:r>
            <a:r>
              <a:rPr lang="zh-CN" altLang="en-US" sz="2800" b="1" dirty="0">
                <a:solidFill>
                  <a:srgbClr val="C00000"/>
                </a:solidFill>
                <a:latin typeface="华文新魏" panose="02010800040101010101" pitchFamily="2" charset="-122"/>
                <a:ea typeface="华文新魏" panose="02010800040101010101" pitchFamily="2" charset="-122"/>
              </a:rPr>
              <a:t>子类与父类不在同一包中</a:t>
            </a:r>
            <a:r>
              <a:rPr lang="zh-CN" altLang="en-US" sz="2800" b="1" dirty="0">
                <a:solidFill>
                  <a:srgbClr val="C00000"/>
                </a:solidFill>
              </a:rPr>
              <a:t>，</a:t>
            </a:r>
            <a:r>
              <a:rPr lang="zh-CN" altLang="en-US" sz="2800" b="1" dirty="0"/>
              <a:t>子类中父类实例不能访问父类的</a:t>
            </a:r>
            <a:r>
              <a:rPr lang="en-US" altLang="zh-CN" sz="2800" b="1" dirty="0"/>
              <a:t>protected</a:t>
            </a:r>
            <a:r>
              <a:rPr lang="zh-CN" altLang="en-US" sz="2800" b="1" dirty="0"/>
              <a:t>方法。</a:t>
            </a:r>
            <a:endParaRPr lang="zh-CN" altLang="en-US" sz="2800" dirty="0"/>
          </a:p>
        </p:txBody>
      </p:sp>
      <p:sp>
        <p:nvSpPr>
          <p:cNvPr id="4" name="灯片编号占位符 3">
            <a:extLst>
              <a:ext uri="{FF2B5EF4-FFF2-40B4-BE49-F238E27FC236}">
                <a16:creationId xmlns:a16="http://schemas.microsoft.com/office/drawing/2014/main" id="{F66F2962-2340-4FC2-87C7-693AF379EA55}"/>
              </a:ext>
            </a:extLst>
          </p:cNvPr>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5" name="文本框 4">
            <a:extLst>
              <a:ext uri="{FF2B5EF4-FFF2-40B4-BE49-F238E27FC236}">
                <a16:creationId xmlns:a16="http://schemas.microsoft.com/office/drawing/2014/main" id="{7BA94D5F-3833-4A3A-878F-FFF19DB4AD23}"/>
              </a:ext>
            </a:extLst>
          </p:cNvPr>
          <p:cNvSpPr txBox="1"/>
          <p:nvPr/>
        </p:nvSpPr>
        <p:spPr>
          <a:xfrm>
            <a:off x="251520" y="1340768"/>
            <a:ext cx="8688411" cy="4801314"/>
          </a:xfrm>
          <a:prstGeom prst="rect">
            <a:avLst/>
          </a:prstGeom>
          <a:noFill/>
          <a:ln>
            <a:solidFill>
              <a:schemeClr val="tx1"/>
            </a:solidFill>
          </a:ln>
        </p:spPr>
        <p:txBody>
          <a:bodyPr wrap="square" rtlCol="0">
            <a:spAutoFit/>
          </a:bodyPr>
          <a:lstStyle/>
          <a:p>
            <a:r>
              <a:rPr lang="en-US" altLang="zh-CN" dirty="0">
                <a:latin typeface="Tahoma" panose="020B0604030504040204" pitchFamily="34" charset="0"/>
                <a:ea typeface="Tahoma" panose="020B0604030504040204" pitchFamily="34" charset="0"/>
                <a:cs typeface="Tahoma" panose="020B0604030504040204" pitchFamily="34" charset="0"/>
              </a:rPr>
              <a:t>package </a:t>
            </a:r>
            <a:r>
              <a:rPr lang="en-US" altLang="zh-CN" b="1" dirty="0" err="1">
                <a:solidFill>
                  <a:srgbClr val="0000CC"/>
                </a:solidFill>
                <a:latin typeface="Tahoma" panose="020B0604030504040204" pitchFamily="34" charset="0"/>
                <a:ea typeface="Tahoma" panose="020B0604030504040204" pitchFamily="34" charset="0"/>
                <a:cs typeface="Tahoma" panose="020B0604030504040204" pitchFamily="34" charset="0"/>
              </a:rPr>
              <a:t>subPackage</a:t>
            </a:r>
            <a:r>
              <a:rPr lang="en-US" altLang="zh-CN" dirty="0">
                <a:latin typeface="Tahoma" panose="020B0604030504040204" pitchFamily="34" charset="0"/>
                <a:ea typeface="Tahoma" panose="020B0604030504040204" pitchFamily="34" charset="0"/>
                <a:cs typeface="Tahoma" panose="020B0604030504040204" pitchFamily="34" charset="0"/>
              </a:rPr>
              <a:t>;</a:t>
            </a:r>
          </a:p>
          <a:p>
            <a:endParaRPr lang="zh-CN" altLang="en-US" dirty="0">
              <a:latin typeface="Tahoma" panose="020B0604030504040204" pitchFamily="34" charset="0"/>
              <a:cs typeface="Tahoma" panose="020B0604030504040204" pitchFamily="34" charset="0"/>
            </a:endParaRPr>
          </a:p>
          <a:p>
            <a:r>
              <a:rPr lang="en-US" altLang="zh-CN" b="1" dirty="0">
                <a:solidFill>
                  <a:srgbClr val="006600"/>
                </a:solidFill>
                <a:latin typeface="Tahoma" panose="020B0604030504040204" pitchFamily="34" charset="0"/>
                <a:ea typeface="Tahoma" panose="020B0604030504040204" pitchFamily="34" charset="0"/>
                <a:cs typeface="Tahoma" panose="020B0604030504040204" pitchFamily="34" charset="0"/>
              </a:rPr>
              <a:t>import</a:t>
            </a:r>
            <a:r>
              <a:rPr lang="en-US" altLang="zh-CN" dirty="0">
                <a:latin typeface="Tahoma" panose="020B0604030504040204" pitchFamily="34" charset="0"/>
                <a:ea typeface="Tahoma" panose="020B0604030504040204" pitchFamily="34" charset="0"/>
                <a:cs typeface="Tahoma" panose="020B0604030504040204" pitchFamily="34" charset="0"/>
              </a:rPr>
              <a:t> </a:t>
            </a:r>
            <a:r>
              <a:rPr lang="en-US" altLang="zh-CN" dirty="0" err="1">
                <a:latin typeface="Tahoma" panose="020B0604030504040204" pitchFamily="34" charset="0"/>
                <a:ea typeface="Tahoma" panose="020B0604030504040204" pitchFamily="34" charset="0"/>
                <a:cs typeface="Tahoma" panose="020B0604030504040204" pitchFamily="34" charset="0"/>
              </a:rPr>
              <a:t>basePackage.BaseClass</a:t>
            </a:r>
            <a:r>
              <a:rPr lang="en-US" altLang="zh-CN" dirty="0">
                <a:latin typeface="Tahoma" panose="020B0604030504040204" pitchFamily="34" charset="0"/>
                <a:ea typeface="Tahoma" panose="020B0604030504040204" pitchFamily="34" charset="0"/>
                <a:cs typeface="Tahoma" panose="020B0604030504040204" pitchFamily="34" charset="0"/>
              </a:rPr>
              <a:t>;</a:t>
            </a:r>
          </a:p>
          <a:p>
            <a:endParaRPr lang="en-US" altLang="zh-CN" dirty="0">
              <a:latin typeface="Tahoma" panose="020B0604030504040204" pitchFamily="34" charset="0"/>
              <a:ea typeface="Tahoma" panose="020B0604030504040204" pitchFamily="34" charset="0"/>
              <a:cs typeface="Tahoma" panose="020B0604030504040204" pitchFamily="34" charset="0"/>
            </a:endParaRPr>
          </a:p>
          <a:p>
            <a:r>
              <a:rPr lang="en-US" altLang="zh-CN" dirty="0">
                <a:latin typeface="Tahoma" panose="020B0604030504040204" pitchFamily="34" charset="0"/>
                <a:ea typeface="Tahoma" panose="020B0604030504040204" pitchFamily="34" charset="0"/>
                <a:cs typeface="Tahoma" panose="020B0604030504040204" pitchFamily="34" charset="0"/>
              </a:rPr>
              <a:t>public class </a:t>
            </a:r>
            <a:r>
              <a:rPr lang="en-US" altLang="zh-CN" b="1" dirty="0" err="1">
                <a:solidFill>
                  <a:srgbClr val="C00000"/>
                </a:solidFill>
                <a:latin typeface="Tahoma" panose="020B0604030504040204" pitchFamily="34" charset="0"/>
                <a:ea typeface="Tahoma" panose="020B0604030504040204" pitchFamily="34" charset="0"/>
                <a:cs typeface="Tahoma" panose="020B0604030504040204" pitchFamily="34" charset="0"/>
              </a:rPr>
              <a:t>SubClass</a:t>
            </a:r>
            <a:r>
              <a:rPr lang="en-US" altLang="zh-CN"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altLang="zh-CN" dirty="0">
                <a:latin typeface="Tahoma" panose="020B0604030504040204" pitchFamily="34" charset="0"/>
                <a:ea typeface="Tahoma" panose="020B0604030504040204" pitchFamily="34" charset="0"/>
                <a:cs typeface="Tahoma" panose="020B0604030504040204" pitchFamily="34" charset="0"/>
              </a:rPr>
              <a:t>extends </a:t>
            </a:r>
            <a:r>
              <a:rPr lang="en-US" altLang="zh-CN" b="1" dirty="0" err="1">
                <a:latin typeface="Tahoma" panose="020B0604030504040204" pitchFamily="34" charset="0"/>
                <a:ea typeface="Tahoma" panose="020B0604030504040204" pitchFamily="34" charset="0"/>
                <a:cs typeface="Tahoma" panose="020B0604030504040204" pitchFamily="34" charset="0"/>
              </a:rPr>
              <a:t>BaseClass</a:t>
            </a:r>
            <a:r>
              <a:rPr lang="en-US" altLang="zh-CN" dirty="0">
                <a:latin typeface="Tahoma" panose="020B0604030504040204" pitchFamily="34" charset="0"/>
                <a:ea typeface="Tahoma" panose="020B0604030504040204" pitchFamily="34" charset="0"/>
                <a:cs typeface="Tahoma" panose="020B0604030504040204" pitchFamily="34" charset="0"/>
              </a:rPr>
              <a:t> {</a:t>
            </a:r>
          </a:p>
          <a:p>
            <a:pPr lvl="1"/>
            <a:r>
              <a:rPr lang="en-US" altLang="zh-CN" b="1" dirty="0">
                <a:solidFill>
                  <a:srgbClr val="FF0000"/>
                </a:solidFill>
                <a:latin typeface="Tahoma" panose="020B0604030504040204" pitchFamily="34" charset="0"/>
                <a:ea typeface="Tahoma" panose="020B0604030504040204" pitchFamily="34" charset="0"/>
                <a:cs typeface="Tahoma" panose="020B0604030504040204" pitchFamily="34" charset="0"/>
              </a:rPr>
              <a:t>protected</a:t>
            </a:r>
            <a:r>
              <a:rPr lang="en-US" altLang="zh-CN" dirty="0">
                <a:latin typeface="Tahoma" panose="020B0604030504040204" pitchFamily="34" charset="0"/>
                <a:ea typeface="Tahoma" panose="020B0604030504040204" pitchFamily="34" charset="0"/>
                <a:cs typeface="Tahoma" panose="020B0604030504040204" pitchFamily="34" charset="0"/>
              </a:rPr>
              <a:t> void </a:t>
            </a:r>
            <a:r>
              <a:rPr lang="en-US" altLang="zh-CN" dirty="0" err="1">
                <a:latin typeface="Tahoma" panose="020B0604030504040204" pitchFamily="34" charset="0"/>
                <a:ea typeface="Tahoma" panose="020B0604030504040204" pitchFamily="34" charset="0"/>
                <a:cs typeface="Tahoma" panose="020B0604030504040204" pitchFamily="34" charset="0"/>
              </a:rPr>
              <a:t>childMethod</a:t>
            </a:r>
            <a:r>
              <a:rPr lang="en-US" altLang="zh-CN" dirty="0">
                <a:latin typeface="Tahoma" panose="020B0604030504040204" pitchFamily="34" charset="0"/>
                <a:ea typeface="Tahoma" panose="020B0604030504040204" pitchFamily="34" charset="0"/>
                <a:cs typeface="Tahoma" panose="020B0604030504040204" pitchFamily="34" charset="0"/>
              </a:rPr>
              <a:t>() {</a:t>
            </a:r>
          </a:p>
          <a:p>
            <a:pPr lvl="2"/>
            <a:r>
              <a:rPr lang="en-US" altLang="zh-CN" dirty="0" err="1">
                <a:latin typeface="Tahoma" panose="020B0604030504040204" pitchFamily="34" charset="0"/>
                <a:ea typeface="Tahoma" panose="020B0604030504040204" pitchFamily="34" charset="0"/>
                <a:cs typeface="Tahoma" panose="020B0604030504040204" pitchFamily="34" charset="0"/>
              </a:rPr>
              <a:t>System.out.println</a:t>
            </a:r>
            <a:r>
              <a:rPr lang="en-US" altLang="zh-CN" dirty="0">
                <a:latin typeface="Tahoma" panose="020B0604030504040204" pitchFamily="34" charset="0"/>
                <a:ea typeface="Tahoma" panose="020B0604030504040204" pitchFamily="34" charset="0"/>
                <a:cs typeface="Tahoma" panose="020B0604030504040204" pitchFamily="34" charset="0"/>
              </a:rPr>
              <a:t>("</a:t>
            </a:r>
            <a:r>
              <a:rPr lang="zh-CN" altLang="en-US" dirty="0">
                <a:latin typeface="Tahoma" panose="020B0604030504040204" pitchFamily="34" charset="0"/>
                <a:cs typeface="Tahoma" panose="020B0604030504040204" pitchFamily="34" charset="0"/>
              </a:rPr>
              <a:t>子类的</a:t>
            </a:r>
            <a:r>
              <a:rPr lang="en-US" altLang="zh-CN" dirty="0">
                <a:latin typeface="Tahoma" panose="020B0604030504040204" pitchFamily="34" charset="0"/>
                <a:ea typeface="Tahoma" panose="020B0604030504040204" pitchFamily="34" charset="0"/>
                <a:cs typeface="Tahoma" panose="020B0604030504040204" pitchFamily="34" charset="0"/>
              </a:rPr>
              <a:t>protected</a:t>
            </a:r>
            <a:r>
              <a:rPr lang="zh-CN" altLang="en-US" dirty="0">
                <a:latin typeface="Tahoma" panose="020B0604030504040204" pitchFamily="34" charset="0"/>
                <a:cs typeface="Tahoma" panose="020B0604030504040204" pitchFamily="34" charset="0"/>
              </a:rPr>
              <a:t>方法</a:t>
            </a:r>
            <a:r>
              <a:rPr lang="en-US" altLang="zh-CN" dirty="0" err="1">
                <a:latin typeface="Tahoma" panose="020B0604030504040204" pitchFamily="34" charset="0"/>
                <a:ea typeface="Tahoma" panose="020B0604030504040204" pitchFamily="34" charset="0"/>
                <a:cs typeface="Tahoma" panose="020B0604030504040204" pitchFamily="34" charset="0"/>
              </a:rPr>
              <a:t>childMethod</a:t>
            </a:r>
            <a:r>
              <a:rPr lang="en-US" altLang="zh-CN" dirty="0">
                <a:latin typeface="Tahoma" panose="020B0604030504040204" pitchFamily="34" charset="0"/>
                <a:ea typeface="Tahoma" panose="020B0604030504040204" pitchFamily="34" charset="0"/>
                <a:cs typeface="Tahoma" panose="020B0604030504040204" pitchFamily="34" charset="0"/>
              </a:rPr>
              <a:t>.");</a:t>
            </a:r>
          </a:p>
          <a:p>
            <a:pPr lvl="1"/>
            <a:r>
              <a:rPr lang="en-US" altLang="zh-CN" dirty="0">
                <a:latin typeface="Tahoma" panose="020B0604030504040204" pitchFamily="34" charset="0"/>
                <a:ea typeface="Tahoma" panose="020B0604030504040204" pitchFamily="34" charset="0"/>
                <a:cs typeface="Tahoma" panose="020B0604030504040204" pitchFamily="34" charset="0"/>
              </a:rPr>
              <a:t>}</a:t>
            </a:r>
          </a:p>
          <a:p>
            <a:pPr lvl="1"/>
            <a:endParaRPr lang="zh-CN" altLang="en-US" dirty="0">
              <a:latin typeface="Tahoma" panose="020B0604030504040204" pitchFamily="34" charset="0"/>
              <a:cs typeface="Tahoma" panose="020B0604030504040204" pitchFamily="34" charset="0"/>
            </a:endParaRPr>
          </a:p>
          <a:p>
            <a:pPr lvl="1"/>
            <a:r>
              <a:rPr lang="en-US" altLang="zh-CN" dirty="0">
                <a:latin typeface="Tahoma" panose="020B0604030504040204" pitchFamily="34" charset="0"/>
                <a:ea typeface="Tahoma" panose="020B0604030504040204" pitchFamily="34" charset="0"/>
                <a:cs typeface="Tahoma" panose="020B0604030504040204" pitchFamily="34" charset="0"/>
              </a:rPr>
              <a:t>public static void main(String[] </a:t>
            </a:r>
            <a:r>
              <a:rPr lang="en-US" altLang="zh-CN" dirty="0" err="1">
                <a:latin typeface="Tahoma" panose="020B0604030504040204" pitchFamily="34" charset="0"/>
                <a:ea typeface="Tahoma" panose="020B0604030504040204" pitchFamily="34" charset="0"/>
                <a:cs typeface="Tahoma" panose="020B0604030504040204" pitchFamily="34" charset="0"/>
              </a:rPr>
              <a:t>args</a:t>
            </a:r>
            <a:r>
              <a:rPr lang="en-US" altLang="zh-CN" dirty="0">
                <a:latin typeface="Tahoma" panose="020B0604030504040204" pitchFamily="34" charset="0"/>
                <a:ea typeface="Tahoma" panose="020B0604030504040204" pitchFamily="34" charset="0"/>
                <a:cs typeface="Tahoma" panose="020B0604030504040204" pitchFamily="34" charset="0"/>
              </a:rPr>
              <a:t>) {</a:t>
            </a:r>
          </a:p>
          <a:p>
            <a:pPr lvl="2"/>
            <a:r>
              <a:rPr lang="en-US" altLang="zh-CN" dirty="0" err="1">
                <a:latin typeface="Tahoma" panose="020B0604030504040204" pitchFamily="34" charset="0"/>
                <a:ea typeface="Tahoma" panose="020B0604030504040204" pitchFamily="34" charset="0"/>
                <a:cs typeface="Tahoma" panose="020B0604030504040204" pitchFamily="34" charset="0"/>
              </a:rPr>
              <a:t>BaseClass</a:t>
            </a:r>
            <a:r>
              <a:rPr lang="en-US" altLang="zh-CN" dirty="0">
                <a:latin typeface="Tahoma" panose="020B0604030504040204" pitchFamily="34" charset="0"/>
                <a:ea typeface="Tahoma" panose="020B0604030504040204" pitchFamily="34" charset="0"/>
                <a:cs typeface="Tahoma" panose="020B0604030504040204" pitchFamily="34" charset="0"/>
              </a:rPr>
              <a:t> </a:t>
            </a:r>
            <a:r>
              <a:rPr lang="en-US" altLang="zh-CN" dirty="0" err="1">
                <a:latin typeface="Tahoma" panose="020B0604030504040204" pitchFamily="34" charset="0"/>
                <a:ea typeface="Tahoma" panose="020B0604030504040204" pitchFamily="34" charset="0"/>
                <a:cs typeface="Tahoma" panose="020B0604030504040204" pitchFamily="34" charset="0"/>
              </a:rPr>
              <a:t>baseObj</a:t>
            </a:r>
            <a:r>
              <a:rPr lang="en-US" altLang="zh-CN" dirty="0">
                <a:latin typeface="Tahoma" panose="020B0604030504040204" pitchFamily="34" charset="0"/>
                <a:ea typeface="Tahoma" panose="020B0604030504040204" pitchFamily="34" charset="0"/>
                <a:cs typeface="Tahoma" panose="020B0604030504040204" pitchFamily="34" charset="0"/>
              </a:rPr>
              <a:t> = new </a:t>
            </a:r>
            <a:r>
              <a:rPr lang="en-US" altLang="zh-CN" dirty="0" err="1">
                <a:latin typeface="Tahoma" panose="020B0604030504040204" pitchFamily="34" charset="0"/>
                <a:ea typeface="Tahoma" panose="020B0604030504040204" pitchFamily="34" charset="0"/>
                <a:cs typeface="Tahoma" panose="020B0604030504040204" pitchFamily="34" charset="0"/>
              </a:rPr>
              <a:t>BaseClass</a:t>
            </a:r>
            <a:r>
              <a:rPr lang="en-US" altLang="zh-CN" dirty="0">
                <a:latin typeface="Tahoma" panose="020B0604030504040204" pitchFamily="34" charset="0"/>
                <a:ea typeface="Tahoma" panose="020B0604030504040204" pitchFamily="34" charset="0"/>
                <a:cs typeface="Tahoma" panose="020B0604030504040204" pitchFamily="34" charset="0"/>
              </a:rPr>
              <a:t>();</a:t>
            </a:r>
          </a:p>
          <a:p>
            <a:pPr lvl="2"/>
            <a:r>
              <a:rPr lang="en-US" altLang="zh-CN" b="1" dirty="0" err="1">
                <a:solidFill>
                  <a:srgbClr val="006600"/>
                </a:solidFill>
                <a:latin typeface="Tahoma" panose="020B0604030504040204" pitchFamily="34" charset="0"/>
                <a:ea typeface="Tahoma" panose="020B0604030504040204" pitchFamily="34" charset="0"/>
                <a:cs typeface="Tahoma" panose="020B0604030504040204" pitchFamily="34" charset="0"/>
              </a:rPr>
              <a:t>baseObj.baseMethod</a:t>
            </a:r>
            <a:r>
              <a:rPr lang="en-US" altLang="zh-CN" b="1" dirty="0">
                <a:solidFill>
                  <a:srgbClr val="006600"/>
                </a:solidFill>
                <a:latin typeface="Tahoma" panose="020B0604030504040204" pitchFamily="34" charset="0"/>
                <a:ea typeface="Tahoma" panose="020B0604030504040204" pitchFamily="34" charset="0"/>
                <a:cs typeface="Tahoma" panose="020B0604030504040204" pitchFamily="34" charset="0"/>
              </a:rPr>
              <a:t>(); </a:t>
            </a:r>
            <a:r>
              <a:rPr lang="en-US" altLang="zh-CN" dirty="0">
                <a:solidFill>
                  <a:srgbClr val="006600"/>
                </a:solidFill>
                <a:latin typeface="Tahoma" panose="020B0604030504040204" pitchFamily="34" charset="0"/>
                <a:ea typeface="Tahoma" panose="020B0604030504040204" pitchFamily="34" charset="0"/>
                <a:cs typeface="Tahoma" panose="020B0604030504040204" pitchFamily="34" charset="0"/>
              </a:rPr>
              <a:t>  </a:t>
            </a:r>
            <a:endParaRPr lang="en-US" altLang="zh-CN" b="1" dirty="0">
              <a:solidFill>
                <a:srgbClr val="006600"/>
              </a:solidFill>
              <a:latin typeface="Tahoma" panose="020B0604030504040204" pitchFamily="34" charset="0"/>
              <a:cs typeface="Tahoma" panose="020B0604030504040204" pitchFamily="34" charset="0"/>
            </a:endParaRPr>
          </a:p>
          <a:p>
            <a:pPr lvl="2"/>
            <a:endParaRPr lang="zh-CN" altLang="en-US" b="1" dirty="0">
              <a:solidFill>
                <a:srgbClr val="0000CC"/>
              </a:solidFill>
              <a:latin typeface="Tahoma" panose="020B0604030504040204" pitchFamily="34" charset="0"/>
              <a:cs typeface="Tahoma" panose="020B0604030504040204" pitchFamily="34" charset="0"/>
            </a:endParaRPr>
          </a:p>
          <a:p>
            <a:pPr lvl="2"/>
            <a:r>
              <a:rPr lang="en-US" altLang="zh-CN" dirty="0" err="1">
                <a:latin typeface="Tahoma" panose="020B0604030504040204" pitchFamily="34" charset="0"/>
                <a:ea typeface="Tahoma" panose="020B0604030504040204" pitchFamily="34" charset="0"/>
                <a:cs typeface="Tahoma" panose="020B0604030504040204" pitchFamily="34" charset="0"/>
              </a:rPr>
              <a:t>SubClass</a:t>
            </a:r>
            <a:r>
              <a:rPr lang="en-US" altLang="zh-CN" dirty="0">
                <a:latin typeface="Tahoma" panose="020B0604030504040204" pitchFamily="34" charset="0"/>
                <a:ea typeface="Tahoma" panose="020B0604030504040204" pitchFamily="34" charset="0"/>
                <a:cs typeface="Tahoma" panose="020B0604030504040204" pitchFamily="34" charset="0"/>
              </a:rPr>
              <a:t> </a:t>
            </a:r>
            <a:r>
              <a:rPr lang="en-US" altLang="zh-CN" dirty="0" err="1">
                <a:latin typeface="Tahoma" panose="020B0604030504040204" pitchFamily="34" charset="0"/>
                <a:ea typeface="Tahoma" panose="020B0604030504040204" pitchFamily="34" charset="0"/>
                <a:cs typeface="Tahoma" panose="020B0604030504040204" pitchFamily="34" charset="0"/>
              </a:rPr>
              <a:t>subObj</a:t>
            </a:r>
            <a:r>
              <a:rPr lang="en-US" altLang="zh-CN" dirty="0">
                <a:latin typeface="Tahoma" panose="020B0604030504040204" pitchFamily="34" charset="0"/>
                <a:ea typeface="Tahoma" panose="020B0604030504040204" pitchFamily="34" charset="0"/>
                <a:cs typeface="Tahoma" panose="020B0604030504040204" pitchFamily="34" charset="0"/>
              </a:rPr>
              <a:t> = new </a:t>
            </a:r>
            <a:r>
              <a:rPr lang="en-US" altLang="zh-CN" dirty="0" err="1">
                <a:latin typeface="Tahoma" panose="020B0604030504040204" pitchFamily="34" charset="0"/>
                <a:ea typeface="Tahoma" panose="020B0604030504040204" pitchFamily="34" charset="0"/>
                <a:cs typeface="Tahoma" panose="020B0604030504040204" pitchFamily="34" charset="0"/>
              </a:rPr>
              <a:t>SubClass</a:t>
            </a:r>
            <a:r>
              <a:rPr lang="en-US" altLang="zh-CN" dirty="0">
                <a:latin typeface="Tahoma" panose="020B0604030504040204" pitchFamily="34" charset="0"/>
                <a:ea typeface="Tahoma" panose="020B0604030504040204" pitchFamily="34" charset="0"/>
                <a:cs typeface="Tahoma" panose="020B0604030504040204" pitchFamily="34" charset="0"/>
              </a:rPr>
              <a:t>();</a:t>
            </a:r>
          </a:p>
          <a:p>
            <a:pPr lvl="2"/>
            <a:r>
              <a:rPr lang="en-US" altLang="zh-CN" b="1" dirty="0" err="1">
                <a:solidFill>
                  <a:srgbClr val="006600"/>
                </a:solidFill>
                <a:latin typeface="Tahoma" panose="020B0604030504040204" pitchFamily="34" charset="0"/>
                <a:ea typeface="Tahoma" panose="020B0604030504040204" pitchFamily="34" charset="0"/>
                <a:cs typeface="Tahoma" panose="020B0604030504040204" pitchFamily="34" charset="0"/>
              </a:rPr>
              <a:t>subObj.baseMethod</a:t>
            </a:r>
            <a:r>
              <a:rPr lang="en-US" altLang="zh-CN" b="1" dirty="0">
                <a:solidFill>
                  <a:srgbClr val="006600"/>
                </a:solidFill>
                <a:latin typeface="Tahoma" panose="020B0604030504040204" pitchFamily="34" charset="0"/>
                <a:ea typeface="Tahoma" panose="020B0604030504040204" pitchFamily="34" charset="0"/>
                <a:cs typeface="Tahoma" panose="020B0604030504040204" pitchFamily="34" charset="0"/>
              </a:rPr>
              <a:t>();</a:t>
            </a:r>
          </a:p>
          <a:p>
            <a:pPr lvl="1"/>
            <a:r>
              <a:rPr lang="en-US" altLang="zh-CN" dirty="0">
                <a:latin typeface="Tahoma" panose="020B0604030504040204" pitchFamily="34" charset="0"/>
                <a:ea typeface="Tahoma" panose="020B0604030504040204" pitchFamily="34" charset="0"/>
                <a:cs typeface="Tahoma" panose="020B0604030504040204" pitchFamily="34" charset="0"/>
              </a:rPr>
              <a:t>}</a:t>
            </a:r>
          </a:p>
          <a:p>
            <a:r>
              <a:rPr lang="en-US" altLang="zh-CN" dirty="0">
                <a:latin typeface="Tahoma" panose="020B0604030504040204" pitchFamily="34" charset="0"/>
                <a:ea typeface="Tahoma" panose="020B0604030504040204" pitchFamily="34" charset="0"/>
                <a:cs typeface="Tahoma" panose="020B0604030504040204" pitchFamily="34" charset="0"/>
              </a:rPr>
              <a:t>}</a:t>
            </a:r>
            <a:endParaRPr lang="zh-CN" altLang="en-US" dirty="0">
              <a:latin typeface="Tahoma" panose="020B0604030504040204" pitchFamily="34" charset="0"/>
              <a:cs typeface="Tahoma" panose="020B0604030504040204" pitchFamily="34" charset="0"/>
            </a:endParaRPr>
          </a:p>
        </p:txBody>
      </p:sp>
      <p:sp>
        <p:nvSpPr>
          <p:cNvPr id="6" name="文本框 5">
            <a:extLst>
              <a:ext uri="{FF2B5EF4-FFF2-40B4-BE49-F238E27FC236}">
                <a16:creationId xmlns:a16="http://schemas.microsoft.com/office/drawing/2014/main" id="{706EF8D5-6D5C-4406-AE9F-A24D65FFE5F3}"/>
              </a:ext>
            </a:extLst>
          </p:cNvPr>
          <p:cNvSpPr txBox="1"/>
          <p:nvPr/>
        </p:nvSpPr>
        <p:spPr>
          <a:xfrm>
            <a:off x="3930384" y="4372469"/>
            <a:ext cx="5061001" cy="369332"/>
          </a:xfrm>
          <a:prstGeom prst="rect">
            <a:avLst/>
          </a:prstGeom>
          <a:noFill/>
        </p:spPr>
        <p:txBody>
          <a:bodyPr wrap="none" rtlCol="0">
            <a:spAutoFit/>
          </a:bodyPr>
          <a:lstStyle/>
          <a:p>
            <a:r>
              <a:rPr lang="en-US" altLang="zh-CN" b="1" dirty="0">
                <a:solidFill>
                  <a:srgbClr val="0000CC"/>
                </a:solidFill>
                <a:latin typeface="Tahoma" panose="020B0604030504040204" pitchFamily="34" charset="0"/>
                <a:ea typeface="Tahoma" panose="020B0604030504040204" pitchFamily="34" charset="0"/>
                <a:cs typeface="Tahoma" panose="020B0604030504040204" pitchFamily="34" charset="0"/>
              </a:rPr>
              <a:t>//</a:t>
            </a:r>
            <a:r>
              <a:rPr lang="zh-CN" altLang="en-US" b="1" dirty="0">
                <a:solidFill>
                  <a:srgbClr val="0000CC"/>
                </a:solidFill>
                <a:latin typeface="Tahoma" panose="020B0604030504040204" pitchFamily="34" charset="0"/>
                <a:cs typeface="Tahoma" panose="020B0604030504040204" pitchFamily="34" charset="0"/>
              </a:rPr>
              <a:t>编译错误，</a:t>
            </a:r>
            <a:r>
              <a:rPr lang="zh-CN" altLang="en-US" b="1" dirty="0">
                <a:solidFill>
                  <a:srgbClr val="FF0000"/>
                </a:solidFill>
                <a:latin typeface="Arial" panose="020B0604020202020204" pitchFamily="34" charset="0"/>
                <a:ea typeface="+mj-ea"/>
                <a:cs typeface="Arial" panose="020B0604020202020204" pitchFamily="34" charset="0"/>
              </a:rPr>
              <a:t>父类实例</a:t>
            </a:r>
            <a:r>
              <a:rPr lang="zh-CN" altLang="en-US" b="1" dirty="0">
                <a:solidFill>
                  <a:srgbClr val="0000CC"/>
                </a:solidFill>
                <a:latin typeface="Tahoma" panose="020B0604030504040204" pitchFamily="34" charset="0"/>
                <a:cs typeface="Tahoma" panose="020B0604030504040204" pitchFamily="34" charset="0"/>
              </a:rPr>
              <a:t>的</a:t>
            </a:r>
            <a:r>
              <a:rPr lang="en-US" altLang="zh-CN" b="1" dirty="0">
                <a:solidFill>
                  <a:srgbClr val="0000CC"/>
                </a:solidFill>
                <a:latin typeface="Tahoma" panose="020B0604030504040204" pitchFamily="34" charset="0"/>
                <a:cs typeface="Tahoma" panose="020B0604030504040204" pitchFamily="34" charset="0"/>
              </a:rPr>
              <a:t>protected</a:t>
            </a:r>
            <a:r>
              <a:rPr lang="zh-CN" altLang="en-US" b="1" dirty="0">
                <a:solidFill>
                  <a:srgbClr val="0000CC"/>
                </a:solidFill>
                <a:latin typeface="Tahoma" panose="020B0604030504040204" pitchFamily="34" charset="0"/>
                <a:cs typeface="Tahoma" panose="020B0604030504040204" pitchFamily="34" charset="0"/>
              </a:rPr>
              <a:t>方法不可见</a:t>
            </a:r>
            <a:endParaRPr lang="zh-CN" altLang="en-US" dirty="0"/>
          </a:p>
        </p:txBody>
      </p:sp>
      <p:sp>
        <p:nvSpPr>
          <p:cNvPr id="7" name="文本框 6">
            <a:extLst>
              <a:ext uri="{FF2B5EF4-FFF2-40B4-BE49-F238E27FC236}">
                <a16:creationId xmlns:a16="http://schemas.microsoft.com/office/drawing/2014/main" id="{FA02A24D-CE06-4725-9221-112C335118AA}"/>
              </a:ext>
            </a:extLst>
          </p:cNvPr>
          <p:cNvSpPr txBox="1"/>
          <p:nvPr/>
        </p:nvSpPr>
        <p:spPr>
          <a:xfrm>
            <a:off x="5405115" y="3778739"/>
            <a:ext cx="3534816" cy="584775"/>
          </a:xfrm>
          <a:prstGeom prst="rect">
            <a:avLst/>
          </a:prstGeom>
          <a:noFill/>
          <a:ln>
            <a:solidFill>
              <a:schemeClr val="tx1"/>
            </a:solidFill>
          </a:ln>
        </p:spPr>
        <p:txBody>
          <a:bodyPr wrap="square" rtlCol="0">
            <a:spAutoFit/>
          </a:bodyPr>
          <a:lstStyle/>
          <a:p>
            <a:r>
              <a:rPr lang="en-US" altLang="zh-CN" sz="1600" dirty="0"/>
              <a:t>Eclipse</a:t>
            </a:r>
            <a:r>
              <a:rPr lang="zh-CN" altLang="en-US" sz="1600" dirty="0"/>
              <a:t>提示：</a:t>
            </a:r>
            <a:r>
              <a:rPr lang="en-US" altLang="zh-CN" sz="1600" dirty="0"/>
              <a:t>The method </a:t>
            </a:r>
            <a:r>
              <a:rPr lang="en-US" altLang="zh-CN" sz="1600" dirty="0" err="1"/>
              <a:t>childMethod</a:t>
            </a:r>
            <a:r>
              <a:rPr lang="en-US" altLang="zh-CN" sz="1600" dirty="0"/>
              <a:t>() from the type </a:t>
            </a:r>
            <a:r>
              <a:rPr lang="en-US" altLang="zh-CN" sz="1600" dirty="0" err="1"/>
              <a:t>SubClass</a:t>
            </a:r>
            <a:r>
              <a:rPr lang="en-US" altLang="zh-CN" sz="1600" dirty="0"/>
              <a:t> is not visible</a:t>
            </a:r>
            <a:endParaRPr lang="zh-CN" altLang="en-US" sz="1600" dirty="0"/>
          </a:p>
        </p:txBody>
      </p:sp>
      <p:sp>
        <p:nvSpPr>
          <p:cNvPr id="8" name="文本框 7">
            <a:extLst>
              <a:ext uri="{FF2B5EF4-FFF2-40B4-BE49-F238E27FC236}">
                <a16:creationId xmlns:a16="http://schemas.microsoft.com/office/drawing/2014/main" id="{141DD883-3BE6-4001-B06B-DAD50F8D211D}"/>
              </a:ext>
            </a:extLst>
          </p:cNvPr>
          <p:cNvSpPr txBox="1"/>
          <p:nvPr/>
        </p:nvSpPr>
        <p:spPr>
          <a:xfrm>
            <a:off x="3952435" y="5209473"/>
            <a:ext cx="4320480" cy="646331"/>
          </a:xfrm>
          <a:prstGeom prst="rect">
            <a:avLst/>
          </a:prstGeom>
          <a:noFill/>
        </p:spPr>
        <p:txBody>
          <a:bodyPr wrap="square" rtlCol="0">
            <a:spAutoFit/>
          </a:bodyPr>
          <a:lstStyle/>
          <a:p>
            <a:r>
              <a:rPr lang="en-US" altLang="zh-CN" b="1" dirty="0">
                <a:solidFill>
                  <a:srgbClr val="0000CC"/>
                </a:solidFill>
                <a:latin typeface="Arial" panose="020B0604020202020204" pitchFamily="34" charset="0"/>
                <a:ea typeface="+mj-ea"/>
                <a:cs typeface="Arial" panose="020B0604020202020204" pitchFamily="34" charset="0"/>
              </a:rPr>
              <a:t>//</a:t>
            </a:r>
            <a:r>
              <a:rPr lang="zh-CN" altLang="en-US" b="1" dirty="0">
                <a:solidFill>
                  <a:srgbClr val="0000CC"/>
                </a:solidFill>
                <a:latin typeface="Arial" panose="020B0604020202020204" pitchFamily="34" charset="0"/>
                <a:ea typeface="+mj-ea"/>
                <a:cs typeface="Arial" panose="020B0604020202020204" pitchFamily="34" charset="0"/>
              </a:rPr>
              <a:t>子类类体中，</a:t>
            </a:r>
            <a:r>
              <a:rPr lang="zh-CN" altLang="en-US" b="1" dirty="0">
                <a:solidFill>
                  <a:srgbClr val="FF0000"/>
                </a:solidFill>
                <a:latin typeface="Arial" panose="020B0604020202020204" pitchFamily="34" charset="0"/>
                <a:ea typeface="+mj-ea"/>
                <a:cs typeface="Arial" panose="020B0604020202020204" pitchFamily="34" charset="0"/>
              </a:rPr>
              <a:t>子类实例</a:t>
            </a:r>
            <a:r>
              <a:rPr lang="zh-CN" altLang="en-US" b="1" dirty="0">
                <a:solidFill>
                  <a:srgbClr val="0000CC"/>
                </a:solidFill>
                <a:latin typeface="Arial" panose="020B0604020202020204" pitchFamily="34" charset="0"/>
                <a:ea typeface="+mj-ea"/>
                <a:cs typeface="Arial" panose="020B0604020202020204" pitchFamily="34" charset="0"/>
              </a:rPr>
              <a:t>可以访问继承的</a:t>
            </a:r>
            <a:r>
              <a:rPr lang="en-US" altLang="zh-CN" b="1" dirty="0">
                <a:solidFill>
                  <a:srgbClr val="0000CC"/>
                </a:solidFill>
                <a:latin typeface="Arial" panose="020B0604020202020204" pitchFamily="34" charset="0"/>
                <a:ea typeface="+mj-ea"/>
                <a:cs typeface="Arial" panose="020B0604020202020204" pitchFamily="34" charset="0"/>
              </a:rPr>
              <a:t>protected</a:t>
            </a:r>
            <a:r>
              <a:rPr lang="zh-CN" altLang="en-US" b="1" dirty="0">
                <a:solidFill>
                  <a:srgbClr val="0000CC"/>
                </a:solidFill>
                <a:latin typeface="Arial" panose="020B0604020202020204" pitchFamily="34" charset="0"/>
                <a:ea typeface="+mj-ea"/>
                <a:cs typeface="Arial" panose="020B0604020202020204" pitchFamily="34" charset="0"/>
              </a:rPr>
              <a:t>方法</a:t>
            </a:r>
            <a:endParaRPr lang="zh-CN" altLang="en-US" b="1"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29741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2500306"/>
            <a:ext cx="7543800" cy="1295400"/>
          </a:xfrm>
        </p:spPr>
        <p:txBody>
          <a:bodyPr/>
          <a:lstStyle/>
          <a:p>
            <a:pPr algn="ctr"/>
            <a:r>
              <a:rPr lang="zh-CN" altLang="en-US" sz="6000" dirty="0"/>
              <a:t>第5章 继承与接口 </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8DAF5FE-5AD0-4A86-8B06-8F8B4141760D}"/>
              </a:ext>
            </a:extLst>
          </p:cNvPr>
          <p:cNvSpPr>
            <a:spLocks noGrp="1"/>
          </p:cNvSpPr>
          <p:nvPr>
            <p:ph idx="1"/>
          </p:nvPr>
        </p:nvSpPr>
        <p:spPr>
          <a:xfrm>
            <a:off x="257082" y="1484784"/>
            <a:ext cx="8629836" cy="4392488"/>
          </a:xfrm>
          <a:ln>
            <a:solidFill>
              <a:schemeClr val="tx1"/>
            </a:solidFill>
          </a:ln>
        </p:spPr>
        <p:txBody>
          <a:bodyPr>
            <a:noAutofit/>
          </a:bodyPr>
          <a:lstStyle/>
          <a:p>
            <a:pPr marL="0" indent="0">
              <a:spcBef>
                <a:spcPts val="0"/>
              </a:spcBef>
              <a:buNone/>
            </a:pPr>
            <a:r>
              <a:rPr lang="en-US" altLang="zh-CN" sz="1800" b="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package</a:t>
            </a:r>
            <a:r>
              <a:rPr lang="en-US" altLang="zh-CN" sz="1800" b="1" dirty="0">
                <a:solidFill>
                  <a:srgbClr val="0000CC"/>
                </a:solidFill>
                <a:latin typeface="Tahoma" panose="020B0604030504040204" pitchFamily="34" charset="0"/>
                <a:ea typeface="Tahoma" panose="020B0604030504040204" pitchFamily="34" charset="0"/>
                <a:cs typeface="Tahoma" panose="020B0604030504040204" pitchFamily="34" charset="0"/>
              </a:rPr>
              <a:t> </a:t>
            </a:r>
            <a:r>
              <a:rPr lang="en-US" altLang="zh-CN" sz="1800" b="1" dirty="0" err="1">
                <a:solidFill>
                  <a:srgbClr val="0000CC"/>
                </a:solidFill>
                <a:latin typeface="Tahoma" panose="020B0604030504040204" pitchFamily="34" charset="0"/>
                <a:ea typeface="Tahoma" panose="020B0604030504040204" pitchFamily="34" charset="0"/>
                <a:cs typeface="Tahoma" panose="020B0604030504040204" pitchFamily="34" charset="0"/>
              </a:rPr>
              <a:t>subPackage</a:t>
            </a:r>
            <a:r>
              <a:rPr lang="en-US" altLang="zh-CN" sz="1800" dirty="0">
                <a:latin typeface="Tahoma" panose="020B0604030504040204" pitchFamily="34" charset="0"/>
                <a:ea typeface="Tahoma" panose="020B0604030504040204" pitchFamily="34" charset="0"/>
                <a:cs typeface="Tahoma" panose="020B0604030504040204" pitchFamily="34" charset="0"/>
              </a:rPr>
              <a:t>;</a:t>
            </a:r>
          </a:p>
          <a:p>
            <a:pPr marL="0" indent="0">
              <a:spcBef>
                <a:spcPts val="0"/>
              </a:spcBef>
              <a:buNone/>
            </a:pPr>
            <a:endParaRPr lang="zh-CN" altLang="en-US" sz="1000" dirty="0">
              <a:latin typeface="Tahoma" panose="020B0604030504040204" pitchFamily="34" charset="0"/>
              <a:cs typeface="Tahoma" panose="020B0604030504040204" pitchFamily="34" charset="0"/>
            </a:endParaRPr>
          </a:p>
          <a:p>
            <a:pPr marL="0" indent="0">
              <a:spcBef>
                <a:spcPts val="0"/>
              </a:spcBef>
              <a:buNone/>
            </a:pPr>
            <a:r>
              <a:rPr lang="en-US" altLang="zh-CN" sz="1800" dirty="0">
                <a:latin typeface="Tahoma" panose="020B0604030504040204" pitchFamily="34" charset="0"/>
                <a:ea typeface="Tahoma" panose="020B0604030504040204" pitchFamily="34" charset="0"/>
                <a:cs typeface="Tahoma" panose="020B0604030504040204" pitchFamily="34" charset="0"/>
              </a:rPr>
              <a:t>import </a:t>
            </a:r>
            <a:r>
              <a:rPr lang="en-US" altLang="zh-CN" sz="1800" dirty="0" err="1">
                <a:latin typeface="Tahoma" panose="020B0604030504040204" pitchFamily="34" charset="0"/>
                <a:ea typeface="Tahoma" panose="020B0604030504040204" pitchFamily="34" charset="0"/>
                <a:cs typeface="Tahoma" panose="020B0604030504040204" pitchFamily="34" charset="0"/>
              </a:rPr>
              <a:t>basePackage.BaseClass</a:t>
            </a:r>
            <a:r>
              <a:rPr lang="en-US" altLang="zh-CN" sz="1800" dirty="0">
                <a:latin typeface="Tahoma" panose="020B0604030504040204" pitchFamily="34" charset="0"/>
                <a:ea typeface="Tahoma" panose="020B0604030504040204" pitchFamily="34" charset="0"/>
                <a:cs typeface="Tahoma" panose="020B0604030504040204" pitchFamily="34" charset="0"/>
              </a:rPr>
              <a:t>;</a:t>
            </a:r>
          </a:p>
          <a:p>
            <a:pPr marL="0" indent="0">
              <a:spcBef>
                <a:spcPts val="0"/>
              </a:spcBef>
              <a:buNone/>
            </a:pPr>
            <a:endParaRPr lang="zh-CN" altLang="en-US" sz="1800" dirty="0">
              <a:latin typeface="Tahoma" panose="020B0604030504040204" pitchFamily="34" charset="0"/>
              <a:cs typeface="Tahoma" panose="020B0604030504040204" pitchFamily="34" charset="0"/>
            </a:endParaRPr>
          </a:p>
          <a:p>
            <a:pPr marL="0" indent="0">
              <a:spcBef>
                <a:spcPts val="0"/>
              </a:spcBef>
              <a:buNone/>
            </a:pPr>
            <a:r>
              <a:rPr lang="en-US" altLang="zh-CN" sz="1800" dirty="0">
                <a:latin typeface="Tahoma" panose="020B0604030504040204" pitchFamily="34" charset="0"/>
                <a:ea typeface="Tahoma" panose="020B0604030504040204" pitchFamily="34" charset="0"/>
                <a:cs typeface="Tahoma" panose="020B0604030504040204" pitchFamily="34" charset="0"/>
              </a:rPr>
              <a:t>public class </a:t>
            </a:r>
            <a:r>
              <a:rPr lang="en-US" altLang="zh-CN" sz="1800" b="1" dirty="0" err="1">
                <a:solidFill>
                  <a:srgbClr val="006600"/>
                </a:solidFill>
                <a:latin typeface="Tahoma" panose="020B0604030504040204" pitchFamily="34" charset="0"/>
                <a:ea typeface="Tahoma" panose="020B0604030504040204" pitchFamily="34" charset="0"/>
                <a:cs typeface="Tahoma" panose="020B0604030504040204" pitchFamily="34" charset="0"/>
              </a:rPr>
              <a:t>TestSubPackage</a:t>
            </a:r>
            <a:r>
              <a:rPr lang="en-US" altLang="zh-CN" sz="1800" dirty="0">
                <a:latin typeface="Tahoma" panose="020B0604030504040204" pitchFamily="34" charset="0"/>
                <a:ea typeface="Tahoma" panose="020B0604030504040204" pitchFamily="34" charset="0"/>
                <a:cs typeface="Tahoma" panose="020B0604030504040204" pitchFamily="34" charset="0"/>
              </a:rPr>
              <a:t> {</a:t>
            </a:r>
          </a:p>
          <a:p>
            <a:pPr marL="400050" lvl="1" indent="0">
              <a:spcBef>
                <a:spcPts val="0"/>
              </a:spcBef>
              <a:buNone/>
            </a:pPr>
            <a:r>
              <a:rPr lang="en-US" altLang="zh-CN" sz="1800" dirty="0">
                <a:latin typeface="Tahoma" panose="020B0604030504040204" pitchFamily="34" charset="0"/>
                <a:ea typeface="Tahoma" panose="020B0604030504040204" pitchFamily="34" charset="0"/>
                <a:cs typeface="Tahoma" panose="020B0604030504040204" pitchFamily="34" charset="0"/>
              </a:rPr>
              <a:t>public static void main(String[] </a:t>
            </a:r>
            <a:r>
              <a:rPr lang="en-US" altLang="zh-CN" sz="1800" dirty="0" err="1">
                <a:latin typeface="Tahoma" panose="020B0604030504040204" pitchFamily="34" charset="0"/>
                <a:ea typeface="Tahoma" panose="020B0604030504040204" pitchFamily="34" charset="0"/>
                <a:cs typeface="Tahoma" panose="020B0604030504040204" pitchFamily="34" charset="0"/>
              </a:rPr>
              <a:t>args</a:t>
            </a:r>
            <a:r>
              <a:rPr lang="en-US" altLang="zh-CN" sz="1800" dirty="0">
                <a:latin typeface="Tahoma" panose="020B0604030504040204" pitchFamily="34" charset="0"/>
                <a:ea typeface="Tahoma" panose="020B0604030504040204" pitchFamily="34" charset="0"/>
                <a:cs typeface="Tahoma" panose="020B0604030504040204" pitchFamily="34" charset="0"/>
              </a:rPr>
              <a:t>) {</a:t>
            </a:r>
          </a:p>
          <a:p>
            <a:pPr marL="800100" lvl="2" indent="0">
              <a:spcBef>
                <a:spcPts val="0"/>
              </a:spcBef>
              <a:buNone/>
            </a:pPr>
            <a:r>
              <a:rPr lang="en-US" altLang="zh-CN" sz="1800" dirty="0" err="1">
                <a:latin typeface="Tahoma" panose="020B0604030504040204" pitchFamily="34" charset="0"/>
                <a:ea typeface="Tahoma" panose="020B0604030504040204" pitchFamily="34" charset="0"/>
                <a:cs typeface="Tahoma" panose="020B0604030504040204" pitchFamily="34" charset="0"/>
              </a:rPr>
              <a:t>BaseClass</a:t>
            </a:r>
            <a:r>
              <a:rPr lang="en-US" altLang="zh-CN" sz="1800" dirty="0">
                <a:latin typeface="Tahoma" panose="020B0604030504040204" pitchFamily="34" charset="0"/>
                <a:ea typeface="Tahoma" panose="020B0604030504040204" pitchFamily="34" charset="0"/>
                <a:cs typeface="Tahoma" panose="020B0604030504040204" pitchFamily="34" charset="0"/>
              </a:rPr>
              <a:t> </a:t>
            </a:r>
            <a:r>
              <a:rPr lang="en-US" altLang="zh-CN" sz="1800" dirty="0" err="1">
                <a:latin typeface="Tahoma" panose="020B0604030504040204" pitchFamily="34" charset="0"/>
                <a:ea typeface="Tahoma" panose="020B0604030504040204" pitchFamily="34" charset="0"/>
                <a:cs typeface="Tahoma" panose="020B0604030504040204" pitchFamily="34" charset="0"/>
              </a:rPr>
              <a:t>baseObj</a:t>
            </a:r>
            <a:r>
              <a:rPr lang="en-US" altLang="zh-CN" sz="1800" dirty="0">
                <a:latin typeface="Tahoma" panose="020B0604030504040204" pitchFamily="34" charset="0"/>
                <a:ea typeface="Tahoma" panose="020B0604030504040204" pitchFamily="34" charset="0"/>
                <a:cs typeface="Tahoma" panose="020B0604030504040204" pitchFamily="34" charset="0"/>
              </a:rPr>
              <a:t> = new </a:t>
            </a:r>
            <a:r>
              <a:rPr lang="en-US" altLang="zh-CN" sz="1800" dirty="0" err="1">
                <a:latin typeface="Tahoma" panose="020B0604030504040204" pitchFamily="34" charset="0"/>
                <a:ea typeface="Tahoma" panose="020B0604030504040204" pitchFamily="34" charset="0"/>
                <a:cs typeface="Tahoma" panose="020B0604030504040204" pitchFamily="34" charset="0"/>
              </a:rPr>
              <a:t>BaseClass</a:t>
            </a:r>
            <a:r>
              <a:rPr lang="en-US" altLang="zh-CN" sz="1800" dirty="0">
                <a:latin typeface="Tahoma" panose="020B0604030504040204" pitchFamily="34" charset="0"/>
                <a:ea typeface="Tahoma" panose="020B0604030504040204" pitchFamily="34" charset="0"/>
                <a:cs typeface="Tahoma" panose="020B0604030504040204" pitchFamily="34" charset="0"/>
              </a:rPr>
              <a:t>();</a:t>
            </a:r>
          </a:p>
          <a:p>
            <a:pPr marL="800100" lvl="2" indent="0">
              <a:spcBef>
                <a:spcPts val="0"/>
              </a:spcBef>
              <a:buNone/>
            </a:pPr>
            <a:r>
              <a:rPr lang="en-US" altLang="zh-CN" sz="1800" b="1" dirty="0" err="1">
                <a:solidFill>
                  <a:srgbClr val="006600"/>
                </a:solidFill>
                <a:latin typeface="Tahoma" panose="020B0604030504040204" pitchFamily="34" charset="0"/>
                <a:ea typeface="Tahoma" panose="020B0604030504040204" pitchFamily="34" charset="0"/>
                <a:cs typeface="Tahoma" panose="020B0604030504040204" pitchFamily="34" charset="0"/>
              </a:rPr>
              <a:t>baseObj.baseMethod</a:t>
            </a:r>
            <a:r>
              <a:rPr lang="en-US" altLang="zh-CN" sz="1800" b="1" dirty="0">
                <a:solidFill>
                  <a:srgbClr val="006600"/>
                </a:solidFill>
                <a:latin typeface="Tahoma" panose="020B0604030504040204" pitchFamily="34" charset="0"/>
                <a:ea typeface="Tahoma" panose="020B0604030504040204" pitchFamily="34" charset="0"/>
                <a:cs typeface="Tahoma" panose="020B0604030504040204" pitchFamily="34" charset="0"/>
              </a:rPr>
              <a:t>();  </a:t>
            </a:r>
          </a:p>
          <a:p>
            <a:pPr marL="800100" lvl="2" indent="0">
              <a:spcBef>
                <a:spcPts val="0"/>
              </a:spcBef>
              <a:buNone/>
            </a:pPr>
            <a:endParaRPr lang="zh-CN" altLang="en-US" sz="1000" dirty="0">
              <a:latin typeface="Tahoma" panose="020B0604030504040204" pitchFamily="34" charset="0"/>
              <a:cs typeface="Tahoma" panose="020B0604030504040204" pitchFamily="34" charset="0"/>
            </a:endParaRPr>
          </a:p>
          <a:p>
            <a:pPr marL="800100" lvl="2" indent="0">
              <a:spcBef>
                <a:spcPts val="0"/>
              </a:spcBef>
              <a:buNone/>
            </a:pPr>
            <a:r>
              <a:rPr lang="en-US" altLang="zh-CN" sz="1800" dirty="0" err="1">
                <a:latin typeface="Tahoma" panose="020B0604030504040204" pitchFamily="34" charset="0"/>
                <a:ea typeface="Tahoma" panose="020B0604030504040204" pitchFamily="34" charset="0"/>
                <a:cs typeface="Tahoma" panose="020B0604030504040204" pitchFamily="34" charset="0"/>
              </a:rPr>
              <a:t>SubClass</a:t>
            </a:r>
            <a:r>
              <a:rPr lang="en-US" altLang="zh-CN" sz="1800" dirty="0">
                <a:latin typeface="Tahoma" panose="020B0604030504040204" pitchFamily="34" charset="0"/>
                <a:ea typeface="Tahoma" panose="020B0604030504040204" pitchFamily="34" charset="0"/>
                <a:cs typeface="Tahoma" panose="020B0604030504040204" pitchFamily="34" charset="0"/>
              </a:rPr>
              <a:t> </a:t>
            </a:r>
            <a:r>
              <a:rPr lang="en-US" altLang="zh-CN" sz="1800" dirty="0" err="1">
                <a:latin typeface="Tahoma" panose="020B0604030504040204" pitchFamily="34" charset="0"/>
                <a:ea typeface="Tahoma" panose="020B0604030504040204" pitchFamily="34" charset="0"/>
                <a:cs typeface="Tahoma" panose="020B0604030504040204" pitchFamily="34" charset="0"/>
              </a:rPr>
              <a:t>subObj</a:t>
            </a:r>
            <a:r>
              <a:rPr lang="en-US" altLang="zh-CN" sz="1800" dirty="0">
                <a:latin typeface="Tahoma" panose="020B0604030504040204" pitchFamily="34" charset="0"/>
                <a:ea typeface="Tahoma" panose="020B0604030504040204" pitchFamily="34" charset="0"/>
                <a:cs typeface="Tahoma" panose="020B0604030504040204" pitchFamily="34" charset="0"/>
              </a:rPr>
              <a:t> = new </a:t>
            </a:r>
            <a:r>
              <a:rPr lang="en-US" altLang="zh-CN" sz="1800" dirty="0" err="1">
                <a:latin typeface="Tahoma" panose="020B0604030504040204" pitchFamily="34" charset="0"/>
                <a:ea typeface="Tahoma" panose="020B0604030504040204" pitchFamily="34" charset="0"/>
                <a:cs typeface="Tahoma" panose="020B0604030504040204" pitchFamily="34" charset="0"/>
              </a:rPr>
              <a:t>SubClass</a:t>
            </a:r>
            <a:r>
              <a:rPr lang="en-US" altLang="zh-CN" sz="1800" dirty="0">
                <a:latin typeface="Tahoma" panose="020B0604030504040204" pitchFamily="34" charset="0"/>
                <a:ea typeface="Tahoma" panose="020B0604030504040204" pitchFamily="34" charset="0"/>
                <a:cs typeface="Tahoma" panose="020B0604030504040204" pitchFamily="34" charset="0"/>
              </a:rPr>
              <a:t>();</a:t>
            </a:r>
          </a:p>
          <a:p>
            <a:pPr marL="800100" lvl="2" indent="0">
              <a:spcBef>
                <a:spcPts val="0"/>
              </a:spcBef>
              <a:buNone/>
            </a:pPr>
            <a:r>
              <a:rPr lang="en-US" altLang="zh-CN" sz="1800" b="1" dirty="0" err="1">
                <a:solidFill>
                  <a:srgbClr val="006600"/>
                </a:solidFill>
                <a:latin typeface="Tahoma" panose="020B0604030504040204" pitchFamily="34" charset="0"/>
                <a:ea typeface="Tahoma" panose="020B0604030504040204" pitchFamily="34" charset="0"/>
                <a:cs typeface="Tahoma" panose="020B0604030504040204" pitchFamily="34" charset="0"/>
              </a:rPr>
              <a:t>subObj.baseMethod</a:t>
            </a:r>
            <a:r>
              <a:rPr lang="en-US" altLang="zh-CN" sz="1800" b="1" dirty="0">
                <a:solidFill>
                  <a:srgbClr val="006600"/>
                </a:solidFill>
                <a:latin typeface="Tahoma" panose="020B0604030504040204" pitchFamily="34" charset="0"/>
                <a:ea typeface="Tahoma" panose="020B0604030504040204" pitchFamily="34" charset="0"/>
                <a:cs typeface="Tahoma" panose="020B0604030504040204" pitchFamily="34" charset="0"/>
              </a:rPr>
              <a:t>();</a:t>
            </a:r>
            <a:endParaRPr lang="zh-CN" altLang="en-US" sz="1800" b="1" dirty="0">
              <a:solidFill>
                <a:srgbClr val="006600"/>
              </a:solidFill>
              <a:latin typeface="Tahoma" panose="020B0604030504040204" pitchFamily="34" charset="0"/>
              <a:cs typeface="Tahoma" panose="020B0604030504040204" pitchFamily="34" charset="0"/>
            </a:endParaRPr>
          </a:p>
          <a:p>
            <a:pPr marL="800100" lvl="2" indent="0">
              <a:spcBef>
                <a:spcPts val="0"/>
              </a:spcBef>
              <a:buNone/>
            </a:pPr>
            <a:endParaRPr lang="en-US" altLang="zh-CN" sz="1200" dirty="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endParaRPr lang="en-US" altLang="zh-CN" sz="1200" dirty="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endParaRPr lang="en-US" altLang="zh-CN" sz="1200" dirty="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r>
              <a:rPr lang="en-US" altLang="zh-CN" sz="1800" b="1" dirty="0" err="1">
                <a:solidFill>
                  <a:srgbClr val="006600"/>
                </a:solidFill>
                <a:latin typeface="Tahoma" panose="020B0604030504040204" pitchFamily="34" charset="0"/>
                <a:ea typeface="Tahoma" panose="020B0604030504040204" pitchFamily="34" charset="0"/>
                <a:cs typeface="Tahoma" panose="020B0604030504040204" pitchFamily="34" charset="0"/>
              </a:rPr>
              <a:t>subObj.childMethod</a:t>
            </a:r>
            <a:r>
              <a:rPr lang="en-US" altLang="zh-CN" sz="1800" b="1" dirty="0">
                <a:solidFill>
                  <a:srgbClr val="006600"/>
                </a:solidFill>
                <a:latin typeface="Tahoma" panose="020B0604030504040204" pitchFamily="34" charset="0"/>
                <a:ea typeface="Tahoma" panose="020B0604030504040204" pitchFamily="34" charset="0"/>
                <a:cs typeface="Tahoma" panose="020B0604030504040204" pitchFamily="34" charset="0"/>
              </a:rPr>
              <a:t>();</a:t>
            </a:r>
          </a:p>
          <a:p>
            <a:pPr marL="400050" lvl="1" indent="0">
              <a:spcBef>
                <a:spcPts val="0"/>
              </a:spcBef>
              <a:buNone/>
            </a:pPr>
            <a:r>
              <a:rPr lang="en-US" altLang="zh-CN" sz="1800" dirty="0">
                <a:latin typeface="Tahoma" panose="020B0604030504040204" pitchFamily="34" charset="0"/>
                <a:ea typeface="Tahoma" panose="020B0604030504040204" pitchFamily="34" charset="0"/>
                <a:cs typeface="Tahoma" panose="020B0604030504040204" pitchFamily="34" charset="0"/>
              </a:rPr>
              <a:t>}</a:t>
            </a:r>
          </a:p>
          <a:p>
            <a:pPr marL="0" indent="0">
              <a:spcBef>
                <a:spcPts val="0"/>
              </a:spcBef>
              <a:buNone/>
            </a:pPr>
            <a:r>
              <a:rPr lang="en-US" altLang="zh-CN" sz="1800" dirty="0">
                <a:latin typeface="Tahoma" panose="020B0604030504040204" pitchFamily="34" charset="0"/>
                <a:ea typeface="Tahoma" panose="020B0604030504040204" pitchFamily="34" charset="0"/>
                <a:cs typeface="Tahoma" panose="020B0604030504040204" pitchFamily="34" charset="0"/>
              </a:rPr>
              <a:t>}</a:t>
            </a:r>
            <a:endParaRPr lang="zh-CN" altLang="en-US" sz="1800" dirty="0">
              <a:latin typeface="Tahoma" panose="020B0604030504040204" pitchFamily="34" charset="0"/>
              <a:cs typeface="Tahoma" panose="020B0604030504040204" pitchFamily="34" charset="0"/>
            </a:endParaRPr>
          </a:p>
        </p:txBody>
      </p:sp>
      <p:sp>
        <p:nvSpPr>
          <p:cNvPr id="4" name="灯片编号占位符 3">
            <a:extLst>
              <a:ext uri="{FF2B5EF4-FFF2-40B4-BE49-F238E27FC236}">
                <a16:creationId xmlns:a16="http://schemas.microsoft.com/office/drawing/2014/main" id="{F6B79325-FA50-4923-BAD4-9E9460A6313F}"/>
              </a:ext>
            </a:extLst>
          </p:cNvPr>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6" name="标题 1">
            <a:extLst>
              <a:ext uri="{FF2B5EF4-FFF2-40B4-BE49-F238E27FC236}">
                <a16:creationId xmlns:a16="http://schemas.microsoft.com/office/drawing/2014/main" id="{9782F4AE-E3A3-4102-A941-7B8A42AD8C2A}"/>
              </a:ext>
            </a:extLst>
          </p:cNvPr>
          <p:cNvSpPr txBox="1">
            <a:spLocks/>
          </p:cNvSpPr>
          <p:nvPr/>
        </p:nvSpPr>
        <p:spPr>
          <a:xfrm>
            <a:off x="272857" y="359031"/>
            <a:ext cx="7977100" cy="89738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solidFill>
                  <a:srgbClr val="C00000"/>
                </a:solidFill>
              </a:rPr>
              <a:t>2.</a:t>
            </a:r>
            <a:r>
              <a:rPr lang="zh-CN" altLang="en-US" sz="2800" b="1" dirty="0">
                <a:solidFill>
                  <a:srgbClr val="C00000"/>
                </a:solidFill>
                <a:latin typeface="华文新魏" panose="02010800040101010101" pitchFamily="2" charset="-122"/>
                <a:ea typeface="华文新魏" panose="02010800040101010101" pitchFamily="2" charset="-122"/>
              </a:rPr>
              <a:t>子类与父类不在同一包中</a:t>
            </a:r>
            <a:r>
              <a:rPr lang="zh-CN" altLang="en-US" sz="2800" b="1" dirty="0">
                <a:solidFill>
                  <a:srgbClr val="C00000"/>
                </a:solidFill>
              </a:rPr>
              <a:t>，与</a:t>
            </a:r>
            <a:r>
              <a:rPr lang="zh-CN" altLang="en-US" sz="2800" b="1" dirty="0"/>
              <a:t>子类同包的</a:t>
            </a:r>
            <a:r>
              <a:rPr lang="zh-CN" altLang="en-US" sz="2800" b="1" dirty="0">
                <a:latin typeface="隶书" panose="02010509060101010101" pitchFamily="49" charset="-122"/>
                <a:ea typeface="隶书" panose="02010509060101010101" pitchFamily="49" charset="-122"/>
              </a:rPr>
              <a:t>应用程序</a:t>
            </a:r>
            <a:r>
              <a:rPr lang="zh-CN" altLang="en-US" sz="2800" b="1" dirty="0"/>
              <a:t>中，不能访问父类实例的</a:t>
            </a:r>
            <a:r>
              <a:rPr lang="en-US" altLang="zh-CN" sz="2800" b="1" dirty="0"/>
              <a:t>protected</a:t>
            </a:r>
            <a:r>
              <a:rPr lang="zh-CN" altLang="en-US" sz="2800" b="1" dirty="0"/>
              <a:t>方法。</a:t>
            </a:r>
          </a:p>
        </p:txBody>
      </p:sp>
      <p:sp>
        <p:nvSpPr>
          <p:cNvPr id="9" name="文本框 8">
            <a:extLst>
              <a:ext uri="{FF2B5EF4-FFF2-40B4-BE49-F238E27FC236}">
                <a16:creationId xmlns:a16="http://schemas.microsoft.com/office/drawing/2014/main" id="{988D43C9-6DF5-4A9E-99C0-9C85A5FF2621}"/>
              </a:ext>
            </a:extLst>
          </p:cNvPr>
          <p:cNvSpPr txBox="1"/>
          <p:nvPr/>
        </p:nvSpPr>
        <p:spPr>
          <a:xfrm>
            <a:off x="3825917" y="3314690"/>
            <a:ext cx="5061001" cy="369332"/>
          </a:xfrm>
          <a:prstGeom prst="rect">
            <a:avLst/>
          </a:prstGeom>
          <a:noFill/>
        </p:spPr>
        <p:txBody>
          <a:bodyPr wrap="none" rtlCol="0">
            <a:spAutoFit/>
          </a:bodyPr>
          <a:lstStyle/>
          <a:p>
            <a:r>
              <a:rPr lang="en-US" altLang="zh-CN" b="1" dirty="0">
                <a:solidFill>
                  <a:srgbClr val="0000CC"/>
                </a:solidFill>
                <a:latin typeface="Tahoma" panose="020B0604030504040204" pitchFamily="34" charset="0"/>
                <a:ea typeface="Tahoma" panose="020B0604030504040204" pitchFamily="34" charset="0"/>
                <a:cs typeface="Tahoma" panose="020B0604030504040204" pitchFamily="34" charset="0"/>
              </a:rPr>
              <a:t>//</a:t>
            </a:r>
            <a:r>
              <a:rPr lang="zh-CN" altLang="en-US" b="1" dirty="0">
                <a:solidFill>
                  <a:srgbClr val="0000CC"/>
                </a:solidFill>
                <a:latin typeface="Tahoma" panose="020B0604030504040204" pitchFamily="34" charset="0"/>
                <a:cs typeface="Tahoma" panose="020B0604030504040204" pitchFamily="34" charset="0"/>
              </a:rPr>
              <a:t>编译错误，父类实例的</a:t>
            </a:r>
            <a:r>
              <a:rPr lang="en-US" altLang="zh-CN" b="1" dirty="0">
                <a:solidFill>
                  <a:srgbClr val="0000CC"/>
                </a:solidFill>
                <a:latin typeface="Tahoma" panose="020B0604030504040204" pitchFamily="34" charset="0"/>
                <a:cs typeface="Tahoma" panose="020B0604030504040204" pitchFamily="34" charset="0"/>
              </a:rPr>
              <a:t>protected</a:t>
            </a:r>
            <a:r>
              <a:rPr lang="zh-CN" altLang="en-US" b="1" dirty="0">
                <a:solidFill>
                  <a:srgbClr val="0000CC"/>
                </a:solidFill>
                <a:latin typeface="Tahoma" panose="020B0604030504040204" pitchFamily="34" charset="0"/>
                <a:cs typeface="Tahoma" panose="020B0604030504040204" pitchFamily="34" charset="0"/>
              </a:rPr>
              <a:t>方法不可见</a:t>
            </a:r>
            <a:endParaRPr lang="zh-CN" altLang="en-US" dirty="0"/>
          </a:p>
        </p:txBody>
      </p:sp>
      <p:sp>
        <p:nvSpPr>
          <p:cNvPr id="10" name="文本框 9">
            <a:extLst>
              <a:ext uri="{FF2B5EF4-FFF2-40B4-BE49-F238E27FC236}">
                <a16:creationId xmlns:a16="http://schemas.microsoft.com/office/drawing/2014/main" id="{9970F9F4-9D28-4019-96B2-2554F9B04808}"/>
              </a:ext>
            </a:extLst>
          </p:cNvPr>
          <p:cNvSpPr txBox="1"/>
          <p:nvPr/>
        </p:nvSpPr>
        <p:spPr>
          <a:xfrm>
            <a:off x="3859601" y="4019090"/>
            <a:ext cx="5176895" cy="646331"/>
          </a:xfrm>
          <a:prstGeom prst="rect">
            <a:avLst/>
          </a:prstGeom>
          <a:noFill/>
        </p:spPr>
        <p:txBody>
          <a:bodyPr wrap="square" rtlCol="0">
            <a:spAutoFit/>
          </a:bodyPr>
          <a:lstStyle/>
          <a:p>
            <a:r>
              <a:rPr lang="en-US" altLang="zh-CN" b="1" dirty="0">
                <a:solidFill>
                  <a:srgbClr val="0000CC"/>
                </a:solidFill>
                <a:latin typeface="Tahoma" panose="020B0604030504040204" pitchFamily="34" charset="0"/>
                <a:ea typeface="Tahoma" panose="020B0604030504040204" pitchFamily="34" charset="0"/>
                <a:cs typeface="Tahoma" panose="020B0604030504040204" pitchFamily="34" charset="0"/>
              </a:rPr>
              <a:t>//</a:t>
            </a:r>
            <a:r>
              <a:rPr lang="zh-CN" altLang="en-US" b="1" dirty="0">
                <a:solidFill>
                  <a:srgbClr val="0000CC"/>
                </a:solidFill>
                <a:latin typeface="Tahoma" panose="020B0604030504040204" pitchFamily="34" charset="0"/>
                <a:cs typeface="Tahoma" panose="020B0604030504040204" pitchFamily="34" charset="0"/>
              </a:rPr>
              <a:t>编译错误， </a:t>
            </a:r>
            <a:r>
              <a:rPr lang="en-US" altLang="zh-CN" b="1" dirty="0"/>
              <a:t>The method </a:t>
            </a:r>
            <a:r>
              <a:rPr lang="en-US" altLang="zh-CN" b="1" dirty="0" err="1"/>
              <a:t>baseMethod</a:t>
            </a:r>
            <a:r>
              <a:rPr lang="en-US" altLang="zh-CN" b="1" dirty="0"/>
              <a:t>() from the //type </a:t>
            </a:r>
            <a:r>
              <a:rPr lang="en-US" altLang="zh-CN" b="1" dirty="0" err="1"/>
              <a:t>BaseClass</a:t>
            </a:r>
            <a:r>
              <a:rPr lang="en-US" altLang="zh-CN" b="1" dirty="0"/>
              <a:t> is not visible</a:t>
            </a:r>
            <a:endParaRPr lang="zh-CN" altLang="en-US" b="1" dirty="0"/>
          </a:p>
        </p:txBody>
      </p:sp>
      <p:sp>
        <p:nvSpPr>
          <p:cNvPr id="11" name="文本框 10">
            <a:extLst>
              <a:ext uri="{FF2B5EF4-FFF2-40B4-BE49-F238E27FC236}">
                <a16:creationId xmlns:a16="http://schemas.microsoft.com/office/drawing/2014/main" id="{E6125895-4866-4CD9-BC28-EEC054812A4A}"/>
              </a:ext>
            </a:extLst>
          </p:cNvPr>
          <p:cNvSpPr txBox="1"/>
          <p:nvPr/>
        </p:nvSpPr>
        <p:spPr>
          <a:xfrm>
            <a:off x="3859601" y="4815823"/>
            <a:ext cx="1161001" cy="369332"/>
          </a:xfrm>
          <a:prstGeom prst="rect">
            <a:avLst/>
          </a:prstGeom>
          <a:noFill/>
        </p:spPr>
        <p:txBody>
          <a:bodyPr wrap="square" rtlCol="0">
            <a:spAutoFit/>
          </a:bodyPr>
          <a:lstStyle/>
          <a:p>
            <a:r>
              <a:rPr lang="en-US" altLang="zh-CN" dirty="0">
                <a:solidFill>
                  <a:srgbClr val="0000CC"/>
                </a:solidFill>
                <a:latin typeface="Tahoma" panose="020B0604030504040204" pitchFamily="34" charset="0"/>
                <a:ea typeface="Tahoma" panose="020B0604030504040204" pitchFamily="34" charset="0"/>
                <a:cs typeface="Tahoma" panose="020B0604030504040204" pitchFamily="34" charset="0"/>
              </a:rPr>
              <a:t>//</a:t>
            </a:r>
            <a:r>
              <a:rPr lang="zh-CN" altLang="en-US" dirty="0">
                <a:solidFill>
                  <a:srgbClr val="0000CC"/>
                </a:solidFill>
                <a:latin typeface="Tahoma" panose="020B0604030504040204" pitchFamily="34" charset="0"/>
                <a:ea typeface="Tahoma" panose="020B0604030504040204" pitchFamily="34" charset="0"/>
                <a:cs typeface="Tahoma" panose="020B0604030504040204" pitchFamily="34" charset="0"/>
              </a:rPr>
              <a:t>合法</a:t>
            </a:r>
            <a:endParaRPr lang="zh-CN" altLang="en-US" dirty="0"/>
          </a:p>
        </p:txBody>
      </p:sp>
    </p:spTree>
    <p:extLst>
      <p:ext uri="{BB962C8B-B14F-4D97-AF65-F5344CB8AC3E}">
        <p14:creationId xmlns:p14="http://schemas.microsoft.com/office/powerpoint/2010/main" val="118291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1EF6E-BB92-4F53-991D-095636DC6B02}"/>
              </a:ext>
            </a:extLst>
          </p:cNvPr>
          <p:cNvSpPr>
            <a:spLocks noGrp="1"/>
          </p:cNvSpPr>
          <p:nvPr>
            <p:ph type="title"/>
          </p:nvPr>
        </p:nvSpPr>
        <p:spPr>
          <a:xfrm>
            <a:off x="431368" y="238155"/>
            <a:ext cx="8229600" cy="1143000"/>
          </a:xfrm>
        </p:spPr>
        <p:txBody>
          <a:bodyPr>
            <a:noAutofit/>
          </a:bodyPr>
          <a:lstStyle/>
          <a:p>
            <a:pPr algn="l"/>
            <a:r>
              <a:rPr lang="en-US" altLang="zh-CN" sz="2400" b="1" dirty="0">
                <a:solidFill>
                  <a:srgbClr val="C00000"/>
                </a:solidFill>
              </a:rPr>
              <a:t>3. </a:t>
            </a:r>
            <a:r>
              <a:rPr lang="zh-CN" altLang="en-US" sz="2400" b="1" dirty="0">
                <a:solidFill>
                  <a:srgbClr val="C00000"/>
                </a:solidFill>
                <a:latin typeface="华文新魏" panose="02010800040101010101" pitchFamily="2" charset="-122"/>
                <a:ea typeface="华文新魏" panose="02010800040101010101" pitchFamily="2" charset="-122"/>
              </a:rPr>
              <a:t>子类与父类不在同一包中</a:t>
            </a:r>
            <a:r>
              <a:rPr lang="zh-CN" altLang="en-US" sz="2400" b="1" dirty="0">
                <a:solidFill>
                  <a:srgbClr val="C00000"/>
                </a:solidFill>
              </a:rPr>
              <a:t>，</a:t>
            </a:r>
            <a:r>
              <a:rPr lang="zh-CN" altLang="en-US" sz="2400" b="1" dirty="0"/>
              <a:t>与</a:t>
            </a:r>
            <a:r>
              <a:rPr lang="zh-CN" altLang="en-US" sz="2400" b="1" dirty="0">
                <a:solidFill>
                  <a:srgbClr val="C00000"/>
                </a:solidFill>
              </a:rPr>
              <a:t>父类</a:t>
            </a:r>
            <a:r>
              <a:rPr lang="zh-CN" altLang="en-US" sz="2400" b="1" dirty="0"/>
              <a:t>同包的应用程序中，不能访问子类实例自定义的</a:t>
            </a:r>
            <a:r>
              <a:rPr lang="en-US" altLang="zh-CN" sz="2400" b="1" dirty="0"/>
              <a:t>protected</a:t>
            </a:r>
            <a:r>
              <a:rPr lang="zh-CN" altLang="en-US" sz="2400" b="1" dirty="0"/>
              <a:t>方法，但可以访问子类继承自父类的</a:t>
            </a:r>
            <a:r>
              <a:rPr lang="en-US" altLang="zh-CN" sz="2400" b="1" dirty="0"/>
              <a:t>protected</a:t>
            </a:r>
            <a:r>
              <a:rPr lang="zh-CN" altLang="en-US" sz="2400" b="1" dirty="0"/>
              <a:t>方法。</a:t>
            </a:r>
            <a:endParaRPr lang="zh-CN" altLang="en-US" sz="2400" dirty="0"/>
          </a:p>
        </p:txBody>
      </p:sp>
      <p:sp>
        <p:nvSpPr>
          <p:cNvPr id="3" name="内容占位符 2">
            <a:extLst>
              <a:ext uri="{FF2B5EF4-FFF2-40B4-BE49-F238E27FC236}">
                <a16:creationId xmlns:a16="http://schemas.microsoft.com/office/drawing/2014/main" id="{81EB98C8-CB8A-4BE3-B5AC-80483443D8C2}"/>
              </a:ext>
            </a:extLst>
          </p:cNvPr>
          <p:cNvSpPr>
            <a:spLocks noGrp="1"/>
          </p:cNvSpPr>
          <p:nvPr>
            <p:ph idx="1"/>
          </p:nvPr>
        </p:nvSpPr>
        <p:spPr>
          <a:xfrm>
            <a:off x="426368" y="1584504"/>
            <a:ext cx="8291264" cy="4756150"/>
          </a:xfrm>
          <a:ln>
            <a:solidFill>
              <a:schemeClr val="tx1"/>
            </a:solidFill>
          </a:ln>
        </p:spPr>
        <p:txBody>
          <a:bodyPr>
            <a:noAutofit/>
          </a:bodyPr>
          <a:lstStyle/>
          <a:p>
            <a:pPr marL="0" indent="0">
              <a:spcBef>
                <a:spcPts val="0"/>
              </a:spcBef>
              <a:buNone/>
            </a:pPr>
            <a:r>
              <a:rPr lang="en-US" altLang="zh-CN" sz="2000" b="1" dirty="0">
                <a:solidFill>
                  <a:srgbClr val="0000CC"/>
                </a:solidFill>
                <a:latin typeface="Tahoma" panose="020B0604030504040204" pitchFamily="34" charset="0"/>
                <a:ea typeface="Tahoma" panose="020B0604030504040204" pitchFamily="34" charset="0"/>
                <a:cs typeface="Tahoma" panose="020B0604030504040204" pitchFamily="34" charset="0"/>
              </a:rPr>
              <a:t>package </a:t>
            </a:r>
            <a:r>
              <a:rPr lang="en-US" altLang="zh-CN" sz="2000" b="1" dirty="0" err="1">
                <a:solidFill>
                  <a:srgbClr val="0000CC"/>
                </a:solidFill>
                <a:latin typeface="Tahoma" panose="020B0604030504040204" pitchFamily="34" charset="0"/>
                <a:ea typeface="Tahoma" panose="020B0604030504040204" pitchFamily="34" charset="0"/>
                <a:cs typeface="Tahoma" panose="020B0604030504040204" pitchFamily="34" charset="0"/>
              </a:rPr>
              <a:t>basePackage</a:t>
            </a:r>
            <a:r>
              <a:rPr lang="en-US" altLang="zh-CN" sz="2000" b="1" dirty="0">
                <a:solidFill>
                  <a:srgbClr val="0000CC"/>
                </a:solidFill>
                <a:latin typeface="Tahoma" panose="020B0604030504040204" pitchFamily="34" charset="0"/>
                <a:ea typeface="Tahoma" panose="020B0604030504040204" pitchFamily="34" charset="0"/>
                <a:cs typeface="Tahoma" panose="020B0604030504040204" pitchFamily="34" charset="0"/>
              </a:rPr>
              <a:t>;</a:t>
            </a:r>
          </a:p>
          <a:p>
            <a:pPr marL="0" indent="0">
              <a:spcBef>
                <a:spcPts val="0"/>
              </a:spcBef>
              <a:buNone/>
            </a:pPr>
            <a:endParaRPr lang="zh-CN" altLang="en-US" sz="2000" dirty="0">
              <a:latin typeface="Tahoma" panose="020B0604030504040204" pitchFamily="34" charset="0"/>
              <a:cs typeface="Tahoma" panose="020B0604030504040204" pitchFamily="34" charset="0"/>
            </a:endParaRPr>
          </a:p>
          <a:p>
            <a:pPr marL="0" indent="0">
              <a:spcBef>
                <a:spcPts val="0"/>
              </a:spcBef>
              <a:buNone/>
            </a:pPr>
            <a:r>
              <a:rPr lang="en-US" altLang="zh-CN" sz="2000" b="1" dirty="0">
                <a:solidFill>
                  <a:srgbClr val="006600"/>
                </a:solidFill>
                <a:latin typeface="Tahoma" panose="020B0604030504040204" pitchFamily="34" charset="0"/>
                <a:ea typeface="Tahoma" panose="020B0604030504040204" pitchFamily="34" charset="0"/>
                <a:cs typeface="Tahoma" panose="020B0604030504040204" pitchFamily="34" charset="0"/>
              </a:rPr>
              <a:t>import </a:t>
            </a:r>
            <a:r>
              <a:rPr lang="en-US" altLang="zh-CN" sz="2000" b="1" dirty="0" err="1">
                <a:solidFill>
                  <a:srgbClr val="006600"/>
                </a:solidFill>
                <a:latin typeface="Tahoma" panose="020B0604030504040204" pitchFamily="34" charset="0"/>
                <a:ea typeface="Tahoma" panose="020B0604030504040204" pitchFamily="34" charset="0"/>
                <a:cs typeface="Tahoma" panose="020B0604030504040204" pitchFamily="34" charset="0"/>
              </a:rPr>
              <a:t>subPackage.SubClass</a:t>
            </a:r>
            <a:r>
              <a:rPr lang="en-US" altLang="zh-CN" sz="2000" b="1" dirty="0">
                <a:solidFill>
                  <a:srgbClr val="006600"/>
                </a:solidFill>
                <a:latin typeface="Tahoma" panose="020B0604030504040204" pitchFamily="34" charset="0"/>
                <a:ea typeface="Tahoma" panose="020B0604030504040204" pitchFamily="34" charset="0"/>
                <a:cs typeface="Tahoma" panose="020B0604030504040204" pitchFamily="34" charset="0"/>
              </a:rPr>
              <a:t>;</a:t>
            </a:r>
          </a:p>
          <a:p>
            <a:pPr marL="0" indent="0">
              <a:spcBef>
                <a:spcPts val="0"/>
              </a:spcBef>
              <a:buNone/>
            </a:pPr>
            <a:endParaRPr lang="zh-CN" altLang="en-US" sz="2000" b="1" dirty="0">
              <a:solidFill>
                <a:srgbClr val="006600"/>
              </a:solidFill>
              <a:latin typeface="Tahoma" panose="020B0604030504040204" pitchFamily="34" charset="0"/>
              <a:cs typeface="Tahoma" panose="020B0604030504040204" pitchFamily="34" charset="0"/>
            </a:endParaRPr>
          </a:p>
          <a:p>
            <a:pPr marL="0" indent="0">
              <a:spcBef>
                <a:spcPts val="0"/>
              </a:spcBef>
              <a:buNone/>
            </a:pPr>
            <a:r>
              <a:rPr lang="en-US" altLang="zh-CN" sz="2000" dirty="0">
                <a:latin typeface="Tahoma" panose="020B0604030504040204" pitchFamily="34" charset="0"/>
                <a:ea typeface="Tahoma" panose="020B0604030504040204" pitchFamily="34" charset="0"/>
                <a:cs typeface="Tahoma" panose="020B0604030504040204" pitchFamily="34" charset="0"/>
              </a:rPr>
              <a:t>public class </a:t>
            </a:r>
            <a:r>
              <a:rPr lang="en-US" altLang="zh-CN" sz="2000" b="1" dirty="0" err="1">
                <a:solidFill>
                  <a:srgbClr val="C00000"/>
                </a:solidFill>
                <a:latin typeface="Tahoma" panose="020B0604030504040204" pitchFamily="34" charset="0"/>
                <a:ea typeface="Tahoma" panose="020B0604030504040204" pitchFamily="34" charset="0"/>
                <a:cs typeface="Tahoma" panose="020B0604030504040204" pitchFamily="34" charset="0"/>
              </a:rPr>
              <a:t>TestBasePackage</a:t>
            </a:r>
            <a:r>
              <a:rPr lang="en-US" altLang="zh-CN" sz="200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altLang="zh-CN" sz="2000" dirty="0">
                <a:latin typeface="Tahoma" panose="020B0604030504040204" pitchFamily="34" charset="0"/>
                <a:ea typeface="Tahoma" panose="020B0604030504040204" pitchFamily="34" charset="0"/>
                <a:cs typeface="Tahoma" panose="020B0604030504040204" pitchFamily="34" charset="0"/>
              </a:rPr>
              <a:t>{</a:t>
            </a:r>
          </a:p>
          <a:p>
            <a:pPr marL="400050" lvl="1" indent="0">
              <a:spcBef>
                <a:spcPts val="0"/>
              </a:spcBef>
              <a:buNone/>
            </a:pPr>
            <a:r>
              <a:rPr lang="en-US" altLang="zh-CN" sz="2000" dirty="0">
                <a:latin typeface="Tahoma" panose="020B0604030504040204" pitchFamily="34" charset="0"/>
                <a:ea typeface="Tahoma" panose="020B0604030504040204" pitchFamily="34" charset="0"/>
                <a:cs typeface="Tahoma" panose="020B0604030504040204" pitchFamily="34" charset="0"/>
              </a:rPr>
              <a:t>public static void main(String[] </a:t>
            </a:r>
            <a:r>
              <a:rPr lang="en-US" altLang="zh-CN" sz="2000" dirty="0" err="1">
                <a:latin typeface="Tahoma" panose="020B0604030504040204" pitchFamily="34" charset="0"/>
                <a:ea typeface="Tahoma" panose="020B0604030504040204" pitchFamily="34" charset="0"/>
                <a:cs typeface="Tahoma" panose="020B0604030504040204" pitchFamily="34" charset="0"/>
              </a:rPr>
              <a:t>args</a:t>
            </a:r>
            <a:r>
              <a:rPr lang="en-US" altLang="zh-CN" sz="2000" dirty="0">
                <a:latin typeface="Tahoma" panose="020B0604030504040204" pitchFamily="34" charset="0"/>
                <a:ea typeface="Tahoma" panose="020B0604030504040204" pitchFamily="34" charset="0"/>
                <a:cs typeface="Tahoma" panose="020B0604030504040204" pitchFamily="34" charset="0"/>
              </a:rPr>
              <a:t>) {</a:t>
            </a:r>
          </a:p>
          <a:p>
            <a:pPr marL="800100" lvl="2" indent="0">
              <a:spcBef>
                <a:spcPts val="0"/>
              </a:spcBef>
              <a:buNone/>
            </a:pPr>
            <a:r>
              <a:rPr lang="en-US" altLang="zh-CN" sz="2000" dirty="0" err="1">
                <a:latin typeface="Tahoma" panose="020B0604030504040204" pitchFamily="34" charset="0"/>
                <a:ea typeface="Tahoma" panose="020B0604030504040204" pitchFamily="34" charset="0"/>
                <a:cs typeface="Tahoma" panose="020B0604030504040204" pitchFamily="34" charset="0"/>
              </a:rPr>
              <a:t>BaseClass</a:t>
            </a:r>
            <a:r>
              <a:rPr lang="en-US" altLang="zh-CN" sz="2000" dirty="0">
                <a:latin typeface="Tahoma" panose="020B0604030504040204" pitchFamily="34" charset="0"/>
                <a:ea typeface="Tahoma" panose="020B0604030504040204" pitchFamily="34" charset="0"/>
                <a:cs typeface="Tahoma" panose="020B0604030504040204" pitchFamily="34" charset="0"/>
              </a:rPr>
              <a:t> </a:t>
            </a:r>
            <a:r>
              <a:rPr lang="en-US" altLang="zh-CN" sz="2000" dirty="0" err="1">
                <a:latin typeface="Tahoma" panose="020B0604030504040204" pitchFamily="34" charset="0"/>
                <a:ea typeface="Tahoma" panose="020B0604030504040204" pitchFamily="34" charset="0"/>
                <a:cs typeface="Tahoma" panose="020B0604030504040204" pitchFamily="34" charset="0"/>
              </a:rPr>
              <a:t>baseObj</a:t>
            </a:r>
            <a:r>
              <a:rPr lang="en-US" altLang="zh-CN" sz="2000" dirty="0">
                <a:latin typeface="Tahoma" panose="020B0604030504040204" pitchFamily="34" charset="0"/>
                <a:ea typeface="Tahoma" panose="020B0604030504040204" pitchFamily="34" charset="0"/>
                <a:cs typeface="Tahoma" panose="020B0604030504040204" pitchFamily="34" charset="0"/>
              </a:rPr>
              <a:t> = new </a:t>
            </a:r>
            <a:r>
              <a:rPr lang="en-US" altLang="zh-CN" sz="2000" dirty="0" err="1">
                <a:latin typeface="Tahoma" panose="020B0604030504040204" pitchFamily="34" charset="0"/>
                <a:ea typeface="Tahoma" panose="020B0604030504040204" pitchFamily="34" charset="0"/>
                <a:cs typeface="Tahoma" panose="020B0604030504040204" pitchFamily="34" charset="0"/>
              </a:rPr>
              <a:t>BaseClass</a:t>
            </a:r>
            <a:r>
              <a:rPr lang="en-US" altLang="zh-CN" sz="2000" dirty="0">
                <a:latin typeface="Tahoma" panose="020B0604030504040204" pitchFamily="34" charset="0"/>
                <a:ea typeface="Tahoma" panose="020B0604030504040204" pitchFamily="34" charset="0"/>
                <a:cs typeface="Tahoma" panose="020B0604030504040204" pitchFamily="34" charset="0"/>
              </a:rPr>
              <a:t>();</a:t>
            </a:r>
          </a:p>
          <a:p>
            <a:pPr marL="800100" lvl="2" indent="0">
              <a:spcBef>
                <a:spcPts val="0"/>
              </a:spcBef>
              <a:buNone/>
            </a:pPr>
            <a:r>
              <a:rPr lang="en-US" altLang="zh-CN" sz="2000" b="1" dirty="0" err="1">
                <a:solidFill>
                  <a:srgbClr val="006600"/>
                </a:solidFill>
                <a:latin typeface="Tahoma" panose="020B0604030504040204" pitchFamily="34" charset="0"/>
                <a:ea typeface="Tahoma" panose="020B0604030504040204" pitchFamily="34" charset="0"/>
                <a:cs typeface="Tahoma" panose="020B0604030504040204" pitchFamily="34" charset="0"/>
              </a:rPr>
              <a:t>baseObj.baseMethod</a:t>
            </a:r>
            <a:r>
              <a:rPr lang="en-US" altLang="zh-CN" sz="2000" b="1" dirty="0">
                <a:solidFill>
                  <a:srgbClr val="006600"/>
                </a:solidFill>
                <a:latin typeface="Tahoma" panose="020B0604030504040204" pitchFamily="34" charset="0"/>
                <a:ea typeface="Tahoma" panose="020B0604030504040204" pitchFamily="34" charset="0"/>
                <a:cs typeface="Tahoma" panose="020B0604030504040204" pitchFamily="34" charset="0"/>
              </a:rPr>
              <a:t>();</a:t>
            </a:r>
          </a:p>
          <a:p>
            <a:pPr marL="800100" lvl="2" indent="0">
              <a:spcBef>
                <a:spcPts val="0"/>
              </a:spcBef>
              <a:buNone/>
            </a:pPr>
            <a:endParaRPr lang="zh-CN" altLang="en-US" sz="2000" dirty="0">
              <a:latin typeface="Tahoma" panose="020B0604030504040204" pitchFamily="34" charset="0"/>
              <a:cs typeface="Tahoma" panose="020B0604030504040204" pitchFamily="34" charset="0"/>
            </a:endParaRPr>
          </a:p>
          <a:p>
            <a:pPr marL="800100" lvl="2" indent="0">
              <a:spcBef>
                <a:spcPts val="0"/>
              </a:spcBef>
              <a:buNone/>
            </a:pPr>
            <a:r>
              <a:rPr lang="en-US" altLang="zh-CN" sz="2000" dirty="0" err="1">
                <a:latin typeface="Tahoma" panose="020B0604030504040204" pitchFamily="34" charset="0"/>
                <a:ea typeface="Tahoma" panose="020B0604030504040204" pitchFamily="34" charset="0"/>
                <a:cs typeface="Tahoma" panose="020B0604030504040204" pitchFamily="34" charset="0"/>
              </a:rPr>
              <a:t>SubClass</a:t>
            </a:r>
            <a:r>
              <a:rPr lang="en-US" altLang="zh-CN" sz="2000" dirty="0">
                <a:latin typeface="Tahoma" panose="020B0604030504040204" pitchFamily="34" charset="0"/>
                <a:ea typeface="Tahoma" panose="020B0604030504040204" pitchFamily="34" charset="0"/>
                <a:cs typeface="Tahoma" panose="020B0604030504040204" pitchFamily="34" charset="0"/>
              </a:rPr>
              <a:t> </a:t>
            </a:r>
            <a:r>
              <a:rPr lang="en-US" altLang="zh-CN" sz="2000" dirty="0" err="1">
                <a:latin typeface="Tahoma" panose="020B0604030504040204" pitchFamily="34" charset="0"/>
                <a:ea typeface="Tahoma" panose="020B0604030504040204" pitchFamily="34" charset="0"/>
                <a:cs typeface="Tahoma" panose="020B0604030504040204" pitchFamily="34" charset="0"/>
              </a:rPr>
              <a:t>subObj</a:t>
            </a:r>
            <a:r>
              <a:rPr lang="en-US" altLang="zh-CN" sz="2000" dirty="0">
                <a:latin typeface="Tahoma" panose="020B0604030504040204" pitchFamily="34" charset="0"/>
                <a:ea typeface="Tahoma" panose="020B0604030504040204" pitchFamily="34" charset="0"/>
                <a:cs typeface="Tahoma" panose="020B0604030504040204" pitchFamily="34" charset="0"/>
              </a:rPr>
              <a:t> = new </a:t>
            </a:r>
            <a:r>
              <a:rPr lang="en-US" altLang="zh-CN" sz="2000" dirty="0" err="1">
                <a:latin typeface="Tahoma" panose="020B0604030504040204" pitchFamily="34" charset="0"/>
                <a:ea typeface="Tahoma" panose="020B0604030504040204" pitchFamily="34" charset="0"/>
                <a:cs typeface="Tahoma" panose="020B0604030504040204" pitchFamily="34" charset="0"/>
              </a:rPr>
              <a:t>SubClass</a:t>
            </a:r>
            <a:r>
              <a:rPr lang="en-US" altLang="zh-CN" sz="2000" dirty="0">
                <a:latin typeface="Tahoma" panose="020B0604030504040204" pitchFamily="34" charset="0"/>
                <a:ea typeface="Tahoma" panose="020B0604030504040204" pitchFamily="34" charset="0"/>
                <a:cs typeface="Tahoma" panose="020B0604030504040204" pitchFamily="34" charset="0"/>
              </a:rPr>
              <a:t>();</a:t>
            </a:r>
          </a:p>
          <a:p>
            <a:pPr marL="800100" lvl="2" indent="0">
              <a:spcBef>
                <a:spcPts val="0"/>
              </a:spcBef>
              <a:buNone/>
            </a:pPr>
            <a:r>
              <a:rPr lang="en-US" altLang="zh-CN" sz="2000" b="1" dirty="0" err="1">
                <a:solidFill>
                  <a:srgbClr val="006600"/>
                </a:solidFill>
                <a:latin typeface="Tahoma" panose="020B0604030504040204" pitchFamily="34" charset="0"/>
                <a:ea typeface="Tahoma" panose="020B0604030504040204" pitchFamily="34" charset="0"/>
                <a:cs typeface="Tahoma" panose="020B0604030504040204" pitchFamily="34" charset="0"/>
              </a:rPr>
              <a:t>subObj.baseMethod</a:t>
            </a:r>
            <a:r>
              <a:rPr lang="en-US" altLang="zh-CN" sz="2000" b="1" dirty="0">
                <a:solidFill>
                  <a:srgbClr val="006600"/>
                </a:solidFill>
                <a:latin typeface="Tahoma" panose="020B0604030504040204" pitchFamily="34" charset="0"/>
                <a:ea typeface="Tahoma" panose="020B0604030504040204" pitchFamily="34" charset="0"/>
                <a:cs typeface="Tahoma" panose="020B0604030504040204" pitchFamily="34" charset="0"/>
              </a:rPr>
              <a:t>();</a:t>
            </a:r>
          </a:p>
          <a:p>
            <a:pPr marL="800100" lvl="2" indent="0">
              <a:spcBef>
                <a:spcPts val="0"/>
              </a:spcBef>
              <a:buNone/>
            </a:pPr>
            <a:endParaRPr lang="en-US" altLang="zh-CN" sz="2000" dirty="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r>
              <a:rPr lang="en-US" altLang="zh-CN" sz="2000" b="1" dirty="0" err="1">
                <a:solidFill>
                  <a:srgbClr val="0000CC"/>
                </a:solidFill>
                <a:latin typeface="Tahoma" panose="020B0604030504040204" pitchFamily="34" charset="0"/>
                <a:ea typeface="Tahoma" panose="020B0604030504040204" pitchFamily="34" charset="0"/>
                <a:cs typeface="Tahoma" panose="020B0604030504040204" pitchFamily="34" charset="0"/>
              </a:rPr>
              <a:t>subObj.childMethod</a:t>
            </a:r>
            <a:r>
              <a:rPr lang="en-US" altLang="zh-CN" sz="2000" b="1" dirty="0">
                <a:solidFill>
                  <a:srgbClr val="0000CC"/>
                </a:solidFill>
                <a:latin typeface="Tahoma" panose="020B0604030504040204" pitchFamily="34" charset="0"/>
                <a:ea typeface="Tahoma" panose="020B0604030504040204" pitchFamily="34" charset="0"/>
                <a:cs typeface="Tahoma" panose="020B0604030504040204" pitchFamily="34" charset="0"/>
              </a:rPr>
              <a:t>();</a:t>
            </a:r>
          </a:p>
          <a:p>
            <a:pPr marL="400050" lvl="1" indent="0">
              <a:spcBef>
                <a:spcPts val="0"/>
              </a:spcBef>
              <a:buNone/>
            </a:pPr>
            <a:r>
              <a:rPr lang="en-US" altLang="zh-CN" sz="2000" dirty="0">
                <a:latin typeface="Tahoma" panose="020B0604030504040204" pitchFamily="34" charset="0"/>
                <a:ea typeface="Tahoma" panose="020B0604030504040204" pitchFamily="34" charset="0"/>
                <a:cs typeface="Tahoma" panose="020B0604030504040204" pitchFamily="34" charset="0"/>
              </a:rPr>
              <a:t>}</a:t>
            </a:r>
          </a:p>
          <a:p>
            <a:pPr marL="0" indent="0">
              <a:spcBef>
                <a:spcPts val="0"/>
              </a:spcBef>
              <a:buNone/>
            </a:pPr>
            <a:r>
              <a:rPr lang="en-US" altLang="zh-CN" sz="2000" dirty="0">
                <a:latin typeface="Tahoma" panose="020B0604030504040204" pitchFamily="34" charset="0"/>
                <a:ea typeface="Tahoma" panose="020B0604030504040204" pitchFamily="34" charset="0"/>
                <a:cs typeface="Tahoma" panose="020B0604030504040204" pitchFamily="34" charset="0"/>
              </a:rPr>
              <a:t>}</a:t>
            </a:r>
            <a:endParaRPr lang="zh-CN" altLang="en-US" sz="2000" dirty="0">
              <a:latin typeface="Tahoma" panose="020B0604030504040204" pitchFamily="34" charset="0"/>
              <a:cs typeface="Tahoma" panose="020B0604030504040204" pitchFamily="34" charset="0"/>
            </a:endParaRPr>
          </a:p>
        </p:txBody>
      </p:sp>
      <p:sp>
        <p:nvSpPr>
          <p:cNvPr id="4" name="灯片编号占位符 3">
            <a:extLst>
              <a:ext uri="{FF2B5EF4-FFF2-40B4-BE49-F238E27FC236}">
                <a16:creationId xmlns:a16="http://schemas.microsoft.com/office/drawing/2014/main" id="{E0869AA8-913A-4194-BB73-53BE5E0E89B1}"/>
              </a:ext>
            </a:extLst>
          </p:cNvPr>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
        <p:nvSpPr>
          <p:cNvPr id="6" name="文本框 5">
            <a:extLst>
              <a:ext uri="{FF2B5EF4-FFF2-40B4-BE49-F238E27FC236}">
                <a16:creationId xmlns:a16="http://schemas.microsoft.com/office/drawing/2014/main" id="{13968341-1947-4F6B-8610-B75B2F2ACF52}"/>
              </a:ext>
            </a:extLst>
          </p:cNvPr>
          <p:cNvSpPr txBox="1"/>
          <p:nvPr/>
        </p:nvSpPr>
        <p:spPr>
          <a:xfrm>
            <a:off x="4264893" y="5257800"/>
            <a:ext cx="4576614" cy="707886"/>
          </a:xfrm>
          <a:prstGeom prst="rect">
            <a:avLst/>
          </a:prstGeom>
          <a:noFill/>
        </p:spPr>
        <p:txBody>
          <a:bodyPr wrap="square" rtlCol="0">
            <a:spAutoFit/>
          </a:bodyPr>
          <a:lstStyle/>
          <a:p>
            <a:r>
              <a:rPr lang="en-US" altLang="zh-CN" sz="2000" dirty="0"/>
              <a:t>//</a:t>
            </a:r>
            <a:r>
              <a:rPr lang="zh-CN" altLang="en-US" sz="2000" b="1" dirty="0">
                <a:solidFill>
                  <a:srgbClr val="0000CC"/>
                </a:solidFill>
                <a:latin typeface="Tahoma" panose="020B0604030504040204" pitchFamily="34" charset="0"/>
                <a:cs typeface="Tahoma" panose="020B0604030504040204" pitchFamily="34" charset="0"/>
              </a:rPr>
              <a:t>编译错误，</a:t>
            </a:r>
            <a:r>
              <a:rPr lang="en-US" altLang="zh-CN" sz="2000" dirty="0"/>
              <a:t>The method </a:t>
            </a:r>
            <a:r>
              <a:rPr lang="en-US" altLang="zh-CN" sz="2000" dirty="0" err="1"/>
              <a:t>childMethod</a:t>
            </a:r>
            <a:r>
              <a:rPr lang="en-US" altLang="zh-CN" sz="2000" dirty="0"/>
              <a:t>() //from the type </a:t>
            </a:r>
            <a:r>
              <a:rPr lang="en-US" altLang="zh-CN" sz="2000" dirty="0" err="1"/>
              <a:t>SubClass</a:t>
            </a:r>
            <a:r>
              <a:rPr lang="en-US" altLang="zh-CN" sz="2000" dirty="0"/>
              <a:t> is not visible</a:t>
            </a:r>
            <a:endParaRPr lang="zh-CN" altLang="en-US" sz="2000" dirty="0"/>
          </a:p>
        </p:txBody>
      </p:sp>
      <p:sp>
        <p:nvSpPr>
          <p:cNvPr id="7" name="文本框 6">
            <a:extLst>
              <a:ext uri="{FF2B5EF4-FFF2-40B4-BE49-F238E27FC236}">
                <a16:creationId xmlns:a16="http://schemas.microsoft.com/office/drawing/2014/main" id="{FAB8B5D1-B626-4F42-8EA1-A34115976965}"/>
              </a:ext>
            </a:extLst>
          </p:cNvPr>
          <p:cNvSpPr txBox="1"/>
          <p:nvPr/>
        </p:nvSpPr>
        <p:spPr>
          <a:xfrm>
            <a:off x="4264893" y="3717032"/>
            <a:ext cx="1161001" cy="369332"/>
          </a:xfrm>
          <a:prstGeom prst="rect">
            <a:avLst/>
          </a:prstGeom>
          <a:noFill/>
        </p:spPr>
        <p:txBody>
          <a:bodyPr wrap="square" rtlCol="0">
            <a:spAutoFit/>
          </a:bodyPr>
          <a:lstStyle/>
          <a:p>
            <a:r>
              <a:rPr lang="en-US" altLang="zh-CN" b="1" dirty="0">
                <a:solidFill>
                  <a:srgbClr val="0000CC"/>
                </a:solidFill>
                <a:latin typeface="Tahoma" panose="020B0604030504040204" pitchFamily="34" charset="0"/>
                <a:ea typeface="Tahoma" panose="020B0604030504040204" pitchFamily="34" charset="0"/>
                <a:cs typeface="Tahoma" panose="020B0604030504040204" pitchFamily="34" charset="0"/>
              </a:rPr>
              <a:t>//</a:t>
            </a:r>
            <a:r>
              <a:rPr lang="zh-CN" altLang="en-US" b="1" dirty="0">
                <a:solidFill>
                  <a:srgbClr val="0000CC"/>
                </a:solidFill>
                <a:latin typeface="Tahoma" panose="020B0604030504040204" pitchFamily="34" charset="0"/>
                <a:ea typeface="Tahoma" panose="020B0604030504040204" pitchFamily="34" charset="0"/>
                <a:cs typeface="Tahoma" panose="020B0604030504040204" pitchFamily="34" charset="0"/>
              </a:rPr>
              <a:t>合法</a:t>
            </a:r>
            <a:endParaRPr lang="zh-CN" altLang="en-US" b="1" dirty="0"/>
          </a:p>
        </p:txBody>
      </p:sp>
      <p:sp>
        <p:nvSpPr>
          <p:cNvPr id="8" name="文本框 7">
            <a:extLst>
              <a:ext uri="{FF2B5EF4-FFF2-40B4-BE49-F238E27FC236}">
                <a16:creationId xmlns:a16="http://schemas.microsoft.com/office/drawing/2014/main" id="{4FB9CE28-838D-4088-A33D-5682815ED255}"/>
              </a:ext>
            </a:extLst>
          </p:cNvPr>
          <p:cNvSpPr txBox="1"/>
          <p:nvPr/>
        </p:nvSpPr>
        <p:spPr>
          <a:xfrm>
            <a:off x="4110185" y="4685119"/>
            <a:ext cx="4576615" cy="369332"/>
          </a:xfrm>
          <a:prstGeom prst="rect">
            <a:avLst/>
          </a:prstGeom>
          <a:noFill/>
        </p:spPr>
        <p:txBody>
          <a:bodyPr wrap="square" rtlCol="0">
            <a:spAutoFit/>
          </a:bodyPr>
          <a:lstStyle/>
          <a:p>
            <a:r>
              <a:rPr lang="en-US" altLang="zh-CN" b="1" dirty="0">
                <a:solidFill>
                  <a:srgbClr val="0000CC"/>
                </a:solidFill>
                <a:latin typeface="Tahoma" panose="020B0604030504040204" pitchFamily="34" charset="0"/>
                <a:ea typeface="Tahoma" panose="020B0604030504040204" pitchFamily="34" charset="0"/>
                <a:cs typeface="Tahoma" panose="020B0604030504040204" pitchFamily="34" charset="0"/>
              </a:rPr>
              <a:t>//</a:t>
            </a:r>
            <a:r>
              <a:rPr lang="zh-CN" altLang="en-US" b="1" dirty="0">
                <a:solidFill>
                  <a:srgbClr val="0000CC"/>
                </a:solidFill>
                <a:latin typeface="Tahoma" panose="020B0604030504040204" pitchFamily="34" charset="0"/>
                <a:ea typeface="Tahoma" panose="020B0604030504040204" pitchFamily="34" charset="0"/>
                <a:cs typeface="Tahoma" panose="020B0604030504040204" pitchFamily="34" charset="0"/>
              </a:rPr>
              <a:t>合法，子类继承自父类</a:t>
            </a:r>
            <a:r>
              <a:rPr lang="en-US" altLang="zh-CN" b="1" dirty="0" err="1">
                <a:solidFill>
                  <a:srgbClr val="0000CC"/>
                </a:solidFill>
                <a:latin typeface="Tahoma" panose="020B0604030504040204" pitchFamily="34" charset="0"/>
                <a:ea typeface="Tahoma" panose="020B0604030504040204" pitchFamily="34" charset="0"/>
                <a:cs typeface="Tahoma" panose="020B0604030504040204" pitchFamily="34" charset="0"/>
              </a:rPr>
              <a:t>BaseClass</a:t>
            </a:r>
            <a:endParaRPr lang="zh-CN" altLang="en-US" b="1" dirty="0"/>
          </a:p>
        </p:txBody>
      </p:sp>
    </p:spTree>
    <p:extLst>
      <p:ext uri="{BB962C8B-B14F-4D97-AF65-F5344CB8AC3E}">
        <p14:creationId xmlns:p14="http://schemas.microsoft.com/office/powerpoint/2010/main" val="285497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6F342-0E9D-4EC0-BD73-55CF45E0D03D}"/>
              </a:ext>
            </a:extLst>
          </p:cNvPr>
          <p:cNvSpPr>
            <a:spLocks noGrp="1"/>
          </p:cNvSpPr>
          <p:nvPr>
            <p:ph type="title"/>
          </p:nvPr>
        </p:nvSpPr>
        <p:spPr/>
        <p:txBody>
          <a:bodyPr>
            <a:normAutofit/>
          </a:bodyPr>
          <a:lstStyle/>
          <a:p>
            <a:pPr algn="l"/>
            <a:r>
              <a:rPr lang="zh-CN" altLang="en-US" sz="4000" dirty="0"/>
              <a:t>总结：</a:t>
            </a:r>
            <a:r>
              <a:rPr lang="en-US" altLang="zh-CN" sz="4000" dirty="0">
                <a:solidFill>
                  <a:srgbClr val="C00000"/>
                </a:solidFill>
                <a:latin typeface="华文新魏" panose="02010800040101010101" pitchFamily="2" charset="-122"/>
                <a:ea typeface="华文新魏" panose="02010800040101010101" pitchFamily="2" charset="-122"/>
              </a:rPr>
              <a:t>protected</a:t>
            </a:r>
            <a:r>
              <a:rPr lang="zh-CN" altLang="en-US" sz="4000" dirty="0">
                <a:solidFill>
                  <a:srgbClr val="C00000"/>
                </a:solidFill>
                <a:latin typeface="华文新魏" panose="02010800040101010101" pitchFamily="2" charset="-122"/>
                <a:ea typeface="华文新魏" panose="02010800040101010101" pitchFamily="2" charset="-122"/>
              </a:rPr>
              <a:t>成员</a:t>
            </a:r>
            <a:r>
              <a:rPr lang="zh-CN" altLang="en-US" sz="4000" dirty="0"/>
              <a:t>可见性范围</a:t>
            </a:r>
          </a:p>
        </p:txBody>
      </p:sp>
      <p:sp>
        <p:nvSpPr>
          <p:cNvPr id="3" name="内容占位符 2">
            <a:extLst>
              <a:ext uri="{FF2B5EF4-FFF2-40B4-BE49-F238E27FC236}">
                <a16:creationId xmlns:a16="http://schemas.microsoft.com/office/drawing/2014/main" id="{0ACEE711-9E6C-4C64-B613-173B25A939AC}"/>
              </a:ext>
            </a:extLst>
          </p:cNvPr>
          <p:cNvSpPr>
            <a:spLocks noGrp="1"/>
          </p:cNvSpPr>
          <p:nvPr>
            <p:ph idx="1"/>
          </p:nvPr>
        </p:nvSpPr>
        <p:spPr>
          <a:xfrm>
            <a:off x="461962" y="1196752"/>
            <a:ext cx="8229600" cy="4464496"/>
          </a:xfrm>
        </p:spPr>
        <p:txBody>
          <a:bodyPr>
            <a:normAutofit lnSpcReduction="10000"/>
          </a:bodyPr>
          <a:lstStyle/>
          <a:p>
            <a:pPr>
              <a:lnSpc>
                <a:spcPct val="120000"/>
              </a:lnSpc>
              <a:spcBef>
                <a:spcPts val="0"/>
              </a:spcBef>
            </a:pPr>
            <a:r>
              <a:rPr lang="zh-CN" altLang="en-US" sz="2800" dirty="0"/>
              <a:t>子类继承自父类的</a:t>
            </a:r>
            <a:r>
              <a:rPr lang="en-US" altLang="zh-CN" sz="2800" dirty="0"/>
              <a:t>public</a:t>
            </a:r>
            <a:r>
              <a:rPr lang="zh-CN" altLang="en-US" sz="2800" dirty="0"/>
              <a:t>和</a:t>
            </a:r>
            <a:r>
              <a:rPr lang="en-US" altLang="zh-CN" sz="2800" dirty="0"/>
              <a:t>protected</a:t>
            </a:r>
            <a:r>
              <a:rPr lang="zh-CN" altLang="en-US" sz="2800" dirty="0"/>
              <a:t>修饰的成员，可见性范围是不一样的。</a:t>
            </a:r>
            <a:endParaRPr lang="en-US" altLang="zh-CN" sz="2800" dirty="0"/>
          </a:p>
          <a:p>
            <a:pPr>
              <a:lnSpc>
                <a:spcPct val="120000"/>
              </a:lnSpc>
              <a:spcBef>
                <a:spcPts val="0"/>
              </a:spcBef>
            </a:pPr>
            <a:r>
              <a:rPr lang="zh-CN" altLang="en-US" sz="2800" dirty="0"/>
              <a:t>子类</a:t>
            </a:r>
            <a:r>
              <a:rPr lang="en-US" altLang="zh-CN" sz="2800" dirty="0"/>
              <a:t>D</a:t>
            </a:r>
            <a:r>
              <a:rPr lang="zh-CN" altLang="en-US" sz="2800" dirty="0"/>
              <a:t>从某个父类</a:t>
            </a:r>
            <a:r>
              <a:rPr lang="en-US" altLang="zh-CN" sz="2800" dirty="0"/>
              <a:t>A</a:t>
            </a:r>
            <a:r>
              <a:rPr lang="zh-CN" altLang="en-US" sz="2800" dirty="0">
                <a:solidFill>
                  <a:srgbClr val="C00000"/>
                </a:solidFill>
                <a:latin typeface="华文新魏" panose="02010800040101010101" pitchFamily="2" charset="-122"/>
                <a:ea typeface="华文新魏" panose="02010800040101010101" pitchFamily="2" charset="-122"/>
              </a:rPr>
              <a:t>继承的</a:t>
            </a:r>
            <a:r>
              <a:rPr lang="en-US" altLang="zh-CN" sz="2800" dirty="0">
                <a:solidFill>
                  <a:srgbClr val="C00000"/>
                </a:solidFill>
                <a:latin typeface="华文新魏" panose="02010800040101010101" pitchFamily="2" charset="-122"/>
                <a:ea typeface="华文新魏" panose="02010800040101010101" pitchFamily="2" charset="-122"/>
              </a:rPr>
              <a:t>protected</a:t>
            </a:r>
            <a:r>
              <a:rPr lang="zh-CN" altLang="en-US" sz="2800" dirty="0">
                <a:solidFill>
                  <a:srgbClr val="C00000"/>
                </a:solidFill>
                <a:latin typeface="华文新魏" panose="02010800040101010101" pitchFamily="2" charset="-122"/>
                <a:ea typeface="华文新魏" panose="02010800040101010101" pitchFamily="2" charset="-122"/>
              </a:rPr>
              <a:t>成员：</a:t>
            </a:r>
            <a:endParaRPr lang="en-US" altLang="zh-CN" sz="2800" dirty="0">
              <a:solidFill>
                <a:srgbClr val="C00000"/>
              </a:solidFill>
              <a:latin typeface="华文新魏" panose="02010800040101010101" pitchFamily="2" charset="-122"/>
              <a:ea typeface="华文新魏" panose="02010800040101010101" pitchFamily="2" charset="-122"/>
            </a:endParaRPr>
          </a:p>
          <a:p>
            <a:pPr marL="1201737" lvl="2" indent="-457200">
              <a:lnSpc>
                <a:spcPct val="120000"/>
              </a:lnSpc>
              <a:spcBef>
                <a:spcPts val="0"/>
              </a:spcBef>
              <a:buFont typeface="+mj-ea"/>
              <a:buAutoNum type="circleNumDbPlain"/>
            </a:pPr>
            <a:r>
              <a:rPr lang="zh-CN" altLang="en-US" sz="2100" b="1" dirty="0">
                <a:latin typeface="Arial" panose="020B0604020202020204" pitchFamily="34" charset="0"/>
                <a:cs typeface="Arial" panose="020B0604020202020204" pitchFamily="34" charset="0"/>
              </a:rPr>
              <a:t>子类</a:t>
            </a:r>
            <a:r>
              <a:rPr lang="en-US" altLang="zh-CN" sz="2100" b="1" dirty="0">
                <a:latin typeface="Arial" panose="020B0604020202020204" pitchFamily="34" charset="0"/>
                <a:cs typeface="Arial" panose="020B0604020202020204" pitchFamily="34" charset="0"/>
              </a:rPr>
              <a:t>D</a:t>
            </a:r>
            <a:r>
              <a:rPr lang="zh-CN" altLang="en-US" sz="2100" b="1" dirty="0">
                <a:latin typeface="Arial" panose="020B0604020202020204" pitchFamily="34" charset="0"/>
                <a:cs typeface="Arial" panose="020B0604020202020204" pitchFamily="34" charset="0"/>
              </a:rPr>
              <a:t>的类体中 </a:t>
            </a:r>
            <a:endParaRPr lang="en-US" altLang="zh-CN" sz="2100" b="1" dirty="0">
              <a:latin typeface="Arial" panose="020B0604020202020204" pitchFamily="34" charset="0"/>
              <a:cs typeface="Arial" panose="020B0604020202020204" pitchFamily="34" charset="0"/>
            </a:endParaRPr>
          </a:p>
          <a:p>
            <a:pPr marL="1201737" lvl="2" indent="-457200">
              <a:lnSpc>
                <a:spcPct val="120000"/>
              </a:lnSpc>
              <a:spcBef>
                <a:spcPts val="0"/>
              </a:spcBef>
              <a:buFont typeface="+mj-ea"/>
              <a:buAutoNum type="circleNumDbPlain"/>
            </a:pPr>
            <a:r>
              <a:rPr lang="zh-CN" altLang="en-US" sz="2100" b="1" dirty="0">
                <a:latin typeface="Arial" panose="020B0604020202020204" pitchFamily="34" charset="0"/>
                <a:cs typeface="Arial" panose="020B0604020202020204" pitchFamily="34" charset="0"/>
              </a:rPr>
              <a:t>与“祖先”类</a:t>
            </a:r>
            <a:r>
              <a:rPr lang="en-US" altLang="zh-CN" sz="2100" b="1" dirty="0">
                <a:latin typeface="Arial" panose="020B0604020202020204" pitchFamily="34" charset="0"/>
                <a:cs typeface="Arial" panose="020B0604020202020204" pitchFamily="34" charset="0"/>
              </a:rPr>
              <a:t>A</a:t>
            </a:r>
            <a:r>
              <a:rPr lang="zh-CN" altLang="en-US" sz="2100" b="1" dirty="0">
                <a:latin typeface="Arial" panose="020B0604020202020204" pitchFamily="34" charset="0"/>
                <a:cs typeface="Arial" panose="020B0604020202020204" pitchFamily="34" charset="0"/>
              </a:rPr>
              <a:t>同包的其它类的类体中</a:t>
            </a:r>
            <a:endParaRPr lang="en-US" altLang="zh-CN" sz="2100" b="1" dirty="0">
              <a:latin typeface="Arial" panose="020B0604020202020204" pitchFamily="34" charset="0"/>
              <a:cs typeface="Arial" panose="020B0604020202020204" pitchFamily="34" charset="0"/>
            </a:endParaRPr>
          </a:p>
          <a:p>
            <a:pPr marL="744537" lvl="2" indent="0">
              <a:lnSpc>
                <a:spcPct val="120000"/>
              </a:lnSpc>
              <a:spcBef>
                <a:spcPts val="0"/>
              </a:spcBef>
              <a:buNone/>
            </a:pPr>
            <a:endParaRPr lang="en-US" altLang="zh-CN" b="1" dirty="0">
              <a:solidFill>
                <a:srgbClr val="0000CC"/>
              </a:solidFill>
              <a:latin typeface="+mj-lt"/>
              <a:ea typeface="隶书" panose="02010509060101010101" pitchFamily="49" charset="-122"/>
            </a:endParaRPr>
          </a:p>
          <a:p>
            <a:pPr>
              <a:lnSpc>
                <a:spcPct val="120000"/>
              </a:lnSpc>
              <a:spcBef>
                <a:spcPts val="0"/>
              </a:spcBef>
            </a:pPr>
            <a:r>
              <a:rPr lang="zh-CN" altLang="en-US" sz="2800" b="1" dirty="0">
                <a:solidFill>
                  <a:srgbClr val="006600"/>
                </a:solidFill>
                <a:ea typeface="隶书" panose="02010509060101010101" pitchFamily="49" charset="-122"/>
              </a:rPr>
              <a:t>类</a:t>
            </a:r>
            <a:r>
              <a:rPr lang="en-US" altLang="zh-CN" sz="2800" b="1" dirty="0">
                <a:solidFill>
                  <a:srgbClr val="006600"/>
                </a:solidFill>
                <a:ea typeface="隶书" panose="02010509060101010101" pitchFamily="49" charset="-122"/>
              </a:rPr>
              <a:t>D</a:t>
            </a:r>
            <a:r>
              <a:rPr lang="zh-CN" altLang="en-US" sz="2800" b="1" dirty="0">
                <a:solidFill>
                  <a:srgbClr val="006600"/>
                </a:solidFill>
                <a:latin typeface="华文新魏" panose="02010800040101010101" pitchFamily="2" charset="-122"/>
                <a:ea typeface="华文新魏" panose="02010800040101010101" pitchFamily="2" charset="-122"/>
              </a:rPr>
              <a:t>自定义</a:t>
            </a:r>
            <a:r>
              <a:rPr lang="zh-CN" altLang="en-US" sz="2800" dirty="0">
                <a:solidFill>
                  <a:srgbClr val="0000CC"/>
                </a:solidFill>
                <a:ea typeface="隶书" panose="02010509060101010101" pitchFamily="49" charset="-122"/>
              </a:rPr>
              <a:t>的</a:t>
            </a:r>
            <a:r>
              <a:rPr lang="en-US" altLang="zh-CN" sz="2800" b="1" dirty="0">
                <a:solidFill>
                  <a:srgbClr val="0000CC"/>
                </a:solidFill>
                <a:ea typeface="隶书" panose="02010509060101010101" pitchFamily="49" charset="-122"/>
              </a:rPr>
              <a:t>protected</a:t>
            </a:r>
            <a:r>
              <a:rPr lang="zh-CN" altLang="en-US" sz="2800" dirty="0">
                <a:solidFill>
                  <a:srgbClr val="0000CC"/>
                </a:solidFill>
                <a:ea typeface="隶书" panose="02010509060101010101" pitchFamily="49" charset="-122"/>
              </a:rPr>
              <a:t>成员：</a:t>
            </a:r>
            <a:endParaRPr lang="en-US" altLang="zh-CN" sz="2800" dirty="0">
              <a:solidFill>
                <a:srgbClr val="0000CC"/>
              </a:solidFill>
              <a:ea typeface="隶书" panose="02010509060101010101" pitchFamily="49" charset="-122"/>
            </a:endParaRPr>
          </a:p>
          <a:p>
            <a:pPr marL="1201737" lvl="2" indent="-457200">
              <a:lnSpc>
                <a:spcPct val="120000"/>
              </a:lnSpc>
              <a:spcBef>
                <a:spcPts val="0"/>
              </a:spcBef>
              <a:buFont typeface="+mj-ea"/>
              <a:buAutoNum type="circleNumDbPlain"/>
            </a:pPr>
            <a:r>
              <a:rPr lang="en-US" altLang="zh-CN" sz="2100" b="1" dirty="0">
                <a:latin typeface="Arial" panose="020B0604020202020204" pitchFamily="34" charset="0"/>
                <a:cs typeface="Arial" panose="020B0604020202020204" pitchFamily="34" charset="0"/>
              </a:rPr>
              <a:t>D</a:t>
            </a:r>
            <a:r>
              <a:rPr lang="zh-CN" altLang="en-US" sz="2100" b="1" dirty="0">
                <a:latin typeface="Arial" panose="020B0604020202020204" pitchFamily="34" charset="0"/>
                <a:cs typeface="Arial" panose="020B0604020202020204" pitchFamily="34" charset="0"/>
              </a:rPr>
              <a:t>类类体中</a:t>
            </a:r>
            <a:endParaRPr lang="en-US" altLang="zh-CN" sz="2100" b="1" dirty="0">
              <a:latin typeface="Arial" panose="020B0604020202020204" pitchFamily="34" charset="0"/>
              <a:cs typeface="Arial" panose="020B0604020202020204" pitchFamily="34" charset="0"/>
            </a:endParaRPr>
          </a:p>
          <a:p>
            <a:pPr marL="1201737" lvl="2" indent="-457200">
              <a:lnSpc>
                <a:spcPct val="120000"/>
              </a:lnSpc>
              <a:spcBef>
                <a:spcPts val="0"/>
              </a:spcBef>
              <a:buFont typeface="+mj-ea"/>
              <a:buAutoNum type="circleNumDbPlain"/>
            </a:pPr>
            <a:r>
              <a:rPr lang="zh-CN" altLang="en-US" sz="2100" b="1" dirty="0">
                <a:latin typeface="Arial" panose="020B0604020202020204" pitchFamily="34" charset="0"/>
                <a:cs typeface="Arial" panose="020B0604020202020204" pitchFamily="34" charset="0"/>
              </a:rPr>
              <a:t>子类类体中</a:t>
            </a:r>
            <a:r>
              <a:rPr lang="en-US" altLang="zh-CN" sz="2100" b="1" dirty="0">
                <a:latin typeface="Arial" panose="020B0604020202020204" pitchFamily="34" charset="0"/>
                <a:cs typeface="Arial" panose="020B0604020202020204" pitchFamily="34" charset="0"/>
              </a:rPr>
              <a:t>(</a:t>
            </a:r>
            <a:r>
              <a:rPr lang="zh-CN" altLang="en-US" sz="2100" b="1" dirty="0">
                <a:solidFill>
                  <a:srgbClr val="006600"/>
                </a:solidFill>
                <a:latin typeface="Arial" panose="020B0604020202020204" pitchFamily="34" charset="0"/>
                <a:cs typeface="Arial" panose="020B0604020202020204" pitchFamily="34" charset="0"/>
              </a:rPr>
              <a:t>子类与父类，</a:t>
            </a:r>
            <a:r>
              <a:rPr lang="zh-CN" altLang="en-US" sz="2100" b="1" dirty="0">
                <a:solidFill>
                  <a:srgbClr val="FF0000"/>
                </a:solidFill>
                <a:latin typeface="华文新魏" panose="02010800040101010101" pitchFamily="2" charset="-122"/>
                <a:ea typeface="华文新魏" panose="02010800040101010101" pitchFamily="2" charset="-122"/>
                <a:cs typeface="Arial" panose="020B0604020202020204" pitchFamily="34" charset="0"/>
              </a:rPr>
              <a:t>同包</a:t>
            </a:r>
            <a:r>
              <a:rPr lang="zh-CN" altLang="en-US" sz="2100" b="1" dirty="0">
                <a:solidFill>
                  <a:srgbClr val="006600"/>
                </a:solidFill>
                <a:latin typeface="Arial" panose="020B0604020202020204" pitchFamily="34" charset="0"/>
                <a:cs typeface="Arial" panose="020B0604020202020204" pitchFamily="34" charset="0"/>
              </a:rPr>
              <a:t>或</a:t>
            </a:r>
            <a:r>
              <a:rPr lang="zh-CN" altLang="en-US" sz="2100" b="1" dirty="0">
                <a:solidFill>
                  <a:srgbClr val="FF0000"/>
                </a:solidFill>
                <a:latin typeface="华文新魏" panose="02010800040101010101" pitchFamily="2" charset="-122"/>
                <a:ea typeface="华文新魏" panose="02010800040101010101" pitchFamily="2" charset="-122"/>
                <a:cs typeface="Arial" panose="020B0604020202020204" pitchFamily="34" charset="0"/>
              </a:rPr>
              <a:t>不同包</a:t>
            </a:r>
            <a:r>
              <a:rPr lang="zh-CN" altLang="en-US" sz="2100" b="1" dirty="0">
                <a:solidFill>
                  <a:srgbClr val="006600"/>
                </a:solidFill>
                <a:latin typeface="Arial" panose="020B0604020202020204" pitchFamily="34" charset="0"/>
                <a:cs typeface="Arial" panose="020B0604020202020204" pitchFamily="34" charset="0"/>
              </a:rPr>
              <a:t>均可继承</a:t>
            </a:r>
            <a:r>
              <a:rPr lang="en-US" altLang="zh-CN" sz="2100" b="1" dirty="0">
                <a:latin typeface="Arial" panose="020B0604020202020204" pitchFamily="34" charset="0"/>
                <a:cs typeface="Arial" panose="020B0604020202020204" pitchFamily="34" charset="0"/>
              </a:rPr>
              <a:t>)</a:t>
            </a:r>
          </a:p>
          <a:p>
            <a:pPr marL="1201737" lvl="2" indent="-457200">
              <a:lnSpc>
                <a:spcPct val="120000"/>
              </a:lnSpc>
              <a:spcBef>
                <a:spcPts val="0"/>
              </a:spcBef>
              <a:buFont typeface="+mj-ea"/>
              <a:buAutoNum type="circleNumDbPlain"/>
            </a:pPr>
            <a:r>
              <a:rPr lang="zh-CN" altLang="en-US" sz="2100" b="1" dirty="0">
                <a:latin typeface="Arial" panose="020B0604020202020204" pitchFamily="34" charset="0"/>
                <a:cs typeface="Arial" panose="020B0604020202020204" pitchFamily="34" charset="0"/>
              </a:rPr>
              <a:t>同包的其它类类体中</a:t>
            </a:r>
            <a:r>
              <a:rPr lang="en-US" altLang="zh-CN" sz="2100" b="1" dirty="0">
                <a:latin typeface="Arial" panose="020B0604020202020204" pitchFamily="34" charset="0"/>
                <a:cs typeface="Arial" panose="020B0604020202020204" pitchFamily="34" charset="0"/>
              </a:rPr>
              <a:t>(</a:t>
            </a:r>
            <a:r>
              <a:rPr lang="zh-CN" altLang="en-US" sz="2100" b="1" dirty="0">
                <a:solidFill>
                  <a:srgbClr val="FF0000"/>
                </a:solidFill>
                <a:latin typeface="华文新魏" panose="02010800040101010101" pitchFamily="2" charset="-122"/>
                <a:ea typeface="华文新魏" panose="02010800040101010101" pitchFamily="2" charset="-122"/>
                <a:cs typeface="Arial" panose="020B0604020202020204" pitchFamily="34" charset="0"/>
              </a:rPr>
              <a:t>子类对象</a:t>
            </a:r>
            <a:r>
              <a:rPr lang="zh-CN" altLang="en-US" sz="2100" b="1" dirty="0">
                <a:solidFill>
                  <a:srgbClr val="006600"/>
                </a:solidFill>
                <a:latin typeface="Arial" panose="020B0604020202020204" pitchFamily="34" charset="0"/>
                <a:cs typeface="Arial" panose="020B0604020202020204" pitchFamily="34" charset="0"/>
              </a:rPr>
              <a:t>或</a:t>
            </a:r>
            <a:r>
              <a:rPr lang="zh-CN" altLang="en-US" sz="2100" b="1" dirty="0">
                <a:solidFill>
                  <a:srgbClr val="FF0000"/>
                </a:solidFill>
                <a:latin typeface="华文新魏" panose="02010800040101010101" pitchFamily="2" charset="-122"/>
                <a:ea typeface="华文新魏" panose="02010800040101010101" pitchFamily="2" charset="-122"/>
                <a:cs typeface="Arial" panose="020B0604020202020204" pitchFamily="34" charset="0"/>
              </a:rPr>
              <a:t>父类对象</a:t>
            </a:r>
            <a:r>
              <a:rPr lang="zh-CN" altLang="en-US" sz="2100" b="1" dirty="0">
                <a:solidFill>
                  <a:srgbClr val="006600"/>
                </a:solidFill>
                <a:latin typeface="Arial" panose="020B0604020202020204" pitchFamily="34" charset="0"/>
                <a:cs typeface="Arial" panose="020B0604020202020204" pitchFamily="34" charset="0"/>
              </a:rPr>
              <a:t>均可访问</a:t>
            </a:r>
            <a:r>
              <a:rPr lang="en-US" altLang="zh-CN" sz="2100" b="1" dirty="0">
                <a:latin typeface="Arial" panose="020B0604020202020204" pitchFamily="34" charset="0"/>
                <a:cs typeface="Arial" panose="020B0604020202020204" pitchFamily="34" charset="0"/>
              </a:rPr>
              <a:t>)</a:t>
            </a:r>
            <a:endParaRPr lang="en-US" altLang="zh-CN" sz="3200" dirty="0"/>
          </a:p>
          <a:p>
            <a:endParaRPr lang="zh-CN" altLang="en-US" dirty="0"/>
          </a:p>
        </p:txBody>
      </p:sp>
      <p:sp>
        <p:nvSpPr>
          <p:cNvPr id="4" name="灯片编号占位符 3">
            <a:extLst>
              <a:ext uri="{FF2B5EF4-FFF2-40B4-BE49-F238E27FC236}">
                <a16:creationId xmlns:a16="http://schemas.microsoft.com/office/drawing/2014/main" id="{E352B4B3-C20A-45A8-B02A-9701B3A86E4D}"/>
              </a:ext>
            </a:extLst>
          </p:cNvPr>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5" name="文本框 4">
            <a:extLst>
              <a:ext uri="{FF2B5EF4-FFF2-40B4-BE49-F238E27FC236}">
                <a16:creationId xmlns:a16="http://schemas.microsoft.com/office/drawing/2014/main" id="{C3E89654-372F-EDB3-897E-5CF5BDDBEC2D}"/>
              </a:ext>
            </a:extLst>
          </p:cNvPr>
          <p:cNvSpPr txBox="1"/>
          <p:nvPr/>
        </p:nvSpPr>
        <p:spPr>
          <a:xfrm>
            <a:off x="827584" y="5593301"/>
            <a:ext cx="7056784"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000099"/>
                </a:solidFill>
                <a:latin typeface="华文新魏" panose="02010800040101010101" pitchFamily="2" charset="-122"/>
                <a:ea typeface="华文新魏" panose="02010800040101010101" pitchFamily="2" charset="-122"/>
              </a:rPr>
              <a:t>课后运行</a:t>
            </a:r>
            <a:r>
              <a:rPr lang="en-US" altLang="zh-CN" sz="2400" dirty="0">
                <a:solidFill>
                  <a:srgbClr val="000099"/>
                </a:solidFill>
                <a:latin typeface="华文新魏" panose="02010800040101010101" pitchFamily="2" charset="-122"/>
                <a:ea typeface="华文新魏" panose="02010800040101010101" pitchFamily="2" charset="-122"/>
              </a:rPr>
              <a:t>protected</a:t>
            </a:r>
            <a:r>
              <a:rPr lang="zh-CN" altLang="en-US" sz="2400" dirty="0">
                <a:solidFill>
                  <a:srgbClr val="000099"/>
                </a:solidFill>
                <a:latin typeface="华文新魏" panose="02010800040101010101" pitchFamily="2" charset="-122"/>
                <a:ea typeface="华文新魏" panose="02010800040101010101" pitchFamily="2" charset="-122"/>
              </a:rPr>
              <a:t>可见性的示例程序，观察程序运行结果，掌握</a:t>
            </a:r>
            <a:r>
              <a:rPr lang="en-US" altLang="zh-CN" sz="2400" dirty="0">
                <a:solidFill>
                  <a:srgbClr val="000099"/>
                </a:solidFill>
                <a:latin typeface="华文新魏" panose="02010800040101010101" pitchFamily="2" charset="-122"/>
                <a:ea typeface="华文新魏" panose="02010800040101010101" pitchFamily="2" charset="-122"/>
              </a:rPr>
              <a:t>protected</a:t>
            </a:r>
            <a:r>
              <a:rPr lang="zh-CN" altLang="en-US" sz="2400" dirty="0">
                <a:solidFill>
                  <a:srgbClr val="000099"/>
                </a:solidFill>
                <a:latin typeface="华文新魏" panose="02010800040101010101" pitchFamily="2" charset="-122"/>
                <a:ea typeface="华文新魏" panose="02010800040101010101" pitchFamily="2" charset="-122"/>
              </a:rPr>
              <a:t>成员的可见性范围。</a:t>
            </a:r>
          </a:p>
        </p:txBody>
      </p:sp>
    </p:spTree>
    <p:extLst>
      <p:ext uri="{BB962C8B-B14F-4D97-AF65-F5344CB8AC3E}">
        <p14:creationId xmlns:p14="http://schemas.microsoft.com/office/powerpoint/2010/main" val="412487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§5.3   </a:t>
            </a:r>
            <a:r>
              <a:rPr lang="zh-CN" altLang="en-US" dirty="0">
                <a:latin typeface="宋体" pitchFamily="2" charset="-122"/>
              </a:rPr>
              <a:t>子类对象的构造过程 </a:t>
            </a:r>
            <a:endParaRPr lang="zh-CN" altLang="en-US" dirty="0"/>
          </a:p>
        </p:txBody>
      </p:sp>
      <p:sp>
        <p:nvSpPr>
          <p:cNvPr id="3" name="内容占位符 2"/>
          <p:cNvSpPr>
            <a:spLocks noGrp="1"/>
          </p:cNvSpPr>
          <p:nvPr>
            <p:ph idx="1"/>
          </p:nvPr>
        </p:nvSpPr>
        <p:spPr/>
        <p:txBody>
          <a:bodyPr/>
          <a:lstStyle/>
          <a:p>
            <a:r>
              <a:rPr lang="zh-CN" altLang="en-US" sz="2800" dirty="0"/>
              <a:t>父类的</a:t>
            </a:r>
            <a:r>
              <a:rPr lang="zh-CN" altLang="en-US" sz="2800" b="1" dirty="0">
                <a:solidFill>
                  <a:srgbClr val="006600"/>
                </a:solidFill>
                <a:latin typeface="华文新魏" panose="02010800040101010101" pitchFamily="2" charset="-122"/>
                <a:ea typeface="华文新魏" panose="02010800040101010101" pitchFamily="2" charset="-122"/>
              </a:rPr>
              <a:t>构造</a:t>
            </a:r>
            <a:r>
              <a:rPr lang="zh-CN" altLang="en-US" b="1" dirty="0">
                <a:solidFill>
                  <a:srgbClr val="006600"/>
                </a:solidFill>
                <a:latin typeface="华文新魏" panose="02010800040101010101" pitchFamily="2" charset="-122"/>
                <a:ea typeface="华文新魏" panose="02010800040101010101" pitchFamily="2" charset="-122"/>
              </a:rPr>
              <a:t>方法</a:t>
            </a:r>
            <a:r>
              <a:rPr lang="zh-CN" altLang="en-US" sz="2800" dirty="0"/>
              <a:t>不被子类继承</a:t>
            </a:r>
            <a:r>
              <a:rPr lang="en-US" altLang="zh-CN" sz="2800" dirty="0"/>
              <a:t>;</a:t>
            </a:r>
          </a:p>
          <a:p>
            <a:endParaRPr lang="en-US" altLang="zh-CN" sz="2800" dirty="0"/>
          </a:p>
          <a:p>
            <a:r>
              <a:rPr lang="zh-CN" altLang="en-US" sz="2800" dirty="0">
                <a:latin typeface="华文新魏" panose="02010800040101010101" pitchFamily="2" charset="-122"/>
                <a:ea typeface="华文新魏" panose="02010800040101010101" pitchFamily="2" charset="-122"/>
              </a:rPr>
              <a:t>用</a:t>
            </a:r>
            <a:r>
              <a:rPr lang="zh-CN" altLang="en-US" sz="2800" b="1" dirty="0">
                <a:solidFill>
                  <a:srgbClr val="FF0000"/>
                </a:solidFill>
                <a:latin typeface="华文新魏" panose="02010800040101010101" pitchFamily="2" charset="-122"/>
                <a:ea typeface="华文新魏" panose="02010800040101010101" pitchFamily="2" charset="-122"/>
              </a:rPr>
              <a:t>子类</a:t>
            </a:r>
            <a:r>
              <a:rPr lang="zh-CN" altLang="en-US" sz="2800" dirty="0">
                <a:latin typeface="华文新魏" panose="02010800040101010101" pitchFamily="2" charset="-122"/>
                <a:ea typeface="华文新魏" panose="02010800040101010101" pitchFamily="2" charset="-122"/>
              </a:rPr>
              <a:t>创建对象时，</a:t>
            </a:r>
            <a:r>
              <a:rPr lang="zh-CN" altLang="en-US" sz="2800" dirty="0">
                <a:solidFill>
                  <a:srgbClr val="0000CC"/>
                </a:solidFill>
                <a:latin typeface="华文新魏" panose="02010800040101010101" pitchFamily="2" charset="-122"/>
                <a:ea typeface="华文新魏" panose="02010800040101010101" pitchFamily="2" charset="-122"/>
              </a:rPr>
              <a:t>子类对象的成员初始化之前</a:t>
            </a:r>
            <a:r>
              <a:rPr lang="zh-CN" altLang="en-US" sz="2800" dirty="0">
                <a:latin typeface="华文新魏" panose="02010800040101010101" pitchFamily="2" charset="-122"/>
                <a:ea typeface="华文新魏" panose="02010800040101010101" pitchFamily="2" charset="-122"/>
              </a:rPr>
              <a:t>必须完成</a:t>
            </a:r>
            <a:r>
              <a:rPr lang="zh-CN" altLang="en-US" sz="2800" dirty="0">
                <a:solidFill>
                  <a:srgbClr val="006600"/>
                </a:solidFill>
                <a:latin typeface="华文新魏" panose="02010800040101010101" pitchFamily="2" charset="-122"/>
                <a:ea typeface="华文新魏" panose="02010800040101010101" pitchFamily="2" charset="-122"/>
              </a:rPr>
              <a:t>父类</a:t>
            </a:r>
            <a:r>
              <a:rPr lang="zh-CN" altLang="en-US" sz="2800" dirty="0">
                <a:latin typeface="华文新魏" panose="02010800040101010101" pitchFamily="2" charset="-122"/>
                <a:ea typeface="华文新魏" panose="02010800040101010101" pitchFamily="2" charset="-122"/>
              </a:rPr>
              <a:t>或</a:t>
            </a:r>
            <a:r>
              <a:rPr lang="zh-CN" altLang="en-US" dirty="0">
                <a:solidFill>
                  <a:srgbClr val="006600"/>
                </a:solidFill>
                <a:latin typeface="华文新魏" panose="02010800040101010101" pitchFamily="2" charset="-122"/>
                <a:ea typeface="华文新魏" panose="02010800040101010101" pitchFamily="2" charset="-122"/>
              </a:rPr>
              <a:t>祖先类</a:t>
            </a:r>
            <a:r>
              <a:rPr lang="zh-CN" altLang="en-US" sz="2800" dirty="0">
                <a:latin typeface="华文新魏" panose="02010800040101010101" pitchFamily="2" charset="-122"/>
                <a:ea typeface="华文新魏" panose="02010800040101010101" pitchFamily="2" charset="-122"/>
              </a:rPr>
              <a:t>对象的成员的初始化。</a:t>
            </a:r>
            <a:endParaRPr lang="en-US" altLang="zh-CN" sz="2800" dirty="0">
              <a:latin typeface="华文新魏" panose="02010800040101010101" pitchFamily="2" charset="-122"/>
              <a:ea typeface="华文新魏" panose="02010800040101010101" pitchFamily="2" charset="-122"/>
            </a:endParaRPr>
          </a:p>
          <a:p>
            <a:endParaRPr lang="en-US" altLang="zh-CN" dirty="0"/>
          </a:p>
          <a:p>
            <a:r>
              <a:rPr lang="zh-CN" altLang="en-US" dirty="0"/>
              <a:t>用</a:t>
            </a:r>
            <a:r>
              <a:rPr lang="zh-CN" altLang="en-US" b="1" dirty="0">
                <a:solidFill>
                  <a:srgbClr val="000099"/>
                </a:solidFill>
              </a:rPr>
              <a:t>子类</a:t>
            </a:r>
            <a:r>
              <a:rPr lang="zh-CN" altLang="en-US" dirty="0"/>
              <a:t>创建对象时：</a:t>
            </a:r>
            <a:endParaRPr lang="en-US" altLang="zh-CN" dirty="0"/>
          </a:p>
          <a:p>
            <a:pPr lvl="1"/>
            <a:r>
              <a:rPr lang="zh-CN" altLang="en-US" dirty="0">
                <a:solidFill>
                  <a:srgbClr val="000099"/>
                </a:solidFill>
                <a:latin typeface="华文新魏" panose="02010800040101010101" pitchFamily="2" charset="-122"/>
                <a:ea typeface="华文新魏" panose="02010800040101010101" pitchFamily="2" charset="-122"/>
              </a:rPr>
              <a:t>父类的成员变量</a:t>
            </a:r>
            <a:r>
              <a:rPr lang="zh-CN" altLang="en-US" dirty="0">
                <a:solidFill>
                  <a:srgbClr val="000099"/>
                </a:solidFill>
              </a:rPr>
              <a:t>分配了内存空间；</a:t>
            </a:r>
            <a:endParaRPr lang="en-US" altLang="zh-CN" dirty="0"/>
          </a:p>
          <a:p>
            <a:pPr lvl="1"/>
            <a:r>
              <a:rPr lang="zh-CN" altLang="en-US" dirty="0">
                <a:solidFill>
                  <a:srgbClr val="000099"/>
                </a:solidFill>
                <a:latin typeface="华文新魏" panose="02010800040101010101" pitchFamily="2" charset="-122"/>
                <a:ea typeface="华文新魏" panose="02010800040101010101" pitchFamily="2" charset="-122"/>
              </a:rPr>
              <a:t>子类中声明的成员变量</a:t>
            </a:r>
            <a:r>
              <a:rPr lang="zh-CN" altLang="en-US" dirty="0">
                <a:solidFill>
                  <a:srgbClr val="000099"/>
                </a:solidFill>
              </a:rPr>
              <a:t>被分配了内存；</a:t>
            </a:r>
            <a:endParaRPr lang="en-US" altLang="zh-CN" dirty="0"/>
          </a:p>
          <a:p>
            <a:pPr lvl="1"/>
            <a:r>
              <a:rPr lang="zh-CN" altLang="en-US" dirty="0"/>
              <a:t>但只将</a:t>
            </a:r>
            <a:r>
              <a:rPr lang="zh-CN" altLang="en-US" b="1" dirty="0">
                <a:solidFill>
                  <a:srgbClr val="C00000"/>
                </a:solidFill>
              </a:rPr>
              <a:t>子类继承的那部分</a:t>
            </a:r>
            <a:r>
              <a:rPr lang="zh-CN" altLang="en-US" dirty="0"/>
              <a:t>作为子类对象的变量。</a:t>
            </a:r>
            <a:endParaRPr lang="en-US" altLang="zh-CN" dirty="0"/>
          </a:p>
          <a:p>
            <a:pPr>
              <a:buNone/>
            </a:pPr>
            <a:r>
              <a:rPr lang="zh-CN" altLang="en-US" dirty="0"/>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nvSpPr>
        <p:spPr bwMode="auto">
          <a:xfrm>
            <a:off x="468313" y="116633"/>
            <a:ext cx="2159000" cy="2383674"/>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Times New Roman" pitchFamily="18" charset="0"/>
              </a:rPr>
              <a:t>class A{</a:t>
            </a:r>
          </a:p>
          <a:p>
            <a:pPr eaLnBrk="0" hangingPunct="0"/>
            <a:r>
              <a:rPr lang="en-US" altLang="zh-CN" sz="2400" b="1" dirty="0">
                <a:solidFill>
                  <a:srgbClr val="000000"/>
                </a:solidFill>
                <a:latin typeface="Times New Roman" pitchFamily="18" charset="0"/>
              </a:rPr>
              <a:t>    int a, b;</a:t>
            </a:r>
          </a:p>
          <a:p>
            <a:pPr eaLnBrk="0" hangingPunct="0"/>
            <a:endParaRPr lang="en-US" altLang="zh-CN" sz="10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    A(){</a:t>
            </a:r>
          </a:p>
          <a:p>
            <a:pPr eaLnBrk="0" hangingPunct="0"/>
            <a:r>
              <a:rPr lang="en-US" altLang="zh-CN" sz="2400" b="1" dirty="0">
                <a:solidFill>
                  <a:srgbClr val="000000"/>
                </a:solidFill>
                <a:latin typeface="Times New Roman" pitchFamily="18" charset="0"/>
              </a:rPr>
              <a:t>        a=100;</a:t>
            </a:r>
          </a:p>
          <a:p>
            <a:pPr eaLnBrk="0" hangingPunct="0"/>
            <a:r>
              <a:rPr lang="en-US" altLang="zh-CN" sz="2400" b="1" dirty="0">
                <a:solidFill>
                  <a:srgbClr val="000000"/>
                </a:solidFill>
                <a:latin typeface="Times New Roman" pitchFamily="18" charset="0"/>
              </a:rPr>
              <a:t>    }</a:t>
            </a:r>
          </a:p>
          <a:p>
            <a:pPr eaLnBrk="0" hangingPunct="0"/>
            <a:r>
              <a:rPr lang="en-US" altLang="zh-CN" sz="2400" b="1" dirty="0">
                <a:solidFill>
                  <a:srgbClr val="000000"/>
                </a:solidFill>
                <a:latin typeface="Times New Roman" pitchFamily="18" charset="0"/>
              </a:rPr>
              <a:t>}</a:t>
            </a:r>
          </a:p>
        </p:txBody>
      </p:sp>
      <p:sp>
        <p:nvSpPr>
          <p:cNvPr id="191493" name="Rectangle 5"/>
          <p:cNvSpPr>
            <a:spLocks noChangeArrowheads="1"/>
          </p:cNvSpPr>
          <p:nvPr/>
        </p:nvSpPr>
        <p:spPr bwMode="auto">
          <a:xfrm>
            <a:off x="2786049" y="52622"/>
            <a:ext cx="2736850" cy="2543015"/>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Times New Roman" pitchFamily="18" charset="0"/>
              </a:rPr>
              <a:t>class B extends A{</a:t>
            </a:r>
          </a:p>
          <a:p>
            <a:pPr eaLnBrk="0" hangingPunct="0"/>
            <a:r>
              <a:rPr lang="en-US" altLang="zh-CN" sz="2400" b="1" dirty="0">
                <a:solidFill>
                  <a:srgbClr val="000000"/>
                </a:solidFill>
                <a:latin typeface="Times New Roman" pitchFamily="18" charset="0"/>
              </a:rPr>
              <a:t>    int c, d;</a:t>
            </a:r>
            <a:endParaRPr lang="en-US" altLang="zh-CN" sz="10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    B(){</a:t>
            </a:r>
          </a:p>
          <a:p>
            <a:pPr eaLnBrk="0" hangingPunct="0"/>
            <a:r>
              <a:rPr lang="en-US" altLang="zh-CN" sz="2400" b="1" dirty="0">
                <a:solidFill>
                  <a:srgbClr val="000000"/>
                </a:solidFill>
                <a:latin typeface="Times New Roman" pitchFamily="18" charset="0"/>
              </a:rPr>
              <a:t>        </a:t>
            </a:r>
            <a:r>
              <a:rPr lang="en-US" altLang="zh-CN" sz="2400" b="1" dirty="0">
                <a:solidFill>
                  <a:srgbClr val="0000CC"/>
                </a:solidFill>
                <a:latin typeface="Times New Roman" pitchFamily="18" charset="0"/>
              </a:rPr>
              <a:t>super();</a:t>
            </a:r>
          </a:p>
          <a:p>
            <a:pPr eaLnBrk="0" hangingPunct="0"/>
            <a:r>
              <a:rPr lang="en-US" altLang="zh-CN" sz="2400" b="1" dirty="0">
                <a:solidFill>
                  <a:srgbClr val="000000"/>
                </a:solidFill>
                <a:latin typeface="Times New Roman" pitchFamily="18" charset="0"/>
              </a:rPr>
              <a:t>        c=-100;</a:t>
            </a:r>
          </a:p>
          <a:p>
            <a:pPr eaLnBrk="0" hangingPunct="0"/>
            <a:r>
              <a:rPr lang="en-US" altLang="zh-CN" sz="2400" b="1" dirty="0">
                <a:solidFill>
                  <a:srgbClr val="000000"/>
                </a:solidFill>
                <a:latin typeface="Times New Roman" pitchFamily="18" charset="0"/>
              </a:rPr>
              <a:t>    }</a:t>
            </a:r>
          </a:p>
          <a:p>
            <a:pPr eaLnBrk="0" hangingPunct="0"/>
            <a:r>
              <a:rPr lang="en-US" altLang="zh-CN" sz="2400" b="1" dirty="0">
                <a:solidFill>
                  <a:srgbClr val="000000"/>
                </a:solidFill>
                <a:latin typeface="Times New Roman" pitchFamily="18" charset="0"/>
              </a:rPr>
              <a:t>}</a:t>
            </a:r>
          </a:p>
        </p:txBody>
      </p:sp>
      <p:sp>
        <p:nvSpPr>
          <p:cNvPr id="191494" name="Rectangle 6"/>
          <p:cNvSpPr>
            <a:spLocks noChangeArrowheads="1"/>
          </p:cNvSpPr>
          <p:nvPr/>
        </p:nvSpPr>
        <p:spPr bwMode="auto">
          <a:xfrm>
            <a:off x="5786446" y="642918"/>
            <a:ext cx="2736850" cy="863600"/>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a:solidFill>
                  <a:srgbClr val="000000"/>
                </a:solidFill>
                <a:latin typeface="Times New Roman" pitchFamily="18" charset="0"/>
              </a:rPr>
              <a:t>B rb=new B();</a:t>
            </a:r>
          </a:p>
        </p:txBody>
      </p:sp>
      <p:sp>
        <p:nvSpPr>
          <p:cNvPr id="191495" name="Rectangle 7"/>
          <p:cNvSpPr>
            <a:spLocks noChangeArrowheads="1"/>
          </p:cNvSpPr>
          <p:nvPr/>
        </p:nvSpPr>
        <p:spPr bwMode="auto">
          <a:xfrm>
            <a:off x="323528" y="2708920"/>
            <a:ext cx="8622704" cy="3697754"/>
          </a:xfrm>
          <a:prstGeom prst="rect">
            <a:avLst/>
          </a:prstGeom>
          <a:solidFill>
            <a:srgbClr val="F8F8F8"/>
          </a:solidFill>
          <a:ln w="9525">
            <a:solidFill>
              <a:schemeClr val="tx1"/>
            </a:solidFill>
            <a:miter lim="800000"/>
            <a:headEnd/>
            <a:tailEnd/>
          </a:ln>
          <a:effectLst/>
        </p:spPr>
        <p:txBody>
          <a:bodyPr wrap="none" anchor="ctr"/>
          <a:lstStyle/>
          <a:p>
            <a:pPr eaLnBrk="0" hangingPunct="0"/>
            <a:endParaRPr lang="zh-CN" altLang="zh-CN" sz="2400" b="1">
              <a:solidFill>
                <a:srgbClr val="000000"/>
              </a:solidFill>
              <a:latin typeface="Times New Roman" pitchFamily="18" charset="0"/>
            </a:endParaRPr>
          </a:p>
        </p:txBody>
      </p:sp>
      <p:sp>
        <p:nvSpPr>
          <p:cNvPr id="191496" name="Rectangle 8"/>
          <p:cNvSpPr>
            <a:spLocks noChangeArrowheads="1"/>
          </p:cNvSpPr>
          <p:nvPr/>
        </p:nvSpPr>
        <p:spPr bwMode="auto">
          <a:xfrm>
            <a:off x="446624" y="2775780"/>
            <a:ext cx="1152525" cy="504825"/>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dirty="0">
                <a:solidFill>
                  <a:srgbClr val="0000CC"/>
                </a:solidFill>
                <a:latin typeface="Times New Roman" pitchFamily="18" charset="0"/>
              </a:rPr>
              <a:t>new B()</a:t>
            </a:r>
          </a:p>
        </p:txBody>
      </p:sp>
      <p:sp>
        <p:nvSpPr>
          <p:cNvPr id="191497" name="Rectangle 9"/>
          <p:cNvSpPr>
            <a:spLocks noChangeArrowheads="1"/>
          </p:cNvSpPr>
          <p:nvPr/>
        </p:nvSpPr>
        <p:spPr bwMode="auto">
          <a:xfrm>
            <a:off x="3483450" y="2775780"/>
            <a:ext cx="1152525" cy="504825"/>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a:solidFill>
                  <a:srgbClr val="0000CC"/>
                </a:solidFill>
                <a:latin typeface="Times New Roman" pitchFamily="18" charset="0"/>
              </a:rPr>
              <a:t>A</a:t>
            </a:r>
          </a:p>
        </p:txBody>
      </p:sp>
      <p:sp>
        <p:nvSpPr>
          <p:cNvPr id="191498" name="Rectangle 10"/>
          <p:cNvSpPr>
            <a:spLocks noChangeArrowheads="1"/>
          </p:cNvSpPr>
          <p:nvPr/>
        </p:nvSpPr>
        <p:spPr bwMode="auto">
          <a:xfrm>
            <a:off x="6723537" y="2801857"/>
            <a:ext cx="1152525" cy="504825"/>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a:solidFill>
                  <a:srgbClr val="0000CC"/>
                </a:solidFill>
                <a:latin typeface="Times New Roman" pitchFamily="18" charset="0"/>
              </a:rPr>
              <a:t>Object</a:t>
            </a:r>
          </a:p>
        </p:txBody>
      </p:sp>
      <p:sp>
        <p:nvSpPr>
          <p:cNvPr id="191499" name="Line 11"/>
          <p:cNvSpPr>
            <a:spLocks noChangeShapeType="1"/>
          </p:cNvSpPr>
          <p:nvPr/>
        </p:nvSpPr>
        <p:spPr bwMode="auto">
          <a:xfrm flipH="1">
            <a:off x="1035524" y="3280605"/>
            <a:ext cx="18253" cy="3126070"/>
          </a:xfrm>
          <a:prstGeom prst="line">
            <a:avLst/>
          </a:prstGeom>
          <a:noFill/>
          <a:ln w="9525">
            <a:solidFill>
              <a:schemeClr val="tx1"/>
            </a:solidFill>
            <a:prstDash val="dashDot"/>
            <a:round/>
            <a:headEnd/>
            <a:tailEnd type="triangle" w="med" len="med"/>
          </a:ln>
          <a:effectLst/>
        </p:spPr>
        <p:txBody>
          <a:bodyPr/>
          <a:lstStyle/>
          <a:p>
            <a:endParaRPr lang="zh-CN" altLang="en-US"/>
          </a:p>
        </p:txBody>
      </p:sp>
      <p:sp>
        <p:nvSpPr>
          <p:cNvPr id="191500" name="Line 12"/>
          <p:cNvSpPr>
            <a:spLocks noChangeShapeType="1"/>
          </p:cNvSpPr>
          <p:nvPr/>
        </p:nvSpPr>
        <p:spPr bwMode="auto">
          <a:xfrm>
            <a:off x="4059713" y="3238025"/>
            <a:ext cx="0" cy="3168650"/>
          </a:xfrm>
          <a:prstGeom prst="line">
            <a:avLst/>
          </a:prstGeom>
          <a:noFill/>
          <a:ln w="9525">
            <a:solidFill>
              <a:schemeClr val="tx1"/>
            </a:solidFill>
            <a:prstDash val="dashDot"/>
            <a:round/>
            <a:headEnd/>
            <a:tailEnd type="triangle" w="med" len="med"/>
          </a:ln>
          <a:effectLst/>
        </p:spPr>
        <p:txBody>
          <a:bodyPr/>
          <a:lstStyle/>
          <a:p>
            <a:endParaRPr lang="zh-CN" altLang="en-US"/>
          </a:p>
        </p:txBody>
      </p:sp>
      <p:sp>
        <p:nvSpPr>
          <p:cNvPr id="191501" name="Line 13"/>
          <p:cNvSpPr>
            <a:spLocks noChangeShapeType="1"/>
          </p:cNvSpPr>
          <p:nvPr/>
        </p:nvSpPr>
        <p:spPr bwMode="auto">
          <a:xfrm flipH="1">
            <a:off x="7299799" y="3306681"/>
            <a:ext cx="40713" cy="3099993"/>
          </a:xfrm>
          <a:prstGeom prst="line">
            <a:avLst/>
          </a:prstGeom>
          <a:noFill/>
          <a:ln w="9525">
            <a:solidFill>
              <a:schemeClr val="tx1"/>
            </a:solidFill>
            <a:prstDash val="dashDot"/>
            <a:round/>
            <a:headEnd/>
            <a:tailEnd type="triangle" w="med" len="med"/>
          </a:ln>
          <a:effectLst/>
        </p:spPr>
        <p:txBody>
          <a:bodyPr/>
          <a:lstStyle/>
          <a:p>
            <a:endParaRPr lang="zh-CN" altLang="en-US"/>
          </a:p>
        </p:txBody>
      </p:sp>
      <p:sp>
        <p:nvSpPr>
          <p:cNvPr id="191502" name="Rectangle 14"/>
          <p:cNvSpPr>
            <a:spLocks noChangeArrowheads="1"/>
          </p:cNvSpPr>
          <p:nvPr/>
        </p:nvSpPr>
        <p:spPr bwMode="auto">
          <a:xfrm>
            <a:off x="891063" y="3525361"/>
            <a:ext cx="288925" cy="2665413"/>
          </a:xfrm>
          <a:prstGeom prst="rect">
            <a:avLst/>
          </a:prstGeom>
          <a:solidFill>
            <a:srgbClr val="F8F8F8"/>
          </a:solidFill>
          <a:ln w="9525">
            <a:solidFill>
              <a:schemeClr val="tx1"/>
            </a:solidFill>
            <a:miter lim="800000"/>
            <a:headEnd/>
            <a:tailEnd/>
          </a:ln>
          <a:effectLst/>
        </p:spPr>
        <p:txBody>
          <a:bodyPr wrap="none" anchor="ctr"/>
          <a:lstStyle/>
          <a:p>
            <a:pPr eaLnBrk="0" hangingPunct="0"/>
            <a:endParaRPr lang="zh-CN" altLang="zh-CN" sz="2400" b="1">
              <a:solidFill>
                <a:srgbClr val="000000"/>
              </a:solidFill>
              <a:latin typeface="Times New Roman" pitchFamily="18" charset="0"/>
            </a:endParaRPr>
          </a:p>
        </p:txBody>
      </p:sp>
      <p:sp>
        <p:nvSpPr>
          <p:cNvPr id="191503" name="Rectangle 15"/>
          <p:cNvSpPr>
            <a:spLocks noChangeArrowheads="1"/>
          </p:cNvSpPr>
          <p:nvPr/>
        </p:nvSpPr>
        <p:spPr bwMode="auto">
          <a:xfrm>
            <a:off x="3915250" y="4103214"/>
            <a:ext cx="288925" cy="1511522"/>
          </a:xfrm>
          <a:prstGeom prst="rect">
            <a:avLst/>
          </a:prstGeom>
          <a:solidFill>
            <a:srgbClr val="F8F8F8"/>
          </a:solidFill>
          <a:ln w="9525">
            <a:solidFill>
              <a:schemeClr val="tx1"/>
            </a:solidFill>
            <a:miter lim="800000"/>
            <a:headEnd/>
            <a:tailEnd/>
          </a:ln>
          <a:effectLst/>
        </p:spPr>
        <p:txBody>
          <a:bodyPr wrap="none" anchor="ctr"/>
          <a:lstStyle/>
          <a:p>
            <a:pPr eaLnBrk="0" hangingPunct="0"/>
            <a:endParaRPr lang="zh-CN" altLang="zh-CN" sz="2400" b="1">
              <a:solidFill>
                <a:srgbClr val="000000"/>
              </a:solidFill>
              <a:latin typeface="Times New Roman" pitchFamily="18" charset="0"/>
            </a:endParaRPr>
          </a:p>
        </p:txBody>
      </p:sp>
      <p:sp>
        <p:nvSpPr>
          <p:cNvPr id="191504" name="Rectangle 16"/>
          <p:cNvSpPr>
            <a:spLocks noChangeArrowheads="1"/>
          </p:cNvSpPr>
          <p:nvPr/>
        </p:nvSpPr>
        <p:spPr bwMode="auto">
          <a:xfrm>
            <a:off x="7156925" y="4750914"/>
            <a:ext cx="287338" cy="396876"/>
          </a:xfrm>
          <a:prstGeom prst="rect">
            <a:avLst/>
          </a:prstGeom>
          <a:solidFill>
            <a:srgbClr val="F8F8F8"/>
          </a:solidFill>
          <a:ln w="9525">
            <a:solidFill>
              <a:schemeClr val="tx1"/>
            </a:solidFill>
            <a:miter lim="800000"/>
            <a:headEnd/>
            <a:tailEnd/>
          </a:ln>
          <a:effectLst/>
        </p:spPr>
        <p:txBody>
          <a:bodyPr wrap="none" anchor="ctr"/>
          <a:lstStyle/>
          <a:p>
            <a:pPr eaLnBrk="0" hangingPunct="0"/>
            <a:endParaRPr lang="zh-CN" altLang="zh-CN" sz="2400" b="1">
              <a:solidFill>
                <a:srgbClr val="000000"/>
              </a:solidFill>
              <a:latin typeface="Times New Roman" pitchFamily="18" charset="0"/>
            </a:endParaRPr>
          </a:p>
        </p:txBody>
      </p:sp>
      <p:sp>
        <p:nvSpPr>
          <p:cNvPr id="191505" name="Line 17"/>
          <p:cNvSpPr>
            <a:spLocks noChangeShapeType="1"/>
          </p:cNvSpPr>
          <p:nvPr/>
        </p:nvSpPr>
        <p:spPr bwMode="auto">
          <a:xfrm>
            <a:off x="1179988" y="4141313"/>
            <a:ext cx="2735263" cy="0"/>
          </a:xfrm>
          <a:prstGeom prst="line">
            <a:avLst/>
          </a:prstGeom>
          <a:noFill/>
          <a:ln w="9525">
            <a:solidFill>
              <a:schemeClr val="tx1"/>
            </a:solidFill>
            <a:round/>
            <a:headEnd/>
            <a:tailEnd type="triangle" w="med" len="med"/>
          </a:ln>
          <a:effectLst/>
        </p:spPr>
        <p:txBody>
          <a:bodyPr/>
          <a:lstStyle/>
          <a:p>
            <a:endParaRPr lang="zh-CN" altLang="en-US"/>
          </a:p>
        </p:txBody>
      </p:sp>
      <p:sp>
        <p:nvSpPr>
          <p:cNvPr id="191506" name="Line 18"/>
          <p:cNvSpPr>
            <a:spLocks noChangeShapeType="1"/>
          </p:cNvSpPr>
          <p:nvPr/>
        </p:nvSpPr>
        <p:spPr bwMode="auto">
          <a:xfrm>
            <a:off x="4204175" y="4750913"/>
            <a:ext cx="2952750" cy="0"/>
          </a:xfrm>
          <a:prstGeom prst="line">
            <a:avLst/>
          </a:prstGeom>
          <a:noFill/>
          <a:ln w="9525">
            <a:solidFill>
              <a:schemeClr val="tx1"/>
            </a:solidFill>
            <a:round/>
            <a:headEnd/>
            <a:tailEnd type="triangle" w="med" len="med"/>
          </a:ln>
          <a:effectLst/>
        </p:spPr>
        <p:txBody>
          <a:bodyPr/>
          <a:lstStyle/>
          <a:p>
            <a:endParaRPr lang="zh-CN" altLang="en-US"/>
          </a:p>
        </p:txBody>
      </p:sp>
      <p:sp>
        <p:nvSpPr>
          <p:cNvPr id="191507" name="Line 19"/>
          <p:cNvSpPr>
            <a:spLocks noChangeShapeType="1"/>
          </p:cNvSpPr>
          <p:nvPr/>
        </p:nvSpPr>
        <p:spPr bwMode="auto">
          <a:xfrm flipH="1" flipV="1">
            <a:off x="4240290" y="5122780"/>
            <a:ext cx="2915048" cy="1"/>
          </a:xfrm>
          <a:prstGeom prst="line">
            <a:avLst/>
          </a:prstGeom>
          <a:noFill/>
          <a:ln w="9525">
            <a:solidFill>
              <a:schemeClr val="tx1"/>
            </a:solidFill>
            <a:round/>
            <a:headEnd/>
            <a:tailEnd type="triangle" w="med" len="med"/>
          </a:ln>
          <a:effectLst/>
        </p:spPr>
        <p:txBody>
          <a:bodyPr/>
          <a:lstStyle/>
          <a:p>
            <a:endParaRPr lang="zh-CN" altLang="en-US"/>
          </a:p>
        </p:txBody>
      </p:sp>
      <p:sp>
        <p:nvSpPr>
          <p:cNvPr id="191508" name="Rectangle 20"/>
          <p:cNvSpPr>
            <a:spLocks noChangeArrowheads="1"/>
          </p:cNvSpPr>
          <p:nvPr/>
        </p:nvSpPr>
        <p:spPr bwMode="auto">
          <a:xfrm>
            <a:off x="4224007" y="5196081"/>
            <a:ext cx="1152525" cy="358775"/>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000" b="1" dirty="0">
                <a:solidFill>
                  <a:srgbClr val="000000"/>
                </a:solidFill>
                <a:latin typeface="Times New Roman" pitchFamily="18" charset="0"/>
              </a:rPr>
              <a:t>a=100;</a:t>
            </a:r>
          </a:p>
        </p:txBody>
      </p:sp>
      <p:sp>
        <p:nvSpPr>
          <p:cNvPr id="191509" name="Line 21"/>
          <p:cNvSpPr>
            <a:spLocks noChangeShapeType="1"/>
          </p:cNvSpPr>
          <p:nvPr/>
        </p:nvSpPr>
        <p:spPr bwMode="auto">
          <a:xfrm flipH="1">
            <a:off x="1179988" y="5554856"/>
            <a:ext cx="2735263" cy="0"/>
          </a:xfrm>
          <a:prstGeom prst="line">
            <a:avLst/>
          </a:prstGeom>
          <a:noFill/>
          <a:ln w="9525">
            <a:solidFill>
              <a:schemeClr val="tx1"/>
            </a:solidFill>
            <a:round/>
            <a:headEnd/>
            <a:tailEnd type="triangle" w="med" len="med"/>
          </a:ln>
          <a:effectLst/>
        </p:spPr>
        <p:txBody>
          <a:bodyPr/>
          <a:lstStyle/>
          <a:p>
            <a:endParaRPr lang="zh-CN" altLang="en-US"/>
          </a:p>
        </p:txBody>
      </p:sp>
      <p:sp>
        <p:nvSpPr>
          <p:cNvPr id="191510" name="Rectangle 22"/>
          <p:cNvSpPr>
            <a:spLocks noChangeArrowheads="1"/>
          </p:cNvSpPr>
          <p:nvPr/>
        </p:nvSpPr>
        <p:spPr bwMode="auto">
          <a:xfrm>
            <a:off x="7494973" y="4761243"/>
            <a:ext cx="1416269" cy="376217"/>
          </a:xfrm>
          <a:prstGeom prst="rect">
            <a:avLst/>
          </a:prstGeom>
          <a:solidFill>
            <a:srgbClr val="F8F8F8"/>
          </a:solidFill>
          <a:ln w="9525">
            <a:solidFill>
              <a:schemeClr val="tx1"/>
            </a:solidFill>
            <a:miter lim="800000"/>
            <a:headEnd/>
            <a:tailEnd/>
          </a:ln>
          <a:effectLst/>
        </p:spPr>
        <p:txBody>
          <a:bodyPr wrap="none" tIns="0" anchor="ctr"/>
          <a:lstStyle/>
          <a:p>
            <a:pPr eaLnBrk="0" hangingPunct="0"/>
            <a:r>
              <a:rPr lang="zh-CN" altLang="en-US" b="1" dirty="0">
                <a:solidFill>
                  <a:srgbClr val="000000"/>
                </a:solidFill>
                <a:latin typeface="Times New Roman" pitchFamily="18" charset="0"/>
              </a:rPr>
              <a:t>执行</a:t>
            </a:r>
            <a:r>
              <a:rPr lang="en-US" altLang="zh-CN" b="1" dirty="0">
                <a:solidFill>
                  <a:srgbClr val="006600"/>
                </a:solidFill>
                <a:latin typeface="Times New Roman" pitchFamily="18" charset="0"/>
              </a:rPr>
              <a:t>Object()</a:t>
            </a:r>
          </a:p>
        </p:txBody>
      </p:sp>
      <p:sp>
        <p:nvSpPr>
          <p:cNvPr id="191511" name="Rectangle 23"/>
          <p:cNvSpPr>
            <a:spLocks noChangeArrowheads="1"/>
          </p:cNvSpPr>
          <p:nvPr/>
        </p:nvSpPr>
        <p:spPr bwMode="auto">
          <a:xfrm>
            <a:off x="1198243" y="5614736"/>
            <a:ext cx="1152525" cy="360363"/>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000" b="1">
                <a:solidFill>
                  <a:srgbClr val="000000"/>
                </a:solidFill>
                <a:latin typeface="Times New Roman" pitchFamily="18" charset="0"/>
              </a:rPr>
              <a:t>c=-100;</a:t>
            </a:r>
          </a:p>
        </p:txBody>
      </p:sp>
      <p:sp>
        <p:nvSpPr>
          <p:cNvPr id="191512" name="Rectangle 24"/>
          <p:cNvSpPr>
            <a:spLocks noChangeArrowheads="1"/>
          </p:cNvSpPr>
          <p:nvPr/>
        </p:nvSpPr>
        <p:spPr bwMode="auto">
          <a:xfrm>
            <a:off x="1286350" y="3510282"/>
            <a:ext cx="792163" cy="574675"/>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000" b="1">
                <a:solidFill>
                  <a:srgbClr val="000000"/>
                </a:solidFill>
                <a:latin typeface="Times New Roman" pitchFamily="18" charset="0"/>
              </a:rPr>
              <a:t>c=0;</a:t>
            </a:r>
          </a:p>
          <a:p>
            <a:pPr eaLnBrk="0" hangingPunct="0"/>
            <a:r>
              <a:rPr lang="en-US" altLang="zh-CN" sz="2000" b="1">
                <a:solidFill>
                  <a:srgbClr val="000000"/>
                </a:solidFill>
                <a:latin typeface="Times New Roman" pitchFamily="18" charset="0"/>
              </a:rPr>
              <a:t>d=0;</a:t>
            </a:r>
          </a:p>
        </p:txBody>
      </p:sp>
      <p:sp>
        <p:nvSpPr>
          <p:cNvPr id="191513" name="Rectangle 25"/>
          <p:cNvSpPr>
            <a:spLocks noChangeArrowheads="1"/>
          </p:cNvSpPr>
          <p:nvPr/>
        </p:nvSpPr>
        <p:spPr bwMode="auto">
          <a:xfrm>
            <a:off x="4234890" y="4127629"/>
            <a:ext cx="792163" cy="574675"/>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000" b="1">
                <a:solidFill>
                  <a:srgbClr val="000000"/>
                </a:solidFill>
                <a:latin typeface="Times New Roman" pitchFamily="18" charset="0"/>
              </a:rPr>
              <a:t>a=0;</a:t>
            </a:r>
          </a:p>
          <a:p>
            <a:pPr eaLnBrk="0" hangingPunct="0"/>
            <a:r>
              <a:rPr lang="en-US" altLang="zh-CN" sz="2000" b="1">
                <a:solidFill>
                  <a:srgbClr val="000000"/>
                </a:solidFill>
                <a:latin typeface="Times New Roman" pitchFamily="18" charset="0"/>
              </a:rPr>
              <a:t>b=0;</a:t>
            </a:r>
          </a:p>
        </p:txBody>
      </p:sp>
      <p:sp>
        <p:nvSpPr>
          <p:cNvPr id="191514" name="Text Box 26"/>
          <p:cNvSpPr txBox="1">
            <a:spLocks noChangeArrowheads="1"/>
          </p:cNvSpPr>
          <p:nvPr/>
        </p:nvSpPr>
        <p:spPr bwMode="auto">
          <a:xfrm>
            <a:off x="1945991" y="3736462"/>
            <a:ext cx="1152525" cy="396875"/>
          </a:xfrm>
          <a:prstGeom prst="rect">
            <a:avLst/>
          </a:prstGeom>
          <a:noFill/>
          <a:ln w="9525">
            <a:noFill/>
            <a:miter lim="800000"/>
            <a:headEnd/>
            <a:tailEnd/>
          </a:ln>
          <a:effectLst/>
        </p:spPr>
        <p:txBody>
          <a:bodyPr wrap="square">
            <a:spAutoFit/>
          </a:bodyPr>
          <a:lstStyle/>
          <a:p>
            <a:pPr algn="ctr" eaLnBrk="0" hangingPunct="0">
              <a:spcBef>
                <a:spcPct val="50000"/>
              </a:spcBef>
            </a:pPr>
            <a:r>
              <a:rPr lang="zh-CN" altLang="en-US" sz="2000" b="1" dirty="0">
                <a:solidFill>
                  <a:srgbClr val="FF3300"/>
                </a:solidFill>
                <a:latin typeface="Times New Roman" pitchFamily="18" charset="0"/>
                <a:ea typeface="黑体" pitchFamily="2" charset="-122"/>
              </a:rPr>
              <a:t>调用</a:t>
            </a:r>
            <a:r>
              <a:rPr lang="en-US" altLang="zh-CN" sz="2000" b="1" dirty="0">
                <a:solidFill>
                  <a:srgbClr val="FF3300"/>
                </a:solidFill>
                <a:latin typeface="Times New Roman" pitchFamily="18" charset="0"/>
                <a:ea typeface="黑体" pitchFamily="2" charset="-122"/>
              </a:rPr>
              <a:t>A()</a:t>
            </a:r>
          </a:p>
        </p:txBody>
      </p:sp>
      <p:sp>
        <p:nvSpPr>
          <p:cNvPr id="191515" name="Text Box 27"/>
          <p:cNvSpPr txBox="1">
            <a:spLocks noChangeArrowheads="1"/>
          </p:cNvSpPr>
          <p:nvPr/>
        </p:nvSpPr>
        <p:spPr bwMode="auto">
          <a:xfrm>
            <a:off x="5212238" y="4354038"/>
            <a:ext cx="1800225" cy="3968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2000" b="1">
                <a:solidFill>
                  <a:srgbClr val="FF3300"/>
                </a:solidFill>
                <a:latin typeface="Times New Roman" pitchFamily="18" charset="0"/>
                <a:ea typeface="黑体" pitchFamily="2" charset="-122"/>
              </a:rPr>
              <a:t>调用</a:t>
            </a:r>
            <a:r>
              <a:rPr lang="en-US" altLang="zh-CN" sz="2000" b="1">
                <a:solidFill>
                  <a:srgbClr val="FF3300"/>
                </a:solidFill>
                <a:latin typeface="Times New Roman" pitchFamily="18" charset="0"/>
                <a:ea typeface="黑体" pitchFamily="2" charset="-122"/>
              </a:rPr>
              <a:t>Object()</a:t>
            </a:r>
          </a:p>
        </p:txBody>
      </p:sp>
      <p:sp>
        <p:nvSpPr>
          <p:cNvPr id="191516" name="Text Box 28"/>
          <p:cNvSpPr txBox="1">
            <a:spLocks noChangeArrowheads="1"/>
          </p:cNvSpPr>
          <p:nvPr/>
        </p:nvSpPr>
        <p:spPr bwMode="auto">
          <a:xfrm>
            <a:off x="5363037" y="5083883"/>
            <a:ext cx="1008063" cy="646331"/>
          </a:xfrm>
          <a:prstGeom prst="rect">
            <a:avLst/>
          </a:prstGeom>
          <a:noFill/>
          <a:ln w="9525">
            <a:noFill/>
            <a:miter lim="800000"/>
            <a:headEnd/>
            <a:tailEnd/>
          </a:ln>
          <a:effectLst/>
        </p:spPr>
        <p:txBody>
          <a:bodyPr>
            <a:spAutoFit/>
          </a:bodyPr>
          <a:lstStyle/>
          <a:p>
            <a:pPr algn="ctr" eaLnBrk="0" hangingPunct="0">
              <a:spcBef>
                <a:spcPct val="50000"/>
              </a:spcBef>
            </a:pPr>
            <a:r>
              <a:rPr lang="zh-CN" altLang="en-US" b="1" dirty="0">
                <a:solidFill>
                  <a:srgbClr val="FF3300"/>
                </a:solidFill>
                <a:latin typeface="Times New Roman" pitchFamily="18" charset="0"/>
                <a:ea typeface="黑体" pitchFamily="2" charset="-122"/>
              </a:rPr>
              <a:t>返回，执行</a:t>
            </a:r>
            <a:r>
              <a:rPr lang="en-US" altLang="zh-CN" b="1" dirty="0">
                <a:solidFill>
                  <a:srgbClr val="FF3300"/>
                </a:solidFill>
                <a:latin typeface="Times New Roman" pitchFamily="18" charset="0"/>
                <a:ea typeface="黑体" pitchFamily="2" charset="-122"/>
              </a:rPr>
              <a:t>A()</a:t>
            </a:r>
            <a:endParaRPr lang="zh-CN" altLang="en-US" b="1" dirty="0">
              <a:solidFill>
                <a:srgbClr val="FF3300"/>
              </a:solidFill>
              <a:latin typeface="Times New Roman" pitchFamily="18" charset="0"/>
              <a:ea typeface="黑体" pitchFamily="2" charset="-122"/>
            </a:endParaRPr>
          </a:p>
        </p:txBody>
      </p:sp>
      <p:sp>
        <p:nvSpPr>
          <p:cNvPr id="191517" name="Text Box 29"/>
          <p:cNvSpPr txBox="1">
            <a:spLocks noChangeArrowheads="1"/>
          </p:cNvSpPr>
          <p:nvPr/>
        </p:nvSpPr>
        <p:spPr bwMode="auto">
          <a:xfrm>
            <a:off x="2338849" y="5544444"/>
            <a:ext cx="1079944" cy="646331"/>
          </a:xfrm>
          <a:prstGeom prst="rect">
            <a:avLst/>
          </a:prstGeom>
          <a:noFill/>
          <a:ln w="9525">
            <a:noFill/>
            <a:miter lim="800000"/>
            <a:headEnd/>
            <a:tailEnd/>
          </a:ln>
          <a:effectLst/>
        </p:spPr>
        <p:txBody>
          <a:bodyPr wrap="square">
            <a:spAutoFit/>
          </a:bodyPr>
          <a:lstStyle/>
          <a:p>
            <a:pPr eaLnBrk="0" hangingPunct="0">
              <a:spcBef>
                <a:spcPct val="50000"/>
              </a:spcBef>
            </a:pPr>
            <a:r>
              <a:rPr lang="zh-CN" altLang="en-US" b="1" dirty="0">
                <a:solidFill>
                  <a:srgbClr val="FF3300"/>
                </a:solidFill>
                <a:latin typeface="Times New Roman" pitchFamily="18" charset="0"/>
                <a:ea typeface="黑体" pitchFamily="2" charset="-122"/>
              </a:rPr>
              <a:t>返回，执行</a:t>
            </a:r>
            <a:r>
              <a:rPr lang="en-US" altLang="zh-CN" b="1" dirty="0">
                <a:solidFill>
                  <a:srgbClr val="FF3300"/>
                </a:solidFill>
                <a:latin typeface="Times New Roman" pitchFamily="18" charset="0"/>
                <a:ea typeface="黑体" pitchFamily="2" charset="-122"/>
              </a:rPr>
              <a:t>B()</a:t>
            </a:r>
            <a:endParaRPr lang="zh-CN" altLang="en-US" b="1" dirty="0">
              <a:solidFill>
                <a:srgbClr val="FF3300"/>
              </a:solidFill>
              <a:latin typeface="Times New Roman" pitchFamily="18" charset="0"/>
              <a:ea typeface="黑体" pitchFamily="2" charset="-122"/>
            </a:endParaRPr>
          </a:p>
        </p:txBody>
      </p:sp>
      <p:sp>
        <p:nvSpPr>
          <p:cNvPr id="29" name="灯片编号占位符 28"/>
          <p:cNvSpPr>
            <a:spLocks noGrp="1"/>
          </p:cNvSpPr>
          <p:nvPr>
            <p:ph type="sldNum" sz="quarter" idx="12"/>
          </p:nvPr>
        </p:nvSpPr>
        <p:spPr/>
        <p:txBody>
          <a:bodyPr/>
          <a:lstStyle/>
          <a:p>
            <a:fld id="{C1025722-2939-4C5B-8B2F-DB7A7836CB36}" type="slidenum">
              <a:rPr lang="en-US" altLang="zh-CN" smtClean="0"/>
              <a:pPr/>
              <a:t>24</a:t>
            </a:fld>
            <a:endParaRPr lang="en-US" altLang="zh-CN"/>
          </a:p>
        </p:txBody>
      </p:sp>
      <p:cxnSp>
        <p:nvCxnSpPr>
          <p:cNvPr id="4" name="直接箭头连接符 3">
            <a:extLst>
              <a:ext uri="{FF2B5EF4-FFF2-40B4-BE49-F238E27FC236}">
                <a16:creationId xmlns:a16="http://schemas.microsoft.com/office/drawing/2014/main" id="{BC3A5F33-AA0C-4D24-AF9A-5A6E1B4D1609}"/>
              </a:ext>
            </a:extLst>
          </p:cNvPr>
          <p:cNvCxnSpPr>
            <a:stCxn id="191496" idx="3"/>
            <a:endCxn id="191497" idx="1"/>
          </p:cNvCxnSpPr>
          <p:nvPr/>
        </p:nvCxnSpPr>
        <p:spPr>
          <a:xfrm>
            <a:off x="1599149" y="3028193"/>
            <a:ext cx="1884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22792A73-F8F7-4CD8-80D1-CAB8A4588A5A}"/>
              </a:ext>
            </a:extLst>
          </p:cNvPr>
          <p:cNvSpPr txBox="1"/>
          <p:nvPr/>
        </p:nvSpPr>
        <p:spPr>
          <a:xfrm>
            <a:off x="2017343" y="2708920"/>
            <a:ext cx="1233563" cy="400110"/>
          </a:xfrm>
          <a:prstGeom prst="rect">
            <a:avLst/>
          </a:prstGeom>
          <a:noFill/>
        </p:spPr>
        <p:txBody>
          <a:bodyPr wrap="square" rtlCol="0">
            <a:spAutoFit/>
          </a:bodyPr>
          <a:lstStyle/>
          <a:p>
            <a:r>
              <a:rPr lang="en-US" altLang="zh-CN" sz="2000" b="1" dirty="0"/>
              <a:t>extends</a:t>
            </a:r>
            <a:endParaRPr lang="zh-CN" altLang="en-US" sz="2000" b="1" dirty="0"/>
          </a:p>
        </p:txBody>
      </p:sp>
      <p:cxnSp>
        <p:nvCxnSpPr>
          <p:cNvPr id="33" name="直接箭头连接符 32">
            <a:extLst>
              <a:ext uri="{FF2B5EF4-FFF2-40B4-BE49-F238E27FC236}">
                <a16:creationId xmlns:a16="http://schemas.microsoft.com/office/drawing/2014/main" id="{91863A0B-2048-4D6C-8567-37031F133844}"/>
              </a:ext>
            </a:extLst>
          </p:cNvPr>
          <p:cNvCxnSpPr>
            <a:cxnSpLocks/>
            <a:endCxn id="191498" idx="1"/>
          </p:cNvCxnSpPr>
          <p:nvPr/>
        </p:nvCxnSpPr>
        <p:spPr>
          <a:xfrm flipV="1">
            <a:off x="4629384" y="3054270"/>
            <a:ext cx="2094153" cy="10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33542365-86C1-4B35-822C-44339379840D}"/>
              </a:ext>
            </a:extLst>
          </p:cNvPr>
          <p:cNvSpPr txBox="1"/>
          <p:nvPr/>
        </p:nvSpPr>
        <p:spPr>
          <a:xfrm>
            <a:off x="5239819" y="2749739"/>
            <a:ext cx="1131805" cy="400110"/>
          </a:xfrm>
          <a:prstGeom prst="rect">
            <a:avLst/>
          </a:prstGeom>
          <a:noFill/>
        </p:spPr>
        <p:txBody>
          <a:bodyPr wrap="square" rtlCol="0">
            <a:spAutoFit/>
          </a:bodyPr>
          <a:lstStyle/>
          <a:p>
            <a:r>
              <a:rPr lang="en-US" altLang="zh-CN" sz="2000" b="1" dirty="0"/>
              <a:t>extends</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1493"/>
                                        </p:tgtEl>
                                        <p:attrNameLst>
                                          <p:attrName>style.visibility</p:attrName>
                                        </p:attrNameLst>
                                      </p:cBhvr>
                                      <p:to>
                                        <p:strVal val="visible"/>
                                      </p:to>
                                    </p:set>
                                    <p:anim calcmode="lin" valueType="num">
                                      <p:cBhvr additive="base">
                                        <p:cTn id="7" dur="500" fill="hold"/>
                                        <p:tgtEl>
                                          <p:spTgt spid="191493"/>
                                        </p:tgtEl>
                                        <p:attrNameLst>
                                          <p:attrName>ppt_x</p:attrName>
                                        </p:attrNameLst>
                                      </p:cBhvr>
                                      <p:tavLst>
                                        <p:tav tm="0">
                                          <p:val>
                                            <p:strVal val="1+#ppt_w/2"/>
                                          </p:val>
                                        </p:tav>
                                        <p:tav tm="100000">
                                          <p:val>
                                            <p:strVal val="#ppt_x"/>
                                          </p:val>
                                        </p:tav>
                                      </p:tavLst>
                                    </p:anim>
                                    <p:anim calcmode="lin" valueType="num">
                                      <p:cBhvr additive="base">
                                        <p:cTn id="8" dur="500" fill="hold"/>
                                        <p:tgtEl>
                                          <p:spTgt spid="1914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1494"/>
                                        </p:tgtEl>
                                        <p:attrNameLst>
                                          <p:attrName>style.visibility</p:attrName>
                                        </p:attrNameLst>
                                      </p:cBhvr>
                                      <p:to>
                                        <p:strVal val="visible"/>
                                      </p:to>
                                    </p:set>
                                    <p:anim calcmode="lin" valueType="num">
                                      <p:cBhvr additive="base">
                                        <p:cTn id="13" dur="500" fill="hold"/>
                                        <p:tgtEl>
                                          <p:spTgt spid="191494"/>
                                        </p:tgtEl>
                                        <p:attrNameLst>
                                          <p:attrName>ppt_x</p:attrName>
                                        </p:attrNameLst>
                                      </p:cBhvr>
                                      <p:tavLst>
                                        <p:tav tm="0">
                                          <p:val>
                                            <p:strVal val="1+#ppt_w/2"/>
                                          </p:val>
                                        </p:tav>
                                        <p:tav tm="100000">
                                          <p:val>
                                            <p:strVal val="#ppt_x"/>
                                          </p:val>
                                        </p:tav>
                                      </p:tavLst>
                                    </p:anim>
                                    <p:anim calcmode="lin" valueType="num">
                                      <p:cBhvr additive="base">
                                        <p:cTn id="14" dur="500" fill="hold"/>
                                        <p:tgtEl>
                                          <p:spTgt spid="1914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14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14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15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14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149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15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150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149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15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15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15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151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150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15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15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150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151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9151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9150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150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151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9150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9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animBg="1"/>
      <p:bldP spid="191494" grpId="0" animBg="1"/>
      <p:bldP spid="191495" grpId="0" animBg="1"/>
      <p:bldP spid="191496" grpId="0" animBg="1"/>
      <p:bldP spid="191497" grpId="0" animBg="1"/>
      <p:bldP spid="191498" grpId="0" animBg="1"/>
      <p:bldP spid="191499" grpId="0" animBg="1"/>
      <p:bldP spid="191500" grpId="0" animBg="1"/>
      <p:bldP spid="191501" grpId="0" animBg="1"/>
      <p:bldP spid="191502" grpId="0" animBg="1"/>
      <p:bldP spid="191503" grpId="0" animBg="1"/>
      <p:bldP spid="191504" grpId="0" animBg="1"/>
      <p:bldP spid="191505" grpId="0" animBg="1"/>
      <p:bldP spid="191506" grpId="0" animBg="1"/>
      <p:bldP spid="191507" grpId="0" animBg="1"/>
      <p:bldP spid="191508" grpId="0" animBg="1"/>
      <p:bldP spid="191509" grpId="0" animBg="1"/>
      <p:bldP spid="191510" grpId="0" animBg="1"/>
      <p:bldP spid="191511" grpId="0" animBg="1"/>
      <p:bldP spid="191512" grpId="0" animBg="1"/>
      <p:bldP spid="191513" grpId="0" animBg="1"/>
      <p:bldP spid="191514" grpId="0"/>
      <p:bldP spid="191515" grpId="0"/>
      <p:bldP spid="191516" grpId="0"/>
      <p:bldP spid="191517" grpId="0"/>
      <p:bldP spid="5"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§5.3   </a:t>
            </a:r>
            <a:r>
              <a:rPr lang="zh-CN" altLang="en-US" dirty="0">
                <a:latin typeface="宋体" pitchFamily="2" charset="-122"/>
              </a:rPr>
              <a:t>子类对象的构造过程 </a:t>
            </a:r>
            <a:endParaRPr lang="zh-CN" altLang="en-US" dirty="0"/>
          </a:p>
        </p:txBody>
      </p:sp>
      <p:sp>
        <p:nvSpPr>
          <p:cNvPr id="3" name="内容占位符 2"/>
          <p:cNvSpPr>
            <a:spLocks noGrp="1"/>
          </p:cNvSpPr>
          <p:nvPr>
            <p:ph idx="1"/>
          </p:nvPr>
        </p:nvSpPr>
        <p:spPr/>
        <p:txBody>
          <a:bodyPr/>
          <a:lstStyle/>
          <a:p>
            <a:r>
              <a:rPr lang="zh-CN" altLang="en-US" dirty="0"/>
              <a:t>用</a:t>
            </a:r>
            <a:r>
              <a:rPr lang="zh-CN" altLang="en-US" b="1" dirty="0">
                <a:solidFill>
                  <a:srgbClr val="000099"/>
                </a:solidFill>
              </a:rPr>
              <a:t>子类的构造方法</a:t>
            </a:r>
            <a:r>
              <a:rPr lang="zh-CN" altLang="en-US" dirty="0"/>
              <a:t>创建子类对象时：</a:t>
            </a:r>
            <a:endParaRPr lang="en-US" altLang="zh-CN" dirty="0"/>
          </a:p>
          <a:p>
            <a:pPr lvl="1"/>
            <a:r>
              <a:rPr lang="zh-CN" altLang="en-US" dirty="0"/>
              <a:t>如果子类的构造方法没有明显地指定调用父类的哪个构造方法，则在</a:t>
            </a:r>
            <a:r>
              <a:rPr lang="zh-CN" altLang="en-US" dirty="0">
                <a:latin typeface="华文新魏" panose="02010800040101010101" pitchFamily="2" charset="-122"/>
                <a:ea typeface="华文新魏" panose="02010800040101010101" pitchFamily="2" charset="-122"/>
              </a:rPr>
              <a:t>执行子类的构造方法之前会</a:t>
            </a:r>
            <a:r>
              <a:rPr lang="zh-CN" altLang="en-US" dirty="0">
                <a:solidFill>
                  <a:srgbClr val="FF0000"/>
                </a:solidFill>
                <a:latin typeface="华文新魏" panose="02010800040101010101" pitchFamily="2" charset="-122"/>
                <a:ea typeface="华文新魏" panose="02010800040101010101" pitchFamily="2" charset="-122"/>
              </a:rPr>
              <a:t>自动执行</a:t>
            </a:r>
            <a:r>
              <a:rPr lang="zh-CN" altLang="en-US" dirty="0">
                <a:latin typeface="华文新魏" panose="02010800040101010101" pitchFamily="2" charset="-122"/>
                <a:ea typeface="华文新魏" panose="02010800040101010101" pitchFamily="2" charset="-122"/>
              </a:rPr>
              <a:t>父类的</a:t>
            </a:r>
            <a:r>
              <a:rPr lang="zh-CN" altLang="en-US" b="1" dirty="0">
                <a:solidFill>
                  <a:srgbClr val="C00000"/>
                </a:solidFill>
                <a:latin typeface="华文新魏" panose="02010800040101010101" pitchFamily="2" charset="-122"/>
                <a:ea typeface="华文新魏" panose="02010800040101010101" pitchFamily="2" charset="-122"/>
              </a:rPr>
              <a:t>无参构造方法</a:t>
            </a:r>
            <a:r>
              <a:rPr lang="zh-CN" altLang="en-US" dirty="0"/>
              <a:t>。</a:t>
            </a:r>
            <a:endParaRPr lang="en-US" altLang="zh-CN" dirty="0"/>
          </a:p>
          <a:p>
            <a:endParaRPr lang="en-US" altLang="zh-CN" sz="2400" dirty="0"/>
          </a:p>
          <a:p>
            <a:pPr lvl="1"/>
            <a:r>
              <a:rPr lang="zh-CN" altLang="en-US" dirty="0"/>
              <a:t>此时，如果继承的父类没有无参数构造函数，</a:t>
            </a:r>
            <a:r>
              <a:rPr lang="zh-CN" altLang="en-US" dirty="0">
                <a:solidFill>
                  <a:srgbClr val="0000CC"/>
                </a:solidFill>
              </a:rPr>
              <a:t>则</a:t>
            </a:r>
            <a:r>
              <a:rPr lang="zh-CN" altLang="en-US" dirty="0">
                <a:solidFill>
                  <a:srgbClr val="0000CC"/>
                </a:solidFill>
                <a:latin typeface="华文新魏" panose="02010800040101010101" pitchFamily="2" charset="-122"/>
                <a:ea typeface="华文新魏" panose="02010800040101010101" pitchFamily="2" charset="-122"/>
              </a:rPr>
              <a:t>不能通过编译</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500034" y="214290"/>
            <a:ext cx="7043766" cy="741773"/>
          </a:xfrm>
        </p:spPr>
        <p:txBody>
          <a:bodyPr>
            <a:normAutofit/>
          </a:bodyPr>
          <a:lstStyle/>
          <a:p>
            <a:pPr algn="l"/>
            <a:r>
              <a:rPr lang="zh-CN" altLang="en-US" sz="4000" dirty="0">
                <a:solidFill>
                  <a:srgbClr val="000000"/>
                </a:solidFill>
                <a:latin typeface="Times New Roman" pitchFamily="18" charset="0"/>
              </a:rPr>
              <a:t>找出错误</a:t>
            </a:r>
            <a:endParaRPr lang="en-US" altLang="zh-CN" sz="4000" dirty="0">
              <a:solidFill>
                <a:srgbClr val="000000"/>
              </a:solidFill>
              <a:latin typeface="Times New Roman" pitchFamily="18" charset="0"/>
            </a:endParaRPr>
          </a:p>
        </p:txBody>
      </p:sp>
      <p:sp>
        <p:nvSpPr>
          <p:cNvPr id="8" name="灯片编号占位符 7"/>
          <p:cNvSpPr>
            <a:spLocks noGrp="1"/>
          </p:cNvSpPr>
          <p:nvPr>
            <p:ph type="sldNum" sz="quarter" idx="12"/>
          </p:nvPr>
        </p:nvSpPr>
        <p:spPr/>
        <p:txBody>
          <a:bodyPr/>
          <a:lstStyle/>
          <a:p>
            <a:fld id="{C1025722-2939-4C5B-8B2F-DB7A7836CB36}" type="slidenum">
              <a:rPr lang="en-US" altLang="zh-CN" smtClean="0"/>
              <a:pPr/>
              <a:t>26</a:t>
            </a:fld>
            <a:endParaRPr lang="en-US" altLang="zh-CN"/>
          </a:p>
        </p:txBody>
      </p:sp>
      <p:sp>
        <p:nvSpPr>
          <p:cNvPr id="192516" name="Rectangle 4"/>
          <p:cNvSpPr>
            <a:spLocks noChangeArrowheads="1"/>
          </p:cNvSpPr>
          <p:nvPr/>
        </p:nvSpPr>
        <p:spPr bwMode="auto">
          <a:xfrm>
            <a:off x="785786" y="956063"/>
            <a:ext cx="2786082" cy="2786081"/>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200" b="1" dirty="0">
                <a:solidFill>
                  <a:srgbClr val="000000"/>
                </a:solidFill>
                <a:latin typeface="Times New Roman" pitchFamily="18" charset="0"/>
              </a:rPr>
              <a:t>class A{ //</a:t>
            </a:r>
            <a:r>
              <a:rPr lang="zh-CN" altLang="en-US" sz="2200" b="1" dirty="0">
                <a:solidFill>
                  <a:srgbClr val="000000"/>
                </a:solidFill>
                <a:latin typeface="Times New Roman" pitchFamily="18" charset="0"/>
              </a:rPr>
              <a:t>错误</a:t>
            </a:r>
            <a:endParaRPr lang="en-US" altLang="zh-CN" sz="2200" b="1" dirty="0">
              <a:solidFill>
                <a:srgbClr val="000000"/>
              </a:solidFill>
              <a:latin typeface="Times New Roman" pitchFamily="18" charset="0"/>
            </a:endParaRPr>
          </a:p>
          <a:p>
            <a:pPr eaLnBrk="0" hangingPunct="0"/>
            <a:r>
              <a:rPr lang="en-US" altLang="zh-CN" sz="2200" b="1" dirty="0">
                <a:solidFill>
                  <a:srgbClr val="000000"/>
                </a:solidFill>
                <a:latin typeface="Times New Roman" pitchFamily="18" charset="0"/>
              </a:rPr>
              <a:t>    </a:t>
            </a:r>
            <a:r>
              <a:rPr lang="en-US" altLang="zh-CN" sz="2200" b="1" dirty="0" err="1">
                <a:solidFill>
                  <a:srgbClr val="000000"/>
                </a:solidFill>
                <a:latin typeface="Times New Roman" pitchFamily="18" charset="0"/>
              </a:rPr>
              <a:t>int</a:t>
            </a:r>
            <a:r>
              <a:rPr lang="en-US" altLang="zh-CN" sz="2200" b="1" dirty="0">
                <a:solidFill>
                  <a:srgbClr val="000000"/>
                </a:solidFill>
                <a:latin typeface="Times New Roman" pitchFamily="18" charset="0"/>
              </a:rPr>
              <a:t> a, b;</a:t>
            </a:r>
          </a:p>
          <a:p>
            <a:pPr eaLnBrk="0" hangingPunct="0"/>
            <a:endParaRPr lang="en-US" altLang="zh-CN" sz="2200" b="1" dirty="0">
              <a:solidFill>
                <a:srgbClr val="000000"/>
              </a:solidFill>
              <a:latin typeface="Times New Roman" pitchFamily="18" charset="0"/>
            </a:endParaRPr>
          </a:p>
          <a:p>
            <a:pPr eaLnBrk="0" hangingPunct="0"/>
            <a:r>
              <a:rPr lang="en-US" altLang="zh-CN" sz="2200" b="1" dirty="0">
                <a:latin typeface="Times New Roman" pitchFamily="18" charset="0"/>
              </a:rPr>
              <a:t>   </a:t>
            </a:r>
            <a:r>
              <a:rPr lang="en-US" altLang="zh-CN" sz="2200" b="1" dirty="0">
                <a:solidFill>
                  <a:srgbClr val="FF3300"/>
                </a:solidFill>
                <a:latin typeface="Times New Roman" pitchFamily="18" charset="0"/>
              </a:rPr>
              <a:t> A(</a:t>
            </a:r>
            <a:r>
              <a:rPr lang="en-US" altLang="zh-CN" sz="2200" b="1" dirty="0" err="1">
                <a:solidFill>
                  <a:srgbClr val="FF3300"/>
                </a:solidFill>
                <a:latin typeface="Times New Roman" pitchFamily="18" charset="0"/>
              </a:rPr>
              <a:t>int</a:t>
            </a:r>
            <a:r>
              <a:rPr lang="en-US" altLang="zh-CN" sz="2200" b="1" dirty="0">
                <a:solidFill>
                  <a:srgbClr val="FF3300"/>
                </a:solidFill>
                <a:latin typeface="Times New Roman" pitchFamily="18" charset="0"/>
              </a:rPr>
              <a:t> c, </a:t>
            </a:r>
            <a:r>
              <a:rPr lang="en-US" altLang="zh-CN" sz="2200" b="1" dirty="0" err="1">
                <a:solidFill>
                  <a:srgbClr val="FF3300"/>
                </a:solidFill>
                <a:latin typeface="Times New Roman" pitchFamily="18" charset="0"/>
              </a:rPr>
              <a:t>int</a:t>
            </a:r>
            <a:r>
              <a:rPr lang="en-US" altLang="zh-CN" sz="2200" b="1" dirty="0">
                <a:solidFill>
                  <a:srgbClr val="FF3300"/>
                </a:solidFill>
                <a:latin typeface="Times New Roman" pitchFamily="18" charset="0"/>
              </a:rPr>
              <a:t> d)</a:t>
            </a:r>
            <a:r>
              <a:rPr lang="en-US" altLang="zh-CN" sz="2200" b="1" dirty="0">
                <a:latin typeface="Times New Roman" pitchFamily="18" charset="0"/>
              </a:rPr>
              <a:t>{</a:t>
            </a:r>
          </a:p>
          <a:p>
            <a:pPr eaLnBrk="0" hangingPunct="0"/>
            <a:r>
              <a:rPr lang="en-US" altLang="zh-CN" sz="2200" b="1" dirty="0">
                <a:latin typeface="Times New Roman" pitchFamily="18" charset="0"/>
              </a:rPr>
              <a:t>        </a:t>
            </a:r>
            <a:r>
              <a:rPr lang="en-US" altLang="zh-CN" sz="2200" b="1" dirty="0">
                <a:solidFill>
                  <a:srgbClr val="000000"/>
                </a:solidFill>
                <a:latin typeface="Times New Roman" pitchFamily="18" charset="0"/>
              </a:rPr>
              <a:t>a=c;</a:t>
            </a:r>
          </a:p>
          <a:p>
            <a:pPr eaLnBrk="0" hangingPunct="0"/>
            <a:r>
              <a:rPr lang="en-US" altLang="zh-CN" sz="2200" b="1" dirty="0">
                <a:solidFill>
                  <a:srgbClr val="000000"/>
                </a:solidFill>
                <a:latin typeface="Times New Roman" pitchFamily="18" charset="0"/>
              </a:rPr>
              <a:t>        b=d;</a:t>
            </a:r>
          </a:p>
          <a:p>
            <a:pPr eaLnBrk="0" hangingPunct="0"/>
            <a:r>
              <a:rPr lang="en-US" altLang="zh-CN" sz="2200" b="1" dirty="0">
                <a:solidFill>
                  <a:srgbClr val="000000"/>
                </a:solidFill>
                <a:latin typeface="Times New Roman" pitchFamily="18" charset="0"/>
              </a:rPr>
              <a:t>    }</a:t>
            </a:r>
          </a:p>
          <a:p>
            <a:pPr eaLnBrk="0" hangingPunct="0"/>
            <a:r>
              <a:rPr lang="en-US" altLang="zh-CN" sz="2200" b="1" dirty="0">
                <a:solidFill>
                  <a:srgbClr val="000000"/>
                </a:solidFill>
                <a:latin typeface="Times New Roman" pitchFamily="18" charset="0"/>
              </a:rPr>
              <a:t>}</a:t>
            </a:r>
          </a:p>
        </p:txBody>
      </p:sp>
      <p:sp>
        <p:nvSpPr>
          <p:cNvPr id="192517" name="Rectangle 5"/>
          <p:cNvSpPr>
            <a:spLocks noChangeArrowheads="1"/>
          </p:cNvSpPr>
          <p:nvPr/>
        </p:nvSpPr>
        <p:spPr bwMode="auto">
          <a:xfrm>
            <a:off x="768281" y="3855996"/>
            <a:ext cx="2803587" cy="2597340"/>
          </a:xfrm>
          <a:prstGeom prst="rect">
            <a:avLst/>
          </a:prstGeom>
          <a:solidFill>
            <a:srgbClr val="F8F8F8"/>
          </a:solidFill>
          <a:ln w="9525">
            <a:solidFill>
              <a:schemeClr val="tx1"/>
            </a:solidFill>
            <a:miter lim="800000"/>
            <a:headEnd/>
            <a:tailEnd/>
          </a:ln>
          <a:effectLst/>
        </p:spPr>
        <p:txBody>
          <a:bodyPr wrap="none" anchor="ctr"/>
          <a:lstStyle/>
          <a:p>
            <a:pPr eaLnBrk="0" hangingPunct="0"/>
            <a:endParaRPr lang="en-US" altLang="zh-CN" sz="2400" b="1" dirty="0">
              <a:solidFill>
                <a:srgbClr val="000000"/>
              </a:solidFill>
              <a:latin typeface="Times New Roman" pitchFamily="18" charset="0"/>
            </a:endParaRPr>
          </a:p>
          <a:p>
            <a:pPr eaLnBrk="0" hangingPunct="0"/>
            <a:endParaRPr lang="en-US" altLang="zh-CN" sz="2400" b="1" dirty="0">
              <a:solidFill>
                <a:srgbClr val="000000"/>
              </a:solidFill>
              <a:latin typeface="Times New Roman" pitchFamily="18" charset="0"/>
            </a:endParaRPr>
          </a:p>
          <a:p>
            <a:pPr eaLnBrk="0" hangingPunct="0"/>
            <a:endParaRPr lang="en-US" altLang="zh-CN" sz="24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class B extends A{</a:t>
            </a:r>
          </a:p>
          <a:p>
            <a:pPr eaLnBrk="0" hangingPunct="0"/>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c;</a:t>
            </a:r>
          </a:p>
          <a:p>
            <a:pPr eaLnBrk="0" hangingPunct="0"/>
            <a:endParaRPr lang="en-US" altLang="zh-CN" sz="24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    B(</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i</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c=</a:t>
            </a:r>
            <a:r>
              <a:rPr lang="en-US" altLang="zh-CN" sz="2400" b="1" dirty="0" err="1">
                <a:solidFill>
                  <a:srgbClr val="000000"/>
                </a:solidFill>
                <a:latin typeface="Times New Roman" pitchFamily="18" charset="0"/>
              </a:rPr>
              <a:t>i</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a:t>
            </a:r>
          </a:p>
          <a:p>
            <a:pPr eaLnBrk="0" hangingPunct="0"/>
            <a:r>
              <a:rPr lang="en-US" altLang="zh-CN" sz="2400" b="1" dirty="0">
                <a:solidFill>
                  <a:srgbClr val="000000"/>
                </a:solidFill>
                <a:latin typeface="Times New Roman" pitchFamily="18" charset="0"/>
              </a:rPr>
              <a:t>}</a:t>
            </a:r>
            <a:endParaRPr lang="en-US" altLang="zh-CN" sz="2400" b="1" dirty="0">
              <a:latin typeface="Times New Roman" pitchFamily="18" charset="0"/>
            </a:endParaRPr>
          </a:p>
          <a:p>
            <a:pPr eaLnBrk="0" hangingPunct="0"/>
            <a:endParaRPr lang="en-US" altLang="zh-CN" sz="2400" b="1" dirty="0">
              <a:latin typeface="Times New Roman" pitchFamily="18" charset="0"/>
            </a:endParaRPr>
          </a:p>
          <a:p>
            <a:pPr eaLnBrk="0" hangingPunct="0"/>
            <a:endParaRPr lang="en-US" altLang="zh-CN" sz="2400" b="1" dirty="0">
              <a:latin typeface="Times New Roman" pitchFamily="18" charset="0"/>
            </a:endParaRPr>
          </a:p>
          <a:p>
            <a:pPr eaLnBrk="0" hangingPunct="0"/>
            <a:r>
              <a:rPr lang="en-US" altLang="zh-CN" sz="2400" b="1" dirty="0">
                <a:latin typeface="Times New Roman" pitchFamily="18" charset="0"/>
              </a:rPr>
              <a:t>   </a:t>
            </a:r>
          </a:p>
        </p:txBody>
      </p:sp>
      <p:sp>
        <p:nvSpPr>
          <p:cNvPr id="9" name="Rectangle 4"/>
          <p:cNvSpPr>
            <a:spLocks noChangeArrowheads="1"/>
          </p:cNvSpPr>
          <p:nvPr/>
        </p:nvSpPr>
        <p:spPr bwMode="auto">
          <a:xfrm>
            <a:off x="4373480" y="456270"/>
            <a:ext cx="2786082" cy="3714776"/>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Times New Roman" pitchFamily="18" charset="0"/>
              </a:rPr>
              <a:t>//</a:t>
            </a:r>
            <a:r>
              <a:rPr lang="zh-CN" altLang="en-US" sz="2400" b="1" dirty="0">
                <a:solidFill>
                  <a:srgbClr val="000000"/>
                </a:solidFill>
                <a:latin typeface="Times New Roman" pitchFamily="18" charset="0"/>
              </a:rPr>
              <a:t>修改</a:t>
            </a:r>
            <a:endParaRPr lang="en-US" altLang="zh-CN" sz="24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class A{</a:t>
            </a:r>
          </a:p>
          <a:p>
            <a:pPr eaLnBrk="0" hangingPunct="0"/>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a, b;</a:t>
            </a:r>
          </a:p>
          <a:p>
            <a:pPr eaLnBrk="0" hangingPunct="0"/>
            <a:r>
              <a:rPr lang="en-US" altLang="zh-CN" sz="2400" b="1" dirty="0">
                <a:solidFill>
                  <a:srgbClr val="0000CC"/>
                </a:solidFill>
                <a:latin typeface="Times New Roman" pitchFamily="18" charset="0"/>
              </a:rPr>
              <a:t>    A( ) { }</a:t>
            </a:r>
          </a:p>
          <a:p>
            <a:pPr eaLnBrk="0" hangingPunct="0"/>
            <a:endParaRPr lang="en-US" altLang="zh-CN" sz="2400" b="1" dirty="0">
              <a:solidFill>
                <a:srgbClr val="000000"/>
              </a:solidFill>
              <a:latin typeface="Times New Roman" pitchFamily="18" charset="0"/>
            </a:endParaRPr>
          </a:p>
          <a:p>
            <a:pPr eaLnBrk="0" hangingPunct="0"/>
            <a:r>
              <a:rPr lang="en-US" altLang="zh-CN" sz="2400" b="1" dirty="0">
                <a:latin typeface="Times New Roman" pitchFamily="18" charset="0"/>
              </a:rPr>
              <a:t>   </a:t>
            </a:r>
            <a:r>
              <a:rPr lang="en-US" altLang="zh-CN" sz="2400" b="1" dirty="0">
                <a:solidFill>
                  <a:srgbClr val="FF3300"/>
                </a:solidFill>
                <a:latin typeface="Times New Roman" pitchFamily="18" charset="0"/>
              </a:rPr>
              <a:t> A(</a:t>
            </a:r>
            <a:r>
              <a:rPr lang="en-US" altLang="zh-CN" sz="2400" b="1" dirty="0" err="1">
                <a:solidFill>
                  <a:srgbClr val="FF3300"/>
                </a:solidFill>
                <a:latin typeface="Times New Roman" pitchFamily="18" charset="0"/>
              </a:rPr>
              <a:t>int</a:t>
            </a:r>
            <a:r>
              <a:rPr lang="en-US" altLang="zh-CN" sz="2400" b="1" dirty="0">
                <a:solidFill>
                  <a:srgbClr val="FF3300"/>
                </a:solidFill>
                <a:latin typeface="Times New Roman" pitchFamily="18" charset="0"/>
              </a:rPr>
              <a:t> c, </a:t>
            </a:r>
            <a:r>
              <a:rPr lang="en-US" altLang="zh-CN" sz="2400" b="1" dirty="0" err="1">
                <a:solidFill>
                  <a:srgbClr val="FF3300"/>
                </a:solidFill>
                <a:latin typeface="Times New Roman" pitchFamily="18" charset="0"/>
              </a:rPr>
              <a:t>int</a:t>
            </a:r>
            <a:r>
              <a:rPr lang="en-US" altLang="zh-CN" sz="2400" b="1" dirty="0">
                <a:solidFill>
                  <a:srgbClr val="FF3300"/>
                </a:solidFill>
                <a:latin typeface="Times New Roman" pitchFamily="18" charset="0"/>
              </a:rPr>
              <a:t> d)</a:t>
            </a:r>
            <a:r>
              <a:rPr lang="en-US" altLang="zh-CN" sz="2400" b="1" dirty="0">
                <a:latin typeface="Times New Roman" pitchFamily="18" charset="0"/>
              </a:rPr>
              <a:t>{</a:t>
            </a:r>
          </a:p>
          <a:p>
            <a:pPr eaLnBrk="0" hangingPunct="0"/>
            <a:r>
              <a:rPr lang="en-US" altLang="zh-CN" sz="2400" b="1" dirty="0">
                <a:latin typeface="Times New Roman" pitchFamily="18" charset="0"/>
              </a:rPr>
              <a:t>        </a:t>
            </a:r>
            <a:r>
              <a:rPr lang="en-US" altLang="zh-CN" sz="2400" b="1" dirty="0">
                <a:solidFill>
                  <a:srgbClr val="000000"/>
                </a:solidFill>
                <a:latin typeface="Times New Roman" pitchFamily="18" charset="0"/>
              </a:rPr>
              <a:t>a=c;</a:t>
            </a:r>
          </a:p>
          <a:p>
            <a:pPr eaLnBrk="0" hangingPunct="0"/>
            <a:r>
              <a:rPr lang="en-US" altLang="zh-CN" sz="2400" b="1" dirty="0">
                <a:solidFill>
                  <a:srgbClr val="000000"/>
                </a:solidFill>
                <a:latin typeface="Times New Roman" pitchFamily="18" charset="0"/>
              </a:rPr>
              <a:t>        b=d;</a:t>
            </a:r>
          </a:p>
          <a:p>
            <a:pPr eaLnBrk="0" hangingPunct="0"/>
            <a:r>
              <a:rPr lang="en-US" altLang="zh-CN" sz="2400" b="1" dirty="0">
                <a:solidFill>
                  <a:srgbClr val="000000"/>
                </a:solidFill>
                <a:latin typeface="Times New Roman" pitchFamily="18" charset="0"/>
              </a:rPr>
              <a:t>    }</a:t>
            </a:r>
          </a:p>
          <a:p>
            <a:pPr eaLnBrk="0" hangingPunct="0"/>
            <a:r>
              <a:rPr lang="en-US" altLang="zh-CN" sz="2400" b="1" dirty="0">
                <a:solidFill>
                  <a:srgbClr val="000000"/>
                </a:solidFill>
                <a:latin typeface="Times New Roman" pitchFamily="18" charset="0"/>
              </a:rPr>
              <a:t>}</a:t>
            </a:r>
          </a:p>
        </p:txBody>
      </p:sp>
      <p:sp>
        <p:nvSpPr>
          <p:cNvPr id="7" name="Rectangle 4">
            <a:extLst>
              <a:ext uri="{FF2B5EF4-FFF2-40B4-BE49-F238E27FC236}">
                <a16:creationId xmlns:a16="http://schemas.microsoft.com/office/drawing/2014/main" id="{1E42FB40-E3D6-4D14-9379-8951A70743D6}"/>
              </a:ext>
            </a:extLst>
          </p:cNvPr>
          <p:cNvSpPr>
            <a:spLocks noChangeArrowheads="1"/>
          </p:cNvSpPr>
          <p:nvPr/>
        </p:nvSpPr>
        <p:spPr bwMode="auto">
          <a:xfrm>
            <a:off x="4342606" y="4968779"/>
            <a:ext cx="2803586" cy="589838"/>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a:solidFill>
                  <a:srgbClr val="000000"/>
                </a:solidFill>
                <a:latin typeface="Times New Roman" pitchFamily="18" charset="0"/>
              </a:rPr>
              <a:t>B b = new B(5);</a:t>
            </a:r>
            <a:endParaRPr lang="en-US" altLang="zh-CN" sz="2400" b="1" dirty="0">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nimBg="1"/>
      <p:bldP spid="9"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1571636" cy="592118"/>
          </a:xfrm>
        </p:spPr>
        <p:txBody>
          <a:bodyPr/>
          <a:lstStyle/>
          <a:p>
            <a:r>
              <a:rPr lang="zh-CN" altLang="en-US" dirty="0"/>
              <a:t>例</a:t>
            </a:r>
            <a:r>
              <a:rPr lang="en-US" altLang="zh-CN" dirty="0"/>
              <a:t>5-2</a:t>
            </a:r>
            <a:endParaRPr lang="zh-CN" altLang="en-US" dirty="0"/>
          </a:p>
        </p:txBody>
      </p:sp>
      <p:sp>
        <p:nvSpPr>
          <p:cNvPr id="3" name="内容占位符 2"/>
          <p:cNvSpPr>
            <a:spLocks noGrp="1"/>
          </p:cNvSpPr>
          <p:nvPr>
            <p:ph idx="1"/>
          </p:nvPr>
        </p:nvSpPr>
        <p:spPr>
          <a:xfrm>
            <a:off x="1785918" y="214290"/>
            <a:ext cx="4500594" cy="3071810"/>
          </a:xfrm>
          <a:ln>
            <a:solidFill>
              <a:schemeClr val="accent1"/>
            </a:solidFill>
          </a:ln>
        </p:spPr>
        <p:txBody>
          <a:bodyPr/>
          <a:lstStyle/>
          <a:p>
            <a:pPr>
              <a:spcBef>
                <a:spcPts val="0"/>
              </a:spcBef>
              <a:buNone/>
            </a:pPr>
            <a:r>
              <a:rPr lang="en-US" altLang="zh-CN" sz="2000" dirty="0"/>
              <a:t>public class A {</a:t>
            </a:r>
          </a:p>
          <a:p>
            <a:pPr>
              <a:spcBef>
                <a:spcPts val="0"/>
              </a:spcBef>
              <a:buNone/>
            </a:pPr>
            <a:r>
              <a:rPr lang="en-US" altLang="zh-CN" sz="2000" dirty="0"/>
              <a:t>    </a:t>
            </a:r>
            <a:r>
              <a:rPr lang="en-US" altLang="zh-CN" sz="2000" b="1" dirty="0">
                <a:solidFill>
                  <a:srgbClr val="000099"/>
                </a:solidFill>
              </a:rPr>
              <a:t>private</a:t>
            </a:r>
            <a:r>
              <a:rPr lang="en-US" altLang="zh-CN" sz="2000" dirty="0"/>
              <a:t> </a:t>
            </a:r>
            <a:r>
              <a:rPr lang="en-US" altLang="zh-CN" sz="2000" dirty="0" err="1"/>
              <a:t>int</a:t>
            </a:r>
            <a:r>
              <a:rPr lang="en-US" altLang="zh-CN" sz="2000" dirty="0"/>
              <a:t> x;</a:t>
            </a:r>
          </a:p>
          <a:p>
            <a:pPr>
              <a:spcBef>
                <a:spcPts val="0"/>
              </a:spcBef>
              <a:buNone/>
            </a:pPr>
            <a:endParaRPr lang="en-US" altLang="zh-CN" sz="800" dirty="0"/>
          </a:p>
          <a:p>
            <a:pPr>
              <a:spcBef>
                <a:spcPts val="0"/>
              </a:spcBef>
              <a:buNone/>
            </a:pPr>
            <a:r>
              <a:rPr lang="en-US" altLang="zh-CN" sz="2000" dirty="0"/>
              <a:t>    public void </a:t>
            </a:r>
            <a:r>
              <a:rPr lang="en-US" altLang="zh-CN" sz="2000" dirty="0" err="1"/>
              <a:t>setX</a:t>
            </a:r>
            <a:r>
              <a:rPr lang="en-US" altLang="zh-CN" sz="2000" dirty="0"/>
              <a:t>(</a:t>
            </a:r>
            <a:r>
              <a:rPr lang="en-US" altLang="zh-CN" sz="2000" dirty="0" err="1"/>
              <a:t>int</a:t>
            </a:r>
            <a:r>
              <a:rPr lang="en-US" altLang="zh-CN" sz="2000" dirty="0"/>
              <a:t> x) {</a:t>
            </a:r>
          </a:p>
          <a:p>
            <a:pPr>
              <a:spcBef>
                <a:spcPts val="0"/>
              </a:spcBef>
              <a:buNone/>
            </a:pPr>
            <a:r>
              <a:rPr lang="en-US" altLang="zh-CN" sz="2000" dirty="0"/>
              <a:t>       </a:t>
            </a:r>
            <a:r>
              <a:rPr lang="en-US" altLang="zh-CN" sz="2000" dirty="0" err="1"/>
              <a:t>this.x</a:t>
            </a:r>
            <a:r>
              <a:rPr lang="en-US" altLang="zh-CN" sz="2000" dirty="0"/>
              <a:t>=x;</a:t>
            </a:r>
          </a:p>
          <a:p>
            <a:pPr>
              <a:spcBef>
                <a:spcPts val="0"/>
              </a:spcBef>
              <a:buNone/>
            </a:pPr>
            <a:r>
              <a:rPr lang="en-US" altLang="zh-CN" sz="2000" dirty="0"/>
              <a:t>    } </a:t>
            </a:r>
          </a:p>
          <a:p>
            <a:pPr>
              <a:spcBef>
                <a:spcPts val="0"/>
              </a:spcBef>
              <a:buNone/>
            </a:pPr>
            <a:endParaRPr lang="en-US" altLang="zh-CN" sz="800" dirty="0"/>
          </a:p>
          <a:p>
            <a:pPr>
              <a:spcBef>
                <a:spcPts val="0"/>
              </a:spcBef>
              <a:buNone/>
            </a:pPr>
            <a:r>
              <a:rPr lang="en-US" altLang="zh-CN" sz="2000" dirty="0"/>
              <a:t>    public </a:t>
            </a:r>
            <a:r>
              <a:rPr lang="en-US" altLang="zh-CN" sz="2000" dirty="0" err="1"/>
              <a:t>int</a:t>
            </a:r>
            <a:r>
              <a:rPr lang="en-US" altLang="zh-CN" sz="2000" dirty="0"/>
              <a:t> </a:t>
            </a:r>
            <a:r>
              <a:rPr lang="en-US" altLang="zh-CN" sz="2000" dirty="0" err="1"/>
              <a:t>getX</a:t>
            </a:r>
            <a:r>
              <a:rPr lang="en-US" altLang="zh-CN" sz="2000" dirty="0"/>
              <a:t>() {</a:t>
            </a:r>
          </a:p>
          <a:p>
            <a:pPr>
              <a:spcBef>
                <a:spcPts val="0"/>
              </a:spcBef>
              <a:buNone/>
            </a:pPr>
            <a:r>
              <a:rPr lang="en-US" altLang="zh-CN" sz="2000" dirty="0"/>
              <a:t>       return x;</a:t>
            </a:r>
          </a:p>
          <a:p>
            <a:pPr>
              <a:spcBef>
                <a:spcPts val="0"/>
              </a:spcBef>
              <a:buNone/>
            </a:pPr>
            <a:r>
              <a:rPr lang="en-US" altLang="zh-CN" sz="2000" dirty="0"/>
              <a:t>    }</a:t>
            </a:r>
          </a:p>
          <a:p>
            <a:pPr>
              <a:spcBef>
                <a:spcPts val="0"/>
              </a:spcBef>
              <a:buNone/>
            </a:pPr>
            <a:r>
              <a:rPr lang="en-US" altLang="zh-CN" sz="2000" dirty="0"/>
              <a:t>}</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5" name="内容占位符 2"/>
          <p:cNvSpPr txBox="1">
            <a:spLocks/>
          </p:cNvSpPr>
          <p:nvPr/>
        </p:nvSpPr>
        <p:spPr bwMode="auto">
          <a:xfrm>
            <a:off x="899592" y="3429000"/>
            <a:ext cx="5386920" cy="3229009"/>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342900" lvl="0" indent="-342900" fontAlgn="base">
              <a:spcAft>
                <a:spcPct val="0"/>
              </a:spcAft>
              <a:buClr>
                <a:schemeClr val="tx2"/>
              </a:buClr>
              <a:buSzPct val="70000"/>
            </a:pPr>
            <a:r>
              <a:rPr lang="en-US" altLang="zh-CN" sz="2000" kern="0" dirty="0"/>
              <a:t>public class B </a:t>
            </a:r>
            <a:r>
              <a:rPr lang="en-US" altLang="zh-CN" sz="2000" b="1" kern="0" dirty="0">
                <a:solidFill>
                  <a:srgbClr val="000099"/>
                </a:solidFill>
              </a:rPr>
              <a:t>extends</a:t>
            </a:r>
            <a:r>
              <a:rPr lang="en-US" altLang="zh-CN" sz="2000" kern="0" dirty="0"/>
              <a:t> A {</a:t>
            </a:r>
          </a:p>
          <a:p>
            <a:pPr marL="342900" lvl="0" indent="-342900" fontAlgn="base">
              <a:spcAft>
                <a:spcPct val="0"/>
              </a:spcAft>
              <a:buClr>
                <a:schemeClr val="tx2"/>
              </a:buClr>
              <a:buSzPct val="70000"/>
            </a:pPr>
            <a:r>
              <a:rPr lang="en-US" altLang="zh-CN" sz="2000" kern="0" dirty="0"/>
              <a:t>     double y=12;</a:t>
            </a:r>
          </a:p>
          <a:p>
            <a:pPr marL="342900" lvl="0" indent="-342900" fontAlgn="base">
              <a:spcAft>
                <a:spcPct val="0"/>
              </a:spcAft>
              <a:buClr>
                <a:schemeClr val="tx2"/>
              </a:buClr>
              <a:buSzPct val="70000"/>
            </a:pPr>
            <a:endParaRPr lang="en-US" altLang="zh-CN" sz="800" kern="0" dirty="0"/>
          </a:p>
          <a:p>
            <a:pPr marL="342900" lvl="0" indent="-342900" fontAlgn="base">
              <a:spcAft>
                <a:spcPct val="0"/>
              </a:spcAft>
              <a:buClr>
                <a:schemeClr val="tx2"/>
              </a:buClr>
              <a:buSzPct val="70000"/>
            </a:pPr>
            <a:r>
              <a:rPr lang="en-US" altLang="zh-CN" sz="2000" kern="0" dirty="0"/>
              <a:t>     public void </a:t>
            </a:r>
            <a:r>
              <a:rPr lang="en-US" altLang="zh-CN" sz="2000" kern="0" dirty="0" err="1"/>
              <a:t>setY</a:t>
            </a:r>
            <a:r>
              <a:rPr lang="en-US" altLang="zh-CN" sz="2000" kern="0" dirty="0"/>
              <a:t>(</a:t>
            </a:r>
            <a:r>
              <a:rPr lang="en-US" altLang="zh-CN" sz="2000" kern="0" dirty="0" err="1"/>
              <a:t>int</a:t>
            </a:r>
            <a:r>
              <a:rPr lang="en-US" altLang="zh-CN" sz="2000" kern="0" dirty="0"/>
              <a:t> y) {   </a:t>
            </a:r>
          </a:p>
          <a:p>
            <a:pPr marL="342900" lvl="0" indent="-342900" fontAlgn="base">
              <a:spcAft>
                <a:spcPct val="0"/>
              </a:spcAft>
              <a:buClr>
                <a:schemeClr val="tx2"/>
              </a:buClr>
              <a:buSzPct val="70000"/>
            </a:pPr>
            <a:r>
              <a:rPr lang="en-US" altLang="zh-CN" sz="2000" kern="0" dirty="0"/>
              <a:t>		</a:t>
            </a:r>
            <a:r>
              <a:rPr lang="en-US" altLang="zh-CN" sz="2000" b="1" kern="0" dirty="0" err="1">
                <a:solidFill>
                  <a:srgbClr val="0000CC"/>
                </a:solidFill>
              </a:rPr>
              <a:t>this.y</a:t>
            </a:r>
            <a:r>
              <a:rPr lang="en-US" altLang="zh-CN" sz="2000" b="1" kern="0" dirty="0">
                <a:solidFill>
                  <a:srgbClr val="0000CC"/>
                </a:solidFill>
              </a:rPr>
              <a:t>=</a:t>
            </a:r>
            <a:r>
              <a:rPr lang="en-US" altLang="zh-CN" sz="2000" b="1" kern="0" dirty="0" err="1">
                <a:solidFill>
                  <a:srgbClr val="0000CC"/>
                </a:solidFill>
              </a:rPr>
              <a:t>y+x</a:t>
            </a:r>
            <a:r>
              <a:rPr lang="en-US" altLang="zh-CN" sz="2000" kern="0" dirty="0"/>
              <a:t>; </a:t>
            </a:r>
          </a:p>
          <a:p>
            <a:pPr marL="342900" lvl="0" indent="-342900" fontAlgn="base">
              <a:spcAft>
                <a:spcPct val="0"/>
              </a:spcAft>
              <a:buClr>
                <a:schemeClr val="tx2"/>
              </a:buClr>
              <a:buSzPct val="70000"/>
            </a:pPr>
            <a:r>
              <a:rPr lang="en-US" altLang="zh-CN" sz="2000" kern="0" dirty="0"/>
              <a:t>     }</a:t>
            </a:r>
          </a:p>
          <a:p>
            <a:pPr marL="342900" lvl="0" indent="-342900" fontAlgn="base">
              <a:spcAft>
                <a:spcPct val="0"/>
              </a:spcAft>
              <a:buClr>
                <a:schemeClr val="tx2"/>
              </a:buClr>
              <a:buSzPct val="70000"/>
            </a:pPr>
            <a:endParaRPr lang="en-US" altLang="zh-CN" sz="2000" kern="0" dirty="0"/>
          </a:p>
          <a:p>
            <a:pPr marL="342900" lvl="0" indent="-342900" fontAlgn="base">
              <a:spcAft>
                <a:spcPct val="0"/>
              </a:spcAft>
              <a:buClr>
                <a:schemeClr val="tx2"/>
              </a:buClr>
              <a:buSzPct val="70000"/>
            </a:pPr>
            <a:r>
              <a:rPr lang="en-US" altLang="zh-CN" sz="2000" kern="0" dirty="0"/>
              <a:t>     public double </a:t>
            </a:r>
            <a:r>
              <a:rPr lang="en-US" altLang="zh-CN" sz="2000" kern="0" dirty="0" err="1"/>
              <a:t>getY</a:t>
            </a:r>
            <a:r>
              <a:rPr lang="en-US" altLang="zh-CN" sz="2000" kern="0" dirty="0"/>
              <a:t>() {</a:t>
            </a:r>
          </a:p>
          <a:p>
            <a:pPr marL="342900" lvl="0" indent="-342900" fontAlgn="base">
              <a:spcAft>
                <a:spcPct val="0"/>
              </a:spcAft>
              <a:buClr>
                <a:schemeClr val="tx2"/>
              </a:buClr>
              <a:buSzPct val="70000"/>
            </a:pPr>
            <a:r>
              <a:rPr lang="en-US" altLang="zh-CN" sz="2000" kern="0" dirty="0"/>
              <a:t>        return y;</a:t>
            </a:r>
          </a:p>
          <a:p>
            <a:pPr marL="342900" lvl="0" indent="-342900" fontAlgn="base">
              <a:spcAft>
                <a:spcPct val="0"/>
              </a:spcAft>
              <a:buClr>
                <a:schemeClr val="tx2"/>
              </a:buClr>
              <a:buSzPct val="70000"/>
            </a:pPr>
            <a:r>
              <a:rPr lang="en-US" altLang="zh-CN" sz="2000" kern="0" dirty="0"/>
              <a:t>     }</a:t>
            </a:r>
          </a:p>
          <a:p>
            <a:pPr marL="342900" lvl="0" indent="-342900" fontAlgn="base">
              <a:spcAft>
                <a:spcPct val="0"/>
              </a:spcAft>
              <a:buClr>
                <a:schemeClr val="tx2"/>
              </a:buClr>
              <a:buSzPct val="70000"/>
            </a:pPr>
            <a:r>
              <a:rPr lang="en-US" altLang="zh-CN" sz="2000" kern="0" dirty="0"/>
              <a:t>}</a:t>
            </a: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6429388" y="1428736"/>
            <a:ext cx="1428760" cy="461665"/>
          </a:xfrm>
          <a:prstGeom prst="rect">
            <a:avLst/>
          </a:prstGeom>
          <a:noFill/>
        </p:spPr>
        <p:txBody>
          <a:bodyPr wrap="square" rtlCol="0">
            <a:spAutoFit/>
          </a:bodyPr>
          <a:lstStyle/>
          <a:p>
            <a:r>
              <a:rPr lang="en-US" altLang="zh-CN" sz="2400" dirty="0" err="1"/>
              <a:t>A.java</a:t>
            </a:r>
            <a:endParaRPr lang="zh-CN" altLang="en-US" sz="2400" dirty="0"/>
          </a:p>
        </p:txBody>
      </p:sp>
      <p:sp>
        <p:nvSpPr>
          <p:cNvPr id="8" name="TextBox 7"/>
          <p:cNvSpPr txBox="1"/>
          <p:nvPr/>
        </p:nvSpPr>
        <p:spPr>
          <a:xfrm>
            <a:off x="6300192" y="4382965"/>
            <a:ext cx="1428760" cy="461665"/>
          </a:xfrm>
          <a:prstGeom prst="rect">
            <a:avLst/>
          </a:prstGeom>
          <a:noFill/>
        </p:spPr>
        <p:txBody>
          <a:bodyPr wrap="square" rtlCol="0">
            <a:spAutoFit/>
          </a:bodyPr>
          <a:lstStyle/>
          <a:p>
            <a:r>
              <a:rPr lang="en-US" altLang="zh-CN" sz="2400" dirty="0" err="1"/>
              <a:t>B.java</a:t>
            </a:r>
            <a:endParaRPr lang="zh-CN" altLang="en-US" sz="2400" dirty="0"/>
          </a:p>
        </p:txBody>
      </p:sp>
      <p:sp>
        <p:nvSpPr>
          <p:cNvPr id="6" name="文本框 5">
            <a:extLst>
              <a:ext uri="{FF2B5EF4-FFF2-40B4-BE49-F238E27FC236}">
                <a16:creationId xmlns:a16="http://schemas.microsoft.com/office/drawing/2014/main" id="{48150157-BE82-4366-9091-4B89AAFF991A}"/>
              </a:ext>
            </a:extLst>
          </p:cNvPr>
          <p:cNvSpPr txBox="1"/>
          <p:nvPr/>
        </p:nvSpPr>
        <p:spPr>
          <a:xfrm>
            <a:off x="3623901" y="4475298"/>
            <a:ext cx="2533066" cy="369332"/>
          </a:xfrm>
          <a:prstGeom prst="rect">
            <a:avLst/>
          </a:prstGeom>
          <a:noFill/>
        </p:spPr>
        <p:txBody>
          <a:bodyPr wrap="none" rtlCol="0">
            <a:spAutoFit/>
          </a:bodyPr>
          <a:lstStyle/>
          <a:p>
            <a:r>
              <a:rPr lang="en-US" altLang="zh-CN" sz="1800" b="1" kern="0">
                <a:solidFill>
                  <a:srgbClr val="006600"/>
                </a:solidFill>
              </a:rPr>
              <a:t>//</a:t>
            </a:r>
            <a:r>
              <a:rPr lang="zh-CN" altLang="en-US" sz="1800" b="1" kern="0">
                <a:solidFill>
                  <a:srgbClr val="006600"/>
                </a:solidFill>
              </a:rPr>
              <a:t>非法，子类没有继承</a:t>
            </a:r>
            <a:r>
              <a:rPr lang="en-US" altLang="zh-CN" sz="1800" b="1" kern="0">
                <a:solidFill>
                  <a:srgbClr val="006600"/>
                </a:solidFill>
              </a:rPr>
              <a:t>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Example5_2.java</a:t>
            </a:r>
            <a:endParaRPr lang="zh-CN" altLang="en-US" dirty="0"/>
          </a:p>
        </p:txBody>
      </p:sp>
      <p:sp>
        <p:nvSpPr>
          <p:cNvPr id="3" name="内容占位符 2"/>
          <p:cNvSpPr>
            <a:spLocks noGrp="1"/>
          </p:cNvSpPr>
          <p:nvPr>
            <p:ph idx="1"/>
          </p:nvPr>
        </p:nvSpPr>
        <p:spPr>
          <a:xfrm>
            <a:off x="457200" y="1628775"/>
            <a:ext cx="8229600" cy="4300555"/>
          </a:xfrm>
          <a:ln>
            <a:solidFill>
              <a:schemeClr val="accent1"/>
            </a:solidFill>
          </a:ln>
        </p:spPr>
        <p:txBody>
          <a:bodyPr/>
          <a:lstStyle/>
          <a:p>
            <a:pPr>
              <a:buNone/>
            </a:pPr>
            <a:r>
              <a:rPr lang="en-US" altLang="zh-CN" sz="2200" dirty="0"/>
              <a:t>public class </a:t>
            </a:r>
            <a:r>
              <a:rPr lang="en-US" altLang="zh-CN" sz="2200" dirty="0" err="1"/>
              <a:t>Example5_2</a:t>
            </a:r>
            <a:r>
              <a:rPr lang="en-US" altLang="zh-CN" sz="2200" dirty="0"/>
              <a:t> {</a:t>
            </a:r>
          </a:p>
          <a:p>
            <a:pPr>
              <a:buNone/>
            </a:pPr>
            <a:r>
              <a:rPr lang="en-US" altLang="zh-CN" sz="2200" dirty="0"/>
              <a:t>  public static void main(String </a:t>
            </a:r>
            <a:r>
              <a:rPr lang="en-US" altLang="zh-CN" sz="2200" dirty="0" err="1"/>
              <a:t>args</a:t>
            </a:r>
            <a:r>
              <a:rPr lang="en-US" altLang="zh-CN" sz="2200" dirty="0"/>
              <a:t>[]) {</a:t>
            </a:r>
          </a:p>
          <a:p>
            <a:pPr>
              <a:buNone/>
            </a:pPr>
            <a:r>
              <a:rPr lang="en-US" altLang="zh-CN" sz="2200" dirty="0"/>
              <a:t>      B b=new B();</a:t>
            </a:r>
          </a:p>
          <a:p>
            <a:pPr>
              <a:buNone/>
            </a:pPr>
            <a:r>
              <a:rPr lang="en-US" altLang="zh-CN" sz="2200" dirty="0"/>
              <a:t>      </a:t>
            </a:r>
            <a:r>
              <a:rPr lang="en-US" altLang="zh-CN" sz="2200" b="1" dirty="0" err="1">
                <a:solidFill>
                  <a:srgbClr val="006600"/>
                </a:solidFill>
              </a:rPr>
              <a:t>b.setX</a:t>
            </a:r>
            <a:r>
              <a:rPr lang="en-US" altLang="zh-CN" sz="2200" b="1" dirty="0">
                <a:solidFill>
                  <a:srgbClr val="006600"/>
                </a:solidFill>
              </a:rPr>
              <a:t>(888);</a:t>
            </a:r>
          </a:p>
          <a:p>
            <a:pPr>
              <a:buNone/>
            </a:pPr>
            <a:r>
              <a:rPr lang="en-US" altLang="zh-CN" sz="2200" dirty="0"/>
              <a:t>      </a:t>
            </a:r>
            <a:r>
              <a:rPr lang="en-US" altLang="zh-CN" sz="2200" dirty="0" err="1"/>
              <a:t>System.out.println</a:t>
            </a:r>
            <a:r>
              <a:rPr lang="en-US" altLang="zh-CN" sz="2200" dirty="0"/>
              <a:t>("</a:t>
            </a:r>
            <a:r>
              <a:rPr lang="zh-CN" altLang="en-US" sz="2200" dirty="0"/>
              <a:t>子类对象未继承的</a:t>
            </a:r>
            <a:r>
              <a:rPr lang="en-US" altLang="zh-CN" sz="2200" dirty="0"/>
              <a:t>x</a:t>
            </a:r>
            <a:r>
              <a:rPr lang="zh-CN" altLang="en-US" sz="2200" dirty="0"/>
              <a:t>的值是</a:t>
            </a:r>
            <a:r>
              <a:rPr lang="en-US" altLang="zh-CN" sz="2200" dirty="0"/>
              <a:t>:"+</a:t>
            </a:r>
            <a:r>
              <a:rPr lang="en-US" altLang="zh-CN" sz="2200" b="1" dirty="0" err="1">
                <a:solidFill>
                  <a:srgbClr val="006600"/>
                </a:solidFill>
              </a:rPr>
              <a:t>b.getX</a:t>
            </a:r>
            <a:r>
              <a:rPr lang="en-US" altLang="zh-CN" sz="2200" b="1" dirty="0">
                <a:solidFill>
                  <a:srgbClr val="006600"/>
                </a:solidFill>
              </a:rPr>
              <a:t>()</a:t>
            </a:r>
            <a:r>
              <a:rPr lang="en-US" altLang="zh-CN" sz="2200" dirty="0"/>
              <a:t>);</a:t>
            </a:r>
          </a:p>
          <a:p>
            <a:pPr>
              <a:buNone/>
            </a:pPr>
            <a:endParaRPr lang="en-US" altLang="zh-CN" sz="2200" dirty="0"/>
          </a:p>
          <a:p>
            <a:pPr>
              <a:buNone/>
            </a:pPr>
            <a:r>
              <a:rPr lang="en-US" altLang="zh-CN" sz="2200" dirty="0"/>
              <a:t>      </a:t>
            </a:r>
            <a:r>
              <a:rPr lang="en-US" altLang="zh-CN" sz="2200" dirty="0" err="1"/>
              <a:t>b.y</a:t>
            </a:r>
            <a:r>
              <a:rPr lang="en-US" altLang="zh-CN" sz="2200" dirty="0"/>
              <a:t>=12.678;</a:t>
            </a:r>
          </a:p>
          <a:p>
            <a:pPr>
              <a:buNone/>
            </a:pPr>
            <a:r>
              <a:rPr lang="en-US" altLang="zh-CN" sz="2200" dirty="0"/>
              <a:t>      </a:t>
            </a:r>
            <a:r>
              <a:rPr lang="en-US" altLang="zh-CN" sz="2200" dirty="0" err="1"/>
              <a:t>System.out.println</a:t>
            </a:r>
            <a:r>
              <a:rPr lang="en-US" altLang="zh-CN" sz="2200" dirty="0"/>
              <a:t>("</a:t>
            </a:r>
            <a:r>
              <a:rPr lang="zh-CN" altLang="en-US" sz="2200" dirty="0"/>
              <a:t>子类对象的实例变量</a:t>
            </a:r>
            <a:r>
              <a:rPr lang="en-US" altLang="zh-CN" sz="2200" dirty="0"/>
              <a:t>y</a:t>
            </a:r>
            <a:r>
              <a:rPr lang="zh-CN" altLang="en-US" sz="2200" dirty="0"/>
              <a:t>的值是</a:t>
            </a:r>
            <a:r>
              <a:rPr lang="en-US" altLang="zh-CN" sz="2200" dirty="0"/>
              <a:t>:"+</a:t>
            </a:r>
            <a:r>
              <a:rPr lang="en-US" altLang="zh-CN" sz="2200" dirty="0" err="1"/>
              <a:t>b.getY</a:t>
            </a:r>
            <a:r>
              <a:rPr lang="en-US" altLang="zh-CN" sz="2200" dirty="0"/>
              <a:t>());</a:t>
            </a:r>
          </a:p>
          <a:p>
            <a:pPr>
              <a:buNone/>
            </a:pPr>
            <a:r>
              <a:rPr lang="en-US" altLang="zh-CN" sz="2200" dirty="0"/>
              <a:t>  }  </a:t>
            </a:r>
          </a:p>
          <a:p>
            <a:pPr>
              <a:buNone/>
            </a:pPr>
            <a:r>
              <a:rPr lang="en-US" altLang="zh-CN" sz="2200" dirty="0"/>
              <a:t>}</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§5.4   </a:t>
            </a:r>
            <a:r>
              <a:rPr lang="zh-CN" altLang="en-US" sz="3600" dirty="0">
                <a:latin typeface="宋体" charset="-122"/>
              </a:rPr>
              <a:t>成员变量的隐藏和方法重写</a:t>
            </a:r>
            <a:endParaRPr lang="zh-CN" altLang="en-US" sz="3600" dirty="0"/>
          </a:p>
        </p:txBody>
      </p:sp>
      <p:sp>
        <p:nvSpPr>
          <p:cNvPr id="3" name="内容占位符 2"/>
          <p:cNvSpPr>
            <a:spLocks noGrp="1"/>
          </p:cNvSpPr>
          <p:nvPr>
            <p:ph idx="1"/>
          </p:nvPr>
        </p:nvSpPr>
        <p:spPr/>
        <p:txBody>
          <a:bodyPr/>
          <a:lstStyle/>
          <a:p>
            <a:pPr marL="0" indent="0">
              <a:buNone/>
            </a:pPr>
            <a:r>
              <a:rPr lang="zh-CN" altLang="en-US" b="1" dirty="0"/>
              <a:t>§5.4.1  </a:t>
            </a:r>
            <a:r>
              <a:rPr lang="zh-CN" altLang="en-US" b="1" dirty="0">
                <a:latin typeface="宋体" charset="-122"/>
              </a:rPr>
              <a:t>成员变量的隐藏</a:t>
            </a:r>
            <a:endParaRPr lang="en-US" altLang="zh-CN" b="1" dirty="0">
              <a:latin typeface="宋体" charset="-122"/>
            </a:endParaRPr>
          </a:p>
          <a:p>
            <a:pPr lvl="1"/>
            <a:r>
              <a:rPr lang="zh-CN" altLang="en-US" sz="2600" dirty="0">
                <a:latin typeface="宋体" charset="-122"/>
              </a:rPr>
              <a:t>对于子类可以从父类继承的成员变量，</a:t>
            </a:r>
            <a:r>
              <a:rPr lang="zh-CN" altLang="en-US" sz="2600" dirty="0">
                <a:solidFill>
                  <a:srgbClr val="C00000"/>
                </a:solidFill>
                <a:latin typeface="华文新魏" panose="02010800040101010101" pitchFamily="2" charset="-122"/>
                <a:ea typeface="华文新魏" panose="02010800040101010101" pitchFamily="2" charset="-122"/>
              </a:rPr>
              <a:t>只要子类中声明的成员变量</a:t>
            </a:r>
            <a:r>
              <a:rPr lang="zh-CN" altLang="en-US" sz="2600" dirty="0">
                <a:latin typeface="华文新魏" panose="02010800040101010101" pitchFamily="2" charset="-122"/>
                <a:ea typeface="华文新魏" panose="02010800040101010101" pitchFamily="2" charset="-122"/>
              </a:rPr>
              <a:t>和</a:t>
            </a:r>
            <a:r>
              <a:rPr lang="zh-CN" altLang="en-US" sz="2600" dirty="0">
                <a:solidFill>
                  <a:srgbClr val="C00000"/>
                </a:solidFill>
                <a:latin typeface="华文新魏" panose="02010800040101010101" pitchFamily="2" charset="-122"/>
                <a:ea typeface="华文新魏" panose="02010800040101010101" pitchFamily="2" charset="-122"/>
              </a:rPr>
              <a:t>父类中的成员变量</a:t>
            </a:r>
            <a:r>
              <a:rPr lang="zh-CN" altLang="en-US" sz="2600" dirty="0">
                <a:solidFill>
                  <a:srgbClr val="006600"/>
                </a:solidFill>
                <a:latin typeface="华文新魏" panose="02010800040101010101" pitchFamily="2" charset="-122"/>
                <a:ea typeface="华文新魏" panose="02010800040101010101" pitchFamily="2" charset="-122"/>
              </a:rPr>
              <a:t>同名</a:t>
            </a:r>
            <a:r>
              <a:rPr lang="zh-CN" altLang="en-US" sz="2600" dirty="0">
                <a:latin typeface="宋体" charset="-122"/>
              </a:rPr>
              <a:t>时，</a:t>
            </a:r>
            <a:r>
              <a:rPr lang="zh-CN" altLang="en-US" sz="2600" dirty="0">
                <a:solidFill>
                  <a:srgbClr val="000099"/>
                </a:solidFill>
                <a:latin typeface="华文新魏" panose="02010800040101010101" pitchFamily="2" charset="-122"/>
                <a:ea typeface="华文新魏" panose="02010800040101010101" pitchFamily="2" charset="-122"/>
              </a:rPr>
              <a:t>子类就隐藏了继承的成员变量</a:t>
            </a:r>
            <a:r>
              <a:rPr lang="zh-CN" altLang="en-US" sz="2600" dirty="0">
                <a:solidFill>
                  <a:srgbClr val="000099"/>
                </a:solidFill>
                <a:latin typeface="宋体" charset="-122"/>
              </a:rPr>
              <a:t>。</a:t>
            </a:r>
            <a:endParaRPr lang="en-US" altLang="zh-CN" sz="2600" dirty="0">
              <a:solidFill>
                <a:srgbClr val="000099"/>
              </a:solidFill>
              <a:latin typeface="宋体" charset="-122"/>
            </a:endParaRPr>
          </a:p>
          <a:p>
            <a:pPr lvl="1"/>
            <a:endParaRPr lang="en-US" altLang="zh-CN" sz="2600" dirty="0">
              <a:solidFill>
                <a:srgbClr val="000099"/>
              </a:solidFill>
              <a:latin typeface="宋体" charset="-122"/>
            </a:endParaRPr>
          </a:p>
          <a:p>
            <a:pPr lvl="1"/>
            <a:r>
              <a:rPr lang="zh-CN" altLang="en-US" sz="2600" dirty="0">
                <a:latin typeface="宋体" charset="-122"/>
              </a:rPr>
              <a:t>当子类自己声明定义的方法去操作与父类同名的成员变量，</a:t>
            </a:r>
            <a:r>
              <a:rPr lang="zh-CN" altLang="en-US" sz="2600" b="1" dirty="0">
                <a:latin typeface="宋体" charset="-122"/>
              </a:rPr>
              <a:t>是指</a:t>
            </a:r>
            <a:r>
              <a:rPr lang="zh-CN" altLang="en-US" sz="2600" b="1" dirty="0">
                <a:solidFill>
                  <a:srgbClr val="000099"/>
                </a:solidFill>
                <a:latin typeface="隶书" panose="02010509060101010101" pitchFamily="49" charset="-122"/>
                <a:ea typeface="隶书" panose="02010509060101010101" pitchFamily="49" charset="-122"/>
              </a:rPr>
              <a:t>子类重新声明定义的这个成员变量</a:t>
            </a:r>
            <a:r>
              <a:rPr lang="zh-CN" altLang="en-US" sz="2600" dirty="0">
                <a:latin typeface="宋体" charset="-122"/>
              </a:rPr>
              <a:t>。</a:t>
            </a:r>
            <a:endParaRPr lang="zh-CN" altLang="en-US" sz="2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宋体" charset="-122"/>
              </a:rPr>
              <a:t>导读</a:t>
            </a:r>
            <a:endParaRPr lang="zh-CN" altLang="en-US" dirty="0">
              <a:solidFill>
                <a:schemeClr val="tx1"/>
              </a:solidFill>
            </a:endParaRPr>
          </a:p>
        </p:txBody>
      </p:sp>
      <p:sp>
        <p:nvSpPr>
          <p:cNvPr id="3" name="内容占位符 2"/>
          <p:cNvSpPr>
            <a:spLocks noGrp="1"/>
          </p:cNvSpPr>
          <p:nvPr>
            <p:ph idx="1"/>
          </p:nvPr>
        </p:nvSpPr>
        <p:spPr>
          <a:xfrm>
            <a:off x="457200" y="1628774"/>
            <a:ext cx="8229600" cy="4872059"/>
          </a:xfrm>
        </p:spPr>
        <p:txBody>
          <a:bodyPr/>
          <a:lstStyle/>
          <a:p>
            <a:pPr marL="476250" indent="-476250" algn="just" fontAlgn="t"/>
            <a:r>
              <a:rPr lang="zh-CN" altLang="en-US" b="1" dirty="0">
                <a:solidFill>
                  <a:srgbClr val="C00000"/>
                </a:solidFill>
                <a:latin typeface="Tahoma" pitchFamily="34" charset="0"/>
              </a:rPr>
              <a:t>主要内容</a:t>
            </a:r>
          </a:p>
          <a:p>
            <a:pPr marL="825500" lvl="1" indent="-476250" algn="just" fontAlgn="t">
              <a:spcBef>
                <a:spcPts val="0"/>
              </a:spcBef>
              <a:buClr>
                <a:srgbClr val="3333FF"/>
              </a:buClr>
              <a:buSzPct val="120000"/>
              <a:buFont typeface="Arial" panose="020B0604020202020204" pitchFamily="34" charset="0"/>
              <a:buChar char="•"/>
            </a:pPr>
            <a:r>
              <a:rPr lang="zh-CN" altLang="en-US" dirty="0">
                <a:latin typeface="Tahoma" pitchFamily="34" charset="0"/>
              </a:rPr>
              <a:t>子类与父类</a:t>
            </a:r>
          </a:p>
          <a:p>
            <a:pPr marL="825500" lvl="1" indent="-476250" algn="just" fontAlgn="t">
              <a:spcBef>
                <a:spcPts val="0"/>
              </a:spcBef>
              <a:buClr>
                <a:srgbClr val="3333FF"/>
              </a:buClr>
              <a:buSzPct val="120000"/>
              <a:buFont typeface="Arial" panose="020B0604020202020204" pitchFamily="34" charset="0"/>
              <a:buChar char="•"/>
            </a:pPr>
            <a:r>
              <a:rPr lang="zh-CN" altLang="en-US" dirty="0">
                <a:latin typeface="Tahoma" pitchFamily="34" charset="0"/>
              </a:rPr>
              <a:t>子类的继承性</a:t>
            </a:r>
          </a:p>
          <a:p>
            <a:pPr marL="825500" lvl="1" indent="-476250" algn="just" fontAlgn="t">
              <a:spcBef>
                <a:spcPts val="0"/>
              </a:spcBef>
              <a:buClr>
                <a:srgbClr val="3333FF"/>
              </a:buClr>
              <a:buSzPct val="120000"/>
              <a:buFont typeface="Arial" panose="020B0604020202020204" pitchFamily="34" charset="0"/>
              <a:buChar char="•"/>
            </a:pPr>
            <a:r>
              <a:rPr lang="zh-CN" altLang="en-US" dirty="0">
                <a:latin typeface="Tahoma" pitchFamily="34" charset="0"/>
              </a:rPr>
              <a:t>子类对象的构造过程</a:t>
            </a:r>
          </a:p>
          <a:p>
            <a:pPr marL="825500" lvl="1" indent="-476250" algn="just" fontAlgn="t">
              <a:spcBef>
                <a:spcPts val="0"/>
              </a:spcBef>
              <a:buClr>
                <a:srgbClr val="3333FF"/>
              </a:buClr>
              <a:buSzPct val="120000"/>
              <a:buFont typeface="Arial" panose="020B0604020202020204" pitchFamily="34" charset="0"/>
              <a:buChar char="•"/>
            </a:pPr>
            <a:r>
              <a:rPr lang="zh-CN" altLang="en-US" dirty="0">
                <a:latin typeface="Tahoma" pitchFamily="34" charset="0"/>
              </a:rPr>
              <a:t>成员变量的隐藏和方法重写</a:t>
            </a:r>
          </a:p>
          <a:p>
            <a:pPr marL="825500" lvl="1" indent="-476250" algn="just" fontAlgn="t">
              <a:spcBef>
                <a:spcPts val="0"/>
              </a:spcBef>
              <a:buClr>
                <a:srgbClr val="3333FF"/>
              </a:buClr>
              <a:buSzPct val="120000"/>
              <a:buFont typeface="Arial" panose="020B0604020202020204" pitchFamily="34" charset="0"/>
              <a:buChar char="•"/>
            </a:pPr>
            <a:r>
              <a:rPr lang="en-US" altLang="zh-CN" dirty="0">
                <a:latin typeface="Tahoma" pitchFamily="34" charset="0"/>
              </a:rPr>
              <a:t>super</a:t>
            </a:r>
            <a:r>
              <a:rPr lang="zh-CN" altLang="en-US" dirty="0">
                <a:latin typeface="Tahoma" pitchFamily="34" charset="0"/>
              </a:rPr>
              <a:t>关键字</a:t>
            </a:r>
          </a:p>
          <a:p>
            <a:pPr marL="825500" lvl="1" indent="-476250" algn="just" fontAlgn="t">
              <a:spcBef>
                <a:spcPts val="0"/>
              </a:spcBef>
              <a:buClr>
                <a:srgbClr val="3333FF"/>
              </a:buClr>
              <a:buSzPct val="120000"/>
              <a:buFont typeface="Arial" panose="020B0604020202020204" pitchFamily="34" charset="0"/>
              <a:buChar char="•"/>
            </a:pPr>
            <a:r>
              <a:rPr lang="en-US" altLang="zh-CN" dirty="0">
                <a:latin typeface="Tahoma" pitchFamily="34" charset="0"/>
              </a:rPr>
              <a:t>final</a:t>
            </a:r>
            <a:r>
              <a:rPr lang="zh-CN" altLang="en-US" dirty="0">
                <a:latin typeface="Tahoma" pitchFamily="34" charset="0"/>
              </a:rPr>
              <a:t>关键字</a:t>
            </a:r>
          </a:p>
          <a:p>
            <a:pPr marL="825500" lvl="1" indent="-476250" algn="just" fontAlgn="t">
              <a:spcBef>
                <a:spcPts val="0"/>
              </a:spcBef>
              <a:buClr>
                <a:srgbClr val="3333FF"/>
              </a:buClr>
              <a:buSzPct val="120000"/>
              <a:buFont typeface="Arial" panose="020B0604020202020204" pitchFamily="34" charset="0"/>
              <a:buChar char="•"/>
            </a:pPr>
            <a:r>
              <a:rPr lang="zh-CN" altLang="en-US" dirty="0">
                <a:latin typeface="Tahoma" pitchFamily="34" charset="0"/>
              </a:rPr>
              <a:t>对象的上转型对象</a:t>
            </a:r>
          </a:p>
          <a:p>
            <a:pPr marL="825500" lvl="1" indent="-476250" algn="just" fontAlgn="t">
              <a:spcBef>
                <a:spcPts val="0"/>
              </a:spcBef>
              <a:buClr>
                <a:srgbClr val="3333FF"/>
              </a:buClr>
              <a:buSzPct val="120000"/>
              <a:buFont typeface="Arial" panose="020B0604020202020204" pitchFamily="34" charset="0"/>
              <a:buChar char="•"/>
            </a:pPr>
            <a:r>
              <a:rPr lang="zh-CN" altLang="en-US" dirty="0">
                <a:latin typeface="Tahoma" pitchFamily="34" charset="0"/>
              </a:rPr>
              <a:t>继承与多态</a:t>
            </a:r>
          </a:p>
          <a:p>
            <a:pPr marL="825500" lvl="1" indent="-476250" algn="just" fontAlgn="t">
              <a:spcBef>
                <a:spcPts val="0"/>
              </a:spcBef>
              <a:buClr>
                <a:srgbClr val="3333FF"/>
              </a:buClr>
              <a:buSzPct val="120000"/>
              <a:buFont typeface="Arial" panose="020B0604020202020204" pitchFamily="34" charset="0"/>
              <a:buChar char="•"/>
            </a:pPr>
            <a:r>
              <a:rPr lang="en-US" altLang="zh-CN" dirty="0">
                <a:latin typeface="Tahoma" pitchFamily="34" charset="0"/>
              </a:rPr>
              <a:t>abstract</a:t>
            </a:r>
            <a:r>
              <a:rPr lang="zh-CN" altLang="en-US" dirty="0">
                <a:latin typeface="Tahoma" pitchFamily="34" charset="0"/>
              </a:rPr>
              <a:t>类与</a:t>
            </a:r>
            <a:r>
              <a:rPr lang="en-US" altLang="zh-CN" dirty="0">
                <a:latin typeface="Tahoma" pitchFamily="34" charset="0"/>
              </a:rPr>
              <a:t>abstract</a:t>
            </a:r>
            <a:r>
              <a:rPr lang="zh-CN" altLang="en-US" dirty="0">
                <a:latin typeface="Tahoma" pitchFamily="34" charset="0"/>
              </a:rPr>
              <a:t>方法</a:t>
            </a:r>
          </a:p>
          <a:p>
            <a:pPr marL="825500" lvl="1" indent="-476250" algn="just" fontAlgn="t">
              <a:spcBef>
                <a:spcPts val="0"/>
              </a:spcBef>
              <a:buClr>
                <a:srgbClr val="3333FF"/>
              </a:buClr>
              <a:buSzPct val="120000"/>
              <a:buFont typeface="Arial" panose="020B0604020202020204" pitchFamily="34" charset="0"/>
              <a:buChar char="•"/>
            </a:pPr>
            <a:r>
              <a:rPr lang="zh-CN" altLang="en-US" dirty="0">
                <a:latin typeface="Tahoma" pitchFamily="34" charset="0"/>
              </a:rPr>
              <a:t>接口</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1571636" cy="592118"/>
          </a:xfrm>
        </p:spPr>
        <p:txBody>
          <a:bodyPr/>
          <a:lstStyle/>
          <a:p>
            <a:r>
              <a:rPr lang="zh-CN" altLang="en-US" dirty="0"/>
              <a:t>例</a:t>
            </a:r>
            <a:r>
              <a:rPr lang="en-US" altLang="zh-CN" dirty="0"/>
              <a:t>5-3</a:t>
            </a:r>
            <a:endParaRPr lang="zh-CN" altLang="en-US" dirty="0"/>
          </a:p>
        </p:txBody>
      </p:sp>
      <p:sp>
        <p:nvSpPr>
          <p:cNvPr id="3" name="内容占位符 2"/>
          <p:cNvSpPr>
            <a:spLocks noGrp="1"/>
          </p:cNvSpPr>
          <p:nvPr>
            <p:ph idx="1"/>
          </p:nvPr>
        </p:nvSpPr>
        <p:spPr>
          <a:xfrm>
            <a:off x="1785918" y="214290"/>
            <a:ext cx="4714908" cy="3693952"/>
          </a:xfrm>
          <a:ln>
            <a:solidFill>
              <a:schemeClr val="accent1"/>
            </a:solidFill>
          </a:ln>
        </p:spPr>
        <p:txBody>
          <a:bodyPr/>
          <a:lstStyle/>
          <a:p>
            <a:pPr>
              <a:spcBef>
                <a:spcPts val="0"/>
              </a:spcBef>
              <a:buNone/>
            </a:pPr>
            <a:r>
              <a:rPr lang="en-US" altLang="zh-CN" sz="2400" dirty="0">
                <a:latin typeface="Arial" panose="020B0604020202020204" pitchFamily="34" charset="0"/>
                <a:cs typeface="Arial" panose="020B0604020202020204" pitchFamily="34" charset="0"/>
              </a:rPr>
              <a:t>class </a:t>
            </a:r>
            <a:r>
              <a:rPr lang="en-US" altLang="zh-CN" sz="2400" b="1" dirty="0">
                <a:solidFill>
                  <a:srgbClr val="000099"/>
                </a:solidFill>
                <a:latin typeface="Arial" panose="020B0604020202020204" pitchFamily="34" charset="0"/>
                <a:cs typeface="Arial" panose="020B0604020202020204" pitchFamily="34" charset="0"/>
              </a:rPr>
              <a:t>People</a:t>
            </a:r>
            <a:r>
              <a:rPr lang="en-US" altLang="zh-CN" sz="2400" dirty="0">
                <a:latin typeface="Arial" panose="020B0604020202020204" pitchFamily="34" charset="0"/>
                <a:cs typeface="Arial" panose="020B0604020202020204" pitchFamily="34" charset="0"/>
              </a:rPr>
              <a:t> {</a:t>
            </a:r>
          </a:p>
          <a:p>
            <a:pPr>
              <a:spcBef>
                <a:spcPts val="0"/>
              </a:spcBef>
              <a:buNone/>
            </a:pPr>
            <a:r>
              <a:rPr lang="en-US" altLang="zh-CN" sz="2400" dirty="0">
                <a:latin typeface="Arial" panose="020B0604020202020204" pitchFamily="34" charset="0"/>
                <a:cs typeface="Arial" panose="020B0604020202020204" pitchFamily="34" charset="0"/>
              </a:rPr>
              <a:t>    </a:t>
            </a:r>
            <a:r>
              <a:rPr lang="en-US" altLang="zh-CN" sz="2400" b="1" dirty="0">
                <a:solidFill>
                  <a:srgbClr val="C00000"/>
                </a:solidFill>
                <a:latin typeface="Arial" panose="020B0604020202020204" pitchFamily="34" charset="0"/>
                <a:cs typeface="Arial" panose="020B0604020202020204" pitchFamily="34" charset="0"/>
              </a:rPr>
              <a:t>public double x;</a:t>
            </a:r>
          </a:p>
          <a:p>
            <a:pPr>
              <a:spcBef>
                <a:spcPts val="0"/>
              </a:spcBef>
              <a:buNone/>
            </a:pPr>
            <a:endParaRPr lang="en-US" altLang="zh-CN" sz="1000" dirty="0">
              <a:latin typeface="Arial" panose="020B0604020202020204" pitchFamily="34" charset="0"/>
              <a:cs typeface="Arial" panose="020B0604020202020204" pitchFamily="34" charset="0"/>
            </a:endParaRPr>
          </a:p>
          <a:p>
            <a:pPr>
              <a:spcBef>
                <a:spcPts val="0"/>
              </a:spcBef>
              <a:buNone/>
            </a:pPr>
            <a:r>
              <a:rPr lang="en-US" altLang="zh-CN" sz="2400" dirty="0">
                <a:latin typeface="Arial" panose="020B0604020202020204" pitchFamily="34" charset="0"/>
                <a:cs typeface="Arial" panose="020B0604020202020204" pitchFamily="34" charset="0"/>
              </a:rPr>
              <a:t>    public void </a:t>
            </a:r>
            <a:r>
              <a:rPr lang="en-US" altLang="zh-CN" sz="2400" dirty="0" err="1">
                <a:latin typeface="Arial" panose="020B0604020202020204" pitchFamily="34" charset="0"/>
                <a:cs typeface="Arial" panose="020B0604020202020204" pitchFamily="34" charset="0"/>
              </a:rPr>
              <a:t>setX</a:t>
            </a:r>
            <a:r>
              <a:rPr lang="en-US" altLang="zh-CN" sz="2400" dirty="0">
                <a:latin typeface="Arial" panose="020B0604020202020204" pitchFamily="34" charset="0"/>
                <a:cs typeface="Arial" panose="020B0604020202020204" pitchFamily="34" charset="0"/>
              </a:rPr>
              <a:t>(double x) {</a:t>
            </a:r>
          </a:p>
          <a:p>
            <a:pPr>
              <a:spcBef>
                <a:spcPts val="0"/>
              </a:spcBef>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this.x</a:t>
            </a:r>
            <a:r>
              <a:rPr lang="en-US" altLang="zh-CN" sz="2400" dirty="0">
                <a:latin typeface="Arial" panose="020B0604020202020204" pitchFamily="34" charset="0"/>
                <a:cs typeface="Arial" panose="020B0604020202020204" pitchFamily="34" charset="0"/>
              </a:rPr>
              <a:t>=x;</a:t>
            </a:r>
          </a:p>
          <a:p>
            <a:pPr>
              <a:spcBef>
                <a:spcPts val="0"/>
              </a:spcBef>
              <a:buNone/>
            </a:pPr>
            <a:r>
              <a:rPr lang="en-US" altLang="zh-CN" sz="2400" dirty="0">
                <a:latin typeface="Arial" panose="020B0604020202020204" pitchFamily="34" charset="0"/>
                <a:cs typeface="Arial" panose="020B0604020202020204" pitchFamily="34" charset="0"/>
              </a:rPr>
              <a:t>    }</a:t>
            </a:r>
          </a:p>
          <a:p>
            <a:pPr>
              <a:spcBef>
                <a:spcPts val="0"/>
              </a:spcBef>
              <a:buNone/>
            </a:pPr>
            <a:endParaRPr lang="en-US" altLang="zh-CN" sz="1000" dirty="0">
              <a:latin typeface="Arial" panose="020B0604020202020204" pitchFamily="34" charset="0"/>
              <a:cs typeface="Arial" panose="020B0604020202020204" pitchFamily="34" charset="0"/>
            </a:endParaRPr>
          </a:p>
          <a:p>
            <a:pPr>
              <a:spcBef>
                <a:spcPts val="0"/>
              </a:spcBef>
              <a:buNone/>
            </a:pPr>
            <a:r>
              <a:rPr lang="en-US" altLang="zh-CN" sz="2400" dirty="0">
                <a:latin typeface="Arial" panose="020B0604020202020204" pitchFamily="34" charset="0"/>
                <a:cs typeface="Arial" panose="020B0604020202020204" pitchFamily="34" charset="0"/>
              </a:rPr>
              <a:t>    public double </a:t>
            </a:r>
            <a:r>
              <a:rPr lang="en-US" altLang="zh-CN" sz="2400" dirty="0" err="1">
                <a:latin typeface="Arial" panose="020B0604020202020204" pitchFamily="34" charset="0"/>
                <a:cs typeface="Arial" panose="020B0604020202020204" pitchFamily="34" charset="0"/>
              </a:rPr>
              <a:t>getDoubleX</a:t>
            </a:r>
            <a:r>
              <a:rPr lang="en-US" altLang="zh-CN" sz="2400" dirty="0">
                <a:latin typeface="Arial" panose="020B0604020202020204" pitchFamily="34" charset="0"/>
                <a:cs typeface="Arial" panose="020B0604020202020204" pitchFamily="34" charset="0"/>
              </a:rPr>
              <a:t>() {</a:t>
            </a:r>
          </a:p>
          <a:p>
            <a:pPr>
              <a:spcBef>
                <a:spcPts val="0"/>
              </a:spcBef>
              <a:buNone/>
            </a:pPr>
            <a:r>
              <a:rPr lang="en-US" altLang="zh-CN" sz="2400" dirty="0">
                <a:latin typeface="Arial" panose="020B0604020202020204" pitchFamily="34" charset="0"/>
                <a:cs typeface="Arial" panose="020B0604020202020204" pitchFamily="34" charset="0"/>
              </a:rPr>
              <a:t>       return x;</a:t>
            </a:r>
          </a:p>
          <a:p>
            <a:pPr>
              <a:spcBef>
                <a:spcPts val="0"/>
              </a:spcBef>
              <a:buNone/>
            </a:pPr>
            <a:r>
              <a:rPr lang="en-US" altLang="zh-CN" sz="2400" dirty="0">
                <a:latin typeface="Arial" panose="020B0604020202020204" pitchFamily="34" charset="0"/>
                <a:cs typeface="Arial" panose="020B0604020202020204" pitchFamily="34" charset="0"/>
              </a:rPr>
              <a:t>    }</a:t>
            </a:r>
          </a:p>
          <a:p>
            <a:pPr>
              <a:spcBef>
                <a:spcPts val="0"/>
              </a:spcBef>
              <a:buNone/>
            </a:pPr>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5" name="内容占位符 2"/>
          <p:cNvSpPr txBox="1">
            <a:spLocks/>
          </p:cNvSpPr>
          <p:nvPr/>
        </p:nvSpPr>
        <p:spPr bwMode="auto">
          <a:xfrm>
            <a:off x="557199" y="4104979"/>
            <a:ext cx="6143668" cy="2452262"/>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342900" lvl="0" indent="-342900" fontAlgn="base">
              <a:spcAft>
                <a:spcPct val="0"/>
              </a:spcAft>
              <a:buClr>
                <a:schemeClr val="tx2"/>
              </a:buClr>
              <a:buSzPct val="70000"/>
            </a:pPr>
            <a:r>
              <a:rPr lang="en-US" altLang="zh-CN" sz="2400" kern="0" dirty="0"/>
              <a:t>class </a:t>
            </a:r>
            <a:r>
              <a:rPr lang="en-US" altLang="zh-CN" sz="2400" b="1" kern="0" dirty="0">
                <a:solidFill>
                  <a:srgbClr val="000099"/>
                </a:solidFill>
              </a:rPr>
              <a:t>Student </a:t>
            </a:r>
            <a:r>
              <a:rPr lang="en-US" altLang="zh-CN" sz="2400" kern="0" dirty="0"/>
              <a:t>extends People {</a:t>
            </a:r>
          </a:p>
          <a:p>
            <a:pPr marL="342900" lvl="0" indent="-342900" fontAlgn="base">
              <a:spcAft>
                <a:spcPct val="0"/>
              </a:spcAft>
              <a:buClr>
                <a:schemeClr val="tx2"/>
              </a:buClr>
              <a:buSzPct val="70000"/>
            </a:pPr>
            <a:r>
              <a:rPr lang="en-US" altLang="zh-CN" sz="2400" kern="0" dirty="0">
                <a:solidFill>
                  <a:srgbClr val="000099"/>
                </a:solidFill>
              </a:rPr>
              <a:t>    </a:t>
            </a:r>
            <a:r>
              <a:rPr lang="en-US" altLang="zh-CN" sz="2400" b="1" kern="0" dirty="0">
                <a:solidFill>
                  <a:srgbClr val="C00000"/>
                </a:solidFill>
              </a:rPr>
              <a:t>int x;</a:t>
            </a:r>
            <a:r>
              <a:rPr lang="en-US" altLang="zh-CN" sz="2400" kern="0" dirty="0">
                <a:solidFill>
                  <a:srgbClr val="000099"/>
                </a:solidFill>
              </a:rPr>
              <a:t>	</a:t>
            </a:r>
          </a:p>
          <a:p>
            <a:pPr marL="342900" lvl="0" indent="-342900" fontAlgn="base">
              <a:spcAft>
                <a:spcPct val="0"/>
              </a:spcAft>
              <a:buClr>
                <a:schemeClr val="tx2"/>
              </a:buClr>
              <a:buSzPct val="70000"/>
            </a:pPr>
            <a:endParaRPr lang="en-US" altLang="zh-CN" sz="1000" kern="0" dirty="0"/>
          </a:p>
          <a:p>
            <a:pPr marL="342900" lvl="0" indent="-342900" fontAlgn="base">
              <a:spcAft>
                <a:spcPct val="0"/>
              </a:spcAft>
              <a:buClr>
                <a:schemeClr val="tx2"/>
              </a:buClr>
              <a:buSzPct val="70000"/>
            </a:pPr>
            <a:r>
              <a:rPr lang="en-US" altLang="zh-CN" sz="2400" kern="0" dirty="0"/>
              <a:t>    public </a:t>
            </a:r>
            <a:r>
              <a:rPr lang="en-US" altLang="zh-CN" sz="2400" kern="0" dirty="0" err="1"/>
              <a:t>int</a:t>
            </a:r>
            <a:r>
              <a:rPr lang="en-US" altLang="zh-CN" sz="2400" kern="0" dirty="0"/>
              <a:t> </a:t>
            </a:r>
            <a:r>
              <a:rPr lang="en-US" altLang="zh-CN" sz="2400" kern="0" dirty="0" err="1"/>
              <a:t>getX</a:t>
            </a:r>
            <a:r>
              <a:rPr lang="en-US" altLang="zh-CN" sz="2400" kern="0" dirty="0"/>
              <a:t>() {</a:t>
            </a:r>
          </a:p>
          <a:p>
            <a:pPr marL="342900" lvl="0" indent="-342900" fontAlgn="base">
              <a:spcAft>
                <a:spcPct val="0"/>
              </a:spcAft>
              <a:buClr>
                <a:schemeClr val="tx2"/>
              </a:buClr>
              <a:buSzPct val="70000"/>
            </a:pPr>
            <a:r>
              <a:rPr lang="en-US" altLang="zh-CN" sz="2400" kern="0" dirty="0"/>
              <a:t>       return x;</a:t>
            </a:r>
          </a:p>
          <a:p>
            <a:pPr marL="342900" lvl="0" indent="-342900" fontAlgn="base">
              <a:spcAft>
                <a:spcPct val="0"/>
              </a:spcAft>
              <a:buClr>
                <a:schemeClr val="tx2"/>
              </a:buClr>
              <a:buSzPct val="70000"/>
            </a:pPr>
            <a:r>
              <a:rPr lang="en-US" altLang="zh-CN" sz="2400" kern="0" dirty="0"/>
              <a:t>    }</a:t>
            </a:r>
          </a:p>
          <a:p>
            <a:pPr marL="342900" lvl="0" indent="-342900" fontAlgn="base">
              <a:spcAft>
                <a:spcPct val="0"/>
              </a:spcAft>
              <a:buClr>
                <a:schemeClr val="tx2"/>
              </a:buClr>
              <a:buSzPct val="70000"/>
            </a:pPr>
            <a:r>
              <a:rPr lang="en-US" altLang="zh-CN" sz="2400" kern="0" dirty="0"/>
              <a:t>}</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6500826" y="1928802"/>
            <a:ext cx="2071702" cy="461665"/>
          </a:xfrm>
          <a:prstGeom prst="rect">
            <a:avLst/>
          </a:prstGeom>
          <a:noFill/>
        </p:spPr>
        <p:txBody>
          <a:bodyPr wrap="square" rtlCol="0">
            <a:spAutoFit/>
          </a:bodyPr>
          <a:lstStyle/>
          <a:p>
            <a:r>
              <a:rPr lang="en-US" altLang="zh-CN" sz="2400" dirty="0" err="1"/>
              <a:t>People.java</a:t>
            </a:r>
            <a:endParaRPr lang="zh-CN" altLang="en-US" sz="2400" dirty="0"/>
          </a:p>
        </p:txBody>
      </p:sp>
      <p:sp>
        <p:nvSpPr>
          <p:cNvPr id="8" name="TextBox 7"/>
          <p:cNvSpPr txBox="1"/>
          <p:nvPr/>
        </p:nvSpPr>
        <p:spPr>
          <a:xfrm>
            <a:off x="6643702" y="4357694"/>
            <a:ext cx="1928826" cy="461665"/>
          </a:xfrm>
          <a:prstGeom prst="rect">
            <a:avLst/>
          </a:prstGeom>
          <a:noFill/>
        </p:spPr>
        <p:txBody>
          <a:bodyPr wrap="square" rtlCol="0">
            <a:spAutoFit/>
          </a:bodyPr>
          <a:lstStyle/>
          <a:p>
            <a:r>
              <a:rPr lang="en-US" altLang="zh-CN" sz="2400" dirty="0" err="1"/>
              <a:t>Student.java</a:t>
            </a:r>
            <a:endParaRPr lang="zh-CN" altLang="en-US" sz="2400" dirty="0"/>
          </a:p>
        </p:txBody>
      </p:sp>
      <p:sp>
        <p:nvSpPr>
          <p:cNvPr id="6" name="文本框 5">
            <a:extLst>
              <a:ext uri="{FF2B5EF4-FFF2-40B4-BE49-F238E27FC236}">
                <a16:creationId xmlns:a16="http://schemas.microsoft.com/office/drawing/2014/main" id="{1C1CE706-A9C4-41B3-9214-12920FF72FA1}"/>
              </a:ext>
            </a:extLst>
          </p:cNvPr>
          <p:cNvSpPr txBox="1"/>
          <p:nvPr/>
        </p:nvSpPr>
        <p:spPr>
          <a:xfrm>
            <a:off x="1907704" y="4509120"/>
            <a:ext cx="4006225" cy="369332"/>
          </a:xfrm>
          <a:prstGeom prst="rect">
            <a:avLst/>
          </a:prstGeom>
          <a:noFill/>
        </p:spPr>
        <p:txBody>
          <a:bodyPr wrap="none" rtlCol="0">
            <a:spAutoFit/>
          </a:bodyPr>
          <a:lstStyle/>
          <a:p>
            <a:r>
              <a:rPr lang="en-US" altLang="zh-CN" b="1" kern="0" dirty="0">
                <a:solidFill>
                  <a:srgbClr val="000099"/>
                </a:solidFill>
              </a:rPr>
              <a:t>//</a:t>
            </a:r>
            <a:r>
              <a:rPr lang="zh-CN" altLang="en-US" b="1" kern="0" dirty="0">
                <a:solidFill>
                  <a:srgbClr val="000099"/>
                </a:solidFill>
              </a:rPr>
              <a:t>与父类变量同名，隐藏父类同名变量</a:t>
            </a:r>
            <a:endParaRPr lang="zh-CN" altLang="en-US" b="1" dirty="0">
              <a:solidFill>
                <a:srgbClr val="000099"/>
              </a:solidFill>
            </a:endParaRPr>
          </a:p>
        </p:txBody>
      </p:sp>
      <p:sp>
        <p:nvSpPr>
          <p:cNvPr id="9" name="文本框 8">
            <a:extLst>
              <a:ext uri="{FF2B5EF4-FFF2-40B4-BE49-F238E27FC236}">
                <a16:creationId xmlns:a16="http://schemas.microsoft.com/office/drawing/2014/main" id="{AEB509AC-7927-4458-8038-80DE4572B899}"/>
              </a:ext>
            </a:extLst>
          </p:cNvPr>
          <p:cNvSpPr txBox="1"/>
          <p:nvPr/>
        </p:nvSpPr>
        <p:spPr>
          <a:xfrm>
            <a:off x="2555776" y="5438088"/>
            <a:ext cx="2300630" cy="369332"/>
          </a:xfrm>
          <a:prstGeom prst="rect">
            <a:avLst/>
          </a:prstGeom>
          <a:noFill/>
        </p:spPr>
        <p:txBody>
          <a:bodyPr wrap="none" rtlCol="0">
            <a:spAutoFit/>
          </a:bodyPr>
          <a:lstStyle/>
          <a:p>
            <a:r>
              <a:rPr lang="en-US" altLang="zh-CN" b="1" kern="0" dirty="0">
                <a:solidFill>
                  <a:srgbClr val="000099"/>
                </a:solidFill>
              </a:rPr>
              <a:t>//</a:t>
            </a:r>
            <a:r>
              <a:rPr lang="zh-CN" altLang="en-US" b="1" kern="0" dirty="0">
                <a:solidFill>
                  <a:srgbClr val="000099"/>
                </a:solidFill>
              </a:rPr>
              <a:t>操作的是子类变量</a:t>
            </a:r>
            <a:r>
              <a:rPr lang="en-US" altLang="zh-CN" b="1" kern="0" dirty="0">
                <a:solidFill>
                  <a:srgbClr val="000099"/>
                </a:solidFill>
              </a:rPr>
              <a:t>x</a:t>
            </a:r>
            <a:endParaRPr lang="zh-CN" altLang="en-US" b="1"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6"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073" y="332656"/>
            <a:ext cx="7543800" cy="806432"/>
          </a:xfrm>
        </p:spPr>
        <p:txBody>
          <a:bodyPr/>
          <a:lstStyle/>
          <a:p>
            <a:r>
              <a:rPr lang="en-US" altLang="zh-CN" dirty="0" err="1"/>
              <a:t>Example5_3.java</a:t>
            </a:r>
            <a:endParaRPr lang="zh-CN" altLang="en-US" dirty="0"/>
          </a:p>
        </p:txBody>
      </p:sp>
      <p:sp>
        <p:nvSpPr>
          <p:cNvPr id="3" name="内容占位符 2"/>
          <p:cNvSpPr>
            <a:spLocks noGrp="1"/>
          </p:cNvSpPr>
          <p:nvPr>
            <p:ph idx="1"/>
          </p:nvPr>
        </p:nvSpPr>
        <p:spPr>
          <a:xfrm>
            <a:off x="395536" y="1484784"/>
            <a:ext cx="8208912" cy="4896543"/>
          </a:xfrm>
          <a:ln>
            <a:solidFill>
              <a:schemeClr val="accent1"/>
            </a:solidFill>
          </a:ln>
        </p:spPr>
        <p:txBody>
          <a:bodyPr/>
          <a:lstStyle/>
          <a:p>
            <a:pPr>
              <a:buNone/>
            </a:pPr>
            <a:r>
              <a:rPr lang="en-US" altLang="zh-CN" sz="2400" dirty="0"/>
              <a:t>public class Example5_3 {</a:t>
            </a:r>
          </a:p>
          <a:p>
            <a:pPr>
              <a:buNone/>
            </a:pPr>
            <a:r>
              <a:rPr lang="en-US" altLang="zh-CN" sz="2400" dirty="0"/>
              <a:t>  public static void main(String </a:t>
            </a:r>
            <a:r>
              <a:rPr lang="en-US" altLang="zh-CN" sz="2400" dirty="0" err="1"/>
              <a:t>args</a:t>
            </a:r>
            <a:r>
              <a:rPr lang="en-US" altLang="zh-CN" sz="2400" dirty="0"/>
              <a:t>[]) {</a:t>
            </a:r>
          </a:p>
          <a:p>
            <a:pPr>
              <a:buNone/>
            </a:pPr>
            <a:r>
              <a:rPr lang="en-US" altLang="zh-CN" sz="2400" dirty="0"/>
              <a:t>      Student </a:t>
            </a:r>
            <a:r>
              <a:rPr lang="en-US" altLang="zh-CN" sz="2400" dirty="0" err="1"/>
              <a:t>stu</a:t>
            </a:r>
            <a:r>
              <a:rPr lang="en-US" altLang="zh-CN" sz="2400" dirty="0"/>
              <a:t>=new Student();</a:t>
            </a:r>
          </a:p>
          <a:p>
            <a:pPr>
              <a:buNone/>
            </a:pPr>
            <a:r>
              <a:rPr lang="en-US" altLang="zh-CN" sz="2400" dirty="0"/>
              <a:t>      </a:t>
            </a:r>
            <a:r>
              <a:rPr lang="en-US" altLang="zh-CN" sz="2400" b="1" dirty="0" err="1">
                <a:solidFill>
                  <a:srgbClr val="000099"/>
                </a:solidFill>
              </a:rPr>
              <a:t>stu.x</a:t>
            </a:r>
            <a:r>
              <a:rPr lang="en-US" altLang="zh-CN" sz="2400" b="1" dirty="0">
                <a:solidFill>
                  <a:srgbClr val="000099"/>
                </a:solidFill>
              </a:rPr>
              <a:t>=98;	</a:t>
            </a:r>
            <a:r>
              <a:rPr lang="en-US" altLang="zh-CN" sz="2400" dirty="0"/>
              <a:t>	//</a:t>
            </a:r>
            <a:r>
              <a:rPr lang="zh-CN" altLang="en-US" sz="2400" dirty="0">
                <a:solidFill>
                  <a:srgbClr val="006600"/>
                </a:solidFill>
              </a:rPr>
              <a:t>父类还是子类的</a:t>
            </a:r>
            <a:r>
              <a:rPr lang="en-US" altLang="zh-CN" sz="2400" dirty="0">
                <a:solidFill>
                  <a:srgbClr val="006600"/>
                </a:solidFill>
              </a:rPr>
              <a:t>x?</a:t>
            </a:r>
            <a:endParaRPr lang="zh-CN" altLang="en-US" sz="2400" dirty="0">
              <a:solidFill>
                <a:srgbClr val="006600"/>
              </a:solidFill>
            </a:endParaRPr>
          </a:p>
          <a:p>
            <a:pPr>
              <a:buNone/>
            </a:pPr>
            <a:r>
              <a:rPr lang="zh-CN" altLang="en-US" sz="2400" dirty="0"/>
              <a:t>      </a:t>
            </a:r>
            <a:r>
              <a:rPr lang="en-US" altLang="zh-CN" sz="2400" dirty="0" err="1"/>
              <a:t>System.out.println</a:t>
            </a:r>
            <a:r>
              <a:rPr lang="en-US" altLang="zh-CN" sz="2400" dirty="0"/>
              <a:t>("</a:t>
            </a:r>
            <a:r>
              <a:rPr lang="zh-CN" altLang="en-US" sz="2400" dirty="0"/>
              <a:t>对象</a:t>
            </a:r>
            <a:r>
              <a:rPr lang="en-US" altLang="zh-CN" sz="2400" dirty="0" err="1"/>
              <a:t>stu</a:t>
            </a:r>
            <a:r>
              <a:rPr lang="zh-CN" altLang="en-US" sz="2400" dirty="0"/>
              <a:t>的</a:t>
            </a:r>
            <a:r>
              <a:rPr lang="en-US" altLang="zh-CN" sz="2400" dirty="0"/>
              <a:t>x</a:t>
            </a:r>
            <a:r>
              <a:rPr lang="zh-CN" altLang="en-US" sz="2400" dirty="0"/>
              <a:t>的值是</a:t>
            </a:r>
            <a:r>
              <a:rPr lang="en-US" altLang="zh-CN" sz="2400" dirty="0"/>
              <a:t>:"+</a:t>
            </a:r>
            <a:r>
              <a:rPr lang="en-US" altLang="zh-CN" sz="2400" dirty="0" err="1"/>
              <a:t>stu.getX</a:t>
            </a:r>
            <a:r>
              <a:rPr lang="en-US" altLang="zh-CN" sz="2400" dirty="0"/>
              <a:t>());</a:t>
            </a:r>
          </a:p>
          <a:p>
            <a:pPr>
              <a:buNone/>
            </a:pPr>
            <a:endParaRPr lang="en-US" altLang="zh-CN" sz="2400" dirty="0"/>
          </a:p>
          <a:p>
            <a:pPr>
              <a:buNone/>
            </a:pPr>
            <a:r>
              <a:rPr lang="en-US" altLang="zh-CN" sz="2400" dirty="0"/>
              <a:t>      </a:t>
            </a:r>
            <a:r>
              <a:rPr lang="en-US" altLang="zh-CN" sz="2400" b="1" dirty="0" err="1">
                <a:solidFill>
                  <a:srgbClr val="000099"/>
                </a:solidFill>
              </a:rPr>
              <a:t>stu.x</a:t>
            </a:r>
            <a:r>
              <a:rPr lang="en-US" altLang="zh-CN" sz="2400" b="1" dirty="0">
                <a:solidFill>
                  <a:srgbClr val="000099"/>
                </a:solidFill>
              </a:rPr>
              <a:t>=98.98; </a:t>
            </a:r>
            <a:r>
              <a:rPr lang="en-US" altLang="zh-CN" sz="2400" dirty="0"/>
              <a:t>	</a:t>
            </a:r>
            <a:r>
              <a:rPr lang="en-US" altLang="zh-CN" sz="2400" dirty="0">
                <a:solidFill>
                  <a:srgbClr val="C00000"/>
                </a:solidFill>
              </a:rPr>
              <a:t>//</a:t>
            </a:r>
            <a:r>
              <a:rPr lang="zh-CN" altLang="en-US" sz="2400" dirty="0">
                <a:solidFill>
                  <a:srgbClr val="C00000"/>
                </a:solidFill>
              </a:rPr>
              <a:t>错误，为什么？</a:t>
            </a:r>
          </a:p>
          <a:p>
            <a:pPr>
              <a:buNone/>
            </a:pPr>
            <a:r>
              <a:rPr lang="zh-CN" altLang="en-US" sz="2400" dirty="0"/>
              <a:t>      </a:t>
            </a:r>
            <a:r>
              <a:rPr lang="en-US" altLang="zh-CN" sz="2400" dirty="0" err="1"/>
              <a:t>stu.setX</a:t>
            </a:r>
            <a:r>
              <a:rPr lang="en-US" altLang="zh-CN" sz="2400" dirty="0"/>
              <a:t>(98.98);	 //</a:t>
            </a:r>
            <a:r>
              <a:rPr lang="zh-CN" altLang="en-US" sz="2400" dirty="0"/>
              <a:t>是否合法？</a:t>
            </a:r>
            <a:endParaRPr lang="en-US" altLang="zh-CN" sz="2400" dirty="0"/>
          </a:p>
          <a:p>
            <a:pPr>
              <a:buNone/>
            </a:pPr>
            <a:r>
              <a:rPr lang="en-US" altLang="zh-CN" sz="2400" dirty="0"/>
              <a:t>      double m = </a:t>
            </a:r>
            <a:r>
              <a:rPr lang="en-US" altLang="zh-CN" sz="2400" dirty="0" err="1"/>
              <a:t>stu.getDoubleX</a:t>
            </a:r>
            <a:r>
              <a:rPr lang="en-US" altLang="zh-CN" sz="2400" dirty="0"/>
              <a:t>(); </a:t>
            </a:r>
          </a:p>
          <a:p>
            <a:pPr>
              <a:buNone/>
            </a:pPr>
            <a:r>
              <a:rPr lang="en-US" altLang="zh-CN" sz="2400" dirty="0"/>
              <a:t>      </a:t>
            </a:r>
            <a:r>
              <a:rPr lang="en-US" altLang="zh-CN" sz="2400" dirty="0" err="1"/>
              <a:t>System.out.println</a:t>
            </a:r>
            <a:r>
              <a:rPr lang="en-US" altLang="zh-CN" sz="2400" dirty="0"/>
              <a:t>("</a:t>
            </a:r>
            <a:r>
              <a:rPr lang="zh-CN" altLang="en-US" sz="2400" dirty="0"/>
              <a:t>对象</a:t>
            </a:r>
            <a:r>
              <a:rPr lang="en-US" altLang="zh-CN" sz="2400" dirty="0" err="1"/>
              <a:t>stu</a:t>
            </a:r>
            <a:r>
              <a:rPr lang="zh-CN" altLang="en-US" sz="2400" dirty="0"/>
              <a:t>隐藏的</a:t>
            </a:r>
            <a:r>
              <a:rPr lang="en-US" altLang="zh-CN" sz="2400" dirty="0"/>
              <a:t>x</a:t>
            </a:r>
            <a:r>
              <a:rPr lang="zh-CN" altLang="en-US" sz="2400" dirty="0"/>
              <a:t>的值是</a:t>
            </a:r>
            <a:r>
              <a:rPr lang="en-US" altLang="zh-CN" sz="2400" dirty="0"/>
              <a:t>:"+m);</a:t>
            </a:r>
          </a:p>
          <a:p>
            <a:pPr>
              <a:buNone/>
            </a:pPr>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3188"/>
            <a:ext cx="7543800" cy="1295400"/>
          </a:xfrm>
        </p:spPr>
        <p:txBody>
          <a:bodyPr/>
          <a:lstStyle/>
          <a:p>
            <a:pPr lvl="1"/>
            <a:r>
              <a:rPr lang="zh-CN" altLang="en-US" dirty="0"/>
              <a:t>§5.4.2 </a:t>
            </a:r>
            <a:r>
              <a:rPr lang="zh-CN" altLang="en-US" dirty="0">
                <a:latin typeface="宋体" charset="-122"/>
              </a:rPr>
              <a:t>方法重写</a:t>
            </a:r>
            <a:r>
              <a:rPr lang="en-US" altLang="zh-CN" dirty="0">
                <a:latin typeface="宋体" charset="-122"/>
              </a:rPr>
              <a:t>(</a:t>
            </a:r>
            <a:r>
              <a:rPr lang="en-US" altLang="zh-CN" dirty="0"/>
              <a:t>Override)</a:t>
            </a:r>
            <a:r>
              <a:rPr lang="en-US" altLang="zh-CN" dirty="0">
                <a:cs typeface="Times New Roman" pitchFamily="18" charset="0"/>
              </a:rPr>
              <a:t> </a:t>
            </a:r>
            <a:endParaRPr lang="zh-CN" altLang="en-US" dirty="0"/>
          </a:p>
        </p:txBody>
      </p:sp>
      <p:sp>
        <p:nvSpPr>
          <p:cNvPr id="3" name="内容占位符 2"/>
          <p:cNvSpPr>
            <a:spLocks noGrp="1"/>
          </p:cNvSpPr>
          <p:nvPr>
            <p:ph idx="1"/>
          </p:nvPr>
        </p:nvSpPr>
        <p:spPr/>
        <p:txBody>
          <a:bodyPr/>
          <a:lstStyle/>
          <a:p>
            <a:pPr>
              <a:buNone/>
            </a:pPr>
            <a:r>
              <a:rPr lang="en-US" altLang="zh-CN" b="1" dirty="0"/>
              <a:t>1</a:t>
            </a:r>
            <a:r>
              <a:rPr lang="zh-CN" altLang="en-US" b="1" dirty="0"/>
              <a:t>．重写的语法规则</a:t>
            </a:r>
          </a:p>
          <a:p>
            <a:pPr lvl="1"/>
            <a:r>
              <a:rPr lang="zh-CN" altLang="en-US" dirty="0"/>
              <a:t>如果子类可以继承父类或祖先类的某个实例方法，那么子类就有权利</a:t>
            </a:r>
            <a:r>
              <a:rPr lang="zh-CN" altLang="en-US" b="1" dirty="0">
                <a:solidFill>
                  <a:srgbClr val="C00000"/>
                </a:solidFill>
              </a:rPr>
              <a:t>重写</a:t>
            </a:r>
            <a:r>
              <a:rPr lang="en-US" altLang="zh-CN" b="1" dirty="0">
                <a:solidFill>
                  <a:srgbClr val="C00000"/>
                </a:solidFill>
              </a:rPr>
              <a:t>(override)</a:t>
            </a:r>
            <a:r>
              <a:rPr lang="zh-CN" altLang="en-US" dirty="0"/>
              <a:t>这个方法。</a:t>
            </a:r>
            <a:endParaRPr lang="en-US" altLang="zh-CN" dirty="0"/>
          </a:p>
          <a:p>
            <a:pPr lvl="1"/>
            <a:endParaRPr lang="zh-CN" altLang="en-US" dirty="0"/>
          </a:p>
          <a:p>
            <a:r>
              <a:rPr lang="zh-CN" altLang="en-US" sz="2400" b="1" dirty="0">
                <a:solidFill>
                  <a:srgbClr val="C00000"/>
                </a:solidFill>
              </a:rPr>
              <a:t>方法重写规则</a:t>
            </a:r>
            <a:r>
              <a:rPr lang="zh-CN" altLang="en-US" sz="2400" dirty="0"/>
              <a:t>：</a:t>
            </a:r>
            <a:endParaRPr lang="en-US" altLang="zh-CN" sz="2400" dirty="0"/>
          </a:p>
          <a:p>
            <a:pPr marL="801687" lvl="1" indent="-457200">
              <a:spcBef>
                <a:spcPts val="0"/>
              </a:spcBef>
              <a:buFont typeface="+mj-ea"/>
              <a:buAutoNum type="circleNumDbPlain"/>
            </a:pPr>
            <a:r>
              <a:rPr lang="zh-CN" altLang="en-US" dirty="0"/>
              <a:t>子类中定义的一个方法，这个</a:t>
            </a:r>
            <a:r>
              <a:rPr lang="zh-CN" altLang="en-US" b="1" dirty="0">
                <a:solidFill>
                  <a:srgbClr val="C00000"/>
                </a:solidFill>
                <a:latin typeface="华文行楷" panose="02010800040101010101" pitchFamily="2" charset="-122"/>
                <a:ea typeface="华文行楷" panose="02010800040101010101" pitchFamily="2" charset="-122"/>
              </a:rPr>
              <a:t>方法的名字</a:t>
            </a:r>
            <a:r>
              <a:rPr lang="zh-CN" altLang="en-US" dirty="0">
                <a:solidFill>
                  <a:srgbClr val="C00000"/>
                </a:solidFill>
              </a:rPr>
              <a:t>、</a:t>
            </a:r>
            <a:r>
              <a:rPr lang="zh-CN" altLang="en-US" b="1" dirty="0">
                <a:solidFill>
                  <a:srgbClr val="C00000"/>
                </a:solidFill>
                <a:latin typeface="华文行楷" panose="02010800040101010101" pitchFamily="2" charset="-122"/>
                <a:ea typeface="华文行楷" panose="02010800040101010101" pitchFamily="2" charset="-122"/>
              </a:rPr>
              <a:t>参数个数</a:t>
            </a:r>
            <a:r>
              <a:rPr lang="zh-CN" altLang="en-US" dirty="0">
                <a:solidFill>
                  <a:srgbClr val="C00000"/>
                </a:solidFill>
              </a:rPr>
              <a:t>、</a:t>
            </a:r>
            <a:r>
              <a:rPr lang="zh-CN" altLang="en-US" b="1" dirty="0">
                <a:solidFill>
                  <a:srgbClr val="C00000"/>
                </a:solidFill>
                <a:latin typeface="华文行楷" panose="02010800040101010101" pitchFamily="2" charset="-122"/>
                <a:ea typeface="华文行楷" panose="02010800040101010101" pitchFamily="2" charset="-122"/>
              </a:rPr>
              <a:t>参数的类型</a:t>
            </a:r>
            <a:r>
              <a:rPr lang="zh-CN" altLang="en-US" dirty="0">
                <a:solidFill>
                  <a:srgbClr val="0000CC"/>
                </a:solidFill>
              </a:rPr>
              <a:t>和父类的方法完全相同</a:t>
            </a:r>
            <a:r>
              <a:rPr lang="zh-CN" altLang="en-US" dirty="0">
                <a:solidFill>
                  <a:srgbClr val="C00000"/>
                </a:solidFill>
              </a:rPr>
              <a:t>；</a:t>
            </a:r>
            <a:endParaRPr lang="en-US" altLang="zh-CN" dirty="0">
              <a:solidFill>
                <a:srgbClr val="C00000"/>
              </a:solidFill>
            </a:endParaRPr>
          </a:p>
          <a:p>
            <a:pPr marL="801687" lvl="1" indent="-457200">
              <a:spcBef>
                <a:spcPts val="0"/>
              </a:spcBef>
              <a:buFont typeface="+mj-ea"/>
              <a:buAutoNum type="circleNumDbPlain"/>
            </a:pPr>
            <a:r>
              <a:rPr lang="zh-CN" altLang="en-US" dirty="0"/>
              <a:t>对于重写方法的</a:t>
            </a:r>
            <a:r>
              <a:rPr lang="zh-CN" altLang="en-US" b="1" dirty="0">
                <a:solidFill>
                  <a:srgbClr val="000099"/>
                </a:solidFill>
                <a:latin typeface="华文新魏" panose="02010800040101010101" pitchFamily="2" charset="-122"/>
                <a:ea typeface="华文新魏" panose="02010800040101010101" pitchFamily="2" charset="-122"/>
              </a:rPr>
              <a:t>返回数据类型</a:t>
            </a:r>
            <a:r>
              <a:rPr lang="zh-CN" altLang="en-US" dirty="0">
                <a:solidFill>
                  <a:srgbClr val="000099"/>
                </a:solidFill>
              </a:rPr>
              <a:t>：</a:t>
            </a:r>
            <a:endParaRPr lang="en-US" altLang="zh-CN" dirty="0">
              <a:solidFill>
                <a:srgbClr val="000099"/>
              </a:solidFill>
            </a:endParaRPr>
          </a:p>
          <a:p>
            <a:pPr lvl="2">
              <a:spcBef>
                <a:spcPts val="0"/>
              </a:spcBef>
            </a:pPr>
            <a:r>
              <a:rPr lang="zh-CN" altLang="en-US" b="1" dirty="0"/>
              <a:t>基本数据类型</a:t>
            </a:r>
            <a:r>
              <a:rPr lang="zh-CN" altLang="en-US" dirty="0"/>
              <a:t>：返回类型必须与</a:t>
            </a:r>
            <a:r>
              <a:rPr lang="zh-CN" altLang="en-US" sz="2400" dirty="0"/>
              <a:t>父类或祖先类相同</a:t>
            </a:r>
            <a:r>
              <a:rPr lang="zh-CN" altLang="en-US" dirty="0"/>
              <a:t>；</a:t>
            </a:r>
            <a:endParaRPr lang="en-US" altLang="zh-CN" dirty="0"/>
          </a:p>
          <a:p>
            <a:pPr lvl="2">
              <a:spcBef>
                <a:spcPts val="0"/>
              </a:spcBef>
            </a:pPr>
            <a:r>
              <a:rPr lang="zh-CN" altLang="en-US" b="1" dirty="0"/>
              <a:t>引用数据类型</a:t>
            </a:r>
            <a:r>
              <a:rPr lang="zh-CN" altLang="en-US" dirty="0"/>
              <a:t>：重写方法的返回数据类型和父类的方法的类型一致，或者是父类的方法的类型的</a:t>
            </a:r>
            <a:r>
              <a:rPr lang="zh-CN" altLang="en-US" sz="2400" b="1" dirty="0">
                <a:solidFill>
                  <a:srgbClr val="0000CC"/>
                </a:solidFill>
                <a:latin typeface="华文行楷" panose="02010800040101010101" pitchFamily="2" charset="-122"/>
                <a:ea typeface="华文行楷" panose="02010800040101010101" pitchFamily="2" charset="-122"/>
              </a:rPr>
              <a:t>子类型</a:t>
            </a:r>
            <a:r>
              <a:rPr lang="zh-CN" altLang="en-US" dirty="0"/>
              <a:t>。 </a:t>
            </a:r>
            <a:endParaRPr lang="en-US" altLang="zh-CN" dirty="0"/>
          </a:p>
          <a:p>
            <a:pPr lvl="1"/>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§5.4.2    </a:t>
            </a:r>
            <a:r>
              <a:rPr lang="zh-CN" altLang="en-US" dirty="0">
                <a:latin typeface="宋体" charset="-122"/>
              </a:rPr>
              <a:t>方法重写</a:t>
            </a:r>
            <a:r>
              <a:rPr lang="en-US" altLang="zh-CN" dirty="0">
                <a:latin typeface="宋体" charset="-122"/>
              </a:rPr>
              <a:t>(</a:t>
            </a:r>
            <a:r>
              <a:rPr lang="en-US" altLang="zh-CN" dirty="0"/>
              <a:t>Override)</a:t>
            </a:r>
            <a:r>
              <a:rPr lang="en-US" altLang="zh-CN" dirty="0">
                <a:cs typeface="Times New Roman" pitchFamily="18" charset="0"/>
              </a:rPr>
              <a:t> </a:t>
            </a:r>
            <a:endParaRPr lang="zh-CN" altLang="en-US" dirty="0"/>
          </a:p>
        </p:txBody>
      </p:sp>
      <p:sp>
        <p:nvSpPr>
          <p:cNvPr id="3" name="内容占位符 2"/>
          <p:cNvSpPr>
            <a:spLocks noGrp="1"/>
          </p:cNvSpPr>
          <p:nvPr>
            <p:ph idx="1"/>
          </p:nvPr>
        </p:nvSpPr>
        <p:spPr/>
        <p:txBody>
          <a:bodyPr/>
          <a:lstStyle/>
          <a:p>
            <a:pPr>
              <a:buNone/>
            </a:pPr>
            <a:r>
              <a:rPr lang="zh-CN" altLang="en-US" b="1" dirty="0">
                <a:solidFill>
                  <a:srgbClr val="C00000"/>
                </a:solidFill>
              </a:rPr>
              <a:t> </a:t>
            </a:r>
            <a:r>
              <a:rPr lang="en-US" altLang="zh-CN" b="1" dirty="0">
                <a:solidFill>
                  <a:srgbClr val="C00000"/>
                </a:solidFill>
              </a:rPr>
              <a:t>2</a:t>
            </a:r>
            <a:r>
              <a:rPr lang="zh-CN" altLang="en-US" b="1" dirty="0">
                <a:solidFill>
                  <a:srgbClr val="C00000"/>
                </a:solidFill>
              </a:rPr>
              <a:t>．重写的目的</a:t>
            </a:r>
          </a:p>
          <a:p>
            <a:pPr lvl="1"/>
            <a:r>
              <a:rPr lang="zh-CN" altLang="en-US" sz="2800" dirty="0"/>
              <a:t>子类通过方法的重写可以</a:t>
            </a:r>
            <a:r>
              <a:rPr lang="zh-CN" altLang="en-US" sz="2800" dirty="0">
                <a:solidFill>
                  <a:srgbClr val="0000CC"/>
                </a:solidFill>
                <a:latin typeface="华文行楷" panose="02010800040101010101" pitchFamily="2" charset="-122"/>
                <a:ea typeface="华文行楷" panose="02010800040101010101" pitchFamily="2" charset="-122"/>
              </a:rPr>
              <a:t>隐藏继承的方法</a:t>
            </a:r>
            <a:r>
              <a:rPr lang="zh-CN" altLang="en-US" sz="2800" dirty="0"/>
              <a:t>；</a:t>
            </a:r>
            <a:endParaRPr lang="en-US" altLang="zh-CN" sz="2800" dirty="0"/>
          </a:p>
          <a:p>
            <a:pPr lvl="1"/>
            <a:endParaRPr lang="en-US" altLang="zh-CN" sz="2800" dirty="0"/>
          </a:p>
          <a:p>
            <a:pPr lvl="1"/>
            <a:r>
              <a:rPr lang="zh-CN" altLang="en-US" sz="2800" dirty="0"/>
              <a:t>子类通过方法的重写可以把父类的状态和行为改变为自身的状态和行为。  </a:t>
            </a:r>
            <a:endParaRPr lang="en-US" altLang="zh-CN" sz="2800" dirty="0"/>
          </a:p>
          <a:p>
            <a:pPr lvl="1"/>
            <a:endParaRPr lang="en-US" altLang="zh-CN" dirty="0"/>
          </a:p>
          <a:p>
            <a:pPr marL="344487" lvl="1"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1571636" cy="592118"/>
          </a:xfrm>
        </p:spPr>
        <p:txBody>
          <a:bodyPr/>
          <a:lstStyle/>
          <a:p>
            <a:r>
              <a:rPr lang="zh-CN" altLang="en-US" dirty="0"/>
              <a:t>例</a:t>
            </a:r>
            <a:r>
              <a:rPr lang="en-US" altLang="zh-CN" dirty="0"/>
              <a:t>5-4</a:t>
            </a:r>
            <a:endParaRPr lang="zh-CN" altLang="en-US" dirty="0"/>
          </a:p>
        </p:txBody>
      </p:sp>
      <p:sp>
        <p:nvSpPr>
          <p:cNvPr id="3" name="内容占位符 2"/>
          <p:cNvSpPr>
            <a:spLocks noGrp="1"/>
          </p:cNvSpPr>
          <p:nvPr>
            <p:ph idx="1"/>
          </p:nvPr>
        </p:nvSpPr>
        <p:spPr>
          <a:xfrm>
            <a:off x="1785918" y="162939"/>
            <a:ext cx="4714908" cy="3143272"/>
          </a:xfrm>
          <a:ln>
            <a:solidFill>
              <a:schemeClr val="accent1"/>
            </a:solidFill>
          </a:ln>
        </p:spPr>
        <p:txBody>
          <a:bodyPr/>
          <a:lstStyle/>
          <a:p>
            <a:pPr>
              <a:spcBef>
                <a:spcPts val="0"/>
              </a:spcBef>
              <a:buNone/>
            </a:pPr>
            <a:r>
              <a:rPr lang="en-US" altLang="zh-CN" sz="2400" dirty="0"/>
              <a:t>class A {</a:t>
            </a:r>
          </a:p>
          <a:p>
            <a:pPr>
              <a:spcBef>
                <a:spcPts val="0"/>
              </a:spcBef>
              <a:buNone/>
            </a:pPr>
            <a:r>
              <a:rPr lang="en-US" altLang="zh-CN" sz="2400" b="1" dirty="0">
                <a:solidFill>
                  <a:srgbClr val="000099"/>
                </a:solidFill>
              </a:rPr>
              <a:t>    </a:t>
            </a:r>
            <a:r>
              <a:rPr lang="en-US" altLang="zh-CN" sz="2400" b="1" dirty="0">
                <a:solidFill>
                  <a:srgbClr val="C00000"/>
                </a:solidFill>
              </a:rPr>
              <a:t>double</a:t>
            </a:r>
            <a:r>
              <a:rPr lang="en-US" altLang="zh-CN" sz="2400" b="1" dirty="0">
                <a:solidFill>
                  <a:srgbClr val="000099"/>
                </a:solidFill>
              </a:rPr>
              <a:t> f(float x, float y) </a:t>
            </a:r>
            <a:r>
              <a:rPr lang="en-US" altLang="zh-CN" sz="2400" dirty="0"/>
              <a:t>{</a:t>
            </a:r>
          </a:p>
          <a:p>
            <a:pPr>
              <a:spcBef>
                <a:spcPts val="0"/>
              </a:spcBef>
              <a:buNone/>
            </a:pPr>
            <a:r>
              <a:rPr lang="en-US" altLang="zh-CN" sz="2400" dirty="0"/>
              <a:t>       return </a:t>
            </a:r>
            <a:r>
              <a:rPr lang="en-US" altLang="zh-CN" sz="2400" dirty="0" err="1"/>
              <a:t>x+y</a:t>
            </a:r>
            <a:r>
              <a:rPr lang="en-US" altLang="zh-CN" sz="2400" dirty="0"/>
              <a:t>;</a:t>
            </a:r>
          </a:p>
          <a:p>
            <a:pPr>
              <a:spcBef>
                <a:spcPts val="0"/>
              </a:spcBef>
              <a:buNone/>
            </a:pPr>
            <a:r>
              <a:rPr lang="en-US" altLang="zh-CN" sz="2400" dirty="0"/>
              <a:t>    }</a:t>
            </a:r>
          </a:p>
          <a:p>
            <a:pPr>
              <a:spcBef>
                <a:spcPts val="0"/>
              </a:spcBef>
              <a:buNone/>
            </a:pPr>
            <a:endParaRPr lang="en-US" altLang="zh-CN" sz="1000" dirty="0"/>
          </a:p>
          <a:p>
            <a:pPr>
              <a:spcBef>
                <a:spcPts val="0"/>
              </a:spcBef>
              <a:buNone/>
            </a:pPr>
            <a:r>
              <a:rPr lang="en-US" altLang="zh-CN" sz="2400" dirty="0"/>
              <a:t>    public int g(int x, int y) {</a:t>
            </a:r>
          </a:p>
          <a:p>
            <a:pPr>
              <a:spcBef>
                <a:spcPts val="0"/>
              </a:spcBef>
              <a:buNone/>
            </a:pPr>
            <a:r>
              <a:rPr lang="en-US" altLang="zh-CN" sz="2400" dirty="0"/>
              <a:t>       return </a:t>
            </a:r>
            <a:r>
              <a:rPr lang="en-US" altLang="zh-CN" sz="2400" dirty="0" err="1"/>
              <a:t>x+y</a:t>
            </a:r>
            <a:r>
              <a:rPr lang="en-US" altLang="zh-CN" sz="2400" dirty="0"/>
              <a:t>;</a:t>
            </a:r>
          </a:p>
          <a:p>
            <a:pPr>
              <a:spcBef>
                <a:spcPts val="0"/>
              </a:spcBef>
              <a:buNone/>
            </a:pPr>
            <a:r>
              <a:rPr lang="en-US" altLang="zh-CN" sz="2400" dirty="0"/>
              <a:t>    }</a:t>
            </a:r>
          </a:p>
          <a:p>
            <a:pPr>
              <a:spcBef>
                <a:spcPts val="0"/>
              </a:spcBef>
              <a:buNone/>
            </a:pPr>
            <a:r>
              <a:rPr lang="en-US" altLang="zh-CN" sz="2400" dirty="0"/>
              <a:t>}</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sp>
        <p:nvSpPr>
          <p:cNvPr id="5" name="内容占位符 2"/>
          <p:cNvSpPr txBox="1">
            <a:spLocks/>
          </p:cNvSpPr>
          <p:nvPr/>
        </p:nvSpPr>
        <p:spPr bwMode="auto">
          <a:xfrm>
            <a:off x="899592" y="3427055"/>
            <a:ext cx="4286280" cy="3143272"/>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342900" lvl="0" indent="-342900" fontAlgn="base">
              <a:spcAft>
                <a:spcPct val="0"/>
              </a:spcAft>
              <a:buClr>
                <a:schemeClr val="tx2"/>
              </a:buClr>
              <a:buSzPct val="70000"/>
            </a:pPr>
            <a:r>
              <a:rPr lang="en-US" altLang="zh-CN" sz="2200" kern="0" dirty="0"/>
              <a:t>class B extends A {</a:t>
            </a:r>
          </a:p>
          <a:p>
            <a:pPr marL="342900" lvl="0" indent="-342900" fontAlgn="base">
              <a:spcAft>
                <a:spcPct val="0"/>
              </a:spcAft>
              <a:buClr>
                <a:schemeClr val="tx2"/>
              </a:buClr>
              <a:buSzPct val="70000"/>
            </a:pPr>
            <a:r>
              <a:rPr lang="en-US" altLang="zh-CN" sz="2200" b="1" kern="0" dirty="0">
                <a:solidFill>
                  <a:srgbClr val="000099"/>
                </a:solidFill>
              </a:rPr>
              <a:t>    </a:t>
            </a:r>
            <a:r>
              <a:rPr lang="en-US" altLang="zh-CN" sz="2200" b="1" kern="0" dirty="0">
                <a:solidFill>
                  <a:srgbClr val="C00000"/>
                </a:solidFill>
              </a:rPr>
              <a:t>double</a:t>
            </a:r>
            <a:r>
              <a:rPr lang="en-US" altLang="zh-CN" sz="2200" b="1" kern="0" dirty="0">
                <a:solidFill>
                  <a:srgbClr val="000099"/>
                </a:solidFill>
              </a:rPr>
              <a:t> f(float x, float y) </a:t>
            </a:r>
            <a:r>
              <a:rPr lang="en-US" altLang="zh-CN" sz="2200" kern="0" dirty="0"/>
              <a:t>{</a:t>
            </a:r>
          </a:p>
          <a:p>
            <a:pPr marL="342900" lvl="0" indent="-342900" fontAlgn="base">
              <a:spcAft>
                <a:spcPct val="0"/>
              </a:spcAft>
              <a:buClr>
                <a:schemeClr val="tx2"/>
              </a:buClr>
              <a:buSzPct val="70000"/>
            </a:pPr>
            <a:r>
              <a:rPr lang="en-US" altLang="zh-CN" sz="2200" kern="0" dirty="0"/>
              <a:t>       return x*y;</a:t>
            </a:r>
          </a:p>
          <a:p>
            <a:pPr marL="342900" lvl="0" indent="-342900" fontAlgn="base">
              <a:spcAft>
                <a:spcPct val="0"/>
              </a:spcAft>
              <a:buClr>
                <a:schemeClr val="tx2"/>
              </a:buClr>
              <a:buSzPct val="70000"/>
            </a:pPr>
            <a:r>
              <a:rPr lang="en-US" altLang="zh-CN" sz="2200" kern="0" dirty="0"/>
              <a:t>    }  </a:t>
            </a:r>
          </a:p>
          <a:p>
            <a:pPr marL="342900" lvl="0" indent="-342900" fontAlgn="base">
              <a:spcAft>
                <a:spcPct val="0"/>
              </a:spcAft>
              <a:buClr>
                <a:schemeClr val="tx2"/>
              </a:buClr>
              <a:buSzPct val="70000"/>
            </a:pPr>
            <a:endParaRPr lang="en-US" altLang="zh-CN" sz="2200" kern="0" dirty="0"/>
          </a:p>
          <a:p>
            <a:r>
              <a:rPr lang="en-US" altLang="zh-CN" sz="2200" b="1" dirty="0">
                <a:solidFill>
                  <a:srgbClr val="006600"/>
                </a:solidFill>
              </a:rPr>
              <a:t>   /* </a:t>
            </a:r>
            <a:r>
              <a:rPr lang="en-US" altLang="zh-CN" sz="2200" b="1" dirty="0">
                <a:solidFill>
                  <a:srgbClr val="C00000"/>
                </a:solidFill>
              </a:rPr>
              <a:t>float</a:t>
            </a:r>
            <a:r>
              <a:rPr lang="en-US" altLang="zh-CN" sz="2200" b="1" dirty="0">
                <a:solidFill>
                  <a:srgbClr val="006600"/>
                </a:solidFill>
              </a:rPr>
              <a:t> f(float x, float y) {</a:t>
            </a:r>
          </a:p>
          <a:p>
            <a:r>
              <a:rPr lang="en-US" altLang="zh-CN" sz="2200" b="1" dirty="0">
                <a:solidFill>
                  <a:srgbClr val="006600"/>
                </a:solidFill>
              </a:rPr>
              <a:t>       return x*y;</a:t>
            </a:r>
          </a:p>
          <a:p>
            <a:r>
              <a:rPr lang="zh-CN" altLang="en-US" sz="2200" b="1" dirty="0">
                <a:solidFill>
                  <a:srgbClr val="006600"/>
                </a:solidFill>
              </a:rPr>
              <a:t>    </a:t>
            </a:r>
            <a:r>
              <a:rPr lang="en-US" altLang="zh-CN" sz="2200" b="1" dirty="0">
                <a:solidFill>
                  <a:srgbClr val="006600"/>
                </a:solidFill>
              </a:rPr>
              <a:t>} */</a:t>
            </a:r>
            <a:endParaRPr lang="en-US" altLang="zh-CN" sz="2200" b="1" kern="0" dirty="0">
              <a:solidFill>
                <a:srgbClr val="006600"/>
              </a:solidFill>
            </a:endParaRPr>
          </a:p>
          <a:p>
            <a:pPr marL="342900" lvl="0" indent="-342900" fontAlgn="base">
              <a:spcAft>
                <a:spcPct val="0"/>
              </a:spcAft>
              <a:buClr>
                <a:schemeClr val="tx2"/>
              </a:buClr>
              <a:buSzPct val="70000"/>
            </a:pPr>
            <a:r>
              <a:rPr lang="en-US" altLang="zh-CN" sz="2200" kern="0" dirty="0"/>
              <a:t>}</a:t>
            </a:r>
            <a:endParaRPr kumimoji="0" lang="zh-CN" altLang="en-US" sz="22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6535766" y="150363"/>
            <a:ext cx="1071570" cy="461665"/>
          </a:xfrm>
          <a:prstGeom prst="rect">
            <a:avLst/>
          </a:prstGeom>
          <a:noFill/>
        </p:spPr>
        <p:txBody>
          <a:bodyPr wrap="square" rtlCol="0">
            <a:spAutoFit/>
          </a:bodyPr>
          <a:lstStyle/>
          <a:p>
            <a:r>
              <a:rPr lang="en-US" altLang="zh-CN" sz="2400" dirty="0" err="1"/>
              <a:t>A.java</a:t>
            </a:r>
            <a:endParaRPr lang="zh-CN" altLang="en-US" sz="2400" dirty="0"/>
          </a:p>
        </p:txBody>
      </p:sp>
      <p:sp>
        <p:nvSpPr>
          <p:cNvPr id="8" name="TextBox 7"/>
          <p:cNvSpPr txBox="1"/>
          <p:nvPr/>
        </p:nvSpPr>
        <p:spPr>
          <a:xfrm>
            <a:off x="5148064" y="3416982"/>
            <a:ext cx="1071570" cy="461665"/>
          </a:xfrm>
          <a:prstGeom prst="rect">
            <a:avLst/>
          </a:prstGeom>
          <a:noFill/>
        </p:spPr>
        <p:txBody>
          <a:bodyPr wrap="square" rtlCol="0">
            <a:spAutoFit/>
          </a:bodyPr>
          <a:lstStyle/>
          <a:p>
            <a:r>
              <a:rPr lang="en-US" altLang="zh-CN" sz="2400" dirty="0" err="1"/>
              <a:t>B.java</a:t>
            </a:r>
            <a:endParaRPr lang="zh-CN" altLang="en-US" sz="2400" dirty="0"/>
          </a:p>
        </p:txBody>
      </p:sp>
      <p:sp>
        <p:nvSpPr>
          <p:cNvPr id="9" name="线形标注 1 8"/>
          <p:cNvSpPr/>
          <p:nvPr/>
        </p:nvSpPr>
        <p:spPr>
          <a:xfrm>
            <a:off x="5442893" y="4453448"/>
            <a:ext cx="3017540" cy="1639847"/>
          </a:xfrm>
          <a:prstGeom prst="borderCallout1">
            <a:avLst>
              <a:gd name="adj1" fmla="val 52011"/>
              <a:gd name="adj2" fmla="val -2510"/>
              <a:gd name="adj3" fmla="val 53408"/>
              <a:gd name="adj4" fmla="val -364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C00000"/>
                </a:solidFill>
              </a:rPr>
              <a:t>语法错误</a:t>
            </a:r>
            <a:r>
              <a:rPr lang="zh-CN" altLang="en-US" sz="2400" dirty="0">
                <a:solidFill>
                  <a:schemeClr val="tx1"/>
                </a:solidFill>
              </a:rPr>
              <a:t>：</a:t>
            </a:r>
            <a:endParaRPr lang="en-US" altLang="zh-CN" sz="2400" dirty="0">
              <a:solidFill>
                <a:schemeClr val="tx1"/>
              </a:solidFill>
            </a:endParaRPr>
          </a:p>
          <a:p>
            <a:r>
              <a:rPr lang="zh-CN" altLang="en-US" sz="2400" dirty="0">
                <a:solidFill>
                  <a:schemeClr val="tx1"/>
                </a:solidFill>
              </a:rPr>
              <a:t>基本数据类型返回类型必须与父类或祖先类相同。</a:t>
            </a:r>
            <a:endParaRPr lang="zh-CN" altLang="en-US" sz="2400"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1571636" cy="592118"/>
          </a:xfrm>
        </p:spPr>
        <p:txBody>
          <a:bodyPr/>
          <a:lstStyle/>
          <a:p>
            <a:r>
              <a:rPr lang="zh-CN" altLang="en-US" dirty="0"/>
              <a:t>例</a:t>
            </a:r>
            <a:r>
              <a:rPr lang="en-US" altLang="zh-CN" dirty="0"/>
              <a:t>5-4</a:t>
            </a:r>
            <a:endParaRPr lang="zh-CN" altLang="en-US" dirty="0"/>
          </a:p>
        </p:txBody>
      </p:sp>
      <p:sp>
        <p:nvSpPr>
          <p:cNvPr id="3" name="内容占位符 2"/>
          <p:cNvSpPr>
            <a:spLocks noGrp="1"/>
          </p:cNvSpPr>
          <p:nvPr>
            <p:ph idx="1"/>
          </p:nvPr>
        </p:nvSpPr>
        <p:spPr>
          <a:xfrm>
            <a:off x="1785918" y="214290"/>
            <a:ext cx="4714908" cy="3143272"/>
          </a:xfrm>
          <a:ln>
            <a:solidFill>
              <a:schemeClr val="accent1"/>
            </a:solidFill>
          </a:ln>
        </p:spPr>
        <p:txBody>
          <a:bodyPr/>
          <a:lstStyle/>
          <a:p>
            <a:pPr>
              <a:spcBef>
                <a:spcPts val="0"/>
              </a:spcBef>
              <a:buNone/>
            </a:pPr>
            <a:r>
              <a:rPr lang="en-US" altLang="zh-CN" sz="2200" dirty="0"/>
              <a:t>class A {</a:t>
            </a:r>
          </a:p>
          <a:p>
            <a:pPr>
              <a:spcBef>
                <a:spcPts val="0"/>
              </a:spcBef>
              <a:buNone/>
            </a:pPr>
            <a:r>
              <a:rPr lang="en-US" altLang="zh-CN" sz="2200" b="1" dirty="0">
                <a:solidFill>
                  <a:srgbClr val="000099"/>
                </a:solidFill>
              </a:rPr>
              <a:t>    </a:t>
            </a:r>
            <a:r>
              <a:rPr lang="en-US" altLang="zh-CN" sz="2200" b="1" dirty="0">
                <a:solidFill>
                  <a:srgbClr val="C00000"/>
                </a:solidFill>
              </a:rPr>
              <a:t>double</a:t>
            </a:r>
            <a:r>
              <a:rPr lang="en-US" altLang="zh-CN" sz="2200" b="1" dirty="0">
                <a:solidFill>
                  <a:srgbClr val="000099"/>
                </a:solidFill>
              </a:rPr>
              <a:t> f(float </a:t>
            </a:r>
            <a:r>
              <a:rPr lang="en-US" altLang="zh-CN" sz="2200" b="1" err="1">
                <a:solidFill>
                  <a:srgbClr val="000099"/>
                </a:solidFill>
              </a:rPr>
              <a:t>x</a:t>
            </a:r>
            <a:r>
              <a:rPr lang="en-US" altLang="zh-CN" sz="2200" b="1">
                <a:solidFill>
                  <a:srgbClr val="000099"/>
                </a:solidFill>
              </a:rPr>
              <a:t>, float </a:t>
            </a:r>
            <a:r>
              <a:rPr lang="en-US" altLang="zh-CN" sz="2200" b="1" dirty="0">
                <a:solidFill>
                  <a:srgbClr val="000099"/>
                </a:solidFill>
              </a:rPr>
              <a:t>y) </a:t>
            </a:r>
            <a:r>
              <a:rPr lang="en-US" altLang="zh-CN" sz="2200" dirty="0"/>
              <a:t>{</a:t>
            </a:r>
          </a:p>
          <a:p>
            <a:pPr>
              <a:spcBef>
                <a:spcPts val="0"/>
              </a:spcBef>
              <a:buNone/>
            </a:pPr>
            <a:r>
              <a:rPr lang="en-US" altLang="zh-CN" sz="2200" dirty="0"/>
              <a:t>       return </a:t>
            </a:r>
            <a:r>
              <a:rPr lang="en-US" altLang="zh-CN" sz="2200" dirty="0" err="1"/>
              <a:t>x+y</a:t>
            </a:r>
            <a:r>
              <a:rPr lang="en-US" altLang="zh-CN" sz="2200" dirty="0"/>
              <a:t>;</a:t>
            </a:r>
          </a:p>
          <a:p>
            <a:pPr>
              <a:spcBef>
                <a:spcPts val="0"/>
              </a:spcBef>
              <a:buNone/>
            </a:pPr>
            <a:r>
              <a:rPr lang="en-US" altLang="zh-CN" sz="2200" dirty="0"/>
              <a:t>    }</a:t>
            </a:r>
          </a:p>
          <a:p>
            <a:pPr>
              <a:spcBef>
                <a:spcPts val="0"/>
              </a:spcBef>
              <a:buNone/>
            </a:pPr>
            <a:endParaRPr lang="en-US" altLang="zh-CN" sz="2200" dirty="0"/>
          </a:p>
          <a:p>
            <a:pPr>
              <a:spcBef>
                <a:spcPts val="0"/>
              </a:spcBef>
              <a:buNone/>
            </a:pPr>
            <a:r>
              <a:rPr lang="en-US" altLang="zh-CN" sz="2200" dirty="0"/>
              <a:t>    public </a:t>
            </a:r>
            <a:r>
              <a:rPr lang="en-US" altLang="zh-CN" sz="2200" dirty="0" err="1"/>
              <a:t>int</a:t>
            </a:r>
            <a:r>
              <a:rPr lang="en-US" altLang="zh-CN" sz="2200" dirty="0"/>
              <a:t> g(</a:t>
            </a:r>
            <a:r>
              <a:rPr lang="en-US" altLang="zh-CN" sz="2200" dirty="0" err="1"/>
              <a:t>int</a:t>
            </a:r>
            <a:r>
              <a:rPr lang="en-US" altLang="zh-CN" sz="2200" dirty="0"/>
              <a:t> </a:t>
            </a:r>
            <a:r>
              <a:rPr lang="en-US" altLang="zh-CN" sz="2200" dirty="0" err="1"/>
              <a:t>x,int</a:t>
            </a:r>
            <a:r>
              <a:rPr lang="en-US" altLang="zh-CN" sz="2200" dirty="0"/>
              <a:t> y) {</a:t>
            </a:r>
          </a:p>
          <a:p>
            <a:pPr>
              <a:spcBef>
                <a:spcPts val="0"/>
              </a:spcBef>
              <a:buNone/>
            </a:pPr>
            <a:r>
              <a:rPr lang="en-US" altLang="zh-CN" sz="2200" dirty="0"/>
              <a:t>       return </a:t>
            </a:r>
            <a:r>
              <a:rPr lang="en-US" altLang="zh-CN" sz="2200" dirty="0" err="1"/>
              <a:t>x+y</a:t>
            </a:r>
            <a:r>
              <a:rPr lang="en-US" altLang="zh-CN" sz="2200" dirty="0"/>
              <a:t>;</a:t>
            </a:r>
          </a:p>
          <a:p>
            <a:pPr>
              <a:spcBef>
                <a:spcPts val="0"/>
              </a:spcBef>
              <a:buNone/>
            </a:pPr>
            <a:r>
              <a:rPr lang="en-US" altLang="zh-CN" sz="2200" dirty="0"/>
              <a:t>    }</a:t>
            </a:r>
          </a:p>
          <a:p>
            <a:pPr>
              <a:spcBef>
                <a:spcPts val="0"/>
              </a:spcBef>
              <a:buNone/>
            </a:pPr>
            <a:r>
              <a:rPr lang="en-US" altLang="zh-CN" sz="2200" dirty="0"/>
              <a:t>}</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sp>
        <p:nvSpPr>
          <p:cNvPr id="5" name="内容占位符 2"/>
          <p:cNvSpPr txBox="1">
            <a:spLocks/>
          </p:cNvSpPr>
          <p:nvPr/>
        </p:nvSpPr>
        <p:spPr bwMode="auto">
          <a:xfrm>
            <a:off x="1187624" y="3500438"/>
            <a:ext cx="4286280" cy="3143272"/>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342900" lvl="0" indent="-342900" fontAlgn="base">
              <a:spcAft>
                <a:spcPct val="0"/>
              </a:spcAft>
              <a:buClr>
                <a:schemeClr val="tx2"/>
              </a:buClr>
              <a:buSzPct val="70000"/>
            </a:pPr>
            <a:r>
              <a:rPr lang="en-US" altLang="zh-CN" sz="2200" kern="0" dirty="0"/>
              <a:t>class B extends A {</a:t>
            </a:r>
          </a:p>
          <a:p>
            <a:pPr marL="342900" lvl="0" indent="-342900" fontAlgn="base">
              <a:spcAft>
                <a:spcPct val="0"/>
              </a:spcAft>
              <a:buClr>
                <a:schemeClr val="tx2"/>
              </a:buClr>
              <a:buSzPct val="70000"/>
            </a:pPr>
            <a:r>
              <a:rPr lang="en-US" altLang="zh-CN" sz="2200" b="1" kern="0" dirty="0">
                <a:solidFill>
                  <a:srgbClr val="000099"/>
                </a:solidFill>
              </a:rPr>
              <a:t>    </a:t>
            </a:r>
            <a:r>
              <a:rPr lang="en-US" altLang="zh-CN" sz="2200" b="1" kern="0" dirty="0">
                <a:solidFill>
                  <a:srgbClr val="C00000"/>
                </a:solidFill>
              </a:rPr>
              <a:t>double</a:t>
            </a:r>
            <a:r>
              <a:rPr lang="en-US" altLang="zh-CN" sz="2200" b="1" kern="0" dirty="0">
                <a:solidFill>
                  <a:srgbClr val="000099"/>
                </a:solidFill>
              </a:rPr>
              <a:t> f(float </a:t>
            </a:r>
            <a:r>
              <a:rPr lang="en-US" altLang="zh-CN" sz="2200" b="1" kern="0" err="1">
                <a:solidFill>
                  <a:srgbClr val="000099"/>
                </a:solidFill>
              </a:rPr>
              <a:t>x</a:t>
            </a:r>
            <a:r>
              <a:rPr lang="en-US" altLang="zh-CN" sz="2200" b="1" kern="0">
                <a:solidFill>
                  <a:srgbClr val="000099"/>
                </a:solidFill>
              </a:rPr>
              <a:t>, float </a:t>
            </a:r>
            <a:r>
              <a:rPr lang="en-US" altLang="zh-CN" sz="2200" b="1" kern="0" dirty="0">
                <a:solidFill>
                  <a:srgbClr val="000099"/>
                </a:solidFill>
              </a:rPr>
              <a:t>y) </a:t>
            </a:r>
            <a:r>
              <a:rPr lang="en-US" altLang="zh-CN" sz="2200" kern="0" dirty="0"/>
              <a:t>{</a:t>
            </a:r>
          </a:p>
          <a:p>
            <a:pPr marL="342900" lvl="0" indent="-342900" fontAlgn="base">
              <a:spcAft>
                <a:spcPct val="0"/>
              </a:spcAft>
              <a:buClr>
                <a:schemeClr val="tx2"/>
              </a:buClr>
              <a:buSzPct val="70000"/>
            </a:pPr>
            <a:r>
              <a:rPr lang="en-US" altLang="zh-CN" sz="2200" kern="0" dirty="0"/>
              <a:t>       return x*y;</a:t>
            </a:r>
          </a:p>
          <a:p>
            <a:pPr marL="342900" lvl="0" indent="-342900" fontAlgn="base">
              <a:spcAft>
                <a:spcPct val="0"/>
              </a:spcAft>
              <a:buClr>
                <a:schemeClr val="tx2"/>
              </a:buClr>
              <a:buSzPct val="70000"/>
            </a:pPr>
            <a:r>
              <a:rPr lang="en-US" altLang="zh-CN" sz="2200" kern="0" dirty="0"/>
              <a:t>    }  </a:t>
            </a:r>
          </a:p>
          <a:p>
            <a:pPr marL="342900" lvl="0" indent="-342900" fontAlgn="base">
              <a:spcAft>
                <a:spcPct val="0"/>
              </a:spcAft>
              <a:buClr>
                <a:schemeClr val="tx2"/>
              </a:buClr>
              <a:buSzPct val="70000"/>
            </a:pPr>
            <a:endParaRPr lang="en-US" altLang="zh-CN" sz="2200" kern="0" dirty="0"/>
          </a:p>
          <a:p>
            <a:r>
              <a:rPr lang="en-US" altLang="zh-CN" sz="2200" b="1">
                <a:solidFill>
                  <a:srgbClr val="006600"/>
                </a:solidFill>
              </a:rPr>
              <a:t>   </a:t>
            </a:r>
            <a:r>
              <a:rPr lang="en-US" altLang="zh-CN" sz="2200" b="1">
                <a:solidFill>
                  <a:srgbClr val="C00000"/>
                </a:solidFill>
              </a:rPr>
              <a:t>float</a:t>
            </a:r>
            <a:r>
              <a:rPr lang="en-US" altLang="zh-CN" sz="2200" b="1">
                <a:solidFill>
                  <a:srgbClr val="006600"/>
                </a:solidFill>
              </a:rPr>
              <a:t> </a:t>
            </a:r>
            <a:r>
              <a:rPr lang="en-US" altLang="zh-CN" sz="2200" b="1" dirty="0">
                <a:solidFill>
                  <a:srgbClr val="006600"/>
                </a:solidFill>
              </a:rPr>
              <a:t>f(</a:t>
            </a:r>
            <a:r>
              <a:rPr lang="en-US" altLang="zh-CN" sz="2200" b="1">
                <a:solidFill>
                  <a:srgbClr val="006600"/>
                </a:solidFill>
              </a:rPr>
              <a:t>float x) </a:t>
            </a:r>
            <a:r>
              <a:rPr lang="en-US" altLang="zh-CN" sz="2200" b="1" dirty="0">
                <a:solidFill>
                  <a:srgbClr val="006600"/>
                </a:solidFill>
              </a:rPr>
              <a:t>{</a:t>
            </a:r>
          </a:p>
          <a:p>
            <a:r>
              <a:rPr lang="en-US" altLang="zh-CN" sz="2200" b="1" dirty="0">
                <a:solidFill>
                  <a:srgbClr val="006600"/>
                </a:solidFill>
              </a:rPr>
              <a:t>       return </a:t>
            </a:r>
            <a:r>
              <a:rPr lang="en-US" altLang="zh-CN" sz="2200" b="1">
                <a:solidFill>
                  <a:srgbClr val="006600"/>
                </a:solidFill>
              </a:rPr>
              <a:t>x*x;</a:t>
            </a:r>
            <a:endParaRPr lang="en-US" altLang="zh-CN" sz="2200" b="1" dirty="0">
              <a:solidFill>
                <a:srgbClr val="006600"/>
              </a:solidFill>
            </a:endParaRPr>
          </a:p>
          <a:p>
            <a:r>
              <a:rPr lang="zh-CN" altLang="en-US" sz="2200" b="1" dirty="0">
                <a:solidFill>
                  <a:srgbClr val="006600"/>
                </a:solidFill>
              </a:rPr>
              <a:t>    </a:t>
            </a:r>
            <a:r>
              <a:rPr lang="en-US" altLang="zh-CN" sz="2200" b="1">
                <a:solidFill>
                  <a:srgbClr val="006600"/>
                </a:solidFill>
              </a:rPr>
              <a:t>} </a:t>
            </a:r>
            <a:endParaRPr lang="en-US" altLang="zh-CN" sz="2200" b="1" kern="0" dirty="0">
              <a:solidFill>
                <a:srgbClr val="006600"/>
              </a:solidFill>
            </a:endParaRPr>
          </a:p>
          <a:p>
            <a:pPr marL="342900" lvl="0" indent="-342900" fontAlgn="base">
              <a:spcAft>
                <a:spcPct val="0"/>
              </a:spcAft>
              <a:buClr>
                <a:schemeClr val="tx2"/>
              </a:buClr>
              <a:buSzPct val="70000"/>
            </a:pPr>
            <a:r>
              <a:rPr lang="en-US" altLang="zh-CN" sz="2200" kern="0" dirty="0"/>
              <a:t>}</a:t>
            </a:r>
            <a:endParaRPr kumimoji="0" lang="zh-CN" altLang="en-US" sz="22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6535766" y="150363"/>
            <a:ext cx="1071570" cy="461665"/>
          </a:xfrm>
          <a:prstGeom prst="rect">
            <a:avLst/>
          </a:prstGeom>
          <a:noFill/>
        </p:spPr>
        <p:txBody>
          <a:bodyPr wrap="square" rtlCol="0">
            <a:spAutoFit/>
          </a:bodyPr>
          <a:lstStyle/>
          <a:p>
            <a:r>
              <a:rPr lang="en-US" altLang="zh-CN" sz="2400" dirty="0" err="1"/>
              <a:t>A.java</a:t>
            </a:r>
            <a:endParaRPr lang="zh-CN" altLang="en-US" sz="2400" dirty="0"/>
          </a:p>
        </p:txBody>
      </p:sp>
      <p:sp>
        <p:nvSpPr>
          <p:cNvPr id="8" name="TextBox 7"/>
          <p:cNvSpPr txBox="1"/>
          <p:nvPr/>
        </p:nvSpPr>
        <p:spPr>
          <a:xfrm>
            <a:off x="5485862" y="3412875"/>
            <a:ext cx="1071570" cy="461665"/>
          </a:xfrm>
          <a:prstGeom prst="rect">
            <a:avLst/>
          </a:prstGeom>
          <a:noFill/>
        </p:spPr>
        <p:txBody>
          <a:bodyPr wrap="square" rtlCol="0">
            <a:spAutoFit/>
          </a:bodyPr>
          <a:lstStyle/>
          <a:p>
            <a:r>
              <a:rPr lang="en-US" altLang="zh-CN" sz="2400" dirty="0" err="1"/>
              <a:t>B.java</a:t>
            </a:r>
            <a:endParaRPr lang="zh-CN" altLang="en-US" sz="2400" dirty="0"/>
          </a:p>
        </p:txBody>
      </p:sp>
      <p:sp>
        <p:nvSpPr>
          <p:cNvPr id="9" name="线形标注 1 8"/>
          <p:cNvSpPr/>
          <p:nvPr/>
        </p:nvSpPr>
        <p:spPr>
          <a:xfrm>
            <a:off x="5770562" y="5085183"/>
            <a:ext cx="2329830" cy="583509"/>
          </a:xfrm>
          <a:prstGeom prst="borderCallout1">
            <a:avLst>
              <a:gd name="adj1" fmla="val 52011"/>
              <a:gd name="adj2" fmla="val -2510"/>
              <a:gd name="adj3" fmla="val 59653"/>
              <a:gd name="adj4" fmla="val -854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rPr>
              <a:t>B</a:t>
            </a:r>
            <a:r>
              <a:rPr lang="zh-CN" altLang="en-US" sz="2400" dirty="0">
                <a:solidFill>
                  <a:schemeClr val="tx1"/>
                </a:solidFill>
              </a:rPr>
              <a:t>类中</a:t>
            </a:r>
            <a:r>
              <a:rPr lang="en-US" altLang="zh-CN" sz="2400" dirty="0">
                <a:solidFill>
                  <a:schemeClr val="tx1"/>
                </a:solidFill>
              </a:rPr>
              <a:t>f</a:t>
            </a:r>
            <a:r>
              <a:rPr lang="zh-CN" altLang="en-US" sz="2400" dirty="0">
                <a:solidFill>
                  <a:schemeClr val="tx1"/>
                </a:solidFill>
              </a:rPr>
              <a:t>方法重载</a:t>
            </a:r>
            <a:endParaRPr lang="zh-CN" altLang="en-US" sz="2400" dirty="0">
              <a:solidFill>
                <a:srgbClr val="006600"/>
              </a:solidFill>
            </a:endParaRPr>
          </a:p>
        </p:txBody>
      </p:sp>
    </p:spTree>
    <p:extLst>
      <p:ext uri="{BB962C8B-B14F-4D97-AF65-F5344CB8AC3E}">
        <p14:creationId xmlns:p14="http://schemas.microsoft.com/office/powerpoint/2010/main" val="12551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06432"/>
          </a:xfrm>
        </p:spPr>
        <p:txBody>
          <a:bodyPr/>
          <a:lstStyle/>
          <a:p>
            <a:pPr algn="l"/>
            <a:r>
              <a:rPr lang="en-US" altLang="zh-CN" dirty="0" err="1"/>
              <a:t>Example5_4.java</a:t>
            </a:r>
            <a:endParaRPr lang="zh-CN" altLang="en-US" dirty="0"/>
          </a:p>
        </p:txBody>
      </p:sp>
      <p:sp>
        <p:nvSpPr>
          <p:cNvPr id="3" name="内容占位符 2"/>
          <p:cNvSpPr>
            <a:spLocks noGrp="1"/>
          </p:cNvSpPr>
          <p:nvPr>
            <p:ph idx="1"/>
          </p:nvPr>
        </p:nvSpPr>
        <p:spPr>
          <a:xfrm>
            <a:off x="323528" y="1100552"/>
            <a:ext cx="8568952" cy="3768607"/>
          </a:xfrm>
          <a:ln>
            <a:solidFill>
              <a:schemeClr val="accent1"/>
            </a:solidFill>
          </a:ln>
        </p:spPr>
        <p:txBody>
          <a:bodyPr>
            <a:noAutofit/>
          </a:bodyPr>
          <a:lstStyle/>
          <a:p>
            <a:pPr>
              <a:spcBef>
                <a:spcPts val="0"/>
              </a:spcBef>
              <a:buNone/>
            </a:pPr>
            <a:r>
              <a:rPr lang="en-US" altLang="zh-CN" sz="2200" b="1" dirty="0">
                <a:latin typeface="Arial" panose="020B0604020202020204" pitchFamily="34" charset="0"/>
                <a:cs typeface="Arial" panose="020B0604020202020204" pitchFamily="34" charset="0"/>
              </a:rPr>
              <a:t>public class </a:t>
            </a:r>
            <a:r>
              <a:rPr lang="en-US" altLang="zh-CN" sz="2200" b="1" dirty="0" err="1">
                <a:latin typeface="Arial" panose="020B0604020202020204" pitchFamily="34" charset="0"/>
                <a:cs typeface="Arial" panose="020B0604020202020204" pitchFamily="34" charset="0"/>
              </a:rPr>
              <a:t>Example5_4</a:t>
            </a:r>
            <a:r>
              <a:rPr lang="en-US" altLang="zh-CN" sz="2200" b="1" dirty="0">
                <a:latin typeface="Arial" panose="020B0604020202020204" pitchFamily="34" charset="0"/>
                <a:cs typeface="Arial" panose="020B0604020202020204" pitchFamily="34" charset="0"/>
              </a:rPr>
              <a:t> {</a:t>
            </a:r>
          </a:p>
          <a:p>
            <a:pPr>
              <a:spcBef>
                <a:spcPts val="0"/>
              </a:spcBef>
              <a:buNone/>
            </a:pPr>
            <a:endParaRPr lang="en-US" altLang="zh-CN" sz="2200" b="1" dirty="0">
              <a:latin typeface="Arial" panose="020B0604020202020204" pitchFamily="34" charset="0"/>
              <a:cs typeface="Arial" panose="020B0604020202020204" pitchFamily="34" charset="0"/>
            </a:endParaRPr>
          </a:p>
          <a:p>
            <a:pPr>
              <a:spcBef>
                <a:spcPts val="0"/>
              </a:spcBef>
              <a:buNone/>
            </a:pPr>
            <a:r>
              <a:rPr lang="en-US" altLang="zh-CN" sz="2200" b="1" dirty="0">
                <a:latin typeface="Arial" panose="020B0604020202020204" pitchFamily="34" charset="0"/>
                <a:cs typeface="Arial" panose="020B0604020202020204" pitchFamily="34" charset="0"/>
              </a:rPr>
              <a:t>    public static void main(String </a:t>
            </a:r>
            <a:r>
              <a:rPr lang="en-US" altLang="zh-CN" sz="2200" b="1" dirty="0" err="1">
                <a:latin typeface="Arial" panose="020B0604020202020204" pitchFamily="34" charset="0"/>
                <a:cs typeface="Arial" panose="020B0604020202020204" pitchFamily="34" charset="0"/>
              </a:rPr>
              <a:t>args</a:t>
            </a:r>
            <a:r>
              <a:rPr lang="en-US" altLang="zh-CN" sz="2200" b="1" dirty="0">
                <a:latin typeface="Arial" panose="020B0604020202020204" pitchFamily="34" charset="0"/>
                <a:cs typeface="Arial" panose="020B0604020202020204" pitchFamily="34" charset="0"/>
              </a:rPr>
              <a:t>[]) {</a:t>
            </a:r>
          </a:p>
          <a:p>
            <a:pPr lvl="1">
              <a:spcBef>
                <a:spcPts val="0"/>
              </a:spcBef>
              <a:buNone/>
            </a:pPr>
            <a:r>
              <a:rPr lang="en-US" altLang="zh-CN" sz="2200" b="1" dirty="0">
                <a:solidFill>
                  <a:srgbClr val="000099"/>
                </a:solidFill>
                <a:latin typeface="Arial" panose="020B0604020202020204" pitchFamily="34" charset="0"/>
                <a:cs typeface="Arial" panose="020B0604020202020204" pitchFamily="34" charset="0"/>
              </a:rPr>
              <a:t>      B b = new B();</a:t>
            </a:r>
          </a:p>
          <a:p>
            <a:pPr lvl="1">
              <a:spcBef>
                <a:spcPts val="0"/>
              </a:spcBef>
              <a:buNone/>
            </a:pPr>
            <a:r>
              <a:rPr lang="en-US" altLang="zh-CN" sz="2200" b="1" dirty="0">
                <a:latin typeface="Arial" panose="020B0604020202020204" pitchFamily="34" charset="0"/>
                <a:cs typeface="Arial" panose="020B0604020202020204" pitchFamily="34" charset="0"/>
              </a:rPr>
              <a:t>      double result = </a:t>
            </a:r>
            <a:r>
              <a:rPr lang="en-US" altLang="zh-CN" sz="2200" b="1" dirty="0" err="1">
                <a:solidFill>
                  <a:srgbClr val="000099"/>
                </a:solidFill>
                <a:latin typeface="Arial" panose="020B0604020202020204" pitchFamily="34" charset="0"/>
                <a:cs typeface="Arial" panose="020B0604020202020204" pitchFamily="34" charset="0"/>
              </a:rPr>
              <a:t>b.f</a:t>
            </a:r>
            <a:r>
              <a:rPr lang="en-US" altLang="zh-CN" sz="2200" b="1" dirty="0">
                <a:solidFill>
                  <a:srgbClr val="000099"/>
                </a:solidFill>
                <a:latin typeface="Arial" panose="020B0604020202020204" pitchFamily="34" charset="0"/>
                <a:cs typeface="Arial" panose="020B0604020202020204" pitchFamily="34" charset="0"/>
              </a:rPr>
              <a:t>(5,6)</a:t>
            </a:r>
            <a:r>
              <a:rPr lang="en-US" altLang="zh-CN" sz="2200" b="1" dirty="0">
                <a:latin typeface="Arial" panose="020B0604020202020204" pitchFamily="34" charset="0"/>
                <a:cs typeface="Arial" panose="020B0604020202020204" pitchFamily="34" charset="0"/>
              </a:rPr>
              <a:t>;        	</a:t>
            </a:r>
            <a:endParaRPr lang="zh-CN" altLang="en-US" sz="2200" b="1" dirty="0">
              <a:solidFill>
                <a:srgbClr val="006600"/>
              </a:solidFill>
              <a:latin typeface="Arial" panose="020B0604020202020204" pitchFamily="34" charset="0"/>
              <a:cs typeface="Arial" panose="020B0604020202020204" pitchFamily="34" charset="0"/>
            </a:endParaRPr>
          </a:p>
          <a:p>
            <a:pPr lvl="1">
              <a:spcBef>
                <a:spcPts val="0"/>
              </a:spcBef>
              <a:buNone/>
            </a:pPr>
            <a:r>
              <a:rPr lang="zh-CN" altLang="en-US" sz="2200" b="1" dirty="0">
                <a:latin typeface="Arial" panose="020B0604020202020204" pitchFamily="34" charset="0"/>
                <a:cs typeface="Arial" panose="020B0604020202020204" pitchFamily="34" charset="0"/>
              </a:rPr>
              <a:t>      </a:t>
            </a:r>
            <a:r>
              <a:rPr lang="en-US" altLang="zh-CN" sz="2200" b="1" dirty="0" err="1">
                <a:latin typeface="Arial" panose="020B0604020202020204" pitchFamily="34" charset="0"/>
                <a:cs typeface="Arial" panose="020B0604020202020204" pitchFamily="34" charset="0"/>
              </a:rPr>
              <a:t>System.out.println</a:t>
            </a:r>
            <a:r>
              <a:rPr lang="en-US" altLang="zh-CN" sz="2200" b="1" dirty="0">
                <a:latin typeface="Arial" panose="020B0604020202020204" pitchFamily="34" charset="0"/>
                <a:cs typeface="Arial" panose="020B0604020202020204" pitchFamily="34" charset="0"/>
              </a:rPr>
              <a:t>("</a:t>
            </a:r>
            <a:r>
              <a:rPr lang="zh-CN" altLang="en-US" sz="2200" b="1" dirty="0">
                <a:latin typeface="Arial" panose="020B0604020202020204" pitchFamily="34" charset="0"/>
                <a:cs typeface="Arial" panose="020B0604020202020204" pitchFamily="34" charset="0"/>
              </a:rPr>
              <a:t>调用重写方法得到的结果</a:t>
            </a:r>
            <a:r>
              <a:rPr lang="en-US" altLang="zh-CN" sz="2200" b="1" dirty="0">
                <a:latin typeface="Arial" panose="020B0604020202020204" pitchFamily="34" charset="0"/>
                <a:cs typeface="Arial" panose="020B0604020202020204" pitchFamily="34" charset="0"/>
              </a:rPr>
              <a:t>:"+result);   </a:t>
            </a:r>
          </a:p>
          <a:p>
            <a:pPr lvl="1">
              <a:spcBef>
                <a:spcPts val="0"/>
              </a:spcBef>
              <a:buNone/>
            </a:pPr>
            <a:r>
              <a:rPr lang="en-US" altLang="zh-CN" sz="2200" b="1" dirty="0">
                <a:latin typeface="Arial" panose="020B0604020202020204" pitchFamily="34" charset="0"/>
                <a:cs typeface="Arial" panose="020B0604020202020204" pitchFamily="34" charset="0"/>
              </a:rPr>
              <a:t>     </a:t>
            </a:r>
          </a:p>
          <a:p>
            <a:pPr lvl="1">
              <a:spcBef>
                <a:spcPts val="0"/>
              </a:spcBef>
              <a:buNone/>
            </a:pPr>
            <a:r>
              <a:rPr lang="en-US" altLang="zh-CN" sz="2200" b="1" dirty="0">
                <a:latin typeface="Arial" panose="020B0604020202020204" pitchFamily="34" charset="0"/>
                <a:cs typeface="Arial" panose="020B0604020202020204" pitchFamily="34" charset="0"/>
              </a:rPr>
              <a:t>      int m = </a:t>
            </a:r>
            <a:r>
              <a:rPr lang="en-US" altLang="zh-CN" sz="2200" b="1" dirty="0" err="1">
                <a:solidFill>
                  <a:srgbClr val="000099"/>
                </a:solidFill>
                <a:latin typeface="Arial" panose="020B0604020202020204" pitchFamily="34" charset="0"/>
                <a:cs typeface="Arial" panose="020B0604020202020204" pitchFamily="34" charset="0"/>
              </a:rPr>
              <a:t>b.g</a:t>
            </a:r>
            <a:r>
              <a:rPr lang="en-US" altLang="zh-CN" sz="2200" b="1" dirty="0">
                <a:solidFill>
                  <a:srgbClr val="000099"/>
                </a:solidFill>
                <a:latin typeface="Arial" panose="020B0604020202020204" pitchFamily="34" charset="0"/>
                <a:cs typeface="Arial" panose="020B0604020202020204" pitchFamily="34" charset="0"/>
              </a:rPr>
              <a:t>(3, 5)</a:t>
            </a:r>
            <a:r>
              <a:rPr lang="en-US" altLang="zh-CN" sz="2200" b="1" dirty="0">
                <a:latin typeface="Arial" panose="020B0604020202020204" pitchFamily="34" charset="0"/>
                <a:cs typeface="Arial" panose="020B0604020202020204" pitchFamily="34" charset="0"/>
              </a:rPr>
              <a:t>;       		</a:t>
            </a:r>
            <a:endParaRPr lang="zh-CN" altLang="en-US" sz="2200" b="1" dirty="0">
              <a:solidFill>
                <a:srgbClr val="006600"/>
              </a:solidFill>
              <a:latin typeface="Arial" panose="020B0604020202020204" pitchFamily="34" charset="0"/>
              <a:cs typeface="Arial" panose="020B0604020202020204" pitchFamily="34" charset="0"/>
            </a:endParaRPr>
          </a:p>
          <a:p>
            <a:pPr lvl="1">
              <a:spcBef>
                <a:spcPts val="0"/>
              </a:spcBef>
              <a:buNone/>
            </a:pPr>
            <a:r>
              <a:rPr lang="zh-CN" altLang="en-US" sz="2200" b="1" dirty="0">
                <a:latin typeface="Arial" panose="020B0604020202020204" pitchFamily="34" charset="0"/>
                <a:cs typeface="Arial" panose="020B0604020202020204" pitchFamily="34" charset="0"/>
              </a:rPr>
              <a:t>      </a:t>
            </a:r>
            <a:r>
              <a:rPr lang="en-US" altLang="zh-CN" sz="2200" b="1" dirty="0" err="1">
                <a:latin typeface="Arial" panose="020B0604020202020204" pitchFamily="34" charset="0"/>
                <a:cs typeface="Arial" panose="020B0604020202020204" pitchFamily="34" charset="0"/>
              </a:rPr>
              <a:t>System.out.println</a:t>
            </a:r>
            <a:r>
              <a:rPr lang="en-US" altLang="zh-CN" sz="2200" b="1" dirty="0">
                <a:latin typeface="Arial" panose="020B0604020202020204" pitchFamily="34" charset="0"/>
                <a:cs typeface="Arial" panose="020B0604020202020204" pitchFamily="34" charset="0"/>
              </a:rPr>
              <a:t>("</a:t>
            </a:r>
            <a:r>
              <a:rPr lang="zh-CN" altLang="en-US" sz="2200" b="1" dirty="0">
                <a:latin typeface="Arial" panose="020B0604020202020204" pitchFamily="34" charset="0"/>
                <a:cs typeface="Arial" panose="020B0604020202020204" pitchFamily="34" charset="0"/>
              </a:rPr>
              <a:t>调用继承方法得到的结果</a:t>
            </a:r>
            <a:r>
              <a:rPr lang="en-US" altLang="zh-CN" sz="2200" b="1" dirty="0">
                <a:latin typeface="Arial" panose="020B0604020202020204" pitchFamily="34" charset="0"/>
                <a:cs typeface="Arial" panose="020B0604020202020204" pitchFamily="34" charset="0"/>
              </a:rPr>
              <a:t>:"+m);  </a:t>
            </a:r>
          </a:p>
          <a:p>
            <a:pPr>
              <a:spcBef>
                <a:spcPts val="0"/>
              </a:spcBef>
              <a:buNone/>
            </a:pPr>
            <a:r>
              <a:rPr lang="en-US" altLang="zh-CN" sz="2200" b="1" dirty="0">
                <a:latin typeface="Arial" panose="020B0604020202020204" pitchFamily="34" charset="0"/>
                <a:cs typeface="Arial" panose="020B0604020202020204" pitchFamily="34" charset="0"/>
              </a:rPr>
              <a:t>    } </a:t>
            </a:r>
          </a:p>
          <a:p>
            <a:pPr>
              <a:spcBef>
                <a:spcPts val="0"/>
              </a:spcBef>
              <a:buNone/>
            </a:pPr>
            <a:r>
              <a:rPr lang="en-US" altLang="zh-CN" sz="2200" b="1" dirty="0">
                <a:latin typeface="Arial" panose="020B0604020202020204" pitchFamily="34" charset="0"/>
                <a:cs typeface="Arial" panose="020B0604020202020204" pitchFamily="34" charset="0"/>
              </a:rPr>
              <a:t>}</a:t>
            </a:r>
            <a:endParaRPr lang="zh-CN" altLang="en-US" sz="2200" b="1"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sp>
        <p:nvSpPr>
          <p:cNvPr id="5" name="内容占位符 2"/>
          <p:cNvSpPr txBox="1">
            <a:spLocks/>
          </p:cNvSpPr>
          <p:nvPr/>
        </p:nvSpPr>
        <p:spPr bwMode="auto">
          <a:xfrm>
            <a:off x="2035951" y="5297063"/>
            <a:ext cx="5072098" cy="857256"/>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r>
              <a:rPr lang="zh-CN" altLang="en-US" sz="2400" dirty="0"/>
              <a:t>调用重写方法得到的结果</a:t>
            </a:r>
            <a:r>
              <a:rPr lang="en-US" altLang="zh-CN" sz="2400" dirty="0"/>
              <a:t>:30.0</a:t>
            </a:r>
          </a:p>
          <a:p>
            <a:r>
              <a:rPr lang="zh-CN" altLang="en-US" sz="2400" dirty="0"/>
              <a:t>调用继承方法得到的结果</a:t>
            </a:r>
            <a:r>
              <a:rPr lang="en-US" altLang="zh-CN" sz="2400" dirty="0"/>
              <a:t>:8</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115616" y="5229200"/>
            <a:ext cx="1107996" cy="461665"/>
          </a:xfrm>
          <a:prstGeom prst="rect">
            <a:avLst/>
          </a:prstGeom>
          <a:noFill/>
        </p:spPr>
        <p:txBody>
          <a:bodyPr wrap="none" rtlCol="0">
            <a:spAutoFit/>
          </a:bodyPr>
          <a:lstStyle/>
          <a:p>
            <a:r>
              <a:rPr lang="zh-CN" altLang="en-US" sz="2400" dirty="0"/>
              <a:t>输出：</a:t>
            </a:r>
          </a:p>
        </p:txBody>
      </p:sp>
      <p:sp>
        <p:nvSpPr>
          <p:cNvPr id="7" name="文本框 6">
            <a:extLst>
              <a:ext uri="{FF2B5EF4-FFF2-40B4-BE49-F238E27FC236}">
                <a16:creationId xmlns:a16="http://schemas.microsoft.com/office/drawing/2014/main" id="{70185297-F595-49AC-A52D-71DFA1E3C415}"/>
              </a:ext>
            </a:extLst>
          </p:cNvPr>
          <p:cNvSpPr txBox="1"/>
          <p:nvPr/>
        </p:nvSpPr>
        <p:spPr>
          <a:xfrm>
            <a:off x="4539977" y="2491970"/>
            <a:ext cx="2350323" cy="400110"/>
          </a:xfrm>
          <a:prstGeom prst="rect">
            <a:avLst/>
          </a:prstGeom>
          <a:noFill/>
        </p:spPr>
        <p:txBody>
          <a:bodyPr wrap="none" rtlCol="0">
            <a:spAutoFit/>
          </a:bodyPr>
          <a:lstStyle/>
          <a:p>
            <a:r>
              <a:rPr lang="en-US" altLang="zh-CN" sz="2000" b="1" dirty="0"/>
              <a:t>//</a:t>
            </a:r>
            <a:r>
              <a:rPr lang="en-US" altLang="zh-CN" sz="2000" b="1" dirty="0">
                <a:solidFill>
                  <a:srgbClr val="006600"/>
                </a:solidFill>
              </a:rPr>
              <a:t>b</a:t>
            </a:r>
            <a:r>
              <a:rPr lang="zh-CN" altLang="en-US" sz="2000" b="1" dirty="0">
                <a:solidFill>
                  <a:srgbClr val="006600"/>
                </a:solidFill>
              </a:rPr>
              <a:t>调用重写的方法</a:t>
            </a:r>
            <a:endParaRPr lang="zh-CN" altLang="en-US" sz="2000" b="1" dirty="0"/>
          </a:p>
        </p:txBody>
      </p:sp>
      <p:sp>
        <p:nvSpPr>
          <p:cNvPr id="8" name="文本框 7">
            <a:extLst>
              <a:ext uri="{FF2B5EF4-FFF2-40B4-BE49-F238E27FC236}">
                <a16:creationId xmlns:a16="http://schemas.microsoft.com/office/drawing/2014/main" id="{99CB02AE-A7D3-4901-A810-202CF94A45ED}"/>
              </a:ext>
            </a:extLst>
          </p:cNvPr>
          <p:cNvSpPr txBox="1"/>
          <p:nvPr/>
        </p:nvSpPr>
        <p:spPr>
          <a:xfrm>
            <a:off x="3635896" y="3495898"/>
            <a:ext cx="2350323" cy="400110"/>
          </a:xfrm>
          <a:prstGeom prst="rect">
            <a:avLst/>
          </a:prstGeom>
          <a:noFill/>
        </p:spPr>
        <p:txBody>
          <a:bodyPr wrap="none" rtlCol="0">
            <a:spAutoFit/>
          </a:bodyPr>
          <a:lstStyle/>
          <a:p>
            <a:r>
              <a:rPr lang="en-US" altLang="zh-CN" sz="2000" b="1" dirty="0"/>
              <a:t>//</a:t>
            </a:r>
            <a:r>
              <a:rPr lang="en-US" altLang="zh-CN" sz="2000" b="1" dirty="0">
                <a:solidFill>
                  <a:srgbClr val="006600"/>
                </a:solidFill>
              </a:rPr>
              <a:t>b</a:t>
            </a:r>
            <a:r>
              <a:rPr lang="zh-CN" altLang="en-US" sz="2000" b="1" dirty="0">
                <a:solidFill>
                  <a:srgbClr val="006600"/>
                </a:solidFill>
              </a:rPr>
              <a:t>调用继承的方法</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1571636" cy="592118"/>
          </a:xfrm>
        </p:spPr>
        <p:txBody>
          <a:bodyPr>
            <a:normAutofit fontScale="90000"/>
          </a:bodyPr>
          <a:lstStyle/>
          <a:p>
            <a:r>
              <a:rPr lang="zh-CN" altLang="en-US" dirty="0"/>
              <a:t>例</a:t>
            </a:r>
            <a:r>
              <a:rPr lang="en-US" altLang="zh-CN" dirty="0"/>
              <a:t>5-5</a:t>
            </a:r>
            <a:endParaRPr lang="zh-CN" altLang="en-US" dirty="0"/>
          </a:p>
        </p:txBody>
      </p:sp>
      <p:sp>
        <p:nvSpPr>
          <p:cNvPr id="3" name="内容占位符 2"/>
          <p:cNvSpPr>
            <a:spLocks noGrp="1"/>
          </p:cNvSpPr>
          <p:nvPr>
            <p:ph idx="1"/>
          </p:nvPr>
        </p:nvSpPr>
        <p:spPr>
          <a:xfrm>
            <a:off x="642910" y="1214422"/>
            <a:ext cx="7241458" cy="2357454"/>
          </a:xfrm>
          <a:ln>
            <a:solidFill>
              <a:schemeClr val="accent1"/>
            </a:solidFill>
          </a:ln>
        </p:spPr>
        <p:txBody>
          <a:bodyPr>
            <a:noAutofit/>
          </a:bodyPr>
          <a:lstStyle/>
          <a:p>
            <a:pPr>
              <a:spcBef>
                <a:spcPts val="0"/>
              </a:spcBef>
              <a:buNone/>
            </a:pPr>
            <a:r>
              <a:rPr lang="en-US" altLang="zh-CN" sz="2200" dirty="0"/>
              <a:t>class </a:t>
            </a:r>
            <a:r>
              <a:rPr lang="en-US" altLang="zh-CN" sz="2200" dirty="0" err="1"/>
              <a:t>CreatPeople</a:t>
            </a:r>
            <a:r>
              <a:rPr lang="en-US" altLang="zh-CN" sz="2200" dirty="0"/>
              <a:t> {</a:t>
            </a:r>
          </a:p>
          <a:p>
            <a:pPr>
              <a:spcBef>
                <a:spcPts val="0"/>
              </a:spcBef>
              <a:buNone/>
            </a:pPr>
            <a:endParaRPr lang="en-US" altLang="zh-CN" sz="800" dirty="0"/>
          </a:p>
          <a:p>
            <a:pPr>
              <a:spcBef>
                <a:spcPts val="0"/>
              </a:spcBef>
              <a:buNone/>
            </a:pPr>
            <a:r>
              <a:rPr lang="en-US" altLang="zh-CN" sz="2200" dirty="0"/>
              <a:t>    public </a:t>
            </a:r>
            <a:r>
              <a:rPr lang="en-US" altLang="zh-CN" sz="2200" b="1" dirty="0">
                <a:solidFill>
                  <a:srgbClr val="C00000"/>
                </a:solidFill>
              </a:rPr>
              <a:t>People</a:t>
            </a:r>
            <a:r>
              <a:rPr lang="en-US" altLang="zh-CN" sz="2200" dirty="0"/>
              <a:t> </a:t>
            </a:r>
            <a:r>
              <a:rPr lang="en-US" altLang="zh-CN" sz="2200" b="1" kern="0" dirty="0" err="1">
                <a:solidFill>
                  <a:srgbClr val="006600"/>
                </a:solidFill>
              </a:rPr>
              <a:t>creatPeople</a:t>
            </a:r>
            <a:r>
              <a:rPr lang="en-US" altLang="zh-CN" sz="2200" b="1" kern="0" dirty="0">
                <a:solidFill>
                  <a:srgbClr val="006600"/>
                </a:solidFill>
              </a:rPr>
              <a:t>() </a:t>
            </a:r>
            <a:r>
              <a:rPr lang="en-US" altLang="zh-CN" sz="2200" dirty="0"/>
              <a:t>{   //</a:t>
            </a:r>
            <a:r>
              <a:rPr lang="zh-CN" altLang="en-US" sz="2200" dirty="0"/>
              <a:t>方法的类型是</a:t>
            </a:r>
            <a:r>
              <a:rPr lang="en-US" altLang="zh-CN" sz="2200" dirty="0"/>
              <a:t>People</a:t>
            </a:r>
            <a:r>
              <a:rPr lang="zh-CN" altLang="en-US" sz="2200" dirty="0"/>
              <a:t>类</a:t>
            </a:r>
          </a:p>
          <a:p>
            <a:pPr>
              <a:spcBef>
                <a:spcPts val="0"/>
              </a:spcBef>
              <a:buNone/>
            </a:pPr>
            <a:r>
              <a:rPr lang="zh-CN" altLang="en-US" sz="2200" dirty="0"/>
              <a:t>        </a:t>
            </a:r>
            <a:r>
              <a:rPr lang="en-US" altLang="zh-CN" sz="2200" dirty="0"/>
              <a:t>People p=new People();</a:t>
            </a:r>
          </a:p>
          <a:p>
            <a:pPr>
              <a:spcBef>
                <a:spcPts val="0"/>
              </a:spcBef>
              <a:buNone/>
            </a:pPr>
            <a:r>
              <a:rPr lang="en-US" altLang="zh-CN" sz="2200" dirty="0"/>
              <a:t>        return p;               </a:t>
            </a:r>
          </a:p>
          <a:p>
            <a:pPr>
              <a:spcBef>
                <a:spcPts val="0"/>
              </a:spcBef>
              <a:buNone/>
            </a:pPr>
            <a:r>
              <a:rPr lang="en-US" altLang="zh-CN" sz="2200" dirty="0"/>
              <a:t>    }</a:t>
            </a:r>
          </a:p>
          <a:p>
            <a:pPr>
              <a:spcBef>
                <a:spcPts val="0"/>
              </a:spcBef>
              <a:buNone/>
            </a:pPr>
            <a:endParaRPr lang="en-US" altLang="zh-CN" sz="800" dirty="0"/>
          </a:p>
          <a:p>
            <a:pPr>
              <a:spcBef>
                <a:spcPts val="0"/>
              </a:spcBef>
              <a:buNone/>
            </a:pPr>
            <a:r>
              <a:rPr lang="en-US" altLang="zh-CN" sz="2200" dirty="0"/>
              <a:t>}</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dirty="0"/>
          </a:p>
        </p:txBody>
      </p:sp>
      <p:sp>
        <p:nvSpPr>
          <p:cNvPr id="5" name="内容占位符 2"/>
          <p:cNvSpPr txBox="1">
            <a:spLocks/>
          </p:cNvSpPr>
          <p:nvPr/>
        </p:nvSpPr>
        <p:spPr bwMode="auto">
          <a:xfrm>
            <a:off x="457200" y="4143380"/>
            <a:ext cx="5006930" cy="2500330"/>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342900" lvl="0" indent="-342900" fontAlgn="base">
              <a:spcAft>
                <a:spcPct val="0"/>
              </a:spcAft>
              <a:buClr>
                <a:schemeClr val="tx2"/>
              </a:buClr>
              <a:buSzPct val="70000"/>
            </a:pPr>
            <a:r>
              <a:rPr lang="en-US" altLang="zh-CN" sz="2200" kern="0" dirty="0"/>
              <a:t>class </a:t>
            </a:r>
            <a:r>
              <a:rPr lang="en-US" altLang="zh-CN" sz="2200" kern="0" dirty="0" err="1"/>
              <a:t>CreatChinese</a:t>
            </a:r>
            <a:r>
              <a:rPr lang="en-US" altLang="zh-CN" sz="2200" kern="0" dirty="0"/>
              <a:t> extends </a:t>
            </a:r>
            <a:r>
              <a:rPr lang="en-US" altLang="zh-CN" sz="2200" kern="0" dirty="0" err="1"/>
              <a:t>CreatPeople</a:t>
            </a:r>
            <a:r>
              <a:rPr lang="en-US" altLang="zh-CN" sz="2200" kern="0" dirty="0"/>
              <a:t> {</a:t>
            </a:r>
          </a:p>
          <a:p>
            <a:pPr marL="342900" lvl="0" indent="-342900" fontAlgn="base">
              <a:spcAft>
                <a:spcPct val="0"/>
              </a:spcAft>
              <a:buClr>
                <a:schemeClr val="tx2"/>
              </a:buClr>
              <a:buSzPct val="70000"/>
            </a:pPr>
            <a:endParaRPr lang="en-US" altLang="zh-CN" sz="800" kern="0" dirty="0"/>
          </a:p>
          <a:p>
            <a:pPr marL="342900" lvl="0" indent="-342900" fontAlgn="base">
              <a:spcAft>
                <a:spcPct val="0"/>
              </a:spcAft>
              <a:buClr>
                <a:schemeClr val="tx2"/>
              </a:buClr>
              <a:buSzPct val="70000"/>
            </a:pPr>
            <a:r>
              <a:rPr lang="en-US" altLang="zh-CN" sz="2200" kern="0" dirty="0"/>
              <a:t>    public </a:t>
            </a:r>
            <a:r>
              <a:rPr lang="en-US" altLang="zh-CN" sz="2200" b="1" dirty="0">
                <a:solidFill>
                  <a:srgbClr val="C00000"/>
                </a:solidFill>
              </a:rPr>
              <a:t>Chinese</a:t>
            </a:r>
            <a:r>
              <a:rPr lang="en-US" altLang="zh-CN" sz="2200" kern="0" dirty="0"/>
              <a:t> </a:t>
            </a:r>
            <a:r>
              <a:rPr lang="en-US" altLang="zh-CN" sz="2200" b="1" kern="0" dirty="0" err="1">
                <a:solidFill>
                  <a:srgbClr val="006600"/>
                </a:solidFill>
              </a:rPr>
              <a:t>creatPeople</a:t>
            </a:r>
            <a:r>
              <a:rPr lang="en-US" altLang="zh-CN" sz="2200" b="1" kern="0" dirty="0">
                <a:solidFill>
                  <a:srgbClr val="006600"/>
                </a:solidFill>
              </a:rPr>
              <a:t>() </a:t>
            </a:r>
            <a:r>
              <a:rPr lang="en-US" altLang="zh-CN" sz="2200" kern="0" dirty="0"/>
              <a:t>{</a:t>
            </a:r>
          </a:p>
          <a:p>
            <a:pPr marL="342900" lvl="0" indent="-342900" fontAlgn="base">
              <a:spcAft>
                <a:spcPct val="0"/>
              </a:spcAft>
              <a:buClr>
                <a:schemeClr val="tx2"/>
              </a:buClr>
              <a:buSzPct val="70000"/>
            </a:pPr>
            <a:r>
              <a:rPr lang="en-US" altLang="zh-CN" sz="2200" kern="0" dirty="0"/>
              <a:t>        Chinese </a:t>
            </a:r>
            <a:r>
              <a:rPr lang="en-US" altLang="zh-CN" sz="2200" kern="0" dirty="0" err="1"/>
              <a:t>chinese</a:t>
            </a:r>
            <a:r>
              <a:rPr lang="en-US" altLang="zh-CN" sz="2200" kern="0" dirty="0"/>
              <a:t>=new Chinese();</a:t>
            </a:r>
          </a:p>
          <a:p>
            <a:pPr marL="342900" lvl="0" indent="-342900" fontAlgn="base">
              <a:spcAft>
                <a:spcPct val="0"/>
              </a:spcAft>
              <a:buClr>
                <a:schemeClr val="tx2"/>
              </a:buClr>
              <a:buSzPct val="70000"/>
            </a:pPr>
            <a:r>
              <a:rPr lang="en-US" altLang="zh-CN" sz="2200" kern="0" dirty="0"/>
              <a:t>        return </a:t>
            </a:r>
            <a:r>
              <a:rPr lang="en-US" altLang="zh-CN" sz="2200" kern="0" dirty="0" err="1"/>
              <a:t>chinese</a:t>
            </a:r>
            <a:r>
              <a:rPr lang="en-US" altLang="zh-CN" sz="2200" kern="0" dirty="0"/>
              <a:t>;               </a:t>
            </a:r>
          </a:p>
          <a:p>
            <a:pPr marL="342900" lvl="0" indent="-342900" fontAlgn="base">
              <a:spcAft>
                <a:spcPct val="0"/>
              </a:spcAft>
              <a:buClr>
                <a:schemeClr val="tx2"/>
              </a:buClr>
              <a:buSzPct val="70000"/>
            </a:pPr>
            <a:r>
              <a:rPr lang="en-US" altLang="zh-CN" sz="2200" kern="0" dirty="0"/>
              <a:t>    }</a:t>
            </a:r>
          </a:p>
          <a:p>
            <a:pPr marL="342900" lvl="0" indent="-342900" fontAlgn="base">
              <a:spcAft>
                <a:spcPct val="0"/>
              </a:spcAft>
              <a:buClr>
                <a:schemeClr val="tx2"/>
              </a:buClr>
              <a:buSzPct val="70000"/>
            </a:pPr>
            <a:endParaRPr lang="en-US" altLang="zh-CN" sz="800" kern="0" dirty="0"/>
          </a:p>
          <a:p>
            <a:pPr marL="342900" lvl="0" indent="-342900" fontAlgn="base">
              <a:spcAft>
                <a:spcPct val="0"/>
              </a:spcAft>
              <a:buClr>
                <a:schemeClr val="tx2"/>
              </a:buClr>
              <a:buSzPct val="70000"/>
            </a:pPr>
            <a:r>
              <a:rPr lang="en-US" altLang="zh-CN" sz="2200" kern="0" dirty="0"/>
              <a:t>}</a:t>
            </a:r>
            <a:endParaRPr kumimoji="0" lang="zh-CN" altLang="en-US" sz="22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714348" y="785794"/>
            <a:ext cx="3000396" cy="461665"/>
          </a:xfrm>
          <a:prstGeom prst="rect">
            <a:avLst/>
          </a:prstGeom>
          <a:noFill/>
        </p:spPr>
        <p:txBody>
          <a:bodyPr wrap="square" rtlCol="0">
            <a:spAutoFit/>
          </a:bodyPr>
          <a:lstStyle/>
          <a:p>
            <a:r>
              <a:rPr lang="en-US" altLang="zh-CN" sz="2400" dirty="0"/>
              <a:t>//</a:t>
            </a:r>
            <a:r>
              <a:rPr lang="en-US" altLang="zh-CN" sz="2400" dirty="0" err="1"/>
              <a:t>CreatPeople.java</a:t>
            </a:r>
            <a:endParaRPr lang="zh-CN" altLang="en-US" sz="2400" dirty="0"/>
          </a:p>
        </p:txBody>
      </p:sp>
      <p:sp>
        <p:nvSpPr>
          <p:cNvPr id="8" name="TextBox 7"/>
          <p:cNvSpPr txBox="1"/>
          <p:nvPr/>
        </p:nvSpPr>
        <p:spPr>
          <a:xfrm>
            <a:off x="428596" y="3749057"/>
            <a:ext cx="3286148" cy="461665"/>
          </a:xfrm>
          <a:prstGeom prst="rect">
            <a:avLst/>
          </a:prstGeom>
          <a:noFill/>
        </p:spPr>
        <p:txBody>
          <a:bodyPr wrap="square" rtlCol="0">
            <a:spAutoFit/>
          </a:bodyPr>
          <a:lstStyle/>
          <a:p>
            <a:r>
              <a:rPr lang="en-US" altLang="zh-CN" sz="2400" kern="0" dirty="0"/>
              <a:t>//</a:t>
            </a:r>
            <a:r>
              <a:rPr lang="en-US" altLang="zh-CN" sz="2400" kern="0" dirty="0" err="1"/>
              <a:t>CreatChinese</a:t>
            </a:r>
            <a:r>
              <a:rPr lang="en-US" altLang="zh-CN" sz="2400" dirty="0" err="1"/>
              <a:t>.java</a:t>
            </a:r>
            <a:endParaRPr lang="zh-CN" altLang="en-US" sz="2400" dirty="0"/>
          </a:p>
        </p:txBody>
      </p:sp>
      <p:sp>
        <p:nvSpPr>
          <p:cNvPr id="9" name="线形标注 1 8"/>
          <p:cNvSpPr/>
          <p:nvPr/>
        </p:nvSpPr>
        <p:spPr>
          <a:xfrm>
            <a:off x="6012160" y="3861048"/>
            <a:ext cx="2604828" cy="1950486"/>
          </a:xfrm>
          <a:prstGeom prst="borderCallout1">
            <a:avLst>
              <a:gd name="adj1" fmla="val 52011"/>
              <a:gd name="adj2" fmla="val -2510"/>
              <a:gd name="adj3" fmla="val 51545"/>
              <a:gd name="adj4" fmla="val -645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kern="0" dirty="0">
                <a:solidFill>
                  <a:schemeClr val="tx1"/>
                </a:solidFill>
              </a:rPr>
              <a:t>重写方法的返回类型是</a:t>
            </a:r>
            <a:r>
              <a:rPr lang="en-US" altLang="zh-CN" sz="2400" kern="0" dirty="0">
                <a:solidFill>
                  <a:schemeClr val="tx1"/>
                </a:solidFill>
              </a:rPr>
              <a:t>People</a:t>
            </a:r>
            <a:r>
              <a:rPr lang="zh-CN" altLang="en-US" sz="2400" kern="0" dirty="0">
                <a:solidFill>
                  <a:schemeClr val="tx1"/>
                </a:solidFill>
              </a:rPr>
              <a:t>类的子类：</a:t>
            </a:r>
            <a:r>
              <a:rPr lang="en-US" altLang="zh-CN" sz="2400" kern="0" dirty="0">
                <a:solidFill>
                  <a:schemeClr val="tx1"/>
                </a:solidFill>
              </a:rPr>
              <a:t>Chinese</a:t>
            </a:r>
          </a:p>
          <a:p>
            <a:endParaRPr lang="en-US" altLang="zh-CN" sz="2400" kern="0" dirty="0">
              <a:solidFill>
                <a:schemeClr val="tx1"/>
              </a:solidFill>
            </a:endParaRPr>
          </a:p>
          <a:p>
            <a:pPr algn="ctr"/>
            <a:r>
              <a:rPr lang="zh-CN" altLang="en-US" sz="2400" kern="0" dirty="0">
                <a:solidFill>
                  <a:srgbClr val="000099"/>
                </a:solidFill>
                <a:latin typeface="华文新魏" panose="02010800040101010101" pitchFamily="2" charset="-122"/>
                <a:ea typeface="华文新魏" panose="02010800040101010101" pitchFamily="2" charset="-122"/>
              </a:rPr>
              <a:t>后面再详细介绍</a:t>
            </a:r>
            <a:r>
              <a:rPr lang="zh-CN" altLang="en-US" sz="2400" kern="0" dirty="0">
                <a:solidFill>
                  <a:schemeClr val="tx1"/>
                </a:solidFill>
              </a:rPr>
              <a:t>。</a:t>
            </a:r>
            <a:endParaRPr lang="zh-CN" alt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§5.4.2 </a:t>
            </a:r>
            <a:r>
              <a:rPr lang="zh-CN" altLang="en-US" dirty="0">
                <a:latin typeface="宋体" charset="-122"/>
              </a:rPr>
              <a:t>方法重写</a:t>
            </a:r>
            <a:r>
              <a:rPr lang="en-US" altLang="zh-CN" dirty="0">
                <a:latin typeface="宋体" charset="-122"/>
              </a:rPr>
              <a:t>(</a:t>
            </a:r>
            <a:r>
              <a:rPr lang="en-US" altLang="zh-CN" dirty="0"/>
              <a:t>Override)</a:t>
            </a:r>
            <a:r>
              <a:rPr lang="en-US" altLang="zh-CN" dirty="0">
                <a:cs typeface="Times New Roman" pitchFamily="18" charset="0"/>
              </a:rPr>
              <a:t> </a:t>
            </a:r>
            <a:endParaRPr lang="zh-CN" altLang="en-US" dirty="0"/>
          </a:p>
        </p:txBody>
      </p:sp>
      <p:sp>
        <p:nvSpPr>
          <p:cNvPr id="3" name="内容占位符 2"/>
          <p:cNvSpPr>
            <a:spLocks noGrp="1"/>
          </p:cNvSpPr>
          <p:nvPr>
            <p:ph idx="1"/>
          </p:nvPr>
        </p:nvSpPr>
        <p:spPr/>
        <p:txBody>
          <a:bodyPr/>
          <a:lstStyle/>
          <a:p>
            <a:r>
              <a:rPr lang="zh-CN" altLang="en-US" dirty="0"/>
              <a:t>重写的方法可以保持和父类的方法</a:t>
            </a:r>
            <a:r>
              <a:rPr lang="zh-CN" altLang="en-US" b="1" dirty="0">
                <a:solidFill>
                  <a:srgbClr val="C00000"/>
                </a:solidFill>
                <a:latin typeface="华文新魏" panose="02010800040101010101" pitchFamily="2" charset="-122"/>
                <a:ea typeface="华文新魏" panose="02010800040101010101" pitchFamily="2" charset="-122"/>
              </a:rPr>
              <a:t>相同的可访问范围。</a:t>
            </a:r>
            <a:endParaRPr lang="en-US" altLang="zh-CN" dirty="0"/>
          </a:p>
          <a:p>
            <a:r>
              <a:rPr lang="zh-CN" altLang="en-US" dirty="0"/>
              <a:t>也可以</a:t>
            </a:r>
            <a:r>
              <a:rPr lang="zh-CN" altLang="en-US" dirty="0">
                <a:latin typeface="华文新魏" panose="02010800040101010101" pitchFamily="2" charset="-122"/>
                <a:ea typeface="华文新魏" panose="02010800040101010101" pitchFamily="2" charset="-122"/>
              </a:rPr>
              <a:t>修改访问控制修饰符</a:t>
            </a:r>
            <a:r>
              <a:rPr lang="zh-CN" altLang="en-US" b="1" dirty="0">
                <a:solidFill>
                  <a:srgbClr val="0000CC"/>
                </a:solidFill>
                <a:latin typeface="华文新魏" panose="02010800040101010101" pitchFamily="2" charset="-122"/>
                <a:ea typeface="华文新魏" panose="02010800040101010101" pitchFamily="2" charset="-122"/>
              </a:rPr>
              <a:t>增大可访问范围，但是不能减小可访问范围</a:t>
            </a:r>
            <a:r>
              <a:rPr lang="zh-CN" altLang="en-US" dirty="0">
                <a:solidFill>
                  <a:srgbClr val="C00000"/>
                </a:solidFill>
              </a:rPr>
              <a:t>。</a:t>
            </a:r>
            <a:endParaRPr lang="en-US" altLang="zh-CN" dirty="0">
              <a:solidFill>
                <a:srgbClr val="C00000"/>
              </a:solidFill>
            </a:endParaRPr>
          </a:p>
          <a:p>
            <a:endParaRPr lang="zh-CN" altLang="en-US" sz="1000" dirty="0"/>
          </a:p>
          <a:p>
            <a:pPr>
              <a:buNone/>
            </a:pPr>
            <a:r>
              <a:rPr lang="zh-CN" altLang="en-US" b="1" dirty="0"/>
              <a:t>         </a:t>
            </a:r>
            <a:r>
              <a:rPr lang="en-US" altLang="zh-CN" b="1" dirty="0"/>
              <a:t>package(</a:t>
            </a:r>
            <a:r>
              <a:rPr lang="zh-CN" altLang="en-US" b="1" dirty="0"/>
              <a:t>友好的</a:t>
            </a:r>
            <a:r>
              <a:rPr lang="en-US" altLang="zh-CN" b="1" dirty="0"/>
              <a:t>) </a:t>
            </a:r>
            <a:r>
              <a:rPr lang="en-US" altLang="zh-CN" b="1" dirty="0">
                <a:sym typeface="Wingdings" pitchFamily="2" charset="2"/>
              </a:rPr>
              <a:t></a:t>
            </a:r>
            <a:r>
              <a:rPr lang="en-US" altLang="zh-CN" b="1" dirty="0"/>
              <a:t> protected </a:t>
            </a:r>
            <a:r>
              <a:rPr lang="en-US" altLang="zh-CN" b="1" dirty="0">
                <a:sym typeface="Wingdings" pitchFamily="2" charset="2"/>
              </a:rPr>
              <a:t></a:t>
            </a:r>
            <a:r>
              <a:rPr lang="en-US" altLang="zh-CN" b="1" dirty="0"/>
              <a:t> public</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1025722-2939-4C5B-8B2F-DB7A7836CB36}" type="slidenum">
              <a:rPr lang="en-US" altLang="zh-CN" smtClean="0">
                <a:latin typeface="Arial" panose="020B0604020202020204" pitchFamily="34" charset="0"/>
                <a:cs typeface="Arial" panose="020B0604020202020204" pitchFamily="34" charset="0"/>
              </a:rPr>
              <a:pPr/>
              <a:t>39</a:t>
            </a:fld>
            <a:endParaRPr lang="en-US" altLang="zh-CN">
              <a:latin typeface="Arial" panose="020B0604020202020204" pitchFamily="34" charset="0"/>
              <a:cs typeface="Arial" panose="020B0604020202020204" pitchFamily="34" charset="0"/>
            </a:endParaRPr>
          </a:p>
        </p:txBody>
      </p:sp>
      <p:sp>
        <p:nvSpPr>
          <p:cNvPr id="5" name="Rectangle 6"/>
          <p:cNvSpPr>
            <a:spLocks noChangeArrowheads="1"/>
          </p:cNvSpPr>
          <p:nvPr/>
        </p:nvSpPr>
        <p:spPr bwMode="auto">
          <a:xfrm>
            <a:off x="176237" y="620688"/>
            <a:ext cx="6735692" cy="2643206"/>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Arial" panose="020B0604020202020204" pitchFamily="34" charset="0"/>
                <a:cs typeface="Arial" panose="020B0604020202020204" pitchFamily="34" charset="0"/>
              </a:rPr>
              <a:t>class </a:t>
            </a:r>
            <a:r>
              <a:rPr lang="en-US" altLang="zh-CN" sz="2400" b="1" dirty="0" err="1">
                <a:solidFill>
                  <a:srgbClr val="FF3300"/>
                </a:solidFill>
                <a:latin typeface="Arial" panose="020B0604020202020204" pitchFamily="34" charset="0"/>
                <a:cs typeface="Arial" panose="020B0604020202020204" pitchFamily="34" charset="0"/>
              </a:rPr>
              <a:t>SuperShow</a:t>
            </a:r>
            <a:r>
              <a:rPr lang="en-US" altLang="zh-CN" sz="2400" b="1" dirty="0">
                <a:solidFill>
                  <a:srgbClr val="000000"/>
                </a:solidFill>
                <a:latin typeface="Arial" panose="020B0604020202020204" pitchFamily="34" charset="0"/>
                <a:cs typeface="Arial" panose="020B0604020202020204" pitchFamily="34" charset="0"/>
              </a:rPr>
              <a:t>{</a:t>
            </a:r>
          </a:p>
          <a:p>
            <a:pPr eaLnBrk="0" hangingPunct="0"/>
            <a:r>
              <a:rPr lang="en-US" altLang="zh-CN" sz="2400" b="1" dirty="0">
                <a:solidFill>
                  <a:srgbClr val="0000CC"/>
                </a:solidFill>
                <a:latin typeface="Arial" panose="020B0604020202020204" pitchFamily="34" charset="0"/>
                <a:cs typeface="Arial" panose="020B0604020202020204" pitchFamily="34" charset="0"/>
              </a:rPr>
              <a:t>    public String </a:t>
            </a:r>
            <a:r>
              <a:rPr lang="en-US" altLang="zh-CN" sz="2400" b="1" dirty="0" err="1">
                <a:solidFill>
                  <a:srgbClr val="0000CC"/>
                </a:solidFill>
                <a:latin typeface="Arial" panose="020B0604020202020204" pitchFamily="34" charset="0"/>
                <a:cs typeface="Arial" panose="020B0604020202020204" pitchFamily="34" charset="0"/>
              </a:rPr>
              <a:t>str</a:t>
            </a:r>
            <a:r>
              <a:rPr lang="en-US" altLang="zh-CN" sz="2400" b="1" dirty="0">
                <a:solidFill>
                  <a:srgbClr val="0000CC"/>
                </a:solidFill>
                <a:latin typeface="Arial" panose="020B0604020202020204" pitchFamily="34" charset="0"/>
                <a:cs typeface="Arial" panose="020B0604020202020204" pitchFamily="34" charset="0"/>
              </a:rPr>
              <a:t>=“</a:t>
            </a:r>
            <a:r>
              <a:rPr lang="en-US" altLang="zh-CN" sz="2400" b="1" dirty="0" err="1">
                <a:solidFill>
                  <a:srgbClr val="0000CC"/>
                </a:solidFill>
                <a:latin typeface="Arial" panose="020B0604020202020204" pitchFamily="34" charset="0"/>
                <a:cs typeface="Arial" panose="020B0604020202020204" pitchFamily="34" charset="0"/>
              </a:rPr>
              <a:t>SuperStr</a:t>
            </a:r>
            <a:r>
              <a:rPr lang="en-US" altLang="zh-CN" sz="2400" b="1" dirty="0">
                <a:solidFill>
                  <a:srgbClr val="0000CC"/>
                </a:solidFill>
                <a:latin typeface="Arial" panose="020B0604020202020204" pitchFamily="34" charset="0"/>
                <a:cs typeface="Arial" panose="020B0604020202020204" pitchFamily="34" charset="0"/>
              </a:rPr>
              <a:t>”;</a:t>
            </a:r>
          </a:p>
          <a:p>
            <a:pPr eaLnBrk="0" hangingPunct="0"/>
            <a:endParaRPr lang="en-US" altLang="zh-CN" sz="24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a:solidFill>
                  <a:srgbClr val="006600"/>
                </a:solidFill>
                <a:latin typeface="Arial" panose="020B0604020202020204" pitchFamily="34" charset="0"/>
                <a:cs typeface="Arial" panose="020B0604020202020204" pitchFamily="34" charset="0"/>
              </a:rPr>
              <a:t>    void show(){</a:t>
            </a:r>
          </a:p>
          <a:p>
            <a:pPr eaLnBrk="0" hangingPunct="0"/>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err="1">
                <a:solidFill>
                  <a:srgbClr val="000000"/>
                </a:solidFill>
                <a:latin typeface="Arial" panose="020B0604020202020204" pitchFamily="34" charset="0"/>
                <a:cs typeface="Arial" panose="020B0604020202020204" pitchFamily="34" charset="0"/>
              </a:rPr>
              <a:t>System.out.println</a:t>
            </a:r>
            <a:r>
              <a:rPr lang="en-US" altLang="zh-CN" sz="2400" b="1" dirty="0">
                <a:solidFill>
                  <a:srgbClr val="000000"/>
                </a:solidFill>
                <a:latin typeface="Arial" panose="020B0604020202020204" pitchFamily="34" charset="0"/>
                <a:cs typeface="Arial" panose="020B0604020202020204" pitchFamily="34" charset="0"/>
              </a:rPr>
              <a:t>(“</a:t>
            </a:r>
            <a:r>
              <a:rPr lang="en-US" altLang="zh-CN" sz="2400" b="1" dirty="0" err="1">
                <a:solidFill>
                  <a:srgbClr val="000000"/>
                </a:solidFill>
                <a:latin typeface="Arial" panose="020B0604020202020204" pitchFamily="34" charset="0"/>
                <a:cs typeface="Arial" panose="020B0604020202020204" pitchFamily="34" charset="0"/>
              </a:rPr>
              <a:t>Super.show</a:t>
            </a:r>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err="1">
                <a:solidFill>
                  <a:srgbClr val="000000"/>
                </a:solidFill>
                <a:latin typeface="Arial" panose="020B0604020202020204" pitchFamily="34" charset="0"/>
                <a:cs typeface="Arial" panose="020B0604020202020204" pitchFamily="34" charset="0"/>
              </a:rPr>
              <a:t>str</a:t>
            </a:r>
            <a:r>
              <a:rPr lang="en-US" altLang="zh-CN" sz="2400" b="1" dirty="0">
                <a:solidFill>
                  <a:srgbClr val="000000"/>
                </a:solidFill>
                <a:latin typeface="Arial" panose="020B0604020202020204" pitchFamily="34" charset="0"/>
                <a:cs typeface="Arial" panose="020B0604020202020204" pitchFamily="34" charset="0"/>
              </a:rPr>
              <a:t>);</a:t>
            </a:r>
          </a:p>
          <a:p>
            <a:pPr eaLnBrk="0" hangingPunct="0"/>
            <a:r>
              <a:rPr lang="en-US" altLang="zh-CN" sz="2400" b="1" dirty="0">
                <a:solidFill>
                  <a:srgbClr val="000000"/>
                </a:solidFill>
                <a:latin typeface="Arial" panose="020B0604020202020204" pitchFamily="34" charset="0"/>
                <a:cs typeface="Arial" panose="020B0604020202020204" pitchFamily="34" charset="0"/>
              </a:rPr>
              <a:t>    }</a:t>
            </a:r>
          </a:p>
          <a:p>
            <a:pPr eaLnBrk="0" hangingPunct="0"/>
            <a:r>
              <a:rPr lang="en-US" altLang="zh-CN" sz="2400" b="1" dirty="0">
                <a:solidFill>
                  <a:srgbClr val="000000"/>
                </a:solidFill>
                <a:latin typeface="Arial" panose="020B0604020202020204" pitchFamily="34" charset="0"/>
                <a:cs typeface="Arial" panose="020B0604020202020204" pitchFamily="34" charset="0"/>
              </a:rPr>
              <a:t>}</a:t>
            </a:r>
          </a:p>
        </p:txBody>
      </p:sp>
      <p:sp>
        <p:nvSpPr>
          <p:cNvPr id="6" name="Rectangle 5"/>
          <p:cNvSpPr>
            <a:spLocks noChangeArrowheads="1"/>
          </p:cNvSpPr>
          <p:nvPr/>
        </p:nvSpPr>
        <p:spPr bwMode="auto">
          <a:xfrm>
            <a:off x="179512" y="3643314"/>
            <a:ext cx="6768752" cy="2643206"/>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Arial" panose="020B0604020202020204" pitchFamily="34" charset="0"/>
                <a:cs typeface="Arial" panose="020B0604020202020204" pitchFamily="34" charset="0"/>
              </a:rPr>
              <a:t>class </a:t>
            </a:r>
            <a:r>
              <a:rPr lang="en-US" altLang="zh-CN" sz="2400" b="1" dirty="0" err="1">
                <a:solidFill>
                  <a:srgbClr val="FF3300"/>
                </a:solidFill>
                <a:latin typeface="Arial" panose="020B0604020202020204" pitchFamily="34" charset="0"/>
                <a:cs typeface="Arial" panose="020B0604020202020204" pitchFamily="34" charset="0"/>
              </a:rPr>
              <a:t>ExtendShow</a:t>
            </a:r>
            <a:r>
              <a:rPr lang="en-US" altLang="zh-CN" sz="2400" b="1" dirty="0">
                <a:solidFill>
                  <a:srgbClr val="FF3300"/>
                </a:solidFill>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extends</a:t>
            </a:r>
            <a:r>
              <a:rPr lang="en-US" altLang="zh-CN" sz="2400" b="1" dirty="0">
                <a:solidFill>
                  <a:srgbClr val="FF3300"/>
                </a:solidFill>
                <a:latin typeface="Arial" panose="020B0604020202020204" pitchFamily="34" charset="0"/>
                <a:cs typeface="Arial" panose="020B0604020202020204" pitchFamily="34" charset="0"/>
              </a:rPr>
              <a:t> </a:t>
            </a:r>
            <a:r>
              <a:rPr lang="en-US" altLang="zh-CN" sz="2400" b="1" dirty="0" err="1">
                <a:solidFill>
                  <a:srgbClr val="FF3300"/>
                </a:solidFill>
                <a:latin typeface="Arial" panose="020B0604020202020204" pitchFamily="34" charset="0"/>
                <a:cs typeface="Arial" panose="020B0604020202020204" pitchFamily="34" charset="0"/>
              </a:rPr>
              <a:t>SuperShow</a:t>
            </a:r>
            <a:r>
              <a:rPr lang="en-US" altLang="zh-CN" sz="2400" b="1" dirty="0">
                <a:solidFill>
                  <a:srgbClr val="000000"/>
                </a:solidFill>
                <a:latin typeface="Arial" panose="020B0604020202020204" pitchFamily="34" charset="0"/>
                <a:cs typeface="Arial" panose="020B0604020202020204" pitchFamily="34" charset="0"/>
              </a:rPr>
              <a:t>{</a:t>
            </a:r>
          </a:p>
          <a:p>
            <a:pPr eaLnBrk="0" hangingPunct="0"/>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a:solidFill>
                  <a:srgbClr val="0000CC"/>
                </a:solidFill>
                <a:latin typeface="Arial" panose="020B0604020202020204" pitchFamily="34" charset="0"/>
                <a:cs typeface="Arial" panose="020B0604020202020204" pitchFamily="34" charset="0"/>
              </a:rPr>
              <a:t>public String </a:t>
            </a:r>
            <a:r>
              <a:rPr lang="en-US" altLang="zh-CN" sz="2400" b="1" dirty="0" err="1">
                <a:solidFill>
                  <a:srgbClr val="0000CC"/>
                </a:solidFill>
                <a:latin typeface="Arial" panose="020B0604020202020204" pitchFamily="34" charset="0"/>
                <a:cs typeface="Arial" panose="020B0604020202020204" pitchFamily="34" charset="0"/>
              </a:rPr>
              <a:t>str</a:t>
            </a:r>
            <a:r>
              <a:rPr lang="en-US" altLang="zh-CN" sz="2400" b="1" dirty="0">
                <a:solidFill>
                  <a:srgbClr val="0000CC"/>
                </a:solidFill>
                <a:latin typeface="Arial" panose="020B0604020202020204" pitchFamily="34" charset="0"/>
                <a:cs typeface="Arial" panose="020B0604020202020204" pitchFamily="34" charset="0"/>
              </a:rPr>
              <a:t>=“</a:t>
            </a:r>
            <a:r>
              <a:rPr lang="en-US" altLang="zh-CN" sz="2400" b="1" dirty="0" err="1">
                <a:solidFill>
                  <a:srgbClr val="0000CC"/>
                </a:solidFill>
                <a:latin typeface="Arial" panose="020B0604020202020204" pitchFamily="34" charset="0"/>
                <a:cs typeface="Arial" panose="020B0604020202020204" pitchFamily="34" charset="0"/>
              </a:rPr>
              <a:t>ExtendStr</a:t>
            </a:r>
            <a:r>
              <a:rPr lang="en-US" altLang="zh-CN" sz="2400" b="1" dirty="0">
                <a:solidFill>
                  <a:srgbClr val="0000CC"/>
                </a:solidFill>
                <a:latin typeface="Arial" panose="020B0604020202020204" pitchFamily="34" charset="0"/>
                <a:cs typeface="Arial" panose="020B0604020202020204" pitchFamily="34" charset="0"/>
              </a:rPr>
              <a:t>”;	</a:t>
            </a:r>
          </a:p>
          <a:p>
            <a:pPr eaLnBrk="0" hangingPunct="0"/>
            <a:endParaRPr lang="en-US" altLang="zh-CN" sz="24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a:solidFill>
                  <a:srgbClr val="006600"/>
                </a:solidFill>
                <a:latin typeface="Arial" panose="020B0604020202020204" pitchFamily="34" charset="0"/>
                <a:cs typeface="Arial" panose="020B0604020202020204" pitchFamily="34" charset="0"/>
              </a:rPr>
              <a:t>    public void show(){</a:t>
            </a:r>
          </a:p>
          <a:p>
            <a:pPr eaLnBrk="0" hangingPunct="0"/>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err="1">
                <a:solidFill>
                  <a:srgbClr val="000000"/>
                </a:solidFill>
                <a:latin typeface="Arial" panose="020B0604020202020204" pitchFamily="34" charset="0"/>
                <a:cs typeface="Arial" panose="020B0604020202020204" pitchFamily="34" charset="0"/>
              </a:rPr>
              <a:t>System.out.println</a:t>
            </a:r>
            <a:r>
              <a:rPr lang="en-US" altLang="zh-CN" sz="2400" b="1" dirty="0">
                <a:solidFill>
                  <a:srgbClr val="000000"/>
                </a:solidFill>
                <a:latin typeface="Arial" panose="020B0604020202020204" pitchFamily="34" charset="0"/>
                <a:cs typeface="Arial" panose="020B0604020202020204" pitchFamily="34" charset="0"/>
              </a:rPr>
              <a:t>(“</a:t>
            </a:r>
            <a:r>
              <a:rPr lang="en-US" altLang="zh-CN" sz="2400" b="1" dirty="0" err="1">
                <a:solidFill>
                  <a:srgbClr val="000000"/>
                </a:solidFill>
                <a:latin typeface="Arial" panose="020B0604020202020204" pitchFamily="34" charset="0"/>
                <a:cs typeface="Arial" panose="020B0604020202020204" pitchFamily="34" charset="0"/>
              </a:rPr>
              <a:t>Extend.show</a:t>
            </a:r>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err="1">
                <a:solidFill>
                  <a:srgbClr val="000000"/>
                </a:solidFill>
                <a:latin typeface="Arial" panose="020B0604020202020204" pitchFamily="34" charset="0"/>
                <a:cs typeface="Arial" panose="020B0604020202020204" pitchFamily="34" charset="0"/>
              </a:rPr>
              <a:t>str</a:t>
            </a:r>
            <a:r>
              <a:rPr lang="en-US" altLang="zh-CN" sz="2400" b="1" dirty="0">
                <a:solidFill>
                  <a:srgbClr val="000000"/>
                </a:solidFill>
                <a:latin typeface="Arial" panose="020B0604020202020204" pitchFamily="34" charset="0"/>
                <a:cs typeface="Arial" panose="020B0604020202020204" pitchFamily="34" charset="0"/>
              </a:rPr>
              <a:t>);</a:t>
            </a:r>
          </a:p>
          <a:p>
            <a:pPr eaLnBrk="0" hangingPunct="0"/>
            <a:r>
              <a:rPr lang="en-US" altLang="zh-CN" sz="2400" b="1" dirty="0">
                <a:solidFill>
                  <a:srgbClr val="000000"/>
                </a:solidFill>
                <a:latin typeface="Arial" panose="020B0604020202020204" pitchFamily="34" charset="0"/>
                <a:cs typeface="Arial" panose="020B0604020202020204" pitchFamily="34" charset="0"/>
              </a:rPr>
              <a:t>    }</a:t>
            </a:r>
          </a:p>
          <a:p>
            <a:pPr eaLnBrk="0" hangingPunct="0"/>
            <a:r>
              <a:rPr lang="en-US" altLang="zh-CN" sz="2400" b="1" dirty="0">
                <a:solidFill>
                  <a:srgbClr val="000000"/>
                </a:solidFill>
                <a:latin typeface="Arial" panose="020B0604020202020204" pitchFamily="34" charset="0"/>
                <a:cs typeface="Arial" panose="020B0604020202020204" pitchFamily="34" charset="0"/>
              </a:rPr>
              <a:t>}</a:t>
            </a:r>
          </a:p>
        </p:txBody>
      </p:sp>
      <p:sp>
        <p:nvSpPr>
          <p:cNvPr id="7" name="线形标注 1 6"/>
          <p:cNvSpPr/>
          <p:nvPr/>
        </p:nvSpPr>
        <p:spPr>
          <a:xfrm>
            <a:off x="7092280" y="4498962"/>
            <a:ext cx="2016224" cy="730238"/>
          </a:xfrm>
          <a:prstGeom prst="borderCallout1">
            <a:avLst>
              <a:gd name="adj1" fmla="val 52011"/>
              <a:gd name="adj2" fmla="val -2510"/>
              <a:gd name="adj3" fmla="val 70690"/>
              <a:gd name="adj4" fmla="val -1810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kern="0" dirty="0">
                <a:solidFill>
                  <a:schemeClr val="tx1"/>
                </a:solidFill>
                <a:latin typeface="Arial" panose="020B0604020202020204" pitchFamily="34" charset="0"/>
                <a:cs typeface="Arial" panose="020B0604020202020204" pitchFamily="34" charset="0"/>
              </a:rPr>
              <a:t>重写父类方法，增大可访问范围</a:t>
            </a:r>
          </a:p>
        </p:txBody>
      </p:sp>
      <p:sp>
        <p:nvSpPr>
          <p:cNvPr id="8" name="线形标注 1 7"/>
          <p:cNvSpPr/>
          <p:nvPr/>
        </p:nvSpPr>
        <p:spPr>
          <a:xfrm>
            <a:off x="7358082" y="3643314"/>
            <a:ext cx="1500198" cy="642942"/>
          </a:xfrm>
          <a:prstGeom prst="borderCallout1">
            <a:avLst>
              <a:gd name="adj1" fmla="val 52011"/>
              <a:gd name="adj2" fmla="val -2510"/>
              <a:gd name="adj3" fmla="val 87673"/>
              <a:gd name="adj4" fmla="val -1591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kern="0" dirty="0">
                <a:solidFill>
                  <a:schemeClr val="tx1"/>
                </a:solidFill>
                <a:latin typeface="Arial" panose="020B0604020202020204" pitchFamily="34" charset="0"/>
                <a:cs typeface="Arial" panose="020B0604020202020204" pitchFamily="34" charset="0"/>
              </a:rPr>
              <a:t>隐藏父类成员变量</a:t>
            </a:r>
            <a:endParaRPr lang="zh-CN" altLang="en-US" sz="20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a:xfrm>
            <a:off x="6357950" y="5929330"/>
            <a:ext cx="2133600" cy="457200"/>
          </a:xfrm>
        </p:spPr>
        <p:txBody>
          <a:bodyPr/>
          <a:lstStyle/>
          <a:p>
            <a:pPr>
              <a:defRPr/>
            </a:pPr>
            <a:fld id="{C51459B2-BED9-4F65-86D0-2F24E11230C4}" type="slidenum">
              <a:rPr lang="en-US" altLang="zh-CN" b="1" smtClean="0"/>
              <a:pPr>
                <a:defRPr/>
              </a:pPr>
              <a:t>4</a:t>
            </a:fld>
            <a:endParaRPr lang="en-US" altLang="zh-CN" b="1" dirty="0"/>
          </a:p>
        </p:txBody>
      </p:sp>
      <p:sp>
        <p:nvSpPr>
          <p:cNvPr id="10244" name="Rectangle 2"/>
          <p:cNvSpPr>
            <a:spLocks noGrp="1" noChangeArrowheads="1"/>
          </p:cNvSpPr>
          <p:nvPr>
            <p:ph type="title"/>
          </p:nvPr>
        </p:nvSpPr>
        <p:spPr/>
        <p:txBody>
          <a:bodyPr/>
          <a:lstStyle/>
          <a:p>
            <a:pPr eaLnBrk="1" hangingPunct="1"/>
            <a:r>
              <a:rPr lang="zh-CN" altLang="en-US" dirty="0">
                <a:solidFill>
                  <a:schemeClr val="tx1"/>
                </a:solidFill>
              </a:rPr>
              <a:t>继承</a:t>
            </a:r>
            <a:endParaRPr lang="en-US" altLang="zh-CN" dirty="0">
              <a:solidFill>
                <a:schemeClr val="tx1"/>
              </a:solidFill>
            </a:endParaRPr>
          </a:p>
        </p:txBody>
      </p:sp>
      <p:sp>
        <p:nvSpPr>
          <p:cNvPr id="10245" name="Rectangle 3"/>
          <p:cNvSpPr>
            <a:spLocks noGrp="1" noChangeArrowheads="1"/>
          </p:cNvSpPr>
          <p:nvPr>
            <p:ph type="body" idx="1"/>
          </p:nvPr>
        </p:nvSpPr>
        <p:spPr>
          <a:xfrm>
            <a:off x="457200" y="1557338"/>
            <a:ext cx="8229600" cy="4443430"/>
          </a:xfrm>
        </p:spPr>
        <p:txBody>
          <a:bodyPr/>
          <a:lstStyle/>
          <a:p>
            <a:r>
              <a:rPr lang="zh-CN" altLang="en-US" b="1" dirty="0">
                <a:solidFill>
                  <a:srgbClr val="FF0000"/>
                </a:solidFill>
                <a:latin typeface="华文行楷" panose="02010800040101010101" pitchFamily="2" charset="-122"/>
                <a:ea typeface="华文行楷" panose="02010800040101010101" pitchFamily="2" charset="-122"/>
              </a:rPr>
              <a:t>父类</a:t>
            </a:r>
            <a:r>
              <a:rPr lang="zh-CN" altLang="en-US" dirty="0"/>
              <a:t>：一个共有属性的</a:t>
            </a:r>
            <a:r>
              <a:rPr lang="zh-CN" altLang="en-US" b="1" dirty="0">
                <a:solidFill>
                  <a:srgbClr val="C00000"/>
                </a:solidFill>
              </a:rPr>
              <a:t>一般类。</a:t>
            </a:r>
            <a:endParaRPr lang="zh-CN" altLang="en-US" dirty="0"/>
          </a:p>
          <a:p>
            <a:pPr eaLnBrk="1" hangingPunct="1"/>
            <a:endParaRPr lang="zh-CN" altLang="zh-CN" b="1" dirty="0"/>
          </a:p>
        </p:txBody>
      </p:sp>
      <p:sp>
        <p:nvSpPr>
          <p:cNvPr id="13317" name="Oval 5"/>
          <p:cNvSpPr>
            <a:spLocks noChangeArrowheads="1"/>
          </p:cNvSpPr>
          <p:nvPr/>
        </p:nvSpPr>
        <p:spPr bwMode="auto">
          <a:xfrm>
            <a:off x="1981317" y="2488231"/>
            <a:ext cx="2126118" cy="838200"/>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pPr algn="ctr" latinLnBrk="1">
              <a:lnSpc>
                <a:spcPct val="100000"/>
              </a:lnSpc>
              <a:spcBef>
                <a:spcPct val="0"/>
              </a:spcBef>
              <a:defRPr/>
            </a:pPr>
            <a:r>
              <a:rPr lang="zh-CN" altLang="en-US" sz="2800" b="1" dirty="0"/>
              <a:t>父类</a:t>
            </a:r>
            <a:r>
              <a:rPr lang="en-US" altLang="zh-CN" sz="2800" b="1" dirty="0"/>
              <a:t>(</a:t>
            </a:r>
            <a:r>
              <a:rPr lang="zh-CN" altLang="en-US" sz="2800" b="1"/>
              <a:t>超类</a:t>
            </a:r>
            <a:r>
              <a:rPr lang="en-US" altLang="zh-CN" sz="2800" b="1"/>
              <a:t>)</a:t>
            </a:r>
            <a:endParaRPr kumimoji="1" lang="en-US" altLang="ko-KR" sz="2800" b="1" dirty="0">
              <a:latin typeface="Times New Roman" pitchFamily="18" charset="0"/>
              <a:ea typeface="굴림" pitchFamily="34" charset="-127"/>
            </a:endParaRPr>
          </a:p>
        </p:txBody>
      </p:sp>
      <p:sp>
        <p:nvSpPr>
          <p:cNvPr id="13318" name="Oval 6"/>
          <p:cNvSpPr>
            <a:spLocks noChangeArrowheads="1"/>
          </p:cNvSpPr>
          <p:nvPr/>
        </p:nvSpPr>
        <p:spPr bwMode="auto">
          <a:xfrm>
            <a:off x="1881195" y="4822049"/>
            <a:ext cx="2071702" cy="914400"/>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pPr algn="ctr" latinLnBrk="1">
              <a:lnSpc>
                <a:spcPct val="100000"/>
              </a:lnSpc>
              <a:spcBef>
                <a:spcPct val="0"/>
              </a:spcBef>
              <a:defRPr/>
            </a:pPr>
            <a:r>
              <a:rPr kumimoji="1" lang="zh-CN" altLang="en-US" sz="3200" b="1" dirty="0">
                <a:latin typeface="华文新魏" panose="02010800040101010101" pitchFamily="2" charset="-122"/>
                <a:ea typeface="华文新魏" panose="02010800040101010101" pitchFamily="2" charset="-122"/>
              </a:rPr>
              <a:t>子类</a:t>
            </a:r>
            <a:endParaRPr kumimoji="1" lang="en-US" altLang="ko-KR" sz="3200" b="1" dirty="0">
              <a:latin typeface="华文新魏" panose="02010800040101010101" pitchFamily="2" charset="-122"/>
              <a:ea typeface="华文新魏" panose="02010800040101010101" pitchFamily="2" charset="-122"/>
            </a:endParaRPr>
          </a:p>
        </p:txBody>
      </p:sp>
      <p:sp>
        <p:nvSpPr>
          <p:cNvPr id="13322" name="AutoShape 10"/>
          <p:cNvSpPr>
            <a:spLocks noChangeArrowheads="1"/>
          </p:cNvSpPr>
          <p:nvPr/>
        </p:nvSpPr>
        <p:spPr bwMode="auto">
          <a:xfrm>
            <a:off x="426437" y="3409174"/>
            <a:ext cx="1968726" cy="1119154"/>
          </a:xfrm>
          <a:prstGeom prst="cloudCallout">
            <a:avLst>
              <a:gd name="adj1" fmla="val 74214"/>
              <a:gd name="adj2" fmla="val 2782"/>
            </a:avLst>
          </a:prstGeom>
          <a:solidFill>
            <a:srgbClr val="CCFFFF"/>
          </a:solidFill>
          <a:ln w="12700">
            <a:solidFill>
              <a:schemeClr val="tx1"/>
            </a:solidFill>
            <a:round/>
            <a:headEnd/>
            <a:tailEnd/>
          </a:ln>
          <a:effectLst>
            <a:outerShdw dist="107763" dir="2700000" algn="ctr" rotWithShape="0">
              <a:schemeClr val="bg2"/>
            </a:outerShdw>
          </a:effectLst>
        </p:spPr>
        <p:txBody>
          <a:bodyPr wrap="none" anchor="ctr"/>
          <a:lstStyle/>
          <a:p>
            <a:pPr algn="ctr" latinLnBrk="1">
              <a:lnSpc>
                <a:spcPct val="100000"/>
              </a:lnSpc>
              <a:spcBef>
                <a:spcPct val="0"/>
              </a:spcBef>
              <a:defRPr/>
            </a:pPr>
            <a:r>
              <a:rPr lang="zh-CN" altLang="en-US" sz="2800" b="1" dirty="0">
                <a:solidFill>
                  <a:srgbClr val="C00000"/>
                </a:solidFill>
              </a:rPr>
              <a:t>特殊属性</a:t>
            </a:r>
            <a:endParaRPr kumimoji="1" lang="en-US" altLang="ko-KR" sz="2800" b="1" dirty="0">
              <a:latin typeface="Times New Roman" pitchFamily="18" charset="0"/>
              <a:ea typeface="굴림" pitchFamily="34" charset="-127"/>
            </a:endParaRPr>
          </a:p>
        </p:txBody>
      </p:sp>
      <p:grpSp>
        <p:nvGrpSpPr>
          <p:cNvPr id="12" name="Group 4"/>
          <p:cNvGrpSpPr>
            <a:grpSpLocks/>
          </p:cNvGrpSpPr>
          <p:nvPr/>
        </p:nvGrpSpPr>
        <p:grpSpPr bwMode="auto">
          <a:xfrm>
            <a:off x="4496401" y="2697162"/>
            <a:ext cx="4221162" cy="2603500"/>
            <a:chOff x="1429" y="1776"/>
            <a:chExt cx="2659" cy="1640"/>
          </a:xfrm>
        </p:grpSpPr>
        <p:sp>
          <p:nvSpPr>
            <p:cNvPr id="14" name="Rectangle 5"/>
            <p:cNvSpPr>
              <a:spLocks noChangeArrowheads="1"/>
            </p:cNvSpPr>
            <p:nvPr/>
          </p:nvSpPr>
          <p:spPr bwMode="auto">
            <a:xfrm>
              <a:off x="2176" y="1776"/>
              <a:ext cx="604" cy="296"/>
            </a:xfrm>
            <a:prstGeom prst="rect">
              <a:avLst/>
            </a:prstGeom>
            <a:solidFill>
              <a:srgbClr val="CCFFFF"/>
            </a:solidFill>
            <a:ln w="12700">
              <a:solidFill>
                <a:schemeClr val="tx2"/>
              </a:solidFill>
              <a:miter lim="800000"/>
              <a:headEnd type="none" w="sm" len="sm"/>
              <a:tailEnd type="none" w="sm" len="sm"/>
            </a:ln>
          </p:spPr>
          <p:txBody>
            <a:bodyPr wrap="none" anchor="ctr">
              <a:spAutoFit/>
            </a:bodyPr>
            <a:lstStyle/>
            <a:p>
              <a:pPr algn="ctr" eaLnBrk="0" hangingPunct="0">
                <a:lnSpc>
                  <a:spcPct val="100000"/>
                </a:lnSpc>
                <a:spcBef>
                  <a:spcPct val="0"/>
                </a:spcBef>
              </a:pPr>
              <a:r>
                <a:rPr lang="en-US" altLang="zh-CN" sz="2400" dirty="0">
                  <a:solidFill>
                    <a:schemeClr val="tx2"/>
                  </a:solidFill>
                  <a:latin typeface="Arial" charset="0"/>
                </a:rPr>
                <a:t>Book</a:t>
              </a:r>
            </a:p>
          </p:txBody>
        </p:sp>
        <p:sp>
          <p:nvSpPr>
            <p:cNvPr id="15" name="Rectangle 6"/>
            <p:cNvSpPr>
              <a:spLocks noChangeArrowheads="1"/>
            </p:cNvSpPr>
            <p:nvPr/>
          </p:nvSpPr>
          <p:spPr bwMode="auto">
            <a:xfrm>
              <a:off x="2592" y="2400"/>
              <a:ext cx="864" cy="296"/>
            </a:xfrm>
            <a:prstGeom prst="rect">
              <a:avLst/>
            </a:prstGeom>
            <a:solidFill>
              <a:srgbClr val="CCFFFF"/>
            </a:solidFill>
            <a:ln w="12700">
              <a:solidFill>
                <a:schemeClr val="tx2"/>
              </a:solidFill>
              <a:miter lim="800000"/>
              <a:headEnd type="none" w="sm" len="sm"/>
              <a:tailEnd type="none" w="sm" len="sm"/>
            </a:ln>
          </p:spPr>
          <p:txBody>
            <a:bodyPr anchor="ctr">
              <a:spAutoFit/>
            </a:bodyPr>
            <a:lstStyle/>
            <a:p>
              <a:pPr algn="ctr" eaLnBrk="0" hangingPunct="0">
                <a:lnSpc>
                  <a:spcPct val="100000"/>
                </a:lnSpc>
                <a:spcBef>
                  <a:spcPct val="0"/>
                </a:spcBef>
              </a:pPr>
              <a:r>
                <a:rPr lang="en-US" altLang="zh-CN" sz="2400" dirty="0">
                  <a:solidFill>
                    <a:schemeClr val="tx2"/>
                  </a:solidFill>
                  <a:latin typeface="Arial" charset="0"/>
                </a:rPr>
                <a:t>Novel</a:t>
              </a:r>
            </a:p>
          </p:txBody>
        </p:sp>
        <p:sp>
          <p:nvSpPr>
            <p:cNvPr id="16" name="Rectangle 7"/>
            <p:cNvSpPr>
              <a:spLocks noChangeArrowheads="1"/>
            </p:cNvSpPr>
            <p:nvPr/>
          </p:nvSpPr>
          <p:spPr bwMode="auto">
            <a:xfrm>
              <a:off x="1429" y="2400"/>
              <a:ext cx="1063" cy="296"/>
            </a:xfrm>
            <a:prstGeom prst="rect">
              <a:avLst/>
            </a:prstGeom>
            <a:solidFill>
              <a:srgbClr val="CCFFFF"/>
            </a:solidFill>
            <a:ln w="12700">
              <a:solidFill>
                <a:schemeClr val="tx2"/>
              </a:solidFill>
              <a:miter lim="800000"/>
              <a:headEnd type="none" w="sm" len="sm"/>
              <a:tailEnd type="none" w="sm" len="sm"/>
            </a:ln>
          </p:spPr>
          <p:txBody>
            <a:bodyPr wrap="none" anchor="ctr">
              <a:spAutoFit/>
            </a:bodyPr>
            <a:lstStyle/>
            <a:p>
              <a:pPr algn="ctr" eaLnBrk="0" hangingPunct="0">
                <a:lnSpc>
                  <a:spcPct val="100000"/>
                </a:lnSpc>
                <a:spcBef>
                  <a:spcPct val="0"/>
                </a:spcBef>
              </a:pPr>
              <a:r>
                <a:rPr lang="en-US" altLang="zh-CN" sz="2400">
                  <a:solidFill>
                    <a:schemeClr val="tx2"/>
                  </a:solidFill>
                  <a:latin typeface="Arial" charset="0"/>
                </a:rPr>
                <a:t>Dictionary</a:t>
              </a:r>
            </a:p>
          </p:txBody>
        </p:sp>
        <p:sp>
          <p:nvSpPr>
            <p:cNvPr id="17" name="Rectangle 8"/>
            <p:cNvSpPr>
              <a:spLocks noChangeArrowheads="1"/>
            </p:cNvSpPr>
            <p:nvPr/>
          </p:nvSpPr>
          <p:spPr bwMode="auto">
            <a:xfrm>
              <a:off x="2037" y="3120"/>
              <a:ext cx="851" cy="296"/>
            </a:xfrm>
            <a:prstGeom prst="rect">
              <a:avLst/>
            </a:prstGeom>
            <a:solidFill>
              <a:srgbClr val="CCFFFF"/>
            </a:solidFill>
            <a:ln w="12700">
              <a:solidFill>
                <a:schemeClr val="tx2"/>
              </a:solidFill>
              <a:miter lim="800000"/>
              <a:headEnd type="none" w="sm" len="sm"/>
              <a:tailEnd type="none" w="sm" len="sm"/>
            </a:ln>
          </p:spPr>
          <p:txBody>
            <a:bodyPr wrap="none" anchor="ctr">
              <a:spAutoFit/>
            </a:bodyPr>
            <a:lstStyle/>
            <a:p>
              <a:pPr algn="ctr" eaLnBrk="0" hangingPunct="0">
                <a:lnSpc>
                  <a:spcPct val="100000"/>
                </a:lnSpc>
                <a:spcBef>
                  <a:spcPct val="0"/>
                </a:spcBef>
              </a:pPr>
              <a:r>
                <a:rPr lang="en-US" altLang="zh-CN" sz="2400">
                  <a:solidFill>
                    <a:schemeClr val="tx2"/>
                  </a:solidFill>
                  <a:latin typeface="Arial" charset="0"/>
                </a:rPr>
                <a:t>Mystery</a:t>
              </a:r>
            </a:p>
          </p:txBody>
        </p:sp>
        <p:sp>
          <p:nvSpPr>
            <p:cNvPr id="18" name="Rectangle 9"/>
            <p:cNvSpPr>
              <a:spLocks noChangeArrowheads="1"/>
            </p:cNvSpPr>
            <p:nvPr/>
          </p:nvSpPr>
          <p:spPr bwMode="auto">
            <a:xfrm>
              <a:off x="3099" y="3120"/>
              <a:ext cx="989" cy="296"/>
            </a:xfrm>
            <a:prstGeom prst="rect">
              <a:avLst/>
            </a:prstGeom>
            <a:solidFill>
              <a:srgbClr val="CCFFFF"/>
            </a:solidFill>
            <a:ln w="12700">
              <a:solidFill>
                <a:schemeClr val="tx2"/>
              </a:solidFill>
              <a:miter lim="800000"/>
              <a:headEnd type="none" w="sm" len="sm"/>
              <a:tailEnd type="none" w="sm" len="sm"/>
            </a:ln>
          </p:spPr>
          <p:txBody>
            <a:bodyPr wrap="none" anchor="ctr">
              <a:spAutoFit/>
            </a:bodyPr>
            <a:lstStyle/>
            <a:p>
              <a:pPr algn="ctr" eaLnBrk="0" hangingPunct="0">
                <a:lnSpc>
                  <a:spcPct val="100000"/>
                </a:lnSpc>
                <a:spcBef>
                  <a:spcPct val="0"/>
                </a:spcBef>
              </a:pPr>
              <a:r>
                <a:rPr lang="en-US" altLang="zh-CN" sz="2400">
                  <a:solidFill>
                    <a:schemeClr val="tx2"/>
                  </a:solidFill>
                  <a:latin typeface="Arial" charset="0"/>
                </a:rPr>
                <a:t>Romance</a:t>
              </a:r>
            </a:p>
          </p:txBody>
        </p:sp>
        <p:cxnSp>
          <p:nvCxnSpPr>
            <p:cNvPr id="19" name="AutoShape 10"/>
            <p:cNvCxnSpPr>
              <a:cxnSpLocks noChangeShapeType="1"/>
              <a:stCxn id="16" idx="0"/>
              <a:endCxn id="14" idx="2"/>
            </p:cNvCxnSpPr>
            <p:nvPr/>
          </p:nvCxnSpPr>
          <p:spPr bwMode="auto">
            <a:xfrm rot="-5400000">
              <a:off x="2056" y="1977"/>
              <a:ext cx="328" cy="517"/>
            </a:xfrm>
            <a:prstGeom prst="bentConnector3">
              <a:avLst>
                <a:gd name="adj1" fmla="val 50000"/>
              </a:avLst>
            </a:prstGeom>
            <a:noFill/>
            <a:ln w="12700">
              <a:solidFill>
                <a:schemeClr val="tx2"/>
              </a:solidFill>
              <a:miter lim="800000"/>
              <a:headEnd type="none" w="sm" len="sm"/>
              <a:tailEnd type="triangle" w="lg" len="lg"/>
            </a:ln>
          </p:spPr>
        </p:cxnSp>
        <p:cxnSp>
          <p:nvCxnSpPr>
            <p:cNvPr id="20" name="AutoShape 11"/>
            <p:cNvCxnSpPr>
              <a:cxnSpLocks noChangeShapeType="1"/>
              <a:stCxn id="15" idx="0"/>
              <a:endCxn id="14" idx="2"/>
            </p:cNvCxnSpPr>
            <p:nvPr/>
          </p:nvCxnSpPr>
          <p:spPr bwMode="auto">
            <a:xfrm rot="5400000" flipH="1">
              <a:off x="2587" y="1963"/>
              <a:ext cx="328" cy="546"/>
            </a:xfrm>
            <a:prstGeom prst="bentConnector3">
              <a:avLst>
                <a:gd name="adj1" fmla="val 50000"/>
              </a:avLst>
            </a:prstGeom>
            <a:noFill/>
            <a:ln w="12700">
              <a:solidFill>
                <a:schemeClr val="tx2"/>
              </a:solidFill>
              <a:miter lim="800000"/>
              <a:headEnd type="none" w="sm" len="sm"/>
              <a:tailEnd type="none" w="sm" len="sm"/>
            </a:ln>
          </p:spPr>
        </p:cxnSp>
        <p:cxnSp>
          <p:nvCxnSpPr>
            <p:cNvPr id="21" name="AutoShape 12"/>
            <p:cNvCxnSpPr>
              <a:cxnSpLocks noChangeShapeType="1"/>
              <a:stCxn id="17" idx="0"/>
              <a:endCxn id="15" idx="2"/>
            </p:cNvCxnSpPr>
            <p:nvPr/>
          </p:nvCxnSpPr>
          <p:spPr bwMode="auto">
            <a:xfrm rot="-5400000">
              <a:off x="2531" y="2627"/>
              <a:ext cx="424" cy="562"/>
            </a:xfrm>
            <a:prstGeom prst="bentConnector3">
              <a:avLst>
                <a:gd name="adj1" fmla="val 50000"/>
              </a:avLst>
            </a:prstGeom>
            <a:noFill/>
            <a:ln w="12700">
              <a:solidFill>
                <a:schemeClr val="tx2"/>
              </a:solidFill>
              <a:miter lim="800000"/>
              <a:headEnd type="none" w="sm" len="sm"/>
              <a:tailEnd type="triangle" w="lg" len="lg"/>
            </a:ln>
          </p:spPr>
        </p:cxnSp>
        <p:cxnSp>
          <p:nvCxnSpPr>
            <p:cNvPr id="22" name="AutoShape 13"/>
            <p:cNvCxnSpPr>
              <a:cxnSpLocks noChangeShapeType="1"/>
              <a:stCxn id="18" idx="0"/>
              <a:endCxn id="15" idx="2"/>
            </p:cNvCxnSpPr>
            <p:nvPr/>
          </p:nvCxnSpPr>
          <p:spPr bwMode="auto">
            <a:xfrm rot="5400000" flipH="1">
              <a:off x="3097" y="2623"/>
              <a:ext cx="424" cy="570"/>
            </a:xfrm>
            <a:prstGeom prst="bentConnector3">
              <a:avLst>
                <a:gd name="adj1" fmla="val 50000"/>
              </a:avLst>
            </a:prstGeom>
            <a:noFill/>
            <a:ln w="12700">
              <a:solidFill>
                <a:schemeClr val="tx2"/>
              </a:solidFill>
              <a:miter lim="800000"/>
              <a:headEnd type="none" w="sm" len="sm"/>
              <a:tailEnd type="none" w="sm" len="sm"/>
            </a:ln>
          </p:spPr>
        </p:cxnSp>
      </p:grpSp>
      <p:cxnSp>
        <p:nvCxnSpPr>
          <p:cNvPr id="24" name="直接箭头连接符 23"/>
          <p:cNvCxnSpPr/>
          <p:nvPr/>
        </p:nvCxnSpPr>
        <p:spPr>
          <a:xfrm rot="5400000">
            <a:off x="2331765" y="4107660"/>
            <a:ext cx="1357322" cy="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22"/>
                                        </p:tgtEl>
                                        <p:attrNameLst>
                                          <p:attrName>style.visibility</p:attrName>
                                        </p:attrNameLst>
                                      </p:cBhvr>
                                      <p:to>
                                        <p:strVal val="visible"/>
                                      </p:to>
                                    </p:set>
                                    <p:anim calcmode="lin" valueType="num">
                                      <p:cBhvr additive="base">
                                        <p:cTn id="7" dur="500" fill="hold"/>
                                        <p:tgtEl>
                                          <p:spTgt spid="13322"/>
                                        </p:tgtEl>
                                        <p:attrNameLst>
                                          <p:attrName>ppt_x</p:attrName>
                                        </p:attrNameLst>
                                      </p:cBhvr>
                                      <p:tavLst>
                                        <p:tav tm="0">
                                          <p:val>
                                            <p:strVal val="#ppt_x"/>
                                          </p:val>
                                        </p:tav>
                                        <p:tav tm="100000">
                                          <p:val>
                                            <p:strVal val="#ppt_x"/>
                                          </p:val>
                                        </p:tav>
                                      </p:tavLst>
                                    </p:anim>
                                    <p:anim calcmode="lin" valueType="num">
                                      <p:cBhvr additive="base">
                                        <p:cTn id="8" dur="500" fill="hold"/>
                                        <p:tgtEl>
                                          <p:spTgt spid="133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318"/>
                                        </p:tgtEl>
                                        <p:attrNameLst>
                                          <p:attrName>style.visibility</p:attrName>
                                        </p:attrNameLst>
                                      </p:cBhvr>
                                      <p:to>
                                        <p:strVal val="visible"/>
                                      </p:to>
                                    </p:set>
                                    <p:anim calcmode="lin" valueType="num">
                                      <p:cBhvr additive="base">
                                        <p:cTn id="17" dur="500" fill="hold"/>
                                        <p:tgtEl>
                                          <p:spTgt spid="13318"/>
                                        </p:tgtEl>
                                        <p:attrNameLst>
                                          <p:attrName>ppt_x</p:attrName>
                                        </p:attrNameLst>
                                      </p:cBhvr>
                                      <p:tavLst>
                                        <p:tav tm="0">
                                          <p:val>
                                            <p:strVal val="#ppt_x"/>
                                          </p:val>
                                        </p:tav>
                                        <p:tav tm="100000">
                                          <p:val>
                                            <p:strVal val="#ppt_x"/>
                                          </p:val>
                                        </p:tav>
                                      </p:tavLst>
                                    </p:anim>
                                    <p:anim calcmode="lin" valueType="num">
                                      <p:cBhvr additive="base">
                                        <p:cTn id="18"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nimBg="1"/>
      <p:bldP spid="1332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1025722-2939-4C5B-8B2F-DB7A7836CB36}" type="slidenum">
              <a:rPr lang="en-US" altLang="zh-CN" smtClean="0"/>
              <a:pPr/>
              <a:t>40</a:t>
            </a:fld>
            <a:endParaRPr lang="en-US" altLang="zh-CN" dirty="0"/>
          </a:p>
        </p:txBody>
      </p:sp>
      <p:sp>
        <p:nvSpPr>
          <p:cNvPr id="5" name="Rectangle 4"/>
          <p:cNvSpPr>
            <a:spLocks noChangeArrowheads="1"/>
          </p:cNvSpPr>
          <p:nvPr/>
        </p:nvSpPr>
        <p:spPr bwMode="auto">
          <a:xfrm>
            <a:off x="654964" y="836711"/>
            <a:ext cx="8031836" cy="3272697"/>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Arial" panose="020B0604020202020204" pitchFamily="34" charset="0"/>
                <a:cs typeface="Arial" panose="020B0604020202020204" pitchFamily="34" charset="0"/>
              </a:rPr>
              <a:t>class </a:t>
            </a:r>
            <a:r>
              <a:rPr lang="en-US" altLang="zh-CN" sz="2400" b="1" dirty="0" err="1">
                <a:solidFill>
                  <a:srgbClr val="000000"/>
                </a:solidFill>
                <a:latin typeface="Arial" panose="020B0604020202020204" pitchFamily="34" charset="0"/>
                <a:cs typeface="Arial" panose="020B0604020202020204" pitchFamily="34" charset="0"/>
              </a:rPr>
              <a:t>ShowTest</a:t>
            </a:r>
            <a:r>
              <a:rPr lang="en-US" altLang="zh-CN" sz="2400" b="1" dirty="0">
                <a:solidFill>
                  <a:srgbClr val="000000"/>
                </a:solidFill>
                <a:latin typeface="Arial" panose="020B0604020202020204" pitchFamily="34" charset="0"/>
                <a:cs typeface="Arial" panose="020B0604020202020204" pitchFamily="34" charset="0"/>
              </a:rPr>
              <a:t>{</a:t>
            </a:r>
          </a:p>
          <a:p>
            <a:pPr eaLnBrk="0" hangingPunct="0"/>
            <a:endParaRPr lang="en-US" altLang="zh-CN" sz="24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a:solidFill>
                  <a:srgbClr val="000000"/>
                </a:solidFill>
                <a:latin typeface="Arial" panose="020B0604020202020204" pitchFamily="34" charset="0"/>
                <a:cs typeface="Arial" panose="020B0604020202020204" pitchFamily="34" charset="0"/>
              </a:rPr>
              <a:t>    public static void main(String[] </a:t>
            </a:r>
            <a:r>
              <a:rPr lang="en-US" altLang="zh-CN" sz="2400" b="1" dirty="0" err="1">
                <a:solidFill>
                  <a:srgbClr val="000000"/>
                </a:solidFill>
                <a:latin typeface="Arial" panose="020B0604020202020204" pitchFamily="34" charset="0"/>
                <a:cs typeface="Arial" panose="020B0604020202020204" pitchFamily="34" charset="0"/>
              </a:rPr>
              <a:t>args</a:t>
            </a:r>
            <a:r>
              <a:rPr lang="en-US" altLang="zh-CN" sz="2400" b="1" dirty="0">
                <a:solidFill>
                  <a:srgbClr val="000000"/>
                </a:solidFill>
                <a:latin typeface="Arial" panose="020B0604020202020204" pitchFamily="34" charset="0"/>
                <a:cs typeface="Arial" panose="020B0604020202020204" pitchFamily="34" charset="0"/>
              </a:rPr>
              <a:t>){</a:t>
            </a:r>
          </a:p>
          <a:p>
            <a:pPr eaLnBrk="0" hangingPunct="0"/>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err="1">
                <a:solidFill>
                  <a:srgbClr val="000000"/>
                </a:solidFill>
                <a:latin typeface="Arial" panose="020B0604020202020204" pitchFamily="34" charset="0"/>
                <a:cs typeface="Arial" panose="020B0604020202020204" pitchFamily="34" charset="0"/>
              </a:rPr>
              <a:t>ExtendShow</a:t>
            </a:r>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a:solidFill>
                  <a:srgbClr val="FF0000"/>
                </a:solidFill>
                <a:latin typeface="Arial" panose="020B0604020202020204" pitchFamily="34" charset="0"/>
                <a:cs typeface="Arial" panose="020B0604020202020204" pitchFamily="34" charset="0"/>
              </a:rPr>
              <a:t>ext</a:t>
            </a:r>
            <a:r>
              <a:rPr lang="en-US" altLang="zh-CN" sz="2400" b="1" dirty="0">
                <a:solidFill>
                  <a:srgbClr val="000000"/>
                </a:solidFill>
                <a:latin typeface="Arial" panose="020B0604020202020204" pitchFamily="34" charset="0"/>
                <a:cs typeface="Arial" panose="020B0604020202020204" pitchFamily="34" charset="0"/>
              </a:rPr>
              <a:t>=new </a:t>
            </a:r>
            <a:r>
              <a:rPr lang="en-US" altLang="zh-CN" sz="2400" b="1" dirty="0" err="1">
                <a:solidFill>
                  <a:srgbClr val="000000"/>
                </a:solidFill>
                <a:latin typeface="Arial" panose="020B0604020202020204" pitchFamily="34" charset="0"/>
                <a:cs typeface="Arial" panose="020B0604020202020204" pitchFamily="34" charset="0"/>
              </a:rPr>
              <a:t>ExtendShow</a:t>
            </a:r>
            <a:r>
              <a:rPr lang="en-US" altLang="zh-CN" sz="2400" b="1" dirty="0">
                <a:solidFill>
                  <a:srgbClr val="000000"/>
                </a:solidFill>
                <a:latin typeface="Arial" panose="020B0604020202020204" pitchFamily="34" charset="0"/>
                <a:cs typeface="Arial" panose="020B0604020202020204" pitchFamily="34" charset="0"/>
              </a:rPr>
              <a:t>();</a:t>
            </a:r>
            <a:r>
              <a:rPr lang="en-US" altLang="zh-CN" sz="2400" b="1" dirty="0">
                <a:solidFill>
                  <a:srgbClr val="FF3300"/>
                </a:solidFill>
                <a:latin typeface="Arial" panose="020B0604020202020204" pitchFamily="34" charset="0"/>
                <a:cs typeface="Arial" panose="020B0604020202020204" pitchFamily="34" charset="0"/>
              </a:rPr>
              <a:t>	</a:t>
            </a:r>
            <a:endParaRPr lang="en-US" altLang="zh-CN" sz="2400" b="1" dirty="0">
              <a:solidFill>
                <a:srgbClr val="0000CC"/>
              </a:solidFill>
              <a:latin typeface="Arial" panose="020B0604020202020204" pitchFamily="34" charset="0"/>
              <a:cs typeface="Arial" panose="020B0604020202020204" pitchFamily="34" charset="0"/>
            </a:endParaRPr>
          </a:p>
          <a:p>
            <a:pPr eaLnBrk="0" hangingPunct="0"/>
            <a:r>
              <a:rPr lang="en-US" altLang="zh-CN" sz="2400" b="1" dirty="0">
                <a:solidFill>
                  <a:srgbClr val="FF3300"/>
                </a:solidFill>
                <a:latin typeface="Arial" panose="020B0604020202020204" pitchFamily="34" charset="0"/>
                <a:cs typeface="Arial" panose="020B0604020202020204" pitchFamily="34" charset="0"/>
              </a:rPr>
              <a:t>        </a:t>
            </a:r>
            <a:r>
              <a:rPr lang="en-US" altLang="zh-CN" sz="2400" b="1" dirty="0" err="1">
                <a:solidFill>
                  <a:srgbClr val="FF3300"/>
                </a:solidFill>
                <a:latin typeface="Arial" panose="020B0604020202020204" pitchFamily="34" charset="0"/>
                <a:cs typeface="Arial" panose="020B0604020202020204" pitchFamily="34" charset="0"/>
              </a:rPr>
              <a:t>ext.show</a:t>
            </a:r>
            <a:r>
              <a:rPr lang="en-US" altLang="zh-CN" sz="2400" b="1" dirty="0">
                <a:solidFill>
                  <a:srgbClr val="FF3300"/>
                </a:solidFill>
                <a:latin typeface="Arial" panose="020B0604020202020204" pitchFamily="34" charset="0"/>
                <a:cs typeface="Arial" panose="020B0604020202020204" pitchFamily="34" charset="0"/>
              </a:rPr>
              <a:t>();</a:t>
            </a:r>
            <a:r>
              <a:rPr lang="en-US" altLang="zh-CN" sz="2400" b="1" dirty="0">
                <a:latin typeface="Arial" panose="020B0604020202020204" pitchFamily="34" charset="0"/>
                <a:cs typeface="Arial" panose="020B0604020202020204" pitchFamily="34" charset="0"/>
              </a:rPr>
              <a:t> 	</a:t>
            </a:r>
            <a:endParaRPr lang="en-US" altLang="zh-CN" sz="2400" b="1" dirty="0">
              <a:solidFill>
                <a:srgbClr val="FF3300"/>
              </a:solidFill>
              <a:latin typeface="Arial" panose="020B0604020202020204" pitchFamily="34" charset="0"/>
              <a:cs typeface="Arial" panose="020B0604020202020204" pitchFamily="34" charset="0"/>
            </a:endParaRPr>
          </a:p>
          <a:p>
            <a:pPr eaLnBrk="0" hangingPunct="0"/>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err="1">
                <a:solidFill>
                  <a:srgbClr val="000000"/>
                </a:solidFill>
                <a:latin typeface="Arial" panose="020B0604020202020204" pitchFamily="34" charset="0"/>
                <a:cs typeface="Arial" panose="020B0604020202020204" pitchFamily="34" charset="0"/>
              </a:rPr>
              <a:t>System.out.println</a:t>
            </a:r>
            <a:r>
              <a:rPr lang="en-US" altLang="zh-CN" sz="2400" b="1" dirty="0">
                <a:solidFill>
                  <a:srgbClr val="000000"/>
                </a:solidFill>
                <a:latin typeface="Arial" panose="020B0604020202020204" pitchFamily="34" charset="0"/>
                <a:cs typeface="Arial" panose="020B0604020202020204" pitchFamily="34" charset="0"/>
              </a:rPr>
              <a:t>(“ext.str= ”+</a:t>
            </a:r>
            <a:r>
              <a:rPr lang="en-US" altLang="zh-CN" sz="2400" b="1" dirty="0" err="1">
                <a:solidFill>
                  <a:srgbClr val="FF3300"/>
                </a:solidFill>
                <a:latin typeface="Arial" panose="020B0604020202020204" pitchFamily="34" charset="0"/>
                <a:cs typeface="Arial" panose="020B0604020202020204" pitchFamily="34" charset="0"/>
              </a:rPr>
              <a:t>ext.str</a:t>
            </a:r>
            <a:r>
              <a:rPr lang="en-US" altLang="zh-CN" sz="2400" b="1" dirty="0">
                <a:latin typeface="Arial" panose="020B0604020202020204" pitchFamily="34" charset="0"/>
                <a:cs typeface="Arial" panose="020B0604020202020204" pitchFamily="34" charset="0"/>
              </a:rPr>
              <a:t>);  </a:t>
            </a:r>
          </a:p>
          <a:p>
            <a:pPr eaLnBrk="0" hangingPunct="0"/>
            <a:r>
              <a:rPr lang="en-US" altLang="zh-CN" sz="2400" b="1" dirty="0">
                <a:solidFill>
                  <a:srgbClr val="000000"/>
                </a:solidFill>
                <a:latin typeface="Arial" panose="020B0604020202020204" pitchFamily="34" charset="0"/>
                <a:cs typeface="Arial" panose="020B0604020202020204" pitchFamily="34" charset="0"/>
              </a:rPr>
              <a:t>    }</a:t>
            </a:r>
          </a:p>
          <a:p>
            <a:pPr eaLnBrk="0" hangingPunct="0"/>
            <a:r>
              <a:rPr lang="en-US" altLang="zh-CN" sz="2400" b="1" dirty="0">
                <a:solidFill>
                  <a:srgbClr val="000000"/>
                </a:solidFill>
                <a:latin typeface="Arial" panose="020B0604020202020204" pitchFamily="34" charset="0"/>
                <a:cs typeface="Arial" panose="020B0604020202020204" pitchFamily="34" charset="0"/>
              </a:rPr>
              <a:t>}</a:t>
            </a:r>
          </a:p>
        </p:txBody>
      </p:sp>
      <p:sp>
        <p:nvSpPr>
          <p:cNvPr id="6" name="Rectangle 7"/>
          <p:cNvSpPr>
            <a:spLocks noChangeArrowheads="1"/>
          </p:cNvSpPr>
          <p:nvPr/>
        </p:nvSpPr>
        <p:spPr bwMode="auto">
          <a:xfrm>
            <a:off x="1402294" y="4331973"/>
            <a:ext cx="5257938" cy="1329275"/>
          </a:xfrm>
          <a:prstGeom prst="rect">
            <a:avLst/>
          </a:prstGeom>
          <a:solidFill>
            <a:srgbClr val="F8F8F8"/>
          </a:solidFill>
          <a:ln w="9525">
            <a:solidFill>
              <a:schemeClr val="tx1"/>
            </a:solidFill>
            <a:miter lim="800000"/>
            <a:headEnd/>
            <a:tailEnd/>
          </a:ln>
          <a:effectLst/>
        </p:spPr>
        <p:txBody>
          <a:bodyPr wrap="none" anchor="ctr"/>
          <a:lstStyle/>
          <a:p>
            <a:pPr eaLnBrk="0" hangingPunct="0"/>
            <a:r>
              <a:rPr lang="zh-CN" altLang="en-US" sz="2800" b="1" dirty="0">
                <a:solidFill>
                  <a:srgbClr val="0000CC"/>
                </a:solidFill>
                <a:latin typeface="Arial" panose="020B0604020202020204" pitchFamily="34" charset="0"/>
                <a:cs typeface="Arial" panose="020B0604020202020204" pitchFamily="34" charset="0"/>
              </a:rPr>
              <a:t>运行结果 ：</a:t>
            </a:r>
            <a:endParaRPr lang="en-US" altLang="zh-CN" sz="2800" b="1" dirty="0">
              <a:solidFill>
                <a:srgbClr val="0000CC"/>
              </a:solidFill>
              <a:latin typeface="Arial" panose="020B0604020202020204" pitchFamily="34" charset="0"/>
              <a:cs typeface="Arial" panose="020B0604020202020204" pitchFamily="34" charset="0"/>
            </a:endParaRPr>
          </a:p>
          <a:p>
            <a:pPr lvl="1" eaLnBrk="0" hangingPunct="0"/>
            <a:r>
              <a:rPr lang="en-US" altLang="zh-CN" sz="2800" b="1" dirty="0" err="1">
                <a:latin typeface="Arial" panose="020B0604020202020204" pitchFamily="34" charset="0"/>
                <a:cs typeface="Arial" panose="020B0604020202020204" pitchFamily="34" charset="0"/>
              </a:rPr>
              <a:t>Extend.show</a:t>
            </a:r>
            <a:r>
              <a:rPr lang="en-US" altLang="zh-CN" sz="2800" b="1" dirty="0">
                <a:latin typeface="Arial" panose="020B0604020202020204" pitchFamily="34" charset="0"/>
                <a:cs typeface="Arial" panose="020B0604020202020204" pitchFamily="34" charset="0"/>
              </a:rPr>
              <a:t>= </a:t>
            </a:r>
            <a:r>
              <a:rPr lang="en-US" altLang="zh-CN" sz="2800" b="1" dirty="0" err="1">
                <a:latin typeface="Arial" panose="020B0604020202020204" pitchFamily="34" charset="0"/>
                <a:cs typeface="Arial" panose="020B0604020202020204" pitchFamily="34" charset="0"/>
              </a:rPr>
              <a:t>ExtendStr</a:t>
            </a:r>
            <a:endParaRPr lang="en-US" altLang="zh-CN" sz="2800" b="1" dirty="0">
              <a:latin typeface="Arial" panose="020B0604020202020204" pitchFamily="34" charset="0"/>
              <a:cs typeface="Arial" panose="020B0604020202020204" pitchFamily="34" charset="0"/>
            </a:endParaRPr>
          </a:p>
          <a:p>
            <a:pPr lvl="1" eaLnBrk="0" hangingPunct="0"/>
            <a:r>
              <a:rPr lang="en-US" altLang="zh-CN" sz="2800" b="1">
                <a:latin typeface="Arial" panose="020B0604020202020204" pitchFamily="34" charset="0"/>
                <a:cs typeface="Arial" panose="020B0604020202020204" pitchFamily="34" charset="0"/>
              </a:rPr>
              <a:t>ext</a:t>
            </a:r>
            <a:r>
              <a:rPr lang="en-US" altLang="zh-CN" sz="2800" b="1" dirty="0">
                <a:latin typeface="Arial" panose="020B0604020202020204" pitchFamily="34" charset="0"/>
                <a:cs typeface="Arial" panose="020B0604020202020204" pitchFamily="34" charset="0"/>
              </a:rPr>
              <a:t>.str= </a:t>
            </a:r>
            <a:r>
              <a:rPr lang="en-US" altLang="zh-CN" sz="2800" b="1" dirty="0" err="1">
                <a:latin typeface="Arial" panose="020B0604020202020204" pitchFamily="34" charset="0"/>
                <a:cs typeface="Arial" panose="020B0604020202020204" pitchFamily="34" charset="0"/>
              </a:rPr>
              <a:t>ExtendStr</a:t>
            </a:r>
            <a:endParaRPr lang="en-US" altLang="zh-CN" sz="2800" b="1"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DFF70129-7C54-4577-87FE-B65142432758}"/>
              </a:ext>
            </a:extLst>
          </p:cNvPr>
          <p:cNvSpPr txBox="1"/>
          <p:nvPr/>
        </p:nvSpPr>
        <p:spPr>
          <a:xfrm>
            <a:off x="2987824" y="2491935"/>
            <a:ext cx="1939955" cy="369332"/>
          </a:xfrm>
          <a:prstGeom prst="rect">
            <a:avLst/>
          </a:prstGeom>
          <a:noFill/>
        </p:spPr>
        <p:txBody>
          <a:bodyPr wrap="none" rtlCol="0">
            <a:spAutoFit/>
          </a:bodyPr>
          <a:lstStyle/>
          <a:p>
            <a:r>
              <a:rPr lang="en-US" altLang="zh-CN" b="1" dirty="0">
                <a:latin typeface="Times New Roman" pitchFamily="18" charset="0"/>
              </a:rPr>
              <a:t>//</a:t>
            </a:r>
            <a:r>
              <a:rPr lang="zh-CN" altLang="en-US" b="1" dirty="0">
                <a:solidFill>
                  <a:srgbClr val="0000CC"/>
                </a:solidFill>
                <a:latin typeface="Times New Roman" pitchFamily="18" charset="0"/>
              </a:rPr>
              <a:t>父类方法被覆盖</a:t>
            </a:r>
            <a:endParaRPr lang="zh-CN" altLang="en-US" dirty="0"/>
          </a:p>
        </p:txBody>
      </p:sp>
      <p:sp>
        <p:nvSpPr>
          <p:cNvPr id="3" name="文本框 2">
            <a:extLst>
              <a:ext uri="{FF2B5EF4-FFF2-40B4-BE49-F238E27FC236}">
                <a16:creationId xmlns:a16="http://schemas.microsoft.com/office/drawing/2014/main" id="{C5CAB0C3-C019-4DB4-BD3A-F6D6FD8F5A0A}"/>
              </a:ext>
            </a:extLst>
          </p:cNvPr>
          <p:cNvSpPr txBox="1"/>
          <p:nvPr/>
        </p:nvSpPr>
        <p:spPr>
          <a:xfrm>
            <a:off x="6948264" y="2924944"/>
            <a:ext cx="1939955" cy="369332"/>
          </a:xfrm>
          <a:prstGeom prst="rect">
            <a:avLst/>
          </a:prstGeom>
          <a:noFill/>
        </p:spPr>
        <p:txBody>
          <a:bodyPr wrap="none" rtlCol="0">
            <a:spAutoFit/>
          </a:bodyPr>
          <a:lstStyle/>
          <a:p>
            <a:r>
              <a:rPr lang="en-US" altLang="zh-CN" b="1" dirty="0">
                <a:latin typeface="Times New Roman" pitchFamily="18" charset="0"/>
              </a:rPr>
              <a:t>//</a:t>
            </a:r>
            <a:r>
              <a:rPr lang="zh-CN" altLang="en-US" b="1" dirty="0">
                <a:solidFill>
                  <a:srgbClr val="0000CC"/>
                </a:solidFill>
                <a:latin typeface="Times New Roman" pitchFamily="18" charset="0"/>
              </a:rPr>
              <a:t>父类变量被隐藏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a:t>
            </a:r>
            <a:r>
              <a:rPr lang="zh-CN" altLang="en-US"/>
              <a:t>5 </a:t>
            </a:r>
            <a:r>
              <a:rPr lang="en-US" altLang="zh-CN"/>
              <a:t>super</a:t>
            </a:r>
            <a:r>
              <a:rPr lang="zh-CN" altLang="en-US">
                <a:latin typeface="宋体" charset="-122"/>
              </a:rPr>
              <a:t>关键字 </a:t>
            </a:r>
            <a:endParaRPr lang="zh-CN" altLang="en-US" dirty="0"/>
          </a:p>
        </p:txBody>
      </p:sp>
      <p:sp>
        <p:nvSpPr>
          <p:cNvPr id="3" name="内容占位符 2"/>
          <p:cNvSpPr>
            <a:spLocks noGrp="1"/>
          </p:cNvSpPr>
          <p:nvPr>
            <p:ph idx="1"/>
          </p:nvPr>
        </p:nvSpPr>
        <p:spPr/>
        <p:txBody>
          <a:bodyPr/>
          <a:lstStyle/>
          <a:p>
            <a:r>
              <a:rPr lang="zh-CN" altLang="en-US" dirty="0"/>
              <a:t>子类可以隐藏从父类继承的成员变量和方法；</a:t>
            </a:r>
            <a:endParaRPr lang="en-US" altLang="zh-CN" dirty="0"/>
          </a:p>
          <a:p>
            <a:endParaRPr lang="en-US" altLang="zh-CN" dirty="0"/>
          </a:p>
          <a:p>
            <a:r>
              <a:rPr lang="zh-CN" altLang="en-US" dirty="0"/>
              <a:t>如果在</a:t>
            </a:r>
            <a:r>
              <a:rPr lang="zh-CN" altLang="en-US" b="1" dirty="0">
                <a:solidFill>
                  <a:srgbClr val="C00000"/>
                </a:solidFill>
              </a:rPr>
              <a:t>子类</a:t>
            </a:r>
            <a:r>
              <a:rPr lang="zh-CN" altLang="en-US" dirty="0"/>
              <a:t>中想使用被子类隐藏的成员变量或方法，就可以使用关键字</a:t>
            </a:r>
            <a:r>
              <a:rPr lang="en-US" altLang="zh-CN" b="1" dirty="0">
                <a:solidFill>
                  <a:srgbClr val="C00000"/>
                </a:solidFill>
              </a:rPr>
              <a:t>super</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§5.5.1  </a:t>
            </a:r>
            <a:r>
              <a:rPr lang="zh-CN" altLang="en-US" dirty="0">
                <a:latin typeface="宋体" charset="-122"/>
              </a:rPr>
              <a:t>使用</a:t>
            </a:r>
            <a:r>
              <a:rPr lang="en-US" altLang="zh-CN" dirty="0"/>
              <a:t>super</a:t>
            </a:r>
            <a:r>
              <a:rPr lang="zh-CN" altLang="en-US" dirty="0">
                <a:latin typeface="宋体" charset="-122"/>
              </a:rPr>
              <a:t>调用父类的构造方法</a:t>
            </a:r>
            <a:r>
              <a:rPr lang="zh-CN" altLang="en-US" dirty="0"/>
              <a:t> </a:t>
            </a:r>
          </a:p>
        </p:txBody>
      </p:sp>
      <p:sp>
        <p:nvSpPr>
          <p:cNvPr id="3" name="内容占位符 2"/>
          <p:cNvSpPr>
            <a:spLocks noGrp="1"/>
          </p:cNvSpPr>
          <p:nvPr>
            <p:ph idx="1"/>
          </p:nvPr>
        </p:nvSpPr>
        <p:spPr/>
        <p:txBody>
          <a:bodyPr/>
          <a:lstStyle/>
          <a:p>
            <a:pPr algn="just">
              <a:lnSpc>
                <a:spcPct val="90000"/>
              </a:lnSpc>
            </a:pPr>
            <a:r>
              <a:rPr lang="zh-CN" altLang="en-US" b="1" dirty="0">
                <a:solidFill>
                  <a:srgbClr val="C00000"/>
                </a:solidFill>
                <a:latin typeface="华文行楷" panose="02010800040101010101" pitchFamily="2" charset="-122"/>
                <a:ea typeface="华文行楷" panose="02010800040101010101" pitchFamily="2" charset="-122"/>
              </a:rPr>
              <a:t>子类不继承父类的构造方法</a:t>
            </a:r>
            <a:r>
              <a:rPr lang="zh-CN" altLang="en-US" b="1" dirty="0">
                <a:solidFill>
                  <a:srgbClr val="C00000"/>
                </a:solidFill>
                <a:latin typeface="宋体" charset="-122"/>
              </a:rPr>
              <a:t>。</a:t>
            </a:r>
            <a:endParaRPr lang="en-US" altLang="zh-CN" b="1" dirty="0">
              <a:solidFill>
                <a:srgbClr val="C00000"/>
              </a:solidFill>
              <a:latin typeface="宋体" charset="-122"/>
            </a:endParaRPr>
          </a:p>
          <a:p>
            <a:pPr lvl="1" algn="just">
              <a:lnSpc>
                <a:spcPct val="90000"/>
              </a:lnSpc>
            </a:pPr>
            <a:r>
              <a:rPr lang="zh-CN" altLang="en-US" dirty="0">
                <a:latin typeface="宋体" charset="-122"/>
              </a:rPr>
              <a:t>因此，子类如果想使用父类的构造方法，必须在子类的构造方法中</a:t>
            </a:r>
            <a:r>
              <a:rPr lang="zh-CN" altLang="en-US" dirty="0"/>
              <a:t>使用</a:t>
            </a:r>
            <a:r>
              <a:rPr lang="en-US" altLang="zh-CN" b="1" dirty="0">
                <a:solidFill>
                  <a:srgbClr val="0000CC"/>
                </a:solidFill>
              </a:rPr>
              <a:t>super</a:t>
            </a:r>
            <a:r>
              <a:rPr lang="zh-CN" altLang="en-US" b="1" dirty="0">
                <a:solidFill>
                  <a:srgbClr val="0000CC"/>
                </a:solidFill>
                <a:latin typeface="华文新魏" panose="02010800040101010101" pitchFamily="2" charset="-122"/>
                <a:ea typeface="华文新魏" panose="02010800040101010101" pitchFamily="2" charset="-122"/>
              </a:rPr>
              <a:t>来调用父类的构造函数</a:t>
            </a:r>
            <a:r>
              <a:rPr lang="zh-CN" altLang="en-US" b="1" dirty="0">
                <a:solidFill>
                  <a:srgbClr val="0000CC"/>
                </a:solidFill>
              </a:rPr>
              <a:t>；</a:t>
            </a:r>
            <a:endParaRPr lang="en-US" altLang="zh-CN" b="1" dirty="0">
              <a:solidFill>
                <a:srgbClr val="0000CC"/>
              </a:solidFill>
            </a:endParaRPr>
          </a:p>
          <a:p>
            <a:pPr algn="just">
              <a:lnSpc>
                <a:spcPct val="90000"/>
              </a:lnSpc>
            </a:pPr>
            <a:endParaRPr lang="en-US" altLang="zh-CN" dirty="0">
              <a:latin typeface="宋体" charset="-122"/>
            </a:endParaRPr>
          </a:p>
          <a:p>
            <a:pPr algn="just">
              <a:lnSpc>
                <a:spcPct val="90000"/>
              </a:lnSpc>
            </a:pPr>
            <a:r>
              <a:rPr lang="en-US" altLang="zh-CN" b="1" dirty="0">
                <a:solidFill>
                  <a:srgbClr val="0000CC"/>
                </a:solidFill>
              </a:rPr>
              <a:t>super</a:t>
            </a:r>
            <a:r>
              <a:rPr lang="zh-CN" altLang="en-US" dirty="0"/>
              <a:t>调用父类的构造函数的语句</a:t>
            </a:r>
            <a:r>
              <a:rPr lang="zh-CN" altLang="en-US" b="1" dirty="0">
                <a:solidFill>
                  <a:srgbClr val="0000CC"/>
                </a:solidFill>
              </a:rPr>
              <a:t>，</a:t>
            </a:r>
            <a:r>
              <a:rPr lang="zh-CN" altLang="en-US" dirty="0">
                <a:solidFill>
                  <a:srgbClr val="C00000"/>
                </a:solidFill>
                <a:latin typeface="华文新魏" panose="02010800040101010101" pitchFamily="2" charset="-122"/>
                <a:ea typeface="华文新魏" panose="02010800040101010101" pitchFamily="2" charset="-122"/>
              </a:rPr>
              <a:t>必须是子类构造方法中的第一条语句</a:t>
            </a:r>
            <a:r>
              <a:rPr lang="zh-CN" altLang="en-US" dirty="0">
                <a:latin typeface="宋体" charset="-122"/>
              </a:rPr>
              <a:t>。</a:t>
            </a:r>
            <a:endParaRPr lang="en-US" altLang="zh-CN" dirty="0">
              <a:latin typeface="宋体" charset="-122"/>
            </a:endParaRPr>
          </a:p>
          <a:p>
            <a:pPr algn="just">
              <a:lnSpc>
                <a:spcPct val="90000"/>
              </a:lnSpc>
            </a:pPr>
            <a:endParaRPr lang="zh-CN" altLang="en-US" dirty="0">
              <a:latin typeface="宋体" charset="-122"/>
            </a:endParaRPr>
          </a:p>
          <a:p>
            <a:pPr algn="just">
              <a:lnSpc>
                <a:spcPct val="90000"/>
              </a:lnSpc>
            </a:pPr>
            <a:r>
              <a:rPr lang="zh-CN" altLang="en-US" b="1" dirty="0">
                <a:latin typeface="宋体" charset="-122"/>
              </a:rPr>
              <a:t>父类构造方法的作用：</a:t>
            </a:r>
            <a:endParaRPr lang="en-US" altLang="zh-CN" b="1" dirty="0">
              <a:latin typeface="宋体" charset="-122"/>
            </a:endParaRPr>
          </a:p>
          <a:p>
            <a:pPr lvl="1" algn="just">
              <a:lnSpc>
                <a:spcPct val="90000"/>
              </a:lnSpc>
            </a:pPr>
            <a:r>
              <a:rPr lang="zh-CN" altLang="en-US" b="1" dirty="0">
                <a:latin typeface="宋体" charset="-122"/>
              </a:rPr>
              <a:t>只是</a:t>
            </a:r>
            <a:r>
              <a:rPr lang="zh-CN" altLang="en-US" dirty="0">
                <a:solidFill>
                  <a:srgbClr val="006600"/>
                </a:solidFill>
                <a:latin typeface="华文新魏" panose="02010800040101010101" pitchFamily="2" charset="-122"/>
                <a:ea typeface="华文新魏" panose="02010800040101010101" pitchFamily="2" charset="-122"/>
              </a:rPr>
              <a:t>初始化继承自父类的成员变量，而不会产生父类对象</a:t>
            </a:r>
            <a:r>
              <a:rPr lang="zh-CN" altLang="en-US" b="1" dirty="0">
                <a:latin typeface="宋体" charset="-122"/>
              </a:rPr>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6"/>
          <p:cNvSpPr>
            <a:spLocks noGrp="1" noChangeArrowheads="1"/>
          </p:cNvSpPr>
          <p:nvPr>
            <p:ph idx="1"/>
          </p:nvPr>
        </p:nvSpPr>
        <p:spPr>
          <a:xfrm>
            <a:off x="365369" y="375871"/>
            <a:ext cx="4063754" cy="2677656"/>
          </a:xfrm>
          <a:noFill/>
          <a:ln w="12700">
            <a:solidFill>
              <a:schemeClr val="tx1"/>
            </a:solidFill>
            <a:headEnd type="none" w="sm" len="sm"/>
            <a:tailEnd type="none" w="sm" len="sm"/>
          </a:ln>
        </p:spPr>
        <p:txBody>
          <a:bodyPr wrap="square">
            <a:spAutoFit/>
          </a:bodyPr>
          <a:lstStyle/>
          <a:p>
            <a:pPr marL="0" eaLnBrk="1" hangingPunct="1">
              <a:spcBef>
                <a:spcPct val="0"/>
              </a:spcBef>
              <a:buFont typeface="Wingdings" pitchFamily="2" charset="2"/>
              <a:buNone/>
            </a:pPr>
            <a:r>
              <a:rPr lang="en-US" altLang="zh-CN" sz="2400" b="1" dirty="0"/>
              <a:t>public class </a:t>
            </a:r>
            <a:r>
              <a:rPr lang="en-US" altLang="zh-CN" sz="2400" b="1" dirty="0">
                <a:solidFill>
                  <a:srgbClr val="A50021"/>
                </a:solidFill>
              </a:rPr>
              <a:t>Book</a:t>
            </a:r>
            <a:r>
              <a:rPr lang="en-US" altLang="zh-CN" sz="2400" b="1" dirty="0"/>
              <a:t> {</a:t>
            </a:r>
          </a:p>
          <a:p>
            <a:pPr marL="0" eaLnBrk="1" hangingPunct="1">
              <a:spcBef>
                <a:spcPct val="0"/>
              </a:spcBef>
              <a:buFont typeface="Wingdings" pitchFamily="2" charset="2"/>
              <a:buNone/>
            </a:pPr>
            <a:r>
              <a:rPr lang="en-US" altLang="zh-CN" sz="2400" b="1" dirty="0"/>
              <a:t>    </a:t>
            </a:r>
            <a:r>
              <a:rPr lang="en-US" altLang="zh-CN" sz="2400" b="1" dirty="0">
                <a:solidFill>
                  <a:schemeClr val="accent2"/>
                </a:solidFill>
              </a:rPr>
              <a:t>protected</a:t>
            </a:r>
            <a:r>
              <a:rPr lang="en-US" altLang="zh-CN" sz="2400" b="1" dirty="0"/>
              <a:t> </a:t>
            </a:r>
            <a:r>
              <a:rPr lang="en-US" altLang="zh-CN" sz="2400" b="1" dirty="0" err="1"/>
              <a:t>int</a:t>
            </a:r>
            <a:r>
              <a:rPr lang="en-US" altLang="zh-CN" sz="2400" b="1" dirty="0"/>
              <a:t> pages;</a:t>
            </a:r>
          </a:p>
          <a:p>
            <a:pPr marL="0" eaLnBrk="1" hangingPunct="1">
              <a:spcBef>
                <a:spcPct val="0"/>
              </a:spcBef>
              <a:buFont typeface="Wingdings" pitchFamily="2" charset="2"/>
              <a:buNone/>
            </a:pPr>
            <a:endParaRPr lang="en-US" altLang="zh-CN" sz="2400" b="1" dirty="0"/>
          </a:p>
          <a:p>
            <a:pPr marL="0" eaLnBrk="1" hangingPunct="1">
              <a:spcBef>
                <a:spcPct val="0"/>
              </a:spcBef>
              <a:buFont typeface="Wingdings" pitchFamily="2" charset="2"/>
              <a:buNone/>
            </a:pPr>
            <a:r>
              <a:rPr lang="en-US" altLang="zh-CN" sz="2400" b="1" dirty="0"/>
              <a:t>    public Book(int </a:t>
            </a:r>
            <a:r>
              <a:rPr lang="en-US" altLang="zh-CN" sz="2400" b="1" dirty="0" err="1"/>
              <a:t>numPages</a:t>
            </a:r>
            <a:r>
              <a:rPr lang="en-US" altLang="zh-CN" sz="2400" b="1" dirty="0"/>
              <a:t>) {</a:t>
            </a:r>
          </a:p>
          <a:p>
            <a:pPr marL="0" eaLnBrk="1" hangingPunct="1">
              <a:spcBef>
                <a:spcPct val="0"/>
              </a:spcBef>
              <a:buFont typeface="Wingdings" pitchFamily="2" charset="2"/>
              <a:buNone/>
            </a:pPr>
            <a:r>
              <a:rPr lang="en-US" altLang="zh-CN" sz="2400" b="1" dirty="0"/>
              <a:t>        pages = </a:t>
            </a:r>
            <a:r>
              <a:rPr lang="en-US" altLang="zh-CN" sz="2400" b="1" dirty="0" err="1"/>
              <a:t>numPages</a:t>
            </a:r>
            <a:r>
              <a:rPr lang="en-US" altLang="zh-CN" sz="2400" b="1" dirty="0"/>
              <a:t>;</a:t>
            </a:r>
          </a:p>
          <a:p>
            <a:pPr marL="0" eaLnBrk="1" hangingPunct="1">
              <a:spcBef>
                <a:spcPct val="0"/>
              </a:spcBef>
              <a:buFont typeface="Wingdings" pitchFamily="2" charset="2"/>
              <a:buNone/>
            </a:pPr>
            <a:r>
              <a:rPr lang="en-US" altLang="zh-CN" sz="2400" b="1" dirty="0"/>
              <a:t>    }</a:t>
            </a:r>
          </a:p>
          <a:p>
            <a:pPr marL="0" eaLnBrk="1" hangingPunct="1">
              <a:spcBef>
                <a:spcPct val="0"/>
              </a:spcBef>
              <a:buFont typeface="Wingdings" pitchFamily="2" charset="2"/>
              <a:buNone/>
            </a:pPr>
            <a:r>
              <a:rPr lang="en-US" altLang="zh-CN" sz="2400" b="1" dirty="0"/>
              <a:t>}</a:t>
            </a:r>
          </a:p>
        </p:txBody>
      </p:sp>
      <p:sp>
        <p:nvSpPr>
          <p:cNvPr id="7" name="灯片编号占位符 5"/>
          <p:cNvSpPr>
            <a:spLocks noGrp="1"/>
          </p:cNvSpPr>
          <p:nvPr>
            <p:ph type="sldNum" sz="quarter" idx="12"/>
          </p:nvPr>
        </p:nvSpPr>
        <p:spPr>
          <a:ln>
            <a:noFill/>
          </a:ln>
        </p:spPr>
        <p:txBody>
          <a:bodyPr/>
          <a:lstStyle/>
          <a:p>
            <a:pPr>
              <a:defRPr/>
            </a:pPr>
            <a:fld id="{E9921E75-F2B7-4F9D-AB37-0D2447402E6D}" type="slidenum">
              <a:rPr lang="en-US" altLang="zh-CN" smtClean="0"/>
              <a:pPr>
                <a:defRPr/>
              </a:pPr>
              <a:t>43</a:t>
            </a:fld>
            <a:endParaRPr lang="en-US" altLang="zh-CN" dirty="0"/>
          </a:p>
        </p:txBody>
      </p:sp>
      <p:sp>
        <p:nvSpPr>
          <p:cNvPr id="21508" name="Text Box 7"/>
          <p:cNvSpPr txBox="1">
            <a:spLocks noChangeArrowheads="1"/>
          </p:cNvSpPr>
          <p:nvPr/>
        </p:nvSpPr>
        <p:spPr bwMode="auto">
          <a:xfrm>
            <a:off x="4579865" y="523095"/>
            <a:ext cx="4249610" cy="2383208"/>
          </a:xfrm>
          <a:prstGeom prst="rect">
            <a:avLst/>
          </a:prstGeom>
          <a:noFill/>
          <a:ln w="12700">
            <a:solidFill>
              <a:schemeClr val="tx1"/>
            </a:solidFill>
            <a:miter lim="800000"/>
            <a:headEnd type="none" w="sm" len="sm"/>
            <a:tailEnd type="none" w="sm" len="sm"/>
          </a:ln>
        </p:spPr>
        <p:txBody>
          <a:bodyPr wrap="square" tIns="82800" bIns="82800">
            <a:spAutoFit/>
          </a:bodyPr>
          <a:lstStyle/>
          <a:p>
            <a:pPr marL="342900" indent="-342900">
              <a:buFont typeface="Arial" panose="020B0604020202020204" pitchFamily="34" charset="0"/>
              <a:buChar char="•"/>
            </a:pPr>
            <a:r>
              <a:rPr lang="zh-CN" altLang="en-US" sz="2400" dirty="0"/>
              <a:t>使用</a:t>
            </a:r>
            <a:r>
              <a:rPr lang="en-US" altLang="zh-CN" sz="2400" b="1" dirty="0">
                <a:solidFill>
                  <a:srgbClr val="0000CC"/>
                </a:solidFill>
                <a:latin typeface="Tahoma" pitchFamily="34" charset="0"/>
              </a:rPr>
              <a:t>this</a:t>
            </a:r>
            <a:r>
              <a:rPr lang="zh-CN" altLang="en-US" sz="2400" dirty="0"/>
              <a:t>或</a:t>
            </a:r>
            <a:r>
              <a:rPr lang="en-US" altLang="zh-CN" sz="2400" b="1" dirty="0">
                <a:solidFill>
                  <a:srgbClr val="0000CC"/>
                </a:solidFill>
                <a:latin typeface="Tahoma" pitchFamily="34" charset="0"/>
              </a:rPr>
              <a:t>super</a:t>
            </a:r>
            <a:r>
              <a:rPr lang="zh-CN" altLang="en-US" sz="2400" dirty="0"/>
              <a:t>调用构造函数均必须出现在</a:t>
            </a:r>
            <a:r>
              <a:rPr lang="zh-CN" altLang="en-US" sz="2400" dirty="0">
                <a:solidFill>
                  <a:srgbClr val="FF0000"/>
                </a:solidFill>
                <a:latin typeface="华文新魏" panose="02010800040101010101" pitchFamily="2" charset="-122"/>
                <a:ea typeface="华文新魏" panose="02010800040101010101" pitchFamily="2" charset="-122"/>
              </a:rPr>
              <a:t>第一行</a:t>
            </a:r>
            <a:r>
              <a:rPr lang="zh-CN" altLang="en-US" sz="2400" dirty="0"/>
              <a:t>上。</a:t>
            </a:r>
            <a:endParaRPr lang="en-US" altLang="zh-CN" sz="2400" dirty="0"/>
          </a:p>
          <a:p>
            <a:pPr marL="342900" indent="-342900">
              <a:buFont typeface="Arial" panose="020B0604020202020204" pitchFamily="34" charset="0"/>
              <a:buChar char="•"/>
            </a:pPr>
            <a:r>
              <a:rPr lang="zh-CN" altLang="en-US" sz="2400" dirty="0"/>
              <a:t>所以，只能调用一个构造函数。</a:t>
            </a:r>
            <a:r>
              <a:rPr lang="zh-CN" altLang="en-US" sz="2400" dirty="0">
                <a:solidFill>
                  <a:srgbClr val="0000CC"/>
                </a:solidFill>
              </a:rPr>
              <a:t>默认的、父类的或者本类的</a:t>
            </a:r>
            <a:r>
              <a:rPr lang="zh-CN" altLang="en-US" sz="2400" dirty="0"/>
              <a:t>其它构造函数，只能选一个。</a:t>
            </a:r>
          </a:p>
        </p:txBody>
      </p:sp>
      <p:sp>
        <p:nvSpPr>
          <p:cNvPr id="21509" name="Text Box 17"/>
          <p:cNvSpPr txBox="1">
            <a:spLocks noChangeArrowheads="1"/>
          </p:cNvSpPr>
          <p:nvPr/>
        </p:nvSpPr>
        <p:spPr bwMode="auto">
          <a:xfrm>
            <a:off x="115369" y="3317854"/>
            <a:ext cx="8928992" cy="3139321"/>
          </a:xfrm>
          <a:prstGeom prst="rect">
            <a:avLst/>
          </a:prstGeom>
          <a:noFill/>
          <a:ln w="12700">
            <a:solidFill>
              <a:schemeClr val="tx1"/>
            </a:solidFill>
            <a:miter lim="800000"/>
            <a:headEnd type="none" w="sm" len="sm"/>
            <a:tailEnd type="none" w="sm" len="sm"/>
          </a:ln>
        </p:spPr>
        <p:txBody>
          <a:bodyPr wrap="square">
            <a:spAutoFit/>
          </a:bodyPr>
          <a:lstStyle/>
          <a:p>
            <a:pPr eaLnBrk="0" hangingPunct="0">
              <a:spcBef>
                <a:spcPct val="0"/>
              </a:spcBef>
            </a:pPr>
            <a:r>
              <a:rPr lang="en-US" altLang="zh-CN" sz="2200" b="1" dirty="0">
                <a:latin typeface="+mj-lt"/>
              </a:rPr>
              <a:t>public class Dictionary </a:t>
            </a:r>
            <a:r>
              <a:rPr lang="en-US" altLang="zh-CN" sz="2200" b="1" dirty="0">
                <a:solidFill>
                  <a:srgbClr val="006600"/>
                </a:solidFill>
                <a:latin typeface="+mj-lt"/>
              </a:rPr>
              <a:t>extends</a:t>
            </a:r>
            <a:r>
              <a:rPr lang="en-US" altLang="zh-CN" sz="2200" b="1" dirty="0">
                <a:latin typeface="+mj-lt"/>
              </a:rPr>
              <a:t> </a:t>
            </a:r>
            <a:r>
              <a:rPr lang="en-US" altLang="zh-CN" sz="2200" b="1" dirty="0">
                <a:solidFill>
                  <a:srgbClr val="A50021"/>
                </a:solidFill>
                <a:latin typeface="+mj-lt"/>
              </a:rPr>
              <a:t>Book</a:t>
            </a:r>
            <a:r>
              <a:rPr lang="en-US" altLang="zh-CN" sz="2200" b="1" dirty="0">
                <a:latin typeface="+mj-lt"/>
              </a:rPr>
              <a:t> {</a:t>
            </a:r>
          </a:p>
          <a:p>
            <a:pPr eaLnBrk="0" hangingPunct="0">
              <a:spcBef>
                <a:spcPct val="0"/>
              </a:spcBef>
            </a:pPr>
            <a:r>
              <a:rPr lang="en-US" altLang="zh-CN" sz="2200" b="1" dirty="0">
                <a:latin typeface="+mj-lt"/>
              </a:rPr>
              <a:t>  </a:t>
            </a:r>
            <a:r>
              <a:rPr lang="en-US" altLang="zh-CN" sz="2200" b="1" dirty="0">
                <a:solidFill>
                  <a:schemeClr val="accent2"/>
                </a:solidFill>
                <a:latin typeface="+mj-lt"/>
              </a:rPr>
              <a:t>private</a:t>
            </a:r>
            <a:r>
              <a:rPr lang="en-US" altLang="zh-CN" sz="2200" b="1" dirty="0">
                <a:latin typeface="+mj-lt"/>
              </a:rPr>
              <a:t> </a:t>
            </a:r>
            <a:r>
              <a:rPr lang="en-US" altLang="zh-CN" sz="2200" b="1" dirty="0" err="1">
                <a:latin typeface="+mj-lt"/>
              </a:rPr>
              <a:t>int</a:t>
            </a:r>
            <a:r>
              <a:rPr lang="en-US" altLang="zh-CN" sz="2200" b="1" dirty="0">
                <a:latin typeface="+mj-lt"/>
              </a:rPr>
              <a:t> definitions;</a:t>
            </a:r>
          </a:p>
          <a:p>
            <a:pPr eaLnBrk="0" hangingPunct="0">
              <a:spcBef>
                <a:spcPct val="0"/>
              </a:spcBef>
            </a:pPr>
            <a:endParaRPr lang="en-US" altLang="zh-CN" sz="2200" b="1" dirty="0">
              <a:latin typeface="+mj-lt"/>
            </a:endParaRPr>
          </a:p>
          <a:p>
            <a:pPr eaLnBrk="0" hangingPunct="0">
              <a:spcBef>
                <a:spcPct val="0"/>
              </a:spcBef>
            </a:pPr>
            <a:r>
              <a:rPr lang="en-US" altLang="zh-CN" sz="2200" b="1" dirty="0">
                <a:latin typeface="+mj-lt"/>
              </a:rPr>
              <a:t>  Dictionary(</a:t>
            </a:r>
            <a:r>
              <a:rPr lang="en-US" altLang="zh-CN" sz="2200" b="1" dirty="0" err="1">
                <a:latin typeface="+mj-lt"/>
              </a:rPr>
              <a:t>int</a:t>
            </a:r>
            <a:r>
              <a:rPr lang="en-US" altLang="zh-CN" sz="2200" b="1" dirty="0">
                <a:latin typeface="+mj-lt"/>
              </a:rPr>
              <a:t> </a:t>
            </a:r>
            <a:r>
              <a:rPr lang="en-US" altLang="zh-CN" sz="2200" b="1" dirty="0" err="1">
                <a:latin typeface="+mj-lt"/>
              </a:rPr>
              <a:t>numPages</a:t>
            </a:r>
            <a:r>
              <a:rPr lang="en-US" altLang="zh-CN" sz="2200" b="1" dirty="0">
                <a:latin typeface="+mj-lt"/>
              </a:rPr>
              <a:t>, </a:t>
            </a:r>
            <a:r>
              <a:rPr lang="en-US" altLang="zh-CN" sz="2200" b="1" dirty="0" err="1">
                <a:latin typeface="+mj-lt"/>
              </a:rPr>
              <a:t>int</a:t>
            </a:r>
            <a:r>
              <a:rPr lang="en-US" altLang="zh-CN" sz="2200" b="1" dirty="0">
                <a:latin typeface="+mj-lt"/>
              </a:rPr>
              <a:t> </a:t>
            </a:r>
            <a:r>
              <a:rPr lang="en-US" altLang="zh-CN" sz="2200" b="1" dirty="0" err="1">
                <a:latin typeface="+mj-lt"/>
              </a:rPr>
              <a:t>numDefinitions</a:t>
            </a:r>
            <a:r>
              <a:rPr lang="en-US" altLang="zh-CN" sz="2200" b="1" dirty="0">
                <a:latin typeface="+mj-lt"/>
              </a:rPr>
              <a:t>){</a:t>
            </a:r>
          </a:p>
          <a:p>
            <a:pPr eaLnBrk="0" hangingPunct="0">
              <a:spcBef>
                <a:spcPct val="0"/>
              </a:spcBef>
            </a:pPr>
            <a:r>
              <a:rPr lang="en-US" altLang="zh-CN" sz="2200" b="1" dirty="0">
                <a:latin typeface="+mj-lt"/>
              </a:rPr>
              <a:t>     </a:t>
            </a:r>
            <a:r>
              <a:rPr lang="en-US" altLang="zh-CN" sz="2200" b="1" dirty="0">
                <a:solidFill>
                  <a:srgbClr val="A50021"/>
                </a:solidFill>
                <a:latin typeface="+mj-lt"/>
              </a:rPr>
              <a:t>super(</a:t>
            </a:r>
            <a:r>
              <a:rPr lang="en-US" altLang="zh-CN" sz="2200" b="1" dirty="0" err="1">
                <a:solidFill>
                  <a:srgbClr val="A50021"/>
                </a:solidFill>
                <a:latin typeface="+mj-lt"/>
              </a:rPr>
              <a:t>numPages</a:t>
            </a:r>
            <a:r>
              <a:rPr lang="en-US" altLang="zh-CN" sz="2200" b="1" dirty="0">
                <a:solidFill>
                  <a:srgbClr val="A50021"/>
                </a:solidFill>
                <a:latin typeface="+mj-lt"/>
              </a:rPr>
              <a:t>);</a:t>
            </a:r>
          </a:p>
          <a:p>
            <a:pPr eaLnBrk="0" hangingPunct="0">
              <a:spcBef>
                <a:spcPct val="0"/>
              </a:spcBef>
            </a:pPr>
            <a:r>
              <a:rPr lang="en-US" altLang="zh-CN" sz="2200" b="1" dirty="0">
                <a:solidFill>
                  <a:srgbClr val="A50021"/>
                </a:solidFill>
                <a:latin typeface="+mj-lt"/>
              </a:rPr>
              <a:t>	</a:t>
            </a:r>
            <a:endParaRPr lang="zh-CN" altLang="en-US" sz="2200" b="1" dirty="0">
              <a:solidFill>
                <a:srgbClr val="A50021"/>
              </a:solidFill>
              <a:latin typeface="+mj-lt"/>
            </a:endParaRPr>
          </a:p>
          <a:p>
            <a:pPr eaLnBrk="0" hangingPunct="0">
              <a:spcBef>
                <a:spcPct val="0"/>
              </a:spcBef>
            </a:pPr>
            <a:r>
              <a:rPr lang="zh-CN" altLang="en-US" sz="2200" b="1" dirty="0">
                <a:latin typeface="+mj-lt"/>
              </a:rPr>
              <a:t>     </a:t>
            </a:r>
            <a:r>
              <a:rPr lang="en-US" altLang="zh-CN" sz="2200" b="1" dirty="0" err="1">
                <a:solidFill>
                  <a:srgbClr val="0000CC"/>
                </a:solidFill>
                <a:latin typeface="+mj-lt"/>
              </a:rPr>
              <a:t>this</a:t>
            </a:r>
            <a:r>
              <a:rPr lang="en-US" altLang="zh-CN" sz="2200" b="1" dirty="0" err="1">
                <a:latin typeface="+mj-lt"/>
              </a:rPr>
              <a:t>.definitions</a:t>
            </a:r>
            <a:r>
              <a:rPr lang="en-US" altLang="zh-CN" sz="2200" b="1" dirty="0">
                <a:latin typeface="+mj-lt"/>
              </a:rPr>
              <a:t> = </a:t>
            </a:r>
            <a:r>
              <a:rPr lang="en-US" altLang="zh-CN" sz="2200" b="1" dirty="0" err="1">
                <a:latin typeface="+mj-lt"/>
              </a:rPr>
              <a:t>numDefinitions</a:t>
            </a:r>
            <a:r>
              <a:rPr lang="en-US" altLang="zh-CN" sz="2200" b="1" dirty="0">
                <a:latin typeface="+mj-lt"/>
              </a:rPr>
              <a:t>;</a:t>
            </a:r>
          </a:p>
          <a:p>
            <a:pPr eaLnBrk="0" hangingPunct="0">
              <a:spcBef>
                <a:spcPct val="0"/>
              </a:spcBef>
            </a:pPr>
            <a:r>
              <a:rPr lang="en-US" altLang="zh-CN" sz="2200" b="1" dirty="0">
                <a:latin typeface="+mj-lt"/>
              </a:rPr>
              <a:t>  }</a:t>
            </a:r>
          </a:p>
          <a:p>
            <a:pPr eaLnBrk="0" hangingPunct="0">
              <a:spcBef>
                <a:spcPct val="0"/>
              </a:spcBef>
            </a:pPr>
            <a:r>
              <a:rPr lang="en-US" altLang="zh-CN" sz="2200" b="1" dirty="0">
                <a:latin typeface="+mj-lt"/>
              </a:rPr>
              <a:t>}</a:t>
            </a:r>
          </a:p>
        </p:txBody>
      </p:sp>
      <p:sp>
        <p:nvSpPr>
          <p:cNvPr id="2" name="文本框 1">
            <a:extLst>
              <a:ext uri="{FF2B5EF4-FFF2-40B4-BE49-F238E27FC236}">
                <a16:creationId xmlns:a16="http://schemas.microsoft.com/office/drawing/2014/main" id="{FF938523-F3E4-4DCD-9638-094B4AA31E69}"/>
              </a:ext>
            </a:extLst>
          </p:cNvPr>
          <p:cNvSpPr txBox="1"/>
          <p:nvPr/>
        </p:nvSpPr>
        <p:spPr>
          <a:xfrm>
            <a:off x="2699792" y="4702848"/>
            <a:ext cx="6264696" cy="369332"/>
          </a:xfrm>
          <a:prstGeom prst="rect">
            <a:avLst/>
          </a:prstGeom>
          <a:noFill/>
        </p:spPr>
        <p:txBody>
          <a:bodyPr wrap="square" rtlCol="0">
            <a:spAutoFit/>
          </a:bodyPr>
          <a:lstStyle/>
          <a:p>
            <a:r>
              <a:rPr lang="en-US" altLang="zh-CN" b="1" dirty="0">
                <a:solidFill>
                  <a:srgbClr val="0000CC"/>
                </a:solidFill>
                <a:latin typeface="Tahoma" pitchFamily="34" charset="0"/>
              </a:rPr>
              <a:t>//</a:t>
            </a:r>
            <a:r>
              <a:rPr lang="zh-CN" altLang="en-US" b="1" dirty="0">
                <a:solidFill>
                  <a:srgbClr val="0000CC"/>
                </a:solidFill>
                <a:latin typeface="Tahoma" pitchFamily="34" charset="0"/>
              </a:rPr>
              <a:t>必须在第一行，指定父类构造方法初始化继承的成员变量</a:t>
            </a:r>
            <a:endParaRPr lang="zh-CN" altLang="en-US" b="1" dirty="0">
              <a:solidFill>
                <a:srgbClr val="0000CC"/>
              </a:solidFill>
            </a:endParaRPr>
          </a:p>
        </p:txBody>
      </p:sp>
      <p:sp>
        <p:nvSpPr>
          <p:cNvPr id="8" name="文本框 7">
            <a:extLst>
              <a:ext uri="{FF2B5EF4-FFF2-40B4-BE49-F238E27FC236}">
                <a16:creationId xmlns:a16="http://schemas.microsoft.com/office/drawing/2014/main" id="{2CC4742B-70FF-4232-AE7F-3EE202C46F13}"/>
              </a:ext>
            </a:extLst>
          </p:cNvPr>
          <p:cNvSpPr txBox="1"/>
          <p:nvPr/>
        </p:nvSpPr>
        <p:spPr>
          <a:xfrm>
            <a:off x="4499992" y="5336507"/>
            <a:ext cx="3384376" cy="369332"/>
          </a:xfrm>
          <a:prstGeom prst="rect">
            <a:avLst/>
          </a:prstGeom>
          <a:noFill/>
        </p:spPr>
        <p:txBody>
          <a:bodyPr wrap="square" rtlCol="0">
            <a:spAutoFit/>
          </a:bodyPr>
          <a:lstStyle/>
          <a:p>
            <a:r>
              <a:rPr lang="en-US" altLang="zh-CN" b="1" dirty="0">
                <a:solidFill>
                  <a:srgbClr val="0000CC"/>
                </a:solidFill>
                <a:latin typeface="Tahoma" pitchFamily="34" charset="0"/>
              </a:rPr>
              <a:t>//</a:t>
            </a:r>
            <a:r>
              <a:rPr lang="zh-CN" altLang="en-US" b="1" dirty="0">
                <a:solidFill>
                  <a:srgbClr val="0000CC"/>
                </a:solidFill>
                <a:latin typeface="Tahoma" pitchFamily="34" charset="0"/>
              </a:rPr>
              <a:t>初始化子类自己的成员变量</a:t>
            </a:r>
            <a:endParaRPr lang="zh-CN" altLang="en-US"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linds(horizontal)">
                                      <p:cBhvr>
                                        <p:cTn id="7" dur="500"/>
                                        <p:tgtEl>
                                          <p:spTgt spid="2150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508"/>
                                        </p:tgtEl>
                                        <p:attrNameLst>
                                          <p:attrName>style.visibility</p:attrName>
                                        </p:attrNameLst>
                                      </p:cBhvr>
                                      <p:to>
                                        <p:strVal val="visible"/>
                                      </p:to>
                                    </p:set>
                                    <p:anim calcmode="lin" valueType="num">
                                      <p:cBhvr additive="base">
                                        <p:cTn id="20" dur="500" fill="hold"/>
                                        <p:tgtEl>
                                          <p:spTgt spid="21508"/>
                                        </p:tgtEl>
                                        <p:attrNameLst>
                                          <p:attrName>ppt_x</p:attrName>
                                        </p:attrNameLst>
                                      </p:cBhvr>
                                      <p:tavLst>
                                        <p:tav tm="0">
                                          <p:val>
                                            <p:strVal val="#ppt_x"/>
                                          </p:val>
                                        </p:tav>
                                        <p:tav tm="100000">
                                          <p:val>
                                            <p:strVal val="#ppt_x"/>
                                          </p:val>
                                        </p:tav>
                                      </p:tavLst>
                                    </p:anim>
                                    <p:anim calcmode="lin" valueType="num">
                                      <p:cBhvr additive="base">
                                        <p:cTn id="21"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09" grpId="0" animBg="1"/>
      <p:bldP spid="2"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solidFill>
                  <a:schemeClr val="tx1"/>
                </a:solidFill>
              </a:rPr>
              <a:t>例5-6 </a:t>
            </a:r>
            <a:r>
              <a:rPr lang="en-US" altLang="zh-CN"/>
              <a:t>UniverStudent</a:t>
            </a:r>
            <a:r>
              <a:rPr lang="en-US" altLang="zh-CN" dirty="0" err="1"/>
              <a:t>.java</a:t>
            </a:r>
            <a:endParaRPr lang="zh-CN" altLang="en-US" dirty="0"/>
          </a:p>
        </p:txBody>
      </p:sp>
      <p:sp>
        <p:nvSpPr>
          <p:cNvPr id="3" name="内容占位符 2"/>
          <p:cNvSpPr>
            <a:spLocks noGrp="1"/>
          </p:cNvSpPr>
          <p:nvPr>
            <p:ph idx="1"/>
          </p:nvPr>
        </p:nvSpPr>
        <p:spPr>
          <a:xfrm>
            <a:off x="457200" y="1628775"/>
            <a:ext cx="8003232" cy="4536530"/>
          </a:xfrm>
          <a:ln>
            <a:solidFill>
              <a:schemeClr val="accent1">
                <a:shade val="50000"/>
              </a:schemeClr>
            </a:solidFill>
          </a:ln>
        </p:spPr>
        <p:txBody>
          <a:bodyPr/>
          <a:lstStyle/>
          <a:p>
            <a:pPr>
              <a:spcBef>
                <a:spcPts val="0"/>
              </a:spcBef>
              <a:buNone/>
            </a:pPr>
            <a:r>
              <a:rPr lang="en-US" altLang="zh-CN" sz="2200" b="1" dirty="0">
                <a:latin typeface="+mj-lt"/>
              </a:rPr>
              <a:t>public class </a:t>
            </a:r>
            <a:r>
              <a:rPr lang="en-US" altLang="zh-CN" sz="2200" b="1" dirty="0" err="1">
                <a:solidFill>
                  <a:srgbClr val="0000CC"/>
                </a:solidFill>
                <a:latin typeface="+mj-lt"/>
              </a:rPr>
              <a:t>UniverStudent</a:t>
            </a:r>
            <a:r>
              <a:rPr lang="en-US" altLang="zh-CN" sz="2200" b="1" dirty="0">
                <a:latin typeface="+mj-lt"/>
              </a:rPr>
              <a:t> </a:t>
            </a:r>
            <a:r>
              <a:rPr lang="en-US" altLang="zh-CN" sz="2200" b="1" dirty="0">
                <a:solidFill>
                  <a:srgbClr val="C00000"/>
                </a:solidFill>
                <a:latin typeface="+mj-lt"/>
              </a:rPr>
              <a:t>extends</a:t>
            </a:r>
            <a:r>
              <a:rPr lang="en-US" altLang="zh-CN" sz="2200" b="1" dirty="0">
                <a:latin typeface="+mj-lt"/>
              </a:rPr>
              <a:t> </a:t>
            </a:r>
            <a:r>
              <a:rPr lang="en-US" altLang="zh-CN" sz="2200" b="1" dirty="0">
                <a:solidFill>
                  <a:srgbClr val="006600"/>
                </a:solidFill>
                <a:latin typeface="+mj-lt"/>
              </a:rPr>
              <a:t>Student</a:t>
            </a:r>
            <a:r>
              <a:rPr lang="en-US" altLang="zh-CN" sz="2200" b="1" dirty="0">
                <a:latin typeface="+mj-lt"/>
              </a:rPr>
              <a:t> {</a:t>
            </a:r>
          </a:p>
          <a:p>
            <a:pPr>
              <a:spcBef>
                <a:spcPts val="0"/>
              </a:spcBef>
              <a:buNone/>
            </a:pPr>
            <a:r>
              <a:rPr lang="en-US" altLang="zh-CN" sz="2200" b="1" dirty="0">
                <a:latin typeface="+mj-lt"/>
              </a:rPr>
              <a:t>   </a:t>
            </a:r>
            <a:r>
              <a:rPr lang="en-US" altLang="zh-CN" sz="2200" b="1" dirty="0" err="1">
                <a:solidFill>
                  <a:srgbClr val="006600"/>
                </a:solidFill>
                <a:latin typeface="+mj-lt"/>
              </a:rPr>
              <a:t>boolean</a:t>
            </a:r>
            <a:r>
              <a:rPr lang="en-US" altLang="zh-CN" sz="2200" b="1" dirty="0">
                <a:solidFill>
                  <a:srgbClr val="006600"/>
                </a:solidFill>
                <a:latin typeface="+mj-lt"/>
              </a:rPr>
              <a:t> </a:t>
            </a:r>
            <a:r>
              <a:rPr lang="en-US" altLang="zh-CN" sz="2200" b="1" dirty="0" err="1">
                <a:solidFill>
                  <a:srgbClr val="006600"/>
                </a:solidFill>
                <a:latin typeface="+mj-lt"/>
              </a:rPr>
              <a:t>isMarriage</a:t>
            </a:r>
            <a:r>
              <a:rPr lang="en-US" altLang="zh-CN" sz="2200" b="1" dirty="0">
                <a:latin typeface="+mj-lt"/>
              </a:rPr>
              <a:t>;	//</a:t>
            </a:r>
            <a:r>
              <a:rPr lang="zh-CN" altLang="en-US" sz="2200" b="1" dirty="0">
                <a:latin typeface="+mj-lt"/>
              </a:rPr>
              <a:t>子类新增的“</a:t>
            </a:r>
            <a:r>
              <a:rPr lang="zh-CN" altLang="en-US" sz="2200" b="1" dirty="0"/>
              <a:t>婚否</a:t>
            </a:r>
            <a:r>
              <a:rPr lang="zh-CN" altLang="en-US" sz="2200" b="1" dirty="0">
                <a:latin typeface="+mj-lt"/>
              </a:rPr>
              <a:t>” 属性</a:t>
            </a:r>
          </a:p>
          <a:p>
            <a:pPr>
              <a:spcBef>
                <a:spcPts val="0"/>
              </a:spcBef>
              <a:buNone/>
            </a:pPr>
            <a:endParaRPr lang="zh-CN" altLang="en-US" sz="2200" b="1" dirty="0">
              <a:latin typeface="+mj-lt"/>
            </a:endParaRPr>
          </a:p>
          <a:p>
            <a:pPr>
              <a:spcBef>
                <a:spcPts val="0"/>
              </a:spcBef>
              <a:buNone/>
            </a:pPr>
            <a:r>
              <a:rPr lang="zh-CN" altLang="en-US" sz="2200" b="1" dirty="0">
                <a:latin typeface="+mj-lt"/>
              </a:rPr>
              <a:t>   </a:t>
            </a:r>
            <a:r>
              <a:rPr lang="en-US" altLang="zh-CN" sz="2200" b="1" dirty="0" err="1">
                <a:latin typeface="+mj-lt"/>
              </a:rPr>
              <a:t>UniverStudent</a:t>
            </a:r>
            <a:r>
              <a:rPr lang="en-US" altLang="zh-CN" sz="2200" b="1" dirty="0">
                <a:latin typeface="+mj-lt"/>
              </a:rPr>
              <a:t>(</a:t>
            </a:r>
            <a:r>
              <a:rPr lang="en-US" altLang="zh-CN" sz="2200" b="1" dirty="0" err="1">
                <a:latin typeface="+mj-lt"/>
              </a:rPr>
              <a:t>int</a:t>
            </a:r>
            <a:r>
              <a:rPr lang="en-US" altLang="zh-CN" sz="2200" b="1" dirty="0">
                <a:latin typeface="+mj-lt"/>
              </a:rPr>
              <a:t> </a:t>
            </a:r>
            <a:r>
              <a:rPr lang="en-US" altLang="zh-CN" sz="2200" b="1" err="1">
                <a:latin typeface="+mj-lt"/>
              </a:rPr>
              <a:t>number</a:t>
            </a:r>
            <a:r>
              <a:rPr lang="en-US" altLang="zh-CN" sz="2200" b="1">
                <a:latin typeface="+mj-lt"/>
              </a:rPr>
              <a:t>, String </a:t>
            </a:r>
            <a:r>
              <a:rPr lang="en-US" altLang="zh-CN" sz="2200" b="1" err="1">
                <a:latin typeface="+mj-lt"/>
              </a:rPr>
              <a:t>name</a:t>
            </a:r>
            <a:r>
              <a:rPr lang="en-US" altLang="zh-CN" sz="2200" b="1">
                <a:latin typeface="+mj-lt"/>
              </a:rPr>
              <a:t>, boolean </a:t>
            </a:r>
            <a:r>
              <a:rPr lang="en-US" altLang="zh-CN" sz="2200" b="1" dirty="0">
                <a:latin typeface="+mj-lt"/>
              </a:rPr>
              <a:t>b) {</a:t>
            </a:r>
          </a:p>
          <a:p>
            <a:pPr>
              <a:spcBef>
                <a:spcPts val="0"/>
              </a:spcBef>
              <a:buNone/>
            </a:pPr>
            <a:r>
              <a:rPr lang="en-US" altLang="zh-CN" sz="2200" b="1" dirty="0">
                <a:solidFill>
                  <a:srgbClr val="C00000"/>
                </a:solidFill>
                <a:latin typeface="+mj-lt"/>
              </a:rPr>
              <a:t>      super(number, name);	//</a:t>
            </a:r>
            <a:r>
              <a:rPr lang="zh-CN" altLang="en-US" sz="2200" b="1" dirty="0">
                <a:solidFill>
                  <a:srgbClr val="C00000"/>
                </a:solidFill>
                <a:latin typeface="+mj-lt"/>
              </a:rPr>
              <a:t>作用？</a:t>
            </a:r>
            <a:endParaRPr lang="en-US" altLang="zh-CN" sz="2200" b="1" dirty="0">
              <a:solidFill>
                <a:srgbClr val="C00000"/>
              </a:solidFill>
              <a:latin typeface="+mj-lt"/>
            </a:endParaRPr>
          </a:p>
          <a:p>
            <a:pPr>
              <a:spcBef>
                <a:spcPts val="0"/>
              </a:spcBef>
              <a:buNone/>
            </a:pPr>
            <a:r>
              <a:rPr lang="en-US" altLang="zh-CN" sz="2200" b="1" dirty="0">
                <a:latin typeface="+mj-lt"/>
              </a:rPr>
              <a:t>      </a:t>
            </a:r>
            <a:r>
              <a:rPr lang="en-US" altLang="zh-CN" sz="2200" b="1" dirty="0" err="1">
                <a:solidFill>
                  <a:srgbClr val="000099"/>
                </a:solidFill>
                <a:latin typeface="+mj-lt"/>
              </a:rPr>
              <a:t>isMarriage</a:t>
            </a:r>
            <a:r>
              <a:rPr lang="en-US" altLang="zh-CN" sz="2200" b="1" dirty="0">
                <a:solidFill>
                  <a:srgbClr val="000099"/>
                </a:solidFill>
                <a:latin typeface="+mj-lt"/>
              </a:rPr>
              <a:t> = b;</a:t>
            </a:r>
            <a:r>
              <a:rPr lang="en-US" altLang="zh-CN" sz="2200" b="1">
                <a:solidFill>
                  <a:srgbClr val="000099"/>
                </a:solidFill>
                <a:latin typeface="+mj-lt"/>
              </a:rPr>
              <a:t>		//</a:t>
            </a:r>
            <a:r>
              <a:rPr lang="zh-CN" altLang="en-US" sz="2200" b="1" dirty="0">
                <a:solidFill>
                  <a:srgbClr val="000099"/>
                </a:solidFill>
                <a:latin typeface="+mj-lt"/>
              </a:rPr>
              <a:t>教材中缺这行语句，补上。</a:t>
            </a:r>
            <a:endParaRPr lang="en-US" altLang="zh-CN" sz="2200" b="1" dirty="0">
              <a:solidFill>
                <a:srgbClr val="000099"/>
              </a:solidFill>
              <a:latin typeface="+mj-lt"/>
            </a:endParaRPr>
          </a:p>
          <a:p>
            <a:pPr>
              <a:spcBef>
                <a:spcPts val="0"/>
              </a:spcBef>
              <a:buNone/>
            </a:pPr>
            <a:r>
              <a:rPr lang="en-US" altLang="zh-CN" sz="2200" b="1" dirty="0">
                <a:latin typeface="+mj-lt"/>
              </a:rPr>
              <a:t>   }</a:t>
            </a:r>
          </a:p>
          <a:p>
            <a:pPr>
              <a:spcBef>
                <a:spcPts val="0"/>
              </a:spcBef>
              <a:buNone/>
            </a:pPr>
            <a:endParaRPr lang="en-US" altLang="zh-CN" sz="2200" b="1" dirty="0">
              <a:latin typeface="+mj-lt"/>
            </a:endParaRPr>
          </a:p>
          <a:p>
            <a:pPr>
              <a:spcBef>
                <a:spcPts val="0"/>
              </a:spcBef>
              <a:buNone/>
            </a:pPr>
            <a:r>
              <a:rPr lang="en-US" altLang="zh-CN" sz="2200" b="1" dirty="0">
                <a:latin typeface="+mj-lt"/>
              </a:rPr>
              <a:t>   public </a:t>
            </a:r>
            <a:r>
              <a:rPr lang="en-US" altLang="zh-CN" sz="2200" b="1" dirty="0" err="1">
                <a:latin typeface="+mj-lt"/>
              </a:rPr>
              <a:t>boolean</a:t>
            </a:r>
            <a:r>
              <a:rPr lang="en-US" altLang="zh-CN" sz="2200" b="1" dirty="0">
                <a:latin typeface="+mj-lt"/>
              </a:rPr>
              <a:t> </a:t>
            </a:r>
            <a:r>
              <a:rPr lang="en-US" altLang="zh-CN" sz="2200" b="1" dirty="0" err="1">
                <a:latin typeface="+mj-lt"/>
              </a:rPr>
              <a:t>getIsMarriage</a:t>
            </a:r>
            <a:r>
              <a:rPr lang="en-US" altLang="zh-CN" sz="2200" b="1" dirty="0">
                <a:latin typeface="+mj-lt"/>
              </a:rPr>
              <a:t>(){</a:t>
            </a:r>
          </a:p>
          <a:p>
            <a:pPr>
              <a:spcBef>
                <a:spcPts val="0"/>
              </a:spcBef>
              <a:buNone/>
            </a:pPr>
            <a:r>
              <a:rPr lang="en-US" altLang="zh-CN" sz="2200" b="1" dirty="0">
                <a:latin typeface="+mj-lt"/>
              </a:rPr>
              <a:t>      return </a:t>
            </a:r>
            <a:r>
              <a:rPr lang="en-US" altLang="zh-CN" sz="2200" b="1" dirty="0" err="1">
                <a:latin typeface="+mj-lt"/>
              </a:rPr>
              <a:t>isMarriage</a:t>
            </a:r>
            <a:r>
              <a:rPr lang="en-US" altLang="zh-CN" sz="2200" b="1" dirty="0">
                <a:latin typeface="+mj-lt"/>
              </a:rPr>
              <a:t>;</a:t>
            </a:r>
          </a:p>
          <a:p>
            <a:pPr>
              <a:spcBef>
                <a:spcPts val="0"/>
              </a:spcBef>
              <a:buNone/>
            </a:pPr>
            <a:r>
              <a:rPr lang="en-US" altLang="zh-CN" sz="2200" b="1" dirty="0">
                <a:latin typeface="+mj-lt"/>
              </a:rPr>
              <a:t>   }</a:t>
            </a:r>
          </a:p>
          <a:p>
            <a:pPr>
              <a:spcBef>
                <a:spcPts val="0"/>
              </a:spcBef>
              <a:buNone/>
            </a:pPr>
            <a:r>
              <a:rPr lang="en-US" altLang="zh-CN" sz="2200" b="1" dirty="0">
                <a:latin typeface="+mj-lt"/>
              </a:rPr>
              <a:t>}</a:t>
            </a:r>
            <a:endParaRPr lang="zh-CN" altLang="en-US" sz="2200" b="1"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a:t>Example5_6.java</a:t>
            </a:r>
            <a:endParaRPr lang="zh-CN" altLang="en-US" dirty="0"/>
          </a:p>
        </p:txBody>
      </p:sp>
      <p:sp>
        <p:nvSpPr>
          <p:cNvPr id="3" name="内容占位符 2"/>
          <p:cNvSpPr>
            <a:spLocks noGrp="1"/>
          </p:cNvSpPr>
          <p:nvPr>
            <p:ph idx="1"/>
          </p:nvPr>
        </p:nvSpPr>
        <p:spPr>
          <a:xfrm>
            <a:off x="457200" y="1484785"/>
            <a:ext cx="8329642" cy="4464496"/>
          </a:xfrm>
          <a:ln>
            <a:solidFill>
              <a:schemeClr val="accent1">
                <a:shade val="50000"/>
              </a:schemeClr>
            </a:solidFill>
          </a:ln>
        </p:spPr>
        <p:txBody>
          <a:bodyPr/>
          <a:lstStyle/>
          <a:p>
            <a:pPr>
              <a:spcBef>
                <a:spcPts val="0"/>
              </a:spcBef>
              <a:buNone/>
            </a:pPr>
            <a:r>
              <a:rPr lang="en-US" altLang="zh-CN" sz="2000" b="1" dirty="0">
                <a:latin typeface="Arial" panose="020B0604020202020204" pitchFamily="34" charset="0"/>
                <a:cs typeface="Arial" panose="020B0604020202020204" pitchFamily="34" charset="0"/>
              </a:rPr>
              <a:t>public class </a:t>
            </a:r>
            <a:r>
              <a:rPr lang="en-US" altLang="zh-CN" sz="2000" b="1" dirty="0" err="1">
                <a:latin typeface="Arial" panose="020B0604020202020204" pitchFamily="34" charset="0"/>
                <a:cs typeface="Arial" panose="020B0604020202020204" pitchFamily="34" charset="0"/>
              </a:rPr>
              <a:t>Example5_6</a:t>
            </a:r>
            <a:r>
              <a:rPr lang="en-US" altLang="zh-CN" sz="2000" b="1" dirty="0">
                <a:latin typeface="Arial" panose="020B0604020202020204" pitchFamily="34" charset="0"/>
                <a:cs typeface="Arial" panose="020B0604020202020204" pitchFamily="34" charset="0"/>
              </a:rPr>
              <a:t> {</a:t>
            </a:r>
          </a:p>
          <a:p>
            <a:pPr>
              <a:spcBef>
                <a:spcPts val="0"/>
              </a:spcBef>
              <a:buNone/>
            </a:pPr>
            <a:r>
              <a:rPr lang="en-US" altLang="zh-CN" sz="2000" b="1" dirty="0">
                <a:latin typeface="Arial" panose="020B0604020202020204" pitchFamily="34" charset="0"/>
                <a:cs typeface="Arial" panose="020B0604020202020204" pitchFamily="34" charset="0"/>
              </a:rPr>
              <a:t>   public static void main(String </a:t>
            </a:r>
            <a:r>
              <a:rPr lang="en-US" altLang="zh-CN" sz="2000" b="1" dirty="0" err="1">
                <a:latin typeface="Arial" panose="020B0604020202020204" pitchFamily="34" charset="0"/>
                <a:cs typeface="Arial" panose="020B0604020202020204" pitchFamily="34" charset="0"/>
              </a:rPr>
              <a:t>args</a:t>
            </a:r>
            <a:r>
              <a:rPr lang="en-US" altLang="zh-CN" sz="2000" b="1" dirty="0">
                <a:latin typeface="Arial" panose="020B0604020202020204" pitchFamily="34" charset="0"/>
                <a:cs typeface="Arial" panose="020B0604020202020204" pitchFamily="34" charset="0"/>
              </a:rPr>
              <a:t>[]) {</a:t>
            </a:r>
          </a:p>
          <a:p>
            <a:pPr>
              <a:spcBef>
                <a:spcPts val="0"/>
              </a:spcBef>
              <a:buNone/>
            </a:pPr>
            <a:r>
              <a:rPr lang="en-US" altLang="zh-CN" sz="2000" b="1" dirty="0">
                <a:solidFill>
                  <a:srgbClr val="000099"/>
                </a:solidFill>
                <a:latin typeface="Arial" panose="020B0604020202020204" pitchFamily="34" charset="0"/>
                <a:cs typeface="Arial" panose="020B0604020202020204" pitchFamily="34" charset="0"/>
              </a:rPr>
              <a:t>       </a:t>
            </a:r>
            <a:r>
              <a:rPr lang="en-US" altLang="zh-CN" sz="2000" b="1" dirty="0" err="1">
                <a:solidFill>
                  <a:srgbClr val="FF0000"/>
                </a:solidFill>
                <a:latin typeface="Arial" panose="020B0604020202020204" pitchFamily="34" charset="0"/>
                <a:cs typeface="Arial" panose="020B0604020202020204" pitchFamily="34" charset="0"/>
              </a:rPr>
              <a:t>UniverStudent</a:t>
            </a:r>
            <a:r>
              <a:rPr lang="en-US" altLang="zh-CN" sz="2000" b="1" dirty="0">
                <a:solidFill>
                  <a:srgbClr val="FF0000"/>
                </a:solidFill>
                <a:latin typeface="Arial" panose="020B0604020202020204" pitchFamily="34" charset="0"/>
                <a:cs typeface="Arial" panose="020B0604020202020204" pitchFamily="34" charset="0"/>
              </a:rPr>
              <a:t> </a:t>
            </a:r>
            <a:r>
              <a:rPr lang="en-US" altLang="zh-CN" sz="2000" b="1" dirty="0" err="1">
                <a:solidFill>
                  <a:srgbClr val="FF0000"/>
                </a:solidFill>
                <a:latin typeface="Arial" panose="020B0604020202020204" pitchFamily="34" charset="0"/>
                <a:cs typeface="Arial" panose="020B0604020202020204" pitchFamily="34" charset="0"/>
              </a:rPr>
              <a:t>zhang</a:t>
            </a:r>
            <a:r>
              <a:rPr lang="en-US" altLang="zh-CN" sz="2000" b="1" dirty="0">
                <a:solidFill>
                  <a:srgbClr val="FF0000"/>
                </a:solidFill>
                <a:latin typeface="Arial" panose="020B0604020202020204" pitchFamily="34" charset="0"/>
                <a:cs typeface="Arial" panose="020B0604020202020204" pitchFamily="34" charset="0"/>
              </a:rPr>
              <a:t> = new </a:t>
            </a:r>
            <a:r>
              <a:rPr lang="en-US" altLang="zh-CN" sz="2000" b="1" dirty="0" err="1">
                <a:solidFill>
                  <a:srgbClr val="FF0000"/>
                </a:solidFill>
                <a:latin typeface="Arial" panose="020B0604020202020204" pitchFamily="34" charset="0"/>
                <a:cs typeface="Arial" panose="020B0604020202020204" pitchFamily="34" charset="0"/>
              </a:rPr>
              <a:t>UniverStudent</a:t>
            </a:r>
            <a:r>
              <a:rPr lang="en-US" altLang="zh-CN" sz="2000" b="1" dirty="0">
                <a:solidFill>
                  <a:srgbClr val="FF0000"/>
                </a:solidFill>
                <a:latin typeface="Arial" panose="020B0604020202020204" pitchFamily="34" charset="0"/>
                <a:cs typeface="Arial" panose="020B0604020202020204" pitchFamily="34" charset="0"/>
              </a:rPr>
              <a:t>(20111,"</a:t>
            </a:r>
            <a:r>
              <a:rPr lang="zh-CN" altLang="en-US" sz="2000" b="1" dirty="0">
                <a:solidFill>
                  <a:srgbClr val="FF0000"/>
                </a:solidFill>
                <a:latin typeface="Arial" panose="020B0604020202020204" pitchFamily="34" charset="0"/>
                <a:cs typeface="Arial" panose="020B0604020202020204" pitchFamily="34" charset="0"/>
              </a:rPr>
              <a:t>张三</a:t>
            </a:r>
            <a:r>
              <a:rPr lang="en-US" altLang="zh-CN" sz="2000" b="1" dirty="0">
                <a:solidFill>
                  <a:srgbClr val="FF0000"/>
                </a:solidFill>
                <a:latin typeface="Arial" panose="020B0604020202020204" pitchFamily="34" charset="0"/>
                <a:cs typeface="Arial" panose="020B0604020202020204" pitchFamily="34" charset="0"/>
              </a:rPr>
              <a:t>",false);</a:t>
            </a:r>
          </a:p>
          <a:p>
            <a:pPr>
              <a:spcBef>
                <a:spcPts val="0"/>
              </a:spcBef>
              <a:buNone/>
            </a:pPr>
            <a:r>
              <a:rPr lang="en-US" altLang="zh-CN" sz="2000" b="1" dirty="0">
                <a:latin typeface="Arial" panose="020B0604020202020204" pitchFamily="34" charset="0"/>
                <a:cs typeface="Arial" panose="020B0604020202020204" pitchFamily="34" charset="0"/>
              </a:rPr>
              <a:t>       </a:t>
            </a:r>
            <a:r>
              <a:rPr lang="en-US" altLang="zh-CN" sz="2000" b="1" dirty="0">
                <a:solidFill>
                  <a:srgbClr val="006600"/>
                </a:solidFill>
                <a:latin typeface="Arial" panose="020B0604020202020204" pitchFamily="34" charset="0"/>
                <a:cs typeface="Arial" panose="020B0604020202020204" pitchFamily="34" charset="0"/>
              </a:rPr>
              <a:t>int number = </a:t>
            </a:r>
            <a:r>
              <a:rPr lang="en-US" altLang="zh-CN" sz="2000" b="1" dirty="0" err="1">
                <a:solidFill>
                  <a:srgbClr val="006600"/>
                </a:solidFill>
                <a:latin typeface="Arial" panose="020B0604020202020204" pitchFamily="34" charset="0"/>
                <a:cs typeface="Arial" panose="020B0604020202020204" pitchFamily="34" charset="0"/>
              </a:rPr>
              <a:t>zhang.getNumber</a:t>
            </a:r>
            <a:r>
              <a:rPr lang="en-US" altLang="zh-CN" sz="2000" b="1" dirty="0">
                <a:solidFill>
                  <a:srgbClr val="006600"/>
                </a:solidFill>
                <a:latin typeface="Arial" panose="020B0604020202020204" pitchFamily="34" charset="0"/>
                <a:cs typeface="Arial" panose="020B0604020202020204" pitchFamily="34" charset="0"/>
              </a:rPr>
              <a:t>();</a:t>
            </a:r>
          </a:p>
          <a:p>
            <a:pPr>
              <a:spcBef>
                <a:spcPts val="0"/>
              </a:spcBef>
              <a:buNone/>
            </a:pPr>
            <a:r>
              <a:rPr lang="en-US" altLang="zh-CN" sz="2000" b="1" dirty="0">
                <a:solidFill>
                  <a:srgbClr val="006600"/>
                </a:solidFill>
                <a:latin typeface="Arial" panose="020B0604020202020204" pitchFamily="34" charset="0"/>
                <a:cs typeface="Arial" panose="020B0604020202020204" pitchFamily="34" charset="0"/>
              </a:rPr>
              <a:t>       String name = </a:t>
            </a:r>
            <a:r>
              <a:rPr lang="en-US" altLang="zh-CN" sz="2000" b="1" dirty="0" err="1">
                <a:solidFill>
                  <a:srgbClr val="006600"/>
                </a:solidFill>
                <a:latin typeface="Arial" panose="020B0604020202020204" pitchFamily="34" charset="0"/>
                <a:cs typeface="Arial" panose="020B0604020202020204" pitchFamily="34" charset="0"/>
              </a:rPr>
              <a:t>zhang.getName</a:t>
            </a:r>
            <a:r>
              <a:rPr lang="en-US" altLang="zh-CN" sz="2000" b="1" dirty="0">
                <a:solidFill>
                  <a:srgbClr val="006600"/>
                </a:solidFill>
                <a:latin typeface="Arial" panose="020B0604020202020204" pitchFamily="34" charset="0"/>
                <a:cs typeface="Arial" panose="020B0604020202020204" pitchFamily="34" charset="0"/>
              </a:rPr>
              <a:t>();</a:t>
            </a:r>
          </a:p>
          <a:p>
            <a:pPr>
              <a:spcBef>
                <a:spcPts val="0"/>
              </a:spcBef>
              <a:buNone/>
            </a:pPr>
            <a:r>
              <a:rPr lang="en-US" altLang="zh-CN" sz="2000" b="1" dirty="0">
                <a:solidFill>
                  <a:srgbClr val="006600"/>
                </a:solidFill>
                <a:latin typeface="Arial" panose="020B0604020202020204" pitchFamily="34" charset="0"/>
                <a:cs typeface="Arial" panose="020B0604020202020204" pitchFamily="34" charset="0"/>
              </a:rPr>
              <a:t>       </a:t>
            </a:r>
            <a:r>
              <a:rPr lang="en-US" altLang="zh-CN" sz="2000" b="1" dirty="0" err="1">
                <a:solidFill>
                  <a:srgbClr val="006600"/>
                </a:solidFill>
                <a:latin typeface="Arial" panose="020B0604020202020204" pitchFamily="34" charset="0"/>
                <a:cs typeface="Arial" panose="020B0604020202020204" pitchFamily="34" charset="0"/>
              </a:rPr>
              <a:t>boolean</a:t>
            </a:r>
            <a:r>
              <a:rPr lang="en-US" altLang="zh-CN" sz="2000" b="1" dirty="0">
                <a:solidFill>
                  <a:srgbClr val="006600"/>
                </a:solidFill>
                <a:latin typeface="Arial" panose="020B0604020202020204" pitchFamily="34" charset="0"/>
                <a:cs typeface="Arial" panose="020B0604020202020204" pitchFamily="34" charset="0"/>
              </a:rPr>
              <a:t> marriage = </a:t>
            </a:r>
            <a:r>
              <a:rPr lang="en-US" altLang="zh-CN" sz="2000" b="1" dirty="0" err="1">
                <a:solidFill>
                  <a:srgbClr val="006600"/>
                </a:solidFill>
                <a:latin typeface="Arial" panose="020B0604020202020204" pitchFamily="34" charset="0"/>
                <a:cs typeface="Arial" panose="020B0604020202020204" pitchFamily="34" charset="0"/>
              </a:rPr>
              <a:t>zhang.getIsMarriage</a:t>
            </a:r>
            <a:r>
              <a:rPr lang="en-US" altLang="zh-CN" sz="2000" b="1" dirty="0">
                <a:solidFill>
                  <a:srgbClr val="006600"/>
                </a:solidFill>
                <a:latin typeface="Arial" panose="020B0604020202020204" pitchFamily="34" charset="0"/>
                <a:cs typeface="Arial" panose="020B0604020202020204" pitchFamily="34" charset="0"/>
              </a:rPr>
              <a:t>();</a:t>
            </a:r>
          </a:p>
          <a:p>
            <a:pPr>
              <a:spcBef>
                <a:spcPts val="0"/>
              </a:spcBef>
              <a:buNone/>
            </a:pPr>
            <a:r>
              <a:rPr lang="en-US" altLang="zh-CN" sz="2000" b="1" dirty="0">
                <a:latin typeface="Arial" panose="020B0604020202020204" pitchFamily="34" charset="0"/>
                <a:cs typeface="Arial" panose="020B0604020202020204" pitchFamily="34" charset="0"/>
              </a:rPr>
              <a:t>       </a:t>
            </a:r>
            <a:r>
              <a:rPr lang="en-US" altLang="zh-CN" sz="2000" b="1" dirty="0" err="1">
                <a:latin typeface="Arial" panose="020B0604020202020204" pitchFamily="34" charset="0"/>
                <a:cs typeface="Arial" panose="020B0604020202020204" pitchFamily="34" charset="0"/>
              </a:rPr>
              <a:t>System.out.println</a:t>
            </a:r>
            <a:r>
              <a:rPr lang="en-US" altLang="zh-CN" sz="2000" b="1" dirty="0">
                <a:latin typeface="Arial" panose="020B0604020202020204" pitchFamily="34" charset="0"/>
                <a:cs typeface="Arial" panose="020B0604020202020204" pitchFamily="34" charset="0"/>
              </a:rPr>
              <a:t>(name+"</a:t>
            </a:r>
            <a:r>
              <a:rPr lang="zh-CN" altLang="en-US" sz="2000" b="1" dirty="0">
                <a:latin typeface="Arial" panose="020B0604020202020204" pitchFamily="34" charset="0"/>
                <a:cs typeface="Arial" panose="020B0604020202020204" pitchFamily="34" charset="0"/>
              </a:rPr>
              <a:t>的学号是</a:t>
            </a:r>
            <a:r>
              <a:rPr lang="en-US" altLang="zh-CN" sz="2000" b="1" dirty="0">
                <a:latin typeface="Arial" panose="020B0604020202020204" pitchFamily="34" charset="0"/>
                <a:cs typeface="Arial" panose="020B0604020202020204" pitchFamily="34" charset="0"/>
              </a:rPr>
              <a:t>:"+number);</a:t>
            </a:r>
          </a:p>
          <a:p>
            <a:pPr>
              <a:spcBef>
                <a:spcPts val="0"/>
              </a:spcBef>
              <a:buNone/>
            </a:pP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if(marriage==true)</a:t>
            </a:r>
          </a:p>
          <a:p>
            <a:pPr>
              <a:spcBef>
                <a:spcPts val="0"/>
              </a:spcBef>
              <a:buNone/>
            </a:pPr>
            <a:r>
              <a:rPr lang="en-US" altLang="zh-CN" sz="2000" b="1" dirty="0">
                <a:latin typeface="Arial" panose="020B0604020202020204" pitchFamily="34" charset="0"/>
                <a:cs typeface="Arial" panose="020B0604020202020204" pitchFamily="34" charset="0"/>
              </a:rPr>
              <a:t>           </a:t>
            </a:r>
            <a:r>
              <a:rPr lang="en-US" altLang="zh-CN" sz="2000" b="1" dirty="0" err="1">
                <a:latin typeface="Arial" panose="020B0604020202020204" pitchFamily="34" charset="0"/>
                <a:cs typeface="Arial" panose="020B0604020202020204" pitchFamily="34" charset="0"/>
              </a:rPr>
              <a:t>System.out.println</a:t>
            </a:r>
            <a:r>
              <a:rPr lang="en-US" altLang="zh-CN" sz="2000" b="1" dirty="0">
                <a:latin typeface="Arial" panose="020B0604020202020204" pitchFamily="34" charset="0"/>
                <a:cs typeface="Arial" panose="020B0604020202020204" pitchFamily="34" charset="0"/>
              </a:rPr>
              <a:t>(name+"</a:t>
            </a:r>
            <a:r>
              <a:rPr lang="zh-CN" altLang="en-US" sz="2000" b="1" dirty="0">
                <a:latin typeface="Arial" panose="020B0604020202020204" pitchFamily="34" charset="0"/>
                <a:cs typeface="Arial" panose="020B0604020202020204" pitchFamily="34" charset="0"/>
              </a:rPr>
              <a:t>已婚</a:t>
            </a:r>
            <a:r>
              <a:rPr lang="en-US" altLang="zh-CN" sz="2000" b="1" dirty="0">
                <a:latin typeface="Arial" panose="020B0604020202020204" pitchFamily="34" charset="0"/>
                <a:cs typeface="Arial" panose="020B0604020202020204" pitchFamily="34" charset="0"/>
              </a:rPr>
              <a:t>");</a:t>
            </a:r>
          </a:p>
          <a:p>
            <a:pPr>
              <a:spcBef>
                <a:spcPts val="0"/>
              </a:spcBef>
              <a:buNone/>
            </a:pPr>
            <a:r>
              <a:rPr lang="en-US" altLang="zh-CN" sz="2000" b="1" dirty="0">
                <a:latin typeface="Arial" panose="020B0604020202020204" pitchFamily="34" charset="0"/>
                <a:cs typeface="Arial" panose="020B0604020202020204" pitchFamily="34" charset="0"/>
              </a:rPr>
              <a:t>       else</a:t>
            </a:r>
          </a:p>
          <a:p>
            <a:pPr>
              <a:spcBef>
                <a:spcPts val="0"/>
              </a:spcBef>
              <a:buNone/>
            </a:pPr>
            <a:r>
              <a:rPr lang="en-US" altLang="zh-CN" sz="2000" b="1" dirty="0">
                <a:latin typeface="Arial" panose="020B0604020202020204" pitchFamily="34" charset="0"/>
                <a:cs typeface="Arial" panose="020B0604020202020204" pitchFamily="34" charset="0"/>
              </a:rPr>
              <a:t>           </a:t>
            </a:r>
            <a:r>
              <a:rPr lang="en-US" altLang="zh-CN" sz="2000" b="1" dirty="0" err="1">
                <a:latin typeface="Arial" panose="020B0604020202020204" pitchFamily="34" charset="0"/>
                <a:cs typeface="Arial" panose="020B0604020202020204" pitchFamily="34" charset="0"/>
              </a:rPr>
              <a:t>System.out.println</a:t>
            </a:r>
            <a:r>
              <a:rPr lang="en-US" altLang="zh-CN" sz="2000" b="1" dirty="0">
                <a:latin typeface="Arial" panose="020B0604020202020204" pitchFamily="34" charset="0"/>
                <a:cs typeface="Arial" panose="020B0604020202020204" pitchFamily="34" charset="0"/>
              </a:rPr>
              <a:t>(name+"</a:t>
            </a:r>
            <a:r>
              <a:rPr lang="zh-CN" altLang="en-US" sz="2000" b="1" dirty="0">
                <a:latin typeface="Arial" panose="020B0604020202020204" pitchFamily="34" charset="0"/>
                <a:cs typeface="Arial" panose="020B0604020202020204" pitchFamily="34" charset="0"/>
              </a:rPr>
              <a:t>未婚</a:t>
            </a:r>
            <a:r>
              <a:rPr lang="en-US" altLang="zh-CN" sz="2000" b="1" dirty="0">
                <a:latin typeface="Arial" panose="020B0604020202020204" pitchFamily="34" charset="0"/>
                <a:cs typeface="Arial" panose="020B0604020202020204" pitchFamily="34" charset="0"/>
              </a:rPr>
              <a:t>");</a:t>
            </a:r>
          </a:p>
          <a:p>
            <a:pPr>
              <a:spcBef>
                <a:spcPts val="0"/>
              </a:spcBef>
              <a:buNone/>
            </a:pPr>
            <a:r>
              <a:rPr lang="en-US" altLang="zh-CN" sz="2000" b="1" dirty="0">
                <a:latin typeface="Arial" panose="020B0604020202020204" pitchFamily="34" charset="0"/>
                <a:cs typeface="Arial" panose="020B0604020202020204" pitchFamily="34" charset="0"/>
              </a:rPr>
              <a:t>     }</a:t>
            </a:r>
          </a:p>
          <a:p>
            <a:pPr>
              <a:spcBef>
                <a:spcPts val="0"/>
              </a:spcBef>
              <a:buNone/>
            </a:pPr>
            <a:r>
              <a:rPr lang="en-US" altLang="zh-CN" sz="2000" b="1" dirty="0">
                <a:latin typeface="Arial" panose="020B0604020202020204" pitchFamily="34" charset="0"/>
                <a:cs typeface="Arial" panose="020B0604020202020204" pitchFamily="34" charset="0"/>
              </a:rPr>
              <a:t>}</a:t>
            </a:r>
            <a:endParaRPr lang="zh-CN" altLang="en-US" sz="2000" b="1"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ChangeArrowheads="1"/>
          </p:cNvSpPr>
          <p:nvPr/>
        </p:nvSpPr>
        <p:spPr bwMode="auto">
          <a:xfrm>
            <a:off x="714348" y="428604"/>
            <a:ext cx="3000396" cy="3714776"/>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Times New Roman" pitchFamily="18" charset="0"/>
              </a:rPr>
              <a:t>class A{</a:t>
            </a:r>
          </a:p>
          <a:p>
            <a:pPr eaLnBrk="0" hangingPunct="0"/>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a,b</a:t>
            </a:r>
            <a:r>
              <a:rPr lang="en-US" altLang="zh-CN" sz="2400" b="1" dirty="0">
                <a:solidFill>
                  <a:srgbClr val="000000"/>
                </a:solidFill>
                <a:latin typeface="Times New Roman" pitchFamily="18" charset="0"/>
              </a:rPr>
              <a:t>;</a:t>
            </a:r>
          </a:p>
          <a:p>
            <a:pPr eaLnBrk="0" hangingPunct="0"/>
            <a:endParaRPr lang="en-US" altLang="zh-CN" sz="24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    A( ) { }</a:t>
            </a:r>
          </a:p>
          <a:p>
            <a:pPr eaLnBrk="0" hangingPunct="0"/>
            <a:endParaRPr lang="en-US" altLang="zh-CN" sz="2400" b="1" dirty="0">
              <a:solidFill>
                <a:srgbClr val="000000"/>
              </a:solidFill>
              <a:latin typeface="Times New Roman" pitchFamily="18" charset="0"/>
            </a:endParaRPr>
          </a:p>
          <a:p>
            <a:pPr eaLnBrk="0" hangingPunct="0"/>
            <a:r>
              <a:rPr lang="en-US" altLang="zh-CN" sz="2400" b="1" dirty="0">
                <a:latin typeface="Times New Roman" pitchFamily="18" charset="0"/>
              </a:rPr>
              <a:t>   </a:t>
            </a:r>
            <a:r>
              <a:rPr lang="en-US" altLang="zh-CN" sz="2400" b="1" dirty="0">
                <a:solidFill>
                  <a:srgbClr val="FF3300"/>
                </a:solidFill>
                <a:latin typeface="Times New Roman" pitchFamily="18" charset="0"/>
              </a:rPr>
              <a:t> A(</a:t>
            </a:r>
            <a:r>
              <a:rPr lang="en-US" altLang="zh-CN" sz="2400" b="1" dirty="0" err="1">
                <a:solidFill>
                  <a:srgbClr val="FF3300"/>
                </a:solidFill>
                <a:latin typeface="Times New Roman" pitchFamily="18" charset="0"/>
              </a:rPr>
              <a:t>int</a:t>
            </a:r>
            <a:r>
              <a:rPr lang="en-US" altLang="zh-CN" sz="2400" b="1" dirty="0">
                <a:solidFill>
                  <a:srgbClr val="FF3300"/>
                </a:solidFill>
                <a:latin typeface="Times New Roman" pitchFamily="18" charset="0"/>
              </a:rPr>
              <a:t> c, </a:t>
            </a:r>
            <a:r>
              <a:rPr lang="en-US" altLang="zh-CN" sz="2400" b="1" dirty="0" err="1">
                <a:solidFill>
                  <a:srgbClr val="FF3300"/>
                </a:solidFill>
                <a:latin typeface="Times New Roman" pitchFamily="18" charset="0"/>
              </a:rPr>
              <a:t>int</a:t>
            </a:r>
            <a:r>
              <a:rPr lang="en-US" altLang="zh-CN" sz="2400" b="1" dirty="0">
                <a:solidFill>
                  <a:srgbClr val="FF3300"/>
                </a:solidFill>
                <a:latin typeface="Times New Roman" pitchFamily="18" charset="0"/>
              </a:rPr>
              <a:t> d)</a:t>
            </a:r>
            <a:r>
              <a:rPr lang="en-US" altLang="zh-CN" sz="2400" b="1" dirty="0">
                <a:latin typeface="Times New Roman" pitchFamily="18" charset="0"/>
              </a:rPr>
              <a:t>{</a:t>
            </a:r>
          </a:p>
          <a:p>
            <a:pPr eaLnBrk="0" hangingPunct="0"/>
            <a:r>
              <a:rPr lang="en-US" altLang="zh-CN" sz="2400" b="1" dirty="0">
                <a:latin typeface="Times New Roman" pitchFamily="18" charset="0"/>
              </a:rPr>
              <a:t>        </a:t>
            </a:r>
            <a:r>
              <a:rPr lang="en-US" altLang="zh-CN" sz="2400" b="1" dirty="0">
                <a:solidFill>
                  <a:srgbClr val="000000"/>
                </a:solidFill>
                <a:latin typeface="Times New Roman" pitchFamily="18" charset="0"/>
              </a:rPr>
              <a:t>a=c;</a:t>
            </a:r>
          </a:p>
          <a:p>
            <a:pPr eaLnBrk="0" hangingPunct="0"/>
            <a:r>
              <a:rPr lang="en-US" altLang="zh-CN" sz="2400" b="1" dirty="0">
                <a:solidFill>
                  <a:srgbClr val="000000"/>
                </a:solidFill>
                <a:latin typeface="Times New Roman" pitchFamily="18" charset="0"/>
              </a:rPr>
              <a:t>        b=d;</a:t>
            </a:r>
          </a:p>
          <a:p>
            <a:pPr eaLnBrk="0" hangingPunct="0"/>
            <a:r>
              <a:rPr lang="en-US" altLang="zh-CN" sz="2400" b="1" dirty="0">
                <a:solidFill>
                  <a:srgbClr val="000000"/>
                </a:solidFill>
                <a:latin typeface="Times New Roman" pitchFamily="18" charset="0"/>
              </a:rPr>
              <a:t>    }</a:t>
            </a:r>
          </a:p>
          <a:p>
            <a:pPr eaLnBrk="0" hangingPunct="0"/>
            <a:r>
              <a:rPr lang="en-US" altLang="zh-CN" sz="2400" b="1" dirty="0">
                <a:solidFill>
                  <a:srgbClr val="000000"/>
                </a:solidFill>
                <a:latin typeface="Times New Roman" pitchFamily="18" charset="0"/>
              </a:rPr>
              <a:t>}</a:t>
            </a:r>
          </a:p>
        </p:txBody>
      </p:sp>
      <p:sp>
        <p:nvSpPr>
          <p:cNvPr id="192517" name="Rectangle 5"/>
          <p:cNvSpPr>
            <a:spLocks noChangeArrowheads="1"/>
          </p:cNvSpPr>
          <p:nvPr/>
        </p:nvSpPr>
        <p:spPr bwMode="auto">
          <a:xfrm>
            <a:off x="4467964" y="200739"/>
            <a:ext cx="3929090" cy="5030423"/>
          </a:xfrm>
          <a:prstGeom prst="rect">
            <a:avLst/>
          </a:prstGeom>
          <a:solidFill>
            <a:srgbClr val="F8F8F8"/>
          </a:solidFill>
          <a:ln w="9525">
            <a:solidFill>
              <a:schemeClr val="tx1"/>
            </a:solidFill>
            <a:miter lim="800000"/>
            <a:headEnd/>
            <a:tailEnd/>
          </a:ln>
          <a:effectLst/>
        </p:spPr>
        <p:txBody>
          <a:bodyPr wrap="none" anchor="ctr"/>
          <a:lstStyle/>
          <a:p>
            <a:pPr eaLnBrk="0" hangingPunct="0"/>
            <a:endParaRPr lang="en-US" altLang="zh-CN" sz="2400" b="1" dirty="0">
              <a:solidFill>
                <a:srgbClr val="000000"/>
              </a:solidFill>
              <a:latin typeface="Times New Roman" pitchFamily="18" charset="0"/>
            </a:endParaRPr>
          </a:p>
          <a:p>
            <a:pPr eaLnBrk="0" hangingPunct="0"/>
            <a:endParaRPr lang="en-US" altLang="zh-CN" sz="24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class B extends A{</a:t>
            </a:r>
          </a:p>
          <a:p>
            <a:pPr eaLnBrk="0" hangingPunct="0"/>
            <a:r>
              <a:rPr lang="en-US" altLang="zh-CN" sz="2400" b="1" dirty="0">
                <a:solidFill>
                  <a:srgbClr val="000000"/>
                </a:solidFill>
                <a:latin typeface="Times New Roman" pitchFamily="18" charset="0"/>
              </a:rPr>
              <a:t>    int c;</a:t>
            </a:r>
          </a:p>
          <a:p>
            <a:pPr eaLnBrk="0" hangingPunct="0"/>
            <a:r>
              <a:rPr lang="en-US" altLang="zh-CN" sz="2400" b="1" dirty="0">
                <a:solidFill>
                  <a:srgbClr val="000000"/>
                </a:solidFill>
                <a:latin typeface="Times New Roman" pitchFamily="18" charset="0"/>
              </a:rPr>
              <a:t>    int d;</a:t>
            </a:r>
          </a:p>
          <a:p>
            <a:pPr eaLnBrk="0" hangingPunct="0"/>
            <a:endParaRPr lang="en-US" altLang="zh-CN" sz="24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    B(</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i</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c=</a:t>
            </a:r>
            <a:r>
              <a:rPr lang="en-US" altLang="zh-CN" sz="2400" b="1" dirty="0" err="1">
                <a:solidFill>
                  <a:srgbClr val="000000"/>
                </a:solidFill>
                <a:latin typeface="Times New Roman" pitchFamily="18" charset="0"/>
              </a:rPr>
              <a:t>i</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a:t>
            </a:r>
          </a:p>
          <a:p>
            <a:pPr eaLnBrk="0" hangingPunct="0"/>
            <a:endParaRPr lang="en-US" altLang="zh-CN" sz="24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    B(</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i</a:t>
            </a:r>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j, </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k){</a:t>
            </a:r>
          </a:p>
          <a:p>
            <a:pPr eaLnBrk="0" hangingPunct="0"/>
            <a:r>
              <a:rPr lang="en-US" altLang="zh-CN" sz="2400" b="1" dirty="0">
                <a:latin typeface="Times New Roman" pitchFamily="18" charset="0"/>
              </a:rPr>
              <a:t>       </a:t>
            </a:r>
            <a:r>
              <a:rPr lang="en-US" altLang="zh-CN" sz="2400" b="1" dirty="0">
                <a:solidFill>
                  <a:srgbClr val="FF3300"/>
                </a:solidFill>
                <a:latin typeface="Times New Roman" pitchFamily="18" charset="0"/>
              </a:rPr>
              <a:t>this(</a:t>
            </a:r>
            <a:r>
              <a:rPr lang="en-US" altLang="zh-CN" sz="2400" b="1" dirty="0" err="1">
                <a:solidFill>
                  <a:srgbClr val="FF3300"/>
                </a:solidFill>
                <a:latin typeface="Times New Roman" pitchFamily="18" charset="0"/>
              </a:rPr>
              <a:t>i</a:t>
            </a:r>
            <a:r>
              <a:rPr lang="en-US" altLang="zh-CN" sz="2400" b="1" dirty="0">
                <a:solidFill>
                  <a:srgbClr val="FF3300"/>
                </a:solidFill>
                <a:latin typeface="Times New Roman" pitchFamily="18" charset="0"/>
              </a:rPr>
              <a:t>);	//</a:t>
            </a:r>
            <a:r>
              <a:rPr lang="zh-CN" altLang="en-US" sz="2400" b="1" dirty="0">
                <a:solidFill>
                  <a:srgbClr val="FF3300"/>
                </a:solidFill>
                <a:latin typeface="Times New Roman" pitchFamily="18" charset="0"/>
              </a:rPr>
              <a:t>？</a:t>
            </a:r>
            <a:endParaRPr lang="en-US" altLang="zh-CN" sz="2400" b="1" dirty="0">
              <a:solidFill>
                <a:srgbClr val="FF3300"/>
              </a:solidFill>
              <a:latin typeface="Times New Roman" pitchFamily="18" charset="0"/>
            </a:endParaRPr>
          </a:p>
          <a:p>
            <a:pPr eaLnBrk="0" hangingPunct="0"/>
            <a:r>
              <a:rPr lang="en-US" altLang="zh-CN" sz="2400" b="1" dirty="0">
                <a:latin typeface="Times New Roman" pitchFamily="18" charset="0"/>
              </a:rPr>
              <a:t>       </a:t>
            </a:r>
            <a:r>
              <a:rPr lang="en-US" altLang="zh-CN" sz="2400" b="1" dirty="0">
                <a:solidFill>
                  <a:srgbClr val="000000"/>
                </a:solidFill>
                <a:latin typeface="Times New Roman" pitchFamily="18" charset="0"/>
              </a:rPr>
              <a:t>d=k;</a:t>
            </a:r>
          </a:p>
          <a:p>
            <a:pPr eaLnBrk="0" hangingPunct="0"/>
            <a:r>
              <a:rPr lang="en-US" altLang="zh-CN" sz="2400" b="1" dirty="0">
                <a:solidFill>
                  <a:srgbClr val="000000"/>
                </a:solidFill>
                <a:latin typeface="Times New Roman" pitchFamily="18" charset="0"/>
              </a:rPr>
              <a:t>    }</a:t>
            </a:r>
          </a:p>
          <a:p>
            <a:pPr eaLnBrk="0" hangingPunct="0"/>
            <a:r>
              <a:rPr lang="en-US" altLang="zh-CN" sz="2400" b="1" dirty="0">
                <a:solidFill>
                  <a:srgbClr val="000000"/>
                </a:solidFill>
                <a:latin typeface="Times New Roman" pitchFamily="18" charset="0"/>
              </a:rPr>
              <a:t>}</a:t>
            </a:r>
            <a:endParaRPr lang="en-US" altLang="zh-CN" sz="2400" b="1" dirty="0">
              <a:latin typeface="Times New Roman" pitchFamily="18" charset="0"/>
            </a:endParaRPr>
          </a:p>
          <a:p>
            <a:pPr eaLnBrk="0" hangingPunct="0"/>
            <a:endParaRPr lang="en-US" altLang="zh-CN" sz="2400" b="1" dirty="0">
              <a:latin typeface="Times New Roman" pitchFamily="18" charset="0"/>
            </a:endParaRPr>
          </a:p>
          <a:p>
            <a:pPr eaLnBrk="0" hangingPunct="0"/>
            <a:r>
              <a:rPr lang="en-US" altLang="zh-CN" sz="2400" b="1" dirty="0">
                <a:latin typeface="Times New Roman" pitchFamily="18" charset="0"/>
              </a:rPr>
              <a:t>   </a:t>
            </a:r>
          </a:p>
        </p:txBody>
      </p:sp>
      <p:sp>
        <p:nvSpPr>
          <p:cNvPr id="8" name="灯片编号占位符 7"/>
          <p:cNvSpPr>
            <a:spLocks noGrp="1"/>
          </p:cNvSpPr>
          <p:nvPr>
            <p:ph type="sldNum" sz="quarter" idx="12"/>
          </p:nvPr>
        </p:nvSpPr>
        <p:spPr/>
        <p:txBody>
          <a:bodyPr/>
          <a:lstStyle/>
          <a:p>
            <a:fld id="{C1025722-2939-4C5B-8B2F-DB7A7836CB36}" type="slidenum">
              <a:rPr lang="en-US" altLang="zh-CN" smtClean="0"/>
              <a:pPr/>
              <a:t>46</a:t>
            </a:fld>
            <a:endParaRPr lang="en-US" altLang="zh-CN"/>
          </a:p>
        </p:txBody>
      </p:sp>
      <p:sp>
        <p:nvSpPr>
          <p:cNvPr id="9" name="TextBox 8"/>
          <p:cNvSpPr txBox="1"/>
          <p:nvPr/>
        </p:nvSpPr>
        <p:spPr>
          <a:xfrm>
            <a:off x="619859" y="5553134"/>
            <a:ext cx="7904281" cy="892552"/>
          </a:xfrm>
          <a:prstGeom prst="rect">
            <a:avLst/>
          </a:prstGeom>
          <a:noFill/>
          <a:ln>
            <a:solidFill>
              <a:schemeClr val="accent1">
                <a:shade val="95000"/>
                <a:satMod val="105000"/>
              </a:schemeClr>
            </a:solidFill>
          </a:ln>
        </p:spPr>
        <p:txBody>
          <a:bodyPr wrap="square" rtlCol="0">
            <a:spAutoFit/>
          </a:bodyPr>
          <a:lstStyle/>
          <a:p>
            <a:pPr marL="342900" indent="-342900">
              <a:buFont typeface="Arial" panose="020B0604020202020204" pitchFamily="34" charset="0"/>
              <a:buChar char="•"/>
            </a:pPr>
            <a:r>
              <a:rPr lang="zh-CN" altLang="en-US" sz="2400" b="1" dirty="0">
                <a:solidFill>
                  <a:srgbClr val="000099"/>
                </a:solidFill>
              </a:rPr>
              <a:t>如果存在</a:t>
            </a:r>
            <a:r>
              <a:rPr lang="en-US" altLang="zh-CN" sz="2400" b="1" dirty="0">
                <a:solidFill>
                  <a:srgbClr val="000099"/>
                </a:solidFill>
              </a:rPr>
              <a:t>this</a:t>
            </a:r>
            <a:r>
              <a:rPr lang="zh-CN" altLang="en-US" sz="2400" b="1" dirty="0">
                <a:solidFill>
                  <a:srgbClr val="000099"/>
                </a:solidFill>
              </a:rPr>
              <a:t>关键字，调用本类其它构造函数</a:t>
            </a:r>
            <a:r>
              <a:rPr lang="zh-CN" altLang="en-US" sz="2400" dirty="0"/>
              <a:t>，但是按照</a:t>
            </a:r>
            <a:r>
              <a:rPr lang="zh-CN" altLang="en-US" sz="2800" dirty="0">
                <a:solidFill>
                  <a:srgbClr val="FF0000"/>
                </a:solidFill>
                <a:latin typeface="华文新魏" panose="02010800040101010101" pitchFamily="2" charset="-122"/>
                <a:ea typeface="华文新魏" panose="02010800040101010101" pitchFamily="2" charset="-122"/>
              </a:rPr>
              <a:t>递归调用</a:t>
            </a:r>
            <a:r>
              <a:rPr lang="zh-CN" altLang="en-US" sz="2400" dirty="0"/>
              <a:t>，最终还是会调用父类构造函数</a:t>
            </a:r>
            <a:r>
              <a:rPr lang="en-US" altLang="zh-CN" sz="2400" b="1" dirty="0">
                <a:solidFill>
                  <a:srgbClr val="C00000"/>
                </a:solidFill>
              </a:rPr>
              <a:t>super(…)</a:t>
            </a:r>
            <a:r>
              <a:rPr lang="zh-CN" altLang="en-US" sz="2400" dirty="0"/>
              <a:t>。</a:t>
            </a:r>
          </a:p>
        </p:txBody>
      </p:sp>
      <p:sp>
        <p:nvSpPr>
          <p:cNvPr id="26" name="箭头: 下弧形 25">
            <a:extLst>
              <a:ext uri="{FF2B5EF4-FFF2-40B4-BE49-F238E27FC236}">
                <a16:creationId xmlns:a16="http://schemas.microsoft.com/office/drawing/2014/main" id="{4EFCBDEC-061F-4B72-8FFA-580767CA0EDD}"/>
              </a:ext>
            </a:extLst>
          </p:cNvPr>
          <p:cNvSpPr/>
          <p:nvPr/>
        </p:nvSpPr>
        <p:spPr>
          <a:xfrm rot="5065138" flipH="1">
            <a:off x="3523367" y="2486888"/>
            <a:ext cx="1949514" cy="886363"/>
          </a:xfrm>
          <a:prstGeom prst="curvedUpArrow">
            <a:avLst>
              <a:gd name="adj1" fmla="val 0"/>
              <a:gd name="adj2" fmla="val 24582"/>
              <a:gd name="adj3" fmla="val 16312"/>
            </a:avLst>
          </a:prstGeom>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注: 线形 1">
            <a:extLst>
              <a:ext uri="{FF2B5EF4-FFF2-40B4-BE49-F238E27FC236}">
                <a16:creationId xmlns:a16="http://schemas.microsoft.com/office/drawing/2014/main" id="{084AB662-E533-4D78-AB2D-C4A7F1464C14}"/>
              </a:ext>
            </a:extLst>
          </p:cNvPr>
          <p:cNvSpPr/>
          <p:nvPr/>
        </p:nvSpPr>
        <p:spPr>
          <a:xfrm>
            <a:off x="6660232" y="1988840"/>
            <a:ext cx="1224136" cy="432048"/>
          </a:xfrm>
          <a:prstGeom prst="borderCallout1">
            <a:avLst>
              <a:gd name="adj1" fmla="val 52256"/>
              <a:gd name="adj2" fmla="val -3231"/>
              <a:gd name="adj3" fmla="val 47355"/>
              <a:gd name="adj4" fmla="val -113655"/>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0000CC"/>
                </a:solidFill>
              </a:rPr>
              <a:t>super();</a:t>
            </a:r>
            <a:endParaRPr lang="zh-CN" altLang="en-US" sz="2400"/>
          </a:p>
        </p:txBody>
      </p:sp>
      <p:sp>
        <p:nvSpPr>
          <p:cNvPr id="10" name="Rectangle 4">
            <a:extLst>
              <a:ext uri="{FF2B5EF4-FFF2-40B4-BE49-F238E27FC236}">
                <a16:creationId xmlns:a16="http://schemas.microsoft.com/office/drawing/2014/main" id="{742BB192-1470-4BC9-A8DF-349C6E329BFB}"/>
              </a:ext>
            </a:extLst>
          </p:cNvPr>
          <p:cNvSpPr>
            <a:spLocks noChangeArrowheads="1"/>
          </p:cNvSpPr>
          <p:nvPr/>
        </p:nvSpPr>
        <p:spPr bwMode="auto">
          <a:xfrm>
            <a:off x="611560" y="4676599"/>
            <a:ext cx="3000396" cy="648073"/>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a:solidFill>
                  <a:srgbClr val="000000"/>
                </a:solidFill>
                <a:latin typeface="Times New Roman" pitchFamily="18" charset="0"/>
              </a:rPr>
              <a:t>B b = new B(1, 2, 3);</a:t>
            </a:r>
            <a:endParaRPr lang="en-US" altLang="zh-CN" sz="2400" b="1" dirty="0">
              <a:solidFill>
                <a:srgbClr val="000000"/>
              </a:solidFill>
              <a:latin typeface="Times New Roman" pitchFamily="18" charset="0"/>
            </a:endParaRPr>
          </a:p>
        </p:txBody>
      </p:sp>
      <p:cxnSp>
        <p:nvCxnSpPr>
          <p:cNvPr id="4" name="直接箭头连接符 3">
            <a:extLst>
              <a:ext uri="{FF2B5EF4-FFF2-40B4-BE49-F238E27FC236}">
                <a16:creationId xmlns:a16="http://schemas.microsoft.com/office/drawing/2014/main" id="{0B276E16-11AF-4B8E-99A2-3C167C9F8BA0}"/>
              </a:ext>
            </a:extLst>
          </p:cNvPr>
          <p:cNvCxnSpPr>
            <a:cxnSpLocks/>
          </p:cNvCxnSpPr>
          <p:nvPr/>
        </p:nvCxnSpPr>
        <p:spPr>
          <a:xfrm>
            <a:off x="4283968" y="3429000"/>
            <a:ext cx="576064"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1760D451-A7A4-40C0-AAAE-920DE3FAC4FC}"/>
              </a:ext>
            </a:extLst>
          </p:cNvPr>
          <p:cNvCxnSpPr>
            <a:cxnSpLocks/>
          </p:cNvCxnSpPr>
          <p:nvPr/>
        </p:nvCxnSpPr>
        <p:spPr>
          <a:xfrm flipH="1" flipV="1">
            <a:off x="1979712" y="1844825"/>
            <a:ext cx="3168352" cy="3600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7A28879-23F5-4697-9933-A43C732CC322}"/>
              </a:ext>
            </a:extLst>
          </p:cNvPr>
          <p:cNvCxnSpPr>
            <a:cxnSpLocks/>
          </p:cNvCxnSpPr>
          <p:nvPr/>
        </p:nvCxnSpPr>
        <p:spPr>
          <a:xfrm>
            <a:off x="4404044" y="4221088"/>
            <a:ext cx="576064"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animBg="1"/>
      <p:bldP spid="2"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122238"/>
            <a:ext cx="7543800" cy="930498"/>
          </a:xfrm>
        </p:spPr>
        <p:txBody>
          <a:bodyPr/>
          <a:lstStyle/>
          <a:p>
            <a:pPr algn="l" eaLnBrk="1" hangingPunct="1"/>
            <a:r>
              <a:rPr lang="zh-CN" altLang="en-US" dirty="0"/>
              <a:t>总结：构造函数的调用机制</a:t>
            </a:r>
          </a:p>
        </p:txBody>
      </p:sp>
      <p:sp>
        <p:nvSpPr>
          <p:cNvPr id="22532" name="Rectangle 3"/>
          <p:cNvSpPr>
            <a:spLocks noGrp="1" noChangeArrowheads="1"/>
          </p:cNvSpPr>
          <p:nvPr>
            <p:ph idx="1"/>
          </p:nvPr>
        </p:nvSpPr>
        <p:spPr>
          <a:xfrm>
            <a:off x="250825" y="1214422"/>
            <a:ext cx="8435975" cy="5022890"/>
          </a:xfrm>
        </p:spPr>
        <p:txBody>
          <a:bodyPr>
            <a:normAutofit/>
          </a:bodyPr>
          <a:lstStyle/>
          <a:p>
            <a:pPr marL="457200" indent="-457200" eaLnBrk="1" hangingPunct="1">
              <a:spcBef>
                <a:spcPts val="0"/>
              </a:spcBef>
            </a:pPr>
            <a:r>
              <a:rPr lang="en-US" altLang="zh-CN" sz="2400" dirty="0"/>
              <a:t>Java</a:t>
            </a:r>
            <a:r>
              <a:rPr lang="zh-CN" altLang="en-US" sz="2400" dirty="0"/>
              <a:t>规定，在执行构造函数之前必须先执行父类的构造函数，直到这个类是</a:t>
            </a:r>
            <a:r>
              <a:rPr lang="en-US" altLang="zh-CN" sz="2400" b="1" dirty="0" err="1"/>
              <a:t>java.lang.Object</a:t>
            </a:r>
            <a:r>
              <a:rPr lang="zh-CN" altLang="en-US" sz="2400" dirty="0"/>
              <a:t>类的构造函数。而构造函数的入口是子类构造函数，因此</a:t>
            </a:r>
            <a:r>
              <a:rPr lang="zh-CN" altLang="en-US" sz="2400" dirty="0">
                <a:solidFill>
                  <a:srgbClr val="0000CC"/>
                </a:solidFill>
              </a:rPr>
              <a:t>任何构造函数第一句必须是执行父类构造函数：</a:t>
            </a:r>
          </a:p>
          <a:p>
            <a:pPr marL="838200" lvl="1" indent="-381000">
              <a:spcBef>
                <a:spcPts val="0"/>
              </a:spcBef>
              <a:buFont typeface="Wingdings" pitchFamily="2" charset="2"/>
              <a:buAutoNum type="arabicPeriod"/>
            </a:pPr>
            <a:r>
              <a:rPr lang="zh-CN" altLang="en-US" sz="2000" b="1" dirty="0">
                <a:solidFill>
                  <a:srgbClr val="C00000"/>
                </a:solidFill>
              </a:rPr>
              <a:t>如果没有添加</a:t>
            </a:r>
            <a:r>
              <a:rPr lang="en-US" altLang="zh-CN" sz="2000" b="1" dirty="0">
                <a:solidFill>
                  <a:srgbClr val="C00000"/>
                </a:solidFill>
              </a:rPr>
              <a:t>super</a:t>
            </a:r>
            <a:r>
              <a:rPr lang="zh-CN" altLang="en-US" sz="2000" b="1" dirty="0">
                <a:solidFill>
                  <a:srgbClr val="C00000"/>
                </a:solidFill>
              </a:rPr>
              <a:t>关键字</a:t>
            </a:r>
            <a:r>
              <a:rPr lang="zh-CN" altLang="en-US" sz="2000" dirty="0">
                <a:solidFill>
                  <a:srgbClr val="FF0000"/>
                </a:solidFill>
              </a:rPr>
              <a:t>，</a:t>
            </a:r>
            <a:r>
              <a:rPr lang="zh-CN" altLang="en-US" sz="2000" dirty="0"/>
              <a:t>那么编译器会默认地为该构造函数第一句添加一个</a:t>
            </a:r>
            <a:r>
              <a:rPr lang="en-US" altLang="zh-CN" sz="2000" b="1" dirty="0">
                <a:solidFill>
                  <a:srgbClr val="0000CC"/>
                </a:solidFill>
              </a:rPr>
              <a:t>super</a:t>
            </a:r>
            <a:r>
              <a:rPr lang="en-US" altLang="zh-CN" sz="2000" b="1">
                <a:solidFill>
                  <a:srgbClr val="0000CC"/>
                </a:solidFill>
              </a:rPr>
              <a:t>()</a:t>
            </a:r>
            <a:r>
              <a:rPr lang="zh-CN" altLang="en-US" sz="2000"/>
              <a:t>语句，即：</a:t>
            </a:r>
            <a:r>
              <a:rPr lang="zh-CN" altLang="en-US" sz="2000" u="sng">
                <a:solidFill>
                  <a:srgbClr val="0000CC"/>
                </a:solidFill>
              </a:rPr>
              <a:t>默认的使用无参数构造函数</a:t>
            </a:r>
            <a:r>
              <a:rPr lang="zh-CN" altLang="en-US" sz="2000"/>
              <a:t>。 </a:t>
            </a:r>
            <a:endParaRPr lang="zh-CN" altLang="en-US" sz="2000" dirty="0"/>
          </a:p>
          <a:p>
            <a:pPr marL="838200" lvl="1" indent="-381000" eaLnBrk="1" hangingPunct="1">
              <a:spcBef>
                <a:spcPts val="0"/>
              </a:spcBef>
              <a:buFont typeface="Wingdings" pitchFamily="2" charset="2"/>
              <a:buAutoNum type="arabicPeriod"/>
            </a:pPr>
            <a:r>
              <a:rPr lang="zh-CN" altLang="en-US" sz="2000" b="1" dirty="0">
                <a:solidFill>
                  <a:srgbClr val="C00000"/>
                </a:solidFill>
              </a:rPr>
              <a:t>如果有</a:t>
            </a:r>
            <a:r>
              <a:rPr lang="en-US" altLang="zh-CN" sz="2000" b="1" dirty="0">
                <a:solidFill>
                  <a:srgbClr val="C00000"/>
                </a:solidFill>
              </a:rPr>
              <a:t>super</a:t>
            </a:r>
            <a:r>
              <a:rPr lang="zh-CN" altLang="en-US" sz="2000" b="1" dirty="0">
                <a:solidFill>
                  <a:srgbClr val="C00000"/>
                </a:solidFill>
              </a:rPr>
              <a:t>关键字显示的调用父类构造函数</a:t>
            </a:r>
            <a:r>
              <a:rPr lang="zh-CN" altLang="en-US" sz="2000" dirty="0"/>
              <a:t>，</a:t>
            </a:r>
            <a:r>
              <a:rPr lang="zh-CN" altLang="en-US" sz="2000"/>
              <a:t>就是用</a:t>
            </a:r>
            <a:r>
              <a:rPr lang="en-US" altLang="zh-CN" sz="2000"/>
              <a:t>super</a:t>
            </a:r>
            <a:r>
              <a:rPr lang="zh-CN" altLang="en-US" sz="2000"/>
              <a:t>指定</a:t>
            </a:r>
            <a:r>
              <a:rPr lang="zh-CN" altLang="en-US" sz="2000" dirty="0"/>
              <a:t>的那个父类</a:t>
            </a:r>
            <a:r>
              <a:rPr lang="zh-CN" altLang="en-US" sz="2000"/>
              <a:t>构造函数。</a:t>
            </a:r>
            <a:endParaRPr lang="zh-CN" altLang="en-US" sz="2000" dirty="0"/>
          </a:p>
          <a:p>
            <a:pPr marL="838200" lvl="1" indent="-381000" eaLnBrk="1" hangingPunct="1">
              <a:spcBef>
                <a:spcPts val="0"/>
              </a:spcBef>
              <a:buFont typeface="Wingdings" pitchFamily="2" charset="2"/>
              <a:buAutoNum type="arabicPeriod"/>
            </a:pPr>
            <a:r>
              <a:rPr lang="zh-CN" altLang="en-US" sz="2000" dirty="0"/>
              <a:t>也有一种情况例外，</a:t>
            </a:r>
            <a:r>
              <a:rPr lang="zh-CN" altLang="en-US" sz="2000" b="1" dirty="0">
                <a:solidFill>
                  <a:srgbClr val="FF0000"/>
                </a:solidFill>
              </a:rPr>
              <a:t>就是存在</a:t>
            </a:r>
            <a:r>
              <a:rPr lang="en-US" altLang="zh-CN" sz="2000" b="1" dirty="0">
                <a:solidFill>
                  <a:srgbClr val="FF0000"/>
                </a:solidFill>
              </a:rPr>
              <a:t>this</a:t>
            </a:r>
            <a:r>
              <a:rPr lang="zh-CN" altLang="en-US" sz="2000" b="1">
                <a:solidFill>
                  <a:srgbClr val="FF0000"/>
                </a:solidFill>
              </a:rPr>
              <a:t>关键字调</a:t>
            </a:r>
            <a:r>
              <a:rPr lang="zh-CN" altLang="en-US" sz="2000" b="1" dirty="0">
                <a:solidFill>
                  <a:srgbClr val="FF0000"/>
                </a:solidFill>
              </a:rPr>
              <a:t>用本类其它构造函数</a:t>
            </a:r>
            <a:r>
              <a:rPr lang="zh-CN" altLang="en-US" sz="2000" dirty="0"/>
              <a:t>，但是按照递归调用，最终还是会调用父类构造</a:t>
            </a:r>
            <a:r>
              <a:rPr lang="zh-CN" altLang="en-US" sz="2000"/>
              <a:t>函数。</a:t>
            </a:r>
            <a:endParaRPr lang="en-US" altLang="zh-CN" sz="2000"/>
          </a:p>
          <a:p>
            <a:pPr marL="457200" lvl="1" indent="0" eaLnBrk="1" hangingPunct="1">
              <a:spcBef>
                <a:spcPts val="0"/>
              </a:spcBef>
              <a:buNone/>
            </a:pPr>
            <a:endParaRPr lang="zh-CN" altLang="en-US" sz="2400" dirty="0"/>
          </a:p>
          <a:p>
            <a:pPr marL="457200" indent="-457200" eaLnBrk="1" hangingPunct="1">
              <a:spcBef>
                <a:spcPts val="0"/>
              </a:spcBef>
            </a:pPr>
            <a:r>
              <a:rPr lang="zh-CN" altLang="en-US" sz="2400" dirty="0"/>
              <a:t>如果继承的父类没有无参数构造函数，那么这个类的构造函数第一句必须显示的调用</a:t>
            </a:r>
            <a:r>
              <a:rPr lang="en-US" altLang="zh-CN" sz="2400" dirty="0"/>
              <a:t>super</a:t>
            </a:r>
            <a:r>
              <a:rPr lang="zh-CN" altLang="en-US" sz="2400" dirty="0"/>
              <a:t>关键字来调用父类对应的有参数构造函数，</a:t>
            </a:r>
            <a:r>
              <a:rPr lang="zh-CN" altLang="en-US" sz="2400" dirty="0">
                <a:solidFill>
                  <a:srgbClr val="0000CC"/>
                </a:solidFill>
              </a:rPr>
              <a:t>否则不能通过</a:t>
            </a:r>
            <a:r>
              <a:rPr lang="zh-CN" altLang="en-US" sz="2400">
                <a:solidFill>
                  <a:srgbClr val="0000CC"/>
                </a:solidFill>
              </a:rPr>
              <a:t>编译</a:t>
            </a:r>
            <a:r>
              <a:rPr lang="zh-CN" altLang="en-US" sz="2400"/>
              <a:t>。</a:t>
            </a:r>
            <a:endParaRPr lang="en-US" altLang="zh-CN" sz="2400" dirty="0"/>
          </a:p>
        </p:txBody>
      </p:sp>
      <p:sp>
        <p:nvSpPr>
          <p:cNvPr id="6" name="灯片编号占位符 5"/>
          <p:cNvSpPr>
            <a:spLocks noGrp="1"/>
          </p:cNvSpPr>
          <p:nvPr>
            <p:ph type="sldNum" sz="quarter" idx="12"/>
          </p:nvPr>
        </p:nvSpPr>
        <p:spPr/>
        <p:txBody>
          <a:bodyPr/>
          <a:lstStyle/>
          <a:p>
            <a:pPr>
              <a:defRPr/>
            </a:pPr>
            <a:fld id="{BA84BC5D-4A44-481E-8E32-9FC7795247FE}" type="slidenum">
              <a:rPr lang="en-US" altLang="zh-CN"/>
              <a:pPr>
                <a:defRPr/>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sz="3200" dirty="0"/>
              <a:t>§5.5.2     </a:t>
            </a:r>
            <a:r>
              <a:rPr lang="zh-CN" altLang="en-US" sz="3200" dirty="0">
                <a:latin typeface="宋体" charset="-122"/>
              </a:rPr>
              <a:t>使用</a:t>
            </a:r>
            <a:r>
              <a:rPr lang="en-US" altLang="zh-CN" sz="3200" dirty="0"/>
              <a:t>super</a:t>
            </a:r>
            <a:r>
              <a:rPr lang="zh-CN" altLang="en-US" sz="3200" dirty="0">
                <a:latin typeface="宋体" charset="-122"/>
              </a:rPr>
              <a:t>操作被隐藏的成员变量和方法</a:t>
            </a:r>
            <a:r>
              <a:rPr lang="zh-CN" altLang="en-US" sz="3200" dirty="0"/>
              <a:t> </a:t>
            </a:r>
          </a:p>
        </p:txBody>
      </p:sp>
      <p:sp>
        <p:nvSpPr>
          <p:cNvPr id="3" name="内容占位符 2"/>
          <p:cNvSpPr>
            <a:spLocks noGrp="1"/>
          </p:cNvSpPr>
          <p:nvPr>
            <p:ph idx="1"/>
          </p:nvPr>
        </p:nvSpPr>
        <p:spPr>
          <a:xfrm>
            <a:off x="457199" y="1628775"/>
            <a:ext cx="3970785" cy="4502150"/>
          </a:xfrm>
        </p:spPr>
        <p:txBody>
          <a:bodyPr/>
          <a:lstStyle/>
          <a:p>
            <a:pPr>
              <a:lnSpc>
                <a:spcPct val="90000"/>
              </a:lnSpc>
            </a:pPr>
            <a:r>
              <a:rPr lang="zh-CN" altLang="en-US" dirty="0">
                <a:latin typeface="+mj-lt"/>
              </a:rPr>
              <a:t>在</a:t>
            </a:r>
            <a:r>
              <a:rPr lang="zh-CN" altLang="en-US" b="1" dirty="0">
                <a:solidFill>
                  <a:srgbClr val="C00000"/>
                </a:solidFill>
                <a:latin typeface="+mj-lt"/>
              </a:rPr>
              <a:t>子类</a:t>
            </a:r>
            <a:r>
              <a:rPr lang="zh-CN" altLang="en-US" dirty="0">
                <a:latin typeface="+mj-lt"/>
              </a:rPr>
              <a:t>中，想使用</a:t>
            </a:r>
            <a:r>
              <a:rPr lang="zh-CN" altLang="en-US" dirty="0">
                <a:latin typeface="华文行楷" panose="02010800040101010101" pitchFamily="2" charset="-122"/>
                <a:ea typeface="华文行楷" panose="02010800040101010101" pitchFamily="2" charset="-122"/>
              </a:rPr>
              <a:t>被子类隐藏的成员变量或方法</a:t>
            </a:r>
            <a:r>
              <a:rPr lang="zh-CN" altLang="en-US" dirty="0">
                <a:latin typeface="+mj-lt"/>
              </a:rPr>
              <a:t>就可以使用关键字</a:t>
            </a:r>
            <a:r>
              <a:rPr lang="en-US" altLang="zh-CN" b="1" dirty="0">
                <a:solidFill>
                  <a:srgbClr val="C00000"/>
                </a:solidFill>
                <a:latin typeface="+mj-lt"/>
              </a:rPr>
              <a:t>super</a:t>
            </a:r>
            <a:r>
              <a:rPr lang="en-US" altLang="zh-CN" dirty="0">
                <a:latin typeface="+mj-lt"/>
              </a:rPr>
              <a:t>。</a:t>
            </a:r>
          </a:p>
          <a:p>
            <a:pPr>
              <a:lnSpc>
                <a:spcPct val="90000"/>
              </a:lnSpc>
            </a:pPr>
            <a:endParaRPr lang="en-US" altLang="zh-CN" sz="2400" dirty="0">
              <a:latin typeface="+mj-lt"/>
            </a:endParaRPr>
          </a:p>
          <a:p>
            <a:pPr>
              <a:lnSpc>
                <a:spcPct val="90000"/>
              </a:lnSpc>
            </a:pPr>
            <a:r>
              <a:rPr lang="zh-CN" altLang="en-US" dirty="0">
                <a:latin typeface="+mj-lt"/>
              </a:rPr>
              <a:t>比如：</a:t>
            </a:r>
            <a:endParaRPr lang="en-US" altLang="zh-CN" dirty="0">
              <a:latin typeface="+mj-lt"/>
            </a:endParaRPr>
          </a:p>
          <a:p>
            <a:pPr lvl="1">
              <a:lnSpc>
                <a:spcPct val="90000"/>
              </a:lnSpc>
            </a:pPr>
            <a:r>
              <a:rPr lang="en-US" altLang="zh-CN" dirty="0" err="1">
                <a:solidFill>
                  <a:srgbClr val="0000FF"/>
                </a:solidFill>
                <a:latin typeface="+mj-lt"/>
              </a:rPr>
              <a:t>super.x</a:t>
            </a:r>
            <a:r>
              <a:rPr lang="en-US" altLang="zh-CN" dirty="0">
                <a:solidFill>
                  <a:srgbClr val="0000FF"/>
                </a:solidFill>
                <a:latin typeface="+mj-lt"/>
              </a:rPr>
              <a:t>;</a:t>
            </a:r>
          </a:p>
          <a:p>
            <a:pPr lvl="1">
              <a:lnSpc>
                <a:spcPct val="90000"/>
              </a:lnSpc>
            </a:pPr>
            <a:r>
              <a:rPr lang="en-US" altLang="zh-CN" dirty="0" err="1">
                <a:solidFill>
                  <a:srgbClr val="0000FF"/>
                </a:solidFill>
                <a:latin typeface="+mj-lt"/>
              </a:rPr>
              <a:t>super.play</a:t>
            </a:r>
            <a:r>
              <a:rPr lang="en-US" altLang="zh-CN" dirty="0">
                <a:solidFill>
                  <a:srgbClr val="0000FF"/>
                </a:solidFill>
                <a:latin typeface="+mj-lt"/>
              </a:rPr>
              <a:t>();</a:t>
            </a:r>
          </a:p>
          <a:p>
            <a:pPr lvl="1">
              <a:lnSpc>
                <a:spcPct val="90000"/>
              </a:lnSpc>
            </a:pPr>
            <a:r>
              <a:rPr lang="zh-CN" altLang="en-US" dirty="0">
                <a:latin typeface="+mj-lt"/>
              </a:rPr>
              <a:t>就是访问和调用被子类隐藏的成员变量</a:t>
            </a:r>
            <a:r>
              <a:rPr lang="en-US" altLang="zh-CN" dirty="0">
                <a:latin typeface="+mj-lt"/>
              </a:rPr>
              <a:t>x</a:t>
            </a:r>
            <a:r>
              <a:rPr lang="zh-CN" altLang="en-US" dirty="0">
                <a:latin typeface="+mj-lt"/>
              </a:rPr>
              <a:t>和方法</a:t>
            </a:r>
            <a:r>
              <a:rPr lang="en-US" altLang="zh-CN" dirty="0">
                <a:latin typeface="+mj-lt"/>
              </a:rPr>
              <a:t>play()。</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48</a:t>
            </a:fld>
            <a:endParaRPr lang="zh-CN" altLang="en-US" dirty="0"/>
          </a:p>
        </p:txBody>
      </p:sp>
      <p:sp>
        <p:nvSpPr>
          <p:cNvPr id="6" name="文本框 5">
            <a:extLst>
              <a:ext uri="{FF2B5EF4-FFF2-40B4-BE49-F238E27FC236}">
                <a16:creationId xmlns:a16="http://schemas.microsoft.com/office/drawing/2014/main" id="{901DEEB6-0E3D-46AD-859C-B5C8DD733D33}"/>
              </a:ext>
            </a:extLst>
          </p:cNvPr>
          <p:cNvSpPr txBox="1"/>
          <p:nvPr/>
        </p:nvSpPr>
        <p:spPr>
          <a:xfrm>
            <a:off x="6349516" y="5383445"/>
            <a:ext cx="2133600" cy="523220"/>
          </a:xfrm>
          <a:prstGeom prst="rect">
            <a:avLst/>
          </a:prstGeom>
          <a:noFill/>
        </p:spPr>
        <p:txBody>
          <a:bodyPr wrap="square" rtlCol="0">
            <a:spAutoFit/>
          </a:bodyPr>
          <a:lstStyle/>
          <a:p>
            <a:pPr algn="ctr"/>
            <a:r>
              <a:rPr lang="zh-CN" altLang="en-US" sz="2800" b="1" dirty="0">
                <a:solidFill>
                  <a:srgbClr val="0000CC"/>
                </a:solidFill>
                <a:latin typeface="华文新魏" panose="02010800040101010101" pitchFamily="2" charset="-122"/>
                <a:ea typeface="华文新魏" panose="02010800040101010101" pitchFamily="2" charset="-122"/>
              </a:rPr>
              <a:t>子类对象</a:t>
            </a:r>
          </a:p>
        </p:txBody>
      </p:sp>
      <p:pic>
        <p:nvPicPr>
          <p:cNvPr id="13" name="图片 12">
            <a:extLst>
              <a:ext uri="{FF2B5EF4-FFF2-40B4-BE49-F238E27FC236}">
                <a16:creationId xmlns:a16="http://schemas.microsoft.com/office/drawing/2014/main" id="{03FEB036-5CE8-86B5-7FFB-8FA36F215B3D}"/>
              </a:ext>
            </a:extLst>
          </p:cNvPr>
          <p:cNvPicPr>
            <a:picLocks noChangeAspect="1"/>
          </p:cNvPicPr>
          <p:nvPr/>
        </p:nvPicPr>
        <p:blipFill>
          <a:blip r:embed="rId2"/>
          <a:stretch>
            <a:fillRect/>
          </a:stretch>
        </p:blipFill>
        <p:spPr>
          <a:xfrm>
            <a:off x="4423242" y="2139040"/>
            <a:ext cx="2124075" cy="971550"/>
          </a:xfrm>
          <a:prstGeom prst="rect">
            <a:avLst/>
          </a:prstGeom>
        </p:spPr>
      </p:pic>
      <p:pic>
        <p:nvPicPr>
          <p:cNvPr id="15" name="图片 14">
            <a:extLst>
              <a:ext uri="{FF2B5EF4-FFF2-40B4-BE49-F238E27FC236}">
                <a16:creationId xmlns:a16="http://schemas.microsoft.com/office/drawing/2014/main" id="{977FD39A-9755-C53E-4082-2C4F1FDF2D15}"/>
              </a:ext>
            </a:extLst>
          </p:cNvPr>
          <p:cNvPicPr>
            <a:picLocks noChangeAspect="1"/>
          </p:cNvPicPr>
          <p:nvPr/>
        </p:nvPicPr>
        <p:blipFill>
          <a:blip r:embed="rId3"/>
          <a:stretch>
            <a:fillRect/>
          </a:stretch>
        </p:blipFill>
        <p:spPr>
          <a:xfrm>
            <a:off x="4465336" y="3249175"/>
            <a:ext cx="2076450" cy="1952625"/>
          </a:xfrm>
          <a:prstGeom prst="rect">
            <a:avLst/>
          </a:prstGeom>
        </p:spPr>
      </p:pic>
      <p:sp>
        <p:nvSpPr>
          <p:cNvPr id="5" name="矩形 4">
            <a:extLst>
              <a:ext uri="{FF2B5EF4-FFF2-40B4-BE49-F238E27FC236}">
                <a16:creationId xmlns:a16="http://schemas.microsoft.com/office/drawing/2014/main" id="{8D926A65-4BAF-493C-B998-40E0CE634CAC}"/>
              </a:ext>
            </a:extLst>
          </p:cNvPr>
          <p:cNvSpPr/>
          <p:nvPr/>
        </p:nvSpPr>
        <p:spPr>
          <a:xfrm>
            <a:off x="6300192" y="3167739"/>
            <a:ext cx="2232248" cy="27095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BD611551-7BD4-154E-D026-7E0926A7808E}"/>
              </a:ext>
            </a:extLst>
          </p:cNvPr>
          <p:cNvPicPr>
            <a:picLocks noChangeAspect="1"/>
          </p:cNvPicPr>
          <p:nvPr/>
        </p:nvPicPr>
        <p:blipFill>
          <a:blip r:embed="rId4"/>
          <a:stretch>
            <a:fillRect/>
          </a:stretch>
        </p:blipFill>
        <p:spPr>
          <a:xfrm>
            <a:off x="6500660" y="3249845"/>
            <a:ext cx="1800225" cy="2133600"/>
          </a:xfrm>
          <a:prstGeom prst="rect">
            <a:avLst/>
          </a:prstGeom>
        </p:spPr>
      </p:pic>
      <p:pic>
        <p:nvPicPr>
          <p:cNvPr id="16" name="图片 15">
            <a:extLst>
              <a:ext uri="{FF2B5EF4-FFF2-40B4-BE49-F238E27FC236}">
                <a16:creationId xmlns:a16="http://schemas.microsoft.com/office/drawing/2014/main" id="{AAC42656-075B-DADE-3856-8612A597B37D}"/>
              </a:ext>
            </a:extLst>
          </p:cNvPr>
          <p:cNvPicPr>
            <a:picLocks noChangeAspect="1"/>
          </p:cNvPicPr>
          <p:nvPr/>
        </p:nvPicPr>
        <p:blipFill>
          <a:blip r:embed="rId5"/>
          <a:stretch>
            <a:fillRect/>
          </a:stretch>
        </p:blipFill>
        <p:spPr>
          <a:xfrm>
            <a:off x="6510185" y="2127375"/>
            <a:ext cx="1790700" cy="1028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4213702" cy="592118"/>
          </a:xfrm>
        </p:spPr>
        <p:txBody>
          <a:bodyPr>
            <a:normAutofit fontScale="90000"/>
          </a:bodyPr>
          <a:lstStyle/>
          <a:p>
            <a:pPr algn="l"/>
            <a:r>
              <a:rPr lang="zh-CN" altLang="en-US"/>
              <a:t>例</a:t>
            </a:r>
            <a:r>
              <a:rPr lang="en-US" altLang="zh-CN"/>
              <a:t>5-7</a:t>
            </a:r>
            <a:r>
              <a:rPr lang="zh-CN" altLang="en-US"/>
              <a:t>：</a:t>
            </a:r>
            <a:endParaRPr lang="zh-CN" altLang="en-US" dirty="0"/>
          </a:p>
        </p:txBody>
      </p:sp>
      <p:sp>
        <p:nvSpPr>
          <p:cNvPr id="3" name="内容占位符 2"/>
          <p:cNvSpPr>
            <a:spLocks noGrp="1"/>
          </p:cNvSpPr>
          <p:nvPr>
            <p:ph idx="1"/>
          </p:nvPr>
        </p:nvSpPr>
        <p:spPr>
          <a:xfrm>
            <a:off x="214282" y="1500174"/>
            <a:ext cx="3357586" cy="3873042"/>
          </a:xfrm>
          <a:ln>
            <a:solidFill>
              <a:schemeClr val="accent1"/>
            </a:solidFill>
          </a:ln>
        </p:spPr>
        <p:txBody>
          <a:bodyPr>
            <a:noAutofit/>
          </a:bodyPr>
          <a:lstStyle/>
          <a:p>
            <a:pPr>
              <a:spcBef>
                <a:spcPts val="0"/>
              </a:spcBef>
              <a:buNone/>
            </a:pPr>
            <a:r>
              <a:rPr lang="en-US" altLang="zh-CN" sz="2200" b="1" dirty="0">
                <a:latin typeface="Arial" panose="020B0604020202020204" pitchFamily="34" charset="0"/>
                <a:cs typeface="Arial" panose="020B0604020202020204" pitchFamily="34" charset="0"/>
              </a:rPr>
              <a:t>public class Sum {</a:t>
            </a:r>
          </a:p>
          <a:p>
            <a:pPr>
              <a:spcBef>
                <a:spcPts val="0"/>
              </a:spcBef>
              <a:buNone/>
            </a:pPr>
            <a:r>
              <a:rPr lang="en-US" altLang="zh-CN" sz="2200" b="1" dirty="0">
                <a:latin typeface="Arial" panose="020B0604020202020204" pitchFamily="34" charset="0"/>
                <a:cs typeface="Arial" panose="020B0604020202020204" pitchFamily="34" charset="0"/>
              </a:rPr>
              <a:t>   </a:t>
            </a:r>
            <a:r>
              <a:rPr lang="en-US" altLang="zh-CN" sz="2200" b="1" dirty="0" err="1">
                <a:solidFill>
                  <a:srgbClr val="006600"/>
                </a:solidFill>
                <a:latin typeface="Arial" panose="020B0604020202020204" pitchFamily="34" charset="0"/>
                <a:cs typeface="Arial" panose="020B0604020202020204" pitchFamily="34" charset="0"/>
              </a:rPr>
              <a:t>int</a:t>
            </a:r>
            <a:r>
              <a:rPr lang="en-US" altLang="zh-CN" sz="2200" b="1" dirty="0">
                <a:solidFill>
                  <a:srgbClr val="006600"/>
                </a:solidFill>
                <a:latin typeface="Arial" panose="020B0604020202020204" pitchFamily="34" charset="0"/>
                <a:cs typeface="Arial" panose="020B0604020202020204" pitchFamily="34" charset="0"/>
              </a:rPr>
              <a:t> n;</a:t>
            </a:r>
          </a:p>
          <a:p>
            <a:pPr>
              <a:spcBef>
                <a:spcPts val="0"/>
              </a:spcBef>
              <a:buNone/>
            </a:pPr>
            <a:endParaRPr lang="en-US" altLang="zh-CN" sz="2200" b="1" dirty="0">
              <a:latin typeface="Arial" panose="020B0604020202020204" pitchFamily="34" charset="0"/>
              <a:cs typeface="Arial" panose="020B0604020202020204" pitchFamily="34" charset="0"/>
            </a:endParaRPr>
          </a:p>
          <a:p>
            <a:pPr>
              <a:spcBef>
                <a:spcPts val="0"/>
              </a:spcBef>
              <a:buNone/>
            </a:pPr>
            <a:r>
              <a:rPr lang="en-US" altLang="zh-CN" sz="2200" b="1" dirty="0">
                <a:latin typeface="Arial" panose="020B0604020202020204" pitchFamily="34" charset="0"/>
                <a:cs typeface="Arial" panose="020B0604020202020204" pitchFamily="34" charset="0"/>
              </a:rPr>
              <a:t>   public </a:t>
            </a:r>
            <a:r>
              <a:rPr lang="en-US" altLang="zh-CN" sz="2200" b="1" dirty="0">
                <a:solidFill>
                  <a:srgbClr val="000099"/>
                </a:solidFill>
                <a:latin typeface="Arial" panose="020B0604020202020204" pitchFamily="34" charset="0"/>
                <a:cs typeface="Arial" panose="020B0604020202020204" pitchFamily="34" charset="0"/>
              </a:rPr>
              <a:t>double f() </a:t>
            </a:r>
            <a:r>
              <a:rPr lang="en-US" altLang="zh-CN" sz="2200" b="1" dirty="0">
                <a:latin typeface="Arial" panose="020B0604020202020204" pitchFamily="34" charset="0"/>
                <a:cs typeface="Arial" panose="020B0604020202020204" pitchFamily="34" charset="0"/>
              </a:rPr>
              <a:t>{</a:t>
            </a:r>
          </a:p>
          <a:p>
            <a:pPr>
              <a:spcBef>
                <a:spcPts val="0"/>
              </a:spcBef>
              <a:buNone/>
            </a:pPr>
            <a:r>
              <a:rPr lang="en-US" altLang="zh-CN" sz="2200" b="1" dirty="0">
                <a:latin typeface="Arial" panose="020B0604020202020204" pitchFamily="34" charset="0"/>
                <a:cs typeface="Arial" panose="020B0604020202020204" pitchFamily="34" charset="0"/>
              </a:rPr>
              <a:t>      double sum=0;</a:t>
            </a:r>
          </a:p>
          <a:p>
            <a:pPr>
              <a:spcBef>
                <a:spcPts val="0"/>
              </a:spcBef>
              <a:buNone/>
            </a:pPr>
            <a:r>
              <a:rPr lang="en-US" altLang="zh-CN" sz="2200" b="1" dirty="0">
                <a:latin typeface="Arial" panose="020B0604020202020204" pitchFamily="34" charset="0"/>
                <a:cs typeface="Arial" panose="020B0604020202020204" pitchFamily="34" charset="0"/>
              </a:rPr>
              <a:t>      for(</a:t>
            </a:r>
            <a:r>
              <a:rPr lang="en-US" altLang="zh-CN" sz="2200" b="1" dirty="0" err="1">
                <a:latin typeface="Arial" panose="020B0604020202020204" pitchFamily="34" charset="0"/>
                <a:cs typeface="Arial" panose="020B0604020202020204" pitchFamily="34" charset="0"/>
              </a:rPr>
              <a:t>int</a:t>
            </a:r>
            <a:r>
              <a:rPr lang="en-US" altLang="zh-CN" sz="2200" b="1" dirty="0">
                <a:latin typeface="Arial" panose="020B0604020202020204" pitchFamily="34" charset="0"/>
                <a:cs typeface="Arial" panose="020B0604020202020204" pitchFamily="34" charset="0"/>
              </a:rPr>
              <a:t> </a:t>
            </a:r>
            <a:r>
              <a:rPr lang="en-US" altLang="zh-CN" sz="2200" b="1" dirty="0" err="1">
                <a:latin typeface="Arial" panose="020B0604020202020204" pitchFamily="34" charset="0"/>
                <a:cs typeface="Arial" panose="020B0604020202020204" pitchFamily="34" charset="0"/>
              </a:rPr>
              <a:t>i</a:t>
            </a:r>
            <a:r>
              <a:rPr lang="en-US" altLang="zh-CN" sz="2200" b="1" dirty="0">
                <a:latin typeface="Arial" panose="020B0604020202020204" pitchFamily="34" charset="0"/>
                <a:cs typeface="Arial" panose="020B0604020202020204" pitchFamily="34" charset="0"/>
              </a:rPr>
              <a:t>=</a:t>
            </a:r>
            <a:r>
              <a:rPr lang="en-US" altLang="zh-CN" sz="2200" b="1" dirty="0" err="1">
                <a:latin typeface="Arial" panose="020B0604020202020204" pitchFamily="34" charset="0"/>
                <a:cs typeface="Arial" panose="020B0604020202020204" pitchFamily="34" charset="0"/>
              </a:rPr>
              <a:t>1;i</a:t>
            </a:r>
            <a:r>
              <a:rPr lang="en-US" altLang="zh-CN" sz="2200" b="1" dirty="0">
                <a:latin typeface="Arial" panose="020B0604020202020204" pitchFamily="34" charset="0"/>
                <a:cs typeface="Arial" panose="020B0604020202020204" pitchFamily="34" charset="0"/>
              </a:rPr>
              <a:t>&lt;=</a:t>
            </a:r>
            <a:r>
              <a:rPr lang="en-US" altLang="zh-CN" sz="2200" b="1" dirty="0" err="1">
                <a:latin typeface="Arial" panose="020B0604020202020204" pitchFamily="34" charset="0"/>
                <a:cs typeface="Arial" panose="020B0604020202020204" pitchFamily="34" charset="0"/>
              </a:rPr>
              <a:t>n;i</a:t>
            </a:r>
            <a:r>
              <a:rPr lang="en-US" altLang="zh-CN" sz="2200" b="1" dirty="0">
                <a:latin typeface="Arial" panose="020B0604020202020204" pitchFamily="34" charset="0"/>
                <a:cs typeface="Arial" panose="020B0604020202020204" pitchFamily="34" charset="0"/>
              </a:rPr>
              <a:t>++){</a:t>
            </a:r>
          </a:p>
          <a:p>
            <a:pPr>
              <a:spcBef>
                <a:spcPts val="0"/>
              </a:spcBef>
              <a:buNone/>
            </a:pPr>
            <a:r>
              <a:rPr lang="en-US" altLang="zh-CN" sz="2200" b="1" dirty="0">
                <a:latin typeface="Arial" panose="020B0604020202020204" pitchFamily="34" charset="0"/>
                <a:cs typeface="Arial" panose="020B0604020202020204" pitchFamily="34" charset="0"/>
              </a:rPr>
              <a:t>             sum=</a:t>
            </a:r>
            <a:r>
              <a:rPr lang="en-US" altLang="zh-CN" sz="2200" b="1" dirty="0" err="1">
                <a:latin typeface="Arial" panose="020B0604020202020204" pitchFamily="34" charset="0"/>
                <a:cs typeface="Arial" panose="020B0604020202020204" pitchFamily="34" charset="0"/>
              </a:rPr>
              <a:t>sum+i</a:t>
            </a:r>
            <a:r>
              <a:rPr lang="en-US" altLang="zh-CN" sz="2200" b="1" dirty="0">
                <a:latin typeface="Arial" panose="020B0604020202020204" pitchFamily="34" charset="0"/>
                <a:cs typeface="Arial" panose="020B0604020202020204" pitchFamily="34" charset="0"/>
              </a:rPr>
              <a:t>;</a:t>
            </a:r>
          </a:p>
          <a:p>
            <a:pPr>
              <a:spcBef>
                <a:spcPts val="0"/>
              </a:spcBef>
              <a:buNone/>
            </a:pPr>
            <a:r>
              <a:rPr lang="en-US" altLang="zh-CN" sz="2200" b="1" dirty="0">
                <a:latin typeface="Arial" panose="020B0604020202020204" pitchFamily="34" charset="0"/>
                <a:cs typeface="Arial" panose="020B0604020202020204" pitchFamily="34" charset="0"/>
              </a:rPr>
              <a:t>      }</a:t>
            </a:r>
          </a:p>
          <a:p>
            <a:pPr>
              <a:spcBef>
                <a:spcPts val="0"/>
              </a:spcBef>
              <a:buNone/>
            </a:pPr>
            <a:r>
              <a:rPr lang="en-US" altLang="zh-CN" sz="2200" b="1" dirty="0">
                <a:latin typeface="Arial" panose="020B0604020202020204" pitchFamily="34" charset="0"/>
                <a:cs typeface="Arial" panose="020B0604020202020204" pitchFamily="34" charset="0"/>
              </a:rPr>
              <a:t>      return sum;  </a:t>
            </a:r>
          </a:p>
          <a:p>
            <a:pPr>
              <a:spcBef>
                <a:spcPts val="0"/>
              </a:spcBef>
              <a:buNone/>
            </a:pPr>
            <a:r>
              <a:rPr lang="en-US" altLang="zh-CN" sz="2200" b="1" dirty="0">
                <a:latin typeface="Arial" panose="020B0604020202020204" pitchFamily="34" charset="0"/>
                <a:cs typeface="Arial" panose="020B0604020202020204" pitchFamily="34" charset="0"/>
              </a:rPr>
              <a:t>   }</a:t>
            </a:r>
          </a:p>
          <a:p>
            <a:pPr>
              <a:spcBef>
                <a:spcPts val="0"/>
              </a:spcBef>
              <a:buNone/>
            </a:pPr>
            <a:r>
              <a:rPr lang="en-US" altLang="zh-CN" sz="2200" b="1" dirty="0">
                <a:latin typeface="Arial" panose="020B0604020202020204" pitchFamily="34" charset="0"/>
                <a:cs typeface="Arial" panose="020B0604020202020204" pitchFamily="34" charset="0"/>
              </a:rPr>
              <a:t>}</a:t>
            </a:r>
            <a:endParaRPr lang="zh-CN" altLang="en-US" sz="2200" b="1"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49</a:t>
            </a:fld>
            <a:endParaRPr lang="zh-CN" altLang="en-US" dirty="0"/>
          </a:p>
        </p:txBody>
      </p:sp>
      <p:sp>
        <p:nvSpPr>
          <p:cNvPr id="5" name="内容占位符 2"/>
          <p:cNvSpPr txBox="1">
            <a:spLocks/>
          </p:cNvSpPr>
          <p:nvPr/>
        </p:nvSpPr>
        <p:spPr bwMode="auto">
          <a:xfrm>
            <a:off x="3896214" y="861600"/>
            <a:ext cx="5033503" cy="5807759"/>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342900" lvl="0" indent="-342900" fontAlgn="base">
              <a:spcAft>
                <a:spcPct val="0"/>
              </a:spcAft>
              <a:buClr>
                <a:schemeClr val="tx2"/>
              </a:buClr>
              <a:buSzPct val="70000"/>
            </a:pPr>
            <a:r>
              <a:rPr lang="en-US" altLang="zh-CN" sz="2200" b="1" kern="0" dirty="0">
                <a:latin typeface="Arial" panose="020B0604020202020204" pitchFamily="34" charset="0"/>
                <a:cs typeface="Arial" panose="020B0604020202020204" pitchFamily="34" charset="0"/>
              </a:rPr>
              <a:t>public class </a:t>
            </a:r>
            <a:r>
              <a:rPr lang="en-US" altLang="zh-CN" sz="2200" b="1" kern="0" dirty="0">
                <a:solidFill>
                  <a:srgbClr val="C00000"/>
                </a:solidFill>
                <a:latin typeface="Arial" panose="020B0604020202020204" pitchFamily="34" charset="0"/>
                <a:cs typeface="Arial" panose="020B0604020202020204" pitchFamily="34" charset="0"/>
              </a:rPr>
              <a:t>Average </a:t>
            </a:r>
            <a:r>
              <a:rPr lang="en-US" altLang="zh-CN" sz="2200" b="1" kern="0" dirty="0">
                <a:solidFill>
                  <a:srgbClr val="000099"/>
                </a:solidFill>
                <a:latin typeface="Arial" panose="020B0604020202020204" pitchFamily="34" charset="0"/>
                <a:cs typeface="Arial" panose="020B0604020202020204" pitchFamily="34" charset="0"/>
              </a:rPr>
              <a:t>extends</a:t>
            </a:r>
            <a:r>
              <a:rPr lang="en-US" altLang="zh-CN" sz="2200" b="1" kern="0" dirty="0">
                <a:solidFill>
                  <a:srgbClr val="C00000"/>
                </a:solidFill>
                <a:latin typeface="Arial" panose="020B0604020202020204" pitchFamily="34" charset="0"/>
                <a:cs typeface="Arial" panose="020B0604020202020204" pitchFamily="34" charset="0"/>
              </a:rPr>
              <a:t> Sum </a:t>
            </a:r>
            <a:r>
              <a:rPr lang="en-US" altLang="zh-CN" sz="2200" b="1" kern="0" dirty="0">
                <a:latin typeface="Arial" panose="020B0604020202020204" pitchFamily="34" charset="0"/>
                <a:cs typeface="Arial" panose="020B0604020202020204" pitchFamily="34" charset="0"/>
              </a:rPr>
              <a:t>{</a:t>
            </a:r>
          </a:p>
          <a:p>
            <a:pPr marL="342900" lvl="0" indent="-342900" fontAlgn="base">
              <a:spcAft>
                <a:spcPct val="0"/>
              </a:spcAft>
              <a:buClr>
                <a:schemeClr val="tx2"/>
              </a:buClr>
              <a:buSzPct val="70000"/>
            </a:pPr>
            <a:r>
              <a:rPr lang="en-US" altLang="zh-CN" sz="2200" b="1" kern="0" dirty="0">
                <a:latin typeface="Arial" panose="020B0604020202020204" pitchFamily="34" charset="0"/>
                <a:cs typeface="Arial" panose="020B0604020202020204" pitchFamily="34" charset="0"/>
              </a:rPr>
              <a:t>   </a:t>
            </a:r>
            <a:r>
              <a:rPr lang="en-US" altLang="zh-CN" sz="2200" b="1" kern="0" dirty="0">
                <a:solidFill>
                  <a:srgbClr val="0000CC"/>
                </a:solidFill>
                <a:latin typeface="Arial" panose="020B0604020202020204" pitchFamily="34" charset="0"/>
                <a:cs typeface="Arial" panose="020B0604020202020204" pitchFamily="34" charset="0"/>
              </a:rPr>
              <a:t>double n</a:t>
            </a:r>
            <a:r>
              <a:rPr lang="en-US" altLang="zh-CN" sz="2200" b="1" kern="0" dirty="0">
                <a:solidFill>
                  <a:srgbClr val="006600"/>
                </a:solidFill>
                <a:latin typeface="Arial" panose="020B0604020202020204" pitchFamily="34" charset="0"/>
                <a:cs typeface="Arial" panose="020B0604020202020204" pitchFamily="34" charset="0"/>
              </a:rPr>
              <a:t>;     </a:t>
            </a:r>
          </a:p>
          <a:p>
            <a:pPr marL="342900" lvl="0" indent="-342900" fontAlgn="base">
              <a:spcAft>
                <a:spcPct val="0"/>
              </a:spcAft>
              <a:buClr>
                <a:schemeClr val="tx2"/>
              </a:buClr>
              <a:buSzPct val="70000"/>
            </a:pPr>
            <a:r>
              <a:rPr lang="en-US" altLang="zh-CN" sz="2200" b="1" kern="0" dirty="0">
                <a:solidFill>
                  <a:srgbClr val="006600"/>
                </a:solidFill>
                <a:latin typeface="Arial" panose="020B0604020202020204" pitchFamily="34" charset="0"/>
                <a:cs typeface="Arial" panose="020B0604020202020204" pitchFamily="34" charset="0"/>
              </a:rPr>
              <a:t>      </a:t>
            </a:r>
            <a:endParaRPr lang="zh-CN" altLang="en-US" sz="2200" b="1" kern="0" dirty="0">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zh-CN" altLang="en-US" sz="2200" b="1" kern="0" dirty="0">
                <a:latin typeface="Arial" panose="020B0604020202020204" pitchFamily="34" charset="0"/>
                <a:cs typeface="Arial" panose="020B0604020202020204" pitchFamily="34" charset="0"/>
              </a:rPr>
              <a:t>   </a:t>
            </a:r>
            <a:r>
              <a:rPr lang="en-US" altLang="zh-CN" sz="2200" b="1" kern="0" dirty="0">
                <a:latin typeface="Arial" panose="020B0604020202020204" pitchFamily="34" charset="0"/>
                <a:cs typeface="Arial" panose="020B0604020202020204" pitchFamily="34" charset="0"/>
              </a:rPr>
              <a:t>public </a:t>
            </a:r>
            <a:r>
              <a:rPr lang="en-US" altLang="zh-CN" sz="2200" b="1" dirty="0">
                <a:solidFill>
                  <a:srgbClr val="000099"/>
                </a:solidFill>
                <a:latin typeface="Arial" panose="020B0604020202020204" pitchFamily="34" charset="0"/>
                <a:cs typeface="Arial" panose="020B0604020202020204" pitchFamily="34" charset="0"/>
              </a:rPr>
              <a:t>double f() </a:t>
            </a:r>
            <a:r>
              <a:rPr lang="en-US" altLang="zh-CN" sz="2200" b="1" kern="0" dirty="0">
                <a:latin typeface="Arial" panose="020B0604020202020204" pitchFamily="34" charset="0"/>
                <a:cs typeface="Arial" panose="020B0604020202020204" pitchFamily="34" charset="0"/>
              </a:rPr>
              <a:t>{</a:t>
            </a:r>
          </a:p>
          <a:p>
            <a:pPr marL="342900" lvl="0" indent="-342900" fontAlgn="base">
              <a:spcAft>
                <a:spcPct val="0"/>
              </a:spcAft>
              <a:buClr>
                <a:schemeClr val="tx2"/>
              </a:buClr>
              <a:buSzPct val="70000"/>
            </a:pPr>
            <a:r>
              <a:rPr lang="en-US" altLang="zh-CN" sz="2200" b="1" kern="0" dirty="0">
                <a:latin typeface="Arial" panose="020B0604020202020204" pitchFamily="34" charset="0"/>
                <a:cs typeface="Arial" panose="020B0604020202020204" pitchFamily="34" charset="0"/>
              </a:rPr>
              <a:t>      double c;</a:t>
            </a:r>
          </a:p>
          <a:p>
            <a:pPr marL="342900" lvl="0" indent="-342900" fontAlgn="base">
              <a:spcAft>
                <a:spcPct val="0"/>
              </a:spcAft>
              <a:buClr>
                <a:schemeClr val="tx2"/>
              </a:buClr>
              <a:buSzPct val="70000"/>
            </a:pPr>
            <a:r>
              <a:rPr lang="en-US" altLang="zh-CN" sz="2200" b="1" kern="0" dirty="0">
                <a:solidFill>
                  <a:srgbClr val="006600"/>
                </a:solidFill>
                <a:latin typeface="Arial" panose="020B0604020202020204" pitchFamily="34" charset="0"/>
                <a:cs typeface="Arial" panose="020B0604020202020204" pitchFamily="34" charset="0"/>
              </a:rPr>
              <a:t>      </a:t>
            </a:r>
            <a:r>
              <a:rPr lang="en-US" altLang="zh-CN" sz="2200" b="1" kern="0" dirty="0" err="1">
                <a:solidFill>
                  <a:srgbClr val="006600"/>
                </a:solidFill>
                <a:latin typeface="Arial" panose="020B0604020202020204" pitchFamily="34" charset="0"/>
                <a:cs typeface="Arial" panose="020B0604020202020204" pitchFamily="34" charset="0"/>
              </a:rPr>
              <a:t>super.n</a:t>
            </a:r>
            <a:r>
              <a:rPr lang="en-US" altLang="zh-CN" sz="2200" b="1" kern="0" dirty="0">
                <a:solidFill>
                  <a:srgbClr val="006600"/>
                </a:solidFill>
                <a:latin typeface="Arial" panose="020B0604020202020204" pitchFamily="34" charset="0"/>
                <a:cs typeface="Arial" panose="020B0604020202020204" pitchFamily="34" charset="0"/>
              </a:rPr>
              <a:t>= (int)</a:t>
            </a:r>
            <a:r>
              <a:rPr lang="en-US" altLang="zh-CN" sz="2200" b="1" kern="0" dirty="0">
                <a:solidFill>
                  <a:srgbClr val="0000CC"/>
                </a:solidFill>
                <a:latin typeface="Arial" panose="020B0604020202020204" pitchFamily="34" charset="0"/>
                <a:cs typeface="Arial" panose="020B0604020202020204" pitchFamily="34" charset="0"/>
              </a:rPr>
              <a:t>n</a:t>
            </a:r>
            <a:r>
              <a:rPr lang="en-US" altLang="zh-CN" sz="2200" b="1" kern="0" dirty="0">
                <a:solidFill>
                  <a:srgbClr val="006600"/>
                </a:solidFill>
                <a:latin typeface="Arial" panose="020B0604020202020204" pitchFamily="34" charset="0"/>
                <a:cs typeface="Arial" panose="020B0604020202020204" pitchFamily="34" charset="0"/>
              </a:rPr>
              <a:t>; 	</a:t>
            </a:r>
          </a:p>
          <a:p>
            <a:pPr marL="342900" lvl="0" indent="-342900" fontAlgn="base">
              <a:spcAft>
                <a:spcPct val="0"/>
              </a:spcAft>
              <a:buClr>
                <a:schemeClr val="tx2"/>
              </a:buClr>
              <a:buSzPct val="70000"/>
            </a:pPr>
            <a:r>
              <a:rPr lang="en-US" altLang="zh-CN" sz="2200" b="1" kern="0" dirty="0">
                <a:latin typeface="Arial" panose="020B0604020202020204" pitchFamily="34" charset="0"/>
                <a:cs typeface="Arial" panose="020B0604020202020204" pitchFamily="34" charset="0"/>
              </a:rPr>
              <a:t>      c = </a:t>
            </a:r>
            <a:r>
              <a:rPr lang="en-US" altLang="zh-CN" sz="2200" b="1" kern="0" dirty="0" err="1">
                <a:solidFill>
                  <a:srgbClr val="FF0000"/>
                </a:solidFill>
                <a:latin typeface="Arial" panose="020B0604020202020204" pitchFamily="34" charset="0"/>
                <a:cs typeface="Arial" panose="020B0604020202020204" pitchFamily="34" charset="0"/>
              </a:rPr>
              <a:t>super.f</a:t>
            </a:r>
            <a:r>
              <a:rPr lang="en-US" altLang="zh-CN" sz="2200" b="1" kern="0" dirty="0">
                <a:solidFill>
                  <a:srgbClr val="FF0000"/>
                </a:solidFill>
                <a:latin typeface="Arial" panose="020B0604020202020204" pitchFamily="34" charset="0"/>
                <a:cs typeface="Arial" panose="020B0604020202020204" pitchFamily="34" charset="0"/>
              </a:rPr>
              <a:t>();</a:t>
            </a:r>
          </a:p>
          <a:p>
            <a:pPr marL="342900" lvl="0" indent="-342900" fontAlgn="base">
              <a:spcAft>
                <a:spcPct val="0"/>
              </a:spcAft>
              <a:buClr>
                <a:schemeClr val="tx2"/>
              </a:buClr>
              <a:buSzPct val="70000"/>
            </a:pPr>
            <a:r>
              <a:rPr lang="en-US" altLang="zh-CN" sz="2200" b="1" kern="0" dirty="0">
                <a:latin typeface="Arial" panose="020B0604020202020204" pitchFamily="34" charset="0"/>
                <a:cs typeface="Arial" panose="020B0604020202020204" pitchFamily="34" charset="0"/>
              </a:rPr>
              <a:t>      return </a:t>
            </a:r>
            <a:r>
              <a:rPr lang="en-US" altLang="zh-CN" sz="2200" b="1" kern="0" dirty="0" err="1">
                <a:latin typeface="Arial" panose="020B0604020202020204" pitchFamily="34" charset="0"/>
                <a:cs typeface="Arial" panose="020B0604020202020204" pitchFamily="34" charset="0"/>
              </a:rPr>
              <a:t>c+n</a:t>
            </a:r>
            <a:r>
              <a:rPr lang="en-US" altLang="zh-CN" sz="2200" b="1" kern="0" dirty="0">
                <a:latin typeface="Arial" panose="020B0604020202020204" pitchFamily="34" charset="0"/>
                <a:cs typeface="Arial" panose="020B0604020202020204" pitchFamily="34" charset="0"/>
              </a:rPr>
              <a:t>;</a:t>
            </a:r>
          </a:p>
          <a:p>
            <a:pPr marL="342900" lvl="0" indent="-342900" fontAlgn="base">
              <a:spcAft>
                <a:spcPct val="0"/>
              </a:spcAft>
              <a:buClr>
                <a:schemeClr val="tx2"/>
              </a:buClr>
              <a:buSzPct val="70000"/>
            </a:pPr>
            <a:r>
              <a:rPr lang="en-US" altLang="zh-CN" sz="2200" b="1" kern="0" dirty="0">
                <a:latin typeface="Arial" panose="020B0604020202020204" pitchFamily="34" charset="0"/>
                <a:cs typeface="Arial" panose="020B0604020202020204" pitchFamily="34" charset="0"/>
              </a:rPr>
              <a:t>   }</a:t>
            </a:r>
          </a:p>
          <a:p>
            <a:pPr marL="342900" lvl="0" indent="-342900" fontAlgn="base">
              <a:spcAft>
                <a:spcPct val="0"/>
              </a:spcAft>
              <a:buClr>
                <a:schemeClr val="tx2"/>
              </a:buClr>
              <a:buSzPct val="70000"/>
            </a:pPr>
            <a:endParaRPr lang="en-US" altLang="zh-CN" sz="2200" b="1" kern="0" dirty="0">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en-US" altLang="zh-CN" sz="2200" b="1" kern="0" dirty="0">
                <a:latin typeface="Arial" panose="020B0604020202020204" pitchFamily="34" charset="0"/>
                <a:cs typeface="Arial" panose="020B0604020202020204" pitchFamily="34" charset="0"/>
              </a:rPr>
              <a:t>   public double g() { </a:t>
            </a:r>
          </a:p>
          <a:p>
            <a:pPr marL="342900" lvl="0" indent="-342900" fontAlgn="base">
              <a:spcAft>
                <a:spcPct val="0"/>
              </a:spcAft>
              <a:buClr>
                <a:schemeClr val="tx2"/>
              </a:buClr>
              <a:buSzPct val="70000"/>
            </a:pPr>
            <a:r>
              <a:rPr lang="en-US" altLang="zh-CN" sz="2200" b="1" kern="0" dirty="0">
                <a:latin typeface="Arial" panose="020B0604020202020204" pitchFamily="34" charset="0"/>
                <a:cs typeface="Arial" panose="020B0604020202020204" pitchFamily="34" charset="0"/>
              </a:rPr>
              <a:t>      double c;</a:t>
            </a:r>
          </a:p>
          <a:p>
            <a:pPr marL="342900" lvl="0" indent="-342900" fontAlgn="base">
              <a:spcAft>
                <a:spcPct val="0"/>
              </a:spcAft>
              <a:buClr>
                <a:schemeClr val="tx2"/>
              </a:buClr>
              <a:buSzPct val="70000"/>
            </a:pPr>
            <a:r>
              <a:rPr lang="en-US" altLang="zh-CN" sz="2200" b="1" kern="0" dirty="0">
                <a:latin typeface="Arial" panose="020B0604020202020204" pitchFamily="34" charset="0"/>
                <a:cs typeface="Arial" panose="020B0604020202020204" pitchFamily="34" charset="0"/>
              </a:rPr>
              <a:t>      c = </a:t>
            </a:r>
            <a:r>
              <a:rPr lang="en-US" altLang="zh-CN" sz="2200" b="1" kern="0" dirty="0" err="1">
                <a:solidFill>
                  <a:srgbClr val="FF0000"/>
                </a:solidFill>
                <a:latin typeface="Arial" panose="020B0604020202020204" pitchFamily="34" charset="0"/>
                <a:cs typeface="Arial" panose="020B0604020202020204" pitchFamily="34" charset="0"/>
              </a:rPr>
              <a:t>super.f</a:t>
            </a:r>
            <a:r>
              <a:rPr lang="en-US" altLang="zh-CN" sz="2200" b="1" kern="0" dirty="0">
                <a:solidFill>
                  <a:srgbClr val="FF0000"/>
                </a:solidFill>
                <a:latin typeface="Arial" panose="020B0604020202020204" pitchFamily="34" charset="0"/>
                <a:cs typeface="Arial" panose="020B0604020202020204" pitchFamily="34" charset="0"/>
              </a:rPr>
              <a:t>();</a:t>
            </a:r>
          </a:p>
          <a:p>
            <a:pPr marL="342900" lvl="0" indent="-342900" fontAlgn="base">
              <a:spcAft>
                <a:spcPct val="0"/>
              </a:spcAft>
              <a:buClr>
                <a:schemeClr val="tx2"/>
              </a:buClr>
              <a:buSzPct val="70000"/>
            </a:pPr>
            <a:r>
              <a:rPr lang="en-US" altLang="zh-CN" sz="2200" b="1" kern="0" dirty="0">
                <a:latin typeface="Arial" panose="020B0604020202020204" pitchFamily="34" charset="0"/>
                <a:cs typeface="Arial" panose="020B0604020202020204" pitchFamily="34" charset="0"/>
              </a:rPr>
              <a:t>      return c-n;</a:t>
            </a:r>
          </a:p>
          <a:p>
            <a:pPr marL="342900" lvl="0" indent="-342900" fontAlgn="base">
              <a:spcAft>
                <a:spcPct val="0"/>
              </a:spcAft>
              <a:buClr>
                <a:schemeClr val="tx2"/>
              </a:buClr>
              <a:buSzPct val="70000"/>
            </a:pPr>
            <a:r>
              <a:rPr lang="en-US" altLang="zh-CN" sz="2200" b="1" kern="0" dirty="0">
                <a:latin typeface="Arial" panose="020B0604020202020204" pitchFamily="34" charset="0"/>
                <a:cs typeface="Arial" panose="020B0604020202020204" pitchFamily="34" charset="0"/>
              </a:rPr>
              <a:t>   }</a:t>
            </a:r>
          </a:p>
          <a:p>
            <a:pPr marL="342900" lvl="0" indent="-342900" fontAlgn="base">
              <a:spcAft>
                <a:spcPct val="0"/>
              </a:spcAft>
              <a:buClr>
                <a:schemeClr val="tx2"/>
              </a:buClr>
              <a:buSzPct val="70000"/>
            </a:pPr>
            <a:r>
              <a:rPr lang="en-US" altLang="zh-CN" sz="2200" b="1" kern="0" dirty="0">
                <a:latin typeface="Arial" panose="020B0604020202020204" pitchFamily="34" charset="0"/>
                <a:cs typeface="Arial" panose="020B0604020202020204" pitchFamily="34" charset="0"/>
              </a:rPr>
              <a:t>}</a:t>
            </a:r>
            <a:endParaRPr kumimoji="0" lang="zh-CN" altLang="en-US" sz="22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p:txBody>
      </p:sp>
      <p:sp>
        <p:nvSpPr>
          <p:cNvPr id="7" name="TextBox 6"/>
          <p:cNvSpPr txBox="1"/>
          <p:nvPr/>
        </p:nvSpPr>
        <p:spPr>
          <a:xfrm>
            <a:off x="214282" y="1000108"/>
            <a:ext cx="1785950" cy="461665"/>
          </a:xfrm>
          <a:prstGeom prst="rect">
            <a:avLst/>
          </a:prstGeom>
          <a:noFill/>
        </p:spPr>
        <p:txBody>
          <a:bodyPr wrap="square" rtlCol="0">
            <a:spAutoFit/>
          </a:bodyPr>
          <a:lstStyle/>
          <a:p>
            <a:r>
              <a:rPr lang="en-US" altLang="zh-CN" sz="2400" dirty="0"/>
              <a:t>//</a:t>
            </a:r>
            <a:r>
              <a:rPr lang="en-US" altLang="zh-CN" sz="2400" dirty="0" err="1"/>
              <a:t>Sum.java</a:t>
            </a:r>
            <a:endParaRPr lang="zh-CN" altLang="en-US" sz="2400" dirty="0"/>
          </a:p>
        </p:txBody>
      </p:sp>
      <p:sp>
        <p:nvSpPr>
          <p:cNvPr id="8" name="TextBox 7"/>
          <p:cNvSpPr txBox="1"/>
          <p:nvPr/>
        </p:nvSpPr>
        <p:spPr>
          <a:xfrm>
            <a:off x="3851920" y="472459"/>
            <a:ext cx="2357454" cy="461665"/>
          </a:xfrm>
          <a:prstGeom prst="rect">
            <a:avLst/>
          </a:prstGeom>
          <a:noFill/>
        </p:spPr>
        <p:txBody>
          <a:bodyPr wrap="square" rtlCol="0">
            <a:spAutoFit/>
          </a:bodyPr>
          <a:lstStyle/>
          <a:p>
            <a:r>
              <a:rPr lang="en-US" altLang="zh-CN" sz="2400" kern="0" dirty="0"/>
              <a:t>//</a:t>
            </a:r>
            <a:r>
              <a:rPr lang="en-US" altLang="zh-CN" sz="2400" kern="0" dirty="0" err="1"/>
              <a:t>Average</a:t>
            </a:r>
            <a:r>
              <a:rPr lang="en-US" altLang="zh-CN" sz="2400" dirty="0" err="1"/>
              <a:t>.java</a:t>
            </a:r>
            <a:endParaRPr lang="zh-CN" altLang="en-US" sz="2400" dirty="0"/>
          </a:p>
        </p:txBody>
      </p:sp>
      <p:sp>
        <p:nvSpPr>
          <p:cNvPr id="9" name="文本框 8">
            <a:extLst>
              <a:ext uri="{FF2B5EF4-FFF2-40B4-BE49-F238E27FC236}">
                <a16:creationId xmlns:a16="http://schemas.microsoft.com/office/drawing/2014/main" id="{576DF0AF-A606-42EC-A5E5-F79211FEDB7D}"/>
              </a:ext>
            </a:extLst>
          </p:cNvPr>
          <p:cNvSpPr txBox="1"/>
          <p:nvPr/>
        </p:nvSpPr>
        <p:spPr>
          <a:xfrm>
            <a:off x="6553200" y="1927866"/>
            <a:ext cx="1954381" cy="400110"/>
          </a:xfrm>
          <a:prstGeom prst="rect">
            <a:avLst/>
          </a:prstGeom>
          <a:noFill/>
        </p:spPr>
        <p:txBody>
          <a:bodyPr wrap="none" rtlCol="0">
            <a:spAutoFit/>
          </a:bodyPr>
          <a:lstStyle/>
          <a:p>
            <a:r>
              <a:rPr lang="en-US" altLang="zh-CN" sz="2000" b="1" dirty="0">
                <a:solidFill>
                  <a:srgbClr val="006600"/>
                </a:solidFill>
              </a:rPr>
              <a:t>//</a:t>
            </a:r>
            <a:r>
              <a:rPr lang="zh-CN" altLang="en-US" sz="2000" b="1" dirty="0">
                <a:solidFill>
                  <a:srgbClr val="006600"/>
                </a:solidFill>
              </a:rPr>
              <a:t>重写父类方法</a:t>
            </a:r>
          </a:p>
        </p:txBody>
      </p:sp>
      <p:sp>
        <p:nvSpPr>
          <p:cNvPr id="10" name="文本框 9">
            <a:extLst>
              <a:ext uri="{FF2B5EF4-FFF2-40B4-BE49-F238E27FC236}">
                <a16:creationId xmlns:a16="http://schemas.microsoft.com/office/drawing/2014/main" id="{00443A7C-A6BE-4104-85A7-682195EE3BD2}"/>
              </a:ext>
            </a:extLst>
          </p:cNvPr>
          <p:cNvSpPr txBox="1"/>
          <p:nvPr/>
        </p:nvSpPr>
        <p:spPr>
          <a:xfrm>
            <a:off x="5578370" y="1230940"/>
            <a:ext cx="2031325" cy="400110"/>
          </a:xfrm>
          <a:prstGeom prst="rect">
            <a:avLst/>
          </a:prstGeom>
          <a:noFill/>
        </p:spPr>
        <p:txBody>
          <a:bodyPr wrap="none" rtlCol="0">
            <a:spAutoFit/>
          </a:bodyPr>
          <a:lstStyle/>
          <a:p>
            <a:r>
              <a:rPr lang="en-US" altLang="zh-CN" sz="2000" b="1" kern="0" dirty="0">
                <a:solidFill>
                  <a:srgbClr val="006600"/>
                </a:solidFill>
                <a:latin typeface="Arial" panose="020B0604020202020204" pitchFamily="34" charset="0"/>
                <a:cs typeface="Arial" panose="020B0604020202020204" pitchFamily="34" charset="0"/>
              </a:rPr>
              <a:t>//</a:t>
            </a:r>
            <a:r>
              <a:rPr lang="zh-CN" altLang="en-US" sz="2000" b="1" kern="0" dirty="0">
                <a:solidFill>
                  <a:srgbClr val="006600"/>
                </a:solidFill>
                <a:latin typeface="Arial" panose="020B0604020202020204" pitchFamily="34" charset="0"/>
                <a:cs typeface="Arial" panose="020B0604020202020204" pitchFamily="34" charset="0"/>
              </a:rPr>
              <a:t>隐藏父类变量</a:t>
            </a:r>
            <a:r>
              <a:rPr lang="en-US" altLang="zh-CN" sz="2000" b="1" kern="0" dirty="0">
                <a:solidFill>
                  <a:srgbClr val="006600"/>
                </a:solidFill>
                <a:latin typeface="Arial" panose="020B0604020202020204" pitchFamily="34" charset="0"/>
                <a:cs typeface="Arial" panose="020B0604020202020204" pitchFamily="34" charset="0"/>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   子类与父类 </a:t>
            </a:r>
          </a:p>
        </p:txBody>
      </p:sp>
      <p:sp>
        <p:nvSpPr>
          <p:cNvPr id="3" name="内容占位符 2"/>
          <p:cNvSpPr>
            <a:spLocks noGrp="1"/>
          </p:cNvSpPr>
          <p:nvPr>
            <p:ph idx="1"/>
          </p:nvPr>
        </p:nvSpPr>
        <p:spPr>
          <a:xfrm>
            <a:off x="571472" y="1643050"/>
            <a:ext cx="8229600" cy="4502150"/>
          </a:xfrm>
        </p:spPr>
        <p:txBody>
          <a:bodyPr/>
          <a:lstStyle/>
          <a:p>
            <a:pPr algn="just"/>
            <a:r>
              <a:rPr lang="zh-CN" altLang="en-US" dirty="0"/>
              <a:t>利用</a:t>
            </a:r>
            <a:r>
              <a:rPr lang="zh-CN" altLang="en-US" b="1" dirty="0">
                <a:solidFill>
                  <a:srgbClr val="0000CC"/>
                </a:solidFill>
              </a:rPr>
              <a:t>继承</a:t>
            </a:r>
            <a:r>
              <a:rPr lang="zh-CN" altLang="en-US" dirty="0"/>
              <a:t>，先编写一个共有属性的</a:t>
            </a:r>
            <a:r>
              <a:rPr lang="zh-CN" altLang="en-US" b="1" dirty="0">
                <a:solidFill>
                  <a:srgbClr val="C00000"/>
                </a:solidFill>
                <a:latin typeface="华文行楷" panose="02010800040101010101" pitchFamily="2" charset="-122"/>
                <a:ea typeface="华文行楷" panose="02010800040101010101" pitchFamily="2" charset="-122"/>
              </a:rPr>
              <a:t>一般类</a:t>
            </a:r>
            <a:r>
              <a:rPr lang="zh-CN" altLang="en-US" dirty="0"/>
              <a:t>，根据该</a:t>
            </a:r>
            <a:r>
              <a:rPr lang="zh-CN" altLang="en-US" b="1" dirty="0">
                <a:solidFill>
                  <a:srgbClr val="C00000"/>
                </a:solidFill>
                <a:latin typeface="华文行楷" panose="02010800040101010101" pitchFamily="2" charset="-122"/>
                <a:ea typeface="华文行楷" panose="02010800040101010101" pitchFamily="2" charset="-122"/>
              </a:rPr>
              <a:t>一般类</a:t>
            </a:r>
            <a:r>
              <a:rPr lang="zh-CN" altLang="en-US" dirty="0"/>
              <a:t>再编写</a:t>
            </a:r>
            <a:r>
              <a:rPr lang="zh-CN" altLang="en-US" b="1" dirty="0">
                <a:solidFill>
                  <a:srgbClr val="0000CC"/>
                </a:solidFill>
                <a:latin typeface="华文行楷" panose="02010800040101010101" pitchFamily="2" charset="-122"/>
                <a:ea typeface="华文行楷" panose="02010800040101010101" pitchFamily="2" charset="-122"/>
              </a:rPr>
              <a:t>具有特殊属性的新类</a:t>
            </a:r>
            <a:r>
              <a:rPr lang="zh-CN" altLang="en-US" b="1" dirty="0">
                <a:solidFill>
                  <a:srgbClr val="C00000"/>
                </a:solidFill>
              </a:rPr>
              <a:t>。</a:t>
            </a:r>
            <a:endParaRPr lang="en-US" altLang="zh-CN" b="1" dirty="0">
              <a:solidFill>
                <a:srgbClr val="C00000"/>
              </a:solidFill>
            </a:endParaRPr>
          </a:p>
          <a:p>
            <a:pPr lvl="1" algn="just"/>
            <a:r>
              <a:rPr lang="zh-CN" altLang="en-US" dirty="0"/>
              <a:t>新类</a:t>
            </a:r>
            <a:r>
              <a:rPr lang="zh-CN" altLang="en-US" b="1" dirty="0">
                <a:solidFill>
                  <a:srgbClr val="0000CC"/>
                </a:solidFill>
                <a:latin typeface="隶书" panose="02010509060101010101" pitchFamily="49" charset="-122"/>
                <a:ea typeface="隶书" panose="02010509060101010101" pitchFamily="49" charset="-122"/>
              </a:rPr>
              <a:t>继承</a:t>
            </a:r>
            <a:r>
              <a:rPr lang="zh-CN" altLang="en-US" b="1" dirty="0">
                <a:solidFill>
                  <a:srgbClr val="C00000"/>
                </a:solidFill>
                <a:latin typeface="华文行楷" panose="02010800040101010101" pitchFamily="2" charset="-122"/>
                <a:ea typeface="华文行楷" panose="02010800040101010101" pitchFamily="2" charset="-122"/>
                <a:cs typeface="+mn-cs"/>
              </a:rPr>
              <a:t>一般类</a:t>
            </a:r>
            <a:r>
              <a:rPr lang="zh-CN" altLang="en-US" dirty="0"/>
              <a:t>的状态和行为，并根据需要增加它自己的</a:t>
            </a:r>
            <a:r>
              <a:rPr lang="zh-CN" altLang="en-US" b="1" dirty="0">
                <a:solidFill>
                  <a:srgbClr val="0000CC"/>
                </a:solidFill>
                <a:latin typeface="隶书" panose="02010509060101010101" pitchFamily="49" charset="-122"/>
                <a:ea typeface="隶书" panose="02010509060101010101" pitchFamily="49" charset="-122"/>
              </a:rPr>
              <a:t>新的状态</a:t>
            </a:r>
            <a:r>
              <a:rPr lang="zh-CN" altLang="en-US" dirty="0">
                <a:latin typeface="隶书" panose="02010509060101010101" pitchFamily="49" charset="-122"/>
                <a:ea typeface="隶书" panose="02010509060101010101" pitchFamily="49" charset="-122"/>
              </a:rPr>
              <a:t>和</a:t>
            </a:r>
            <a:r>
              <a:rPr lang="zh-CN" altLang="en-US" b="1" dirty="0">
                <a:solidFill>
                  <a:srgbClr val="0000CC"/>
                </a:solidFill>
                <a:latin typeface="隶书" panose="02010509060101010101" pitchFamily="49" charset="-122"/>
                <a:ea typeface="隶书" panose="02010509060101010101" pitchFamily="49" charset="-122"/>
              </a:rPr>
              <a:t>行为</a:t>
            </a:r>
            <a:r>
              <a:rPr lang="zh-CN" altLang="en-US" dirty="0"/>
              <a:t>。</a:t>
            </a:r>
          </a:p>
          <a:p>
            <a:pPr lvl="1" algn="just"/>
            <a:r>
              <a:rPr lang="zh-CN" altLang="en-US" dirty="0"/>
              <a:t>由继承而得到的类称为</a:t>
            </a:r>
            <a:r>
              <a:rPr lang="zh-CN" altLang="en-US" b="1" dirty="0">
                <a:solidFill>
                  <a:srgbClr val="FF0066"/>
                </a:solidFill>
              </a:rPr>
              <a:t>子类；</a:t>
            </a:r>
            <a:endParaRPr lang="en-US" altLang="zh-CN" dirty="0"/>
          </a:p>
          <a:p>
            <a:pPr lvl="1" algn="just"/>
            <a:r>
              <a:rPr lang="zh-CN" altLang="en-US" dirty="0"/>
              <a:t>被继承的类称为</a:t>
            </a:r>
            <a:r>
              <a:rPr lang="zh-CN" altLang="en-US" b="1" dirty="0">
                <a:solidFill>
                  <a:srgbClr val="FF0066"/>
                </a:solidFill>
              </a:rPr>
              <a:t>父类</a:t>
            </a:r>
            <a:r>
              <a:rPr lang="en-US" altLang="zh-CN" b="1" dirty="0">
                <a:solidFill>
                  <a:srgbClr val="FF0066"/>
                </a:solidFill>
              </a:rPr>
              <a:t>(</a:t>
            </a:r>
            <a:r>
              <a:rPr lang="zh-CN" altLang="en-US" b="1" dirty="0">
                <a:solidFill>
                  <a:srgbClr val="FF0066"/>
                </a:solidFill>
              </a:rPr>
              <a:t>超类</a:t>
            </a:r>
            <a:r>
              <a:rPr lang="en-US" altLang="zh-CN" b="1" dirty="0">
                <a:solidFill>
                  <a:srgbClr val="FF0066"/>
                </a:solidFill>
              </a:rPr>
              <a:t>)</a:t>
            </a:r>
            <a:r>
              <a:rPr lang="zh-CN" altLang="en-US" b="1" dirty="0">
                <a:solidFill>
                  <a:srgbClr val="FF0066"/>
                </a:solidFill>
              </a:rPr>
              <a:t>。</a:t>
            </a:r>
            <a:endParaRPr lang="en-US" altLang="zh-CN" dirty="0"/>
          </a:p>
          <a:p>
            <a:pPr algn="just"/>
            <a:endParaRPr lang="en-US" altLang="zh-CN" dirty="0"/>
          </a:p>
          <a:p>
            <a:pPr algn="just"/>
            <a:r>
              <a:rPr lang="en-US" altLang="zh-CN" dirty="0"/>
              <a:t>Java</a:t>
            </a:r>
            <a:r>
              <a:rPr lang="zh-CN" altLang="en-US" dirty="0"/>
              <a:t>支持单继承，即：</a:t>
            </a:r>
            <a:endParaRPr lang="en-US" altLang="zh-CN" dirty="0"/>
          </a:p>
          <a:p>
            <a:pPr marL="0" indent="0" algn="ctr">
              <a:buNone/>
            </a:pPr>
            <a:r>
              <a:rPr lang="zh-CN" altLang="en-US" dirty="0">
                <a:solidFill>
                  <a:srgbClr val="000099"/>
                </a:solidFill>
                <a:latin typeface="华文新魏" panose="02010800040101010101" pitchFamily="2" charset="-122"/>
                <a:ea typeface="华文新魏" panose="02010800040101010101" pitchFamily="2" charset="-122"/>
              </a:rPr>
              <a:t>一个子类只能有一个父类</a:t>
            </a:r>
            <a:r>
              <a:rPr lang="zh-CN" altLang="en-US" dirty="0"/>
              <a:t>。</a:t>
            </a:r>
          </a:p>
          <a:p>
            <a:pPr algn="just">
              <a:buNone/>
            </a:pPr>
            <a:r>
              <a:rPr lang="zh-CN" altLang="en-US" dirty="0"/>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rPr>
              <a:t>§5.6   </a:t>
            </a:r>
            <a:r>
              <a:rPr lang="en-US" altLang="zh-CN" dirty="0">
                <a:latin typeface="+mn-lt"/>
              </a:rPr>
              <a:t>final</a:t>
            </a:r>
            <a:r>
              <a:rPr lang="zh-CN" altLang="en-US" dirty="0">
                <a:latin typeface="+mn-lt"/>
              </a:rPr>
              <a:t>关键字 </a:t>
            </a:r>
          </a:p>
        </p:txBody>
      </p:sp>
      <p:sp>
        <p:nvSpPr>
          <p:cNvPr id="3" name="内容占位符 2"/>
          <p:cNvSpPr>
            <a:spLocks noGrp="1"/>
          </p:cNvSpPr>
          <p:nvPr>
            <p:ph idx="1"/>
          </p:nvPr>
        </p:nvSpPr>
        <p:spPr/>
        <p:txBody>
          <a:bodyPr/>
          <a:lstStyle/>
          <a:p>
            <a:r>
              <a:rPr lang="en-US" altLang="zh-CN" b="1" dirty="0">
                <a:solidFill>
                  <a:srgbClr val="C00000"/>
                </a:solidFill>
              </a:rPr>
              <a:t>final</a:t>
            </a:r>
            <a:r>
              <a:rPr lang="zh-CN" altLang="en-US" b="1" dirty="0"/>
              <a:t>关键字可以修饰：</a:t>
            </a:r>
            <a:endParaRPr lang="en-US" altLang="zh-CN" b="1" dirty="0"/>
          </a:p>
          <a:p>
            <a:pPr lvl="1"/>
            <a:r>
              <a:rPr lang="zh-CN" altLang="en-US" b="1" dirty="0"/>
              <a:t>类</a:t>
            </a:r>
            <a:endParaRPr lang="en-US" altLang="zh-CN" b="1" dirty="0"/>
          </a:p>
          <a:p>
            <a:pPr lvl="1"/>
            <a:r>
              <a:rPr lang="zh-CN" altLang="en-US" b="1" dirty="0"/>
              <a:t>成员变量</a:t>
            </a:r>
            <a:endParaRPr lang="en-US" altLang="zh-CN" b="1" dirty="0"/>
          </a:p>
          <a:p>
            <a:pPr lvl="1"/>
            <a:r>
              <a:rPr lang="zh-CN" altLang="en-US" b="1" dirty="0"/>
              <a:t>方法中的局部变量</a:t>
            </a:r>
            <a:endParaRPr lang="en-US" altLang="zh-CN"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pPr marL="0" indent="0" algn="just">
              <a:lnSpc>
                <a:spcPct val="90000"/>
              </a:lnSpc>
              <a:buNone/>
            </a:pPr>
            <a:r>
              <a:rPr lang="zh-CN" altLang="en-US" sz="2800" b="1" dirty="0">
                <a:latin typeface="Arial" panose="020B0604020202020204" pitchFamily="34" charset="0"/>
                <a:ea typeface="+mj-ea"/>
                <a:cs typeface="Arial" panose="020B0604020202020204" pitchFamily="34" charset="0"/>
              </a:rPr>
              <a:t>§5.6.1   </a:t>
            </a:r>
            <a:r>
              <a:rPr lang="en-US" altLang="zh-CN" sz="2800" b="1" dirty="0">
                <a:latin typeface="Arial" panose="020B0604020202020204" pitchFamily="34" charset="0"/>
                <a:ea typeface="+mj-ea"/>
                <a:cs typeface="Arial" panose="020B0604020202020204" pitchFamily="34" charset="0"/>
              </a:rPr>
              <a:t>final</a:t>
            </a:r>
            <a:r>
              <a:rPr lang="zh-CN" altLang="en-US" sz="2800" b="1" dirty="0">
                <a:latin typeface="Arial" panose="020B0604020202020204" pitchFamily="34" charset="0"/>
                <a:ea typeface="+mj-ea"/>
                <a:cs typeface="Arial" panose="020B0604020202020204" pitchFamily="34" charset="0"/>
              </a:rPr>
              <a:t>类 </a:t>
            </a:r>
            <a:endParaRPr lang="en-US" altLang="zh-CN" sz="2800" b="1" dirty="0">
              <a:latin typeface="Arial" panose="020B0604020202020204" pitchFamily="34" charset="0"/>
              <a:ea typeface="+mj-ea"/>
              <a:cs typeface="Arial" panose="020B0604020202020204" pitchFamily="34" charset="0"/>
            </a:endParaRPr>
          </a:p>
          <a:p>
            <a:pPr lvl="1" algn="just">
              <a:lnSpc>
                <a:spcPct val="90000"/>
              </a:lnSpc>
              <a:buFont typeface="Wingdings" panose="05000000000000000000" pitchFamily="2" charset="2"/>
              <a:buChar char="Ø"/>
            </a:pPr>
            <a:r>
              <a:rPr lang="zh-CN" altLang="en-US" sz="2400" dirty="0">
                <a:latin typeface="+mj-lt"/>
              </a:rPr>
              <a:t>可以使用</a:t>
            </a:r>
            <a:r>
              <a:rPr lang="en-US" altLang="zh-CN" sz="2400" dirty="0">
                <a:latin typeface="+mj-lt"/>
              </a:rPr>
              <a:t>final</a:t>
            </a:r>
            <a:r>
              <a:rPr lang="zh-CN" altLang="en-US" sz="2400" dirty="0">
                <a:latin typeface="+mj-lt"/>
              </a:rPr>
              <a:t>将类声明为</a:t>
            </a:r>
            <a:r>
              <a:rPr lang="en-US" altLang="zh-CN" sz="2400" b="1" dirty="0">
                <a:solidFill>
                  <a:srgbClr val="FF0000"/>
                </a:solidFill>
                <a:latin typeface="+mj-lt"/>
              </a:rPr>
              <a:t>final</a:t>
            </a:r>
            <a:r>
              <a:rPr lang="zh-CN" altLang="en-US" sz="2400" b="1" dirty="0">
                <a:solidFill>
                  <a:srgbClr val="FF0000"/>
                </a:solidFill>
                <a:latin typeface="+mj-lt"/>
              </a:rPr>
              <a:t>类</a:t>
            </a:r>
            <a:r>
              <a:rPr lang="zh-CN" altLang="en-US" sz="2400" dirty="0">
                <a:latin typeface="+mj-lt"/>
              </a:rPr>
              <a:t>。</a:t>
            </a:r>
            <a:endParaRPr lang="en-US" altLang="zh-CN" sz="2400" dirty="0">
              <a:latin typeface="+mj-lt"/>
            </a:endParaRPr>
          </a:p>
          <a:p>
            <a:pPr lvl="1" algn="just">
              <a:lnSpc>
                <a:spcPct val="90000"/>
              </a:lnSpc>
              <a:buFont typeface="Wingdings" panose="05000000000000000000" pitchFamily="2" charset="2"/>
              <a:buChar char="Ø"/>
            </a:pPr>
            <a:r>
              <a:rPr lang="en-US" altLang="zh-CN" sz="2400" b="1" dirty="0">
                <a:solidFill>
                  <a:srgbClr val="C00000"/>
                </a:solidFill>
                <a:latin typeface="+mj-lt"/>
              </a:rPr>
              <a:t>final</a:t>
            </a:r>
            <a:r>
              <a:rPr lang="zh-CN" altLang="en-US" sz="2400" b="1" dirty="0">
                <a:solidFill>
                  <a:srgbClr val="C00000"/>
                </a:solidFill>
                <a:latin typeface="+mj-lt"/>
              </a:rPr>
              <a:t>类</a:t>
            </a:r>
            <a:r>
              <a:rPr lang="zh-CN" altLang="en-US" sz="2400" dirty="0">
                <a:latin typeface="+mj-lt"/>
              </a:rPr>
              <a:t>不能被继承，即不能有子类。</a:t>
            </a:r>
            <a:endParaRPr lang="en-US" altLang="zh-CN" sz="2400" dirty="0">
              <a:latin typeface="+mj-lt"/>
            </a:endParaRPr>
          </a:p>
          <a:p>
            <a:pPr lvl="1" algn="just">
              <a:lnSpc>
                <a:spcPct val="90000"/>
              </a:lnSpc>
              <a:buFont typeface="Wingdings" panose="05000000000000000000" pitchFamily="2" charset="2"/>
              <a:buChar char="Ø"/>
            </a:pPr>
            <a:r>
              <a:rPr lang="zh-CN" altLang="en-US" sz="2400" dirty="0">
                <a:latin typeface="+mj-lt"/>
              </a:rPr>
              <a:t>如：</a:t>
            </a:r>
            <a:endParaRPr lang="en-US" altLang="zh-CN" sz="2400" dirty="0">
              <a:latin typeface="+mj-lt"/>
            </a:endParaRPr>
          </a:p>
          <a:p>
            <a:pPr algn="just">
              <a:lnSpc>
                <a:spcPct val="90000"/>
              </a:lnSpc>
            </a:pPr>
            <a:endParaRPr lang="en-US" altLang="zh-CN" b="1" dirty="0">
              <a:latin typeface="+mj-lt"/>
            </a:endParaRPr>
          </a:p>
          <a:p>
            <a:pPr algn="just">
              <a:lnSpc>
                <a:spcPct val="90000"/>
              </a:lnSpc>
            </a:pPr>
            <a:endParaRPr lang="en-US" altLang="zh-CN" b="1" dirty="0">
              <a:latin typeface="+mj-lt"/>
            </a:endParaRPr>
          </a:p>
          <a:p>
            <a:pPr marL="0" indent="0" algn="just">
              <a:lnSpc>
                <a:spcPct val="90000"/>
              </a:lnSpc>
              <a:buNone/>
            </a:pPr>
            <a:endParaRPr lang="en-US" altLang="zh-CN" dirty="0"/>
          </a:p>
          <a:p>
            <a:pPr marL="0" indent="0" algn="just">
              <a:lnSpc>
                <a:spcPct val="90000"/>
              </a:lnSpc>
              <a:buNone/>
            </a:pPr>
            <a:r>
              <a:rPr lang="zh-CN" altLang="en-US" sz="2800" b="1" dirty="0">
                <a:latin typeface="Arial" panose="020B0604020202020204" pitchFamily="34" charset="0"/>
                <a:ea typeface="+mj-ea"/>
                <a:cs typeface="Arial" panose="020B0604020202020204" pitchFamily="34" charset="0"/>
              </a:rPr>
              <a:t>§5.6.2    </a:t>
            </a:r>
            <a:r>
              <a:rPr lang="en-US" altLang="zh-CN" sz="2800" b="1" dirty="0">
                <a:latin typeface="Arial" panose="020B0604020202020204" pitchFamily="34" charset="0"/>
                <a:ea typeface="+mj-ea"/>
                <a:cs typeface="Arial" panose="020B0604020202020204" pitchFamily="34" charset="0"/>
              </a:rPr>
              <a:t>final</a:t>
            </a:r>
            <a:r>
              <a:rPr lang="zh-CN" altLang="en-US" sz="2800" b="1" dirty="0">
                <a:latin typeface="Arial" panose="020B0604020202020204" pitchFamily="34" charset="0"/>
                <a:ea typeface="+mj-ea"/>
                <a:cs typeface="Arial" panose="020B0604020202020204" pitchFamily="34" charset="0"/>
              </a:rPr>
              <a:t>方法 </a:t>
            </a:r>
            <a:endParaRPr lang="en-US" altLang="zh-CN" sz="2800" b="1" dirty="0">
              <a:latin typeface="Arial" panose="020B0604020202020204" pitchFamily="34" charset="0"/>
              <a:ea typeface="+mj-ea"/>
              <a:cs typeface="Arial" panose="020B0604020202020204" pitchFamily="34" charset="0"/>
            </a:endParaRPr>
          </a:p>
          <a:p>
            <a:pPr lvl="1" algn="just">
              <a:lnSpc>
                <a:spcPct val="90000"/>
              </a:lnSpc>
              <a:buFont typeface="Wingdings" panose="05000000000000000000" pitchFamily="2" charset="2"/>
              <a:buChar char="Ø"/>
            </a:pPr>
            <a:r>
              <a:rPr lang="zh-CN" altLang="en-US" sz="2400" dirty="0">
                <a:latin typeface="+mj-lt"/>
              </a:rPr>
              <a:t>如果用</a:t>
            </a:r>
            <a:r>
              <a:rPr lang="en-US" altLang="zh-CN" sz="2400" dirty="0">
                <a:latin typeface="+mj-lt"/>
              </a:rPr>
              <a:t>final</a:t>
            </a:r>
            <a:r>
              <a:rPr lang="zh-CN" altLang="en-US" sz="2400" dirty="0">
                <a:latin typeface="+mj-lt"/>
              </a:rPr>
              <a:t>修饰父类中的一个方法，那么这个方法</a:t>
            </a:r>
            <a:r>
              <a:rPr lang="zh-CN" altLang="en-US" sz="2400" dirty="0">
                <a:solidFill>
                  <a:srgbClr val="0000CC"/>
                </a:solidFill>
                <a:latin typeface="华文新魏" panose="02010800040101010101" pitchFamily="2" charset="-122"/>
                <a:ea typeface="华文新魏" panose="02010800040101010101" pitchFamily="2" charset="-122"/>
              </a:rPr>
              <a:t>不允许子类重写</a:t>
            </a:r>
            <a:r>
              <a:rPr lang="zh-CN" altLang="en-US" sz="2400" dirty="0">
                <a:latin typeface="+mj-lt"/>
              </a:rPr>
              <a:t>。 </a:t>
            </a:r>
          </a:p>
          <a:p>
            <a:pPr marL="0" indent="0" algn="just">
              <a:lnSpc>
                <a:spcPct val="90000"/>
              </a:lnSpc>
              <a:buNone/>
            </a:pPr>
            <a:endParaRPr lang="en-US" altLang="zh-CN" b="1" dirty="0">
              <a:latin typeface="+mj-lt"/>
            </a:endParaRPr>
          </a:p>
          <a:p>
            <a:pPr algn="just">
              <a:lnSpc>
                <a:spcPct val="90000"/>
              </a:lnSpc>
            </a:pPr>
            <a:endParaRPr lang="zh-CN" altLang="en-US" b="1"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51</a:t>
            </a:fld>
            <a:endParaRPr lang="zh-CN" altLang="en-US"/>
          </a:p>
        </p:txBody>
      </p:sp>
      <p:sp>
        <p:nvSpPr>
          <p:cNvPr id="5" name="文本框 4">
            <a:extLst>
              <a:ext uri="{FF2B5EF4-FFF2-40B4-BE49-F238E27FC236}">
                <a16:creationId xmlns:a16="http://schemas.microsoft.com/office/drawing/2014/main" id="{0718238C-66F3-4278-A8E9-0A7404FABA6B}"/>
              </a:ext>
            </a:extLst>
          </p:cNvPr>
          <p:cNvSpPr txBox="1"/>
          <p:nvPr/>
        </p:nvSpPr>
        <p:spPr>
          <a:xfrm>
            <a:off x="2483768" y="1916832"/>
            <a:ext cx="3498776" cy="1255728"/>
          </a:xfrm>
          <a:prstGeom prst="rect">
            <a:avLst/>
          </a:prstGeom>
          <a:noFill/>
          <a:ln>
            <a:solidFill>
              <a:schemeClr val="tx1"/>
            </a:solidFill>
          </a:ln>
        </p:spPr>
        <p:txBody>
          <a:bodyPr wrap="square" rtlCol="0">
            <a:spAutoFit/>
          </a:bodyPr>
          <a:lstStyle/>
          <a:p>
            <a:pPr algn="just">
              <a:lnSpc>
                <a:spcPct val="90000"/>
              </a:lnSpc>
            </a:pPr>
            <a:r>
              <a:rPr lang="en-US" altLang="zh-CN" sz="2800" b="1">
                <a:solidFill>
                  <a:srgbClr val="C00000"/>
                </a:solidFill>
              </a:rPr>
              <a:t>final</a:t>
            </a:r>
            <a:r>
              <a:rPr lang="en-US" altLang="zh-CN" sz="2800" b="1">
                <a:solidFill>
                  <a:srgbClr val="0000FF"/>
                </a:solidFill>
              </a:rPr>
              <a:t> class A {</a:t>
            </a:r>
          </a:p>
          <a:p>
            <a:pPr algn="just">
              <a:lnSpc>
                <a:spcPct val="90000"/>
              </a:lnSpc>
            </a:pPr>
            <a:r>
              <a:rPr lang="en-US" altLang="zh-CN" sz="2800" b="1">
                <a:solidFill>
                  <a:srgbClr val="0000FF"/>
                </a:solidFill>
              </a:rPr>
              <a:t>	…</a:t>
            </a:r>
          </a:p>
          <a:p>
            <a:pPr algn="just">
              <a:lnSpc>
                <a:spcPct val="90000"/>
              </a:lnSpc>
            </a:pPr>
            <a:r>
              <a:rPr lang="en-US" altLang="zh-CN" sz="2800" b="1">
                <a:solidFill>
                  <a:srgbClr val="0000FF"/>
                </a:solidFill>
              </a:rPr>
              <a:t>}</a:t>
            </a:r>
            <a:r>
              <a:rPr lang="en-US" altLang="zh-CN" sz="2800" b="1"/>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§5.6.3    </a:t>
            </a:r>
            <a:r>
              <a:rPr lang="zh-CN" altLang="en-US" dirty="0">
                <a:latin typeface="宋体" charset="-122"/>
              </a:rPr>
              <a:t>常量</a:t>
            </a:r>
            <a:r>
              <a:rPr lang="zh-CN" altLang="en-US" dirty="0"/>
              <a:t> </a:t>
            </a:r>
          </a:p>
        </p:txBody>
      </p:sp>
      <p:sp>
        <p:nvSpPr>
          <p:cNvPr id="3" name="内容占位符 2"/>
          <p:cNvSpPr>
            <a:spLocks noGrp="1"/>
          </p:cNvSpPr>
          <p:nvPr>
            <p:ph idx="1"/>
          </p:nvPr>
        </p:nvSpPr>
        <p:spPr/>
        <p:txBody>
          <a:bodyPr/>
          <a:lstStyle/>
          <a:p>
            <a:pPr algn="just">
              <a:lnSpc>
                <a:spcPct val="90000"/>
              </a:lnSpc>
              <a:spcBef>
                <a:spcPts val="0"/>
              </a:spcBef>
            </a:pPr>
            <a:r>
              <a:rPr lang="zh-CN" altLang="en-US" dirty="0">
                <a:latin typeface="+mj-lt"/>
              </a:rPr>
              <a:t>如果成员变量或局部变量被修饰为</a:t>
            </a:r>
            <a:r>
              <a:rPr lang="en-US" altLang="zh-CN" b="1" dirty="0">
                <a:solidFill>
                  <a:srgbClr val="FF0000"/>
                </a:solidFill>
                <a:latin typeface="+mj-lt"/>
              </a:rPr>
              <a:t>final</a:t>
            </a:r>
            <a:r>
              <a:rPr lang="zh-CN" altLang="en-US" dirty="0">
                <a:latin typeface="+mj-lt"/>
              </a:rPr>
              <a:t>的，就是</a:t>
            </a:r>
            <a:r>
              <a:rPr lang="zh-CN" altLang="en-US" dirty="0">
                <a:solidFill>
                  <a:srgbClr val="C00000"/>
                </a:solidFill>
                <a:latin typeface="华文新魏" panose="02010800040101010101" pitchFamily="2" charset="-122"/>
                <a:ea typeface="华文新魏" panose="02010800040101010101" pitchFamily="2" charset="-122"/>
              </a:rPr>
              <a:t>常量</a:t>
            </a:r>
            <a:r>
              <a:rPr lang="zh-CN" altLang="en-US" dirty="0">
                <a:latin typeface="+mj-lt"/>
              </a:rPr>
              <a:t>。</a:t>
            </a:r>
            <a:endParaRPr lang="en-US" altLang="zh-CN" dirty="0">
              <a:latin typeface="+mj-lt"/>
            </a:endParaRPr>
          </a:p>
          <a:p>
            <a:pPr>
              <a:spcBef>
                <a:spcPts val="0"/>
              </a:spcBef>
            </a:pPr>
            <a:r>
              <a:rPr lang="en-US" altLang="zh-CN" dirty="0">
                <a:solidFill>
                  <a:srgbClr val="0000CC"/>
                </a:solidFill>
                <a:latin typeface="+mj-lt"/>
              </a:rPr>
              <a:t>final</a:t>
            </a:r>
            <a:r>
              <a:rPr lang="zh-CN" altLang="en-US" dirty="0">
                <a:solidFill>
                  <a:srgbClr val="0000CC"/>
                </a:solidFill>
                <a:latin typeface="+mj-lt"/>
              </a:rPr>
              <a:t>变量</a:t>
            </a:r>
            <a:r>
              <a:rPr lang="zh-CN" altLang="en-US" dirty="0">
                <a:latin typeface="+mj-lt"/>
              </a:rPr>
              <a:t>一般用于声明那些类或对象的</a:t>
            </a:r>
            <a:r>
              <a:rPr lang="zh-CN" altLang="en-US" dirty="0">
                <a:solidFill>
                  <a:srgbClr val="FF0000"/>
                </a:solidFill>
                <a:latin typeface="+mj-lt"/>
                <a:ea typeface="隶书" panose="02010509060101010101" pitchFamily="49" charset="-122"/>
              </a:rPr>
              <a:t>不可变的属性</a:t>
            </a:r>
            <a:r>
              <a:rPr lang="zh-CN" altLang="en-US" dirty="0">
                <a:latin typeface="+mj-lt"/>
              </a:rPr>
              <a:t>；</a:t>
            </a:r>
            <a:endParaRPr lang="en-US" altLang="zh-CN" dirty="0">
              <a:latin typeface="+mj-lt"/>
            </a:endParaRPr>
          </a:p>
          <a:p>
            <a:pPr>
              <a:spcBef>
                <a:spcPts val="0"/>
              </a:spcBef>
            </a:pPr>
            <a:endParaRPr lang="en-US" altLang="zh-CN" dirty="0">
              <a:latin typeface="+mj-lt"/>
            </a:endParaRPr>
          </a:p>
          <a:p>
            <a:pPr>
              <a:spcBef>
                <a:spcPts val="0"/>
              </a:spcBef>
            </a:pPr>
            <a:r>
              <a:rPr lang="en-US" altLang="zh-CN" b="1" dirty="0">
                <a:solidFill>
                  <a:srgbClr val="0000CC"/>
                </a:solidFill>
                <a:latin typeface="+mj-lt"/>
              </a:rPr>
              <a:t>final</a:t>
            </a:r>
            <a:r>
              <a:rPr lang="zh-CN" altLang="en-US" b="1" dirty="0">
                <a:solidFill>
                  <a:srgbClr val="0000CC"/>
                </a:solidFill>
                <a:latin typeface="+mj-lt"/>
              </a:rPr>
              <a:t>变量在声明时必须赋初值；</a:t>
            </a:r>
            <a:endParaRPr lang="en-US" altLang="zh-CN" dirty="0">
              <a:latin typeface="+mj-lt"/>
            </a:endParaRPr>
          </a:p>
          <a:p>
            <a:pPr>
              <a:spcBef>
                <a:spcPts val="0"/>
              </a:spcBef>
            </a:pPr>
            <a:r>
              <a:rPr lang="zh-CN" altLang="en-US" dirty="0">
                <a:latin typeface="+mj-lt"/>
              </a:rPr>
              <a:t>被声明为</a:t>
            </a:r>
            <a:r>
              <a:rPr lang="en-US" altLang="zh-CN" dirty="0">
                <a:latin typeface="+mj-lt"/>
              </a:rPr>
              <a:t>final</a:t>
            </a:r>
            <a:r>
              <a:rPr lang="zh-CN" altLang="en-US" dirty="0">
                <a:latin typeface="+mj-lt"/>
              </a:rPr>
              <a:t>的域只能被初始化一次，即不能再次被赋值。</a:t>
            </a:r>
          </a:p>
          <a:p>
            <a:pPr algn="just">
              <a:lnSpc>
                <a:spcPct val="90000"/>
              </a:lnSpc>
            </a:pPr>
            <a:endParaRPr lang="zh-CN" altLang="en-US" b="1" dirty="0">
              <a:latin typeface="宋体"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400948" cy="1020746"/>
          </a:xfrm>
        </p:spPr>
        <p:txBody>
          <a:bodyPr/>
          <a:lstStyle/>
          <a:p>
            <a:pPr algn="l"/>
            <a:r>
              <a:rPr lang="zh-CN" altLang="en-US" dirty="0"/>
              <a:t>例</a:t>
            </a:r>
            <a:r>
              <a:rPr lang="en-US" altLang="zh-CN" dirty="0"/>
              <a:t>5-8</a:t>
            </a:r>
            <a:r>
              <a:rPr lang="zh-CN" altLang="en-US" dirty="0"/>
              <a:t>：</a:t>
            </a:r>
          </a:p>
        </p:txBody>
      </p:sp>
      <p:sp>
        <p:nvSpPr>
          <p:cNvPr id="3" name="内容占位符 2"/>
          <p:cNvSpPr>
            <a:spLocks noGrp="1"/>
          </p:cNvSpPr>
          <p:nvPr>
            <p:ph idx="1"/>
          </p:nvPr>
        </p:nvSpPr>
        <p:spPr>
          <a:xfrm>
            <a:off x="357158" y="1214423"/>
            <a:ext cx="8572560" cy="4929222"/>
          </a:xfrm>
          <a:ln>
            <a:solidFill>
              <a:schemeClr val="accent1">
                <a:shade val="50000"/>
              </a:schemeClr>
            </a:solidFill>
          </a:ln>
        </p:spPr>
        <p:txBody>
          <a:bodyPr>
            <a:normAutofit/>
          </a:bodyPr>
          <a:lstStyle/>
          <a:p>
            <a:pPr>
              <a:spcBef>
                <a:spcPts val="0"/>
              </a:spcBef>
              <a:buNone/>
            </a:pPr>
            <a:r>
              <a:rPr lang="en-US" altLang="zh-CN" sz="2400" b="1" dirty="0">
                <a:latin typeface="+mj-lt"/>
              </a:rPr>
              <a:t>class A {</a:t>
            </a:r>
          </a:p>
          <a:p>
            <a:pPr lvl="1">
              <a:spcBef>
                <a:spcPts val="0"/>
              </a:spcBef>
              <a:buNone/>
            </a:pPr>
            <a:r>
              <a:rPr lang="en-US" altLang="zh-CN" sz="2400" b="1" dirty="0">
                <a:solidFill>
                  <a:srgbClr val="C00000"/>
                </a:solidFill>
                <a:latin typeface="+mj-lt"/>
              </a:rPr>
              <a:t>  final</a:t>
            </a:r>
            <a:r>
              <a:rPr lang="en-US" altLang="zh-CN" sz="2400" b="1" dirty="0">
                <a:solidFill>
                  <a:srgbClr val="000099"/>
                </a:solidFill>
                <a:latin typeface="+mj-lt"/>
              </a:rPr>
              <a:t> double PI=3.1415926;  </a:t>
            </a:r>
            <a:endParaRPr lang="en-US" altLang="zh-CN" sz="2400" b="1" dirty="0">
              <a:solidFill>
                <a:srgbClr val="006600"/>
              </a:solidFill>
              <a:latin typeface="+mj-lt"/>
            </a:endParaRPr>
          </a:p>
          <a:p>
            <a:pPr lvl="1">
              <a:spcBef>
                <a:spcPts val="0"/>
              </a:spcBef>
              <a:buNone/>
            </a:pPr>
            <a:endParaRPr lang="en-US" altLang="zh-CN" sz="2400" b="1" dirty="0">
              <a:latin typeface="+mj-lt"/>
            </a:endParaRPr>
          </a:p>
          <a:p>
            <a:pPr lvl="1">
              <a:spcBef>
                <a:spcPts val="0"/>
              </a:spcBef>
              <a:buNone/>
            </a:pPr>
            <a:endParaRPr lang="zh-CN" altLang="en-US" sz="2400" b="1" dirty="0">
              <a:latin typeface="+mj-lt"/>
            </a:endParaRPr>
          </a:p>
          <a:p>
            <a:pPr lvl="1">
              <a:spcBef>
                <a:spcPts val="0"/>
              </a:spcBef>
              <a:buNone/>
            </a:pPr>
            <a:r>
              <a:rPr lang="zh-CN" altLang="en-US" sz="2400" b="1" dirty="0">
                <a:latin typeface="+mj-lt"/>
              </a:rPr>
              <a:t>  </a:t>
            </a:r>
            <a:r>
              <a:rPr lang="en-US" altLang="zh-CN" sz="2400" b="1" dirty="0">
                <a:latin typeface="+mj-lt"/>
              </a:rPr>
              <a:t>public double </a:t>
            </a:r>
            <a:r>
              <a:rPr lang="en-US" altLang="zh-CN" sz="2400" b="1" dirty="0" err="1">
                <a:latin typeface="+mj-lt"/>
              </a:rPr>
              <a:t>getArea</a:t>
            </a:r>
            <a:r>
              <a:rPr lang="en-US" altLang="zh-CN" sz="2400" b="1" dirty="0">
                <a:latin typeface="+mj-lt"/>
              </a:rPr>
              <a:t>(</a:t>
            </a:r>
            <a:r>
              <a:rPr lang="en-US" altLang="zh-CN" sz="2400" b="1" dirty="0">
                <a:solidFill>
                  <a:srgbClr val="C00000"/>
                </a:solidFill>
                <a:latin typeface="+mj-lt"/>
              </a:rPr>
              <a:t>final</a:t>
            </a:r>
            <a:r>
              <a:rPr lang="en-US" altLang="zh-CN" sz="2400" b="1" dirty="0">
                <a:solidFill>
                  <a:srgbClr val="000099"/>
                </a:solidFill>
                <a:latin typeface="+mj-lt"/>
              </a:rPr>
              <a:t> double r</a:t>
            </a:r>
            <a:r>
              <a:rPr lang="en-US" altLang="zh-CN" sz="2400" b="1" dirty="0">
                <a:latin typeface="+mj-lt"/>
              </a:rPr>
              <a:t>) {</a:t>
            </a:r>
          </a:p>
          <a:p>
            <a:pPr lvl="1">
              <a:spcBef>
                <a:spcPts val="0"/>
              </a:spcBef>
              <a:buNone/>
            </a:pPr>
            <a:r>
              <a:rPr lang="en-US" altLang="zh-CN" sz="2400" b="1" dirty="0">
                <a:latin typeface="+mj-lt"/>
              </a:rPr>
              <a:t>       //r=89; </a:t>
            </a:r>
          </a:p>
          <a:p>
            <a:pPr lvl="1">
              <a:spcBef>
                <a:spcPts val="0"/>
              </a:spcBef>
              <a:buNone/>
            </a:pPr>
            <a:r>
              <a:rPr lang="en-US" altLang="zh-CN" sz="2400" b="1" dirty="0">
                <a:latin typeface="+mj-lt"/>
              </a:rPr>
              <a:t>       return PI * r * r;</a:t>
            </a:r>
          </a:p>
          <a:p>
            <a:pPr>
              <a:spcBef>
                <a:spcPts val="0"/>
              </a:spcBef>
              <a:buNone/>
            </a:pPr>
            <a:r>
              <a:rPr lang="en-US" altLang="zh-CN" sz="2400" b="1" dirty="0">
                <a:latin typeface="+mj-lt"/>
              </a:rPr>
              <a:t>  	   }</a:t>
            </a:r>
          </a:p>
          <a:p>
            <a:pPr>
              <a:spcBef>
                <a:spcPts val="0"/>
              </a:spcBef>
              <a:buNone/>
            </a:pPr>
            <a:endParaRPr lang="en-US" altLang="zh-CN" sz="2400" b="1" dirty="0">
              <a:latin typeface="+mj-lt"/>
            </a:endParaRPr>
          </a:p>
          <a:p>
            <a:pPr>
              <a:spcBef>
                <a:spcPts val="0"/>
              </a:spcBef>
              <a:buNone/>
            </a:pPr>
            <a:r>
              <a:rPr lang="en-US" altLang="zh-CN" sz="2400" b="1" dirty="0">
                <a:latin typeface="+mj-lt"/>
              </a:rPr>
              <a:t>        </a:t>
            </a:r>
            <a:r>
              <a:rPr lang="en-US" altLang="zh-CN" sz="2400" b="1" dirty="0">
                <a:solidFill>
                  <a:srgbClr val="000099"/>
                </a:solidFill>
                <a:latin typeface="+mj-lt"/>
              </a:rPr>
              <a:t>public </a:t>
            </a:r>
            <a:r>
              <a:rPr lang="en-US" altLang="zh-CN" sz="2400" b="1" dirty="0">
                <a:solidFill>
                  <a:srgbClr val="C00000"/>
                </a:solidFill>
                <a:latin typeface="+mj-lt"/>
              </a:rPr>
              <a:t>final</a:t>
            </a:r>
            <a:r>
              <a:rPr lang="en-US" altLang="zh-CN" sz="2400" b="1" dirty="0">
                <a:solidFill>
                  <a:srgbClr val="000099"/>
                </a:solidFill>
                <a:latin typeface="+mj-lt"/>
              </a:rPr>
              <a:t> void speak(</a:t>
            </a:r>
            <a:r>
              <a:rPr lang="en-US" altLang="zh-CN" sz="2400" b="1" dirty="0">
                <a:latin typeface="+mj-lt"/>
              </a:rPr>
              <a:t>) {	</a:t>
            </a:r>
            <a:endParaRPr lang="en-US" altLang="zh-CN" sz="2400" b="1" dirty="0">
              <a:solidFill>
                <a:srgbClr val="006600"/>
              </a:solidFill>
              <a:latin typeface="+mj-lt"/>
            </a:endParaRPr>
          </a:p>
          <a:p>
            <a:pPr>
              <a:spcBef>
                <a:spcPts val="0"/>
              </a:spcBef>
              <a:buNone/>
            </a:pPr>
            <a:r>
              <a:rPr lang="en-US" altLang="zh-CN" sz="2400" b="1" dirty="0">
                <a:latin typeface="+mj-lt"/>
              </a:rPr>
              <a:t>                </a:t>
            </a:r>
            <a:r>
              <a:rPr lang="en-US" altLang="zh-CN" sz="2400" b="1" dirty="0" err="1">
                <a:latin typeface="+mj-lt"/>
              </a:rPr>
              <a:t>System.out.println</a:t>
            </a:r>
            <a:r>
              <a:rPr lang="en-US" altLang="zh-CN" sz="2400" b="1" dirty="0">
                <a:latin typeface="+mj-lt"/>
              </a:rPr>
              <a:t>("</a:t>
            </a:r>
            <a:r>
              <a:rPr lang="zh-CN" altLang="en-US" sz="2400" b="1" dirty="0">
                <a:latin typeface="+mj-lt"/>
              </a:rPr>
              <a:t>您好，</a:t>
            </a:r>
            <a:r>
              <a:rPr lang="en-US" altLang="zh-CN" sz="2400" b="1" dirty="0">
                <a:latin typeface="+mj-lt"/>
              </a:rPr>
              <a:t>How's everything here ?");</a:t>
            </a:r>
          </a:p>
          <a:p>
            <a:pPr>
              <a:spcBef>
                <a:spcPts val="0"/>
              </a:spcBef>
              <a:buNone/>
            </a:pPr>
            <a:r>
              <a:rPr lang="en-US" altLang="zh-CN" sz="2400" b="1" dirty="0">
                <a:latin typeface="+mj-lt"/>
              </a:rPr>
              <a:t>        } </a:t>
            </a:r>
          </a:p>
          <a:p>
            <a:pPr>
              <a:spcBef>
                <a:spcPts val="0"/>
              </a:spcBef>
              <a:buNone/>
            </a:pPr>
            <a:r>
              <a:rPr lang="en-US" altLang="zh-CN" sz="2400" b="1" dirty="0">
                <a:latin typeface="+mj-lt"/>
              </a:rPr>
              <a:t>}</a:t>
            </a:r>
            <a:endParaRPr lang="zh-CN" altLang="en-US" sz="2400" b="1"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53</a:t>
            </a:fld>
            <a:endParaRPr lang="zh-CN" altLang="en-US" dirty="0"/>
          </a:p>
        </p:txBody>
      </p:sp>
      <p:sp>
        <p:nvSpPr>
          <p:cNvPr id="5" name="文本框 4">
            <a:extLst>
              <a:ext uri="{FF2B5EF4-FFF2-40B4-BE49-F238E27FC236}">
                <a16:creationId xmlns:a16="http://schemas.microsoft.com/office/drawing/2014/main" id="{55703DAD-F87D-492B-B863-32D0EAE9F38D}"/>
              </a:ext>
            </a:extLst>
          </p:cNvPr>
          <p:cNvSpPr txBox="1"/>
          <p:nvPr/>
        </p:nvSpPr>
        <p:spPr>
          <a:xfrm>
            <a:off x="4436116" y="1602056"/>
            <a:ext cx="3409908" cy="369332"/>
          </a:xfrm>
          <a:prstGeom prst="rect">
            <a:avLst/>
          </a:prstGeom>
          <a:noFill/>
        </p:spPr>
        <p:txBody>
          <a:bodyPr wrap="none" rtlCol="0">
            <a:spAutoFit/>
          </a:bodyPr>
          <a:lstStyle/>
          <a:p>
            <a:r>
              <a:rPr lang="en-US" altLang="zh-CN" b="1">
                <a:solidFill>
                  <a:srgbClr val="006600"/>
                </a:solidFill>
              </a:rPr>
              <a:t>// PI</a:t>
            </a:r>
            <a:r>
              <a:rPr lang="zh-CN" altLang="en-US" b="1">
                <a:solidFill>
                  <a:srgbClr val="006600"/>
                </a:solidFill>
              </a:rPr>
              <a:t>是常量，声明时必须赋初值</a:t>
            </a:r>
            <a:endParaRPr lang="zh-CN" altLang="en-US"/>
          </a:p>
        </p:txBody>
      </p:sp>
      <p:sp>
        <p:nvSpPr>
          <p:cNvPr id="6" name="文本框 5">
            <a:extLst>
              <a:ext uri="{FF2B5EF4-FFF2-40B4-BE49-F238E27FC236}">
                <a16:creationId xmlns:a16="http://schemas.microsoft.com/office/drawing/2014/main" id="{81BA62E0-8CD7-4D37-A606-3AD36CBA7E55}"/>
              </a:ext>
            </a:extLst>
          </p:cNvPr>
          <p:cNvSpPr txBox="1"/>
          <p:nvPr/>
        </p:nvSpPr>
        <p:spPr>
          <a:xfrm>
            <a:off x="971600" y="2013982"/>
            <a:ext cx="6949338" cy="461665"/>
          </a:xfrm>
          <a:prstGeom prst="rect">
            <a:avLst/>
          </a:prstGeom>
          <a:noFill/>
        </p:spPr>
        <p:txBody>
          <a:bodyPr wrap="none" rtlCol="0">
            <a:spAutoFit/>
          </a:bodyPr>
          <a:lstStyle/>
          <a:p>
            <a:r>
              <a:rPr lang="en-US" altLang="zh-CN" sz="2400" b="1" dirty="0">
                <a:solidFill>
                  <a:schemeClr val="bg1">
                    <a:lumMod val="50000"/>
                  </a:schemeClr>
                </a:solidFill>
              </a:rPr>
              <a:t>final double PI;        //</a:t>
            </a:r>
            <a:r>
              <a:rPr lang="zh-CN" altLang="en-US" sz="2400" b="1" dirty="0">
                <a:solidFill>
                  <a:schemeClr val="bg1">
                    <a:lumMod val="50000"/>
                  </a:schemeClr>
                </a:solidFill>
              </a:rPr>
              <a:t>非法，因为没有给常量指定值</a:t>
            </a:r>
          </a:p>
        </p:txBody>
      </p:sp>
      <p:sp>
        <p:nvSpPr>
          <p:cNvPr id="7" name="文本框 6">
            <a:extLst>
              <a:ext uri="{FF2B5EF4-FFF2-40B4-BE49-F238E27FC236}">
                <a16:creationId xmlns:a16="http://schemas.microsoft.com/office/drawing/2014/main" id="{C4277915-783A-4B3E-BD59-BD37C6BA3600}"/>
              </a:ext>
            </a:extLst>
          </p:cNvPr>
          <p:cNvSpPr txBox="1"/>
          <p:nvPr/>
        </p:nvSpPr>
        <p:spPr>
          <a:xfrm>
            <a:off x="4572000" y="4581128"/>
            <a:ext cx="2010487" cy="369332"/>
          </a:xfrm>
          <a:prstGeom prst="rect">
            <a:avLst/>
          </a:prstGeom>
          <a:noFill/>
        </p:spPr>
        <p:txBody>
          <a:bodyPr wrap="none" rtlCol="0">
            <a:spAutoFit/>
          </a:bodyPr>
          <a:lstStyle/>
          <a:p>
            <a:r>
              <a:rPr lang="en-US" altLang="zh-CN" b="1">
                <a:solidFill>
                  <a:srgbClr val="006600"/>
                </a:solidFill>
              </a:rPr>
              <a:t>//</a:t>
            </a:r>
            <a:r>
              <a:rPr lang="zh-CN" altLang="en-US" b="1">
                <a:solidFill>
                  <a:srgbClr val="006600"/>
                </a:solidFill>
              </a:rPr>
              <a:t>不能被子类重写</a:t>
            </a:r>
            <a:endParaRPr lang="zh-CN" altLang="en-US"/>
          </a:p>
        </p:txBody>
      </p:sp>
      <p:sp>
        <p:nvSpPr>
          <p:cNvPr id="8" name="文本框 7">
            <a:extLst>
              <a:ext uri="{FF2B5EF4-FFF2-40B4-BE49-F238E27FC236}">
                <a16:creationId xmlns:a16="http://schemas.microsoft.com/office/drawing/2014/main" id="{602D234D-F187-4585-8F58-C491B0AF14D4}"/>
              </a:ext>
            </a:extLst>
          </p:cNvPr>
          <p:cNvSpPr txBox="1"/>
          <p:nvPr/>
        </p:nvSpPr>
        <p:spPr>
          <a:xfrm>
            <a:off x="3095635" y="3059668"/>
            <a:ext cx="3486852" cy="369332"/>
          </a:xfrm>
          <a:prstGeom prst="rect">
            <a:avLst/>
          </a:prstGeom>
          <a:noFill/>
        </p:spPr>
        <p:txBody>
          <a:bodyPr wrap="none" rtlCol="0">
            <a:spAutoFit/>
          </a:bodyPr>
          <a:lstStyle/>
          <a:p>
            <a:r>
              <a:rPr lang="en-US" altLang="zh-CN" b="1">
                <a:solidFill>
                  <a:srgbClr val="006600"/>
                </a:solidFill>
              </a:rPr>
              <a:t>//</a:t>
            </a:r>
            <a:r>
              <a:rPr lang="zh-CN" altLang="en-US" b="1">
                <a:solidFill>
                  <a:srgbClr val="006600"/>
                </a:solidFill>
              </a:rPr>
              <a:t>非法，因为不允许再改变</a:t>
            </a:r>
            <a:r>
              <a:rPr lang="en-US" altLang="zh-CN" b="1">
                <a:solidFill>
                  <a:srgbClr val="006600"/>
                </a:solidFill>
              </a:rPr>
              <a:t>r</a:t>
            </a:r>
            <a:r>
              <a:rPr lang="zh-CN" altLang="en-US" b="1">
                <a:solidFill>
                  <a:srgbClr val="006600"/>
                </a:solidFill>
              </a:rPr>
              <a:t>的值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2D8E636A-7B96-425C-8A98-10D9AE0EAE9E}" type="slidenum">
              <a:rPr lang="en-US" altLang="zh-CN"/>
              <a:pPr/>
              <a:t>54</a:t>
            </a:fld>
            <a:endParaRPr lang="en-US" altLang="zh-CN"/>
          </a:p>
        </p:txBody>
      </p:sp>
      <p:sp>
        <p:nvSpPr>
          <p:cNvPr id="81922" name="Rectangle 2"/>
          <p:cNvSpPr>
            <a:spLocks noGrp="1" noChangeArrowheads="1"/>
          </p:cNvSpPr>
          <p:nvPr>
            <p:ph type="title"/>
          </p:nvPr>
        </p:nvSpPr>
        <p:spPr/>
        <p:txBody>
          <a:bodyPr/>
          <a:lstStyle/>
          <a:p>
            <a:r>
              <a:rPr lang="zh-CN" altLang="en-US" dirty="0">
                <a:latin typeface="宋体" panose="02010600030101010101" pitchFamily="2" charset="-122"/>
                <a:ea typeface="宋体" panose="02010600030101010101" pitchFamily="2" charset="-122"/>
              </a:rPr>
              <a:t>对象类型的赋值与转换</a:t>
            </a:r>
            <a:endParaRPr lang="zh-CN" altLang="en-US" dirty="0"/>
          </a:p>
        </p:txBody>
      </p:sp>
      <p:sp>
        <p:nvSpPr>
          <p:cNvPr id="81923" name="Rectangle 3"/>
          <p:cNvSpPr>
            <a:spLocks noGrp="1" noChangeArrowheads="1"/>
          </p:cNvSpPr>
          <p:nvPr>
            <p:ph type="body" idx="1"/>
          </p:nvPr>
        </p:nvSpPr>
        <p:spPr/>
        <p:txBody>
          <a:bodyPr/>
          <a:lstStyle/>
          <a:p>
            <a:r>
              <a:rPr lang="zh-CN" altLang="en-US" dirty="0"/>
              <a:t>例：</a:t>
            </a:r>
            <a:endParaRPr lang="zh-CN" altLang="zh-CN" dirty="0"/>
          </a:p>
        </p:txBody>
      </p:sp>
      <p:grpSp>
        <p:nvGrpSpPr>
          <p:cNvPr id="2" name="Group 4"/>
          <p:cNvGrpSpPr>
            <a:grpSpLocks/>
          </p:cNvGrpSpPr>
          <p:nvPr/>
        </p:nvGrpSpPr>
        <p:grpSpPr bwMode="auto">
          <a:xfrm>
            <a:off x="1403648" y="2276872"/>
            <a:ext cx="5832070" cy="3030538"/>
            <a:chOff x="848" y="1616"/>
            <a:chExt cx="3607" cy="1909"/>
          </a:xfrm>
        </p:grpSpPr>
        <p:sp>
          <p:nvSpPr>
            <p:cNvPr id="81925" name="Text Box 5"/>
            <p:cNvSpPr txBox="1">
              <a:spLocks noChangeArrowheads="1"/>
            </p:cNvSpPr>
            <p:nvPr/>
          </p:nvSpPr>
          <p:spPr bwMode="auto">
            <a:xfrm>
              <a:off x="2154" y="1616"/>
              <a:ext cx="1270" cy="33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zh-CN" altLang="en-US" sz="2800" dirty="0">
                  <a:latin typeface="Arial" charset="0"/>
                </a:rPr>
                <a:t>水果</a:t>
              </a:r>
              <a:r>
                <a:rPr lang="en-US" altLang="zh-CN" sz="2800" dirty="0">
                  <a:latin typeface="Arial" charset="0"/>
                </a:rPr>
                <a:t>(Fruit)</a:t>
              </a:r>
              <a:endParaRPr lang="zh-CN" altLang="en-US" sz="2800" dirty="0">
                <a:latin typeface="Arial" charset="0"/>
              </a:endParaRPr>
            </a:p>
          </p:txBody>
        </p:sp>
        <p:sp>
          <p:nvSpPr>
            <p:cNvPr id="81926" name="Text Box 6"/>
            <p:cNvSpPr txBox="1">
              <a:spLocks noChangeArrowheads="1"/>
            </p:cNvSpPr>
            <p:nvPr/>
          </p:nvSpPr>
          <p:spPr bwMode="auto">
            <a:xfrm>
              <a:off x="1248" y="2341"/>
              <a:ext cx="1315" cy="33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zh-CN" altLang="en-US" sz="2800" dirty="0">
                  <a:latin typeface="Arial" charset="0"/>
                </a:rPr>
                <a:t>苹果</a:t>
              </a:r>
              <a:r>
                <a:rPr lang="en-US" altLang="zh-CN" sz="2800" dirty="0">
                  <a:latin typeface="Arial" charset="0"/>
                </a:rPr>
                <a:t>(Apple)</a:t>
              </a:r>
              <a:endParaRPr lang="zh-CN" altLang="en-US" sz="2800" dirty="0">
                <a:latin typeface="Arial" charset="0"/>
              </a:endParaRPr>
            </a:p>
          </p:txBody>
        </p:sp>
        <p:sp>
          <p:nvSpPr>
            <p:cNvPr id="81927" name="Text Box 7"/>
            <p:cNvSpPr txBox="1">
              <a:spLocks noChangeArrowheads="1"/>
            </p:cNvSpPr>
            <p:nvPr/>
          </p:nvSpPr>
          <p:spPr bwMode="auto">
            <a:xfrm>
              <a:off x="2881" y="2357"/>
              <a:ext cx="1574" cy="33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zh-CN" altLang="en-US" sz="2800" dirty="0">
                  <a:latin typeface="Arial" charset="0"/>
                </a:rPr>
                <a:t>桔子</a:t>
              </a:r>
              <a:r>
                <a:rPr lang="en-US" altLang="zh-CN" sz="2800" dirty="0">
                  <a:latin typeface="Arial" charset="0"/>
                </a:rPr>
                <a:t>(Orange)</a:t>
              </a:r>
              <a:endParaRPr lang="zh-CN" altLang="en-US" sz="2800" dirty="0">
                <a:latin typeface="Arial" charset="0"/>
              </a:endParaRPr>
            </a:p>
          </p:txBody>
        </p:sp>
        <p:sp>
          <p:nvSpPr>
            <p:cNvPr id="81928" name="Text Box 8"/>
            <p:cNvSpPr txBox="1">
              <a:spLocks noChangeArrowheads="1"/>
            </p:cNvSpPr>
            <p:nvPr/>
          </p:nvSpPr>
          <p:spPr bwMode="auto">
            <a:xfrm>
              <a:off x="848" y="3195"/>
              <a:ext cx="2358" cy="33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zh-CN" altLang="en-US" sz="2800" dirty="0">
                  <a:latin typeface="Arial" charset="0"/>
                </a:rPr>
                <a:t>红富士苹果</a:t>
              </a:r>
              <a:r>
                <a:rPr lang="en-US" altLang="zh-CN" sz="2800" dirty="0">
                  <a:latin typeface="Arial" charset="0"/>
                </a:rPr>
                <a:t>(</a:t>
              </a:r>
              <a:r>
                <a:rPr lang="en-US" altLang="zh-CN" sz="2800" dirty="0" err="1">
                  <a:latin typeface="Arial" charset="0"/>
                </a:rPr>
                <a:t>FujiApple</a:t>
              </a:r>
              <a:r>
                <a:rPr lang="en-US" altLang="zh-CN" sz="2800" dirty="0">
                  <a:latin typeface="Arial" charset="0"/>
                </a:rPr>
                <a:t>)</a:t>
              </a:r>
              <a:endParaRPr lang="zh-CN" altLang="en-US" sz="2800" dirty="0">
                <a:latin typeface="Arial" charset="0"/>
              </a:endParaRPr>
            </a:p>
          </p:txBody>
        </p:sp>
        <p:sp>
          <p:nvSpPr>
            <p:cNvPr id="81929" name="Line 9"/>
            <p:cNvSpPr>
              <a:spLocks noChangeShapeType="1"/>
            </p:cNvSpPr>
            <p:nvPr/>
          </p:nvSpPr>
          <p:spPr bwMode="auto">
            <a:xfrm flipV="1">
              <a:off x="2018" y="1946"/>
              <a:ext cx="567" cy="395"/>
            </a:xfrm>
            <a:prstGeom prst="line">
              <a:avLst/>
            </a:prstGeom>
            <a:noFill/>
            <a:ln w="38100">
              <a:solidFill>
                <a:srgbClr val="FF0000"/>
              </a:solidFill>
              <a:round/>
              <a:headEnd/>
              <a:tailEnd type="triangle" w="med" len="med"/>
            </a:ln>
            <a:effectLst/>
          </p:spPr>
          <p:txBody>
            <a:bodyPr/>
            <a:lstStyle/>
            <a:p>
              <a:pPr algn="ctr"/>
              <a:endParaRPr lang="zh-CN" altLang="en-US"/>
            </a:p>
          </p:txBody>
        </p:sp>
        <p:sp>
          <p:nvSpPr>
            <p:cNvPr id="81930" name="Line 10"/>
            <p:cNvSpPr>
              <a:spLocks noChangeShapeType="1"/>
            </p:cNvSpPr>
            <p:nvPr/>
          </p:nvSpPr>
          <p:spPr bwMode="auto">
            <a:xfrm flipH="1" flipV="1">
              <a:off x="2699" y="1946"/>
              <a:ext cx="635" cy="395"/>
            </a:xfrm>
            <a:prstGeom prst="line">
              <a:avLst/>
            </a:prstGeom>
            <a:noFill/>
            <a:ln w="38100">
              <a:solidFill>
                <a:srgbClr val="006600"/>
              </a:solidFill>
              <a:round/>
              <a:headEnd/>
              <a:tailEnd type="triangle" w="med" len="med"/>
            </a:ln>
            <a:effectLst/>
          </p:spPr>
          <p:txBody>
            <a:bodyPr/>
            <a:lstStyle/>
            <a:p>
              <a:pPr algn="ctr"/>
              <a:endParaRPr lang="zh-CN" altLang="en-US"/>
            </a:p>
          </p:txBody>
        </p:sp>
        <p:sp>
          <p:nvSpPr>
            <p:cNvPr id="81931" name="Line 11"/>
            <p:cNvSpPr>
              <a:spLocks noChangeShapeType="1"/>
            </p:cNvSpPr>
            <p:nvPr/>
          </p:nvSpPr>
          <p:spPr bwMode="auto">
            <a:xfrm flipH="1" flipV="1">
              <a:off x="1917" y="2671"/>
              <a:ext cx="1" cy="526"/>
            </a:xfrm>
            <a:prstGeom prst="line">
              <a:avLst/>
            </a:prstGeom>
            <a:noFill/>
            <a:ln w="38100">
              <a:solidFill>
                <a:srgbClr val="FF0000"/>
              </a:solidFill>
              <a:round/>
              <a:headEnd/>
              <a:tailEnd type="triangle" w="med" len="med"/>
            </a:ln>
            <a:effectLst/>
          </p:spPr>
          <p:txBody>
            <a:bodyP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dirty="0">
                <a:latin typeface="宋体" panose="02010600030101010101" pitchFamily="2" charset="-122"/>
                <a:ea typeface="宋体" panose="02010600030101010101" pitchFamily="2" charset="-122"/>
              </a:rPr>
              <a:t>对象类型的赋值与转换</a:t>
            </a:r>
          </a:p>
        </p:txBody>
      </p:sp>
      <p:sp>
        <p:nvSpPr>
          <p:cNvPr id="75779" name="Rectangle 3"/>
          <p:cNvSpPr>
            <a:spLocks noGrp="1" noChangeArrowheads="1"/>
          </p:cNvSpPr>
          <p:nvPr>
            <p:ph idx="1"/>
          </p:nvPr>
        </p:nvSpPr>
        <p:spPr>
          <a:xfrm>
            <a:off x="467544" y="1581138"/>
            <a:ext cx="8229600" cy="4667262"/>
          </a:xfrm>
        </p:spPr>
        <p:txBody>
          <a:bodyPr>
            <a:normAutofit/>
          </a:bodyPr>
          <a:lstStyle/>
          <a:p>
            <a:pPr algn="just">
              <a:spcBef>
                <a:spcPts val="0"/>
              </a:spcBef>
            </a:pPr>
            <a:r>
              <a:rPr lang="en-US" altLang="zh-CN" b="1" dirty="0">
                <a:latin typeface="宋体" pitchFamily="2" charset="-122"/>
                <a:cs typeface="Times New Roman" pitchFamily="18" charset="0"/>
              </a:rPr>
              <a:t>Java</a:t>
            </a:r>
            <a:r>
              <a:rPr lang="zh-CN" altLang="en-US" b="1" dirty="0">
                <a:latin typeface="宋体" pitchFamily="2" charset="-122"/>
              </a:rPr>
              <a:t>中，如果</a:t>
            </a:r>
            <a:r>
              <a:rPr lang="zh-CN" altLang="en-US" dirty="0">
                <a:latin typeface="宋体" pitchFamily="2" charset="-122"/>
              </a:rPr>
              <a:t>两个对象之间具有</a:t>
            </a:r>
            <a:r>
              <a:rPr lang="zh-CN" altLang="en-US" dirty="0">
                <a:solidFill>
                  <a:srgbClr val="FF0000"/>
                </a:solidFill>
                <a:latin typeface="华文行楷" panose="02010800040101010101" pitchFamily="2" charset="-122"/>
                <a:ea typeface="华文行楷" panose="02010800040101010101" pitchFamily="2" charset="-122"/>
              </a:rPr>
              <a:t>继承</a:t>
            </a:r>
            <a:r>
              <a:rPr lang="zh-CN" altLang="en-US" dirty="0">
                <a:latin typeface="宋体" pitchFamily="2" charset="-122"/>
              </a:rPr>
              <a:t>关系，则</a:t>
            </a:r>
            <a:r>
              <a:rPr lang="zh-CN" altLang="en-US" dirty="0">
                <a:solidFill>
                  <a:srgbClr val="0000CC"/>
                </a:solidFill>
                <a:latin typeface="华文行楷" panose="02010800040101010101" pitchFamily="2" charset="-122"/>
                <a:ea typeface="华文行楷" panose="02010800040101010101" pitchFamily="2" charset="-122"/>
              </a:rPr>
              <a:t>两个不同类型对象</a:t>
            </a:r>
            <a:r>
              <a:rPr lang="zh-CN" altLang="en-US" dirty="0">
                <a:latin typeface="华文行楷" panose="02010800040101010101" pitchFamily="2" charset="-122"/>
                <a:ea typeface="华文行楷" panose="02010800040101010101" pitchFamily="2" charset="-122"/>
              </a:rPr>
              <a:t>之间可以转换。</a:t>
            </a:r>
            <a:endParaRPr lang="en-US" altLang="zh-CN" dirty="0">
              <a:latin typeface="宋体" pitchFamily="2" charset="-122"/>
            </a:endParaRPr>
          </a:p>
          <a:p>
            <a:pPr lvl="2" algn="just">
              <a:spcBef>
                <a:spcPts val="0"/>
              </a:spcBef>
            </a:pPr>
            <a:r>
              <a:rPr lang="zh-CN" altLang="en-US" sz="2400" dirty="0">
                <a:latin typeface="宋体" pitchFamily="2" charset="-122"/>
              </a:rPr>
              <a:t>只是</a:t>
            </a:r>
            <a:r>
              <a:rPr lang="zh-CN" altLang="en-US" sz="2400" dirty="0">
                <a:latin typeface="华文新魏" panose="02010800040101010101" pitchFamily="2" charset="-122"/>
                <a:ea typeface="华文新魏" panose="02010800040101010101" pitchFamily="2" charset="-122"/>
              </a:rPr>
              <a:t>在子类和父类的对象之间可以进行转换</a:t>
            </a:r>
            <a:r>
              <a:rPr lang="zh-CN" altLang="en-US" sz="2400" dirty="0">
                <a:latin typeface="宋体" pitchFamily="2" charset="-122"/>
              </a:rPr>
              <a:t>，而不是任意两个类。</a:t>
            </a:r>
          </a:p>
          <a:p>
            <a:pPr algn="just"/>
            <a:endParaRPr lang="zh-CN" altLang="en-US" b="1" dirty="0">
              <a:latin typeface="宋体" pitchFamily="2" charset="-122"/>
            </a:endParaRPr>
          </a:p>
          <a:p>
            <a:pPr algn="just"/>
            <a:r>
              <a:rPr lang="zh-CN" altLang="en-US" b="1" dirty="0">
                <a:latin typeface="宋体" pitchFamily="2" charset="-122"/>
              </a:rPr>
              <a:t>一个</a:t>
            </a:r>
            <a:r>
              <a:rPr lang="zh-CN" altLang="en-US" b="1" dirty="0">
                <a:solidFill>
                  <a:srgbClr val="C00000"/>
                </a:solidFill>
                <a:latin typeface="华文新魏" panose="02010800040101010101" pitchFamily="2" charset="-122"/>
                <a:ea typeface="华文新魏" panose="02010800040101010101" pitchFamily="2" charset="-122"/>
              </a:rPr>
              <a:t>子类对象</a:t>
            </a:r>
            <a:r>
              <a:rPr lang="zh-CN" altLang="en-US" b="1" dirty="0">
                <a:latin typeface="宋体" pitchFamily="2" charset="-122"/>
              </a:rPr>
              <a:t>的类型可以</a:t>
            </a:r>
            <a:r>
              <a:rPr lang="zh-CN" altLang="en-US" b="1" dirty="0">
                <a:solidFill>
                  <a:srgbClr val="0000CC"/>
                </a:solidFill>
                <a:latin typeface="华文新魏" panose="02010800040101010101" pitchFamily="2" charset="-122"/>
                <a:ea typeface="华文新魏" panose="02010800040101010101" pitchFamily="2" charset="-122"/>
              </a:rPr>
              <a:t>向上转换</a:t>
            </a:r>
            <a:r>
              <a:rPr lang="zh-CN" altLang="en-US" b="1" dirty="0">
                <a:latin typeface="宋体" pitchFamily="2" charset="-122"/>
              </a:rPr>
              <a:t>成它的</a:t>
            </a:r>
            <a:r>
              <a:rPr lang="zh-CN" altLang="en-US" b="1" dirty="0">
                <a:solidFill>
                  <a:srgbClr val="C00000"/>
                </a:solidFill>
                <a:latin typeface="宋体" pitchFamily="2" charset="-122"/>
              </a:rPr>
              <a:t>父类类型</a:t>
            </a:r>
            <a:r>
              <a:rPr lang="zh-CN" altLang="en-US" b="1" dirty="0">
                <a:latin typeface="宋体" pitchFamily="2" charset="-122"/>
              </a:rPr>
              <a:t>，这个转换过程是安全的。</a:t>
            </a:r>
            <a:endParaRPr lang="en-US" altLang="zh-CN" b="1" dirty="0">
              <a:latin typeface="宋体" pitchFamily="2" charset="-122"/>
            </a:endParaRPr>
          </a:p>
          <a:p>
            <a:pPr lvl="1" algn="just"/>
            <a:r>
              <a:rPr lang="zh-CN" altLang="en-US" dirty="0">
                <a:latin typeface="宋体" pitchFamily="2" charset="-122"/>
              </a:rPr>
              <a:t>因为父类所具有的信息，子类一般全有。</a:t>
            </a:r>
            <a:endParaRPr lang="en-US" altLang="zh-CN" dirty="0">
              <a:latin typeface="宋体" pitchFamily="2" charset="-122"/>
            </a:endParaRPr>
          </a:p>
          <a:p>
            <a:pPr lvl="1" algn="just"/>
            <a:r>
              <a:rPr lang="zh-CN" altLang="en-US" dirty="0">
                <a:latin typeface="宋体" pitchFamily="2" charset="-122"/>
              </a:rPr>
              <a:t>但是，转换过程中会</a:t>
            </a:r>
            <a:r>
              <a:rPr lang="zh-CN" altLang="en-US" dirty="0">
                <a:solidFill>
                  <a:srgbClr val="C00000"/>
                </a:solidFill>
                <a:latin typeface="华文新魏" panose="02010800040101010101" pitchFamily="2" charset="-122"/>
                <a:ea typeface="华文新魏" panose="02010800040101010101" pitchFamily="2" charset="-122"/>
              </a:rPr>
              <a:t>丢失属于子类而不属于父类的信息</a:t>
            </a:r>
            <a:r>
              <a:rPr lang="zh-CN" altLang="en-US" dirty="0">
                <a:latin typeface="宋体" pitchFamily="2" charset="-122"/>
              </a:rPr>
              <a:t>。</a:t>
            </a:r>
            <a:endParaRPr lang="zh-CN" altLang="en-US" dirty="0"/>
          </a:p>
        </p:txBody>
      </p:sp>
      <p:sp>
        <p:nvSpPr>
          <p:cNvPr id="6" name="灯片编号占位符 5"/>
          <p:cNvSpPr>
            <a:spLocks noGrp="1"/>
          </p:cNvSpPr>
          <p:nvPr>
            <p:ph type="sldNum" sz="quarter" idx="12"/>
          </p:nvPr>
        </p:nvSpPr>
        <p:spPr/>
        <p:txBody>
          <a:bodyPr/>
          <a:lstStyle/>
          <a:p>
            <a:fld id="{507CF199-E67C-4500-950F-DB6BF3903F88}" type="slidenum">
              <a:rPr lang="en-US" altLang="zh-CN" smtClean="0"/>
              <a:pPr/>
              <a:t>55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§5.7   </a:t>
            </a:r>
            <a:r>
              <a:rPr lang="zh-CN" altLang="en-US" dirty="0">
                <a:latin typeface="宋体" charset="-122"/>
              </a:rPr>
              <a:t>对象的上转型对象 </a:t>
            </a:r>
            <a:endParaRPr lang="zh-CN" altLang="en-US" dirty="0"/>
          </a:p>
        </p:txBody>
      </p:sp>
      <p:sp>
        <p:nvSpPr>
          <p:cNvPr id="3" name="内容占位符 2"/>
          <p:cNvSpPr>
            <a:spLocks noGrp="1"/>
          </p:cNvSpPr>
          <p:nvPr>
            <p:ph idx="1"/>
          </p:nvPr>
        </p:nvSpPr>
        <p:spPr>
          <a:xfrm>
            <a:off x="457200" y="1628775"/>
            <a:ext cx="8291264" cy="4502150"/>
          </a:xfrm>
        </p:spPr>
        <p:txBody>
          <a:bodyPr/>
          <a:lstStyle/>
          <a:p>
            <a:r>
              <a:rPr lang="zh-CN" altLang="en-US" sz="2400" b="1" dirty="0">
                <a:latin typeface="+mj-lt"/>
              </a:rPr>
              <a:t>假设：</a:t>
            </a:r>
            <a:r>
              <a:rPr lang="en-US" altLang="zh-CN" sz="2400" b="1" dirty="0">
                <a:solidFill>
                  <a:srgbClr val="FF0000"/>
                </a:solidFill>
                <a:latin typeface="华文新魏" panose="02010800040101010101" pitchFamily="2" charset="-122"/>
                <a:ea typeface="华文新魏" panose="02010800040101010101" pitchFamily="2" charset="-122"/>
              </a:rPr>
              <a:t>Fruit</a:t>
            </a:r>
            <a:r>
              <a:rPr lang="zh-CN" altLang="en-US" sz="2400" b="1" dirty="0">
                <a:solidFill>
                  <a:srgbClr val="FF0000"/>
                </a:solidFill>
                <a:latin typeface="华文新魏" panose="02010800040101010101" pitchFamily="2" charset="-122"/>
                <a:ea typeface="华文新魏" panose="02010800040101010101" pitchFamily="2" charset="-122"/>
              </a:rPr>
              <a:t>类是</a:t>
            </a:r>
            <a:r>
              <a:rPr lang="en-US" altLang="zh-CN" sz="2400" b="1" dirty="0">
                <a:solidFill>
                  <a:srgbClr val="FF0000"/>
                </a:solidFill>
                <a:latin typeface="华文新魏" panose="02010800040101010101" pitchFamily="2" charset="-122"/>
                <a:ea typeface="华文新魏" panose="02010800040101010101" pitchFamily="2" charset="-122"/>
              </a:rPr>
              <a:t>Apple</a:t>
            </a:r>
            <a:r>
              <a:rPr lang="zh-CN" altLang="en-US" sz="2400" b="1" dirty="0">
                <a:solidFill>
                  <a:srgbClr val="FF0000"/>
                </a:solidFill>
                <a:latin typeface="华文新魏" panose="02010800040101010101" pitchFamily="2" charset="-122"/>
                <a:ea typeface="华文新魏" panose="02010800040101010101" pitchFamily="2" charset="-122"/>
              </a:rPr>
              <a:t>类的父类</a:t>
            </a:r>
            <a:r>
              <a:rPr lang="zh-CN" altLang="en-US" sz="2400" b="1" dirty="0">
                <a:solidFill>
                  <a:srgbClr val="000099"/>
                </a:solidFill>
                <a:latin typeface="+mj-lt"/>
              </a:rPr>
              <a:t>。</a:t>
            </a:r>
            <a:endParaRPr lang="en-US" altLang="zh-CN" sz="2400" b="1" dirty="0">
              <a:solidFill>
                <a:srgbClr val="000099"/>
              </a:solidFill>
              <a:latin typeface="+mj-lt"/>
            </a:endParaRPr>
          </a:p>
          <a:p>
            <a:pPr lvl="1"/>
            <a:endParaRPr lang="en-US" altLang="zh-CN" dirty="0">
              <a:latin typeface="+mj-lt"/>
            </a:endParaRPr>
          </a:p>
          <a:p>
            <a:pPr lvl="1"/>
            <a:endParaRPr lang="en-US" altLang="zh-CN" dirty="0">
              <a:latin typeface="+mj-lt"/>
            </a:endParaRPr>
          </a:p>
          <a:p>
            <a:pPr lvl="1"/>
            <a:endParaRPr lang="en-US" altLang="zh-CN" dirty="0">
              <a:latin typeface="+mj-lt"/>
            </a:endParaRPr>
          </a:p>
          <a:p>
            <a:pPr lvl="1"/>
            <a:endParaRPr lang="en-US" altLang="zh-CN" dirty="0">
              <a:latin typeface="+mj-lt"/>
            </a:endParaRPr>
          </a:p>
          <a:p>
            <a:pPr lvl="1"/>
            <a:r>
              <a:rPr lang="zh-CN" altLang="en-US" dirty="0">
                <a:latin typeface="+mj-lt"/>
              </a:rPr>
              <a:t>当用</a:t>
            </a:r>
            <a:r>
              <a:rPr lang="zh-CN" altLang="en-US" dirty="0">
                <a:solidFill>
                  <a:srgbClr val="000099"/>
                </a:solidFill>
                <a:latin typeface="华文新魏" panose="02010800040101010101" pitchFamily="2" charset="-122"/>
                <a:ea typeface="华文新魏" panose="02010800040101010101" pitchFamily="2" charset="-122"/>
              </a:rPr>
              <a:t>子类</a:t>
            </a:r>
            <a:r>
              <a:rPr lang="en-US" altLang="zh-CN" dirty="0">
                <a:solidFill>
                  <a:srgbClr val="000099"/>
                </a:solidFill>
                <a:latin typeface="华文新魏" panose="02010800040101010101" pitchFamily="2" charset="-122"/>
                <a:ea typeface="华文新魏" panose="02010800040101010101" pitchFamily="2" charset="-122"/>
              </a:rPr>
              <a:t>Apple</a:t>
            </a:r>
            <a:r>
              <a:rPr lang="zh-CN" altLang="en-US" dirty="0">
                <a:latin typeface="+mj-lt"/>
              </a:rPr>
              <a:t>创建一个对象，并把这个对象的引用放到</a:t>
            </a:r>
            <a:r>
              <a:rPr lang="zh-CN" altLang="en-US" dirty="0">
                <a:solidFill>
                  <a:srgbClr val="006600"/>
                </a:solidFill>
                <a:latin typeface="华文新魏" panose="02010800040101010101" pitchFamily="2" charset="-122"/>
                <a:ea typeface="华文新魏" panose="02010800040101010101" pitchFamily="2" charset="-122"/>
              </a:rPr>
              <a:t>父类</a:t>
            </a:r>
            <a:r>
              <a:rPr lang="en-US" altLang="zh-CN" dirty="0">
                <a:solidFill>
                  <a:srgbClr val="006600"/>
                </a:solidFill>
                <a:latin typeface="华文新魏" panose="02010800040101010101" pitchFamily="2" charset="-122"/>
                <a:ea typeface="华文新魏" panose="02010800040101010101" pitchFamily="2" charset="-122"/>
              </a:rPr>
              <a:t>Fruit</a:t>
            </a:r>
            <a:r>
              <a:rPr lang="zh-CN" altLang="en-US" dirty="0">
                <a:solidFill>
                  <a:srgbClr val="006600"/>
                </a:solidFill>
                <a:latin typeface="华文新魏" panose="02010800040101010101" pitchFamily="2" charset="-122"/>
                <a:ea typeface="华文新魏" panose="02010800040101010101" pitchFamily="2" charset="-122"/>
              </a:rPr>
              <a:t>的对象</a:t>
            </a:r>
            <a:r>
              <a:rPr lang="zh-CN" altLang="en-US" b="1" dirty="0">
                <a:latin typeface="+mj-lt"/>
              </a:rPr>
              <a:t>中时，称</a:t>
            </a:r>
            <a:r>
              <a:rPr lang="zh-CN" altLang="en-US" b="1" dirty="0">
                <a:solidFill>
                  <a:srgbClr val="0000CC"/>
                </a:solidFill>
                <a:latin typeface="华文新魏" panose="02010800040101010101" pitchFamily="2" charset="-122"/>
                <a:ea typeface="华文新魏" panose="02010800040101010101" pitchFamily="2" charset="-122"/>
              </a:rPr>
              <a:t>对象</a:t>
            </a:r>
            <a:r>
              <a:rPr lang="en-US" altLang="zh-CN" b="1" dirty="0">
                <a:solidFill>
                  <a:srgbClr val="0000CC"/>
                </a:solidFill>
                <a:latin typeface="华文新魏" panose="02010800040101010101" pitchFamily="2" charset="-122"/>
                <a:ea typeface="华文新魏" panose="02010800040101010101" pitchFamily="2" charset="-122"/>
              </a:rPr>
              <a:t>a</a:t>
            </a:r>
            <a:r>
              <a:rPr lang="zh-CN" altLang="en-US" b="1" dirty="0">
                <a:latin typeface="华文新魏" panose="02010800040101010101" pitchFamily="2" charset="-122"/>
                <a:ea typeface="华文新魏" panose="02010800040101010101" pitchFamily="2" charset="-122"/>
              </a:rPr>
              <a:t>是</a:t>
            </a:r>
            <a:r>
              <a:rPr lang="zh-CN" altLang="en-US" b="1" dirty="0">
                <a:solidFill>
                  <a:srgbClr val="C00000"/>
                </a:solidFill>
                <a:latin typeface="华文新魏" panose="02010800040101010101" pitchFamily="2" charset="-122"/>
                <a:ea typeface="华文新魏" panose="02010800040101010101" pitchFamily="2" charset="-122"/>
              </a:rPr>
              <a:t>对象</a:t>
            </a:r>
            <a:r>
              <a:rPr lang="en-US" altLang="zh-CN" b="1" dirty="0">
                <a:solidFill>
                  <a:srgbClr val="C00000"/>
                </a:solidFill>
                <a:latin typeface="华文新魏" panose="02010800040101010101" pitchFamily="2" charset="-122"/>
                <a:ea typeface="华文新魏" panose="02010800040101010101" pitchFamily="2" charset="-122"/>
              </a:rPr>
              <a:t>b</a:t>
            </a:r>
            <a:r>
              <a:rPr lang="zh-CN" altLang="en-US" b="1" dirty="0">
                <a:solidFill>
                  <a:srgbClr val="C00000"/>
                </a:solidFill>
                <a:latin typeface="华文新魏" panose="02010800040101010101" pitchFamily="2" charset="-122"/>
                <a:ea typeface="华文新魏" panose="02010800040101010101" pitchFamily="2" charset="-122"/>
              </a:rPr>
              <a:t>的上转型对象</a:t>
            </a:r>
            <a:r>
              <a:rPr lang="zh-CN" altLang="en-US" b="1" dirty="0">
                <a:latin typeface="+mj-lt"/>
              </a:rPr>
              <a:t>。</a:t>
            </a:r>
            <a:endParaRPr lang="en-US" altLang="zh-CN" b="1" dirty="0">
              <a:latin typeface="+mj-lt"/>
            </a:endParaRPr>
          </a:p>
          <a:p>
            <a:pPr lvl="1"/>
            <a:endParaRPr lang="en-US" altLang="zh-CN" b="1" dirty="0">
              <a:latin typeface="+mj-lt"/>
            </a:endParaRPr>
          </a:p>
          <a:p>
            <a:pPr lvl="1"/>
            <a:r>
              <a:rPr lang="zh-CN" altLang="en-US" dirty="0">
                <a:solidFill>
                  <a:srgbClr val="006600"/>
                </a:solidFill>
                <a:latin typeface="华文新魏" panose="02010800040101010101" pitchFamily="2" charset="-122"/>
                <a:ea typeface="华文新魏" panose="02010800040101010101" pitchFamily="2" charset="-122"/>
              </a:rPr>
              <a:t>父类对象</a:t>
            </a:r>
            <a:r>
              <a:rPr lang="en-US" altLang="zh-CN" dirty="0">
                <a:solidFill>
                  <a:srgbClr val="006600"/>
                </a:solidFill>
                <a:latin typeface="华文新魏" panose="02010800040101010101" pitchFamily="2" charset="-122"/>
                <a:ea typeface="华文新魏" panose="02010800040101010101" pitchFamily="2" charset="-122"/>
              </a:rPr>
              <a:t>a</a:t>
            </a:r>
            <a:r>
              <a:rPr lang="zh-CN" altLang="en-US" dirty="0">
                <a:solidFill>
                  <a:srgbClr val="C00000"/>
                </a:solidFill>
                <a:latin typeface="华文新魏" panose="02010800040101010101" pitchFamily="2" charset="-122"/>
                <a:ea typeface="华文新魏" panose="02010800040101010101" pitchFamily="2" charset="-122"/>
              </a:rPr>
              <a:t>引用</a:t>
            </a:r>
            <a:r>
              <a:rPr lang="zh-CN" altLang="en-US" dirty="0"/>
              <a:t>了</a:t>
            </a:r>
            <a:r>
              <a:rPr lang="zh-CN" altLang="en-US" dirty="0">
                <a:solidFill>
                  <a:srgbClr val="000099"/>
                </a:solidFill>
                <a:latin typeface="华文新魏" panose="02010800040101010101" pitchFamily="2" charset="-122"/>
                <a:ea typeface="华文新魏" panose="02010800040101010101" pitchFamily="2" charset="-122"/>
              </a:rPr>
              <a:t>子类对象</a:t>
            </a:r>
            <a:r>
              <a:rPr lang="en-US" altLang="zh-CN" dirty="0">
                <a:solidFill>
                  <a:srgbClr val="000099"/>
                </a:solidFill>
                <a:latin typeface="华文新魏" panose="02010800040101010101" pitchFamily="2" charset="-122"/>
                <a:ea typeface="华文新魏" panose="02010800040101010101" pitchFamily="2" charset="-122"/>
              </a:rPr>
              <a:t>b</a:t>
            </a:r>
            <a:r>
              <a:rPr lang="zh-CN" altLang="en-US" dirty="0"/>
              <a:t>指向的内存空间。</a:t>
            </a:r>
            <a:endParaRPr kumimoji="1" lang="zh-CN" altLang="en-US" b="1" dirty="0"/>
          </a:p>
          <a:p>
            <a:pPr>
              <a:buNone/>
            </a:pPr>
            <a:endParaRPr lang="zh-CN" altLang="en-US"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56</a:t>
            </a:fld>
            <a:endParaRPr lang="zh-CN" altLang="en-US"/>
          </a:p>
        </p:txBody>
      </p:sp>
      <p:sp>
        <p:nvSpPr>
          <p:cNvPr id="5" name="Text Box 5"/>
          <p:cNvSpPr txBox="1">
            <a:spLocks noChangeArrowheads="1"/>
          </p:cNvSpPr>
          <p:nvPr/>
        </p:nvSpPr>
        <p:spPr bwMode="auto">
          <a:xfrm>
            <a:off x="4057600" y="2420888"/>
            <a:ext cx="4859657" cy="833178"/>
          </a:xfrm>
          <a:prstGeom prst="rect">
            <a:avLst/>
          </a:prstGeom>
          <a:noFill/>
          <a:ln w="9525">
            <a:solidFill>
              <a:srgbClr val="0000CC"/>
            </a:solidFill>
            <a:miter lim="800000"/>
            <a:headEnd/>
            <a:tailEnd/>
          </a:ln>
          <a:effectLst/>
        </p:spPr>
        <p:txBody>
          <a:bodyPr wrap="square" lIns="90000" tIns="46800" rIns="90000" bIns="46800">
            <a:spAutoFit/>
          </a:bodyPr>
          <a:lstStyle/>
          <a:p>
            <a:r>
              <a:rPr kumimoji="1" lang="en-US" altLang="zh-CN" sz="2400" b="1" dirty="0">
                <a:solidFill>
                  <a:srgbClr val="006600"/>
                </a:solidFill>
              </a:rPr>
              <a:t>Fruit a;</a:t>
            </a:r>
          </a:p>
          <a:p>
            <a:r>
              <a:rPr kumimoji="1" lang="en-US" altLang="zh-CN" sz="2400" b="1" dirty="0">
                <a:solidFill>
                  <a:srgbClr val="006600"/>
                </a:solidFill>
              </a:rPr>
              <a:t>a=new Apple(); </a:t>
            </a:r>
            <a:r>
              <a:rPr kumimoji="1" lang="en-US" altLang="zh-CN" sz="2000" b="1" dirty="0">
                <a:solidFill>
                  <a:srgbClr val="006600"/>
                </a:solidFill>
              </a:rPr>
              <a:t>//</a:t>
            </a:r>
            <a:r>
              <a:rPr kumimoji="1" lang="en-US" altLang="zh-CN" sz="2000" b="1" dirty="0">
                <a:solidFill>
                  <a:srgbClr val="3333FF"/>
                </a:solidFill>
              </a:rPr>
              <a:t> a</a:t>
            </a:r>
            <a:r>
              <a:rPr kumimoji="1" lang="zh-CN" altLang="en-US" sz="2000" b="1" dirty="0">
                <a:solidFill>
                  <a:srgbClr val="3333FF"/>
                </a:solidFill>
              </a:rPr>
              <a:t>是</a:t>
            </a:r>
            <a:r>
              <a:rPr kumimoji="1" lang="en-US" altLang="zh-CN" sz="2000" b="1" dirty="0">
                <a:solidFill>
                  <a:srgbClr val="3333FF"/>
                </a:solidFill>
              </a:rPr>
              <a:t>b</a:t>
            </a:r>
            <a:r>
              <a:rPr kumimoji="1" lang="zh-CN" altLang="en-US" sz="2000" b="1" dirty="0">
                <a:solidFill>
                  <a:srgbClr val="3333FF"/>
                </a:solidFill>
              </a:rPr>
              <a:t>的上转型对象</a:t>
            </a:r>
          </a:p>
        </p:txBody>
      </p:sp>
      <p:sp>
        <p:nvSpPr>
          <p:cNvPr id="6" name="Text Box 6"/>
          <p:cNvSpPr txBox="1">
            <a:spLocks noChangeArrowheads="1"/>
          </p:cNvSpPr>
          <p:nvPr/>
        </p:nvSpPr>
        <p:spPr bwMode="auto">
          <a:xfrm>
            <a:off x="288407" y="2276872"/>
            <a:ext cx="3415283" cy="1202510"/>
          </a:xfrm>
          <a:prstGeom prst="rect">
            <a:avLst/>
          </a:prstGeom>
          <a:noFill/>
          <a:ln w="9525">
            <a:solidFill>
              <a:schemeClr val="tx2"/>
            </a:solidFill>
            <a:miter lim="800000"/>
            <a:headEnd/>
            <a:tailEnd/>
          </a:ln>
          <a:effectLst/>
        </p:spPr>
        <p:txBody>
          <a:bodyPr wrap="square" lIns="90000" tIns="46800" rIns="90000" bIns="46800">
            <a:spAutoFit/>
          </a:bodyPr>
          <a:lstStyle/>
          <a:p>
            <a:r>
              <a:rPr kumimoji="1" lang="en-US" altLang="zh-CN" sz="2400" b="1" dirty="0">
                <a:solidFill>
                  <a:srgbClr val="006600"/>
                </a:solidFill>
              </a:rPr>
              <a:t>Fruit a;</a:t>
            </a:r>
          </a:p>
          <a:p>
            <a:r>
              <a:rPr kumimoji="1" lang="en-US" altLang="zh-CN" sz="2400" b="1" dirty="0">
                <a:solidFill>
                  <a:srgbClr val="006600"/>
                </a:solidFill>
              </a:rPr>
              <a:t>Apple b=new Apple();</a:t>
            </a:r>
          </a:p>
          <a:p>
            <a:r>
              <a:rPr kumimoji="1" lang="en-US" altLang="zh-CN" sz="2400" b="1" dirty="0">
                <a:solidFill>
                  <a:srgbClr val="006600"/>
                </a:solidFill>
              </a:rPr>
              <a:t>a=b; 	</a:t>
            </a:r>
            <a:r>
              <a:rPr kumimoji="1" lang="en-US" altLang="zh-CN" sz="2000" b="1" dirty="0">
                <a:solidFill>
                  <a:srgbClr val="006600"/>
                </a:solidFill>
              </a:rPr>
              <a:t>//</a:t>
            </a:r>
            <a:r>
              <a:rPr kumimoji="1" lang="en-US" altLang="zh-CN" sz="2000" b="1" dirty="0">
                <a:solidFill>
                  <a:srgbClr val="3333FF"/>
                </a:solidFill>
              </a:rPr>
              <a:t>a</a:t>
            </a:r>
            <a:r>
              <a:rPr kumimoji="1" lang="zh-CN" altLang="en-US" sz="2000" b="1" dirty="0">
                <a:solidFill>
                  <a:srgbClr val="3333FF"/>
                </a:solidFill>
              </a:rPr>
              <a:t>是</a:t>
            </a:r>
            <a:r>
              <a:rPr kumimoji="1" lang="en-US" altLang="zh-CN" sz="2000" b="1" dirty="0">
                <a:solidFill>
                  <a:srgbClr val="3333FF"/>
                </a:solidFill>
              </a:rPr>
              <a:t>b</a:t>
            </a:r>
            <a:r>
              <a:rPr kumimoji="1" lang="zh-CN" altLang="en-US" sz="2000" b="1" dirty="0">
                <a:solidFill>
                  <a:srgbClr val="3333FF"/>
                </a:solidFill>
              </a:rPr>
              <a:t>的上转型对象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5CB25-6696-44FB-AD46-8F930813805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C590DF-CDCC-4472-A3CF-91066CFE75D4}"/>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D7F6D60-E915-402A-A727-0479D90ECD9D}"/>
              </a:ext>
            </a:extLst>
          </p:cNvPr>
          <p:cNvSpPr>
            <a:spLocks noGrp="1"/>
          </p:cNvSpPr>
          <p:nvPr>
            <p:ph type="sldNum" sz="quarter" idx="12"/>
          </p:nvPr>
        </p:nvSpPr>
        <p:spPr/>
        <p:txBody>
          <a:bodyPr/>
          <a:lstStyle/>
          <a:p>
            <a:fld id="{0C913308-F349-4B6D-A68A-DD1791B4A57B}" type="slidenum">
              <a:rPr lang="zh-CN" altLang="en-US" smtClean="0"/>
              <a:pPr/>
              <a:t>57</a:t>
            </a:fld>
            <a:endParaRPr lang="zh-CN" altLang="en-US"/>
          </a:p>
        </p:txBody>
      </p:sp>
      <p:sp>
        <p:nvSpPr>
          <p:cNvPr id="5" name="Text Box 5">
            <a:extLst>
              <a:ext uri="{FF2B5EF4-FFF2-40B4-BE49-F238E27FC236}">
                <a16:creationId xmlns:a16="http://schemas.microsoft.com/office/drawing/2014/main" id="{2DBB48FE-CF75-437D-B665-8D2D733F2E09}"/>
              </a:ext>
            </a:extLst>
          </p:cNvPr>
          <p:cNvSpPr txBox="1">
            <a:spLocks noChangeArrowheads="1"/>
          </p:cNvSpPr>
          <p:nvPr/>
        </p:nvSpPr>
        <p:spPr bwMode="auto">
          <a:xfrm>
            <a:off x="467544" y="2481684"/>
            <a:ext cx="8219256" cy="1664175"/>
          </a:xfrm>
          <a:prstGeom prst="rect">
            <a:avLst/>
          </a:prstGeom>
          <a:noFill/>
          <a:ln w="9525">
            <a:solidFill>
              <a:srgbClr val="0000CC"/>
            </a:solidFill>
            <a:miter lim="800000"/>
            <a:headEnd/>
            <a:tailEnd/>
          </a:ln>
          <a:effectLst/>
        </p:spPr>
        <p:txBody>
          <a:bodyPr wrap="square" lIns="90000" tIns="46800" rIns="90000" bIns="46800">
            <a:spAutoFit/>
          </a:bodyPr>
          <a:lstStyle/>
          <a:p>
            <a:r>
              <a:rPr kumimoji="1" lang="en-US" altLang="zh-CN" sz="2800" b="1" dirty="0">
                <a:solidFill>
                  <a:srgbClr val="006600"/>
                </a:solidFill>
              </a:rPr>
              <a:t>Fruit a1 = new Fruit();		</a:t>
            </a:r>
          </a:p>
          <a:p>
            <a:r>
              <a:rPr kumimoji="1" lang="en-US" altLang="zh-CN" sz="2800" b="1" dirty="0">
                <a:solidFill>
                  <a:srgbClr val="000099"/>
                </a:solidFill>
              </a:rPr>
              <a:t>Apple b = new Apple(); </a:t>
            </a:r>
            <a:r>
              <a:rPr kumimoji="1" lang="en-US" altLang="zh-CN" sz="2800" b="1" dirty="0">
                <a:solidFill>
                  <a:srgbClr val="006600"/>
                </a:solidFill>
              </a:rPr>
              <a:t>		</a:t>
            </a:r>
          </a:p>
          <a:p>
            <a:endParaRPr kumimoji="1" lang="en-US" altLang="zh-CN" b="1" dirty="0">
              <a:solidFill>
                <a:srgbClr val="3333FF"/>
              </a:solidFill>
            </a:endParaRPr>
          </a:p>
          <a:p>
            <a:r>
              <a:rPr kumimoji="1" lang="en-US" altLang="zh-CN" sz="2800" b="1" dirty="0">
                <a:solidFill>
                  <a:srgbClr val="0000CC"/>
                </a:solidFill>
              </a:rPr>
              <a:t>Fruit a2 = new Apple();		</a:t>
            </a:r>
            <a:endParaRPr kumimoji="1" lang="zh-CN" altLang="en-US" sz="2800" b="1" dirty="0">
              <a:solidFill>
                <a:srgbClr val="0000CC"/>
              </a:solidFill>
            </a:endParaRPr>
          </a:p>
        </p:txBody>
      </p:sp>
      <p:sp>
        <p:nvSpPr>
          <p:cNvPr id="6" name="标注: 线形 5">
            <a:extLst>
              <a:ext uri="{FF2B5EF4-FFF2-40B4-BE49-F238E27FC236}">
                <a16:creationId xmlns:a16="http://schemas.microsoft.com/office/drawing/2014/main" id="{EA3BB300-1821-42FE-8C9F-931A1FD1ABE2}"/>
              </a:ext>
            </a:extLst>
          </p:cNvPr>
          <p:cNvSpPr/>
          <p:nvPr/>
        </p:nvSpPr>
        <p:spPr>
          <a:xfrm>
            <a:off x="611560" y="4531954"/>
            <a:ext cx="1450504" cy="612043"/>
          </a:xfrm>
          <a:prstGeom prst="borderCallout1">
            <a:avLst>
              <a:gd name="adj1" fmla="val 624"/>
              <a:gd name="adj2" fmla="val 46078"/>
              <a:gd name="adj3" fmla="val -82509"/>
              <a:gd name="adj4" fmla="val 3395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rPr>
              <a:t>数据类型</a:t>
            </a:r>
          </a:p>
        </p:txBody>
      </p:sp>
      <p:sp>
        <p:nvSpPr>
          <p:cNvPr id="7" name="文本框 6">
            <a:extLst>
              <a:ext uri="{FF2B5EF4-FFF2-40B4-BE49-F238E27FC236}">
                <a16:creationId xmlns:a16="http://schemas.microsoft.com/office/drawing/2014/main" id="{D66A3AAA-8475-4B43-8750-3CE4FA0FBF68}"/>
              </a:ext>
            </a:extLst>
          </p:cNvPr>
          <p:cNvSpPr txBox="1"/>
          <p:nvPr/>
        </p:nvSpPr>
        <p:spPr>
          <a:xfrm>
            <a:off x="4996082" y="2481684"/>
            <a:ext cx="1592103" cy="461665"/>
          </a:xfrm>
          <a:prstGeom prst="rect">
            <a:avLst/>
          </a:prstGeom>
          <a:noFill/>
        </p:spPr>
        <p:txBody>
          <a:bodyPr wrap="none" rtlCol="0">
            <a:spAutoFit/>
          </a:bodyPr>
          <a:lstStyle/>
          <a:p>
            <a:r>
              <a:rPr kumimoji="1" lang="en-US" altLang="zh-CN" sz="2400" b="1" dirty="0">
                <a:solidFill>
                  <a:srgbClr val="006600"/>
                </a:solidFill>
              </a:rPr>
              <a:t>//</a:t>
            </a:r>
            <a:r>
              <a:rPr kumimoji="1" lang="zh-CN" altLang="en-US" sz="2400" b="1" dirty="0">
                <a:solidFill>
                  <a:srgbClr val="006600"/>
                </a:solidFill>
              </a:rPr>
              <a:t>父类对象</a:t>
            </a:r>
            <a:endParaRPr lang="zh-CN" altLang="en-US" sz="2400" dirty="0"/>
          </a:p>
        </p:txBody>
      </p:sp>
      <p:sp>
        <p:nvSpPr>
          <p:cNvPr id="8" name="文本框 7">
            <a:extLst>
              <a:ext uri="{FF2B5EF4-FFF2-40B4-BE49-F238E27FC236}">
                <a16:creationId xmlns:a16="http://schemas.microsoft.com/office/drawing/2014/main" id="{04161DDD-D897-4984-91A9-A9C776AA4730}"/>
              </a:ext>
            </a:extLst>
          </p:cNvPr>
          <p:cNvSpPr txBox="1"/>
          <p:nvPr/>
        </p:nvSpPr>
        <p:spPr>
          <a:xfrm>
            <a:off x="4996082" y="2905564"/>
            <a:ext cx="1592103" cy="461665"/>
          </a:xfrm>
          <a:prstGeom prst="rect">
            <a:avLst/>
          </a:prstGeom>
          <a:noFill/>
        </p:spPr>
        <p:txBody>
          <a:bodyPr wrap="none" rtlCol="0">
            <a:spAutoFit/>
          </a:bodyPr>
          <a:lstStyle/>
          <a:p>
            <a:r>
              <a:rPr kumimoji="1" lang="en-US" altLang="zh-CN" sz="2400" b="1" dirty="0">
                <a:solidFill>
                  <a:srgbClr val="006600"/>
                </a:solidFill>
              </a:rPr>
              <a:t>//</a:t>
            </a:r>
            <a:r>
              <a:rPr kumimoji="1" lang="zh-CN" altLang="en-US" sz="2400" b="1" dirty="0">
                <a:solidFill>
                  <a:srgbClr val="006600"/>
                </a:solidFill>
              </a:rPr>
              <a:t>子类对象</a:t>
            </a:r>
            <a:endParaRPr lang="zh-CN" altLang="en-US" sz="2400" dirty="0"/>
          </a:p>
        </p:txBody>
      </p:sp>
      <p:sp>
        <p:nvSpPr>
          <p:cNvPr id="9" name="文本框 8">
            <a:extLst>
              <a:ext uri="{FF2B5EF4-FFF2-40B4-BE49-F238E27FC236}">
                <a16:creationId xmlns:a16="http://schemas.microsoft.com/office/drawing/2014/main" id="{03C545BF-C222-4EF4-9297-C1990B9A4CF2}"/>
              </a:ext>
            </a:extLst>
          </p:cNvPr>
          <p:cNvSpPr txBox="1"/>
          <p:nvPr/>
        </p:nvSpPr>
        <p:spPr>
          <a:xfrm>
            <a:off x="4932040" y="3684194"/>
            <a:ext cx="3448380" cy="461665"/>
          </a:xfrm>
          <a:prstGeom prst="rect">
            <a:avLst/>
          </a:prstGeom>
          <a:noFill/>
        </p:spPr>
        <p:txBody>
          <a:bodyPr wrap="none" rtlCol="0">
            <a:spAutoFit/>
          </a:bodyPr>
          <a:lstStyle/>
          <a:p>
            <a:r>
              <a:rPr kumimoji="1" lang="en-US" altLang="zh-CN" sz="2400" b="1" dirty="0">
                <a:solidFill>
                  <a:srgbClr val="0000CC"/>
                </a:solidFill>
              </a:rPr>
              <a:t>//</a:t>
            </a:r>
            <a:r>
              <a:rPr kumimoji="1" lang="zh-CN" altLang="en-US" sz="2400" b="1" dirty="0">
                <a:solidFill>
                  <a:srgbClr val="0000CC"/>
                </a:solidFill>
              </a:rPr>
              <a:t>子类对象的上转型对象</a:t>
            </a:r>
            <a:endParaRPr lang="zh-CN" altLang="en-US" sz="2400" dirty="0"/>
          </a:p>
        </p:txBody>
      </p:sp>
    </p:spTree>
    <p:extLst>
      <p:ext uri="{BB962C8B-B14F-4D97-AF65-F5344CB8AC3E}">
        <p14:creationId xmlns:p14="http://schemas.microsoft.com/office/powerpoint/2010/main" val="77180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pPr algn="l"/>
            <a:r>
              <a:rPr lang="zh-CN" altLang="en-US" sz="4000" dirty="0"/>
              <a:t>§5.7   </a:t>
            </a:r>
            <a:r>
              <a:rPr lang="zh-CN" altLang="en-US" sz="4000" dirty="0">
                <a:latin typeface="宋体" charset="-122"/>
              </a:rPr>
              <a:t>对象的上转型对象 </a:t>
            </a:r>
            <a:endParaRPr lang="zh-CN" altLang="en-US" sz="4000" dirty="0"/>
          </a:p>
        </p:txBody>
      </p:sp>
      <p:sp>
        <p:nvSpPr>
          <p:cNvPr id="3" name="内容占位符 2"/>
          <p:cNvSpPr>
            <a:spLocks noGrp="1"/>
          </p:cNvSpPr>
          <p:nvPr>
            <p:ph idx="1"/>
          </p:nvPr>
        </p:nvSpPr>
        <p:spPr>
          <a:xfrm>
            <a:off x="395536" y="1617885"/>
            <a:ext cx="8229600" cy="4597971"/>
          </a:xfrm>
        </p:spPr>
        <p:txBody>
          <a:bodyPr/>
          <a:lstStyle/>
          <a:p>
            <a:r>
              <a:rPr kumimoji="1" lang="zh-CN" altLang="en-US" sz="2400" b="1" dirty="0">
                <a:solidFill>
                  <a:srgbClr val="C00000"/>
                </a:solidFill>
                <a:latin typeface="华文行楷" panose="02010800040101010101" pitchFamily="2" charset="-122"/>
                <a:ea typeface="华文行楷" panose="02010800040101010101" pitchFamily="2" charset="-122"/>
              </a:rPr>
              <a:t>上转型对象</a:t>
            </a:r>
            <a:r>
              <a:rPr lang="zh-CN" altLang="en-US" sz="2400" dirty="0"/>
              <a:t>的</a:t>
            </a:r>
            <a:r>
              <a:rPr lang="zh-CN" altLang="en-US" sz="2400" dirty="0">
                <a:solidFill>
                  <a:srgbClr val="000099"/>
                </a:solidFill>
                <a:latin typeface="华文新魏" panose="02010800040101010101" pitchFamily="2" charset="-122"/>
                <a:ea typeface="华文新魏" panose="02010800040101010101" pitchFamily="2" charset="-122"/>
              </a:rPr>
              <a:t>数据类型</a:t>
            </a:r>
            <a:r>
              <a:rPr lang="zh-CN" altLang="en-US" sz="2400" dirty="0"/>
              <a:t>是父类，所以</a:t>
            </a:r>
            <a:r>
              <a:rPr kumimoji="1" lang="zh-CN" altLang="en-US" sz="2400" b="1" dirty="0">
                <a:solidFill>
                  <a:srgbClr val="C00000"/>
                </a:solidFill>
                <a:latin typeface="华文行楷" panose="02010800040101010101" pitchFamily="2" charset="-122"/>
                <a:ea typeface="华文行楷" panose="02010800040101010101" pitchFamily="2" charset="-122"/>
              </a:rPr>
              <a:t>上转型对象</a:t>
            </a:r>
            <a:r>
              <a:rPr lang="zh-CN" altLang="en-US" sz="2400" dirty="0"/>
              <a:t>只能访问</a:t>
            </a:r>
            <a:r>
              <a:rPr lang="zh-CN" altLang="en-US" sz="2400" dirty="0">
                <a:solidFill>
                  <a:srgbClr val="0000CC"/>
                </a:solidFill>
                <a:latin typeface="华文新魏" panose="02010800040101010101" pitchFamily="2" charset="-122"/>
                <a:ea typeface="华文新魏" panose="02010800040101010101" pitchFamily="2" charset="-122"/>
              </a:rPr>
              <a:t>父类中的成员：变量和方法</a:t>
            </a:r>
            <a:r>
              <a:rPr lang="zh-CN" altLang="en-US" sz="2400" dirty="0"/>
              <a:t>。</a:t>
            </a:r>
            <a:endParaRPr lang="en-US" altLang="zh-CN" sz="2400" dirty="0"/>
          </a:p>
          <a:p>
            <a:pPr lvl="1"/>
            <a:endParaRPr kumimoji="1" lang="en-US" altLang="zh-CN" sz="2000" dirty="0">
              <a:solidFill>
                <a:srgbClr val="0000CC"/>
              </a:solidFill>
              <a:latin typeface="宋体" pitchFamily="2" charset="-122"/>
            </a:endParaRPr>
          </a:p>
          <a:p>
            <a:pPr lvl="1"/>
            <a:endParaRPr kumimoji="1" lang="en-US" altLang="zh-CN" sz="2000" dirty="0">
              <a:solidFill>
                <a:srgbClr val="0000CC"/>
              </a:solidFill>
              <a:latin typeface="宋体" pitchFamily="2" charset="-122"/>
            </a:endParaRPr>
          </a:p>
          <a:p>
            <a:pPr lvl="1"/>
            <a:endParaRPr kumimoji="1" lang="en-US" altLang="zh-CN" sz="2000" dirty="0">
              <a:solidFill>
                <a:srgbClr val="0000CC"/>
              </a:solidFill>
              <a:latin typeface="宋体" pitchFamily="2" charset="-122"/>
            </a:endParaRPr>
          </a:p>
          <a:p>
            <a:pPr lvl="1"/>
            <a:endParaRPr kumimoji="1" lang="en-US" altLang="zh-CN" sz="2000" dirty="0">
              <a:solidFill>
                <a:srgbClr val="0000CC"/>
              </a:solidFill>
              <a:latin typeface="宋体" pitchFamily="2" charset="-122"/>
            </a:endParaRPr>
          </a:p>
          <a:p>
            <a:r>
              <a:rPr kumimoji="1" lang="zh-CN" altLang="en-US" sz="2400" dirty="0"/>
              <a:t>父类对象的</a:t>
            </a:r>
            <a:r>
              <a:rPr kumimoji="1" lang="zh-CN" altLang="en-US" sz="2400" dirty="0">
                <a:solidFill>
                  <a:srgbClr val="C00000"/>
                </a:solidFill>
                <a:latin typeface="华文行楷" panose="02010800040101010101" pitchFamily="2" charset="-122"/>
                <a:ea typeface="华文行楷" panose="02010800040101010101" pitchFamily="2" charset="-122"/>
              </a:rPr>
              <a:t>上转型对象</a:t>
            </a:r>
            <a:r>
              <a:rPr kumimoji="1" lang="zh-CN" altLang="en-US" sz="2400" dirty="0"/>
              <a:t>的</a:t>
            </a:r>
            <a:r>
              <a:rPr kumimoji="1" lang="zh-CN" altLang="en-US" sz="2400" dirty="0">
                <a:solidFill>
                  <a:srgbClr val="FF0000"/>
                </a:solidFill>
                <a:latin typeface="华文行楷" panose="02010800040101010101" pitchFamily="2" charset="-122"/>
                <a:ea typeface="华文行楷" panose="02010800040101010101" pitchFamily="2" charset="-122"/>
              </a:rPr>
              <a:t>实体</a:t>
            </a:r>
            <a:r>
              <a:rPr kumimoji="1" lang="zh-CN" altLang="en-US" sz="2400" dirty="0"/>
              <a:t>由子类负责创建。</a:t>
            </a:r>
            <a:endParaRPr kumimoji="1" lang="en-US" altLang="zh-CN" sz="2400" dirty="0"/>
          </a:p>
          <a:p>
            <a:pPr lvl="1"/>
            <a:r>
              <a:rPr kumimoji="1" lang="zh-CN" altLang="en-US" dirty="0">
                <a:solidFill>
                  <a:srgbClr val="C00000"/>
                </a:solidFill>
              </a:rPr>
              <a:t>子类对象</a:t>
            </a:r>
            <a:r>
              <a:rPr kumimoji="1" lang="zh-CN" altLang="en-US" dirty="0">
                <a:solidFill>
                  <a:srgbClr val="C00000"/>
                </a:solidFill>
                <a:latin typeface="华文行楷" panose="02010800040101010101" pitchFamily="2" charset="-122"/>
                <a:ea typeface="华文行楷" panose="02010800040101010101" pitchFamily="2" charset="-122"/>
                <a:cs typeface="+mn-cs"/>
              </a:rPr>
              <a:t>上转</a:t>
            </a:r>
            <a:r>
              <a:rPr kumimoji="1" lang="zh-CN" altLang="en-US" dirty="0">
                <a:solidFill>
                  <a:srgbClr val="C00000"/>
                </a:solidFill>
              </a:rPr>
              <a:t>后</a:t>
            </a:r>
            <a:r>
              <a:rPr kumimoji="1" lang="zh-CN" altLang="en-US" dirty="0">
                <a:solidFill>
                  <a:srgbClr val="3333FF"/>
                </a:solidFill>
              </a:rPr>
              <a:t>会失去子类对象的一些属性和功能。</a:t>
            </a:r>
            <a:endParaRPr kumimoji="1" lang="en-US" altLang="zh-CN" dirty="0">
              <a:solidFill>
                <a:srgbClr val="3333FF"/>
              </a:solidFill>
            </a:endParaRPr>
          </a:p>
          <a:p>
            <a:pPr lvl="2"/>
            <a:r>
              <a:rPr kumimoji="1" lang="zh-CN" altLang="en-US" sz="2000" b="1" dirty="0">
                <a:solidFill>
                  <a:srgbClr val="0000CC"/>
                </a:solidFill>
                <a:latin typeface="宋体" pitchFamily="2" charset="-122"/>
              </a:rPr>
              <a:t>上转型对象</a:t>
            </a:r>
            <a:r>
              <a:rPr kumimoji="1" lang="zh-CN" altLang="en-US" sz="2000" b="1" dirty="0">
                <a:latin typeface="宋体" pitchFamily="2" charset="-122"/>
              </a:rPr>
              <a:t>不能操作子类新增的成员变量和方法。</a:t>
            </a:r>
            <a:endParaRPr kumimoji="1" lang="en-US" altLang="zh-CN" sz="2000" b="1" dirty="0">
              <a:latin typeface="宋体" pitchFamily="2" charset="-122"/>
            </a:endParaRPr>
          </a:p>
          <a:p>
            <a:pPr lvl="1"/>
            <a:endParaRPr kumimoji="1" lang="en-US" altLang="zh-CN" sz="2000" dirty="0">
              <a:latin typeface="宋体" pitchFamily="2" charset="-122"/>
            </a:endParaRPr>
          </a:p>
          <a:p>
            <a:pPr lvl="1"/>
            <a:r>
              <a:rPr kumimoji="1" lang="zh-CN" altLang="en-US" dirty="0">
                <a:latin typeface="宋体" pitchFamily="2" charset="-122"/>
              </a:rPr>
              <a:t>但是，如果子类重写了父类的某个方法，</a:t>
            </a:r>
            <a:r>
              <a:rPr kumimoji="1" lang="zh-CN" altLang="en-US" dirty="0">
                <a:solidFill>
                  <a:srgbClr val="FF0000"/>
                </a:solidFill>
                <a:latin typeface="华文行楷" panose="02010800040101010101" pitchFamily="2" charset="-122"/>
                <a:ea typeface="华文行楷" panose="02010800040101010101" pitchFamily="2" charset="-122"/>
              </a:rPr>
              <a:t>上转型对象</a:t>
            </a:r>
            <a:r>
              <a:rPr kumimoji="1" lang="zh-CN" altLang="en-US" dirty="0">
                <a:latin typeface="华文行楷" panose="02010800040101010101" pitchFamily="2" charset="-122"/>
                <a:ea typeface="华文行楷" panose="02010800040101010101" pitchFamily="2" charset="-122"/>
              </a:rPr>
              <a:t>调用时一定是调用这个</a:t>
            </a:r>
            <a:r>
              <a:rPr kumimoji="1" lang="zh-CN" altLang="en-US" dirty="0">
                <a:solidFill>
                  <a:srgbClr val="0000CC"/>
                </a:solidFill>
                <a:latin typeface="华文行楷" panose="02010800040101010101" pitchFamily="2" charset="-122"/>
                <a:ea typeface="华文行楷" panose="02010800040101010101" pitchFamily="2" charset="-122"/>
              </a:rPr>
              <a:t>重写的方法</a:t>
            </a:r>
            <a:r>
              <a:rPr kumimoji="1" lang="zh-CN" altLang="en-US" dirty="0">
                <a:solidFill>
                  <a:srgbClr val="0000CC"/>
                </a:solidFill>
                <a:latin typeface="宋体" pitchFamily="2" charset="-122"/>
              </a:rPr>
              <a:t>。</a:t>
            </a:r>
            <a:endParaRPr kumimoji="1" lang="en-US" altLang="zh-CN" dirty="0">
              <a:solidFill>
                <a:srgbClr val="0000CC"/>
              </a:solidFill>
              <a:latin typeface="宋体" pitchFamily="2" charset="-122"/>
            </a:endParaRPr>
          </a:p>
          <a:p>
            <a:pPr lvl="1"/>
            <a:endParaRPr kumimoji="1" lang="zh-CN" altLang="en-US" sz="2000" b="1" dirty="0">
              <a:latin typeface="宋体" pitchFamily="2" charset="-122"/>
            </a:endParaRPr>
          </a:p>
          <a:p>
            <a:pPr lvl="1"/>
            <a:endParaRPr kumimoji="1" lang="zh-CN" altLang="en-US" sz="2000" dirty="0">
              <a:solidFill>
                <a:srgbClr val="3333FF"/>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58</a:t>
            </a:fld>
            <a:endParaRPr lang="zh-CN" altLang="en-US" dirty="0"/>
          </a:p>
        </p:txBody>
      </p:sp>
      <p:sp>
        <p:nvSpPr>
          <p:cNvPr id="10" name="Text Box 5">
            <a:extLst>
              <a:ext uri="{FF2B5EF4-FFF2-40B4-BE49-F238E27FC236}">
                <a16:creationId xmlns:a16="http://schemas.microsoft.com/office/drawing/2014/main" id="{00CE0565-98ED-47CC-A23A-FBC656D7B04A}"/>
              </a:ext>
            </a:extLst>
          </p:cNvPr>
          <p:cNvSpPr txBox="1">
            <a:spLocks noChangeArrowheads="1"/>
          </p:cNvSpPr>
          <p:nvPr/>
        </p:nvSpPr>
        <p:spPr bwMode="auto">
          <a:xfrm>
            <a:off x="971600" y="2564904"/>
            <a:ext cx="7200800" cy="833178"/>
          </a:xfrm>
          <a:prstGeom prst="rect">
            <a:avLst/>
          </a:prstGeom>
          <a:noFill/>
          <a:ln w="9525">
            <a:solidFill>
              <a:srgbClr val="0000CC"/>
            </a:solidFill>
            <a:miter lim="800000"/>
            <a:headEnd/>
            <a:tailEnd/>
          </a:ln>
          <a:effectLst/>
        </p:spPr>
        <p:txBody>
          <a:bodyPr wrap="square" lIns="90000" tIns="46800" rIns="90000" bIns="46800">
            <a:spAutoFit/>
          </a:bodyPr>
          <a:lstStyle/>
          <a:p>
            <a:r>
              <a:rPr kumimoji="1" lang="en-US" altLang="zh-CN" sz="2400" b="1" dirty="0">
                <a:solidFill>
                  <a:srgbClr val="000099"/>
                </a:solidFill>
              </a:rPr>
              <a:t>Fruit</a:t>
            </a:r>
            <a:r>
              <a:rPr kumimoji="1" lang="en-US" altLang="zh-CN" sz="2400" b="1" dirty="0">
                <a:solidFill>
                  <a:srgbClr val="006600"/>
                </a:solidFill>
              </a:rPr>
              <a:t> a;		//a</a:t>
            </a:r>
            <a:r>
              <a:rPr kumimoji="1" lang="zh-CN" altLang="en-US" sz="2400" b="1" dirty="0">
                <a:solidFill>
                  <a:srgbClr val="006600"/>
                </a:solidFill>
              </a:rPr>
              <a:t>是一个</a:t>
            </a:r>
            <a:r>
              <a:rPr kumimoji="1" lang="en-US" altLang="zh-CN" sz="2400" b="1" dirty="0">
                <a:solidFill>
                  <a:srgbClr val="006600"/>
                </a:solidFill>
              </a:rPr>
              <a:t>Fruit</a:t>
            </a:r>
            <a:r>
              <a:rPr kumimoji="1" lang="zh-CN" altLang="en-US" sz="2400" b="1" dirty="0">
                <a:solidFill>
                  <a:srgbClr val="006600"/>
                </a:solidFill>
              </a:rPr>
              <a:t>类的对象</a:t>
            </a:r>
            <a:endParaRPr kumimoji="1" lang="en-US" altLang="zh-CN" sz="2400" b="1" dirty="0">
              <a:solidFill>
                <a:srgbClr val="006600"/>
              </a:solidFill>
            </a:endParaRPr>
          </a:p>
          <a:p>
            <a:r>
              <a:rPr kumimoji="1" lang="en-US" altLang="zh-CN" sz="2400" b="1" dirty="0">
                <a:solidFill>
                  <a:srgbClr val="006600"/>
                </a:solidFill>
              </a:rPr>
              <a:t>a = new </a:t>
            </a:r>
            <a:r>
              <a:rPr kumimoji="1" lang="en-US" altLang="zh-CN" sz="2400" b="1" dirty="0">
                <a:solidFill>
                  <a:srgbClr val="C00000"/>
                </a:solidFill>
              </a:rPr>
              <a:t>Apple</a:t>
            </a:r>
            <a:r>
              <a:rPr kumimoji="1" lang="en-US" altLang="zh-CN" sz="2400" b="1" dirty="0">
                <a:solidFill>
                  <a:srgbClr val="006600"/>
                </a:solidFill>
              </a:rPr>
              <a:t>(); 	//</a:t>
            </a:r>
            <a:r>
              <a:rPr kumimoji="1" lang="zh-CN" altLang="en-US" sz="2400" dirty="0">
                <a:solidFill>
                  <a:srgbClr val="3333FF"/>
                </a:solidFill>
                <a:latin typeface="华文行楷" panose="02010800040101010101" pitchFamily="2" charset="-122"/>
                <a:ea typeface="华文行楷" panose="02010800040101010101" pitchFamily="2" charset="-122"/>
              </a:rPr>
              <a:t>上转型对象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0BEAC-D8ED-4674-A639-F8E77E520E3D}"/>
              </a:ext>
            </a:extLst>
          </p:cNvPr>
          <p:cNvSpPr>
            <a:spLocks noGrp="1"/>
          </p:cNvSpPr>
          <p:nvPr>
            <p:ph type="title"/>
          </p:nvPr>
        </p:nvSpPr>
        <p:spPr>
          <a:xfrm>
            <a:off x="395536" y="247572"/>
            <a:ext cx="8229600" cy="994122"/>
          </a:xfrm>
        </p:spPr>
        <p:txBody>
          <a:bodyPr/>
          <a:lstStyle/>
          <a:p>
            <a:pPr algn="l"/>
            <a:r>
              <a:rPr kumimoji="1" lang="zh-CN" altLang="en-US" dirty="0">
                <a:solidFill>
                  <a:schemeClr val="tx1">
                    <a:lumMod val="95000"/>
                    <a:lumOff val="5000"/>
                  </a:schemeClr>
                </a:solidFill>
                <a:latin typeface="宋体" pitchFamily="2" charset="-122"/>
              </a:rPr>
              <a:t>上转型对象的特点</a:t>
            </a:r>
          </a:p>
        </p:txBody>
      </p:sp>
      <p:sp>
        <p:nvSpPr>
          <p:cNvPr id="3" name="内容占位符 2">
            <a:extLst>
              <a:ext uri="{FF2B5EF4-FFF2-40B4-BE49-F238E27FC236}">
                <a16:creationId xmlns:a16="http://schemas.microsoft.com/office/drawing/2014/main" id="{D1B9AEF5-7A1A-442D-8ABE-6C088A522B94}"/>
              </a:ext>
            </a:extLst>
          </p:cNvPr>
          <p:cNvSpPr>
            <a:spLocks noGrp="1"/>
          </p:cNvSpPr>
          <p:nvPr>
            <p:ph idx="1"/>
          </p:nvPr>
        </p:nvSpPr>
        <p:spPr>
          <a:xfrm>
            <a:off x="354359" y="1344419"/>
            <a:ext cx="8435280" cy="4842023"/>
          </a:xfrm>
        </p:spPr>
        <p:txBody>
          <a:bodyPr/>
          <a:lstStyle/>
          <a:p>
            <a:pPr marL="457200" indent="-457200">
              <a:spcBef>
                <a:spcPts val="0"/>
              </a:spcBef>
              <a:buFont typeface="+mj-ea"/>
              <a:buAutoNum type="circleNumDbPlain"/>
            </a:pPr>
            <a:r>
              <a:rPr kumimoji="1" lang="zh-CN" altLang="en-US" sz="2400" b="1" dirty="0">
                <a:solidFill>
                  <a:srgbClr val="0000CC"/>
                </a:solidFill>
                <a:latin typeface="宋体" pitchFamily="2" charset="-122"/>
              </a:rPr>
              <a:t>上转型对象</a:t>
            </a:r>
            <a:r>
              <a:rPr kumimoji="1" lang="zh-CN" altLang="en-US" sz="2400" b="1" dirty="0">
                <a:latin typeface="宋体" pitchFamily="2" charset="-122"/>
              </a:rPr>
              <a:t>可以操作子类</a:t>
            </a:r>
            <a:r>
              <a:rPr kumimoji="1" lang="zh-CN" altLang="en-US" sz="2400" b="1" dirty="0">
                <a:solidFill>
                  <a:srgbClr val="C00000"/>
                </a:solidFill>
                <a:latin typeface="宋体" pitchFamily="2" charset="-122"/>
              </a:rPr>
              <a:t>继承的变量、继承或重写的方法。</a:t>
            </a:r>
          </a:p>
          <a:p>
            <a:pPr marL="457200" indent="-457200">
              <a:spcBef>
                <a:spcPts val="0"/>
              </a:spcBef>
              <a:buFont typeface="+mj-ea"/>
              <a:buAutoNum type="circleNumDbPlain"/>
            </a:pPr>
            <a:r>
              <a:rPr kumimoji="1" lang="zh-CN" altLang="en-US" sz="2400" b="1" dirty="0">
                <a:solidFill>
                  <a:srgbClr val="0000CC"/>
                </a:solidFill>
                <a:latin typeface="宋体" pitchFamily="2" charset="-122"/>
              </a:rPr>
              <a:t>上转型对象</a:t>
            </a:r>
            <a:r>
              <a:rPr kumimoji="1" lang="zh-CN" altLang="en-US" sz="2400" b="1" dirty="0">
                <a:latin typeface="宋体" pitchFamily="2" charset="-122"/>
              </a:rPr>
              <a:t>不能操作子类新增的成员变量和方法。</a:t>
            </a:r>
          </a:p>
          <a:p>
            <a:endParaRPr lang="zh-CN" altLang="en-US" dirty="0"/>
          </a:p>
        </p:txBody>
      </p:sp>
      <p:sp>
        <p:nvSpPr>
          <p:cNvPr id="4" name="灯片编号占位符 3">
            <a:extLst>
              <a:ext uri="{FF2B5EF4-FFF2-40B4-BE49-F238E27FC236}">
                <a16:creationId xmlns:a16="http://schemas.microsoft.com/office/drawing/2014/main" id="{37650F9B-CD28-4071-8B03-C762104AFCED}"/>
              </a:ext>
            </a:extLst>
          </p:cNvPr>
          <p:cNvSpPr>
            <a:spLocks noGrp="1"/>
          </p:cNvSpPr>
          <p:nvPr>
            <p:ph type="sldNum" sz="quarter" idx="12"/>
          </p:nvPr>
        </p:nvSpPr>
        <p:spPr>
          <a:xfrm>
            <a:off x="6553200" y="6394576"/>
            <a:ext cx="2133600" cy="365125"/>
          </a:xfrm>
        </p:spPr>
        <p:txBody>
          <a:bodyPr/>
          <a:lstStyle/>
          <a:p>
            <a:fld id="{0C913308-F349-4B6D-A68A-DD1791B4A57B}" type="slidenum">
              <a:rPr lang="zh-CN" altLang="en-US" smtClean="0"/>
              <a:pPr/>
              <a:t>59</a:t>
            </a:fld>
            <a:endParaRPr lang="zh-CN" altLang="en-US" dirty="0"/>
          </a:p>
        </p:txBody>
      </p:sp>
      <p:sp>
        <p:nvSpPr>
          <p:cNvPr id="7" name="Text Box 6">
            <a:extLst>
              <a:ext uri="{FF2B5EF4-FFF2-40B4-BE49-F238E27FC236}">
                <a16:creationId xmlns:a16="http://schemas.microsoft.com/office/drawing/2014/main" id="{B0761CF5-30DD-4B07-8861-905A1BCC078D}"/>
              </a:ext>
            </a:extLst>
          </p:cNvPr>
          <p:cNvSpPr txBox="1">
            <a:spLocks noChangeArrowheads="1"/>
          </p:cNvSpPr>
          <p:nvPr/>
        </p:nvSpPr>
        <p:spPr bwMode="auto">
          <a:xfrm>
            <a:off x="4283282" y="5290859"/>
            <a:ext cx="2645080" cy="400110"/>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000" b="1">
                <a:solidFill>
                  <a:schemeClr val="bg1">
                    <a:lumMod val="50000"/>
                  </a:schemeClr>
                </a:solidFill>
                <a:latin typeface="Times New Roman" pitchFamily="18" charset="0"/>
              </a:rPr>
              <a:t>新增的变量和方法</a:t>
            </a:r>
          </a:p>
        </p:txBody>
      </p:sp>
      <p:sp>
        <p:nvSpPr>
          <p:cNvPr id="8" name="Text Box 7">
            <a:extLst>
              <a:ext uri="{FF2B5EF4-FFF2-40B4-BE49-F238E27FC236}">
                <a16:creationId xmlns:a16="http://schemas.microsoft.com/office/drawing/2014/main" id="{DC8AB4C5-7C7E-41F2-9810-5FD53A33E4AA}"/>
              </a:ext>
            </a:extLst>
          </p:cNvPr>
          <p:cNvSpPr txBox="1">
            <a:spLocks noChangeArrowheads="1"/>
          </p:cNvSpPr>
          <p:nvPr/>
        </p:nvSpPr>
        <p:spPr bwMode="auto">
          <a:xfrm>
            <a:off x="4269216" y="4190943"/>
            <a:ext cx="2630934" cy="400110"/>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000" b="1">
                <a:latin typeface="Times New Roman" pitchFamily="18" charset="0"/>
              </a:rPr>
              <a:t>继承的方法</a:t>
            </a:r>
            <a:r>
              <a:rPr kumimoji="1" lang="en-US" altLang="zh-CN" sz="2000" b="1">
                <a:latin typeface="Times New Roman" pitchFamily="18" charset="0"/>
              </a:rPr>
              <a:t>(</a:t>
            </a:r>
            <a:r>
              <a:rPr kumimoji="1" lang="zh-CN" altLang="en-US" sz="2000" b="1">
                <a:solidFill>
                  <a:srgbClr val="C00000"/>
                </a:solidFill>
                <a:latin typeface="Times New Roman" pitchFamily="18" charset="0"/>
              </a:rPr>
              <a:t>没重写</a:t>
            </a:r>
            <a:r>
              <a:rPr kumimoji="1" lang="en-US" altLang="zh-CN" sz="2000" b="1">
                <a:latin typeface="Times New Roman" pitchFamily="18" charset="0"/>
              </a:rPr>
              <a:t>)</a:t>
            </a:r>
            <a:endParaRPr kumimoji="1" lang="zh-CN" altLang="en-US" sz="2000" b="1" dirty="0">
              <a:latin typeface="Times New Roman" pitchFamily="18" charset="0"/>
            </a:endParaRPr>
          </a:p>
        </p:txBody>
      </p:sp>
      <p:sp>
        <p:nvSpPr>
          <p:cNvPr id="11" name="Line 10">
            <a:extLst>
              <a:ext uri="{FF2B5EF4-FFF2-40B4-BE49-F238E27FC236}">
                <a16:creationId xmlns:a16="http://schemas.microsoft.com/office/drawing/2014/main" id="{C880C68A-F85F-4E0F-A4A5-2EB4A35C5AC3}"/>
              </a:ext>
            </a:extLst>
          </p:cNvPr>
          <p:cNvSpPr>
            <a:spLocks noChangeShapeType="1"/>
          </p:cNvSpPr>
          <p:nvPr/>
        </p:nvSpPr>
        <p:spPr bwMode="auto">
          <a:xfrm flipV="1">
            <a:off x="3137825" y="2558646"/>
            <a:ext cx="1131804" cy="416391"/>
          </a:xfrm>
          <a:prstGeom prst="line">
            <a:avLst/>
          </a:prstGeom>
          <a:noFill/>
          <a:ln w="57150" cap="rnd">
            <a:solidFill>
              <a:srgbClr val="C00000"/>
            </a:solidFill>
            <a:prstDash val="solid"/>
            <a:round/>
            <a:headEnd type="none" w="sm" len="sm"/>
            <a:tailEnd type="triangle" w="med" len="med"/>
          </a:ln>
          <a:effectLst/>
        </p:spPr>
        <p:txBody>
          <a:bodyPr wrap="none"/>
          <a:lstStyle/>
          <a:p>
            <a:endParaRPr lang="zh-CN" altLang="en-US"/>
          </a:p>
        </p:txBody>
      </p:sp>
      <p:sp>
        <p:nvSpPr>
          <p:cNvPr id="12" name="Text Box 7">
            <a:extLst>
              <a:ext uri="{FF2B5EF4-FFF2-40B4-BE49-F238E27FC236}">
                <a16:creationId xmlns:a16="http://schemas.microsoft.com/office/drawing/2014/main" id="{E0BB1465-F7AC-4FE3-BFD4-645646A2BD0E}"/>
              </a:ext>
            </a:extLst>
          </p:cNvPr>
          <p:cNvSpPr txBox="1">
            <a:spLocks noChangeArrowheads="1"/>
          </p:cNvSpPr>
          <p:nvPr/>
        </p:nvSpPr>
        <p:spPr bwMode="auto">
          <a:xfrm>
            <a:off x="4275032" y="3624082"/>
            <a:ext cx="2630934" cy="400110"/>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000" b="1">
                <a:latin typeface="Times New Roman" pitchFamily="18" charset="0"/>
              </a:rPr>
              <a:t>继承的</a:t>
            </a:r>
            <a:r>
              <a:rPr kumimoji="1" lang="zh-CN" altLang="en-US" sz="2000" b="1" dirty="0">
                <a:latin typeface="Times New Roman" pitchFamily="18" charset="0"/>
              </a:rPr>
              <a:t>变量</a:t>
            </a:r>
          </a:p>
        </p:txBody>
      </p:sp>
      <p:sp>
        <p:nvSpPr>
          <p:cNvPr id="13" name="Line 10">
            <a:extLst>
              <a:ext uri="{FF2B5EF4-FFF2-40B4-BE49-F238E27FC236}">
                <a16:creationId xmlns:a16="http://schemas.microsoft.com/office/drawing/2014/main" id="{D5BFCDB9-0614-4603-99B9-D03A518AFD1B}"/>
              </a:ext>
            </a:extLst>
          </p:cNvPr>
          <p:cNvSpPr>
            <a:spLocks noChangeShapeType="1"/>
          </p:cNvSpPr>
          <p:nvPr/>
        </p:nvSpPr>
        <p:spPr bwMode="auto">
          <a:xfrm>
            <a:off x="3159591" y="3047046"/>
            <a:ext cx="1098460" cy="827940"/>
          </a:xfrm>
          <a:prstGeom prst="line">
            <a:avLst/>
          </a:prstGeom>
          <a:noFill/>
          <a:ln w="57150" cap="rnd">
            <a:solidFill>
              <a:srgbClr val="C00000"/>
            </a:solidFill>
            <a:prstDash val="solid"/>
            <a:round/>
            <a:headEnd type="none" w="sm" len="sm"/>
            <a:tailEnd type="triangle" w="med" len="med"/>
          </a:ln>
          <a:effectLst/>
        </p:spPr>
        <p:txBody>
          <a:bodyPr wrap="none"/>
          <a:lstStyle/>
          <a:p>
            <a:endParaRPr lang="zh-CN" altLang="en-US"/>
          </a:p>
        </p:txBody>
      </p:sp>
      <p:sp>
        <p:nvSpPr>
          <p:cNvPr id="14" name="Text Box 4">
            <a:extLst>
              <a:ext uri="{FF2B5EF4-FFF2-40B4-BE49-F238E27FC236}">
                <a16:creationId xmlns:a16="http://schemas.microsoft.com/office/drawing/2014/main" id="{2E195AAB-02F0-434E-A9EC-9920DEEC41D0}"/>
              </a:ext>
            </a:extLst>
          </p:cNvPr>
          <p:cNvSpPr txBox="1">
            <a:spLocks noChangeArrowheads="1"/>
          </p:cNvSpPr>
          <p:nvPr/>
        </p:nvSpPr>
        <p:spPr bwMode="auto">
          <a:xfrm>
            <a:off x="1308678" y="2765025"/>
            <a:ext cx="1773901" cy="469900"/>
          </a:xfrm>
          <a:prstGeom prst="rect">
            <a:avLst/>
          </a:prstGeom>
          <a:noFill/>
          <a:ln w="12700" cap="sq">
            <a:solidFill>
              <a:schemeClr val="tx1"/>
            </a:solidFill>
            <a:miter lim="800000"/>
            <a:headEnd type="none" w="sm" len="sm"/>
            <a:tailEnd type="none" w="sm" len="sm"/>
          </a:ln>
          <a:effectLst/>
        </p:spPr>
        <p:txBody>
          <a:bodyPr wrap="square">
            <a:spAutoFit/>
          </a:bodyPr>
          <a:lstStyle/>
          <a:p>
            <a:pPr algn="ctr">
              <a:spcBef>
                <a:spcPct val="50000"/>
              </a:spcBef>
            </a:pPr>
            <a:r>
              <a:rPr kumimoji="1" lang="zh-CN" altLang="en-US" sz="2400" b="1" dirty="0">
                <a:solidFill>
                  <a:srgbClr val="000099"/>
                </a:solidFill>
                <a:latin typeface="Times New Roman" pitchFamily="18" charset="0"/>
              </a:rPr>
              <a:t>上转型对象</a:t>
            </a:r>
          </a:p>
        </p:txBody>
      </p:sp>
      <p:sp>
        <p:nvSpPr>
          <p:cNvPr id="5" name="Text Box 7">
            <a:extLst>
              <a:ext uri="{FF2B5EF4-FFF2-40B4-BE49-F238E27FC236}">
                <a16:creationId xmlns:a16="http://schemas.microsoft.com/office/drawing/2014/main" id="{07E48A9A-35D0-4C86-8B27-C38C0C63A785}"/>
              </a:ext>
            </a:extLst>
          </p:cNvPr>
          <p:cNvSpPr txBox="1">
            <a:spLocks noChangeArrowheads="1"/>
          </p:cNvSpPr>
          <p:nvPr/>
        </p:nvSpPr>
        <p:spPr bwMode="auto">
          <a:xfrm>
            <a:off x="4283968" y="2357484"/>
            <a:ext cx="2649421" cy="400110"/>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000" b="1" dirty="0">
                <a:latin typeface="Times New Roman" pitchFamily="18" charset="0"/>
              </a:rPr>
              <a:t>被子类隐藏的变量</a:t>
            </a:r>
          </a:p>
        </p:txBody>
      </p:sp>
      <p:sp>
        <p:nvSpPr>
          <p:cNvPr id="20" name="Text Box 7">
            <a:extLst>
              <a:ext uri="{FF2B5EF4-FFF2-40B4-BE49-F238E27FC236}">
                <a16:creationId xmlns:a16="http://schemas.microsoft.com/office/drawing/2014/main" id="{955D3064-A21E-44F1-BF27-3EE09E378C0C}"/>
              </a:ext>
            </a:extLst>
          </p:cNvPr>
          <p:cNvSpPr txBox="1">
            <a:spLocks noChangeArrowheads="1"/>
          </p:cNvSpPr>
          <p:nvPr/>
        </p:nvSpPr>
        <p:spPr bwMode="auto">
          <a:xfrm>
            <a:off x="4286897" y="4724975"/>
            <a:ext cx="2645080" cy="400110"/>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000" b="1">
                <a:latin typeface="Times New Roman" pitchFamily="18" charset="0"/>
              </a:rPr>
              <a:t>重写的方法</a:t>
            </a:r>
            <a:endParaRPr kumimoji="1" lang="zh-CN" altLang="en-US" sz="2000" b="1" dirty="0">
              <a:latin typeface="Times New Roman" pitchFamily="18" charset="0"/>
            </a:endParaRPr>
          </a:p>
        </p:txBody>
      </p:sp>
      <p:sp>
        <p:nvSpPr>
          <p:cNvPr id="25" name="Line 10">
            <a:extLst>
              <a:ext uri="{FF2B5EF4-FFF2-40B4-BE49-F238E27FC236}">
                <a16:creationId xmlns:a16="http://schemas.microsoft.com/office/drawing/2014/main" id="{86501A9C-A74A-45DE-B44A-B9AF7F2165B8}"/>
              </a:ext>
            </a:extLst>
          </p:cNvPr>
          <p:cNvSpPr>
            <a:spLocks noChangeShapeType="1"/>
          </p:cNvSpPr>
          <p:nvPr/>
        </p:nvSpPr>
        <p:spPr bwMode="auto">
          <a:xfrm>
            <a:off x="3137825" y="3160388"/>
            <a:ext cx="1114592" cy="1196961"/>
          </a:xfrm>
          <a:prstGeom prst="line">
            <a:avLst/>
          </a:prstGeom>
          <a:noFill/>
          <a:ln w="57150" cap="rnd">
            <a:solidFill>
              <a:srgbClr val="000099"/>
            </a:solidFill>
            <a:prstDash val="solid"/>
            <a:round/>
            <a:headEnd type="none" w="sm" len="sm"/>
            <a:tailEnd type="triangle" w="med" len="med"/>
          </a:ln>
          <a:effectLst/>
        </p:spPr>
        <p:txBody>
          <a:bodyPr wrap="none"/>
          <a:lstStyle/>
          <a:p>
            <a:endParaRPr lang="zh-CN" altLang="en-US"/>
          </a:p>
        </p:txBody>
      </p:sp>
      <p:sp>
        <p:nvSpPr>
          <p:cNvPr id="27" name="Line 10">
            <a:extLst>
              <a:ext uri="{FF2B5EF4-FFF2-40B4-BE49-F238E27FC236}">
                <a16:creationId xmlns:a16="http://schemas.microsoft.com/office/drawing/2014/main" id="{A8363CBD-CEB6-4E5A-B89B-E7587D97024E}"/>
              </a:ext>
            </a:extLst>
          </p:cNvPr>
          <p:cNvSpPr>
            <a:spLocks noChangeShapeType="1"/>
          </p:cNvSpPr>
          <p:nvPr/>
        </p:nvSpPr>
        <p:spPr bwMode="auto">
          <a:xfrm>
            <a:off x="3131126" y="3234925"/>
            <a:ext cx="1114592" cy="1634235"/>
          </a:xfrm>
          <a:prstGeom prst="line">
            <a:avLst/>
          </a:prstGeom>
          <a:noFill/>
          <a:ln w="57150" cap="rnd">
            <a:solidFill>
              <a:srgbClr val="000099"/>
            </a:solidFill>
            <a:prstDash val="solid"/>
            <a:round/>
            <a:headEnd type="none" w="sm" len="sm"/>
            <a:tailEnd type="triangle" w="med" len="med"/>
          </a:ln>
          <a:effectLst/>
        </p:spPr>
        <p:txBody>
          <a:bodyPr wrap="none"/>
          <a:lstStyle/>
          <a:p>
            <a:endParaRPr lang="zh-CN" altLang="en-US"/>
          </a:p>
        </p:txBody>
      </p:sp>
      <p:sp>
        <p:nvSpPr>
          <p:cNvPr id="29" name="Text Box 7">
            <a:extLst>
              <a:ext uri="{FF2B5EF4-FFF2-40B4-BE49-F238E27FC236}">
                <a16:creationId xmlns:a16="http://schemas.microsoft.com/office/drawing/2014/main" id="{8F91A756-540F-48A8-80D5-2ADB854AAB91}"/>
              </a:ext>
            </a:extLst>
          </p:cNvPr>
          <p:cNvSpPr txBox="1">
            <a:spLocks noChangeArrowheads="1"/>
          </p:cNvSpPr>
          <p:nvPr/>
        </p:nvSpPr>
        <p:spPr bwMode="auto">
          <a:xfrm>
            <a:off x="4295930" y="2849156"/>
            <a:ext cx="2649422" cy="400110"/>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000" b="1" dirty="0">
                <a:solidFill>
                  <a:schemeClr val="bg1">
                    <a:lumMod val="50000"/>
                  </a:schemeClr>
                </a:solidFill>
                <a:latin typeface="Times New Roman" pitchFamily="18" charset="0"/>
              </a:rPr>
              <a:t>被重写后隐藏的方法</a:t>
            </a:r>
          </a:p>
        </p:txBody>
      </p:sp>
      <p:sp>
        <p:nvSpPr>
          <p:cNvPr id="32" name="右大括号 31">
            <a:extLst>
              <a:ext uri="{FF2B5EF4-FFF2-40B4-BE49-F238E27FC236}">
                <a16:creationId xmlns:a16="http://schemas.microsoft.com/office/drawing/2014/main" id="{758E4360-1777-475D-8A3F-FCE645E11631}"/>
              </a:ext>
            </a:extLst>
          </p:cNvPr>
          <p:cNvSpPr/>
          <p:nvPr/>
        </p:nvSpPr>
        <p:spPr>
          <a:xfrm>
            <a:off x="7028894" y="2410997"/>
            <a:ext cx="216024" cy="801653"/>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a:extLst>
              <a:ext uri="{FF2B5EF4-FFF2-40B4-BE49-F238E27FC236}">
                <a16:creationId xmlns:a16="http://schemas.microsoft.com/office/drawing/2014/main" id="{03582C5F-0D5C-446C-8DAE-F7F6FA4DC669}"/>
              </a:ext>
            </a:extLst>
          </p:cNvPr>
          <p:cNvSpPr/>
          <p:nvPr/>
        </p:nvSpPr>
        <p:spPr>
          <a:xfrm>
            <a:off x="7085110" y="3728569"/>
            <a:ext cx="216024" cy="2245828"/>
          </a:xfrm>
          <a:prstGeom prst="rightBrace">
            <a:avLst>
              <a:gd name="adj1" fmla="val 0"/>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B3E73817-7565-4925-87C1-DB9A799C1567}"/>
              </a:ext>
            </a:extLst>
          </p:cNvPr>
          <p:cNvSpPr txBox="1"/>
          <p:nvPr/>
        </p:nvSpPr>
        <p:spPr>
          <a:xfrm>
            <a:off x="7229126" y="2377376"/>
            <a:ext cx="553998" cy="900605"/>
          </a:xfrm>
          <a:prstGeom prst="rect">
            <a:avLst/>
          </a:prstGeom>
          <a:noFill/>
        </p:spPr>
        <p:txBody>
          <a:bodyPr vert="eaVert" wrap="square" rtlCol="0">
            <a:spAutoFit/>
          </a:bodyPr>
          <a:lstStyle/>
          <a:p>
            <a:r>
              <a:rPr lang="zh-CN" altLang="en-US" sz="2400" dirty="0"/>
              <a:t>父类</a:t>
            </a:r>
          </a:p>
        </p:txBody>
      </p:sp>
      <p:sp>
        <p:nvSpPr>
          <p:cNvPr id="35" name="文本框 34">
            <a:extLst>
              <a:ext uri="{FF2B5EF4-FFF2-40B4-BE49-F238E27FC236}">
                <a16:creationId xmlns:a16="http://schemas.microsoft.com/office/drawing/2014/main" id="{B117D064-1CA5-4FC7-BA9B-1EF6D72CF4B4}"/>
              </a:ext>
            </a:extLst>
          </p:cNvPr>
          <p:cNvSpPr txBox="1"/>
          <p:nvPr/>
        </p:nvSpPr>
        <p:spPr>
          <a:xfrm>
            <a:off x="7215090" y="4549125"/>
            <a:ext cx="553998" cy="964455"/>
          </a:xfrm>
          <a:prstGeom prst="rect">
            <a:avLst/>
          </a:prstGeom>
          <a:noFill/>
        </p:spPr>
        <p:txBody>
          <a:bodyPr vert="eaVert" wrap="square" rtlCol="0">
            <a:spAutoFit/>
          </a:bodyPr>
          <a:lstStyle/>
          <a:p>
            <a:r>
              <a:rPr lang="zh-CN" altLang="en-US" sz="2400" dirty="0"/>
              <a:t>子类</a:t>
            </a:r>
          </a:p>
        </p:txBody>
      </p:sp>
      <p:sp>
        <p:nvSpPr>
          <p:cNvPr id="39" name="Text Box 7">
            <a:extLst>
              <a:ext uri="{FF2B5EF4-FFF2-40B4-BE49-F238E27FC236}">
                <a16:creationId xmlns:a16="http://schemas.microsoft.com/office/drawing/2014/main" id="{724F05E5-CAFB-4242-8885-6C4E2C54430A}"/>
              </a:ext>
            </a:extLst>
          </p:cNvPr>
          <p:cNvSpPr txBox="1">
            <a:spLocks noChangeArrowheads="1"/>
          </p:cNvSpPr>
          <p:nvPr/>
        </p:nvSpPr>
        <p:spPr bwMode="auto">
          <a:xfrm>
            <a:off x="4285940" y="5718197"/>
            <a:ext cx="2649421" cy="369332"/>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b="1" dirty="0">
                <a:solidFill>
                  <a:schemeClr val="bg1">
                    <a:lumMod val="50000"/>
                  </a:schemeClr>
                </a:solidFill>
                <a:latin typeface="Times New Roman" pitchFamily="18" charset="0"/>
              </a:rPr>
              <a:t>与父类同名的变量</a:t>
            </a:r>
          </a:p>
        </p:txBody>
      </p:sp>
      <p:sp>
        <p:nvSpPr>
          <p:cNvPr id="6" name="矩形 5">
            <a:extLst>
              <a:ext uri="{FF2B5EF4-FFF2-40B4-BE49-F238E27FC236}">
                <a16:creationId xmlns:a16="http://schemas.microsoft.com/office/drawing/2014/main" id="{F6EB3069-E7B3-871F-4209-25839FD68F00}"/>
              </a:ext>
            </a:extLst>
          </p:cNvPr>
          <p:cNvSpPr/>
          <p:nvPr/>
        </p:nvSpPr>
        <p:spPr>
          <a:xfrm>
            <a:off x="4067943" y="3457400"/>
            <a:ext cx="3816425" cy="30679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注: 线形 9">
            <a:extLst>
              <a:ext uri="{FF2B5EF4-FFF2-40B4-BE49-F238E27FC236}">
                <a16:creationId xmlns:a16="http://schemas.microsoft.com/office/drawing/2014/main" id="{C32CE4B6-5154-3669-C6A3-020098F7A242}"/>
              </a:ext>
            </a:extLst>
          </p:cNvPr>
          <p:cNvSpPr/>
          <p:nvPr/>
        </p:nvSpPr>
        <p:spPr>
          <a:xfrm>
            <a:off x="954271" y="5170479"/>
            <a:ext cx="1835588" cy="706793"/>
          </a:xfrm>
          <a:prstGeom prst="borderCallout1">
            <a:avLst>
              <a:gd name="adj1" fmla="val 50152"/>
              <a:gd name="adj2" fmla="val 100099"/>
              <a:gd name="adj3" fmla="val 44974"/>
              <a:gd name="adj4" fmla="val 18089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对象上转时丢失</a:t>
            </a:r>
            <a:endParaRPr lang="zh-CN" altLang="en-US" sz="2400" dirty="0">
              <a:solidFill>
                <a:schemeClr val="tx1"/>
              </a:solidFill>
            </a:endParaRPr>
          </a:p>
        </p:txBody>
      </p:sp>
    </p:spTree>
    <p:extLst>
      <p:ext uri="{BB962C8B-B14F-4D97-AF65-F5344CB8AC3E}">
        <p14:creationId xmlns:p14="http://schemas.microsoft.com/office/powerpoint/2010/main" val="370817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linds(horizontal)">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5" grpId="0" animBg="1"/>
      <p:bldP spid="20" grpId="0" animBg="1"/>
      <p:bldP spid="25" grpId="0" animBg="1"/>
      <p:bldP spid="27" grpId="0" animBg="1"/>
      <p:bldP spid="29" grpId="0" animBg="1"/>
      <p:bldP spid="32" grpId="0" animBg="1"/>
      <p:bldP spid="33" grpId="0" animBg="1"/>
      <p:bldP spid="34" grpId="0"/>
      <p:bldP spid="35" grpId="0"/>
      <p:bldP spid="39" grpId="0" animBg="1"/>
      <p:bldP spid="6"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   子类与父类 </a:t>
            </a:r>
          </a:p>
        </p:txBody>
      </p:sp>
      <p:sp>
        <p:nvSpPr>
          <p:cNvPr id="3" name="内容占位符 2"/>
          <p:cNvSpPr>
            <a:spLocks noGrp="1"/>
          </p:cNvSpPr>
          <p:nvPr>
            <p:ph idx="1"/>
          </p:nvPr>
        </p:nvSpPr>
        <p:spPr>
          <a:xfrm>
            <a:off x="428596" y="1714488"/>
            <a:ext cx="8229600" cy="4502150"/>
          </a:xfrm>
        </p:spPr>
        <p:txBody>
          <a:bodyPr/>
          <a:lstStyle/>
          <a:p>
            <a:pPr algn="just"/>
            <a:r>
              <a:rPr lang="zh-CN" altLang="en-US" dirty="0"/>
              <a:t>声明一个类的子类的格式如下：</a:t>
            </a:r>
          </a:p>
          <a:p>
            <a:endParaRPr lang="en-US" altLang="zh-CN" dirty="0"/>
          </a:p>
          <a:p>
            <a:endParaRPr lang="en-US" altLang="zh-CN" dirty="0"/>
          </a:p>
          <a:p>
            <a:endParaRPr lang="en-US" altLang="zh-CN" dirty="0"/>
          </a:p>
          <a:p>
            <a:endParaRPr lang="en-US" altLang="zh-CN" dirty="0"/>
          </a:p>
          <a:p>
            <a:pPr>
              <a:buNone/>
            </a:pPr>
            <a:endParaRPr lang="zh-CN" altLang="en-US" dirty="0"/>
          </a:p>
        </p:txBody>
      </p:sp>
      <p:sp>
        <p:nvSpPr>
          <p:cNvPr id="4" name="TextBox 3"/>
          <p:cNvSpPr txBox="1"/>
          <p:nvPr/>
        </p:nvSpPr>
        <p:spPr>
          <a:xfrm>
            <a:off x="1331640" y="3068960"/>
            <a:ext cx="6215106" cy="1384995"/>
          </a:xfrm>
          <a:prstGeom prst="rect">
            <a:avLst/>
          </a:prstGeom>
          <a:noFill/>
          <a:ln>
            <a:solidFill>
              <a:schemeClr val="accent1"/>
            </a:solidFill>
          </a:ln>
        </p:spPr>
        <p:txBody>
          <a:bodyPr wrap="square" rtlCol="0">
            <a:spAutoFit/>
          </a:bodyPr>
          <a:lstStyle/>
          <a:p>
            <a:pPr algn="just">
              <a:buNone/>
            </a:pPr>
            <a:r>
              <a:rPr lang="en-US" altLang="zh-CN" sz="2800" b="1" dirty="0"/>
              <a:t> class </a:t>
            </a:r>
            <a:r>
              <a:rPr lang="zh-CN" altLang="en-US" sz="2800" b="1" dirty="0"/>
              <a:t>子类名 </a:t>
            </a:r>
            <a:r>
              <a:rPr lang="en-US" altLang="zh-CN" sz="2800" b="1" dirty="0">
                <a:solidFill>
                  <a:srgbClr val="C00000"/>
                </a:solidFill>
              </a:rPr>
              <a:t>extends</a:t>
            </a:r>
            <a:r>
              <a:rPr lang="en-US" altLang="zh-CN" sz="2800" b="1" dirty="0">
                <a:solidFill>
                  <a:srgbClr val="000099"/>
                </a:solidFill>
              </a:rPr>
              <a:t> </a:t>
            </a:r>
            <a:r>
              <a:rPr lang="zh-CN" altLang="en-US" sz="2800" b="1" dirty="0"/>
              <a:t>父类名 {</a:t>
            </a:r>
          </a:p>
          <a:p>
            <a:pPr algn="just">
              <a:buNone/>
            </a:pPr>
            <a:r>
              <a:rPr lang="zh-CN" altLang="en-US" sz="2800" b="1" dirty="0"/>
              <a:t>           … </a:t>
            </a:r>
          </a:p>
          <a:p>
            <a:pPr algn="just">
              <a:buNone/>
            </a:pPr>
            <a:r>
              <a:rPr lang="zh-CN" altLang="en-US" sz="2800" b="1" dirty="0"/>
              <a:t> }</a:t>
            </a:r>
            <a:endParaRPr lang="zh-CN" altLang="en-US" sz="2800" dirty="0"/>
          </a:p>
        </p:txBody>
      </p:sp>
      <p:sp>
        <p:nvSpPr>
          <p:cNvPr id="5" name="线形标注 1 4"/>
          <p:cNvSpPr/>
          <p:nvPr/>
        </p:nvSpPr>
        <p:spPr>
          <a:xfrm>
            <a:off x="6084168" y="2259371"/>
            <a:ext cx="2736304" cy="457201"/>
          </a:xfrm>
          <a:prstGeom prst="borderCallout1">
            <a:avLst>
              <a:gd name="adj1" fmla="val 44785"/>
              <a:gd name="adj2" fmla="val -946"/>
              <a:gd name="adj3" fmla="val 204085"/>
              <a:gd name="adj4" fmla="val -6316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表示继承的关键词</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8" name="矩形 7">
            <a:extLst>
              <a:ext uri="{FF2B5EF4-FFF2-40B4-BE49-F238E27FC236}">
                <a16:creationId xmlns:a16="http://schemas.microsoft.com/office/drawing/2014/main" id="{ED8E5C8C-0676-4B5D-9955-D60082366349}"/>
              </a:ext>
            </a:extLst>
          </p:cNvPr>
          <p:cNvSpPr/>
          <p:nvPr/>
        </p:nvSpPr>
        <p:spPr>
          <a:xfrm>
            <a:off x="654964" y="4813093"/>
            <a:ext cx="7858096" cy="1200329"/>
          </a:xfrm>
          <a:prstGeom prst="rect">
            <a:avLst/>
          </a:prstGeom>
          <a:ln>
            <a:solidFill>
              <a:schemeClr val="accent1"/>
            </a:solidFill>
          </a:ln>
        </p:spPr>
        <p:txBody>
          <a:bodyPr wrap="square">
            <a:spAutoFit/>
          </a:bodyPr>
          <a:lstStyle/>
          <a:p>
            <a:pPr marL="342900" indent="-342900">
              <a:buFont typeface="Arial" panose="020B0604020202020204" pitchFamily="34" charset="0"/>
              <a:buChar char="•"/>
            </a:pPr>
            <a:r>
              <a:rPr lang="zh-CN" altLang="en-US" sz="2400" dirty="0"/>
              <a:t>如果一个类的声明中没有使用</a:t>
            </a:r>
            <a:r>
              <a:rPr lang="en-US" altLang="zh-CN" sz="2400" dirty="0"/>
              <a:t>extends</a:t>
            </a:r>
            <a:r>
              <a:rPr lang="zh-CN" altLang="en-US" sz="2400" dirty="0"/>
              <a:t>关键字，这个类被系统默认为是</a:t>
            </a:r>
            <a:r>
              <a:rPr lang="en-US" altLang="zh-CN" sz="2400" b="1" dirty="0">
                <a:solidFill>
                  <a:srgbClr val="0000CC"/>
                </a:solidFill>
              </a:rPr>
              <a:t>Object</a:t>
            </a:r>
            <a:r>
              <a:rPr lang="zh-CN" altLang="en-US" sz="2400" dirty="0"/>
              <a:t>的子类。</a:t>
            </a:r>
            <a:endParaRPr lang="en-US" altLang="zh-CN" sz="2400" dirty="0"/>
          </a:p>
          <a:p>
            <a:pPr marL="342900" indent="-342900">
              <a:buFont typeface="Arial" panose="020B0604020202020204" pitchFamily="34" charset="0"/>
              <a:buChar char="•"/>
            </a:pPr>
            <a:r>
              <a:rPr lang="en-US" altLang="zh-CN" sz="2400" b="1" dirty="0">
                <a:solidFill>
                  <a:srgbClr val="0000CC"/>
                </a:solidFill>
              </a:rPr>
              <a:t>Object</a:t>
            </a:r>
            <a:r>
              <a:rPr lang="zh-CN" altLang="en-US" sz="2400" dirty="0"/>
              <a:t>是</a:t>
            </a:r>
            <a:r>
              <a:rPr lang="en-US" altLang="zh-CN" sz="2400" b="1" dirty="0" err="1">
                <a:solidFill>
                  <a:srgbClr val="006600"/>
                </a:solidFill>
              </a:rPr>
              <a:t>java.lang</a:t>
            </a:r>
            <a:r>
              <a:rPr lang="zh-CN" altLang="en-US" sz="2400" dirty="0"/>
              <a:t>包中的类。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81065D7-7FAE-4697-A27A-B97CAE387254}" type="slidenum">
              <a:rPr lang="en-US" altLang="zh-CN"/>
              <a:pPr/>
              <a:t>60</a:t>
            </a:fld>
            <a:endParaRPr lang="en-US" altLang="zh-CN"/>
          </a:p>
        </p:txBody>
      </p:sp>
      <p:sp>
        <p:nvSpPr>
          <p:cNvPr id="82946" name="Text Box 2"/>
          <p:cNvSpPr txBox="1">
            <a:spLocks noChangeArrowheads="1"/>
          </p:cNvSpPr>
          <p:nvPr/>
        </p:nvSpPr>
        <p:spPr bwMode="auto">
          <a:xfrm>
            <a:off x="714348" y="1000108"/>
            <a:ext cx="7746084" cy="4524315"/>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kumimoji="1" lang="zh-CN" altLang="en-US" sz="3600" b="1" dirty="0">
                <a:latin typeface="Times New Roman" pitchFamily="18" charset="0"/>
              </a:rPr>
              <a:t>注意：</a:t>
            </a:r>
          </a:p>
          <a:p>
            <a:pPr>
              <a:buFontTx/>
              <a:buChar char="•"/>
            </a:pPr>
            <a:r>
              <a:rPr kumimoji="1" lang="zh-CN" altLang="en-US" sz="2800" b="1" dirty="0">
                <a:latin typeface="Times New Roman" pitchFamily="18" charset="0"/>
              </a:rPr>
              <a:t>  </a:t>
            </a:r>
            <a:r>
              <a:rPr kumimoji="1" lang="zh-CN" altLang="en-US" sz="2800" b="1" dirty="0">
                <a:solidFill>
                  <a:srgbClr val="C00000"/>
                </a:solidFill>
                <a:latin typeface="隶书" panose="02010509060101010101" pitchFamily="49" charset="-122"/>
                <a:ea typeface="隶书" panose="02010509060101010101" pitchFamily="49" charset="-122"/>
              </a:rPr>
              <a:t>父类创建的对象</a:t>
            </a:r>
            <a:r>
              <a:rPr kumimoji="1" lang="zh-CN" altLang="en-US" sz="2800" b="1" dirty="0">
                <a:latin typeface="Times New Roman" pitchFamily="18" charset="0"/>
              </a:rPr>
              <a:t>和</a:t>
            </a:r>
            <a:r>
              <a:rPr kumimoji="1" lang="zh-CN" altLang="en-US" sz="2800" b="1" dirty="0">
                <a:solidFill>
                  <a:srgbClr val="C00000"/>
                </a:solidFill>
                <a:latin typeface="隶书" panose="02010509060101010101" pitchFamily="49" charset="-122"/>
                <a:ea typeface="隶书" panose="02010509060101010101" pitchFamily="49" charset="-122"/>
              </a:rPr>
              <a:t>子类对象的上转型对象</a:t>
            </a:r>
            <a:r>
              <a:rPr kumimoji="1" lang="zh-CN" altLang="en-US" sz="2800" b="1" dirty="0">
                <a:latin typeface="Times New Roman" pitchFamily="18" charset="0"/>
              </a:rPr>
              <a:t>不是一个含义。</a:t>
            </a:r>
            <a:endParaRPr kumimoji="1" lang="en-US" altLang="zh-CN" sz="2800" b="1" dirty="0">
              <a:latin typeface="Times New Roman" pitchFamily="18" charset="0"/>
            </a:endParaRPr>
          </a:p>
          <a:p>
            <a:pPr>
              <a:buFontTx/>
              <a:buChar char="•"/>
            </a:pPr>
            <a:endParaRPr kumimoji="1" lang="en-US" altLang="zh-CN" sz="2800" b="1" dirty="0">
              <a:latin typeface="Times New Roman" pitchFamily="18" charset="0"/>
            </a:endParaRPr>
          </a:p>
          <a:p>
            <a:pPr>
              <a:buFontTx/>
              <a:buChar char="•"/>
            </a:pPr>
            <a:r>
              <a:rPr kumimoji="1" lang="zh-CN" altLang="en-US" sz="2800" b="1" dirty="0">
                <a:latin typeface="Times New Roman" pitchFamily="18" charset="0"/>
              </a:rPr>
              <a:t>  可以将</a:t>
            </a:r>
            <a:r>
              <a:rPr kumimoji="1" lang="zh-CN" altLang="en-US" sz="2800" b="1" dirty="0">
                <a:latin typeface="华文新魏" panose="02010800040101010101" pitchFamily="2" charset="-122"/>
                <a:ea typeface="华文新魏" panose="02010800040101010101" pitchFamily="2" charset="-122"/>
              </a:rPr>
              <a:t>对象的上转型对象</a:t>
            </a:r>
            <a:r>
              <a:rPr kumimoji="1" lang="zh-CN" altLang="en-US" sz="2800" b="1" dirty="0">
                <a:latin typeface="Times New Roman" pitchFamily="18" charset="0"/>
              </a:rPr>
              <a:t>再</a:t>
            </a:r>
            <a:r>
              <a:rPr kumimoji="1" lang="zh-CN" altLang="en-US" sz="2800" b="1" dirty="0">
                <a:solidFill>
                  <a:srgbClr val="0000CC"/>
                </a:solidFill>
                <a:latin typeface="华文新魏" panose="02010800040101010101" pitchFamily="2" charset="-122"/>
                <a:ea typeface="华文新魏" panose="02010800040101010101" pitchFamily="2" charset="-122"/>
              </a:rPr>
              <a:t>强制转换</a:t>
            </a:r>
            <a:r>
              <a:rPr kumimoji="1" lang="zh-CN" altLang="en-US" sz="2800" b="1" dirty="0">
                <a:latin typeface="Times New Roman" pitchFamily="18" charset="0"/>
              </a:rPr>
              <a:t>到一个子类对象，这时该子类对象又具备该子类所有的属性和功能。</a:t>
            </a:r>
            <a:endParaRPr kumimoji="1" lang="en-US" altLang="zh-CN" sz="2800" b="1" dirty="0">
              <a:latin typeface="Times New Roman" pitchFamily="18" charset="0"/>
            </a:endParaRPr>
          </a:p>
          <a:p>
            <a:pPr>
              <a:buFontTx/>
              <a:buChar char="•"/>
            </a:pPr>
            <a:endParaRPr kumimoji="1" lang="zh-CN" altLang="en-US" sz="2800" b="1" dirty="0">
              <a:latin typeface="Times New Roman" pitchFamily="18" charset="0"/>
            </a:endParaRPr>
          </a:p>
          <a:p>
            <a:pPr>
              <a:buFontTx/>
              <a:buChar char="•"/>
            </a:pPr>
            <a:r>
              <a:rPr kumimoji="1" lang="zh-CN" altLang="en-US" sz="2800" b="1" dirty="0">
                <a:solidFill>
                  <a:srgbClr val="CC0000"/>
                </a:solidFill>
                <a:latin typeface="Times New Roman" pitchFamily="18" charset="0"/>
              </a:rPr>
              <a:t>  </a:t>
            </a:r>
            <a:r>
              <a:rPr kumimoji="1" lang="zh-CN" altLang="en-US" sz="2800" dirty="0">
                <a:solidFill>
                  <a:srgbClr val="0000CC"/>
                </a:solidFill>
                <a:latin typeface="华文新魏" panose="02010800040101010101" pitchFamily="2" charset="-122"/>
                <a:ea typeface="华文新魏" panose="02010800040101010101" pitchFamily="2" charset="-122"/>
              </a:rPr>
              <a:t>不可以将父类创建的对象的引用直接赋值给子类声明的对象</a:t>
            </a:r>
            <a:r>
              <a:rPr kumimoji="1" lang="zh-CN" altLang="en-US" sz="2800" b="1" dirty="0">
                <a:solidFill>
                  <a:srgbClr val="0000CC"/>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85720" y="357166"/>
            <a:ext cx="2400288" cy="377804"/>
          </a:xfrm>
        </p:spPr>
        <p:txBody>
          <a:bodyPr>
            <a:normAutofit fontScale="90000"/>
          </a:bodyPr>
          <a:lstStyle/>
          <a:p>
            <a:pPr algn="l"/>
            <a:r>
              <a:rPr lang="zh-CN" altLang="en-US" dirty="0"/>
              <a:t>例</a:t>
            </a:r>
            <a:r>
              <a:rPr lang="en-US" altLang="zh-CN" dirty="0"/>
              <a:t>5-9</a:t>
            </a:r>
            <a:r>
              <a:rPr lang="zh-CN" altLang="en-US" dirty="0"/>
              <a:t>：</a:t>
            </a:r>
          </a:p>
        </p:txBody>
      </p:sp>
      <p:sp>
        <p:nvSpPr>
          <p:cNvPr id="21507" name="Text Box 6"/>
          <p:cNvSpPr>
            <a:spLocks noGrp="1" noChangeArrowheads="1"/>
          </p:cNvSpPr>
          <p:nvPr>
            <p:ph idx="1"/>
          </p:nvPr>
        </p:nvSpPr>
        <p:spPr>
          <a:xfrm>
            <a:off x="2054995" y="300411"/>
            <a:ext cx="5379510" cy="2092881"/>
          </a:xfrm>
          <a:noFill/>
          <a:ln w="12700">
            <a:solidFill>
              <a:schemeClr val="tx1"/>
            </a:solidFill>
            <a:headEnd type="none" w="sm" len="sm"/>
            <a:tailEnd type="none" w="sm" len="sm"/>
          </a:ln>
        </p:spPr>
        <p:txBody>
          <a:bodyPr wrap="square">
            <a:spAutoFit/>
          </a:bodyPr>
          <a:lstStyle/>
          <a:p>
            <a:pPr>
              <a:spcBef>
                <a:spcPts val="0"/>
              </a:spcBef>
              <a:buNone/>
            </a:pPr>
            <a:r>
              <a:rPr lang="en-US" altLang="zh-CN" sz="2000" b="1" dirty="0"/>
              <a:t>public class </a:t>
            </a:r>
            <a:r>
              <a:rPr lang="en-US" altLang="zh-CN" sz="2000" b="1" dirty="0">
                <a:solidFill>
                  <a:srgbClr val="FF0000"/>
                </a:solidFill>
              </a:rPr>
              <a:t>Anthropoid</a:t>
            </a:r>
            <a:r>
              <a:rPr lang="en-US" altLang="zh-CN" sz="2000" b="1" dirty="0"/>
              <a:t> {  //</a:t>
            </a:r>
            <a:r>
              <a:rPr lang="zh-CN" altLang="en-US" sz="2000" dirty="0"/>
              <a:t>类人猿</a:t>
            </a:r>
            <a:endParaRPr lang="en-US" altLang="zh-CN" sz="2000" dirty="0"/>
          </a:p>
          <a:p>
            <a:pPr lvl="1">
              <a:spcBef>
                <a:spcPts val="0"/>
              </a:spcBef>
              <a:buNone/>
            </a:pPr>
            <a:r>
              <a:rPr lang="en-US" altLang="zh-CN" sz="2000" b="1" dirty="0">
                <a:solidFill>
                  <a:srgbClr val="C00000"/>
                </a:solidFill>
              </a:rPr>
              <a:t> double m=12.58;</a:t>
            </a:r>
            <a:r>
              <a:rPr lang="en-US" altLang="zh-CN" sz="2000" b="1" dirty="0"/>
              <a:t>	</a:t>
            </a:r>
          </a:p>
          <a:p>
            <a:pPr lvl="1">
              <a:spcBef>
                <a:spcPts val="0"/>
              </a:spcBef>
              <a:buNone/>
            </a:pPr>
            <a:r>
              <a:rPr lang="zh-CN" altLang="en-US" sz="1000" b="1" dirty="0"/>
              <a:t> </a:t>
            </a:r>
          </a:p>
          <a:p>
            <a:pPr lvl="1">
              <a:spcBef>
                <a:spcPts val="0"/>
              </a:spcBef>
              <a:buNone/>
            </a:pPr>
            <a:r>
              <a:rPr lang="en-US" altLang="zh-CN" sz="2000" b="1" dirty="0"/>
              <a:t> void </a:t>
            </a:r>
            <a:r>
              <a:rPr lang="en-US" altLang="zh-CN" sz="2000" b="1" dirty="0" err="1">
                <a:solidFill>
                  <a:srgbClr val="000099"/>
                </a:solidFill>
              </a:rPr>
              <a:t>crySpeak</a:t>
            </a:r>
            <a:r>
              <a:rPr lang="en-US" altLang="zh-CN" sz="2000" b="1" dirty="0"/>
              <a:t>(String s) {</a:t>
            </a:r>
          </a:p>
          <a:p>
            <a:pPr lvl="2">
              <a:spcBef>
                <a:spcPts val="0"/>
              </a:spcBef>
              <a:buNone/>
            </a:pPr>
            <a:r>
              <a:rPr lang="en-US" altLang="zh-CN" sz="2000" b="1" dirty="0"/>
              <a:t> </a:t>
            </a:r>
            <a:r>
              <a:rPr lang="en-US" altLang="zh-CN" sz="2000" b="1" dirty="0" err="1"/>
              <a:t>System.out.println</a:t>
            </a:r>
            <a:r>
              <a:rPr lang="en-US" altLang="zh-CN" sz="2000" b="1" dirty="0"/>
              <a:t>(s); </a:t>
            </a:r>
          </a:p>
          <a:p>
            <a:pPr lvl="1">
              <a:spcBef>
                <a:spcPts val="0"/>
              </a:spcBef>
              <a:buNone/>
            </a:pPr>
            <a:r>
              <a:rPr lang="zh-CN" altLang="en-US" sz="2000" b="1" dirty="0"/>
              <a:t> </a:t>
            </a:r>
            <a:r>
              <a:rPr lang="en-US" altLang="zh-CN" sz="2000" b="1" dirty="0"/>
              <a:t>}  </a:t>
            </a:r>
          </a:p>
          <a:p>
            <a:pPr>
              <a:spcBef>
                <a:spcPts val="0"/>
              </a:spcBef>
              <a:buNone/>
            </a:pPr>
            <a:r>
              <a:rPr lang="en-US" altLang="zh-CN" sz="2000" b="1" dirty="0"/>
              <a:t>}</a:t>
            </a:r>
          </a:p>
        </p:txBody>
      </p:sp>
      <p:sp>
        <p:nvSpPr>
          <p:cNvPr id="7" name="灯片编号占位符 5"/>
          <p:cNvSpPr>
            <a:spLocks noGrp="1"/>
          </p:cNvSpPr>
          <p:nvPr>
            <p:ph type="sldNum" sz="quarter" idx="12"/>
          </p:nvPr>
        </p:nvSpPr>
        <p:spPr>
          <a:ln>
            <a:noFill/>
          </a:ln>
        </p:spPr>
        <p:txBody>
          <a:bodyPr/>
          <a:lstStyle/>
          <a:p>
            <a:pPr>
              <a:defRPr/>
            </a:pPr>
            <a:fld id="{E9921E75-F2B7-4F9D-AB37-0D2447402E6D}" type="slidenum">
              <a:rPr lang="en-US" altLang="zh-CN" smtClean="0"/>
              <a:pPr>
                <a:defRPr/>
              </a:pPr>
              <a:t>61</a:t>
            </a:fld>
            <a:endParaRPr lang="en-US" altLang="zh-CN" dirty="0"/>
          </a:p>
        </p:txBody>
      </p:sp>
      <p:sp>
        <p:nvSpPr>
          <p:cNvPr id="21509" name="Text Box 17"/>
          <p:cNvSpPr txBox="1">
            <a:spLocks noChangeArrowheads="1"/>
          </p:cNvSpPr>
          <p:nvPr/>
        </p:nvSpPr>
        <p:spPr bwMode="auto">
          <a:xfrm>
            <a:off x="1455897" y="2633398"/>
            <a:ext cx="6232206" cy="3785652"/>
          </a:xfrm>
          <a:prstGeom prst="rect">
            <a:avLst/>
          </a:prstGeom>
          <a:noFill/>
          <a:ln w="12700">
            <a:solidFill>
              <a:schemeClr val="tx1"/>
            </a:solidFill>
            <a:miter lim="800000"/>
            <a:headEnd type="none" w="sm" len="sm"/>
            <a:tailEnd type="none" w="sm" len="sm"/>
          </a:ln>
        </p:spPr>
        <p:txBody>
          <a:bodyPr wrap="square">
            <a:spAutoFit/>
          </a:bodyPr>
          <a:lstStyle/>
          <a:p>
            <a:pPr fontAlgn="base">
              <a:spcAft>
                <a:spcPct val="0"/>
              </a:spcAft>
              <a:buSzPct val="70000"/>
            </a:pPr>
            <a:r>
              <a:rPr lang="en-US" altLang="zh-CN" sz="2000" b="1" dirty="0"/>
              <a:t>public class </a:t>
            </a:r>
            <a:r>
              <a:rPr lang="en-US" altLang="zh-CN" sz="2000" b="1" dirty="0">
                <a:solidFill>
                  <a:srgbClr val="FF0000"/>
                </a:solidFill>
              </a:rPr>
              <a:t>People </a:t>
            </a:r>
            <a:r>
              <a:rPr lang="en-US" altLang="zh-CN" sz="2000" b="1" dirty="0"/>
              <a:t>extends Anthropoid {</a:t>
            </a:r>
          </a:p>
          <a:p>
            <a:pPr lvl="1" fontAlgn="base">
              <a:spcAft>
                <a:spcPct val="0"/>
              </a:spcAft>
              <a:buSzPct val="70000"/>
            </a:pPr>
            <a:r>
              <a:rPr lang="en-US" altLang="zh-CN" sz="2000" b="1" dirty="0">
                <a:solidFill>
                  <a:srgbClr val="C00000"/>
                </a:solidFill>
              </a:rPr>
              <a:t>   char m=‘A’;</a:t>
            </a:r>
            <a:r>
              <a:rPr lang="en-US" altLang="zh-CN" sz="2000" dirty="0"/>
              <a:t> 	//</a:t>
            </a:r>
            <a:r>
              <a:rPr lang="zh-CN" altLang="en-US" sz="2000" dirty="0"/>
              <a:t>子类变量</a:t>
            </a:r>
            <a:endParaRPr lang="en-US" altLang="zh-CN" sz="2000" b="1" dirty="0"/>
          </a:p>
          <a:p>
            <a:pPr lvl="1" fontAlgn="base">
              <a:spcAft>
                <a:spcPct val="0"/>
              </a:spcAft>
              <a:buSzPct val="70000"/>
            </a:pPr>
            <a:r>
              <a:rPr lang="en-US" altLang="zh-CN" sz="2000" b="1" dirty="0"/>
              <a:t>   </a:t>
            </a:r>
            <a:r>
              <a:rPr lang="en-US" altLang="zh-CN" sz="2000" b="1" dirty="0" err="1"/>
              <a:t>int</a:t>
            </a:r>
            <a:r>
              <a:rPr lang="en-US" altLang="zh-CN" sz="2000" b="1" dirty="0"/>
              <a:t> n=60;		</a:t>
            </a:r>
            <a:r>
              <a:rPr lang="en-US" altLang="zh-CN" sz="2000" dirty="0"/>
              <a:t>//</a:t>
            </a:r>
            <a:r>
              <a:rPr lang="zh-CN" altLang="en-US" sz="2000" dirty="0"/>
              <a:t>新增变量</a:t>
            </a:r>
            <a:endParaRPr lang="en-US" altLang="zh-CN" sz="2000" b="1" dirty="0"/>
          </a:p>
          <a:p>
            <a:pPr lvl="1" fontAlgn="base">
              <a:spcAft>
                <a:spcPct val="0"/>
              </a:spcAft>
              <a:buSzPct val="70000"/>
            </a:pPr>
            <a:r>
              <a:rPr lang="zh-CN" altLang="en-US" sz="1000" b="1" dirty="0"/>
              <a:t>   </a:t>
            </a:r>
          </a:p>
          <a:p>
            <a:pPr lvl="1" fontAlgn="base">
              <a:spcAft>
                <a:spcPct val="0"/>
              </a:spcAft>
              <a:buSzPct val="70000"/>
            </a:pPr>
            <a:r>
              <a:rPr lang="en-US" altLang="zh-CN" sz="2000" b="1" dirty="0">
                <a:solidFill>
                  <a:srgbClr val="006600"/>
                </a:solidFill>
              </a:rPr>
              <a:t>   void computer(int </a:t>
            </a:r>
            <a:r>
              <a:rPr lang="en-US" altLang="zh-CN" sz="2000" b="1" dirty="0" err="1">
                <a:solidFill>
                  <a:srgbClr val="006600"/>
                </a:solidFill>
              </a:rPr>
              <a:t>a,int</a:t>
            </a:r>
            <a:r>
              <a:rPr lang="en-US" altLang="zh-CN" sz="2000" b="1" dirty="0">
                <a:solidFill>
                  <a:srgbClr val="006600"/>
                </a:solidFill>
              </a:rPr>
              <a:t> b) {	</a:t>
            </a:r>
          </a:p>
          <a:p>
            <a:pPr lvl="1" fontAlgn="base">
              <a:spcAft>
                <a:spcPct val="0"/>
              </a:spcAft>
              <a:buSzPct val="70000"/>
            </a:pPr>
            <a:r>
              <a:rPr lang="en-US" altLang="zh-CN" sz="2000" b="1" dirty="0">
                <a:solidFill>
                  <a:srgbClr val="006600"/>
                </a:solidFill>
              </a:rPr>
              <a:t>        int c=</a:t>
            </a:r>
            <a:r>
              <a:rPr lang="en-US" altLang="zh-CN" sz="2000" b="1" dirty="0" err="1">
                <a:solidFill>
                  <a:srgbClr val="006600"/>
                </a:solidFill>
              </a:rPr>
              <a:t>a+b</a:t>
            </a:r>
            <a:r>
              <a:rPr lang="en-US" altLang="zh-CN" sz="2000" b="1" dirty="0">
                <a:solidFill>
                  <a:srgbClr val="006600"/>
                </a:solidFill>
              </a:rPr>
              <a:t>;</a:t>
            </a:r>
          </a:p>
          <a:p>
            <a:pPr lvl="1" fontAlgn="base">
              <a:spcAft>
                <a:spcPct val="0"/>
              </a:spcAft>
              <a:buSzPct val="70000"/>
            </a:pPr>
            <a:r>
              <a:rPr lang="en-US" altLang="zh-CN" sz="2000" b="1" dirty="0">
                <a:solidFill>
                  <a:srgbClr val="006600"/>
                </a:solidFill>
              </a:rPr>
              <a:t>        </a:t>
            </a:r>
            <a:r>
              <a:rPr lang="en-US" altLang="zh-CN" sz="2000" b="1" dirty="0" err="1">
                <a:solidFill>
                  <a:srgbClr val="006600"/>
                </a:solidFill>
              </a:rPr>
              <a:t>System.out.println</a:t>
            </a:r>
            <a:r>
              <a:rPr lang="en-US" altLang="zh-CN" sz="2000" b="1" dirty="0">
                <a:solidFill>
                  <a:srgbClr val="006600"/>
                </a:solidFill>
              </a:rPr>
              <a:t>(a+"</a:t>
            </a:r>
            <a:r>
              <a:rPr lang="zh-CN" altLang="en-US" sz="2000" b="1" dirty="0">
                <a:solidFill>
                  <a:srgbClr val="006600"/>
                </a:solidFill>
              </a:rPr>
              <a:t>加</a:t>
            </a:r>
            <a:r>
              <a:rPr lang="en-US" altLang="zh-CN" sz="2000" b="1" dirty="0">
                <a:solidFill>
                  <a:srgbClr val="006600"/>
                </a:solidFill>
              </a:rPr>
              <a:t>"+b+"</a:t>
            </a:r>
            <a:r>
              <a:rPr lang="zh-CN" altLang="en-US" sz="2000" b="1" dirty="0">
                <a:solidFill>
                  <a:srgbClr val="006600"/>
                </a:solidFill>
              </a:rPr>
              <a:t>等于</a:t>
            </a:r>
            <a:r>
              <a:rPr lang="en-US" altLang="zh-CN" sz="2000" b="1" dirty="0">
                <a:solidFill>
                  <a:srgbClr val="006600"/>
                </a:solidFill>
              </a:rPr>
              <a:t>"+c); </a:t>
            </a:r>
          </a:p>
          <a:p>
            <a:pPr lvl="1" fontAlgn="base">
              <a:spcAft>
                <a:spcPct val="0"/>
              </a:spcAft>
              <a:buSzPct val="70000"/>
            </a:pPr>
            <a:r>
              <a:rPr lang="zh-CN" altLang="en-US" sz="2000" b="1" dirty="0">
                <a:solidFill>
                  <a:srgbClr val="006600"/>
                </a:solidFill>
              </a:rPr>
              <a:t>   </a:t>
            </a:r>
            <a:r>
              <a:rPr lang="en-US" altLang="zh-CN" sz="2000" b="1" dirty="0">
                <a:solidFill>
                  <a:srgbClr val="006600"/>
                </a:solidFill>
              </a:rPr>
              <a:t>}</a:t>
            </a:r>
          </a:p>
          <a:p>
            <a:pPr lvl="1" fontAlgn="base">
              <a:spcAft>
                <a:spcPct val="0"/>
              </a:spcAft>
              <a:buSzPct val="70000"/>
            </a:pPr>
            <a:r>
              <a:rPr lang="zh-CN" altLang="en-US" sz="1000" b="1" dirty="0"/>
              <a:t>   </a:t>
            </a:r>
          </a:p>
          <a:p>
            <a:pPr lvl="1" fontAlgn="base">
              <a:spcAft>
                <a:spcPct val="0"/>
              </a:spcAft>
              <a:buSzPct val="70000"/>
            </a:pPr>
            <a:r>
              <a:rPr lang="en-US" altLang="zh-CN" sz="2000" b="1" dirty="0">
                <a:solidFill>
                  <a:srgbClr val="000099"/>
                </a:solidFill>
              </a:rPr>
              <a:t>   void </a:t>
            </a:r>
            <a:r>
              <a:rPr lang="en-US" altLang="zh-CN" sz="2000" b="1" dirty="0" err="1">
                <a:solidFill>
                  <a:srgbClr val="000099"/>
                </a:solidFill>
              </a:rPr>
              <a:t>crySpeak</a:t>
            </a:r>
            <a:r>
              <a:rPr lang="en-US" altLang="zh-CN" sz="2000" b="1" dirty="0">
                <a:solidFill>
                  <a:srgbClr val="000099"/>
                </a:solidFill>
              </a:rPr>
              <a:t>(String s) {	</a:t>
            </a:r>
          </a:p>
          <a:p>
            <a:pPr lvl="1" fontAlgn="base">
              <a:spcAft>
                <a:spcPct val="0"/>
              </a:spcAft>
              <a:buSzPct val="70000"/>
            </a:pPr>
            <a:r>
              <a:rPr lang="en-US" altLang="zh-CN" sz="2000" b="1" dirty="0">
                <a:solidFill>
                  <a:srgbClr val="000099"/>
                </a:solidFill>
              </a:rPr>
              <a:t>        </a:t>
            </a:r>
            <a:r>
              <a:rPr lang="en-US" altLang="zh-CN" sz="2000" b="1" dirty="0" err="1">
                <a:solidFill>
                  <a:srgbClr val="000099"/>
                </a:solidFill>
              </a:rPr>
              <a:t>System.out.println</a:t>
            </a:r>
            <a:r>
              <a:rPr lang="en-US" altLang="zh-CN" sz="2000" b="1" dirty="0">
                <a:solidFill>
                  <a:srgbClr val="000099"/>
                </a:solidFill>
              </a:rPr>
              <a:t>(m+"*"+s+"*"+m); </a:t>
            </a:r>
          </a:p>
          <a:p>
            <a:pPr lvl="1" fontAlgn="base">
              <a:spcAft>
                <a:spcPct val="0"/>
              </a:spcAft>
              <a:buSzPct val="70000"/>
            </a:pPr>
            <a:r>
              <a:rPr lang="zh-CN" altLang="en-US" sz="2000" b="1" dirty="0">
                <a:solidFill>
                  <a:srgbClr val="000099"/>
                </a:solidFill>
              </a:rPr>
              <a:t>   </a:t>
            </a:r>
            <a:r>
              <a:rPr lang="en-US" altLang="zh-CN" sz="2000" b="1" dirty="0">
                <a:solidFill>
                  <a:srgbClr val="000099"/>
                </a:solidFill>
              </a:rPr>
              <a:t>}  </a:t>
            </a:r>
          </a:p>
          <a:p>
            <a:pPr fontAlgn="base">
              <a:spcAft>
                <a:spcPct val="0"/>
              </a:spcAft>
              <a:buSzPct val="70000"/>
            </a:pPr>
            <a:r>
              <a:rPr lang="en-US" altLang="zh-CN" sz="2000" b="1" dirty="0"/>
              <a:t>}</a:t>
            </a:r>
          </a:p>
        </p:txBody>
      </p:sp>
      <p:sp>
        <p:nvSpPr>
          <p:cNvPr id="2" name="文本框 1">
            <a:extLst>
              <a:ext uri="{FF2B5EF4-FFF2-40B4-BE49-F238E27FC236}">
                <a16:creationId xmlns:a16="http://schemas.microsoft.com/office/drawing/2014/main" id="{0FE3A791-C47B-4C84-853E-5790693B4B7B}"/>
              </a:ext>
            </a:extLst>
          </p:cNvPr>
          <p:cNvSpPr txBox="1"/>
          <p:nvPr/>
        </p:nvSpPr>
        <p:spPr>
          <a:xfrm>
            <a:off x="4521621" y="603012"/>
            <a:ext cx="2210862" cy="369332"/>
          </a:xfrm>
          <a:prstGeom prst="rect">
            <a:avLst/>
          </a:prstGeom>
          <a:noFill/>
        </p:spPr>
        <p:txBody>
          <a:bodyPr wrap="none" rtlCol="0">
            <a:spAutoFit/>
          </a:bodyPr>
          <a:lstStyle/>
          <a:p>
            <a:r>
              <a:rPr lang="en-US" altLang="zh-CN" sz="1800" dirty="0"/>
              <a:t>//</a:t>
            </a:r>
            <a:r>
              <a:rPr lang="zh-CN" altLang="en-US" sz="1800" dirty="0"/>
              <a:t>被子类隐藏的变量</a:t>
            </a:r>
            <a:endParaRPr lang="zh-CN" altLang="en-US" dirty="0"/>
          </a:p>
        </p:txBody>
      </p:sp>
      <p:sp>
        <p:nvSpPr>
          <p:cNvPr id="3" name="文本框 2">
            <a:extLst>
              <a:ext uri="{FF2B5EF4-FFF2-40B4-BE49-F238E27FC236}">
                <a16:creationId xmlns:a16="http://schemas.microsoft.com/office/drawing/2014/main" id="{D40A4CE3-A361-4E8B-A2CC-3DDCE811561B}"/>
              </a:ext>
            </a:extLst>
          </p:cNvPr>
          <p:cNvSpPr txBox="1"/>
          <p:nvPr/>
        </p:nvSpPr>
        <p:spPr>
          <a:xfrm>
            <a:off x="4932040" y="5104045"/>
            <a:ext cx="1313180" cy="369332"/>
          </a:xfrm>
          <a:prstGeom prst="rect">
            <a:avLst/>
          </a:prstGeom>
          <a:noFill/>
        </p:spPr>
        <p:txBody>
          <a:bodyPr wrap="none" rtlCol="0">
            <a:spAutoFit/>
          </a:bodyPr>
          <a:lstStyle/>
          <a:p>
            <a:r>
              <a:rPr lang="en-US" altLang="zh-CN" sz="1800" b="1" dirty="0">
                <a:solidFill>
                  <a:srgbClr val="000099"/>
                </a:solidFill>
              </a:rPr>
              <a:t>//</a:t>
            </a:r>
            <a:r>
              <a:rPr lang="zh-CN" altLang="en-US" sz="1800" b="1" dirty="0">
                <a:solidFill>
                  <a:srgbClr val="000099"/>
                </a:solidFill>
              </a:rPr>
              <a:t>重写方法</a:t>
            </a:r>
            <a:endParaRPr lang="zh-CN" altLang="en-US" dirty="0"/>
          </a:p>
        </p:txBody>
      </p:sp>
      <p:sp>
        <p:nvSpPr>
          <p:cNvPr id="4" name="文本框 3">
            <a:extLst>
              <a:ext uri="{FF2B5EF4-FFF2-40B4-BE49-F238E27FC236}">
                <a16:creationId xmlns:a16="http://schemas.microsoft.com/office/drawing/2014/main" id="{E3260981-20A6-49EC-804A-0F94139BB000}"/>
              </a:ext>
            </a:extLst>
          </p:cNvPr>
          <p:cNvSpPr txBox="1"/>
          <p:nvPr/>
        </p:nvSpPr>
        <p:spPr>
          <a:xfrm>
            <a:off x="5148064" y="3717032"/>
            <a:ext cx="1313180" cy="369332"/>
          </a:xfrm>
          <a:prstGeom prst="rect">
            <a:avLst/>
          </a:prstGeom>
          <a:noFill/>
        </p:spPr>
        <p:txBody>
          <a:bodyPr wrap="none" rtlCol="0">
            <a:spAutoFit/>
          </a:bodyPr>
          <a:lstStyle/>
          <a:p>
            <a:r>
              <a:rPr lang="en-US" altLang="zh-CN" sz="1800" b="1" dirty="0">
                <a:solidFill>
                  <a:srgbClr val="006600"/>
                </a:solidFill>
              </a:rPr>
              <a:t>//</a:t>
            </a:r>
            <a:r>
              <a:rPr lang="zh-CN" altLang="en-US" sz="1800" b="1" dirty="0">
                <a:solidFill>
                  <a:srgbClr val="006600"/>
                </a:solidFill>
              </a:rPr>
              <a:t>新增方法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linds(horizontal)">
                                      <p:cBhvr>
                                        <p:cTn id="7" dur="500"/>
                                        <p:tgtEl>
                                          <p:spTgt spid="2150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P spid="2" grpId="0"/>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2400288" cy="377804"/>
          </a:xfrm>
        </p:spPr>
        <p:txBody>
          <a:bodyPr>
            <a:normAutofit fontScale="90000"/>
          </a:bodyPr>
          <a:lstStyle/>
          <a:p>
            <a:pPr algn="l"/>
            <a:r>
              <a:rPr lang="zh-CN" altLang="en-US" dirty="0"/>
              <a:t>例</a:t>
            </a:r>
            <a:r>
              <a:rPr lang="en-US" altLang="zh-CN" dirty="0"/>
              <a:t>5-9</a:t>
            </a:r>
            <a:r>
              <a:rPr lang="zh-CN" altLang="en-US" dirty="0"/>
              <a:t>：</a:t>
            </a:r>
          </a:p>
        </p:txBody>
      </p:sp>
      <p:sp>
        <p:nvSpPr>
          <p:cNvPr id="3" name="内容占位符 2"/>
          <p:cNvSpPr>
            <a:spLocks noGrp="1"/>
          </p:cNvSpPr>
          <p:nvPr>
            <p:ph idx="1"/>
          </p:nvPr>
        </p:nvSpPr>
        <p:spPr>
          <a:xfrm>
            <a:off x="214282" y="642918"/>
            <a:ext cx="8472518" cy="5910585"/>
          </a:xfrm>
          <a:ln>
            <a:solidFill>
              <a:schemeClr val="accent1">
                <a:shade val="50000"/>
              </a:schemeClr>
            </a:solidFill>
          </a:ln>
        </p:spPr>
        <p:txBody>
          <a:bodyPr>
            <a:noAutofit/>
          </a:bodyPr>
          <a:lstStyle/>
          <a:p>
            <a:pPr>
              <a:spcBef>
                <a:spcPts val="0"/>
              </a:spcBef>
              <a:buNone/>
            </a:pPr>
            <a:r>
              <a:rPr lang="en-US" altLang="zh-CN" sz="2000" b="1" dirty="0"/>
              <a:t>public class Example5_9 {</a:t>
            </a:r>
            <a:endParaRPr lang="zh-CN" altLang="en-US" sz="2000" b="1" dirty="0"/>
          </a:p>
          <a:p>
            <a:pPr lvl="1">
              <a:spcBef>
                <a:spcPts val="0"/>
              </a:spcBef>
              <a:buNone/>
            </a:pPr>
            <a:r>
              <a:rPr lang="en-US" altLang="zh-CN" sz="2000" b="1" dirty="0"/>
              <a:t>public static void main(String </a:t>
            </a:r>
            <a:r>
              <a:rPr lang="en-US" altLang="zh-CN" sz="2000" b="1" dirty="0" err="1"/>
              <a:t>args</a:t>
            </a:r>
            <a:r>
              <a:rPr lang="en-US" altLang="zh-CN" sz="2000" b="1" dirty="0"/>
              <a:t>[]) {</a:t>
            </a:r>
          </a:p>
          <a:p>
            <a:pPr lvl="1">
              <a:spcBef>
                <a:spcPts val="0"/>
              </a:spcBef>
              <a:buNone/>
            </a:pPr>
            <a:r>
              <a:rPr lang="en-US" altLang="zh-CN" sz="2000" b="1" dirty="0"/>
              <a:t>    People  </a:t>
            </a:r>
            <a:r>
              <a:rPr lang="en-US" altLang="zh-CN" sz="2000" b="1" dirty="0" err="1"/>
              <a:t>people</a:t>
            </a:r>
            <a:r>
              <a:rPr lang="en-US" altLang="zh-CN" sz="2000" b="1" dirty="0"/>
              <a:t> = new People(); </a:t>
            </a:r>
          </a:p>
          <a:p>
            <a:pPr lvl="1">
              <a:spcBef>
                <a:spcPts val="0"/>
              </a:spcBef>
              <a:buNone/>
            </a:pPr>
            <a:r>
              <a:rPr lang="en-US" altLang="zh-CN" sz="2000" b="1" dirty="0"/>
              <a:t>    Anthropoid </a:t>
            </a:r>
            <a:r>
              <a:rPr lang="en-US" altLang="zh-CN" sz="2000" b="1" dirty="0">
                <a:solidFill>
                  <a:srgbClr val="0000CC"/>
                </a:solidFill>
              </a:rPr>
              <a:t>monkey</a:t>
            </a:r>
            <a:r>
              <a:rPr lang="en-US" altLang="zh-CN" sz="2000" b="1" dirty="0"/>
              <a:t>; 	</a:t>
            </a:r>
          </a:p>
          <a:p>
            <a:pPr lvl="1">
              <a:spcBef>
                <a:spcPts val="0"/>
              </a:spcBef>
              <a:buNone/>
            </a:pPr>
            <a:r>
              <a:rPr lang="en-US" altLang="zh-CN" sz="2000" b="1" dirty="0">
                <a:solidFill>
                  <a:srgbClr val="0000CC"/>
                </a:solidFill>
              </a:rPr>
              <a:t>    monkey </a:t>
            </a:r>
            <a:r>
              <a:rPr lang="en-US" altLang="zh-CN" sz="2000" b="1" dirty="0"/>
              <a:t>= people;</a:t>
            </a:r>
          </a:p>
          <a:p>
            <a:pPr lvl="1">
              <a:spcBef>
                <a:spcPts val="0"/>
              </a:spcBef>
              <a:buNone/>
            </a:pPr>
            <a:r>
              <a:rPr lang="zh-CN" altLang="en-US" sz="2000" b="1" dirty="0"/>
              <a:t>   </a:t>
            </a:r>
          </a:p>
          <a:p>
            <a:pPr lvl="1">
              <a:spcBef>
                <a:spcPts val="0"/>
              </a:spcBef>
              <a:buNone/>
            </a:pPr>
            <a:r>
              <a:rPr lang="en-US" altLang="zh-CN" sz="2000" b="1" dirty="0"/>
              <a:t>    </a:t>
            </a:r>
            <a:r>
              <a:rPr lang="en-US" altLang="zh-CN" sz="2000" b="1" dirty="0" err="1"/>
              <a:t>System.out.println</a:t>
            </a:r>
            <a:r>
              <a:rPr lang="en-US" altLang="zh-CN" sz="2000" b="1" dirty="0"/>
              <a:t>(</a:t>
            </a:r>
            <a:r>
              <a:rPr lang="en-US" altLang="zh-CN" sz="2000" b="1" dirty="0" err="1">
                <a:solidFill>
                  <a:srgbClr val="0000CC"/>
                </a:solidFill>
              </a:rPr>
              <a:t>monkey</a:t>
            </a:r>
            <a:r>
              <a:rPr lang="en-US" altLang="zh-CN" sz="2000" b="1" dirty="0" err="1"/>
              <a:t>.m</a:t>
            </a:r>
            <a:r>
              <a:rPr lang="en-US" altLang="zh-CN" sz="2000" b="1" dirty="0"/>
              <a:t>) ; </a:t>
            </a:r>
          </a:p>
          <a:p>
            <a:pPr lvl="1">
              <a:spcBef>
                <a:spcPts val="0"/>
              </a:spcBef>
              <a:buNone/>
            </a:pPr>
            <a:r>
              <a:rPr lang="en-US" altLang="zh-CN" sz="2000" b="1" dirty="0">
                <a:solidFill>
                  <a:srgbClr val="0000CC"/>
                </a:solidFill>
              </a:rPr>
              <a:t>    </a:t>
            </a:r>
            <a:r>
              <a:rPr lang="en-US" altLang="zh-CN" sz="2000" b="1" dirty="0" err="1">
                <a:solidFill>
                  <a:srgbClr val="0000CC"/>
                </a:solidFill>
              </a:rPr>
              <a:t>monkey</a:t>
            </a:r>
            <a:r>
              <a:rPr lang="en-US" altLang="zh-CN" sz="2000" b="1" dirty="0" err="1"/>
              <a:t>.crySpeak</a:t>
            </a:r>
            <a:r>
              <a:rPr lang="en-US" altLang="zh-CN" sz="2000" b="1" dirty="0"/>
              <a:t>("I love this game");   </a:t>
            </a:r>
            <a:endParaRPr lang="zh-CN" altLang="en-US" sz="2000" b="1" dirty="0"/>
          </a:p>
          <a:p>
            <a:pPr lvl="1">
              <a:spcBef>
                <a:spcPts val="0"/>
              </a:spcBef>
              <a:buNone/>
            </a:pPr>
            <a:r>
              <a:rPr lang="zh-CN" altLang="en-US" sz="2000" b="1" dirty="0"/>
              <a:t>     </a:t>
            </a:r>
            <a:endParaRPr lang="en-US" altLang="zh-CN" sz="2000" b="1" dirty="0"/>
          </a:p>
          <a:p>
            <a:pPr lvl="1">
              <a:spcBef>
                <a:spcPts val="0"/>
              </a:spcBef>
              <a:buNone/>
            </a:pPr>
            <a:r>
              <a:rPr lang="en-US" altLang="zh-CN" sz="2000" b="1" dirty="0">
                <a:solidFill>
                  <a:srgbClr val="006600"/>
                </a:solidFill>
              </a:rPr>
              <a:t>    //</a:t>
            </a:r>
            <a:r>
              <a:rPr lang="en-US" altLang="zh-CN" sz="2000" b="1" dirty="0" err="1">
                <a:solidFill>
                  <a:srgbClr val="006600"/>
                </a:solidFill>
              </a:rPr>
              <a:t>monkey.n</a:t>
            </a:r>
            <a:r>
              <a:rPr lang="en-US" altLang="zh-CN" sz="2000" b="1" dirty="0">
                <a:solidFill>
                  <a:srgbClr val="006600"/>
                </a:solidFill>
              </a:rPr>
              <a:t>=100;                        </a:t>
            </a:r>
            <a:endParaRPr lang="zh-CN" altLang="en-US" sz="2000" b="1" dirty="0">
              <a:solidFill>
                <a:srgbClr val="006600"/>
              </a:solidFill>
            </a:endParaRPr>
          </a:p>
          <a:p>
            <a:pPr lvl="1">
              <a:spcBef>
                <a:spcPts val="0"/>
              </a:spcBef>
              <a:buNone/>
            </a:pPr>
            <a:r>
              <a:rPr lang="en-US" altLang="zh-CN" sz="2000" b="1" dirty="0">
                <a:solidFill>
                  <a:srgbClr val="006600"/>
                </a:solidFill>
              </a:rPr>
              <a:t>    //</a:t>
            </a:r>
            <a:r>
              <a:rPr lang="en-US" altLang="zh-CN" sz="2000" b="1" dirty="0" err="1">
                <a:solidFill>
                  <a:srgbClr val="006600"/>
                </a:solidFill>
              </a:rPr>
              <a:t>monkey.computer</a:t>
            </a:r>
            <a:r>
              <a:rPr lang="en-US" altLang="zh-CN" sz="2000" b="1" dirty="0">
                <a:solidFill>
                  <a:srgbClr val="006600"/>
                </a:solidFill>
              </a:rPr>
              <a:t>(12,19);</a:t>
            </a:r>
            <a:endParaRPr lang="zh-CN" altLang="en-US" sz="2000" b="1" dirty="0"/>
          </a:p>
          <a:p>
            <a:pPr lvl="1">
              <a:spcBef>
                <a:spcPts val="0"/>
              </a:spcBef>
              <a:buNone/>
            </a:pPr>
            <a:r>
              <a:rPr lang="zh-CN" altLang="en-US" sz="2000" b="1" dirty="0">
                <a:solidFill>
                  <a:srgbClr val="C00000"/>
                </a:solidFill>
              </a:rPr>
              <a:t>    </a:t>
            </a:r>
            <a:endParaRPr lang="en-US" altLang="zh-CN" sz="2000" b="1" dirty="0">
              <a:solidFill>
                <a:srgbClr val="C00000"/>
              </a:solidFill>
            </a:endParaRPr>
          </a:p>
          <a:p>
            <a:pPr lvl="1">
              <a:spcBef>
                <a:spcPts val="0"/>
              </a:spcBef>
              <a:buNone/>
            </a:pPr>
            <a:r>
              <a:rPr lang="en-US" altLang="zh-CN" sz="2000" b="1" dirty="0">
                <a:solidFill>
                  <a:srgbClr val="C00000"/>
                </a:solidFill>
              </a:rPr>
              <a:t>   //</a:t>
            </a:r>
            <a:r>
              <a:rPr lang="zh-CN" altLang="en-US" sz="2000" b="1" dirty="0">
                <a:solidFill>
                  <a:srgbClr val="C00000"/>
                </a:solidFill>
              </a:rPr>
              <a:t>把上转型对象强制转化为子类的对象</a:t>
            </a:r>
          </a:p>
          <a:p>
            <a:pPr lvl="1">
              <a:spcBef>
                <a:spcPts val="0"/>
              </a:spcBef>
              <a:buNone/>
            </a:pPr>
            <a:r>
              <a:rPr lang="en-US" altLang="zh-CN" sz="2000" b="1" dirty="0"/>
              <a:t>    People </a:t>
            </a:r>
            <a:r>
              <a:rPr lang="en-US" altLang="zh-CN" sz="2000" b="1" dirty="0" err="1"/>
              <a:t>zhang</a:t>
            </a:r>
            <a:r>
              <a:rPr lang="en-US" altLang="zh-CN" sz="2000" b="1" dirty="0"/>
              <a:t>=</a:t>
            </a:r>
            <a:r>
              <a:rPr lang="en-US" altLang="zh-CN" sz="2000" b="1" dirty="0">
                <a:solidFill>
                  <a:srgbClr val="006600"/>
                </a:solidFill>
              </a:rPr>
              <a:t>(People)monkey</a:t>
            </a:r>
            <a:r>
              <a:rPr lang="en-US" altLang="zh-CN" sz="2000" b="1" dirty="0"/>
              <a:t>;		//</a:t>
            </a:r>
            <a:r>
              <a:rPr lang="en-US" altLang="zh-CN" sz="2000" b="1" u="sng" dirty="0" err="1"/>
              <a:t>z</a:t>
            </a:r>
            <a:r>
              <a:rPr lang="en-US" altLang="zh-CN" sz="2000" b="1" dirty="0" err="1"/>
              <a:t>hang</a:t>
            </a:r>
            <a:r>
              <a:rPr lang="zh-CN" altLang="en-US" sz="2000" b="1" dirty="0"/>
              <a:t>是子类的对象                   </a:t>
            </a:r>
          </a:p>
          <a:p>
            <a:pPr lvl="1">
              <a:spcBef>
                <a:spcPts val="0"/>
              </a:spcBef>
              <a:buNone/>
            </a:pPr>
            <a:r>
              <a:rPr lang="zh-CN" altLang="en-US" sz="2000" b="1" dirty="0"/>
              <a:t>    </a:t>
            </a:r>
            <a:r>
              <a:rPr lang="en-US" altLang="zh-CN" sz="2000" b="1" dirty="0" err="1"/>
              <a:t>zhang.m</a:t>
            </a:r>
            <a:r>
              <a:rPr lang="en-US" altLang="zh-CN" sz="2000" b="1" dirty="0"/>
              <a:t>='T';                            </a:t>
            </a:r>
          </a:p>
          <a:p>
            <a:pPr lvl="1">
              <a:spcBef>
                <a:spcPts val="0"/>
              </a:spcBef>
              <a:buNone/>
            </a:pPr>
            <a:r>
              <a:rPr lang="en-US" altLang="zh-CN" sz="2000" b="1" dirty="0"/>
              <a:t>    </a:t>
            </a:r>
            <a:r>
              <a:rPr lang="en-US" altLang="zh-CN" sz="2000" b="1" dirty="0" err="1"/>
              <a:t>zhang.computer</a:t>
            </a:r>
            <a:r>
              <a:rPr lang="en-US" altLang="zh-CN" sz="2000" b="1" dirty="0"/>
              <a:t>(55, 33);</a:t>
            </a:r>
            <a:endParaRPr lang="zh-CN" altLang="en-US" sz="2000" b="1" dirty="0"/>
          </a:p>
          <a:p>
            <a:pPr lvl="1">
              <a:spcBef>
                <a:spcPts val="0"/>
              </a:spcBef>
              <a:buNone/>
            </a:pPr>
            <a:r>
              <a:rPr lang="en-US" altLang="zh-CN" sz="2000" b="1" dirty="0"/>
              <a:t>    </a:t>
            </a:r>
            <a:r>
              <a:rPr lang="en-US" altLang="zh-CN" sz="2000" b="1" dirty="0" err="1"/>
              <a:t>System.out.println</a:t>
            </a:r>
            <a:r>
              <a:rPr lang="en-US" altLang="zh-CN" sz="2000" b="1" dirty="0"/>
              <a:t>(</a:t>
            </a:r>
            <a:r>
              <a:rPr lang="en-US" altLang="zh-CN" sz="2000" b="1" dirty="0" err="1"/>
              <a:t>zhang.m</a:t>
            </a:r>
            <a:r>
              <a:rPr lang="en-US" altLang="zh-CN" sz="2000" b="1" dirty="0"/>
              <a:t>) ; </a:t>
            </a:r>
          </a:p>
          <a:p>
            <a:pPr lvl="1">
              <a:spcBef>
                <a:spcPts val="0"/>
              </a:spcBef>
              <a:buNone/>
            </a:pPr>
            <a:r>
              <a:rPr lang="en-US" altLang="zh-CN" sz="2000" b="1" dirty="0"/>
              <a:t>}</a:t>
            </a:r>
          </a:p>
          <a:p>
            <a:pPr>
              <a:spcBef>
                <a:spcPts val="0"/>
              </a:spcBef>
              <a:buNone/>
            </a:pPr>
            <a:r>
              <a:rPr lang="en-US" altLang="zh-CN" sz="2000" b="1"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62</a:t>
            </a:fld>
            <a:endParaRPr lang="zh-CN" altLang="en-US" dirty="0"/>
          </a:p>
        </p:txBody>
      </p:sp>
      <p:sp>
        <p:nvSpPr>
          <p:cNvPr id="5" name="Text Box 6"/>
          <p:cNvSpPr txBox="1">
            <a:spLocks noChangeArrowheads="1"/>
          </p:cNvSpPr>
          <p:nvPr/>
        </p:nvSpPr>
        <p:spPr>
          <a:xfrm>
            <a:off x="5972893" y="5247199"/>
            <a:ext cx="2571768" cy="1200329"/>
          </a:xfrm>
          <a:prstGeom prst="rect">
            <a:avLst/>
          </a:prstGeom>
          <a:noFill/>
          <a:ln w="12700">
            <a:solidFill>
              <a:schemeClr val="tx1"/>
            </a:solidFill>
            <a:headEnd type="none" w="sm" len="sm"/>
            <a:tailEnd type="none" w="sm" len="sm"/>
          </a:ln>
        </p:spPr>
        <p:txBody>
          <a:bodyPr vert="horz" wrap="square" lIns="91440" tIns="45720" rIns="91440" bIns="45720" rtlCol="0">
            <a:spAutoFit/>
          </a:bodyPr>
          <a:lstStyle/>
          <a:p>
            <a:r>
              <a:rPr lang="en-US" altLang="zh-CN" dirty="0"/>
              <a:t>12.58</a:t>
            </a:r>
          </a:p>
          <a:p>
            <a:r>
              <a:rPr lang="en-US" altLang="zh-CN" dirty="0"/>
              <a:t>A*I love this game*A</a:t>
            </a:r>
          </a:p>
          <a:p>
            <a:r>
              <a:rPr lang="en-US" altLang="zh-CN" dirty="0"/>
              <a:t>55</a:t>
            </a:r>
            <a:r>
              <a:rPr lang="zh-CN" altLang="en-US" dirty="0"/>
              <a:t>加</a:t>
            </a:r>
            <a:r>
              <a:rPr lang="en-US" altLang="zh-CN" dirty="0"/>
              <a:t>33</a:t>
            </a:r>
            <a:r>
              <a:rPr lang="zh-CN" altLang="en-US" dirty="0"/>
              <a:t>等于</a:t>
            </a:r>
            <a:r>
              <a:rPr lang="en-US" altLang="zh-CN" dirty="0"/>
              <a:t>88</a:t>
            </a:r>
          </a:p>
          <a:p>
            <a:r>
              <a:rPr lang="en-US" altLang="zh-CN" dirty="0"/>
              <a:t>T</a:t>
            </a:r>
            <a:endParaRPr kumimoji="0" lang="en-US" altLang="zh-CN" b="1" i="0" u="none" strike="noStrike" kern="1200" cap="none" spc="0" normalizeH="0" baseline="0" noProof="0" dirty="0">
              <a:ln>
                <a:noFill/>
              </a:ln>
              <a:solidFill>
                <a:schemeClr val="tx1"/>
              </a:solidFill>
              <a:effectLst/>
              <a:uLnTx/>
              <a:uFillTx/>
            </a:endParaRPr>
          </a:p>
        </p:txBody>
      </p:sp>
      <p:sp>
        <p:nvSpPr>
          <p:cNvPr id="6" name="TextBox 5"/>
          <p:cNvSpPr txBox="1"/>
          <p:nvPr/>
        </p:nvSpPr>
        <p:spPr>
          <a:xfrm>
            <a:off x="5044199" y="5247199"/>
            <a:ext cx="928694" cy="461665"/>
          </a:xfrm>
          <a:prstGeom prst="rect">
            <a:avLst/>
          </a:prstGeom>
          <a:noFill/>
        </p:spPr>
        <p:txBody>
          <a:bodyPr wrap="square" rtlCol="0">
            <a:spAutoFit/>
          </a:bodyPr>
          <a:lstStyle/>
          <a:p>
            <a:r>
              <a:rPr lang="zh-CN" altLang="en-US" sz="2400" b="1" dirty="0"/>
              <a:t>输出：</a:t>
            </a:r>
          </a:p>
        </p:txBody>
      </p:sp>
      <p:sp>
        <p:nvSpPr>
          <p:cNvPr id="8" name="文本框 7">
            <a:extLst>
              <a:ext uri="{FF2B5EF4-FFF2-40B4-BE49-F238E27FC236}">
                <a16:creationId xmlns:a16="http://schemas.microsoft.com/office/drawing/2014/main" id="{0917BF27-04A6-4AA6-A297-FF756557AA0E}"/>
              </a:ext>
            </a:extLst>
          </p:cNvPr>
          <p:cNvSpPr txBox="1"/>
          <p:nvPr/>
        </p:nvSpPr>
        <p:spPr>
          <a:xfrm>
            <a:off x="4026078" y="1886152"/>
            <a:ext cx="3893630" cy="369332"/>
          </a:xfrm>
          <a:prstGeom prst="rect">
            <a:avLst/>
          </a:prstGeom>
          <a:noFill/>
        </p:spPr>
        <p:txBody>
          <a:bodyPr wrap="none" rtlCol="0">
            <a:spAutoFit/>
          </a:bodyPr>
          <a:lstStyle/>
          <a:p>
            <a:r>
              <a:rPr lang="en-US" altLang="zh-CN" b="1" dirty="0"/>
              <a:t>//monkey</a:t>
            </a:r>
            <a:r>
              <a:rPr lang="zh-CN" altLang="en-US" b="1" dirty="0"/>
              <a:t>是</a:t>
            </a:r>
            <a:r>
              <a:rPr lang="en-US" altLang="zh-CN" b="1" dirty="0"/>
              <a:t>people</a:t>
            </a:r>
            <a:r>
              <a:rPr lang="zh-CN" altLang="en-US" b="1" dirty="0"/>
              <a:t>对象的</a:t>
            </a:r>
            <a:r>
              <a:rPr lang="zh-CN" altLang="en-US" b="1" dirty="0">
                <a:solidFill>
                  <a:srgbClr val="C00000"/>
                </a:solidFill>
              </a:rPr>
              <a:t>上转型对象</a:t>
            </a:r>
            <a:endParaRPr lang="zh-CN" altLang="en-US" b="1" dirty="0"/>
          </a:p>
        </p:txBody>
      </p:sp>
      <p:sp>
        <p:nvSpPr>
          <p:cNvPr id="9" name="文本框 8">
            <a:extLst>
              <a:ext uri="{FF2B5EF4-FFF2-40B4-BE49-F238E27FC236}">
                <a16:creationId xmlns:a16="http://schemas.microsoft.com/office/drawing/2014/main" id="{FA9F614D-05C1-4CB2-B2FB-ACBF38D0BB5B}"/>
              </a:ext>
            </a:extLst>
          </p:cNvPr>
          <p:cNvSpPr txBox="1"/>
          <p:nvPr/>
        </p:nvSpPr>
        <p:spPr>
          <a:xfrm>
            <a:off x="4067944" y="3409275"/>
            <a:ext cx="4046301" cy="369332"/>
          </a:xfrm>
          <a:prstGeom prst="rect">
            <a:avLst/>
          </a:prstGeom>
          <a:noFill/>
        </p:spPr>
        <p:txBody>
          <a:bodyPr wrap="none" rtlCol="0">
            <a:spAutoFit/>
          </a:bodyPr>
          <a:lstStyle/>
          <a:p>
            <a:r>
              <a:rPr lang="en-US" altLang="zh-CN" b="1" dirty="0">
                <a:solidFill>
                  <a:srgbClr val="006600"/>
                </a:solidFill>
              </a:rPr>
              <a:t>//</a:t>
            </a:r>
            <a:r>
              <a:rPr lang="zh-CN" altLang="en-US" b="1" dirty="0">
                <a:solidFill>
                  <a:srgbClr val="006600"/>
                </a:solidFill>
              </a:rPr>
              <a:t>非法，因为</a:t>
            </a:r>
            <a:r>
              <a:rPr lang="en-US" altLang="zh-CN" b="1" dirty="0">
                <a:solidFill>
                  <a:srgbClr val="006600"/>
                </a:solidFill>
              </a:rPr>
              <a:t>n</a:t>
            </a:r>
            <a:r>
              <a:rPr lang="zh-CN" altLang="en-US" b="1" dirty="0">
                <a:solidFill>
                  <a:srgbClr val="006600"/>
                </a:solidFill>
              </a:rPr>
              <a:t>是子类新增的成员变量 </a:t>
            </a:r>
            <a:endParaRPr lang="zh-CN" altLang="en-US" dirty="0"/>
          </a:p>
        </p:txBody>
      </p:sp>
      <p:sp>
        <p:nvSpPr>
          <p:cNvPr id="10" name="文本框 9">
            <a:extLst>
              <a:ext uri="{FF2B5EF4-FFF2-40B4-BE49-F238E27FC236}">
                <a16:creationId xmlns:a16="http://schemas.microsoft.com/office/drawing/2014/main" id="{FB6657D1-2A3C-487C-8D91-78AAAFBFB3DF}"/>
              </a:ext>
            </a:extLst>
          </p:cNvPr>
          <p:cNvSpPr txBox="1"/>
          <p:nvPr/>
        </p:nvSpPr>
        <p:spPr>
          <a:xfrm>
            <a:off x="4010599" y="3713072"/>
            <a:ext cx="4476738" cy="369332"/>
          </a:xfrm>
          <a:prstGeom prst="rect">
            <a:avLst/>
          </a:prstGeom>
          <a:noFill/>
        </p:spPr>
        <p:txBody>
          <a:bodyPr wrap="none" rtlCol="0">
            <a:spAutoFit/>
          </a:bodyPr>
          <a:lstStyle/>
          <a:p>
            <a:r>
              <a:rPr lang="en-US" altLang="zh-CN" b="1" dirty="0">
                <a:solidFill>
                  <a:srgbClr val="006600"/>
                </a:solidFill>
              </a:rPr>
              <a:t>//</a:t>
            </a:r>
            <a:r>
              <a:rPr lang="zh-CN" altLang="en-US" b="1" dirty="0">
                <a:solidFill>
                  <a:srgbClr val="006600"/>
                </a:solidFill>
              </a:rPr>
              <a:t>非法，因为</a:t>
            </a:r>
            <a:r>
              <a:rPr lang="en-US" altLang="zh-CN" b="1" dirty="0">
                <a:solidFill>
                  <a:srgbClr val="006600"/>
                </a:solidFill>
              </a:rPr>
              <a:t>computer()</a:t>
            </a:r>
            <a:r>
              <a:rPr lang="zh-CN" altLang="en-US" b="1" dirty="0">
                <a:solidFill>
                  <a:srgbClr val="006600"/>
                </a:solidFill>
              </a:rPr>
              <a:t>是子类新增的方法</a:t>
            </a:r>
            <a:endParaRPr lang="zh-CN" altLang="en-US" dirty="0"/>
          </a:p>
        </p:txBody>
      </p:sp>
      <p:sp>
        <p:nvSpPr>
          <p:cNvPr id="11" name="文本框 10">
            <a:extLst>
              <a:ext uri="{FF2B5EF4-FFF2-40B4-BE49-F238E27FC236}">
                <a16:creationId xmlns:a16="http://schemas.microsoft.com/office/drawing/2014/main" id="{847563F6-E4D0-43CC-83F7-3BF41CD5159C}"/>
              </a:ext>
            </a:extLst>
          </p:cNvPr>
          <p:cNvSpPr txBox="1"/>
          <p:nvPr/>
        </p:nvSpPr>
        <p:spPr>
          <a:xfrm>
            <a:off x="4067944" y="1570520"/>
            <a:ext cx="3632213" cy="369332"/>
          </a:xfrm>
          <a:prstGeom prst="rect">
            <a:avLst/>
          </a:prstGeom>
          <a:noFill/>
        </p:spPr>
        <p:txBody>
          <a:bodyPr wrap="none" rtlCol="0">
            <a:spAutoFit/>
          </a:bodyPr>
          <a:lstStyle/>
          <a:p>
            <a:r>
              <a:rPr lang="en-US" altLang="zh-CN" b="1" dirty="0"/>
              <a:t>//monkey</a:t>
            </a:r>
            <a:r>
              <a:rPr lang="zh-CN" altLang="en-US" b="1" dirty="0"/>
              <a:t>的数据类型为</a:t>
            </a:r>
            <a:r>
              <a:rPr lang="en-US" altLang="zh-CN" b="1" dirty="0"/>
              <a:t>Anthropoid</a:t>
            </a:r>
            <a:endParaRPr lang="zh-CN" altLang="en-US" b="1" dirty="0"/>
          </a:p>
        </p:txBody>
      </p:sp>
      <p:sp>
        <p:nvSpPr>
          <p:cNvPr id="7" name="文本框 6">
            <a:extLst>
              <a:ext uri="{FF2B5EF4-FFF2-40B4-BE49-F238E27FC236}">
                <a16:creationId xmlns:a16="http://schemas.microsoft.com/office/drawing/2014/main" id="{59D7EB95-2CF2-44CC-B02A-15ADD5E4ADAA}"/>
              </a:ext>
            </a:extLst>
          </p:cNvPr>
          <p:cNvSpPr txBox="1"/>
          <p:nvPr/>
        </p:nvSpPr>
        <p:spPr>
          <a:xfrm>
            <a:off x="5064737" y="2483980"/>
            <a:ext cx="2662908" cy="369332"/>
          </a:xfrm>
          <a:prstGeom prst="rect">
            <a:avLst/>
          </a:prstGeom>
          <a:noFill/>
        </p:spPr>
        <p:txBody>
          <a:bodyPr wrap="none" rtlCol="0">
            <a:spAutoFit/>
          </a:bodyPr>
          <a:lstStyle/>
          <a:p>
            <a:r>
              <a:rPr lang="en-US" altLang="zh-CN" sz="1800" b="1" dirty="0"/>
              <a:t>//</a:t>
            </a:r>
            <a:r>
              <a:rPr lang="zh-CN" altLang="en-US" sz="1800" b="1" dirty="0"/>
              <a:t>访问被隐藏的父类的</a:t>
            </a:r>
            <a:r>
              <a:rPr lang="en-US" altLang="zh-CN" sz="1800" b="1" dirty="0"/>
              <a:t>m</a:t>
            </a:r>
          </a:p>
        </p:txBody>
      </p:sp>
      <p:sp>
        <p:nvSpPr>
          <p:cNvPr id="12" name="文本框 11">
            <a:extLst>
              <a:ext uri="{FF2B5EF4-FFF2-40B4-BE49-F238E27FC236}">
                <a16:creationId xmlns:a16="http://schemas.microsoft.com/office/drawing/2014/main" id="{751FCA8C-6B60-4852-BE57-94A6FBE90DA5}"/>
              </a:ext>
            </a:extLst>
          </p:cNvPr>
          <p:cNvSpPr txBox="1"/>
          <p:nvPr/>
        </p:nvSpPr>
        <p:spPr>
          <a:xfrm>
            <a:off x="5042437" y="2814474"/>
            <a:ext cx="3335593" cy="369332"/>
          </a:xfrm>
          <a:prstGeom prst="rect">
            <a:avLst/>
          </a:prstGeom>
          <a:noFill/>
        </p:spPr>
        <p:txBody>
          <a:bodyPr wrap="none" rtlCol="0">
            <a:spAutoFit/>
          </a:bodyPr>
          <a:lstStyle/>
          <a:p>
            <a:r>
              <a:rPr lang="en-US" altLang="zh-CN" sz="1800" b="1" dirty="0"/>
              <a:t>//</a:t>
            </a:r>
            <a:r>
              <a:rPr lang="zh-CN" altLang="en-US" sz="1800" b="1" dirty="0"/>
              <a:t>调用子类重写的</a:t>
            </a:r>
            <a:r>
              <a:rPr lang="en-US" altLang="zh-CN" sz="1800" b="1" dirty="0" err="1"/>
              <a:t>crySpeak</a:t>
            </a:r>
            <a:r>
              <a:rPr lang="zh-CN" altLang="en-US" sz="1800" b="1" dirty="0"/>
              <a:t>方法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blinds(horizontal)">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blinds(horizontal)">
                                      <p:cBhvr>
                                        <p:cTn id="6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9" grpId="0"/>
      <p:bldP spid="10" grpId="0"/>
      <p:bldP spid="11" grpId="0"/>
      <p:bldP spid="7"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481FA-36AA-40A9-86A3-35A338EE39DB}"/>
              </a:ext>
            </a:extLst>
          </p:cNvPr>
          <p:cNvSpPr>
            <a:spLocks noGrp="1"/>
          </p:cNvSpPr>
          <p:nvPr>
            <p:ph type="title"/>
          </p:nvPr>
        </p:nvSpPr>
        <p:spPr/>
        <p:txBody>
          <a:bodyPr/>
          <a:lstStyle/>
          <a:p>
            <a:pPr algn="l"/>
            <a:r>
              <a:rPr lang="zh-CN" altLang="en-US" b="1"/>
              <a:t>父类</a:t>
            </a:r>
            <a:r>
              <a:rPr lang="en-US" altLang="zh-CN" b="1"/>
              <a:t>Anthropoid</a:t>
            </a:r>
            <a:r>
              <a:rPr lang="zh-CN" altLang="en-US" b="1"/>
              <a:t>的对象</a:t>
            </a:r>
            <a:endParaRPr lang="zh-CN" altLang="en-US"/>
          </a:p>
        </p:txBody>
      </p:sp>
      <p:sp>
        <p:nvSpPr>
          <p:cNvPr id="4" name="灯片编号占位符 3">
            <a:extLst>
              <a:ext uri="{FF2B5EF4-FFF2-40B4-BE49-F238E27FC236}">
                <a16:creationId xmlns:a16="http://schemas.microsoft.com/office/drawing/2014/main" id="{469F41BA-79AA-4801-BA64-938BF9912C4D}"/>
              </a:ext>
            </a:extLst>
          </p:cNvPr>
          <p:cNvSpPr>
            <a:spLocks noGrp="1"/>
          </p:cNvSpPr>
          <p:nvPr>
            <p:ph type="sldNum" sz="quarter" idx="12"/>
          </p:nvPr>
        </p:nvSpPr>
        <p:spPr/>
        <p:txBody>
          <a:bodyPr/>
          <a:lstStyle/>
          <a:p>
            <a:fld id="{0C913308-F349-4B6D-A68A-DD1791B4A57B}" type="slidenum">
              <a:rPr lang="zh-CN" altLang="en-US" smtClean="0"/>
              <a:pPr/>
              <a:t>63</a:t>
            </a:fld>
            <a:endParaRPr lang="zh-CN" altLang="en-US"/>
          </a:p>
        </p:txBody>
      </p:sp>
      <p:grpSp>
        <p:nvGrpSpPr>
          <p:cNvPr id="6" name="组合 5">
            <a:extLst>
              <a:ext uri="{FF2B5EF4-FFF2-40B4-BE49-F238E27FC236}">
                <a16:creationId xmlns:a16="http://schemas.microsoft.com/office/drawing/2014/main" id="{4F2F9A0B-A8BD-4F9A-A157-5ADBC9B19F9A}"/>
              </a:ext>
            </a:extLst>
          </p:cNvPr>
          <p:cNvGrpSpPr/>
          <p:nvPr/>
        </p:nvGrpSpPr>
        <p:grpSpPr>
          <a:xfrm>
            <a:off x="4427984" y="3682422"/>
            <a:ext cx="4320480" cy="1296144"/>
            <a:chOff x="3059832" y="2085854"/>
            <a:chExt cx="4320480" cy="1296144"/>
          </a:xfrm>
        </p:grpSpPr>
        <p:sp>
          <p:nvSpPr>
            <p:cNvPr id="12" name="Rectangle 31">
              <a:extLst>
                <a:ext uri="{FF2B5EF4-FFF2-40B4-BE49-F238E27FC236}">
                  <a16:creationId xmlns:a16="http://schemas.microsoft.com/office/drawing/2014/main" id="{B9F1E3DA-58DA-4992-B8B3-847A6272DB07}"/>
                </a:ext>
              </a:extLst>
            </p:cNvPr>
            <p:cNvSpPr>
              <a:spLocks noChangeArrowheads="1"/>
            </p:cNvSpPr>
            <p:nvPr/>
          </p:nvSpPr>
          <p:spPr bwMode="auto">
            <a:xfrm>
              <a:off x="6158607" y="2320994"/>
              <a:ext cx="933674" cy="307977"/>
            </a:xfrm>
            <a:prstGeom prst="rect">
              <a:avLst/>
            </a:prstGeom>
            <a:noFill/>
            <a:ln w="9525">
              <a:solidFill>
                <a:schemeClr val="tx1"/>
              </a:solidFill>
              <a:miter lim="800000"/>
              <a:headEnd/>
              <a:tailEnd/>
            </a:ln>
            <a:effectLst/>
          </p:spPr>
          <p:txBody>
            <a:bodyPr wrap="none" anchor="ctr"/>
            <a:lstStyle/>
            <a:p>
              <a:pPr algn="ctr" eaLnBrk="0" hangingPunct="0"/>
              <a:r>
                <a:rPr lang="en-US" altLang="zh-CN" b="1">
                  <a:latin typeface="Times New Roman" pitchFamily="18" charset="0"/>
                </a:rPr>
                <a:t>12.58</a:t>
              </a:r>
            </a:p>
          </p:txBody>
        </p:sp>
        <p:sp>
          <p:nvSpPr>
            <p:cNvPr id="7" name="Rectangle 26">
              <a:extLst>
                <a:ext uri="{FF2B5EF4-FFF2-40B4-BE49-F238E27FC236}">
                  <a16:creationId xmlns:a16="http://schemas.microsoft.com/office/drawing/2014/main" id="{F3223363-CD1E-4D94-B9CB-6C07E8B98814}"/>
                </a:ext>
              </a:extLst>
            </p:cNvPr>
            <p:cNvSpPr>
              <a:spLocks noChangeArrowheads="1"/>
            </p:cNvSpPr>
            <p:nvPr/>
          </p:nvSpPr>
          <p:spPr bwMode="auto">
            <a:xfrm>
              <a:off x="3203848" y="2688936"/>
              <a:ext cx="2954758" cy="433388"/>
            </a:xfrm>
            <a:prstGeom prst="rect">
              <a:avLst/>
            </a:prstGeom>
            <a:solidFill>
              <a:srgbClr val="92D050"/>
            </a:solidFill>
            <a:ln w="9525">
              <a:solidFill>
                <a:schemeClr val="tx1"/>
              </a:solidFill>
              <a:miter lim="800000"/>
              <a:headEnd/>
              <a:tailEnd/>
            </a:ln>
            <a:effectLst/>
          </p:spPr>
          <p:txBody>
            <a:bodyPr wrap="none" anchor="ctr"/>
            <a:lstStyle/>
            <a:p>
              <a:pPr eaLnBrk="0" hangingPunct="0"/>
              <a:r>
                <a:rPr lang="en-US" altLang="zh-CN" sz="2400" b="1"/>
                <a:t>Anthropoid</a:t>
              </a:r>
              <a:r>
                <a:rPr lang="en-US" altLang="zh-CN" sz="2400" b="1">
                  <a:solidFill>
                    <a:srgbClr val="0000FF"/>
                  </a:solidFill>
                  <a:latin typeface="Times New Roman" pitchFamily="18" charset="0"/>
                </a:rPr>
                <a:t>/</a:t>
              </a:r>
              <a:r>
                <a:rPr lang="en-US" altLang="zh-CN" sz="2400" b="1">
                  <a:solidFill>
                    <a:srgbClr val="0000CC"/>
                  </a:solidFill>
                </a:rPr>
                <a:t>crySpeak</a:t>
              </a:r>
              <a:endParaRPr lang="en-US" altLang="zh-CN" sz="2400" b="1">
                <a:solidFill>
                  <a:srgbClr val="0000FF"/>
                </a:solidFill>
                <a:latin typeface="Times New Roman" pitchFamily="18" charset="0"/>
              </a:endParaRPr>
            </a:p>
          </p:txBody>
        </p:sp>
        <p:sp>
          <p:nvSpPr>
            <p:cNvPr id="9" name="Rectangle 28">
              <a:extLst>
                <a:ext uri="{FF2B5EF4-FFF2-40B4-BE49-F238E27FC236}">
                  <a16:creationId xmlns:a16="http://schemas.microsoft.com/office/drawing/2014/main" id="{70280B1B-10E5-4F68-8433-6E1F6A199347}"/>
                </a:ext>
              </a:extLst>
            </p:cNvPr>
            <p:cNvSpPr>
              <a:spLocks noChangeArrowheads="1"/>
            </p:cNvSpPr>
            <p:nvPr/>
          </p:nvSpPr>
          <p:spPr bwMode="auto">
            <a:xfrm>
              <a:off x="6158607" y="2793836"/>
              <a:ext cx="933674" cy="268523"/>
            </a:xfrm>
            <a:prstGeom prst="rect">
              <a:avLst/>
            </a:prstGeom>
            <a:noFill/>
            <a:ln w="9525">
              <a:solidFill>
                <a:schemeClr val="tx1"/>
              </a:solidFill>
              <a:miter lim="800000"/>
              <a:headEnd/>
              <a:tailEnd/>
            </a:ln>
            <a:effectLst/>
          </p:spPr>
          <p:txBody>
            <a:bodyPr wrap="none" anchor="ctr"/>
            <a:lstStyle/>
            <a:p>
              <a:pPr algn="ctr" eaLnBrk="0" hangingPunct="0"/>
              <a:r>
                <a:rPr lang="en-US" altLang="zh-CN" b="1">
                  <a:latin typeface="Times New Roman" pitchFamily="18" charset="0"/>
                </a:rPr>
                <a:t>......</a:t>
              </a:r>
            </a:p>
          </p:txBody>
        </p:sp>
        <p:sp>
          <p:nvSpPr>
            <p:cNvPr id="11" name="Rectangle 30">
              <a:extLst>
                <a:ext uri="{FF2B5EF4-FFF2-40B4-BE49-F238E27FC236}">
                  <a16:creationId xmlns:a16="http://schemas.microsoft.com/office/drawing/2014/main" id="{00078F70-D40C-436D-80EC-9EA0A6DC51CE}"/>
                </a:ext>
              </a:extLst>
            </p:cNvPr>
            <p:cNvSpPr>
              <a:spLocks noChangeArrowheads="1"/>
            </p:cNvSpPr>
            <p:nvPr/>
          </p:nvSpPr>
          <p:spPr bwMode="auto">
            <a:xfrm>
              <a:off x="3203847" y="2255548"/>
              <a:ext cx="2954759" cy="433388"/>
            </a:xfrm>
            <a:prstGeom prst="rect">
              <a:avLst/>
            </a:prstGeom>
            <a:solidFill>
              <a:srgbClr val="FFFF99"/>
            </a:solidFill>
            <a:ln w="9525">
              <a:solidFill>
                <a:schemeClr val="tx1"/>
              </a:solidFill>
              <a:miter lim="800000"/>
              <a:headEnd/>
              <a:tailEnd/>
            </a:ln>
            <a:effectLst/>
          </p:spPr>
          <p:txBody>
            <a:bodyPr wrap="none" anchor="ctr"/>
            <a:lstStyle/>
            <a:p>
              <a:pPr eaLnBrk="0" hangingPunct="0"/>
              <a:r>
                <a:rPr lang="en-US" altLang="zh-CN" sz="2400" b="1"/>
                <a:t>Anthropoid</a:t>
              </a:r>
              <a:r>
                <a:rPr lang="en-US" altLang="zh-CN" sz="2400" b="1">
                  <a:solidFill>
                    <a:srgbClr val="0000FF"/>
                  </a:solidFill>
                  <a:latin typeface="Times New Roman" pitchFamily="18" charset="0"/>
                </a:rPr>
                <a:t>/m</a:t>
              </a:r>
              <a:endParaRPr lang="en-US" altLang="zh-CN" sz="2400" b="1" dirty="0">
                <a:solidFill>
                  <a:srgbClr val="0000FF"/>
                </a:solidFill>
                <a:latin typeface="Times New Roman" pitchFamily="18" charset="0"/>
              </a:endParaRPr>
            </a:p>
          </p:txBody>
        </p:sp>
        <p:sp>
          <p:nvSpPr>
            <p:cNvPr id="21" name="矩形 20">
              <a:extLst>
                <a:ext uri="{FF2B5EF4-FFF2-40B4-BE49-F238E27FC236}">
                  <a16:creationId xmlns:a16="http://schemas.microsoft.com/office/drawing/2014/main" id="{C2901938-B321-41C9-A0FF-0928C19003FE}"/>
                </a:ext>
              </a:extLst>
            </p:cNvPr>
            <p:cNvSpPr/>
            <p:nvPr/>
          </p:nvSpPr>
          <p:spPr>
            <a:xfrm>
              <a:off x="3059832" y="2085854"/>
              <a:ext cx="4320480"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80EC9C08-821B-40D0-B6AC-B6521D05E360}"/>
              </a:ext>
            </a:extLst>
          </p:cNvPr>
          <p:cNvSpPr txBox="1"/>
          <p:nvPr/>
        </p:nvSpPr>
        <p:spPr>
          <a:xfrm>
            <a:off x="251521" y="3594597"/>
            <a:ext cx="3888432" cy="1261884"/>
          </a:xfrm>
          <a:prstGeom prst="rect">
            <a:avLst/>
          </a:prstGeom>
          <a:noFill/>
        </p:spPr>
        <p:txBody>
          <a:bodyPr wrap="square" rtlCol="0">
            <a:spAutoFit/>
          </a:bodyPr>
          <a:lstStyle/>
          <a:p>
            <a:r>
              <a:rPr lang="zh-CN" altLang="en-US" sz="2800" dirty="0"/>
              <a:t>父类对象包含</a:t>
            </a:r>
            <a:r>
              <a:rPr lang="en-US" altLang="zh-CN" sz="2800" dirty="0"/>
              <a:t>2</a:t>
            </a:r>
            <a:r>
              <a:rPr lang="zh-CN" altLang="en-US" sz="2800" dirty="0"/>
              <a:t>个成员：</a:t>
            </a:r>
            <a:endParaRPr lang="en-US" altLang="zh-CN" sz="2800" dirty="0"/>
          </a:p>
          <a:p>
            <a:pPr marL="971550" lvl="1" indent="-514350">
              <a:buFont typeface="+mj-ea"/>
              <a:buAutoNum type="circleNumDbPlain"/>
            </a:pPr>
            <a:r>
              <a:rPr lang="zh-CN" altLang="en-US" sz="2400" dirty="0"/>
              <a:t>变量</a:t>
            </a:r>
            <a:r>
              <a:rPr lang="en-US" altLang="zh-CN" sz="2400" dirty="0"/>
              <a:t>m</a:t>
            </a:r>
          </a:p>
          <a:p>
            <a:pPr marL="971550" lvl="1" indent="-514350">
              <a:buFont typeface="+mj-ea"/>
              <a:buAutoNum type="circleNumDbPlain"/>
            </a:pPr>
            <a:r>
              <a:rPr lang="zh-CN" altLang="en-US" sz="2400" dirty="0"/>
              <a:t>方法</a:t>
            </a:r>
            <a:r>
              <a:rPr lang="en-US" altLang="zh-CN" sz="2400" dirty="0" err="1"/>
              <a:t>crySpeak</a:t>
            </a:r>
            <a:r>
              <a:rPr lang="en-US" altLang="zh-CN" sz="2400" dirty="0"/>
              <a:t> </a:t>
            </a:r>
            <a:endParaRPr lang="zh-CN" altLang="en-US" sz="2400" dirty="0"/>
          </a:p>
        </p:txBody>
      </p:sp>
      <p:sp>
        <p:nvSpPr>
          <p:cNvPr id="5" name="文本框 4">
            <a:extLst>
              <a:ext uri="{FF2B5EF4-FFF2-40B4-BE49-F238E27FC236}">
                <a16:creationId xmlns:a16="http://schemas.microsoft.com/office/drawing/2014/main" id="{FDB1AA3E-F001-4694-A240-C9F63F0CEAA2}"/>
              </a:ext>
            </a:extLst>
          </p:cNvPr>
          <p:cNvSpPr txBox="1"/>
          <p:nvPr/>
        </p:nvSpPr>
        <p:spPr>
          <a:xfrm>
            <a:off x="1619672" y="1432258"/>
            <a:ext cx="5184576" cy="1384995"/>
          </a:xfrm>
          <a:prstGeom prst="rect">
            <a:avLst/>
          </a:prstGeom>
          <a:noFill/>
          <a:ln>
            <a:solidFill>
              <a:schemeClr val="accent1"/>
            </a:solidFill>
          </a:ln>
        </p:spPr>
        <p:txBody>
          <a:bodyPr wrap="square" rtlCol="0">
            <a:spAutoFit/>
          </a:bodyPr>
          <a:lstStyle/>
          <a:p>
            <a:r>
              <a:rPr lang="en-US" altLang="zh-CN" sz="2800" b="1" dirty="0"/>
              <a:t>People  </a:t>
            </a:r>
            <a:r>
              <a:rPr lang="en-US" altLang="zh-CN" sz="2800" b="1" dirty="0" err="1"/>
              <a:t>people</a:t>
            </a:r>
            <a:r>
              <a:rPr lang="en-US" altLang="zh-CN" sz="2800" b="1" dirty="0"/>
              <a:t> = new People(); </a:t>
            </a:r>
          </a:p>
          <a:p>
            <a:r>
              <a:rPr lang="en-US" altLang="zh-CN" sz="2800" b="1" dirty="0"/>
              <a:t>Anthropoid </a:t>
            </a:r>
            <a:r>
              <a:rPr lang="en-US" altLang="zh-CN" sz="2800" b="1" dirty="0">
                <a:solidFill>
                  <a:srgbClr val="0000CC"/>
                </a:solidFill>
              </a:rPr>
              <a:t>monkey</a:t>
            </a:r>
            <a:r>
              <a:rPr lang="en-US" altLang="zh-CN" sz="2800" b="1" dirty="0"/>
              <a:t>; </a:t>
            </a:r>
          </a:p>
          <a:p>
            <a:r>
              <a:rPr lang="en-US" altLang="zh-CN" sz="2800" b="1" dirty="0">
                <a:solidFill>
                  <a:schemeClr val="bg1">
                    <a:lumMod val="65000"/>
                  </a:schemeClr>
                </a:solidFill>
              </a:rPr>
              <a:t>monkey = people;</a:t>
            </a:r>
            <a:endParaRPr lang="zh-CN" altLang="en-US" sz="2800" dirty="0">
              <a:solidFill>
                <a:schemeClr val="bg1">
                  <a:lumMod val="65000"/>
                </a:schemeClr>
              </a:solidFill>
            </a:endParaRPr>
          </a:p>
        </p:txBody>
      </p:sp>
      <p:sp>
        <p:nvSpPr>
          <p:cNvPr id="13" name="TextBox 51">
            <a:extLst>
              <a:ext uri="{FF2B5EF4-FFF2-40B4-BE49-F238E27FC236}">
                <a16:creationId xmlns:a16="http://schemas.microsoft.com/office/drawing/2014/main" id="{AE7E0FDC-0E10-477E-8893-EF4C57DDF503}"/>
              </a:ext>
            </a:extLst>
          </p:cNvPr>
          <p:cNvSpPr txBox="1"/>
          <p:nvPr/>
        </p:nvSpPr>
        <p:spPr>
          <a:xfrm>
            <a:off x="4427984" y="3220757"/>
            <a:ext cx="1476164" cy="461665"/>
          </a:xfrm>
          <a:prstGeom prst="rect">
            <a:avLst/>
          </a:prstGeom>
          <a:solidFill>
            <a:schemeClr val="tx2">
              <a:lumMod val="20000"/>
              <a:lumOff val="80000"/>
            </a:schemeClr>
          </a:solidFill>
        </p:spPr>
        <p:txBody>
          <a:bodyPr wrap="square" rtlCol="0">
            <a:spAutoFit/>
          </a:bodyPr>
          <a:lstStyle/>
          <a:p>
            <a:pPr algn="ctr"/>
            <a:r>
              <a:rPr lang="zh-CN" altLang="en-US" sz="2400" b="1" dirty="0"/>
              <a:t>父类对象</a:t>
            </a:r>
          </a:p>
        </p:txBody>
      </p:sp>
    </p:spTree>
    <p:extLst>
      <p:ext uri="{BB962C8B-B14F-4D97-AF65-F5344CB8AC3E}">
        <p14:creationId xmlns:p14="http://schemas.microsoft.com/office/powerpoint/2010/main" val="246403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1">
            <a:extLst>
              <a:ext uri="{FF2B5EF4-FFF2-40B4-BE49-F238E27FC236}">
                <a16:creationId xmlns:a16="http://schemas.microsoft.com/office/drawing/2014/main" id="{B9F1E3DA-58DA-4992-B8B3-847A6272DB07}"/>
              </a:ext>
            </a:extLst>
          </p:cNvPr>
          <p:cNvSpPr>
            <a:spLocks noChangeArrowheads="1"/>
          </p:cNvSpPr>
          <p:nvPr/>
        </p:nvSpPr>
        <p:spPr bwMode="auto">
          <a:xfrm>
            <a:off x="6158607" y="2320994"/>
            <a:ext cx="789658" cy="307977"/>
          </a:xfrm>
          <a:prstGeom prst="rect">
            <a:avLst/>
          </a:prstGeom>
          <a:noFill/>
          <a:ln w="9525">
            <a:solidFill>
              <a:schemeClr val="tx1"/>
            </a:solidFill>
            <a:miter lim="800000"/>
            <a:headEnd/>
            <a:tailEnd/>
          </a:ln>
          <a:effectLst/>
        </p:spPr>
        <p:txBody>
          <a:bodyPr wrap="none" anchor="ctr"/>
          <a:lstStyle/>
          <a:p>
            <a:pPr algn="ctr" eaLnBrk="0" hangingPunct="0"/>
            <a:r>
              <a:rPr lang="en-US" altLang="zh-CN" b="1">
                <a:latin typeface="Times New Roman" pitchFamily="18" charset="0"/>
              </a:rPr>
              <a:t>12.58</a:t>
            </a:r>
          </a:p>
        </p:txBody>
      </p:sp>
      <p:sp>
        <p:nvSpPr>
          <p:cNvPr id="14" name="Rectangle 36">
            <a:extLst>
              <a:ext uri="{FF2B5EF4-FFF2-40B4-BE49-F238E27FC236}">
                <a16:creationId xmlns:a16="http://schemas.microsoft.com/office/drawing/2014/main" id="{68DAD65C-4201-4E7E-A0CF-30D0ACECBD7B}"/>
              </a:ext>
            </a:extLst>
          </p:cNvPr>
          <p:cNvSpPr>
            <a:spLocks noChangeArrowheads="1"/>
          </p:cNvSpPr>
          <p:nvPr/>
        </p:nvSpPr>
        <p:spPr bwMode="auto">
          <a:xfrm>
            <a:off x="6142046" y="3673708"/>
            <a:ext cx="806220" cy="226202"/>
          </a:xfrm>
          <a:prstGeom prst="rect">
            <a:avLst/>
          </a:prstGeom>
          <a:noFill/>
          <a:ln w="9525">
            <a:solidFill>
              <a:schemeClr val="tx1"/>
            </a:solidFill>
            <a:miter lim="800000"/>
            <a:headEnd/>
            <a:tailEnd/>
          </a:ln>
          <a:effectLst/>
        </p:spPr>
        <p:txBody>
          <a:bodyPr wrap="none" anchor="ctr"/>
          <a:lstStyle/>
          <a:p>
            <a:pPr algn="ctr" eaLnBrk="0" hangingPunct="0"/>
            <a:r>
              <a:rPr lang="en-US" altLang="zh-CN" b="1">
                <a:latin typeface="Times New Roman" pitchFamily="18" charset="0"/>
              </a:rPr>
              <a:t>A</a:t>
            </a:r>
          </a:p>
        </p:txBody>
      </p:sp>
      <p:sp>
        <p:nvSpPr>
          <p:cNvPr id="2" name="标题 1">
            <a:extLst>
              <a:ext uri="{FF2B5EF4-FFF2-40B4-BE49-F238E27FC236}">
                <a16:creationId xmlns:a16="http://schemas.microsoft.com/office/drawing/2014/main" id="{804481FA-36AA-40A9-86A3-35A338EE39DB}"/>
              </a:ext>
            </a:extLst>
          </p:cNvPr>
          <p:cNvSpPr>
            <a:spLocks noGrp="1"/>
          </p:cNvSpPr>
          <p:nvPr>
            <p:ph type="title"/>
          </p:nvPr>
        </p:nvSpPr>
        <p:spPr/>
        <p:txBody>
          <a:bodyPr/>
          <a:lstStyle/>
          <a:p>
            <a:pPr algn="l"/>
            <a:r>
              <a:rPr lang="zh-CN" altLang="en-US" b="1" dirty="0"/>
              <a:t>子类</a:t>
            </a:r>
            <a:r>
              <a:rPr lang="en-US" altLang="zh-CN" b="1" dirty="0"/>
              <a:t>People</a:t>
            </a:r>
            <a:r>
              <a:rPr lang="zh-CN" altLang="en-US" b="1" dirty="0"/>
              <a:t>的对象</a:t>
            </a:r>
            <a:endParaRPr lang="zh-CN" altLang="en-US" dirty="0"/>
          </a:p>
        </p:txBody>
      </p:sp>
      <p:sp>
        <p:nvSpPr>
          <p:cNvPr id="4" name="灯片编号占位符 3">
            <a:extLst>
              <a:ext uri="{FF2B5EF4-FFF2-40B4-BE49-F238E27FC236}">
                <a16:creationId xmlns:a16="http://schemas.microsoft.com/office/drawing/2014/main" id="{469F41BA-79AA-4801-BA64-938BF9912C4D}"/>
              </a:ext>
            </a:extLst>
          </p:cNvPr>
          <p:cNvSpPr>
            <a:spLocks noGrp="1"/>
          </p:cNvSpPr>
          <p:nvPr>
            <p:ph type="sldNum" sz="quarter" idx="12"/>
          </p:nvPr>
        </p:nvSpPr>
        <p:spPr/>
        <p:txBody>
          <a:bodyPr/>
          <a:lstStyle/>
          <a:p>
            <a:fld id="{0C913308-F349-4B6D-A68A-DD1791B4A57B}" type="slidenum">
              <a:rPr lang="zh-CN" altLang="en-US" smtClean="0"/>
              <a:pPr/>
              <a:t>64</a:t>
            </a:fld>
            <a:endParaRPr lang="zh-CN" altLang="en-US"/>
          </a:p>
        </p:txBody>
      </p:sp>
      <p:sp>
        <p:nvSpPr>
          <p:cNvPr id="7" name="Rectangle 26">
            <a:extLst>
              <a:ext uri="{FF2B5EF4-FFF2-40B4-BE49-F238E27FC236}">
                <a16:creationId xmlns:a16="http://schemas.microsoft.com/office/drawing/2014/main" id="{F3223363-CD1E-4D94-B9CB-6C07E8B98814}"/>
              </a:ext>
            </a:extLst>
          </p:cNvPr>
          <p:cNvSpPr>
            <a:spLocks noChangeArrowheads="1"/>
          </p:cNvSpPr>
          <p:nvPr/>
        </p:nvSpPr>
        <p:spPr bwMode="auto">
          <a:xfrm>
            <a:off x="3203848" y="2688936"/>
            <a:ext cx="2954758" cy="433388"/>
          </a:xfrm>
          <a:prstGeom prst="rect">
            <a:avLst/>
          </a:prstGeom>
          <a:solidFill>
            <a:srgbClr val="92D050"/>
          </a:solidFill>
          <a:ln w="9525">
            <a:solidFill>
              <a:schemeClr val="tx1"/>
            </a:solidFill>
            <a:miter lim="800000"/>
            <a:headEnd/>
            <a:tailEnd/>
          </a:ln>
          <a:effectLst/>
        </p:spPr>
        <p:txBody>
          <a:bodyPr wrap="none" anchor="ctr"/>
          <a:lstStyle/>
          <a:p>
            <a:pPr eaLnBrk="0" hangingPunct="0"/>
            <a:r>
              <a:rPr lang="en-US" altLang="zh-CN" sz="2400" b="1"/>
              <a:t>Anthropoid</a:t>
            </a:r>
            <a:r>
              <a:rPr lang="en-US" altLang="zh-CN" sz="2400" b="1">
                <a:solidFill>
                  <a:srgbClr val="0000FF"/>
                </a:solidFill>
                <a:latin typeface="Times New Roman" pitchFamily="18" charset="0"/>
              </a:rPr>
              <a:t>/</a:t>
            </a:r>
            <a:r>
              <a:rPr lang="en-US" altLang="zh-CN" sz="2400" b="1">
                <a:solidFill>
                  <a:srgbClr val="0000CC"/>
                </a:solidFill>
              </a:rPr>
              <a:t>crySpeak</a:t>
            </a:r>
            <a:endParaRPr lang="en-US" altLang="zh-CN" sz="2400" b="1">
              <a:solidFill>
                <a:srgbClr val="0000FF"/>
              </a:solidFill>
              <a:latin typeface="Times New Roman" pitchFamily="18" charset="0"/>
            </a:endParaRPr>
          </a:p>
        </p:txBody>
      </p:sp>
      <p:sp>
        <p:nvSpPr>
          <p:cNvPr id="8" name="Rectangle 27">
            <a:extLst>
              <a:ext uri="{FF2B5EF4-FFF2-40B4-BE49-F238E27FC236}">
                <a16:creationId xmlns:a16="http://schemas.microsoft.com/office/drawing/2014/main" id="{0EFA8A98-BCDE-4C3B-99A8-E79709744A19}"/>
              </a:ext>
            </a:extLst>
          </p:cNvPr>
          <p:cNvSpPr>
            <a:spLocks noChangeArrowheads="1"/>
          </p:cNvSpPr>
          <p:nvPr/>
        </p:nvSpPr>
        <p:spPr bwMode="auto">
          <a:xfrm>
            <a:off x="3187841" y="4448577"/>
            <a:ext cx="2954758" cy="423533"/>
          </a:xfrm>
          <a:prstGeom prst="rect">
            <a:avLst/>
          </a:prstGeom>
          <a:solidFill>
            <a:srgbClr val="92D050"/>
          </a:solidFill>
          <a:ln w="9525">
            <a:solidFill>
              <a:schemeClr val="tx1"/>
            </a:solidFill>
            <a:miter lim="800000"/>
            <a:headEnd/>
            <a:tailEnd/>
          </a:ln>
          <a:effectLst/>
        </p:spPr>
        <p:txBody>
          <a:bodyPr wrap="none" anchor="ctr"/>
          <a:lstStyle/>
          <a:p>
            <a:pPr eaLnBrk="0" hangingPunct="0"/>
            <a:r>
              <a:rPr lang="en-US" altLang="zh-CN" sz="2400" b="1"/>
              <a:t>People</a:t>
            </a:r>
            <a:r>
              <a:rPr lang="en-US" altLang="zh-CN" sz="2400" b="1">
                <a:solidFill>
                  <a:srgbClr val="C00000"/>
                </a:solidFill>
                <a:latin typeface="Times New Roman" pitchFamily="18" charset="0"/>
              </a:rPr>
              <a:t>/</a:t>
            </a:r>
            <a:r>
              <a:rPr lang="en-US" altLang="zh-CN" sz="2400" b="1">
                <a:solidFill>
                  <a:srgbClr val="006600"/>
                </a:solidFill>
              </a:rPr>
              <a:t>computer</a:t>
            </a:r>
            <a:endParaRPr lang="en-US" altLang="zh-CN" sz="2400" b="1" dirty="0">
              <a:solidFill>
                <a:srgbClr val="000000"/>
              </a:solidFill>
              <a:latin typeface="Times New Roman" pitchFamily="18" charset="0"/>
            </a:endParaRPr>
          </a:p>
        </p:txBody>
      </p:sp>
      <p:sp>
        <p:nvSpPr>
          <p:cNvPr id="9" name="Rectangle 28">
            <a:extLst>
              <a:ext uri="{FF2B5EF4-FFF2-40B4-BE49-F238E27FC236}">
                <a16:creationId xmlns:a16="http://schemas.microsoft.com/office/drawing/2014/main" id="{70280B1B-10E5-4F68-8433-6E1F6A199347}"/>
              </a:ext>
            </a:extLst>
          </p:cNvPr>
          <p:cNvSpPr>
            <a:spLocks noChangeArrowheads="1"/>
          </p:cNvSpPr>
          <p:nvPr/>
        </p:nvSpPr>
        <p:spPr bwMode="auto">
          <a:xfrm>
            <a:off x="6158606" y="2793837"/>
            <a:ext cx="789659" cy="243036"/>
          </a:xfrm>
          <a:prstGeom prst="rect">
            <a:avLst/>
          </a:prstGeom>
          <a:noFill/>
          <a:ln w="9525">
            <a:solidFill>
              <a:schemeClr val="tx1"/>
            </a:solidFill>
            <a:miter lim="800000"/>
            <a:headEnd/>
            <a:tailEnd/>
          </a:ln>
          <a:effectLst/>
        </p:spPr>
        <p:txBody>
          <a:bodyPr wrap="none" anchor="ctr"/>
          <a:lstStyle/>
          <a:p>
            <a:pPr algn="ctr" eaLnBrk="0" hangingPunct="0"/>
            <a:r>
              <a:rPr lang="en-US" altLang="zh-CN" b="1">
                <a:latin typeface="Times New Roman" pitchFamily="18" charset="0"/>
              </a:rPr>
              <a:t>......</a:t>
            </a:r>
          </a:p>
        </p:txBody>
      </p:sp>
      <p:sp>
        <p:nvSpPr>
          <p:cNvPr id="11" name="Rectangle 30">
            <a:extLst>
              <a:ext uri="{FF2B5EF4-FFF2-40B4-BE49-F238E27FC236}">
                <a16:creationId xmlns:a16="http://schemas.microsoft.com/office/drawing/2014/main" id="{00078F70-D40C-436D-80EC-9EA0A6DC51CE}"/>
              </a:ext>
            </a:extLst>
          </p:cNvPr>
          <p:cNvSpPr>
            <a:spLocks noChangeArrowheads="1"/>
          </p:cNvSpPr>
          <p:nvPr/>
        </p:nvSpPr>
        <p:spPr bwMode="auto">
          <a:xfrm>
            <a:off x="3203847" y="2255548"/>
            <a:ext cx="2954759" cy="433388"/>
          </a:xfrm>
          <a:prstGeom prst="rect">
            <a:avLst/>
          </a:prstGeom>
          <a:solidFill>
            <a:srgbClr val="FFFF99"/>
          </a:solidFill>
          <a:ln w="9525">
            <a:solidFill>
              <a:schemeClr val="tx1"/>
            </a:solidFill>
            <a:miter lim="800000"/>
            <a:headEnd/>
            <a:tailEnd/>
          </a:ln>
          <a:effectLst/>
        </p:spPr>
        <p:txBody>
          <a:bodyPr wrap="none" anchor="ctr"/>
          <a:lstStyle/>
          <a:p>
            <a:pPr eaLnBrk="0" hangingPunct="0"/>
            <a:r>
              <a:rPr lang="en-US" altLang="zh-CN" sz="2400" b="1"/>
              <a:t>Anthropoid</a:t>
            </a:r>
            <a:r>
              <a:rPr lang="en-US" altLang="zh-CN" sz="2400" b="1">
                <a:solidFill>
                  <a:srgbClr val="0000FF"/>
                </a:solidFill>
                <a:latin typeface="Times New Roman" pitchFamily="18" charset="0"/>
              </a:rPr>
              <a:t>/m</a:t>
            </a:r>
            <a:endParaRPr lang="en-US" altLang="zh-CN" sz="2400" b="1" dirty="0">
              <a:solidFill>
                <a:srgbClr val="0000FF"/>
              </a:solidFill>
              <a:latin typeface="Times New Roman" pitchFamily="18" charset="0"/>
            </a:endParaRPr>
          </a:p>
        </p:txBody>
      </p:sp>
      <p:sp>
        <p:nvSpPr>
          <p:cNvPr id="13" name="Rectangle 35">
            <a:extLst>
              <a:ext uri="{FF2B5EF4-FFF2-40B4-BE49-F238E27FC236}">
                <a16:creationId xmlns:a16="http://schemas.microsoft.com/office/drawing/2014/main" id="{15AAE6A0-6353-4E7C-8BB3-EA9E45F35E6B}"/>
              </a:ext>
            </a:extLst>
          </p:cNvPr>
          <p:cNvSpPr>
            <a:spLocks noChangeArrowheads="1"/>
          </p:cNvSpPr>
          <p:nvPr/>
        </p:nvSpPr>
        <p:spPr bwMode="auto">
          <a:xfrm>
            <a:off x="3187841" y="3571946"/>
            <a:ext cx="2954758" cy="433388"/>
          </a:xfrm>
          <a:prstGeom prst="rect">
            <a:avLst/>
          </a:prstGeom>
          <a:solidFill>
            <a:srgbClr val="FFFF99"/>
          </a:solidFill>
          <a:ln w="9525">
            <a:solidFill>
              <a:schemeClr val="tx1"/>
            </a:solidFill>
            <a:miter lim="800000"/>
            <a:headEnd/>
            <a:tailEnd/>
          </a:ln>
          <a:effectLst/>
        </p:spPr>
        <p:txBody>
          <a:bodyPr wrap="none" anchor="ctr"/>
          <a:lstStyle/>
          <a:p>
            <a:pPr eaLnBrk="0" hangingPunct="0"/>
            <a:r>
              <a:rPr lang="en-US" altLang="zh-CN" sz="2400" b="1"/>
              <a:t>People</a:t>
            </a:r>
            <a:r>
              <a:rPr lang="en-US" altLang="zh-CN" sz="2400" b="1">
                <a:solidFill>
                  <a:srgbClr val="C00000"/>
                </a:solidFill>
                <a:latin typeface="Times New Roman" pitchFamily="18" charset="0"/>
              </a:rPr>
              <a:t>/m</a:t>
            </a:r>
            <a:endParaRPr lang="en-US" altLang="zh-CN" sz="2400" b="1" dirty="0">
              <a:solidFill>
                <a:srgbClr val="C00000"/>
              </a:solidFill>
              <a:latin typeface="Times New Roman" pitchFamily="18" charset="0"/>
            </a:endParaRPr>
          </a:p>
        </p:txBody>
      </p:sp>
      <p:sp>
        <p:nvSpPr>
          <p:cNvPr id="15" name="TextBox 51">
            <a:extLst>
              <a:ext uri="{FF2B5EF4-FFF2-40B4-BE49-F238E27FC236}">
                <a16:creationId xmlns:a16="http://schemas.microsoft.com/office/drawing/2014/main" id="{7E9CD104-D1B4-4D98-B441-CE26B1056B0A}"/>
              </a:ext>
            </a:extLst>
          </p:cNvPr>
          <p:cNvSpPr txBox="1"/>
          <p:nvPr/>
        </p:nvSpPr>
        <p:spPr>
          <a:xfrm>
            <a:off x="4225198" y="1527773"/>
            <a:ext cx="1773724" cy="523220"/>
          </a:xfrm>
          <a:prstGeom prst="rect">
            <a:avLst/>
          </a:prstGeom>
          <a:solidFill>
            <a:schemeClr val="tx2">
              <a:lumMod val="20000"/>
              <a:lumOff val="80000"/>
            </a:schemeClr>
          </a:solidFill>
        </p:spPr>
        <p:txBody>
          <a:bodyPr wrap="square" rtlCol="0">
            <a:spAutoFit/>
          </a:bodyPr>
          <a:lstStyle/>
          <a:p>
            <a:pPr algn="ctr"/>
            <a:r>
              <a:rPr lang="zh-CN" altLang="en-US" sz="2800" b="1"/>
              <a:t>子类对象</a:t>
            </a:r>
            <a:endParaRPr lang="zh-CN" altLang="en-US" sz="2800" b="1" dirty="0"/>
          </a:p>
        </p:txBody>
      </p:sp>
      <p:sp>
        <p:nvSpPr>
          <p:cNvPr id="16" name="Rectangle 35">
            <a:extLst>
              <a:ext uri="{FF2B5EF4-FFF2-40B4-BE49-F238E27FC236}">
                <a16:creationId xmlns:a16="http://schemas.microsoft.com/office/drawing/2014/main" id="{4CFAF5FB-12CC-4030-A8EC-7C635DBB338E}"/>
              </a:ext>
            </a:extLst>
          </p:cNvPr>
          <p:cNvSpPr>
            <a:spLocks noChangeArrowheads="1"/>
          </p:cNvSpPr>
          <p:nvPr/>
        </p:nvSpPr>
        <p:spPr bwMode="auto">
          <a:xfrm>
            <a:off x="3187841" y="4005334"/>
            <a:ext cx="2954758" cy="433388"/>
          </a:xfrm>
          <a:prstGeom prst="rect">
            <a:avLst/>
          </a:prstGeom>
          <a:solidFill>
            <a:srgbClr val="FFFF99"/>
          </a:solidFill>
          <a:ln w="9525">
            <a:solidFill>
              <a:schemeClr val="tx1"/>
            </a:solidFill>
            <a:miter lim="800000"/>
            <a:headEnd/>
            <a:tailEnd/>
          </a:ln>
          <a:effectLst/>
        </p:spPr>
        <p:txBody>
          <a:bodyPr wrap="none" anchor="ctr"/>
          <a:lstStyle/>
          <a:p>
            <a:pPr eaLnBrk="0" hangingPunct="0"/>
            <a:r>
              <a:rPr lang="en-US" altLang="zh-CN" sz="2400" b="1"/>
              <a:t>People</a:t>
            </a:r>
            <a:r>
              <a:rPr lang="en-US" altLang="zh-CN" sz="2400" b="1">
                <a:solidFill>
                  <a:srgbClr val="C00000"/>
                </a:solidFill>
                <a:latin typeface="Times New Roman" pitchFamily="18" charset="0"/>
              </a:rPr>
              <a:t>/n</a:t>
            </a:r>
            <a:endParaRPr lang="en-US" altLang="zh-CN" sz="2400" b="1" dirty="0">
              <a:solidFill>
                <a:srgbClr val="C00000"/>
              </a:solidFill>
              <a:latin typeface="Times New Roman" pitchFamily="18" charset="0"/>
            </a:endParaRPr>
          </a:p>
        </p:txBody>
      </p:sp>
      <p:sp>
        <p:nvSpPr>
          <p:cNvPr id="17" name="Rectangle 36">
            <a:extLst>
              <a:ext uri="{FF2B5EF4-FFF2-40B4-BE49-F238E27FC236}">
                <a16:creationId xmlns:a16="http://schemas.microsoft.com/office/drawing/2014/main" id="{73D94D7D-2451-449F-A60E-976637B5D24A}"/>
              </a:ext>
            </a:extLst>
          </p:cNvPr>
          <p:cNvSpPr>
            <a:spLocks noChangeArrowheads="1"/>
          </p:cNvSpPr>
          <p:nvPr/>
        </p:nvSpPr>
        <p:spPr bwMode="auto">
          <a:xfrm>
            <a:off x="6142045" y="4073825"/>
            <a:ext cx="806220" cy="259473"/>
          </a:xfrm>
          <a:prstGeom prst="rect">
            <a:avLst/>
          </a:prstGeom>
          <a:noFill/>
          <a:ln w="9525">
            <a:solidFill>
              <a:schemeClr val="tx1"/>
            </a:solidFill>
            <a:miter lim="800000"/>
            <a:headEnd/>
            <a:tailEnd/>
          </a:ln>
          <a:effectLst/>
        </p:spPr>
        <p:txBody>
          <a:bodyPr wrap="none" anchor="ctr"/>
          <a:lstStyle/>
          <a:p>
            <a:pPr algn="ctr" eaLnBrk="0" hangingPunct="0"/>
            <a:r>
              <a:rPr lang="en-US" altLang="zh-CN" b="1">
                <a:latin typeface="Times New Roman" pitchFamily="18" charset="0"/>
              </a:rPr>
              <a:t>60</a:t>
            </a:r>
          </a:p>
        </p:txBody>
      </p:sp>
      <p:sp>
        <p:nvSpPr>
          <p:cNvPr id="18" name="Rectangle 28">
            <a:extLst>
              <a:ext uri="{FF2B5EF4-FFF2-40B4-BE49-F238E27FC236}">
                <a16:creationId xmlns:a16="http://schemas.microsoft.com/office/drawing/2014/main" id="{8E49826D-8053-42F1-88D6-53AD81C64D8E}"/>
              </a:ext>
            </a:extLst>
          </p:cNvPr>
          <p:cNvSpPr>
            <a:spLocks noChangeArrowheads="1"/>
          </p:cNvSpPr>
          <p:nvPr/>
        </p:nvSpPr>
        <p:spPr bwMode="auto">
          <a:xfrm>
            <a:off x="6142044" y="4536745"/>
            <a:ext cx="806220" cy="235700"/>
          </a:xfrm>
          <a:prstGeom prst="rect">
            <a:avLst/>
          </a:prstGeom>
          <a:noFill/>
          <a:ln w="9525">
            <a:solidFill>
              <a:schemeClr val="tx1"/>
            </a:solidFill>
            <a:miter lim="800000"/>
            <a:headEnd/>
            <a:tailEnd/>
          </a:ln>
          <a:effectLst/>
        </p:spPr>
        <p:txBody>
          <a:bodyPr wrap="none" anchor="ctr"/>
          <a:lstStyle/>
          <a:p>
            <a:pPr algn="ctr" eaLnBrk="0" hangingPunct="0"/>
            <a:r>
              <a:rPr lang="en-US" altLang="zh-CN" b="1">
                <a:latin typeface="Times New Roman" pitchFamily="18" charset="0"/>
              </a:rPr>
              <a:t>......</a:t>
            </a:r>
          </a:p>
        </p:txBody>
      </p:sp>
      <p:sp>
        <p:nvSpPr>
          <p:cNvPr id="19" name="Rectangle 27">
            <a:extLst>
              <a:ext uri="{FF2B5EF4-FFF2-40B4-BE49-F238E27FC236}">
                <a16:creationId xmlns:a16="http://schemas.microsoft.com/office/drawing/2014/main" id="{8E4A9AA5-EBAC-4ED7-BAC5-4B462BC700CB}"/>
              </a:ext>
            </a:extLst>
          </p:cNvPr>
          <p:cNvSpPr>
            <a:spLocks noChangeArrowheads="1"/>
          </p:cNvSpPr>
          <p:nvPr/>
        </p:nvSpPr>
        <p:spPr bwMode="auto">
          <a:xfrm>
            <a:off x="3187287" y="4881650"/>
            <a:ext cx="2954758" cy="423533"/>
          </a:xfrm>
          <a:prstGeom prst="rect">
            <a:avLst/>
          </a:prstGeom>
          <a:solidFill>
            <a:srgbClr val="92D050"/>
          </a:solidFill>
          <a:ln w="9525">
            <a:solidFill>
              <a:schemeClr val="tx1"/>
            </a:solidFill>
            <a:miter lim="800000"/>
            <a:headEnd/>
            <a:tailEnd/>
          </a:ln>
          <a:effectLst/>
        </p:spPr>
        <p:txBody>
          <a:bodyPr wrap="none" anchor="ctr"/>
          <a:lstStyle/>
          <a:p>
            <a:pPr eaLnBrk="0" hangingPunct="0"/>
            <a:r>
              <a:rPr lang="en-US" altLang="zh-CN" sz="2400" b="1"/>
              <a:t>People</a:t>
            </a:r>
            <a:r>
              <a:rPr lang="en-US" altLang="zh-CN" sz="2400" b="1">
                <a:solidFill>
                  <a:srgbClr val="C00000"/>
                </a:solidFill>
                <a:latin typeface="Times New Roman" pitchFamily="18" charset="0"/>
              </a:rPr>
              <a:t>/</a:t>
            </a:r>
            <a:r>
              <a:rPr lang="en-US" altLang="zh-CN" sz="2400" b="1">
                <a:solidFill>
                  <a:srgbClr val="000099"/>
                </a:solidFill>
              </a:rPr>
              <a:t>crySpeak</a:t>
            </a:r>
            <a:endParaRPr lang="en-US" altLang="zh-CN" sz="2400" b="1" dirty="0">
              <a:solidFill>
                <a:srgbClr val="000000"/>
              </a:solidFill>
              <a:latin typeface="Times New Roman" pitchFamily="18" charset="0"/>
            </a:endParaRPr>
          </a:p>
        </p:txBody>
      </p:sp>
      <p:sp>
        <p:nvSpPr>
          <p:cNvPr id="20" name="Rectangle 28">
            <a:extLst>
              <a:ext uri="{FF2B5EF4-FFF2-40B4-BE49-F238E27FC236}">
                <a16:creationId xmlns:a16="http://schemas.microsoft.com/office/drawing/2014/main" id="{1DFF0746-5B2D-4F08-97B6-9B94E35E4058}"/>
              </a:ext>
            </a:extLst>
          </p:cNvPr>
          <p:cNvSpPr>
            <a:spLocks noChangeArrowheads="1"/>
          </p:cNvSpPr>
          <p:nvPr/>
        </p:nvSpPr>
        <p:spPr bwMode="auto">
          <a:xfrm>
            <a:off x="6142043" y="4981777"/>
            <a:ext cx="806220" cy="224055"/>
          </a:xfrm>
          <a:prstGeom prst="rect">
            <a:avLst/>
          </a:prstGeom>
          <a:noFill/>
          <a:ln w="9525">
            <a:solidFill>
              <a:schemeClr val="tx1"/>
            </a:solidFill>
            <a:miter lim="800000"/>
            <a:headEnd/>
            <a:tailEnd/>
          </a:ln>
          <a:effectLst/>
        </p:spPr>
        <p:txBody>
          <a:bodyPr wrap="none" anchor="ctr"/>
          <a:lstStyle/>
          <a:p>
            <a:pPr algn="ctr" eaLnBrk="0" hangingPunct="0"/>
            <a:r>
              <a:rPr lang="en-US" altLang="zh-CN" b="1">
                <a:latin typeface="Times New Roman" pitchFamily="18" charset="0"/>
              </a:rPr>
              <a:t>......</a:t>
            </a:r>
          </a:p>
        </p:txBody>
      </p:sp>
      <p:sp>
        <p:nvSpPr>
          <p:cNvPr id="21" name="矩形 20">
            <a:extLst>
              <a:ext uri="{FF2B5EF4-FFF2-40B4-BE49-F238E27FC236}">
                <a16:creationId xmlns:a16="http://schemas.microsoft.com/office/drawing/2014/main" id="{C2901938-B321-41C9-A0FF-0928C19003FE}"/>
              </a:ext>
            </a:extLst>
          </p:cNvPr>
          <p:cNvSpPr/>
          <p:nvPr/>
        </p:nvSpPr>
        <p:spPr>
          <a:xfrm>
            <a:off x="2987824" y="2060848"/>
            <a:ext cx="4248472" cy="35283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F9150314-BD54-44D1-9D3A-598E897AAD76}"/>
              </a:ext>
            </a:extLst>
          </p:cNvPr>
          <p:cNvCxnSpPr>
            <a:cxnSpLocks/>
          </p:cNvCxnSpPr>
          <p:nvPr/>
        </p:nvCxnSpPr>
        <p:spPr>
          <a:xfrm>
            <a:off x="2987824" y="3429000"/>
            <a:ext cx="4248472"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24" name="左大括号 23">
            <a:extLst>
              <a:ext uri="{FF2B5EF4-FFF2-40B4-BE49-F238E27FC236}">
                <a16:creationId xmlns:a16="http://schemas.microsoft.com/office/drawing/2014/main" id="{3EFBBB65-5ED7-40E7-85DA-932C2D7A340D}"/>
              </a:ext>
            </a:extLst>
          </p:cNvPr>
          <p:cNvSpPr/>
          <p:nvPr/>
        </p:nvSpPr>
        <p:spPr>
          <a:xfrm>
            <a:off x="2572763" y="2069926"/>
            <a:ext cx="307049" cy="1238019"/>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EAE108D1-3F67-4331-BD96-B01931296F21}"/>
              </a:ext>
            </a:extLst>
          </p:cNvPr>
          <p:cNvSpPr txBox="1"/>
          <p:nvPr/>
        </p:nvSpPr>
        <p:spPr>
          <a:xfrm>
            <a:off x="377891" y="2437167"/>
            <a:ext cx="2265107" cy="461665"/>
          </a:xfrm>
          <a:prstGeom prst="rect">
            <a:avLst/>
          </a:prstGeom>
          <a:noFill/>
        </p:spPr>
        <p:txBody>
          <a:bodyPr wrap="none" rtlCol="0">
            <a:spAutoFit/>
          </a:bodyPr>
          <a:lstStyle/>
          <a:p>
            <a:r>
              <a:rPr lang="en-US" altLang="zh-CN" sz="2400" b="1" dirty="0"/>
              <a:t>Anthropoid</a:t>
            </a:r>
            <a:r>
              <a:rPr lang="zh-CN" altLang="en-US" sz="2400" b="1" dirty="0"/>
              <a:t>父类</a:t>
            </a:r>
            <a:endParaRPr lang="zh-CN" altLang="en-US" sz="2400" dirty="0"/>
          </a:p>
        </p:txBody>
      </p:sp>
      <p:sp>
        <p:nvSpPr>
          <p:cNvPr id="27" name="左大括号 26">
            <a:extLst>
              <a:ext uri="{FF2B5EF4-FFF2-40B4-BE49-F238E27FC236}">
                <a16:creationId xmlns:a16="http://schemas.microsoft.com/office/drawing/2014/main" id="{2553BE12-EC81-4471-9BD5-7FAB2AEB7F69}"/>
              </a:ext>
            </a:extLst>
          </p:cNvPr>
          <p:cNvSpPr/>
          <p:nvPr/>
        </p:nvSpPr>
        <p:spPr>
          <a:xfrm>
            <a:off x="2529509" y="3571946"/>
            <a:ext cx="307049" cy="173323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F1FE2F86-1A95-4DD3-B1BC-F71135077582}"/>
              </a:ext>
            </a:extLst>
          </p:cNvPr>
          <p:cNvSpPr txBox="1"/>
          <p:nvPr/>
        </p:nvSpPr>
        <p:spPr>
          <a:xfrm>
            <a:off x="845519" y="4198678"/>
            <a:ext cx="1727244" cy="461665"/>
          </a:xfrm>
          <a:prstGeom prst="rect">
            <a:avLst/>
          </a:prstGeom>
          <a:noFill/>
        </p:spPr>
        <p:txBody>
          <a:bodyPr wrap="square" rtlCol="0">
            <a:spAutoFit/>
          </a:bodyPr>
          <a:lstStyle/>
          <a:p>
            <a:r>
              <a:rPr lang="en-US" altLang="zh-CN" sz="2400" b="1"/>
              <a:t>People</a:t>
            </a:r>
            <a:r>
              <a:rPr lang="zh-CN" altLang="en-US" sz="2400" b="1"/>
              <a:t>子类</a:t>
            </a:r>
            <a:endParaRPr lang="zh-CN" altLang="en-US" sz="2400"/>
          </a:p>
        </p:txBody>
      </p:sp>
      <p:sp>
        <p:nvSpPr>
          <p:cNvPr id="3" name="文本框 2">
            <a:extLst>
              <a:ext uri="{FF2B5EF4-FFF2-40B4-BE49-F238E27FC236}">
                <a16:creationId xmlns:a16="http://schemas.microsoft.com/office/drawing/2014/main" id="{E9BAAA03-8FBF-4ADD-8EC5-B31AB48D38BB}"/>
              </a:ext>
            </a:extLst>
          </p:cNvPr>
          <p:cNvSpPr txBox="1"/>
          <p:nvPr/>
        </p:nvSpPr>
        <p:spPr>
          <a:xfrm>
            <a:off x="1657639" y="2698561"/>
            <a:ext cx="1276179" cy="461665"/>
          </a:xfrm>
          <a:prstGeom prst="rect">
            <a:avLst/>
          </a:prstGeom>
          <a:noFill/>
        </p:spPr>
        <p:txBody>
          <a:bodyPr wrap="square" rtlCol="0">
            <a:spAutoFit/>
          </a:bodyPr>
          <a:lstStyle/>
          <a:p>
            <a:pPr algn="ctr"/>
            <a:r>
              <a:rPr lang="en-US" altLang="zh-CN" sz="2400" b="1">
                <a:solidFill>
                  <a:srgbClr val="C00000"/>
                </a:solidFill>
              </a:rPr>
              <a:t>super</a:t>
            </a:r>
            <a:endParaRPr lang="zh-CN" altLang="en-US" sz="2400" b="1">
              <a:solidFill>
                <a:srgbClr val="C00000"/>
              </a:solidFill>
            </a:endParaRPr>
          </a:p>
        </p:txBody>
      </p:sp>
      <p:sp>
        <p:nvSpPr>
          <p:cNvPr id="5" name="文本框 4">
            <a:extLst>
              <a:ext uri="{FF2B5EF4-FFF2-40B4-BE49-F238E27FC236}">
                <a16:creationId xmlns:a16="http://schemas.microsoft.com/office/drawing/2014/main" id="{89A2178F-55EE-41F9-99F1-5CE0849850D7}"/>
              </a:ext>
            </a:extLst>
          </p:cNvPr>
          <p:cNvSpPr txBox="1"/>
          <p:nvPr/>
        </p:nvSpPr>
        <p:spPr>
          <a:xfrm>
            <a:off x="1537896" y="4521500"/>
            <a:ext cx="1276179" cy="461665"/>
          </a:xfrm>
          <a:prstGeom prst="rect">
            <a:avLst/>
          </a:prstGeom>
          <a:noFill/>
        </p:spPr>
        <p:txBody>
          <a:bodyPr wrap="square" rtlCol="0">
            <a:spAutoFit/>
          </a:bodyPr>
          <a:lstStyle/>
          <a:p>
            <a:pPr algn="ctr"/>
            <a:r>
              <a:rPr lang="en-US" altLang="zh-CN" sz="2400" b="1">
                <a:solidFill>
                  <a:srgbClr val="C00000"/>
                </a:solidFill>
              </a:rPr>
              <a:t>this</a:t>
            </a:r>
            <a:endParaRPr lang="zh-CN" altLang="en-US" sz="2400" b="1">
              <a:solidFill>
                <a:srgbClr val="C00000"/>
              </a:solidFill>
            </a:endParaRPr>
          </a:p>
        </p:txBody>
      </p:sp>
    </p:spTree>
    <p:extLst>
      <p:ext uri="{BB962C8B-B14F-4D97-AF65-F5344CB8AC3E}">
        <p14:creationId xmlns:p14="http://schemas.microsoft.com/office/powerpoint/2010/main" val="369678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7" grpId="0" animBg="1"/>
      <p:bldP spid="28" grpId="0"/>
      <p:bldP spid="3"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6C982939-D052-485D-81FB-073975A97FF3}"/>
              </a:ext>
            </a:extLst>
          </p:cNvPr>
          <p:cNvSpPr>
            <a:spLocks noGrp="1"/>
          </p:cNvSpPr>
          <p:nvPr>
            <p:ph type="title"/>
          </p:nvPr>
        </p:nvSpPr>
        <p:spPr/>
        <p:txBody>
          <a:bodyPr>
            <a:normAutofit/>
          </a:bodyPr>
          <a:lstStyle/>
          <a:p>
            <a:pPr algn="l"/>
            <a:r>
              <a:rPr kumimoji="1" lang="en-US" altLang="zh-CN" sz="4000" b="1" dirty="0">
                <a:solidFill>
                  <a:srgbClr val="0000CC"/>
                </a:solidFill>
              </a:rPr>
              <a:t>monkey -- </a:t>
            </a:r>
            <a:r>
              <a:rPr kumimoji="1" lang="en-US" altLang="zh-CN" sz="4000" b="1" dirty="0">
                <a:solidFill>
                  <a:srgbClr val="006600"/>
                </a:solidFill>
              </a:rPr>
              <a:t>people</a:t>
            </a:r>
            <a:r>
              <a:rPr lang="zh-CN" altLang="en-US" sz="4000" b="1" dirty="0">
                <a:solidFill>
                  <a:schemeClr val="tx1"/>
                </a:solidFill>
                <a:latin typeface="宋体" charset="-122"/>
              </a:rPr>
              <a:t>的</a:t>
            </a:r>
            <a:r>
              <a:rPr lang="zh-CN" altLang="en-US" sz="4000" b="1" dirty="0">
                <a:solidFill>
                  <a:srgbClr val="000099"/>
                </a:solidFill>
                <a:latin typeface="隶书" panose="02010509060101010101" pitchFamily="49" charset="-122"/>
                <a:ea typeface="隶书" panose="02010509060101010101" pitchFamily="49" charset="-122"/>
              </a:rPr>
              <a:t>上转型对象</a:t>
            </a:r>
            <a:endParaRPr lang="zh-CN" altLang="en-US" sz="4000" dirty="0">
              <a:solidFill>
                <a:srgbClr val="000099"/>
              </a:solidFill>
            </a:endParaRPr>
          </a:p>
        </p:txBody>
      </p:sp>
      <p:sp>
        <p:nvSpPr>
          <p:cNvPr id="4" name="灯片编号占位符 3">
            <a:extLst>
              <a:ext uri="{FF2B5EF4-FFF2-40B4-BE49-F238E27FC236}">
                <a16:creationId xmlns:a16="http://schemas.microsoft.com/office/drawing/2014/main" id="{11AD1B8C-34EA-4120-871F-4619B81CCF47}"/>
              </a:ext>
            </a:extLst>
          </p:cNvPr>
          <p:cNvSpPr>
            <a:spLocks noGrp="1"/>
          </p:cNvSpPr>
          <p:nvPr>
            <p:ph type="sldNum" sz="quarter" idx="12"/>
          </p:nvPr>
        </p:nvSpPr>
        <p:spPr/>
        <p:txBody>
          <a:bodyPr/>
          <a:lstStyle/>
          <a:p>
            <a:fld id="{0C913308-F349-4B6D-A68A-DD1791B4A57B}" type="slidenum">
              <a:rPr lang="zh-CN" altLang="en-US" smtClean="0"/>
              <a:pPr/>
              <a:t>65</a:t>
            </a:fld>
            <a:endParaRPr lang="zh-CN" altLang="en-US"/>
          </a:p>
        </p:txBody>
      </p:sp>
      <p:sp>
        <p:nvSpPr>
          <p:cNvPr id="7" name="Text Box 5">
            <a:extLst>
              <a:ext uri="{FF2B5EF4-FFF2-40B4-BE49-F238E27FC236}">
                <a16:creationId xmlns:a16="http://schemas.microsoft.com/office/drawing/2014/main" id="{D5CC6AFC-F535-440C-BDAE-5801A006168C}"/>
              </a:ext>
            </a:extLst>
          </p:cNvPr>
          <p:cNvSpPr txBox="1">
            <a:spLocks noChangeArrowheads="1"/>
          </p:cNvSpPr>
          <p:nvPr/>
        </p:nvSpPr>
        <p:spPr bwMode="auto">
          <a:xfrm>
            <a:off x="611560" y="1628800"/>
            <a:ext cx="8125768" cy="4218720"/>
          </a:xfrm>
          <a:prstGeom prst="rect">
            <a:avLst/>
          </a:prstGeom>
          <a:noFill/>
          <a:ln w="9525">
            <a:solidFill>
              <a:srgbClr val="0000CC"/>
            </a:solidFill>
            <a:miter lim="800000"/>
            <a:headEnd/>
            <a:tailEnd/>
          </a:ln>
          <a:effectLst/>
        </p:spPr>
        <p:txBody>
          <a:bodyPr wrap="square" lIns="90000" tIns="46800" rIns="90000" bIns="46800">
            <a:spAutoFit/>
          </a:bodyPr>
          <a:lstStyle/>
          <a:p>
            <a:pPr marL="457200" indent="-457200">
              <a:buFont typeface="Arial" panose="020B0604020202020204" pitchFamily="34" charset="0"/>
              <a:buChar char="•"/>
            </a:pPr>
            <a:r>
              <a:rPr lang="en-US" altLang="zh-CN" sz="2800" dirty="0"/>
              <a:t>monkey</a:t>
            </a:r>
            <a:r>
              <a:rPr lang="zh-CN" altLang="en-US" sz="2800" dirty="0"/>
              <a:t>对象的数据类型是</a:t>
            </a:r>
            <a:r>
              <a:rPr lang="en-US" altLang="zh-CN" sz="2800" b="1" dirty="0">
                <a:solidFill>
                  <a:srgbClr val="000099"/>
                </a:solidFill>
              </a:rPr>
              <a:t>Anthropoid</a:t>
            </a:r>
            <a:r>
              <a:rPr lang="zh-CN" altLang="en-US" sz="2800" b="1" dirty="0">
                <a:solidFill>
                  <a:srgbClr val="000099"/>
                </a:solidFill>
              </a:rPr>
              <a:t>类</a:t>
            </a:r>
            <a:r>
              <a:rPr lang="en-US" altLang="zh-CN" sz="2800" dirty="0"/>
              <a:t>(</a:t>
            </a:r>
            <a:r>
              <a:rPr lang="zh-CN" altLang="en-US" sz="2800" dirty="0"/>
              <a:t>父类</a:t>
            </a:r>
            <a:r>
              <a:rPr lang="en-US" altLang="zh-CN" sz="2800" dirty="0"/>
              <a:t>)</a:t>
            </a:r>
          </a:p>
          <a:p>
            <a:pPr marL="457200" indent="-457200">
              <a:buFont typeface="Arial" panose="020B0604020202020204" pitchFamily="34" charset="0"/>
              <a:buChar char="•"/>
            </a:pPr>
            <a:r>
              <a:rPr lang="en-US" altLang="zh-CN" sz="2800" dirty="0"/>
              <a:t>monkey</a:t>
            </a:r>
            <a:r>
              <a:rPr lang="zh-CN" altLang="en-US" sz="2800" dirty="0"/>
              <a:t>对象只能访问</a:t>
            </a:r>
            <a:r>
              <a:rPr lang="en-US" altLang="zh-CN" sz="2800" dirty="0"/>
              <a:t>Anthropoid</a:t>
            </a:r>
            <a:r>
              <a:rPr lang="zh-CN" altLang="en-US" sz="2800" dirty="0"/>
              <a:t>类的成员变量和方法。</a:t>
            </a:r>
            <a:endParaRPr lang="en-US" altLang="zh-CN" sz="2800" dirty="0"/>
          </a:p>
          <a:p>
            <a:pPr marL="971550" lvl="1" indent="-514350">
              <a:buFont typeface="+mj-ea"/>
              <a:buAutoNum type="circleNumDbPlain"/>
            </a:pPr>
            <a:r>
              <a:rPr lang="zh-CN" altLang="en-US" sz="2400" dirty="0"/>
              <a:t>变量</a:t>
            </a:r>
            <a:r>
              <a:rPr lang="en-US" altLang="zh-CN" sz="2400" dirty="0"/>
              <a:t>m</a:t>
            </a:r>
          </a:p>
          <a:p>
            <a:pPr marL="971550" lvl="1" indent="-514350">
              <a:buFont typeface="+mj-ea"/>
              <a:buAutoNum type="circleNumDbPlain"/>
            </a:pPr>
            <a:r>
              <a:rPr lang="zh-CN" altLang="en-US" sz="2400" dirty="0"/>
              <a:t>方法</a:t>
            </a:r>
            <a:r>
              <a:rPr lang="en-US" altLang="zh-CN" sz="2400" dirty="0" err="1"/>
              <a:t>crySpeak</a:t>
            </a:r>
            <a:r>
              <a:rPr lang="en-US" altLang="zh-CN" sz="2400" dirty="0"/>
              <a:t> </a:t>
            </a:r>
            <a:endParaRPr lang="zh-CN" altLang="en-US" sz="2400" dirty="0"/>
          </a:p>
          <a:p>
            <a:pPr marL="457200" indent="-457200">
              <a:buFont typeface="Arial" panose="020B0604020202020204" pitchFamily="34" charset="0"/>
              <a:buChar char="•"/>
            </a:pPr>
            <a:endParaRPr lang="en-US" altLang="zh-CN" sz="2400" dirty="0"/>
          </a:p>
          <a:p>
            <a:pPr marL="457200" indent="-457200">
              <a:buFont typeface="Arial" panose="020B0604020202020204" pitchFamily="34" charset="0"/>
              <a:buChar char="•"/>
            </a:pPr>
            <a:r>
              <a:rPr kumimoji="1" lang="zh-CN" altLang="en-US" sz="2800" dirty="0">
                <a:solidFill>
                  <a:schemeClr val="tx1">
                    <a:lumMod val="95000"/>
                    <a:lumOff val="5000"/>
                  </a:schemeClr>
                </a:solidFill>
              </a:rPr>
              <a:t>对于</a:t>
            </a:r>
            <a:r>
              <a:rPr kumimoji="1" lang="zh-CN" altLang="en-US" sz="2800" dirty="0">
                <a:solidFill>
                  <a:srgbClr val="0000CC"/>
                </a:solidFill>
                <a:latin typeface="华文新魏" panose="02010800040101010101" pitchFamily="2" charset="-122"/>
                <a:ea typeface="华文新魏" panose="02010800040101010101" pitchFamily="2" charset="-122"/>
              </a:rPr>
              <a:t>成员变量</a:t>
            </a:r>
            <a:r>
              <a:rPr kumimoji="1" lang="zh-CN" altLang="en-US" sz="2800" dirty="0">
                <a:solidFill>
                  <a:srgbClr val="0000CC"/>
                </a:solidFill>
              </a:rPr>
              <a:t>，</a:t>
            </a:r>
            <a:r>
              <a:rPr lang="zh-CN" altLang="en-US" sz="2800" dirty="0">
                <a:solidFill>
                  <a:srgbClr val="C00000"/>
                </a:solidFill>
                <a:latin typeface="隶书" panose="02010509060101010101" pitchFamily="49" charset="-122"/>
                <a:ea typeface="隶书" panose="02010509060101010101" pitchFamily="49" charset="-122"/>
              </a:rPr>
              <a:t>上转型</a:t>
            </a:r>
            <a:r>
              <a:rPr lang="zh-CN" altLang="en-US" sz="2800" dirty="0">
                <a:latin typeface="隶书" panose="02010509060101010101" pitchFamily="49" charset="-122"/>
                <a:ea typeface="隶书" panose="02010509060101010101" pitchFamily="49" charset="-122"/>
              </a:rPr>
              <a:t>对象</a:t>
            </a:r>
            <a:r>
              <a:rPr lang="zh-CN" altLang="en-US" sz="2800" dirty="0"/>
              <a:t>调用的是</a:t>
            </a:r>
            <a:r>
              <a:rPr lang="zh-CN" altLang="en-US" sz="2800" dirty="0">
                <a:latin typeface="华文新魏" panose="02010800040101010101" pitchFamily="2" charset="-122"/>
                <a:ea typeface="华文新魏" panose="02010800040101010101" pitchFamily="2" charset="-122"/>
              </a:rPr>
              <a:t>父类的变量值</a:t>
            </a:r>
            <a:r>
              <a:rPr lang="zh-CN" altLang="en-US" sz="2800" dirty="0"/>
              <a:t>。</a:t>
            </a:r>
            <a:endParaRPr kumimoji="1" lang="en-US" altLang="zh-CN" sz="2800" dirty="0">
              <a:solidFill>
                <a:srgbClr val="0000CC"/>
              </a:solidFill>
            </a:endParaRPr>
          </a:p>
          <a:p>
            <a:pPr marL="457200" indent="-457200">
              <a:buFont typeface="Arial" panose="020B0604020202020204" pitchFamily="34" charset="0"/>
              <a:buChar char="•"/>
            </a:pPr>
            <a:r>
              <a:rPr kumimoji="1" lang="zh-CN" altLang="en-US" sz="2800" dirty="0">
                <a:solidFill>
                  <a:schemeClr val="tx1">
                    <a:lumMod val="95000"/>
                    <a:lumOff val="5000"/>
                  </a:schemeClr>
                </a:solidFill>
              </a:rPr>
              <a:t>对于</a:t>
            </a:r>
            <a:r>
              <a:rPr kumimoji="1" lang="zh-CN" altLang="en-US" sz="2800" dirty="0">
                <a:solidFill>
                  <a:srgbClr val="0000CC"/>
                </a:solidFill>
                <a:latin typeface="华文新魏" panose="02010800040101010101" pitchFamily="2" charset="-122"/>
                <a:ea typeface="华文新魏" panose="02010800040101010101" pitchFamily="2" charset="-122"/>
              </a:rPr>
              <a:t>子类重写的方法</a:t>
            </a:r>
            <a:r>
              <a:rPr kumimoji="1" lang="zh-CN" altLang="en-US" sz="2800" dirty="0">
                <a:solidFill>
                  <a:srgbClr val="0000CC"/>
                </a:solidFill>
              </a:rPr>
              <a:t>，</a:t>
            </a:r>
            <a:r>
              <a:rPr lang="zh-CN" altLang="en-US" sz="2800" dirty="0">
                <a:solidFill>
                  <a:srgbClr val="C00000"/>
                </a:solidFill>
                <a:latin typeface="隶书" panose="02010509060101010101" pitchFamily="49" charset="-122"/>
                <a:ea typeface="隶书" panose="02010509060101010101" pitchFamily="49" charset="-122"/>
              </a:rPr>
              <a:t>上转型</a:t>
            </a:r>
            <a:r>
              <a:rPr lang="zh-CN" altLang="en-US" sz="2800" dirty="0">
                <a:latin typeface="隶书" panose="02010509060101010101" pitchFamily="49" charset="-122"/>
                <a:ea typeface="隶书" panose="02010509060101010101" pitchFamily="49" charset="-122"/>
              </a:rPr>
              <a:t>对象</a:t>
            </a:r>
            <a:r>
              <a:rPr lang="zh-CN" altLang="en-US" sz="2800" dirty="0"/>
              <a:t>访问</a:t>
            </a:r>
            <a:r>
              <a:rPr lang="zh-CN" altLang="en-US" sz="2800" dirty="0">
                <a:latin typeface="华文新魏" panose="02010800040101010101" pitchFamily="2" charset="-122"/>
                <a:ea typeface="华文新魏" panose="02010800040101010101" pitchFamily="2" charset="-122"/>
              </a:rPr>
              <a:t>子类重写的版本</a:t>
            </a:r>
            <a:r>
              <a:rPr lang="zh-CN" altLang="en-US" sz="2800" dirty="0"/>
              <a:t>。</a:t>
            </a:r>
            <a:endParaRPr kumimoji="1" lang="zh-CN" altLang="en-US" sz="2800" dirty="0">
              <a:solidFill>
                <a:srgbClr val="0000CC"/>
              </a:solidFill>
            </a:endParaRPr>
          </a:p>
        </p:txBody>
      </p:sp>
    </p:spTree>
    <p:extLst>
      <p:ext uri="{BB962C8B-B14F-4D97-AF65-F5344CB8AC3E}">
        <p14:creationId xmlns:p14="http://schemas.microsoft.com/office/powerpoint/2010/main" val="408869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1">
            <a:extLst>
              <a:ext uri="{FF2B5EF4-FFF2-40B4-BE49-F238E27FC236}">
                <a16:creationId xmlns:a16="http://schemas.microsoft.com/office/drawing/2014/main" id="{B9F1E3DA-58DA-4992-B8B3-847A6272DB07}"/>
              </a:ext>
            </a:extLst>
          </p:cNvPr>
          <p:cNvSpPr>
            <a:spLocks noChangeArrowheads="1"/>
          </p:cNvSpPr>
          <p:nvPr/>
        </p:nvSpPr>
        <p:spPr bwMode="auto">
          <a:xfrm>
            <a:off x="6158606" y="2320994"/>
            <a:ext cx="1278953" cy="307977"/>
          </a:xfrm>
          <a:prstGeom prst="rect">
            <a:avLst/>
          </a:prstGeom>
          <a:noFill/>
          <a:ln w="9525">
            <a:solidFill>
              <a:schemeClr val="tx1"/>
            </a:solidFill>
            <a:miter lim="800000"/>
            <a:headEnd/>
            <a:tailEnd/>
          </a:ln>
          <a:effectLst/>
        </p:spPr>
        <p:txBody>
          <a:bodyPr wrap="none" anchor="ctr"/>
          <a:lstStyle/>
          <a:p>
            <a:pPr algn="ctr" eaLnBrk="0" hangingPunct="0"/>
            <a:r>
              <a:rPr lang="en-US" altLang="zh-CN" b="1">
                <a:latin typeface="Times New Roman" pitchFamily="18" charset="0"/>
              </a:rPr>
              <a:t>12.58</a:t>
            </a:r>
          </a:p>
        </p:txBody>
      </p:sp>
      <p:sp>
        <p:nvSpPr>
          <p:cNvPr id="14" name="Rectangle 36">
            <a:extLst>
              <a:ext uri="{FF2B5EF4-FFF2-40B4-BE49-F238E27FC236}">
                <a16:creationId xmlns:a16="http://schemas.microsoft.com/office/drawing/2014/main" id="{68DAD65C-4201-4E7E-A0CF-30D0ACECBD7B}"/>
              </a:ext>
            </a:extLst>
          </p:cNvPr>
          <p:cNvSpPr>
            <a:spLocks noChangeArrowheads="1"/>
          </p:cNvSpPr>
          <p:nvPr/>
        </p:nvSpPr>
        <p:spPr bwMode="auto">
          <a:xfrm>
            <a:off x="6142045" y="3673707"/>
            <a:ext cx="1274697" cy="271117"/>
          </a:xfrm>
          <a:prstGeom prst="rect">
            <a:avLst/>
          </a:prstGeom>
          <a:noFill/>
          <a:ln w="9525">
            <a:solidFill>
              <a:schemeClr val="tx1"/>
            </a:solidFill>
            <a:miter lim="800000"/>
            <a:headEnd/>
            <a:tailEnd/>
          </a:ln>
          <a:effectLst/>
        </p:spPr>
        <p:txBody>
          <a:bodyPr wrap="none" anchor="ctr"/>
          <a:lstStyle/>
          <a:p>
            <a:pPr algn="ctr" eaLnBrk="0" hangingPunct="0"/>
            <a:r>
              <a:rPr lang="en-US" altLang="zh-CN" b="1">
                <a:latin typeface="Times New Roman" pitchFamily="18" charset="0"/>
              </a:rPr>
              <a:t>A</a:t>
            </a:r>
          </a:p>
        </p:txBody>
      </p:sp>
      <p:sp>
        <p:nvSpPr>
          <p:cNvPr id="2" name="标题 1">
            <a:extLst>
              <a:ext uri="{FF2B5EF4-FFF2-40B4-BE49-F238E27FC236}">
                <a16:creationId xmlns:a16="http://schemas.microsoft.com/office/drawing/2014/main" id="{804481FA-36AA-40A9-86A3-35A338EE39DB}"/>
              </a:ext>
            </a:extLst>
          </p:cNvPr>
          <p:cNvSpPr>
            <a:spLocks noGrp="1"/>
          </p:cNvSpPr>
          <p:nvPr>
            <p:ph type="title"/>
          </p:nvPr>
        </p:nvSpPr>
        <p:spPr>
          <a:xfrm>
            <a:off x="755576" y="473020"/>
            <a:ext cx="8229600" cy="1143000"/>
          </a:xfrm>
        </p:spPr>
        <p:txBody>
          <a:bodyPr>
            <a:normAutofit fontScale="90000"/>
          </a:bodyPr>
          <a:lstStyle/>
          <a:p>
            <a:pPr algn="l"/>
            <a:r>
              <a:rPr kumimoji="1" lang="en-US" altLang="zh-CN" sz="4000" b="1" dirty="0">
                <a:solidFill>
                  <a:srgbClr val="0000CC"/>
                </a:solidFill>
              </a:rPr>
              <a:t>monkey - </a:t>
            </a:r>
            <a:r>
              <a:rPr kumimoji="1" lang="en-US" altLang="zh-CN" sz="4000" b="1" dirty="0">
                <a:solidFill>
                  <a:srgbClr val="006600"/>
                </a:solidFill>
              </a:rPr>
              <a:t>people</a:t>
            </a:r>
            <a:r>
              <a:rPr lang="zh-CN" altLang="en-US" sz="4000" b="1" dirty="0">
                <a:latin typeface="宋体" charset="-122"/>
              </a:rPr>
              <a:t>的上转型对象</a:t>
            </a:r>
            <a:br>
              <a:rPr lang="en-US" altLang="zh-CN" sz="4000" b="1" dirty="0">
                <a:latin typeface="宋体" charset="-122"/>
              </a:rPr>
            </a:br>
            <a:r>
              <a:rPr lang="zh-CN" altLang="en-US" sz="4000" b="1" dirty="0">
                <a:latin typeface="宋体" charset="-122"/>
              </a:rPr>
              <a:t>访问的成员</a:t>
            </a:r>
            <a:endParaRPr lang="en-US" altLang="zh-CN" sz="4000" b="1" dirty="0">
              <a:latin typeface="宋体" charset="-122"/>
            </a:endParaRPr>
          </a:p>
        </p:txBody>
      </p:sp>
      <p:sp>
        <p:nvSpPr>
          <p:cNvPr id="4" name="灯片编号占位符 3">
            <a:extLst>
              <a:ext uri="{FF2B5EF4-FFF2-40B4-BE49-F238E27FC236}">
                <a16:creationId xmlns:a16="http://schemas.microsoft.com/office/drawing/2014/main" id="{469F41BA-79AA-4801-BA64-938BF9912C4D}"/>
              </a:ext>
            </a:extLst>
          </p:cNvPr>
          <p:cNvSpPr>
            <a:spLocks noGrp="1"/>
          </p:cNvSpPr>
          <p:nvPr>
            <p:ph type="sldNum" sz="quarter" idx="12"/>
          </p:nvPr>
        </p:nvSpPr>
        <p:spPr/>
        <p:txBody>
          <a:bodyPr/>
          <a:lstStyle/>
          <a:p>
            <a:fld id="{0C913308-F349-4B6D-A68A-DD1791B4A57B}" type="slidenum">
              <a:rPr lang="zh-CN" altLang="en-US" smtClean="0"/>
              <a:pPr/>
              <a:t>66</a:t>
            </a:fld>
            <a:endParaRPr lang="zh-CN" altLang="en-US"/>
          </a:p>
        </p:txBody>
      </p:sp>
      <p:sp>
        <p:nvSpPr>
          <p:cNvPr id="7" name="Rectangle 26">
            <a:extLst>
              <a:ext uri="{FF2B5EF4-FFF2-40B4-BE49-F238E27FC236}">
                <a16:creationId xmlns:a16="http://schemas.microsoft.com/office/drawing/2014/main" id="{F3223363-CD1E-4D94-B9CB-6C07E8B98814}"/>
              </a:ext>
            </a:extLst>
          </p:cNvPr>
          <p:cNvSpPr>
            <a:spLocks noChangeArrowheads="1"/>
          </p:cNvSpPr>
          <p:nvPr/>
        </p:nvSpPr>
        <p:spPr bwMode="auto">
          <a:xfrm>
            <a:off x="3203848" y="2688936"/>
            <a:ext cx="2954758" cy="433388"/>
          </a:xfrm>
          <a:prstGeom prst="rect">
            <a:avLst/>
          </a:prstGeom>
          <a:solidFill>
            <a:srgbClr val="92D050"/>
          </a:solidFill>
          <a:ln w="9525">
            <a:solidFill>
              <a:schemeClr val="tx1"/>
            </a:solidFill>
            <a:miter lim="800000"/>
            <a:headEnd/>
            <a:tailEnd/>
          </a:ln>
          <a:effectLst/>
        </p:spPr>
        <p:txBody>
          <a:bodyPr wrap="none" anchor="ctr"/>
          <a:lstStyle/>
          <a:p>
            <a:pPr eaLnBrk="0" hangingPunct="0"/>
            <a:r>
              <a:rPr lang="en-US" altLang="zh-CN" sz="2400" b="1" dirty="0"/>
              <a:t>Anthropoid</a:t>
            </a:r>
            <a:r>
              <a:rPr lang="en-US" altLang="zh-CN" sz="2400" b="1" dirty="0">
                <a:solidFill>
                  <a:srgbClr val="0000FF"/>
                </a:solidFill>
                <a:latin typeface="Times New Roman" pitchFamily="18" charset="0"/>
              </a:rPr>
              <a:t>/</a:t>
            </a:r>
            <a:r>
              <a:rPr lang="en-US" altLang="zh-CN" sz="2400" b="1" dirty="0" err="1">
                <a:solidFill>
                  <a:srgbClr val="0000CC"/>
                </a:solidFill>
              </a:rPr>
              <a:t>crySpeak</a:t>
            </a:r>
            <a:endParaRPr lang="en-US" altLang="zh-CN" sz="2400" b="1" dirty="0">
              <a:solidFill>
                <a:srgbClr val="0000FF"/>
              </a:solidFill>
              <a:latin typeface="Times New Roman" pitchFamily="18" charset="0"/>
            </a:endParaRPr>
          </a:p>
        </p:txBody>
      </p:sp>
      <p:sp>
        <p:nvSpPr>
          <p:cNvPr id="8" name="Rectangle 27">
            <a:extLst>
              <a:ext uri="{FF2B5EF4-FFF2-40B4-BE49-F238E27FC236}">
                <a16:creationId xmlns:a16="http://schemas.microsoft.com/office/drawing/2014/main" id="{0EFA8A98-BCDE-4C3B-99A8-E79709744A19}"/>
              </a:ext>
            </a:extLst>
          </p:cNvPr>
          <p:cNvSpPr>
            <a:spLocks noChangeArrowheads="1"/>
          </p:cNvSpPr>
          <p:nvPr/>
        </p:nvSpPr>
        <p:spPr bwMode="auto">
          <a:xfrm>
            <a:off x="3187841" y="4448577"/>
            <a:ext cx="2954758" cy="423533"/>
          </a:xfrm>
          <a:prstGeom prst="rect">
            <a:avLst/>
          </a:prstGeom>
          <a:solidFill>
            <a:srgbClr val="92D050"/>
          </a:solidFill>
          <a:ln w="9525">
            <a:solidFill>
              <a:schemeClr val="tx1"/>
            </a:solidFill>
            <a:miter lim="800000"/>
            <a:headEnd/>
            <a:tailEnd/>
          </a:ln>
          <a:effectLst/>
        </p:spPr>
        <p:txBody>
          <a:bodyPr wrap="none" anchor="ctr"/>
          <a:lstStyle/>
          <a:p>
            <a:pPr eaLnBrk="0" hangingPunct="0"/>
            <a:r>
              <a:rPr lang="en-US" altLang="zh-CN" sz="2400" b="1"/>
              <a:t>People</a:t>
            </a:r>
            <a:r>
              <a:rPr lang="en-US" altLang="zh-CN" sz="2400" b="1">
                <a:solidFill>
                  <a:srgbClr val="C00000"/>
                </a:solidFill>
                <a:latin typeface="Times New Roman" pitchFamily="18" charset="0"/>
              </a:rPr>
              <a:t>/</a:t>
            </a:r>
            <a:r>
              <a:rPr lang="en-US" altLang="zh-CN" sz="2400" b="1">
                <a:solidFill>
                  <a:srgbClr val="006600"/>
                </a:solidFill>
              </a:rPr>
              <a:t>computer</a:t>
            </a:r>
            <a:endParaRPr lang="en-US" altLang="zh-CN" sz="2400" b="1" dirty="0">
              <a:solidFill>
                <a:srgbClr val="000000"/>
              </a:solidFill>
              <a:latin typeface="Times New Roman" pitchFamily="18" charset="0"/>
            </a:endParaRPr>
          </a:p>
        </p:txBody>
      </p:sp>
      <p:sp>
        <p:nvSpPr>
          <p:cNvPr id="9" name="Rectangle 28">
            <a:extLst>
              <a:ext uri="{FF2B5EF4-FFF2-40B4-BE49-F238E27FC236}">
                <a16:creationId xmlns:a16="http://schemas.microsoft.com/office/drawing/2014/main" id="{70280B1B-10E5-4F68-8433-6E1F6A199347}"/>
              </a:ext>
            </a:extLst>
          </p:cNvPr>
          <p:cNvSpPr>
            <a:spLocks noChangeArrowheads="1"/>
          </p:cNvSpPr>
          <p:nvPr/>
        </p:nvSpPr>
        <p:spPr bwMode="auto">
          <a:xfrm>
            <a:off x="6158606" y="2793836"/>
            <a:ext cx="1274697" cy="271117"/>
          </a:xfrm>
          <a:prstGeom prst="rect">
            <a:avLst/>
          </a:prstGeom>
          <a:noFill/>
          <a:ln w="9525">
            <a:solidFill>
              <a:schemeClr val="tx1"/>
            </a:solidFill>
            <a:miter lim="800000"/>
            <a:headEnd/>
            <a:tailEnd/>
          </a:ln>
          <a:effectLst/>
        </p:spPr>
        <p:txBody>
          <a:bodyPr wrap="none" anchor="ctr"/>
          <a:lstStyle/>
          <a:p>
            <a:pPr algn="ctr" eaLnBrk="0" hangingPunct="0"/>
            <a:r>
              <a:rPr lang="en-US" altLang="zh-CN" b="1">
                <a:latin typeface="Times New Roman" pitchFamily="18" charset="0"/>
              </a:rPr>
              <a:t>......</a:t>
            </a:r>
          </a:p>
        </p:txBody>
      </p:sp>
      <p:sp>
        <p:nvSpPr>
          <p:cNvPr id="11" name="Rectangle 30">
            <a:extLst>
              <a:ext uri="{FF2B5EF4-FFF2-40B4-BE49-F238E27FC236}">
                <a16:creationId xmlns:a16="http://schemas.microsoft.com/office/drawing/2014/main" id="{00078F70-D40C-436D-80EC-9EA0A6DC51CE}"/>
              </a:ext>
            </a:extLst>
          </p:cNvPr>
          <p:cNvSpPr>
            <a:spLocks noChangeArrowheads="1"/>
          </p:cNvSpPr>
          <p:nvPr/>
        </p:nvSpPr>
        <p:spPr bwMode="auto">
          <a:xfrm>
            <a:off x="3203847" y="2255548"/>
            <a:ext cx="2954759" cy="433388"/>
          </a:xfrm>
          <a:prstGeom prst="rect">
            <a:avLst/>
          </a:prstGeom>
          <a:solidFill>
            <a:srgbClr val="FFFF99"/>
          </a:solidFill>
          <a:ln w="9525">
            <a:solidFill>
              <a:schemeClr val="tx1"/>
            </a:solidFill>
            <a:miter lim="800000"/>
            <a:headEnd/>
            <a:tailEnd/>
          </a:ln>
          <a:effectLst/>
        </p:spPr>
        <p:txBody>
          <a:bodyPr wrap="none" anchor="ctr"/>
          <a:lstStyle/>
          <a:p>
            <a:pPr eaLnBrk="0" hangingPunct="0"/>
            <a:r>
              <a:rPr lang="en-US" altLang="zh-CN" sz="2400" b="1"/>
              <a:t>Anthropoid</a:t>
            </a:r>
            <a:r>
              <a:rPr lang="en-US" altLang="zh-CN" sz="2400" b="1">
                <a:solidFill>
                  <a:srgbClr val="0000FF"/>
                </a:solidFill>
                <a:latin typeface="Times New Roman" pitchFamily="18" charset="0"/>
              </a:rPr>
              <a:t>/m</a:t>
            </a:r>
            <a:endParaRPr lang="en-US" altLang="zh-CN" sz="2400" b="1" dirty="0">
              <a:solidFill>
                <a:srgbClr val="0000FF"/>
              </a:solidFill>
              <a:latin typeface="Times New Roman" pitchFamily="18" charset="0"/>
            </a:endParaRPr>
          </a:p>
        </p:txBody>
      </p:sp>
      <p:sp>
        <p:nvSpPr>
          <p:cNvPr id="13" name="Rectangle 35">
            <a:extLst>
              <a:ext uri="{FF2B5EF4-FFF2-40B4-BE49-F238E27FC236}">
                <a16:creationId xmlns:a16="http://schemas.microsoft.com/office/drawing/2014/main" id="{15AAE6A0-6353-4E7C-8BB3-EA9E45F35E6B}"/>
              </a:ext>
            </a:extLst>
          </p:cNvPr>
          <p:cNvSpPr>
            <a:spLocks noChangeArrowheads="1"/>
          </p:cNvSpPr>
          <p:nvPr/>
        </p:nvSpPr>
        <p:spPr bwMode="auto">
          <a:xfrm>
            <a:off x="3187841" y="3571946"/>
            <a:ext cx="2954758" cy="433388"/>
          </a:xfrm>
          <a:prstGeom prst="rect">
            <a:avLst/>
          </a:prstGeom>
          <a:solidFill>
            <a:srgbClr val="FFFF99"/>
          </a:solidFill>
          <a:ln w="9525">
            <a:solidFill>
              <a:schemeClr val="tx1"/>
            </a:solidFill>
            <a:miter lim="800000"/>
            <a:headEnd/>
            <a:tailEnd/>
          </a:ln>
          <a:effectLst/>
        </p:spPr>
        <p:txBody>
          <a:bodyPr wrap="none" anchor="ctr"/>
          <a:lstStyle/>
          <a:p>
            <a:pPr eaLnBrk="0" hangingPunct="0"/>
            <a:r>
              <a:rPr lang="en-US" altLang="zh-CN" sz="2400" b="1"/>
              <a:t>People</a:t>
            </a:r>
            <a:r>
              <a:rPr lang="en-US" altLang="zh-CN" sz="2400" b="1">
                <a:solidFill>
                  <a:srgbClr val="C00000"/>
                </a:solidFill>
                <a:latin typeface="Times New Roman" pitchFamily="18" charset="0"/>
              </a:rPr>
              <a:t>/m</a:t>
            </a:r>
            <a:endParaRPr lang="en-US" altLang="zh-CN" sz="2400" b="1" dirty="0">
              <a:solidFill>
                <a:srgbClr val="C00000"/>
              </a:solidFill>
              <a:latin typeface="Times New Roman" pitchFamily="18" charset="0"/>
            </a:endParaRPr>
          </a:p>
        </p:txBody>
      </p:sp>
      <p:sp>
        <p:nvSpPr>
          <p:cNvPr id="15" name="TextBox 51">
            <a:extLst>
              <a:ext uri="{FF2B5EF4-FFF2-40B4-BE49-F238E27FC236}">
                <a16:creationId xmlns:a16="http://schemas.microsoft.com/office/drawing/2014/main" id="{7E9CD104-D1B4-4D98-B441-CE26B1056B0A}"/>
              </a:ext>
            </a:extLst>
          </p:cNvPr>
          <p:cNvSpPr txBox="1"/>
          <p:nvPr/>
        </p:nvSpPr>
        <p:spPr>
          <a:xfrm>
            <a:off x="3994061" y="5623590"/>
            <a:ext cx="2884069" cy="523220"/>
          </a:xfrm>
          <a:prstGeom prst="rect">
            <a:avLst/>
          </a:prstGeom>
          <a:noFill/>
        </p:spPr>
        <p:txBody>
          <a:bodyPr wrap="square" rtlCol="0">
            <a:spAutoFit/>
          </a:bodyPr>
          <a:lstStyle/>
          <a:p>
            <a:pPr algn="ctr"/>
            <a:r>
              <a:rPr lang="zh-CN" altLang="en-US" sz="2800" b="1" dirty="0">
                <a:solidFill>
                  <a:srgbClr val="006600"/>
                </a:solidFill>
              </a:rPr>
              <a:t>子类对象</a:t>
            </a:r>
            <a:r>
              <a:rPr lang="en-US" altLang="zh-CN" sz="2800" b="1" dirty="0">
                <a:solidFill>
                  <a:srgbClr val="006600"/>
                </a:solidFill>
              </a:rPr>
              <a:t>people</a:t>
            </a:r>
            <a:endParaRPr lang="zh-CN" altLang="en-US" sz="2800" b="1" dirty="0">
              <a:solidFill>
                <a:srgbClr val="006600"/>
              </a:solidFill>
            </a:endParaRPr>
          </a:p>
        </p:txBody>
      </p:sp>
      <p:sp>
        <p:nvSpPr>
          <p:cNvPr id="16" name="Rectangle 35">
            <a:extLst>
              <a:ext uri="{FF2B5EF4-FFF2-40B4-BE49-F238E27FC236}">
                <a16:creationId xmlns:a16="http://schemas.microsoft.com/office/drawing/2014/main" id="{4CFAF5FB-12CC-4030-A8EC-7C635DBB338E}"/>
              </a:ext>
            </a:extLst>
          </p:cNvPr>
          <p:cNvSpPr>
            <a:spLocks noChangeArrowheads="1"/>
          </p:cNvSpPr>
          <p:nvPr/>
        </p:nvSpPr>
        <p:spPr bwMode="auto">
          <a:xfrm>
            <a:off x="3187841" y="4005334"/>
            <a:ext cx="2954758" cy="433388"/>
          </a:xfrm>
          <a:prstGeom prst="rect">
            <a:avLst/>
          </a:prstGeom>
          <a:solidFill>
            <a:srgbClr val="FFFF99"/>
          </a:solidFill>
          <a:ln w="9525">
            <a:solidFill>
              <a:schemeClr val="tx1"/>
            </a:solidFill>
            <a:miter lim="800000"/>
            <a:headEnd/>
            <a:tailEnd/>
          </a:ln>
          <a:effectLst/>
        </p:spPr>
        <p:txBody>
          <a:bodyPr wrap="none" anchor="ctr"/>
          <a:lstStyle/>
          <a:p>
            <a:pPr eaLnBrk="0" hangingPunct="0"/>
            <a:r>
              <a:rPr lang="en-US" altLang="zh-CN" sz="2400" b="1"/>
              <a:t>People</a:t>
            </a:r>
            <a:r>
              <a:rPr lang="en-US" altLang="zh-CN" sz="2400" b="1">
                <a:solidFill>
                  <a:srgbClr val="C00000"/>
                </a:solidFill>
                <a:latin typeface="Times New Roman" pitchFamily="18" charset="0"/>
              </a:rPr>
              <a:t>/n</a:t>
            </a:r>
            <a:endParaRPr lang="en-US" altLang="zh-CN" sz="2400" b="1" dirty="0">
              <a:solidFill>
                <a:srgbClr val="C00000"/>
              </a:solidFill>
              <a:latin typeface="Times New Roman" pitchFamily="18" charset="0"/>
            </a:endParaRPr>
          </a:p>
        </p:txBody>
      </p:sp>
      <p:sp>
        <p:nvSpPr>
          <p:cNvPr id="17" name="Rectangle 36">
            <a:extLst>
              <a:ext uri="{FF2B5EF4-FFF2-40B4-BE49-F238E27FC236}">
                <a16:creationId xmlns:a16="http://schemas.microsoft.com/office/drawing/2014/main" id="{73D94D7D-2451-449F-A60E-976637B5D24A}"/>
              </a:ext>
            </a:extLst>
          </p:cNvPr>
          <p:cNvSpPr>
            <a:spLocks noChangeArrowheads="1"/>
          </p:cNvSpPr>
          <p:nvPr/>
        </p:nvSpPr>
        <p:spPr bwMode="auto">
          <a:xfrm>
            <a:off x="6142044" y="4073825"/>
            <a:ext cx="1274697" cy="271117"/>
          </a:xfrm>
          <a:prstGeom prst="rect">
            <a:avLst/>
          </a:prstGeom>
          <a:noFill/>
          <a:ln w="9525">
            <a:solidFill>
              <a:schemeClr val="tx1"/>
            </a:solidFill>
            <a:miter lim="800000"/>
            <a:headEnd/>
            <a:tailEnd/>
          </a:ln>
          <a:effectLst/>
        </p:spPr>
        <p:txBody>
          <a:bodyPr wrap="none" anchor="ctr"/>
          <a:lstStyle/>
          <a:p>
            <a:pPr algn="ctr" eaLnBrk="0" hangingPunct="0"/>
            <a:r>
              <a:rPr lang="en-US" altLang="zh-CN" b="1">
                <a:latin typeface="Times New Roman" pitchFamily="18" charset="0"/>
              </a:rPr>
              <a:t>60</a:t>
            </a:r>
          </a:p>
        </p:txBody>
      </p:sp>
      <p:sp>
        <p:nvSpPr>
          <p:cNvPr id="18" name="Rectangle 28">
            <a:extLst>
              <a:ext uri="{FF2B5EF4-FFF2-40B4-BE49-F238E27FC236}">
                <a16:creationId xmlns:a16="http://schemas.microsoft.com/office/drawing/2014/main" id="{8E49826D-8053-42F1-88D6-53AD81C64D8E}"/>
              </a:ext>
            </a:extLst>
          </p:cNvPr>
          <p:cNvSpPr>
            <a:spLocks noChangeArrowheads="1"/>
          </p:cNvSpPr>
          <p:nvPr/>
        </p:nvSpPr>
        <p:spPr bwMode="auto">
          <a:xfrm>
            <a:off x="6142043" y="4536744"/>
            <a:ext cx="1274697" cy="271117"/>
          </a:xfrm>
          <a:prstGeom prst="rect">
            <a:avLst/>
          </a:prstGeom>
          <a:noFill/>
          <a:ln w="9525">
            <a:solidFill>
              <a:schemeClr val="tx1"/>
            </a:solidFill>
            <a:miter lim="800000"/>
            <a:headEnd/>
            <a:tailEnd/>
          </a:ln>
          <a:effectLst/>
        </p:spPr>
        <p:txBody>
          <a:bodyPr wrap="none" anchor="ctr"/>
          <a:lstStyle/>
          <a:p>
            <a:pPr algn="ctr" eaLnBrk="0" hangingPunct="0"/>
            <a:r>
              <a:rPr lang="en-US" altLang="zh-CN" b="1">
                <a:latin typeface="Times New Roman" pitchFamily="18" charset="0"/>
              </a:rPr>
              <a:t>......</a:t>
            </a:r>
          </a:p>
        </p:txBody>
      </p:sp>
      <p:sp>
        <p:nvSpPr>
          <p:cNvPr id="19" name="Rectangle 27">
            <a:extLst>
              <a:ext uri="{FF2B5EF4-FFF2-40B4-BE49-F238E27FC236}">
                <a16:creationId xmlns:a16="http://schemas.microsoft.com/office/drawing/2014/main" id="{8E4A9AA5-EBAC-4ED7-BAC5-4B462BC700CB}"/>
              </a:ext>
            </a:extLst>
          </p:cNvPr>
          <p:cNvSpPr>
            <a:spLocks noChangeArrowheads="1"/>
          </p:cNvSpPr>
          <p:nvPr/>
        </p:nvSpPr>
        <p:spPr bwMode="auto">
          <a:xfrm>
            <a:off x="3187287" y="4881650"/>
            <a:ext cx="2954758" cy="423533"/>
          </a:xfrm>
          <a:prstGeom prst="rect">
            <a:avLst/>
          </a:prstGeom>
          <a:solidFill>
            <a:srgbClr val="92D050"/>
          </a:solidFill>
          <a:ln w="9525">
            <a:solidFill>
              <a:schemeClr val="tx1"/>
            </a:solidFill>
            <a:miter lim="800000"/>
            <a:headEnd/>
            <a:tailEnd/>
          </a:ln>
          <a:effectLst/>
        </p:spPr>
        <p:txBody>
          <a:bodyPr wrap="none" anchor="ctr"/>
          <a:lstStyle/>
          <a:p>
            <a:pPr eaLnBrk="0" hangingPunct="0"/>
            <a:r>
              <a:rPr lang="en-US" altLang="zh-CN" sz="2400" b="1"/>
              <a:t>People</a:t>
            </a:r>
            <a:r>
              <a:rPr lang="en-US" altLang="zh-CN" sz="2400" b="1">
                <a:solidFill>
                  <a:srgbClr val="C00000"/>
                </a:solidFill>
                <a:latin typeface="Times New Roman" pitchFamily="18" charset="0"/>
              </a:rPr>
              <a:t>/</a:t>
            </a:r>
            <a:r>
              <a:rPr lang="en-US" altLang="zh-CN" sz="2400" b="1">
                <a:solidFill>
                  <a:srgbClr val="000099"/>
                </a:solidFill>
              </a:rPr>
              <a:t>crySpeak</a:t>
            </a:r>
            <a:endParaRPr lang="en-US" altLang="zh-CN" sz="2400" b="1" dirty="0">
              <a:solidFill>
                <a:srgbClr val="000000"/>
              </a:solidFill>
              <a:latin typeface="Times New Roman" pitchFamily="18" charset="0"/>
            </a:endParaRPr>
          </a:p>
        </p:txBody>
      </p:sp>
      <p:sp>
        <p:nvSpPr>
          <p:cNvPr id="20" name="Rectangle 28">
            <a:extLst>
              <a:ext uri="{FF2B5EF4-FFF2-40B4-BE49-F238E27FC236}">
                <a16:creationId xmlns:a16="http://schemas.microsoft.com/office/drawing/2014/main" id="{1DFF0746-5B2D-4F08-97B6-9B94E35E4058}"/>
              </a:ext>
            </a:extLst>
          </p:cNvPr>
          <p:cNvSpPr>
            <a:spLocks noChangeArrowheads="1"/>
          </p:cNvSpPr>
          <p:nvPr/>
        </p:nvSpPr>
        <p:spPr bwMode="auto">
          <a:xfrm>
            <a:off x="6142042" y="4981777"/>
            <a:ext cx="1274697" cy="271117"/>
          </a:xfrm>
          <a:prstGeom prst="rect">
            <a:avLst/>
          </a:prstGeom>
          <a:noFill/>
          <a:ln w="9525">
            <a:solidFill>
              <a:schemeClr val="tx1"/>
            </a:solidFill>
            <a:miter lim="800000"/>
            <a:headEnd/>
            <a:tailEnd/>
          </a:ln>
          <a:effectLst/>
        </p:spPr>
        <p:txBody>
          <a:bodyPr wrap="none" anchor="ctr"/>
          <a:lstStyle/>
          <a:p>
            <a:pPr algn="ctr" eaLnBrk="0" hangingPunct="0"/>
            <a:r>
              <a:rPr lang="en-US" altLang="zh-CN" b="1">
                <a:latin typeface="Times New Roman" pitchFamily="18" charset="0"/>
              </a:rPr>
              <a:t>......</a:t>
            </a:r>
          </a:p>
        </p:txBody>
      </p:sp>
      <p:sp>
        <p:nvSpPr>
          <p:cNvPr id="21" name="矩形 20">
            <a:extLst>
              <a:ext uri="{FF2B5EF4-FFF2-40B4-BE49-F238E27FC236}">
                <a16:creationId xmlns:a16="http://schemas.microsoft.com/office/drawing/2014/main" id="{C2901938-B321-41C9-A0FF-0928C19003FE}"/>
              </a:ext>
            </a:extLst>
          </p:cNvPr>
          <p:cNvSpPr/>
          <p:nvPr/>
        </p:nvSpPr>
        <p:spPr>
          <a:xfrm>
            <a:off x="2987824" y="2060848"/>
            <a:ext cx="4896544" cy="35283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F9150314-BD54-44D1-9D3A-598E897AAD76}"/>
              </a:ext>
            </a:extLst>
          </p:cNvPr>
          <p:cNvCxnSpPr/>
          <p:nvPr/>
        </p:nvCxnSpPr>
        <p:spPr>
          <a:xfrm>
            <a:off x="2987824" y="3298867"/>
            <a:ext cx="48965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AE108D1-3F67-4331-BD96-B01931296F21}"/>
              </a:ext>
            </a:extLst>
          </p:cNvPr>
          <p:cNvSpPr txBox="1"/>
          <p:nvPr/>
        </p:nvSpPr>
        <p:spPr>
          <a:xfrm>
            <a:off x="971600" y="2293077"/>
            <a:ext cx="1501777" cy="523220"/>
          </a:xfrm>
          <a:prstGeom prst="rect">
            <a:avLst/>
          </a:prstGeom>
          <a:noFill/>
        </p:spPr>
        <p:txBody>
          <a:bodyPr wrap="square" rtlCol="0">
            <a:spAutoFit/>
          </a:bodyPr>
          <a:lstStyle/>
          <a:p>
            <a:r>
              <a:rPr lang="en-US" altLang="zh-CN" sz="2800" b="1" dirty="0"/>
              <a:t>monkey</a:t>
            </a:r>
            <a:endParaRPr lang="zh-CN" altLang="en-US" sz="2800" b="1" dirty="0"/>
          </a:p>
        </p:txBody>
      </p:sp>
      <p:cxnSp>
        <p:nvCxnSpPr>
          <p:cNvPr id="26" name="直接箭头连接符 25">
            <a:extLst>
              <a:ext uri="{FF2B5EF4-FFF2-40B4-BE49-F238E27FC236}">
                <a16:creationId xmlns:a16="http://schemas.microsoft.com/office/drawing/2014/main" id="{3A94B7EE-DFA9-4441-BB6F-A28A1406AB63}"/>
              </a:ext>
            </a:extLst>
          </p:cNvPr>
          <p:cNvCxnSpPr>
            <a:cxnSpLocks/>
          </p:cNvCxnSpPr>
          <p:nvPr/>
        </p:nvCxnSpPr>
        <p:spPr>
          <a:xfrm>
            <a:off x="2267744" y="2628971"/>
            <a:ext cx="936103" cy="247348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B8E708D-9CCD-48C2-AFA5-AE9E3DBEC73C}"/>
              </a:ext>
            </a:extLst>
          </p:cNvPr>
          <p:cNvCxnSpPr>
            <a:cxnSpLocks/>
            <a:endCxn id="11" idx="1"/>
          </p:cNvCxnSpPr>
          <p:nvPr/>
        </p:nvCxnSpPr>
        <p:spPr>
          <a:xfrm flipV="1">
            <a:off x="2267744" y="2472242"/>
            <a:ext cx="936103" cy="92662"/>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41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§5.8    </a:t>
            </a:r>
            <a:r>
              <a:rPr lang="zh-CN" altLang="en-US" sz="3600" dirty="0">
                <a:latin typeface="宋体" charset="-122"/>
              </a:rPr>
              <a:t>继承与多态 </a:t>
            </a:r>
            <a:endParaRPr lang="zh-CN" altLang="en-US" dirty="0"/>
          </a:p>
        </p:txBody>
      </p:sp>
      <p:sp>
        <p:nvSpPr>
          <p:cNvPr id="3" name="内容占位符 2"/>
          <p:cNvSpPr>
            <a:spLocks noGrp="1"/>
          </p:cNvSpPr>
          <p:nvPr>
            <p:ph idx="1"/>
          </p:nvPr>
        </p:nvSpPr>
        <p:spPr/>
        <p:txBody>
          <a:bodyPr/>
          <a:lstStyle/>
          <a:p>
            <a:pPr>
              <a:spcBef>
                <a:spcPts val="0"/>
              </a:spcBef>
            </a:pPr>
            <a:r>
              <a:rPr lang="zh-CN" altLang="en-US" dirty="0">
                <a:latin typeface="华文行楷" panose="02010800040101010101" pitchFamily="2" charset="-122"/>
                <a:ea typeface="华文行楷" panose="02010800040101010101" pitchFamily="2" charset="-122"/>
              </a:rPr>
              <a:t>当一个类有很多子类的时候</a:t>
            </a:r>
            <a:r>
              <a:rPr lang="en-US" altLang="zh-CN" dirty="0">
                <a:latin typeface="宋体" charset="-122"/>
                <a:ea typeface="华文行楷" panose="02010800040101010101" pitchFamily="2" charset="-122"/>
              </a:rPr>
              <a:t>:</a:t>
            </a:r>
            <a:endParaRPr lang="en-US" altLang="zh-CN" b="1" dirty="0">
              <a:solidFill>
                <a:srgbClr val="C00000"/>
              </a:solidFill>
              <a:latin typeface="华文行楷" panose="02010800040101010101" pitchFamily="2" charset="-122"/>
              <a:ea typeface="华文行楷" panose="02010800040101010101" pitchFamily="2" charset="-122"/>
            </a:endParaRPr>
          </a:p>
          <a:p>
            <a:pPr lvl="1">
              <a:spcBef>
                <a:spcPts val="0"/>
              </a:spcBef>
            </a:pPr>
            <a:r>
              <a:rPr lang="zh-CN" altLang="en-US" sz="2800" b="1" dirty="0">
                <a:solidFill>
                  <a:srgbClr val="C00000"/>
                </a:solidFill>
                <a:latin typeface="华文行楷" panose="02010800040101010101" pitchFamily="2" charset="-122"/>
                <a:ea typeface="华文行楷" panose="02010800040101010101" pitchFamily="2" charset="-122"/>
              </a:rPr>
              <a:t>多态性</a:t>
            </a:r>
            <a:r>
              <a:rPr lang="zh-CN" altLang="en-US" sz="2800" dirty="0">
                <a:latin typeface="宋体" charset="-122"/>
              </a:rPr>
              <a:t>就是指</a:t>
            </a:r>
            <a:r>
              <a:rPr lang="zh-CN" altLang="en-US" sz="2800" dirty="0">
                <a:solidFill>
                  <a:srgbClr val="000099"/>
                </a:solidFill>
                <a:latin typeface="华文行楷" panose="02010800040101010101" pitchFamily="2" charset="-122"/>
                <a:ea typeface="华文行楷" panose="02010800040101010101" pitchFamily="2" charset="-122"/>
              </a:rPr>
              <a:t>父类的某个方法被</a:t>
            </a:r>
            <a:r>
              <a:rPr lang="zh-CN" altLang="en-US" sz="2800" dirty="0">
                <a:solidFill>
                  <a:srgbClr val="FF0000"/>
                </a:solidFill>
                <a:latin typeface="华文行楷" panose="02010800040101010101" pitchFamily="2" charset="-122"/>
                <a:ea typeface="华文行楷" panose="02010800040101010101" pitchFamily="2" charset="-122"/>
              </a:rPr>
              <a:t>多个子类</a:t>
            </a:r>
            <a:r>
              <a:rPr lang="zh-CN" altLang="en-US" sz="2800" dirty="0">
                <a:solidFill>
                  <a:srgbClr val="000099"/>
                </a:solidFill>
                <a:latin typeface="华文行楷" panose="02010800040101010101" pitchFamily="2" charset="-122"/>
                <a:ea typeface="华文行楷" panose="02010800040101010101" pitchFamily="2" charset="-122"/>
              </a:rPr>
              <a:t>重写</a:t>
            </a:r>
            <a:r>
              <a:rPr lang="zh-CN" altLang="en-US" sz="2800" dirty="0">
                <a:latin typeface="宋体" charset="-122"/>
              </a:rPr>
              <a:t>时，可以各自产生自己的功能行为。</a:t>
            </a:r>
            <a:endParaRPr lang="en-US" altLang="zh-CN" sz="2800" dirty="0">
              <a:latin typeface="宋体" charset="-122"/>
            </a:endParaRPr>
          </a:p>
          <a:p>
            <a:pPr>
              <a:spcBef>
                <a:spcPts val="0"/>
              </a:spcBef>
            </a:pPr>
            <a:endParaRPr lang="en-US" altLang="zh-CN" dirty="0">
              <a:latin typeface="宋体" charset="-122"/>
            </a:endParaRPr>
          </a:p>
          <a:p>
            <a:pPr lvl="1">
              <a:spcBef>
                <a:spcPts val="0"/>
              </a:spcBef>
            </a:pPr>
            <a:r>
              <a:rPr lang="zh-CN" altLang="en-US" sz="2800" dirty="0">
                <a:latin typeface="宋体" charset="-122"/>
              </a:rPr>
              <a:t>如果这些子类都重写了父类同一个方法，那么，</a:t>
            </a:r>
            <a:r>
              <a:rPr lang="zh-CN" altLang="en-US" sz="2800" dirty="0">
                <a:solidFill>
                  <a:srgbClr val="C00000"/>
                </a:solidFill>
                <a:latin typeface="华文行楷" panose="02010800040101010101" pitchFamily="2" charset="-122"/>
                <a:ea typeface="华文行楷" panose="02010800040101010101" pitchFamily="2" charset="-122"/>
              </a:rPr>
              <a:t>上转型对象</a:t>
            </a:r>
            <a:r>
              <a:rPr lang="zh-CN" altLang="en-US" sz="2800" dirty="0">
                <a:latin typeface="宋体" charset="-122"/>
              </a:rPr>
              <a:t>在调用该方法时，</a:t>
            </a:r>
            <a:r>
              <a:rPr lang="zh-CN" altLang="en-US" sz="2800" dirty="0">
                <a:solidFill>
                  <a:srgbClr val="006600"/>
                </a:solidFill>
                <a:latin typeface="华文行楷" panose="02010800040101010101" pitchFamily="2" charset="-122"/>
                <a:ea typeface="华文行楷" panose="02010800040101010101" pitchFamily="2" charset="-122"/>
              </a:rPr>
              <a:t>可能具有多种不同形态</a:t>
            </a:r>
            <a:r>
              <a:rPr lang="zh-CN" altLang="en-US" sz="2800" dirty="0">
                <a:latin typeface="宋体" charset="-122"/>
              </a:rPr>
              <a:t>。</a:t>
            </a:r>
            <a:endParaRPr lang="en-US" altLang="zh-CN" sz="2800" dirty="0">
              <a:latin typeface="宋体" charset="-122"/>
            </a:endParaRPr>
          </a:p>
          <a:p>
            <a:pPr>
              <a:spcBef>
                <a:spcPts val="0"/>
              </a:spcBef>
            </a:pPr>
            <a:endParaRPr lang="en-US" altLang="zh-CN" dirty="0">
              <a:latin typeface="宋体" charset="-122"/>
            </a:endParaRPr>
          </a:p>
          <a:p>
            <a:pPr>
              <a:spcBef>
                <a:spcPts val="0"/>
              </a:spcBef>
            </a:pPr>
            <a:r>
              <a:rPr lang="zh-CN" altLang="en-US" b="1" dirty="0">
                <a:solidFill>
                  <a:srgbClr val="000099"/>
                </a:solidFill>
                <a:latin typeface="宋体" charset="-122"/>
              </a:rPr>
              <a:t>重点：例5-10</a:t>
            </a:r>
            <a:r>
              <a:rPr lang="en-US" altLang="zh-CN" b="1" dirty="0">
                <a:solidFill>
                  <a:srgbClr val="000099"/>
                </a:solidFill>
                <a:latin typeface="宋体" charset="-122"/>
              </a:rPr>
              <a:t>(</a:t>
            </a:r>
            <a:r>
              <a:rPr lang="zh-CN" altLang="en-US" b="1" dirty="0">
                <a:solidFill>
                  <a:srgbClr val="000099"/>
                </a:solidFill>
                <a:latin typeface="宋体" charset="-122"/>
              </a:rPr>
              <a:t>课后运行并观察结果，理解多态</a:t>
            </a:r>
            <a:r>
              <a:rPr lang="en-US" altLang="zh-CN" b="1" dirty="0">
                <a:solidFill>
                  <a:srgbClr val="000099"/>
                </a:solidFill>
                <a:latin typeface="宋体" charset="-122"/>
              </a:rPr>
              <a:t>)</a:t>
            </a:r>
            <a:r>
              <a:rPr lang="zh-CN" altLang="en-US" b="1" dirty="0">
                <a:solidFill>
                  <a:srgbClr val="000099"/>
                </a:solidFill>
                <a:latin typeface="宋体" charset="-122"/>
              </a:rPr>
              <a:t>。</a:t>
            </a:r>
            <a:endParaRPr lang="zh-CN" altLang="en-US" dirty="0">
              <a:solidFill>
                <a:srgbClr val="000099"/>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dirty="0"/>
              <a:t>§5.</a:t>
            </a:r>
            <a:r>
              <a:rPr lang="zh-CN" altLang="en-US"/>
              <a:t>9 </a:t>
            </a:r>
            <a:r>
              <a:rPr lang="en-US" altLang="zh-CN"/>
              <a:t>abstract</a:t>
            </a:r>
            <a:r>
              <a:rPr lang="zh-CN" altLang="en-US" dirty="0"/>
              <a:t>类和</a:t>
            </a:r>
            <a:r>
              <a:rPr lang="en-US" altLang="zh-CN" dirty="0"/>
              <a:t>abstract</a:t>
            </a:r>
            <a:r>
              <a:rPr lang="zh-CN" altLang="en-US" dirty="0"/>
              <a:t>方法 </a:t>
            </a:r>
          </a:p>
        </p:txBody>
      </p:sp>
      <p:sp>
        <p:nvSpPr>
          <p:cNvPr id="3" name="内容占位符 2"/>
          <p:cNvSpPr>
            <a:spLocks noGrp="1"/>
          </p:cNvSpPr>
          <p:nvPr>
            <p:ph idx="1"/>
          </p:nvPr>
        </p:nvSpPr>
        <p:spPr/>
        <p:txBody>
          <a:bodyPr/>
          <a:lstStyle/>
          <a:p>
            <a:pPr marL="0" indent="476250" algn="just">
              <a:spcBef>
                <a:spcPts val="0"/>
              </a:spcBef>
            </a:pPr>
            <a:r>
              <a:rPr lang="zh-CN" altLang="en-US" dirty="0">
                <a:latin typeface="+mj-lt"/>
              </a:rPr>
              <a:t>用关键字</a:t>
            </a:r>
            <a:r>
              <a:rPr lang="en-US" altLang="zh-CN" dirty="0">
                <a:latin typeface="+mj-lt"/>
              </a:rPr>
              <a:t>abstract</a:t>
            </a:r>
            <a:r>
              <a:rPr lang="zh-CN" altLang="en-US" dirty="0">
                <a:latin typeface="+mj-lt"/>
              </a:rPr>
              <a:t>修饰的类称为</a:t>
            </a:r>
            <a:r>
              <a:rPr lang="en-US" altLang="zh-CN" dirty="0">
                <a:solidFill>
                  <a:srgbClr val="C00000"/>
                </a:solidFill>
                <a:latin typeface="+mj-lt"/>
              </a:rPr>
              <a:t>abstract</a:t>
            </a:r>
            <a:r>
              <a:rPr lang="zh-CN" altLang="en-US" dirty="0">
                <a:solidFill>
                  <a:srgbClr val="C00000"/>
                </a:solidFill>
                <a:latin typeface="+mj-lt"/>
              </a:rPr>
              <a:t>类</a:t>
            </a:r>
            <a:r>
              <a:rPr lang="en-US" altLang="zh-CN" dirty="0">
                <a:solidFill>
                  <a:srgbClr val="C00000"/>
                </a:solidFill>
                <a:latin typeface="+mj-lt"/>
              </a:rPr>
              <a:t>(</a:t>
            </a:r>
            <a:r>
              <a:rPr lang="zh-CN" altLang="en-US" dirty="0">
                <a:latin typeface="+mj-lt"/>
              </a:rPr>
              <a:t>抽象类</a:t>
            </a:r>
            <a:r>
              <a:rPr lang="en-US" altLang="zh-CN" dirty="0">
                <a:latin typeface="+mj-lt"/>
              </a:rPr>
              <a:t>)</a:t>
            </a:r>
            <a:r>
              <a:rPr lang="zh-CN" altLang="en-US" dirty="0">
                <a:latin typeface="+mj-lt"/>
              </a:rPr>
              <a:t>。如：</a:t>
            </a:r>
            <a:endParaRPr lang="en-US" altLang="zh-CN" dirty="0">
              <a:latin typeface="+mj-lt"/>
            </a:endParaRPr>
          </a:p>
          <a:p>
            <a:pPr marL="0" indent="476250" algn="just">
              <a:spcBef>
                <a:spcPts val="0"/>
              </a:spcBef>
            </a:pPr>
            <a:endParaRPr lang="en-US" altLang="zh-CN" b="1" dirty="0">
              <a:latin typeface="+mj-lt"/>
            </a:endParaRPr>
          </a:p>
          <a:p>
            <a:pPr marL="0" indent="476250" algn="just">
              <a:spcBef>
                <a:spcPts val="0"/>
              </a:spcBef>
            </a:pPr>
            <a:endParaRPr lang="zh-CN" altLang="en-US" b="1" dirty="0">
              <a:latin typeface="+mj-lt"/>
            </a:endParaRPr>
          </a:p>
          <a:p>
            <a:pPr indent="476250" algn="just">
              <a:buNone/>
            </a:pPr>
            <a:r>
              <a:rPr lang="zh-CN" altLang="en-US" b="1" dirty="0">
                <a:latin typeface="+mj-lt"/>
              </a:rPr>
              <a:t>  </a:t>
            </a:r>
            <a:endParaRPr lang="en-US" altLang="zh-CN" b="1" dirty="0">
              <a:latin typeface="+mj-lt"/>
            </a:endParaRPr>
          </a:p>
          <a:p>
            <a:pPr indent="476250" algn="just">
              <a:buNone/>
            </a:pPr>
            <a:endParaRPr lang="zh-CN" altLang="en-US" b="1" dirty="0">
              <a:latin typeface="+mj-lt"/>
            </a:endParaRPr>
          </a:p>
          <a:p>
            <a:pPr marL="0" indent="476250" algn="just">
              <a:spcBef>
                <a:spcPts val="0"/>
              </a:spcBef>
            </a:pPr>
            <a:r>
              <a:rPr lang="zh-CN" altLang="en-US" dirty="0">
                <a:latin typeface="+mj-lt"/>
              </a:rPr>
              <a:t>用关键字</a:t>
            </a:r>
            <a:r>
              <a:rPr lang="en-US" altLang="zh-CN" dirty="0">
                <a:latin typeface="+mj-lt"/>
              </a:rPr>
              <a:t>abstract</a:t>
            </a:r>
            <a:r>
              <a:rPr lang="zh-CN" altLang="en-US" dirty="0">
                <a:latin typeface="+mj-lt"/>
              </a:rPr>
              <a:t>修饰的方法称为</a:t>
            </a:r>
            <a:r>
              <a:rPr lang="en-US" altLang="zh-CN" dirty="0">
                <a:solidFill>
                  <a:srgbClr val="C00000"/>
                </a:solidFill>
                <a:latin typeface="+mj-lt"/>
              </a:rPr>
              <a:t>abstract</a:t>
            </a:r>
            <a:r>
              <a:rPr lang="zh-CN" altLang="en-US" dirty="0">
                <a:solidFill>
                  <a:srgbClr val="C00000"/>
                </a:solidFill>
                <a:latin typeface="+mj-lt"/>
              </a:rPr>
              <a:t>方法</a:t>
            </a:r>
            <a:r>
              <a:rPr lang="en-US" altLang="zh-CN" dirty="0">
                <a:solidFill>
                  <a:srgbClr val="C00000"/>
                </a:solidFill>
                <a:latin typeface="+mj-lt"/>
              </a:rPr>
              <a:t>(</a:t>
            </a:r>
            <a:r>
              <a:rPr lang="zh-CN" altLang="en-US" dirty="0">
                <a:latin typeface="+mj-lt"/>
              </a:rPr>
              <a:t>抽象方法</a:t>
            </a:r>
            <a:r>
              <a:rPr lang="en-US" altLang="zh-CN" dirty="0">
                <a:latin typeface="+mj-lt"/>
              </a:rPr>
              <a:t>)</a:t>
            </a:r>
            <a:r>
              <a:rPr lang="zh-CN" altLang="en-US" dirty="0">
                <a:latin typeface="+mj-lt"/>
              </a:rPr>
              <a:t>，例如：</a:t>
            </a:r>
          </a:p>
          <a:p>
            <a:pPr indent="476250" algn="ctr">
              <a:buNone/>
            </a:pPr>
            <a:r>
              <a:rPr lang="en-US" altLang="zh-CN" sz="2400" b="1" dirty="0">
                <a:solidFill>
                  <a:srgbClr val="C00000"/>
                </a:solidFill>
                <a:latin typeface="+mj-lt"/>
              </a:rPr>
              <a:t>abstract</a:t>
            </a:r>
            <a:r>
              <a:rPr lang="en-US" altLang="zh-CN" sz="2400" b="1" dirty="0">
                <a:solidFill>
                  <a:srgbClr val="0000FF"/>
                </a:solidFill>
                <a:latin typeface="+mj-lt"/>
              </a:rPr>
              <a:t> </a:t>
            </a:r>
            <a:r>
              <a:rPr lang="en-US" altLang="zh-CN" sz="2400" b="1" dirty="0" err="1">
                <a:latin typeface="+mj-lt"/>
              </a:rPr>
              <a:t>int</a:t>
            </a:r>
            <a:r>
              <a:rPr lang="en-US" altLang="zh-CN" sz="2400" b="1" dirty="0">
                <a:latin typeface="+mj-lt"/>
              </a:rPr>
              <a:t> min(</a:t>
            </a:r>
            <a:r>
              <a:rPr lang="en-US" altLang="zh-CN" sz="2400" b="1" dirty="0" err="1">
                <a:latin typeface="+mj-lt"/>
              </a:rPr>
              <a:t>int</a:t>
            </a:r>
            <a:r>
              <a:rPr lang="en-US" altLang="zh-CN" sz="2400" b="1" dirty="0">
                <a:latin typeface="+mj-lt"/>
              </a:rPr>
              <a:t> </a:t>
            </a:r>
            <a:r>
              <a:rPr lang="en-US" altLang="zh-CN" sz="2400" b="1" dirty="0" err="1">
                <a:latin typeface="+mj-lt"/>
              </a:rPr>
              <a:t>x,int</a:t>
            </a:r>
            <a:r>
              <a:rPr lang="en-US" altLang="zh-CN" sz="2400" b="1" dirty="0">
                <a:latin typeface="+mj-lt"/>
              </a:rPr>
              <a:t> y); </a:t>
            </a:r>
            <a:endParaRPr lang="zh-CN" altLang="en-US" sz="2400" b="1" dirty="0">
              <a:latin typeface="+mj-lt"/>
            </a:endParaRPr>
          </a:p>
          <a:p>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68</a:t>
            </a:fld>
            <a:endParaRPr lang="zh-CN" altLang="en-US"/>
          </a:p>
        </p:txBody>
      </p:sp>
      <p:sp>
        <p:nvSpPr>
          <p:cNvPr id="5" name="文本框 4">
            <a:extLst>
              <a:ext uri="{FF2B5EF4-FFF2-40B4-BE49-F238E27FC236}">
                <a16:creationId xmlns:a16="http://schemas.microsoft.com/office/drawing/2014/main" id="{15589DE5-8A32-47D8-B749-5AB5FEC1666F}"/>
              </a:ext>
            </a:extLst>
          </p:cNvPr>
          <p:cNvSpPr txBox="1"/>
          <p:nvPr/>
        </p:nvSpPr>
        <p:spPr>
          <a:xfrm>
            <a:off x="2555776" y="2655789"/>
            <a:ext cx="3384376" cy="1384995"/>
          </a:xfrm>
          <a:prstGeom prst="rect">
            <a:avLst/>
          </a:prstGeom>
          <a:noFill/>
          <a:ln>
            <a:solidFill>
              <a:schemeClr val="accent1">
                <a:shade val="50000"/>
              </a:schemeClr>
            </a:solidFill>
          </a:ln>
        </p:spPr>
        <p:txBody>
          <a:bodyPr wrap="square" rtlCol="0">
            <a:spAutoFit/>
          </a:bodyPr>
          <a:lstStyle/>
          <a:p>
            <a:pPr algn="just">
              <a:buNone/>
            </a:pPr>
            <a:r>
              <a:rPr lang="en-US" altLang="zh-CN" sz="2800" b="1" dirty="0">
                <a:solidFill>
                  <a:srgbClr val="C00000"/>
                </a:solidFill>
              </a:rPr>
              <a:t>abstract</a:t>
            </a:r>
            <a:r>
              <a:rPr lang="en-US" altLang="zh-CN" sz="2800" b="1" dirty="0">
                <a:solidFill>
                  <a:srgbClr val="0000FF"/>
                </a:solidFill>
              </a:rPr>
              <a:t> </a:t>
            </a:r>
            <a:r>
              <a:rPr lang="en-US" altLang="zh-CN" sz="2800" b="1" dirty="0"/>
              <a:t>class A {</a:t>
            </a:r>
          </a:p>
          <a:p>
            <a:pPr algn="just">
              <a:buNone/>
            </a:pPr>
            <a:r>
              <a:rPr lang="en-US" altLang="zh-CN" sz="2800" b="1" dirty="0"/>
              <a:t>    …</a:t>
            </a:r>
          </a:p>
          <a:p>
            <a:pPr algn="just">
              <a:buNone/>
            </a:pPr>
            <a:r>
              <a:rPr lang="en-US" altLang="zh-CN" sz="2800" b="1"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23DD2AC1-C894-4EE6-90C8-2F050F8D74C4}" type="slidenum">
              <a:rPr lang="en-US" altLang="zh-CN"/>
              <a:pPr>
                <a:defRPr/>
              </a:pPr>
              <a:t>69</a:t>
            </a:fld>
            <a:endParaRPr lang="en-US" altLang="zh-CN" dirty="0"/>
          </a:p>
        </p:txBody>
      </p:sp>
      <p:sp>
        <p:nvSpPr>
          <p:cNvPr id="14339" name="Rectangle 2"/>
          <p:cNvSpPr>
            <a:spLocks noGrp="1" noChangeArrowheads="1"/>
          </p:cNvSpPr>
          <p:nvPr>
            <p:ph type="title"/>
          </p:nvPr>
        </p:nvSpPr>
        <p:spPr/>
        <p:txBody>
          <a:bodyPr/>
          <a:lstStyle/>
          <a:p>
            <a:r>
              <a:rPr lang="zh-CN" altLang="en-US" sz="4000" dirty="0">
                <a:solidFill>
                  <a:schemeClr val="tx1"/>
                </a:solidFill>
                <a:latin typeface="Courier New" pitchFamily="49" charset="0"/>
              </a:rPr>
              <a:t>抽象</a:t>
            </a:r>
            <a:r>
              <a:rPr lang="en-US" altLang="zh-CN" sz="4000" dirty="0">
                <a:solidFill>
                  <a:schemeClr val="tx1"/>
                </a:solidFill>
                <a:latin typeface="Courier New" pitchFamily="49" charset="0"/>
              </a:rPr>
              <a:t>(abstract)</a:t>
            </a:r>
            <a:r>
              <a:rPr lang="zh-CN" altLang="en-US" sz="4000" b="0" dirty="0">
                <a:solidFill>
                  <a:schemeClr val="tx1"/>
                </a:solidFill>
              </a:rPr>
              <a:t>类</a:t>
            </a:r>
            <a:endParaRPr lang="en-US" altLang="zh-CN" dirty="0"/>
          </a:p>
        </p:txBody>
      </p:sp>
      <p:sp>
        <p:nvSpPr>
          <p:cNvPr id="14340" name="Rectangle 4"/>
          <p:cNvSpPr>
            <a:spLocks noChangeArrowheads="1"/>
          </p:cNvSpPr>
          <p:nvPr/>
        </p:nvSpPr>
        <p:spPr bwMode="auto">
          <a:xfrm>
            <a:off x="399991" y="1875631"/>
            <a:ext cx="8286809" cy="3785652"/>
          </a:xfrm>
          <a:prstGeom prst="rect">
            <a:avLst/>
          </a:prstGeom>
          <a:noFill/>
          <a:ln w="9525">
            <a:solidFill>
              <a:schemeClr val="tx1"/>
            </a:solidFill>
            <a:miter lim="800000"/>
            <a:headEnd/>
            <a:tailEnd/>
          </a:ln>
        </p:spPr>
        <p:txBody>
          <a:bodyPr wrap="square">
            <a:spAutoFit/>
          </a:bodyPr>
          <a:lstStyle/>
          <a:p>
            <a:pPr lvl="1"/>
            <a:r>
              <a:rPr lang="en-GB" altLang="zh-CN" sz="2400" b="1" dirty="0">
                <a:solidFill>
                  <a:srgbClr val="C00000"/>
                </a:solidFill>
              </a:rPr>
              <a:t>abstract </a:t>
            </a:r>
            <a:r>
              <a:rPr lang="en-GB" altLang="zh-CN" sz="2400" b="1" dirty="0">
                <a:solidFill>
                  <a:srgbClr val="0000FF"/>
                </a:solidFill>
              </a:rPr>
              <a:t>class </a:t>
            </a:r>
            <a:r>
              <a:rPr lang="en-GB" altLang="zh-CN" sz="2400" b="1" dirty="0" err="1"/>
              <a:t>ClassName</a:t>
            </a:r>
            <a:r>
              <a:rPr lang="en-GB" altLang="zh-CN" sz="2400" b="1" dirty="0"/>
              <a:t> </a:t>
            </a:r>
            <a:r>
              <a:rPr lang="en-GB" altLang="zh-CN" sz="2400" b="1" dirty="0">
                <a:solidFill>
                  <a:srgbClr val="0000FF"/>
                </a:solidFill>
              </a:rPr>
              <a:t>{</a:t>
            </a:r>
          </a:p>
          <a:p>
            <a:r>
              <a:rPr lang="en-GB" altLang="zh-CN" sz="2400" b="1" dirty="0"/>
              <a:t>	//</a:t>
            </a:r>
            <a:r>
              <a:rPr lang="zh-CN" altLang="en-US" sz="2400" b="1" dirty="0"/>
              <a:t>成员变量</a:t>
            </a:r>
            <a:endParaRPr lang="zh-CN" altLang="en-GB" sz="2400" b="1" dirty="0"/>
          </a:p>
          <a:p>
            <a:r>
              <a:rPr lang="en-GB" altLang="zh-CN" sz="2400" b="1" dirty="0"/>
              <a:t>		…</a:t>
            </a:r>
          </a:p>
          <a:p>
            <a:r>
              <a:rPr lang="en-GB" altLang="zh-CN" sz="2400" b="1" dirty="0">
                <a:solidFill>
                  <a:schemeClr val="hlink"/>
                </a:solidFill>
              </a:rPr>
              <a:t>	</a:t>
            </a:r>
            <a:r>
              <a:rPr lang="en-GB" altLang="zh-CN" sz="2400" b="1" dirty="0">
                <a:solidFill>
                  <a:srgbClr val="C00000"/>
                </a:solidFill>
              </a:rPr>
              <a:t>abstract </a:t>
            </a:r>
            <a:r>
              <a:rPr lang="en-GB" altLang="zh-CN" sz="2400" b="1" dirty="0" err="1"/>
              <a:t>dataType</a:t>
            </a:r>
            <a:r>
              <a:rPr lang="en-GB" altLang="zh-CN" sz="2400" b="1" dirty="0"/>
              <a:t> MethodName1();    //</a:t>
            </a:r>
            <a:r>
              <a:rPr lang="zh-CN" altLang="en-GB" sz="2400" b="1" dirty="0"/>
              <a:t>抽象方法</a:t>
            </a:r>
          </a:p>
          <a:p>
            <a:r>
              <a:rPr lang="en-GB" altLang="zh-CN" sz="2400" b="1" dirty="0"/>
              <a:t>	 	…</a:t>
            </a:r>
          </a:p>
          <a:p>
            <a:r>
              <a:rPr lang="en-GB" altLang="zh-CN" sz="2400" b="1" dirty="0"/>
              <a:t>	 	…</a:t>
            </a:r>
          </a:p>
          <a:p>
            <a:r>
              <a:rPr lang="en-GB" altLang="zh-CN" sz="2400" b="1" dirty="0"/>
              <a:t>	</a:t>
            </a:r>
            <a:r>
              <a:rPr lang="en-GB" altLang="zh-CN" sz="2400" b="1" dirty="0" err="1"/>
              <a:t>dataType</a:t>
            </a:r>
            <a:r>
              <a:rPr lang="en-GB" altLang="zh-CN" sz="2400" b="1" dirty="0"/>
              <a:t> Method2() {</a:t>
            </a:r>
          </a:p>
          <a:p>
            <a:pPr lvl="2"/>
            <a:r>
              <a:rPr lang="en-GB" altLang="zh-CN" sz="2400" b="1" dirty="0"/>
              <a:t>	// method body</a:t>
            </a:r>
          </a:p>
          <a:p>
            <a:r>
              <a:rPr lang="en-GB" altLang="zh-CN" sz="2400" b="1" dirty="0"/>
              <a:t>	}</a:t>
            </a:r>
          </a:p>
          <a:p>
            <a:pPr lvl="1"/>
            <a:r>
              <a:rPr lang="en-GB" altLang="zh-CN" sz="2400" b="1" dirty="0">
                <a:solidFill>
                  <a:srgbClr val="0000FF"/>
                </a:solidFill>
              </a:rPr>
              <a:t>}</a:t>
            </a:r>
            <a:endParaRPr lang="en-US" altLang="zh-CN" sz="2400" b="1" dirty="0">
              <a:solidFill>
                <a:srgbClr val="0000FF"/>
              </a:solidFill>
            </a:endParaRPr>
          </a:p>
        </p:txBody>
      </p:sp>
      <p:sp>
        <p:nvSpPr>
          <p:cNvPr id="11270" name="Rectangle 6"/>
          <p:cNvSpPr>
            <a:spLocks noChangeArrowheads="1"/>
          </p:cNvSpPr>
          <p:nvPr/>
        </p:nvSpPr>
        <p:spPr bwMode="auto">
          <a:xfrm>
            <a:off x="1259632" y="4118899"/>
            <a:ext cx="3600400" cy="1223962"/>
          </a:xfrm>
          <a:prstGeom prst="rect">
            <a:avLst/>
          </a:prstGeom>
          <a:noFill/>
          <a:ln w="9525">
            <a:solidFill>
              <a:srgbClr val="800080"/>
            </a:solidFill>
            <a:miter lim="800000"/>
            <a:headEnd/>
            <a:tailEnd/>
          </a:ln>
        </p:spPr>
        <p:txBody>
          <a:bodyPr wrap="square" lIns="90000" tIns="46800" rIns="90000" bIns="46800" anchor="ctr">
            <a:spAutoFit/>
          </a:bodyPr>
          <a:lstStyle/>
          <a:p>
            <a:endParaRPr lang="zh-CN" altLang="en-US"/>
          </a:p>
        </p:txBody>
      </p:sp>
      <p:sp>
        <p:nvSpPr>
          <p:cNvPr id="11271" name="AutoShape 7"/>
          <p:cNvSpPr>
            <a:spLocks noChangeArrowheads="1"/>
          </p:cNvSpPr>
          <p:nvPr/>
        </p:nvSpPr>
        <p:spPr bwMode="auto">
          <a:xfrm>
            <a:off x="5364088" y="4085415"/>
            <a:ext cx="3312368" cy="1171606"/>
          </a:xfrm>
          <a:prstGeom prst="wedgeEllipseCallout">
            <a:avLst>
              <a:gd name="adj1" fmla="val -64780"/>
              <a:gd name="adj2" fmla="val -5075"/>
            </a:avLst>
          </a:prstGeom>
          <a:noFill/>
          <a:ln w="9525">
            <a:solidFill>
              <a:schemeClr val="tx2"/>
            </a:solidFill>
            <a:miter lim="800000"/>
            <a:headEnd/>
            <a:tailEnd/>
          </a:ln>
        </p:spPr>
        <p:txBody>
          <a:bodyPr wrap="square" lIns="90000" tIns="46800" rIns="90000" bIns="46800">
            <a:spAutoFit/>
          </a:bodyPr>
          <a:lstStyle/>
          <a:p>
            <a:pPr algn="ctr"/>
            <a:r>
              <a:rPr lang="zh-CN" altLang="en-US" sz="2400" b="1" dirty="0"/>
              <a:t>已实现的方法，即：非抽象方法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40">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270"/>
                                        </p:tgtEl>
                                        <p:attrNameLst>
                                          <p:attrName>style.visibility</p:attrName>
                                        </p:attrNameLst>
                                      </p:cBhvr>
                                      <p:to>
                                        <p:strVal val="visible"/>
                                      </p:to>
                                    </p:set>
                                    <p:anim calcmode="lin" valueType="num">
                                      <p:cBhvr additive="base">
                                        <p:cTn id="15" dur="500" fill="hold"/>
                                        <p:tgtEl>
                                          <p:spTgt spid="11270"/>
                                        </p:tgtEl>
                                        <p:attrNameLst>
                                          <p:attrName>ppt_x</p:attrName>
                                        </p:attrNameLst>
                                      </p:cBhvr>
                                      <p:tavLst>
                                        <p:tav tm="0">
                                          <p:val>
                                            <p:strVal val="#ppt_x"/>
                                          </p:val>
                                        </p:tav>
                                        <p:tav tm="100000">
                                          <p:val>
                                            <p:strVal val="#ppt_x"/>
                                          </p:val>
                                        </p:tav>
                                      </p:tavLst>
                                    </p:anim>
                                    <p:anim calcmode="lin" valueType="num">
                                      <p:cBhvr additive="base">
                                        <p:cTn id="16"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271"/>
                                        </p:tgtEl>
                                        <p:attrNameLst>
                                          <p:attrName>style.visibility</p:attrName>
                                        </p:attrNameLst>
                                      </p:cBhvr>
                                      <p:to>
                                        <p:strVal val="visible"/>
                                      </p:to>
                                    </p:set>
                                    <p:anim calcmode="lin" valueType="num">
                                      <p:cBhvr additive="base">
                                        <p:cTn id="21" dur="500" fill="hold"/>
                                        <p:tgtEl>
                                          <p:spTgt spid="11271"/>
                                        </p:tgtEl>
                                        <p:attrNameLst>
                                          <p:attrName>ppt_x</p:attrName>
                                        </p:attrNameLst>
                                      </p:cBhvr>
                                      <p:tavLst>
                                        <p:tav tm="0">
                                          <p:val>
                                            <p:strVal val="#ppt_x"/>
                                          </p:val>
                                        </p:tav>
                                        <p:tav tm="100000">
                                          <p:val>
                                            <p:strVal val="#ppt_x"/>
                                          </p:val>
                                        </p:tav>
                                      </p:tavLst>
                                    </p:anim>
                                    <p:anim calcmode="lin" valueType="num">
                                      <p:cBhvr additive="base">
                                        <p:cTn id="22"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p:bldP spid="112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881459" y="3067030"/>
            <a:ext cx="5994797" cy="3289320"/>
          </a:xfrm>
          <a:noFill/>
          <a:ln>
            <a:solidFill>
              <a:srgbClr val="808080"/>
            </a:solidFill>
          </a:ln>
        </p:spPr>
        <p:txBody>
          <a:bodyPr>
            <a:normAutofit fontScale="92500" lnSpcReduction="10000"/>
          </a:bodyPr>
          <a:lstStyle/>
          <a:p>
            <a:pPr eaLnBrk="1" hangingPunct="1">
              <a:buFont typeface="Wingdings" pitchFamily="2" charset="2"/>
              <a:buNone/>
            </a:pPr>
            <a:r>
              <a:rPr kumimoji="1" lang="en-US" altLang="ko-KR" b="1" dirty="0"/>
              <a:t>class </a:t>
            </a:r>
            <a:r>
              <a:rPr kumimoji="1" lang="en-US" altLang="ko-KR" b="1" dirty="0" err="1">
                <a:solidFill>
                  <a:srgbClr val="0000CC"/>
                </a:solidFill>
              </a:rPr>
              <a:t>SubClass</a:t>
            </a:r>
            <a:r>
              <a:rPr kumimoji="1" lang="en-US" altLang="ko-KR" b="1" dirty="0"/>
              <a:t> </a:t>
            </a:r>
            <a:r>
              <a:rPr kumimoji="1" lang="en-US" altLang="ko-KR" b="1" dirty="0">
                <a:solidFill>
                  <a:srgbClr val="006600"/>
                </a:solidFill>
              </a:rPr>
              <a:t>extends</a:t>
            </a:r>
            <a:r>
              <a:rPr kumimoji="1" lang="en-US" altLang="ko-KR" b="1" dirty="0"/>
              <a:t> </a:t>
            </a:r>
            <a:r>
              <a:rPr kumimoji="1" lang="en-US" altLang="ko-KR" b="1" dirty="0" err="1">
                <a:solidFill>
                  <a:srgbClr val="C00000"/>
                </a:solidFill>
              </a:rPr>
              <a:t>SuperClass</a:t>
            </a:r>
            <a:r>
              <a:rPr kumimoji="1" lang="en-US" altLang="zh-CN" b="1" dirty="0">
                <a:solidFill>
                  <a:srgbClr val="A50021"/>
                </a:solidFill>
              </a:rPr>
              <a:t> </a:t>
            </a:r>
            <a:r>
              <a:rPr kumimoji="1" lang="en-US" altLang="ko-KR" b="1" dirty="0"/>
              <a:t>{</a:t>
            </a:r>
          </a:p>
          <a:p>
            <a:pPr eaLnBrk="1" hangingPunct="1">
              <a:buFont typeface="Wingdings" pitchFamily="2" charset="2"/>
              <a:buNone/>
            </a:pPr>
            <a:r>
              <a:rPr kumimoji="1" lang="en-US" altLang="ko-KR" b="1" dirty="0"/>
              <a:t>    </a:t>
            </a:r>
            <a:r>
              <a:rPr kumimoji="1" lang="en-US" altLang="ko-KR" b="1" dirty="0" err="1"/>
              <a:t>int</a:t>
            </a:r>
            <a:r>
              <a:rPr kumimoji="1" lang="en-US" altLang="ko-KR" b="1" dirty="0"/>
              <a:t> b;</a:t>
            </a:r>
            <a:endParaRPr kumimoji="1" lang="en-US" altLang="zh-CN" b="1" dirty="0"/>
          </a:p>
          <a:p>
            <a:pPr eaLnBrk="1" hangingPunct="1">
              <a:buFont typeface="Wingdings" pitchFamily="2" charset="2"/>
              <a:buNone/>
            </a:pPr>
            <a:endParaRPr kumimoji="1" lang="en-US" altLang="ko-KR" sz="1000" b="1" dirty="0"/>
          </a:p>
          <a:p>
            <a:pPr eaLnBrk="1" hangingPunct="1">
              <a:buFont typeface="Wingdings" pitchFamily="2" charset="2"/>
              <a:buNone/>
            </a:pPr>
            <a:r>
              <a:rPr kumimoji="1" lang="en-US" altLang="ko-KR" b="1" dirty="0"/>
              <a:t>    void </a:t>
            </a:r>
            <a:r>
              <a:rPr kumimoji="1" lang="en-US" altLang="ko-KR" b="1" dirty="0" err="1"/>
              <a:t>methodB</a:t>
            </a:r>
            <a:r>
              <a:rPr kumimoji="1" lang="en-US" altLang="ko-KR" b="1" dirty="0"/>
              <a:t> {</a:t>
            </a:r>
          </a:p>
          <a:p>
            <a:pPr eaLnBrk="1" hangingPunct="1">
              <a:buFont typeface="Wingdings" pitchFamily="2" charset="2"/>
              <a:buNone/>
            </a:pPr>
            <a:r>
              <a:rPr kumimoji="1" lang="en-US" altLang="ko-KR" b="1" dirty="0"/>
              <a:t>        // ...   </a:t>
            </a:r>
          </a:p>
          <a:p>
            <a:pPr eaLnBrk="1" hangingPunct="1">
              <a:buFont typeface="Wingdings" pitchFamily="2" charset="2"/>
              <a:buNone/>
            </a:pPr>
            <a:r>
              <a:rPr kumimoji="1" lang="en-US" altLang="ko-KR" b="1" dirty="0"/>
              <a:t>    }</a:t>
            </a:r>
          </a:p>
          <a:p>
            <a:pPr eaLnBrk="1" hangingPunct="1">
              <a:buFont typeface="Wingdings" pitchFamily="2" charset="2"/>
              <a:buNone/>
            </a:pPr>
            <a:r>
              <a:rPr kumimoji="1" lang="en-US" altLang="ko-KR" b="1" dirty="0"/>
              <a:t>}</a:t>
            </a:r>
            <a:endParaRPr lang="en-US" altLang="zh-CN" b="1" dirty="0"/>
          </a:p>
        </p:txBody>
      </p:sp>
      <p:sp>
        <p:nvSpPr>
          <p:cNvPr id="6" name="灯片编号占位符 5"/>
          <p:cNvSpPr>
            <a:spLocks noGrp="1"/>
          </p:cNvSpPr>
          <p:nvPr>
            <p:ph type="sldNum" sz="quarter" idx="12"/>
          </p:nvPr>
        </p:nvSpPr>
        <p:spPr/>
        <p:txBody>
          <a:bodyPr/>
          <a:lstStyle/>
          <a:p>
            <a:pPr>
              <a:defRPr/>
            </a:pPr>
            <a:fld id="{862524FF-BEC2-4063-A326-11BC5423DB3E}" type="slidenum">
              <a:rPr lang="en-US" altLang="zh-CN"/>
              <a:pPr>
                <a:defRPr/>
              </a:pPr>
              <a:t>7</a:t>
            </a:fld>
            <a:endParaRPr lang="en-US" altLang="zh-CN"/>
          </a:p>
        </p:txBody>
      </p:sp>
      <p:sp>
        <p:nvSpPr>
          <p:cNvPr id="14340" name="Text Box 4"/>
          <p:cNvSpPr txBox="1">
            <a:spLocks noChangeArrowheads="1"/>
          </p:cNvSpPr>
          <p:nvPr/>
        </p:nvSpPr>
        <p:spPr bwMode="auto">
          <a:xfrm>
            <a:off x="883025" y="260648"/>
            <a:ext cx="4968875" cy="2677656"/>
          </a:xfrm>
          <a:prstGeom prst="rect">
            <a:avLst/>
          </a:prstGeom>
          <a:noFill/>
          <a:ln w="12700" algn="ctr">
            <a:solidFill>
              <a:srgbClr val="808080"/>
            </a:solidFill>
            <a:miter lim="800000"/>
            <a:headEnd/>
            <a:tailEnd/>
          </a:ln>
        </p:spPr>
        <p:txBody>
          <a:bodyPr wrap="square">
            <a:spAutoFit/>
          </a:bodyPr>
          <a:lstStyle/>
          <a:p>
            <a:pPr indent="-285750">
              <a:spcBef>
                <a:spcPct val="0"/>
              </a:spcBef>
            </a:pPr>
            <a:r>
              <a:rPr kumimoji="1" lang="en-US" altLang="ko-KR" sz="2400" b="1" dirty="0">
                <a:latin typeface="Tahoma" pitchFamily="34" charset="0"/>
              </a:rPr>
              <a:t>class </a:t>
            </a:r>
            <a:r>
              <a:rPr kumimoji="1" lang="en-US" altLang="ko-KR" sz="2400" b="1" dirty="0" err="1">
                <a:solidFill>
                  <a:srgbClr val="C00000"/>
                </a:solidFill>
                <a:latin typeface="Tahoma" pitchFamily="34" charset="0"/>
              </a:rPr>
              <a:t>SuperClass</a:t>
            </a:r>
            <a:r>
              <a:rPr kumimoji="1" lang="en-US" altLang="ko-KR" sz="2400" b="1" dirty="0">
                <a:latin typeface="Tahoma" pitchFamily="34" charset="0"/>
              </a:rPr>
              <a:t> {</a:t>
            </a:r>
          </a:p>
          <a:p>
            <a:pPr indent="-285750">
              <a:spcBef>
                <a:spcPct val="0"/>
              </a:spcBef>
            </a:pPr>
            <a:r>
              <a:rPr kumimoji="1" lang="en-US" altLang="ko-KR" sz="2400" b="1" dirty="0">
                <a:latin typeface="Tahoma" pitchFamily="34" charset="0"/>
              </a:rPr>
              <a:t>      </a:t>
            </a:r>
            <a:r>
              <a:rPr kumimoji="1" lang="en-US" altLang="ko-KR" sz="2400" b="1" dirty="0" err="1">
                <a:latin typeface="Tahoma" pitchFamily="34" charset="0"/>
              </a:rPr>
              <a:t>int</a:t>
            </a:r>
            <a:r>
              <a:rPr kumimoji="1" lang="en-US" altLang="ko-KR" sz="2400" b="1" dirty="0">
                <a:latin typeface="Tahoma" pitchFamily="34" charset="0"/>
              </a:rPr>
              <a:t> a;</a:t>
            </a:r>
            <a:endParaRPr kumimoji="1" lang="en-US" altLang="zh-CN" sz="2400" b="1" dirty="0">
              <a:latin typeface="Tahoma" pitchFamily="34" charset="0"/>
            </a:endParaRPr>
          </a:p>
          <a:p>
            <a:pPr indent="-285750">
              <a:spcBef>
                <a:spcPct val="0"/>
              </a:spcBef>
            </a:pPr>
            <a:endParaRPr kumimoji="1" lang="en-US" altLang="ko-KR" sz="2400" b="1" dirty="0">
              <a:latin typeface="Tahoma" pitchFamily="34" charset="0"/>
            </a:endParaRPr>
          </a:p>
          <a:p>
            <a:pPr indent="-285750">
              <a:spcBef>
                <a:spcPct val="0"/>
              </a:spcBef>
            </a:pPr>
            <a:r>
              <a:rPr kumimoji="1" lang="en-US" altLang="ko-KR" sz="2400" b="1" dirty="0">
                <a:latin typeface="Tahoma" pitchFamily="34" charset="0"/>
              </a:rPr>
              <a:t>      void </a:t>
            </a:r>
            <a:r>
              <a:rPr kumimoji="1" lang="en-US" altLang="ko-KR" sz="2400" b="1" dirty="0" err="1">
                <a:latin typeface="Tahoma" pitchFamily="34" charset="0"/>
              </a:rPr>
              <a:t>methodA</a:t>
            </a:r>
            <a:r>
              <a:rPr kumimoji="1" lang="en-US" altLang="ko-KR" sz="2400" b="1" dirty="0">
                <a:latin typeface="Tahoma" pitchFamily="34" charset="0"/>
              </a:rPr>
              <a:t> {</a:t>
            </a:r>
          </a:p>
          <a:p>
            <a:pPr indent="-285750">
              <a:spcBef>
                <a:spcPct val="0"/>
              </a:spcBef>
            </a:pPr>
            <a:r>
              <a:rPr kumimoji="1" lang="en-US" altLang="ko-KR" sz="2400" b="1" dirty="0">
                <a:latin typeface="Tahoma" pitchFamily="34" charset="0"/>
              </a:rPr>
              <a:t>           // ...</a:t>
            </a:r>
          </a:p>
          <a:p>
            <a:pPr indent="-285750">
              <a:spcBef>
                <a:spcPct val="0"/>
              </a:spcBef>
            </a:pPr>
            <a:r>
              <a:rPr kumimoji="1" lang="en-US" altLang="ko-KR" sz="2400" b="1" dirty="0">
                <a:latin typeface="Tahoma" pitchFamily="34" charset="0"/>
              </a:rPr>
              <a:t>      }</a:t>
            </a:r>
            <a:endParaRPr kumimoji="1" lang="en-US" altLang="zh-CN" sz="2400" b="1" dirty="0">
              <a:latin typeface="Tahoma" pitchFamily="34" charset="0"/>
            </a:endParaRPr>
          </a:p>
          <a:p>
            <a:pPr indent="-285750">
              <a:spcBef>
                <a:spcPct val="0"/>
              </a:spcBef>
            </a:pPr>
            <a:r>
              <a:rPr kumimoji="1" lang="en-US" altLang="ko-KR" sz="2400" b="1" dirty="0">
                <a:latin typeface="Tahoma" pitchFamily="34" charset="0"/>
              </a:rPr>
              <a:t>}</a:t>
            </a:r>
            <a:endParaRPr kumimoji="1" lang="en-US" altLang="zh-CN" sz="2400" b="1" dirty="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bg/>
                                          </p:spTgt>
                                        </p:tgtEl>
                                        <p:attrNameLst>
                                          <p:attrName>style.visibility</p:attrName>
                                        </p:attrNameLst>
                                      </p:cBhvr>
                                      <p:to>
                                        <p:strVal val="visible"/>
                                      </p:to>
                                    </p:set>
                                    <p:animEffect transition="in" filter="blinds(horizontal)">
                                      <p:cBhvr>
                                        <p:cTn id="7" dur="500"/>
                                        <p:tgtEl>
                                          <p:spTgt spid="1433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0" dur="500"/>
                                        <p:tgtEl>
                                          <p:spTgt spid="14339">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3" dur="500"/>
                                        <p:tgtEl>
                                          <p:spTgt spid="14339">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16" dur="500"/>
                                        <p:tgtEl>
                                          <p:spTgt spid="1433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19" dur="500"/>
                                        <p:tgtEl>
                                          <p:spTgt spid="1433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22" dur="500"/>
                                        <p:tgtEl>
                                          <p:spTgt spid="1433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25" dur="5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§5.9.</a:t>
            </a:r>
            <a:r>
              <a:rPr lang="zh-CN" altLang="en-US"/>
              <a:t>1 </a:t>
            </a:r>
            <a:r>
              <a:rPr lang="en-US" altLang="zh-CN"/>
              <a:t>abstract</a:t>
            </a:r>
            <a:r>
              <a:rPr lang="zh-CN" altLang="en-US" dirty="0">
                <a:latin typeface="宋体" charset="-122"/>
              </a:rPr>
              <a:t>类的特点</a:t>
            </a:r>
            <a:r>
              <a:rPr lang="zh-CN" altLang="en-US" dirty="0"/>
              <a:t> </a:t>
            </a:r>
          </a:p>
        </p:txBody>
      </p:sp>
      <p:sp>
        <p:nvSpPr>
          <p:cNvPr id="3" name="内容占位符 2"/>
          <p:cNvSpPr>
            <a:spLocks noGrp="1"/>
          </p:cNvSpPr>
          <p:nvPr>
            <p:ph idx="1"/>
          </p:nvPr>
        </p:nvSpPr>
        <p:spPr/>
        <p:txBody>
          <a:bodyPr/>
          <a:lstStyle/>
          <a:p>
            <a:pPr algn="just">
              <a:lnSpc>
                <a:spcPct val="90000"/>
              </a:lnSpc>
              <a:buNone/>
            </a:pPr>
            <a:r>
              <a:rPr lang="zh-CN" altLang="en-US" sz="3200" b="1" dirty="0">
                <a:latin typeface="+mj-lt"/>
              </a:rPr>
              <a:t>1．</a:t>
            </a:r>
            <a:r>
              <a:rPr lang="en-US" altLang="zh-CN" sz="3200" b="1" dirty="0">
                <a:latin typeface="+mj-lt"/>
              </a:rPr>
              <a:t>abstract</a:t>
            </a:r>
            <a:r>
              <a:rPr lang="zh-CN" altLang="en-US" sz="3200" b="1" dirty="0">
                <a:latin typeface="+mj-lt"/>
              </a:rPr>
              <a:t>类中可以有</a:t>
            </a:r>
            <a:r>
              <a:rPr lang="en-US" altLang="zh-CN" sz="3200" b="1" dirty="0">
                <a:latin typeface="+mj-lt"/>
              </a:rPr>
              <a:t>abstract</a:t>
            </a:r>
            <a:r>
              <a:rPr lang="zh-CN" altLang="en-US" sz="3200" b="1" dirty="0">
                <a:latin typeface="+mj-lt"/>
              </a:rPr>
              <a:t>方法</a:t>
            </a:r>
          </a:p>
          <a:p>
            <a:pPr lvl="1" algn="just">
              <a:lnSpc>
                <a:spcPct val="90000"/>
              </a:lnSpc>
            </a:pPr>
            <a:r>
              <a:rPr lang="en-US" altLang="zh-CN" dirty="0">
                <a:latin typeface="+mj-lt"/>
              </a:rPr>
              <a:t>abstract</a:t>
            </a:r>
            <a:r>
              <a:rPr lang="zh-CN" altLang="en-US" dirty="0">
                <a:latin typeface="+mj-lt"/>
              </a:rPr>
              <a:t>类可以有</a:t>
            </a:r>
            <a:r>
              <a:rPr lang="en-US" altLang="zh-CN" dirty="0">
                <a:latin typeface="+mj-lt"/>
              </a:rPr>
              <a:t>abstract</a:t>
            </a:r>
            <a:r>
              <a:rPr lang="zh-CN" altLang="en-US" dirty="0">
                <a:latin typeface="+mj-lt"/>
              </a:rPr>
              <a:t>方法</a:t>
            </a:r>
            <a:r>
              <a:rPr lang="en-US" altLang="zh-CN" dirty="0">
                <a:latin typeface="+mj-lt"/>
              </a:rPr>
              <a:t>(</a:t>
            </a:r>
            <a:r>
              <a:rPr lang="zh-CN" altLang="en-US" dirty="0">
                <a:latin typeface="+mj-lt"/>
              </a:rPr>
              <a:t>抽象方法</a:t>
            </a:r>
            <a:r>
              <a:rPr lang="en-US" altLang="zh-CN" dirty="0">
                <a:latin typeface="+mj-lt"/>
              </a:rPr>
              <a:t>)</a:t>
            </a:r>
            <a:r>
              <a:rPr lang="zh-CN" altLang="en-US" dirty="0">
                <a:latin typeface="+mj-lt"/>
              </a:rPr>
              <a:t>，也可以有非</a:t>
            </a:r>
            <a:r>
              <a:rPr lang="en-US" altLang="zh-CN" dirty="0">
                <a:latin typeface="+mj-lt"/>
              </a:rPr>
              <a:t>abstract</a:t>
            </a:r>
            <a:r>
              <a:rPr lang="zh-CN" altLang="en-US" dirty="0">
                <a:latin typeface="+mj-lt"/>
              </a:rPr>
              <a:t>方法。</a:t>
            </a:r>
            <a:endParaRPr lang="en-US" altLang="zh-CN" dirty="0">
              <a:latin typeface="+mj-lt"/>
            </a:endParaRPr>
          </a:p>
          <a:p>
            <a:pPr lvl="1" algn="just">
              <a:lnSpc>
                <a:spcPct val="90000"/>
              </a:lnSpc>
            </a:pPr>
            <a:r>
              <a:rPr kumimoji="1" lang="zh-CN" altLang="en-US" dirty="0"/>
              <a:t>类体中定义了抽象方法的类必须是</a:t>
            </a:r>
            <a:r>
              <a:rPr kumimoji="1" lang="zh-CN" altLang="en-US" b="1" dirty="0">
                <a:solidFill>
                  <a:srgbClr val="C00000"/>
                </a:solidFill>
              </a:rPr>
              <a:t>抽象类</a:t>
            </a:r>
            <a:r>
              <a:rPr kumimoji="1" lang="zh-CN" altLang="en-US" dirty="0"/>
              <a:t>。</a:t>
            </a:r>
            <a:endParaRPr kumimoji="1" lang="en-US" altLang="zh-CN" dirty="0"/>
          </a:p>
          <a:p>
            <a:pPr lvl="1" algn="just">
              <a:lnSpc>
                <a:spcPct val="90000"/>
              </a:lnSpc>
            </a:pPr>
            <a:endParaRPr lang="en-US" altLang="zh-CN" dirty="0">
              <a:latin typeface="+mj-lt"/>
            </a:endParaRPr>
          </a:p>
          <a:p>
            <a:pPr algn="just">
              <a:lnSpc>
                <a:spcPct val="90000"/>
              </a:lnSpc>
              <a:buNone/>
            </a:pPr>
            <a:r>
              <a:rPr lang="en-US" altLang="zh-CN" b="1" dirty="0">
                <a:latin typeface="+mj-lt"/>
              </a:rPr>
              <a:t>2</a:t>
            </a:r>
            <a:r>
              <a:rPr lang="zh-CN" altLang="en-US" b="1" dirty="0">
                <a:latin typeface="+mj-lt"/>
              </a:rPr>
              <a:t>．</a:t>
            </a:r>
            <a:r>
              <a:rPr lang="en-US" altLang="zh-CN" b="1" dirty="0">
                <a:latin typeface="+mj-lt"/>
              </a:rPr>
              <a:t>abstract</a:t>
            </a:r>
            <a:r>
              <a:rPr lang="zh-CN" altLang="en-US" b="1" dirty="0">
                <a:latin typeface="+mj-lt"/>
              </a:rPr>
              <a:t>类不能用</a:t>
            </a:r>
            <a:r>
              <a:rPr lang="en-US" altLang="zh-CN" b="1" dirty="0">
                <a:latin typeface="+mj-lt"/>
              </a:rPr>
              <a:t>new</a:t>
            </a:r>
            <a:r>
              <a:rPr lang="zh-CN" altLang="en-US" b="1" dirty="0">
                <a:latin typeface="+mj-lt"/>
              </a:rPr>
              <a:t>运算创建对象</a:t>
            </a:r>
          </a:p>
          <a:p>
            <a:pPr lvl="1" algn="just">
              <a:lnSpc>
                <a:spcPct val="90000"/>
              </a:lnSpc>
            </a:pPr>
            <a:r>
              <a:rPr lang="en-US" altLang="zh-CN" dirty="0"/>
              <a:t>abstract</a:t>
            </a:r>
            <a:r>
              <a:rPr lang="zh-CN" altLang="en-US" dirty="0"/>
              <a:t>类可以有</a:t>
            </a:r>
            <a:r>
              <a:rPr lang="zh-CN" altLang="en-US" dirty="0">
                <a:latin typeface="宋体" charset="-122"/>
              </a:rPr>
              <a:t>构造方法，</a:t>
            </a:r>
            <a:r>
              <a:rPr lang="zh-CN" altLang="en-US" dirty="0">
                <a:solidFill>
                  <a:srgbClr val="C00000"/>
                </a:solidFill>
                <a:latin typeface="宋体" charset="-122"/>
              </a:rPr>
              <a:t>构造方法的作用</a:t>
            </a:r>
            <a:r>
              <a:rPr lang="zh-CN" altLang="en-US" dirty="0">
                <a:solidFill>
                  <a:srgbClr val="0000CC"/>
                </a:solidFill>
                <a:latin typeface="华文行楷" panose="02010800040101010101" pitchFamily="2" charset="-122"/>
                <a:ea typeface="华文行楷" panose="02010800040101010101" pitchFamily="2" charset="-122"/>
              </a:rPr>
              <a:t>只是初始化类的成员变量</a:t>
            </a:r>
            <a:r>
              <a:rPr lang="zh-CN" altLang="en-US" dirty="0">
                <a:latin typeface="宋体" charset="-122"/>
              </a:rPr>
              <a:t>，而</a:t>
            </a:r>
            <a:r>
              <a:rPr lang="zh-CN" altLang="en-US" dirty="0">
                <a:solidFill>
                  <a:srgbClr val="0000CC"/>
                </a:solidFill>
                <a:latin typeface="华文行楷" panose="02010800040101010101" pitchFamily="2" charset="-122"/>
                <a:ea typeface="华文行楷" panose="02010800040101010101" pitchFamily="2" charset="-122"/>
              </a:rPr>
              <a:t>不会产生抽象类对象</a:t>
            </a:r>
            <a:r>
              <a:rPr lang="zh-CN" altLang="en-US" dirty="0">
                <a:latin typeface="宋体" charset="-122"/>
              </a:rPr>
              <a:t>。</a:t>
            </a:r>
            <a:endParaRPr lang="zh-CN" altLang="en-US" dirty="0"/>
          </a:p>
          <a:p>
            <a:pPr lvl="1" algn="just">
              <a:lnSpc>
                <a:spcPct val="90000"/>
              </a:lnSpc>
            </a:pPr>
            <a:r>
              <a:rPr lang="zh-CN" altLang="en-US" dirty="0">
                <a:latin typeface="+mj-lt"/>
              </a:rPr>
              <a:t>对于</a:t>
            </a:r>
            <a:r>
              <a:rPr lang="en-US" altLang="zh-CN" dirty="0">
                <a:latin typeface="+mj-lt"/>
              </a:rPr>
              <a:t>abstract</a:t>
            </a:r>
            <a:r>
              <a:rPr lang="zh-CN" altLang="en-US" dirty="0">
                <a:latin typeface="+mj-lt"/>
              </a:rPr>
              <a:t>类，不能使用</a:t>
            </a:r>
            <a:r>
              <a:rPr lang="en-US" altLang="zh-CN" b="1" dirty="0">
                <a:solidFill>
                  <a:srgbClr val="C00000"/>
                </a:solidFill>
                <a:latin typeface="+mj-lt"/>
              </a:rPr>
              <a:t>new</a:t>
            </a:r>
            <a:r>
              <a:rPr lang="zh-CN" altLang="en-US" dirty="0">
                <a:latin typeface="+mj-lt"/>
              </a:rPr>
              <a:t>运算符创建该类的对象。</a:t>
            </a:r>
            <a:endParaRPr lang="en-US" altLang="zh-CN" dirty="0">
              <a:latin typeface="+mj-lt"/>
            </a:endParaRPr>
          </a:p>
          <a:p>
            <a:pPr lvl="1" algn="just">
              <a:lnSpc>
                <a:spcPct val="90000"/>
              </a:lnSpc>
            </a:pPr>
            <a:endParaRPr lang="en-US" altLang="zh-CN" dirty="0">
              <a:latin typeface="+mj-lt"/>
            </a:endParaRPr>
          </a:p>
          <a:p>
            <a:pPr algn="just">
              <a:lnSpc>
                <a:spcPct val="90000"/>
              </a:lnSpc>
            </a:pPr>
            <a:endParaRPr lang="en-US" altLang="zh-CN" dirty="0">
              <a:latin typeface="+mj-lt"/>
            </a:endParaRPr>
          </a:p>
          <a:p>
            <a:pPr lvl="1" algn="just">
              <a:lnSpc>
                <a:spcPct val="90000"/>
              </a:lnSpc>
            </a:pPr>
            <a:endParaRPr lang="en-US" altLang="zh-CN" dirty="0">
              <a:latin typeface="+mj-lt"/>
            </a:endParaRPr>
          </a:p>
          <a:p>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5"/>
          <p:cNvSpPr>
            <a:spLocks noGrp="1"/>
          </p:cNvSpPr>
          <p:nvPr>
            <p:ph type="sldNum" sz="quarter" idx="12"/>
          </p:nvPr>
        </p:nvSpPr>
        <p:spPr>
          <a:noFill/>
        </p:spPr>
        <p:txBody>
          <a:bodyPr/>
          <a:lstStyle/>
          <a:p>
            <a:fld id="{6A9A5403-F0CF-4AAA-9937-D9EAE48A9C33}" type="slidenum">
              <a:rPr lang="en-US" altLang="zh-CN" smtClean="0"/>
              <a:pPr/>
              <a:t>71</a:t>
            </a:fld>
            <a:endParaRPr lang="en-US" altLang="zh-CN" dirty="0"/>
          </a:p>
        </p:txBody>
      </p:sp>
      <p:sp>
        <p:nvSpPr>
          <p:cNvPr id="16388" name="Rectangle 2"/>
          <p:cNvSpPr>
            <a:spLocks noGrp="1" noChangeArrowheads="1"/>
          </p:cNvSpPr>
          <p:nvPr>
            <p:ph type="title"/>
          </p:nvPr>
        </p:nvSpPr>
        <p:spPr>
          <a:xfrm>
            <a:off x="357158" y="214290"/>
            <a:ext cx="7793037" cy="1285884"/>
          </a:xfrm>
        </p:spPr>
        <p:txBody>
          <a:bodyPr/>
          <a:lstStyle/>
          <a:p>
            <a:r>
              <a:rPr lang="zh-CN" altLang="en-US" dirty="0">
                <a:solidFill>
                  <a:schemeClr val="tx1"/>
                </a:solidFill>
                <a:latin typeface="Courier New" pitchFamily="49" charset="0"/>
              </a:rPr>
              <a:t>抽象</a:t>
            </a:r>
            <a:r>
              <a:rPr lang="en-US" altLang="zh-CN" dirty="0">
                <a:solidFill>
                  <a:schemeClr val="tx1"/>
                </a:solidFill>
                <a:latin typeface="Courier New" pitchFamily="49" charset="0"/>
              </a:rPr>
              <a:t>(abstract)</a:t>
            </a:r>
            <a:r>
              <a:rPr lang="zh-CN" altLang="en-US" b="0" dirty="0">
                <a:solidFill>
                  <a:schemeClr val="tx1"/>
                </a:solidFill>
              </a:rPr>
              <a:t>类</a:t>
            </a:r>
            <a:endParaRPr lang="en-US" altLang="zh-CN" dirty="0"/>
          </a:p>
        </p:txBody>
      </p:sp>
      <p:sp>
        <p:nvSpPr>
          <p:cNvPr id="16389" name="Rectangle 3"/>
          <p:cNvSpPr>
            <a:spLocks noGrp="1" noChangeArrowheads="1"/>
          </p:cNvSpPr>
          <p:nvPr>
            <p:ph type="body" idx="1"/>
          </p:nvPr>
        </p:nvSpPr>
        <p:spPr>
          <a:xfrm>
            <a:off x="357158" y="1639275"/>
            <a:ext cx="5716529" cy="4526029"/>
          </a:xfrm>
          <a:ln>
            <a:solidFill>
              <a:schemeClr val="accent1"/>
            </a:solidFill>
          </a:ln>
        </p:spPr>
        <p:txBody>
          <a:bodyPr/>
          <a:lstStyle/>
          <a:p>
            <a:pPr>
              <a:lnSpc>
                <a:spcPct val="80000"/>
              </a:lnSpc>
              <a:buNone/>
            </a:pPr>
            <a:r>
              <a:rPr kumimoji="1" lang="en-US" altLang="zh-CN" sz="2200" b="1" dirty="0">
                <a:solidFill>
                  <a:srgbClr val="333399"/>
                </a:solidFill>
              </a:rPr>
              <a:t>public class Animal {   </a:t>
            </a:r>
            <a:r>
              <a:rPr kumimoji="1" lang="en-US" altLang="zh-CN" sz="2200" b="1" dirty="0">
                <a:solidFill>
                  <a:srgbClr val="800080"/>
                </a:solidFill>
              </a:rPr>
              <a:t>//</a:t>
            </a:r>
            <a:r>
              <a:rPr kumimoji="1" lang="zh-CN" altLang="en-US" sz="2200" b="1" dirty="0">
                <a:solidFill>
                  <a:srgbClr val="800080"/>
                </a:solidFill>
              </a:rPr>
              <a:t>错误</a:t>
            </a:r>
          </a:p>
          <a:p>
            <a:pPr eaLnBrk="1" hangingPunct="1">
              <a:lnSpc>
                <a:spcPct val="80000"/>
              </a:lnSpc>
              <a:buFont typeface="Wingdings" pitchFamily="2" charset="2"/>
              <a:buNone/>
            </a:pPr>
            <a:r>
              <a:rPr kumimoji="1" lang="en-US" altLang="zh-CN" sz="2200" b="1" dirty="0">
                <a:solidFill>
                  <a:srgbClr val="333399"/>
                </a:solidFill>
              </a:rPr>
              <a:t>	public String  name;</a:t>
            </a:r>
          </a:p>
          <a:p>
            <a:pPr eaLnBrk="1" hangingPunct="1">
              <a:lnSpc>
                <a:spcPct val="80000"/>
              </a:lnSpc>
              <a:buFont typeface="Wingdings" pitchFamily="2" charset="2"/>
              <a:buNone/>
            </a:pPr>
            <a:r>
              <a:rPr kumimoji="1" lang="en-US" altLang="zh-CN" sz="2200" b="1" dirty="0">
                <a:solidFill>
                  <a:srgbClr val="333399"/>
                </a:solidFill>
              </a:rPr>
              <a:t>	public </a:t>
            </a:r>
            <a:r>
              <a:rPr kumimoji="1" lang="en-US" altLang="zh-CN" sz="2200" b="1" dirty="0" err="1">
                <a:solidFill>
                  <a:srgbClr val="333399"/>
                </a:solidFill>
              </a:rPr>
              <a:t>int</a:t>
            </a:r>
            <a:r>
              <a:rPr kumimoji="1" lang="en-US" altLang="zh-CN" sz="2200" b="1" dirty="0">
                <a:solidFill>
                  <a:srgbClr val="333399"/>
                </a:solidFill>
              </a:rPr>
              <a:t> age;</a:t>
            </a:r>
          </a:p>
          <a:p>
            <a:pPr eaLnBrk="1" hangingPunct="1">
              <a:lnSpc>
                <a:spcPct val="80000"/>
              </a:lnSpc>
              <a:buFont typeface="Wingdings" pitchFamily="2" charset="2"/>
              <a:buNone/>
            </a:pPr>
            <a:endParaRPr kumimoji="1" lang="en-US" altLang="zh-CN" sz="2200" b="1" dirty="0">
              <a:solidFill>
                <a:srgbClr val="333399"/>
              </a:solidFill>
            </a:endParaRPr>
          </a:p>
          <a:p>
            <a:pPr eaLnBrk="1" hangingPunct="1">
              <a:lnSpc>
                <a:spcPct val="80000"/>
              </a:lnSpc>
              <a:buFont typeface="Wingdings" pitchFamily="2" charset="2"/>
              <a:buNone/>
            </a:pPr>
            <a:r>
              <a:rPr kumimoji="1" lang="en-US" altLang="zh-CN" sz="2200" b="1" dirty="0">
                <a:solidFill>
                  <a:srgbClr val="333399"/>
                </a:solidFill>
              </a:rPr>
              <a:t>	public void print() 	{</a:t>
            </a:r>
          </a:p>
          <a:p>
            <a:pPr eaLnBrk="1" hangingPunct="1">
              <a:lnSpc>
                <a:spcPct val="80000"/>
              </a:lnSpc>
              <a:buFont typeface="Wingdings" pitchFamily="2" charset="2"/>
              <a:buNone/>
            </a:pPr>
            <a:r>
              <a:rPr kumimoji="1" lang="en-US" altLang="zh-CN" sz="2200" b="1" dirty="0">
                <a:solidFill>
                  <a:srgbClr val="333399"/>
                </a:solidFill>
              </a:rPr>
              <a:t>		</a:t>
            </a:r>
            <a:r>
              <a:rPr kumimoji="1" lang="en-US" altLang="zh-CN" sz="2200" b="1" dirty="0" err="1">
                <a:solidFill>
                  <a:srgbClr val="333399"/>
                </a:solidFill>
              </a:rPr>
              <a:t>System.out.println</a:t>
            </a:r>
            <a:r>
              <a:rPr kumimoji="1" lang="en-US" altLang="zh-CN" sz="2200" b="1" dirty="0">
                <a:solidFill>
                  <a:srgbClr val="333399"/>
                </a:solidFill>
              </a:rPr>
              <a:t>("</a:t>
            </a:r>
            <a:r>
              <a:rPr kumimoji="1" lang="zh-CN" altLang="en-US" sz="2200" b="1" dirty="0">
                <a:solidFill>
                  <a:srgbClr val="333399"/>
                </a:solidFill>
              </a:rPr>
              <a:t>名字</a:t>
            </a:r>
            <a:r>
              <a:rPr kumimoji="1" lang="en-US" altLang="zh-CN" sz="2200" b="1" dirty="0">
                <a:solidFill>
                  <a:srgbClr val="333399"/>
                </a:solidFill>
              </a:rPr>
              <a:t>:"+name);</a:t>
            </a:r>
          </a:p>
          <a:p>
            <a:pPr eaLnBrk="1" hangingPunct="1">
              <a:lnSpc>
                <a:spcPct val="80000"/>
              </a:lnSpc>
              <a:buFont typeface="Wingdings" pitchFamily="2" charset="2"/>
              <a:buNone/>
            </a:pPr>
            <a:r>
              <a:rPr kumimoji="1" lang="en-US" altLang="zh-CN" sz="2200" b="1" dirty="0">
                <a:solidFill>
                  <a:srgbClr val="333399"/>
                </a:solidFill>
              </a:rPr>
              <a:t>		</a:t>
            </a:r>
            <a:r>
              <a:rPr kumimoji="1" lang="en-US" altLang="zh-CN" sz="2200" b="1" dirty="0" err="1">
                <a:solidFill>
                  <a:srgbClr val="333399"/>
                </a:solidFill>
              </a:rPr>
              <a:t>System.out.println</a:t>
            </a:r>
            <a:r>
              <a:rPr kumimoji="1" lang="en-US" altLang="zh-CN" sz="2200" b="1" dirty="0">
                <a:solidFill>
                  <a:srgbClr val="333399"/>
                </a:solidFill>
              </a:rPr>
              <a:t>("</a:t>
            </a:r>
            <a:r>
              <a:rPr kumimoji="1" lang="zh-CN" altLang="en-US" sz="2200" b="1" dirty="0">
                <a:solidFill>
                  <a:srgbClr val="333399"/>
                </a:solidFill>
              </a:rPr>
              <a:t>大小</a:t>
            </a:r>
            <a:r>
              <a:rPr kumimoji="1" lang="en-US" altLang="zh-CN" sz="2200" b="1" dirty="0">
                <a:solidFill>
                  <a:srgbClr val="333399"/>
                </a:solidFill>
              </a:rPr>
              <a:t>:"+age);</a:t>
            </a:r>
          </a:p>
          <a:p>
            <a:pPr eaLnBrk="1" hangingPunct="1">
              <a:lnSpc>
                <a:spcPct val="80000"/>
              </a:lnSpc>
              <a:buFont typeface="Wingdings" pitchFamily="2" charset="2"/>
              <a:buNone/>
            </a:pPr>
            <a:r>
              <a:rPr kumimoji="1" lang="en-US" altLang="zh-CN" sz="2200" b="1" dirty="0">
                <a:solidFill>
                  <a:srgbClr val="333399"/>
                </a:solidFill>
              </a:rPr>
              <a:t>	}</a:t>
            </a:r>
          </a:p>
          <a:p>
            <a:pPr eaLnBrk="1" hangingPunct="1">
              <a:lnSpc>
                <a:spcPct val="80000"/>
              </a:lnSpc>
              <a:buFont typeface="Wingdings" pitchFamily="2" charset="2"/>
              <a:buNone/>
            </a:pPr>
            <a:endParaRPr kumimoji="1" lang="en-US" altLang="zh-CN" sz="2200" b="1" dirty="0">
              <a:solidFill>
                <a:srgbClr val="333399"/>
              </a:solidFill>
            </a:endParaRPr>
          </a:p>
          <a:p>
            <a:pPr eaLnBrk="1" hangingPunct="1">
              <a:lnSpc>
                <a:spcPct val="80000"/>
              </a:lnSpc>
              <a:buFont typeface="Wingdings" pitchFamily="2" charset="2"/>
              <a:buNone/>
            </a:pPr>
            <a:r>
              <a:rPr kumimoji="1" lang="en-US" altLang="zh-CN" sz="2200" b="1" dirty="0">
                <a:solidFill>
                  <a:srgbClr val="333399"/>
                </a:solidFill>
              </a:rPr>
              <a:t>	</a:t>
            </a:r>
            <a:r>
              <a:rPr kumimoji="1" lang="en-US" altLang="zh-CN" sz="2200" b="1" dirty="0">
                <a:solidFill>
                  <a:srgbClr val="CC0000"/>
                </a:solidFill>
              </a:rPr>
              <a:t>public abstract void run();</a:t>
            </a:r>
          </a:p>
          <a:p>
            <a:pPr eaLnBrk="1" hangingPunct="1">
              <a:lnSpc>
                <a:spcPct val="80000"/>
              </a:lnSpc>
              <a:buFont typeface="Wingdings" pitchFamily="2" charset="2"/>
              <a:buNone/>
            </a:pPr>
            <a:endParaRPr kumimoji="1" lang="en-US" altLang="zh-CN" sz="2200" b="1" dirty="0">
              <a:solidFill>
                <a:srgbClr val="CC0000"/>
              </a:solidFill>
            </a:endParaRPr>
          </a:p>
          <a:p>
            <a:pPr eaLnBrk="1" hangingPunct="1">
              <a:lnSpc>
                <a:spcPct val="80000"/>
              </a:lnSpc>
              <a:buFont typeface="Wingdings" pitchFamily="2" charset="2"/>
              <a:buNone/>
            </a:pPr>
            <a:r>
              <a:rPr kumimoji="1" lang="en-US" altLang="zh-CN" sz="2200" b="1" dirty="0">
                <a:solidFill>
                  <a:srgbClr val="333399"/>
                </a:solidFill>
              </a:rPr>
              <a:t>	</a:t>
            </a:r>
            <a:r>
              <a:rPr kumimoji="1" lang="en-US" altLang="zh-CN" sz="2200" b="1" dirty="0">
                <a:solidFill>
                  <a:srgbClr val="CC0000"/>
                </a:solidFill>
              </a:rPr>
              <a:t>public abstract void cry();</a:t>
            </a:r>
          </a:p>
          <a:p>
            <a:pPr eaLnBrk="1" hangingPunct="1">
              <a:lnSpc>
                <a:spcPct val="80000"/>
              </a:lnSpc>
              <a:buFont typeface="Wingdings" pitchFamily="2" charset="2"/>
              <a:buNone/>
            </a:pPr>
            <a:r>
              <a:rPr kumimoji="1" lang="en-US" altLang="zh-CN" sz="2200" b="1" dirty="0">
                <a:solidFill>
                  <a:srgbClr val="333399"/>
                </a:solidFill>
              </a:rPr>
              <a:t>}</a:t>
            </a:r>
            <a:endParaRPr lang="en-US" altLang="zh-CN" sz="2200" dirty="0"/>
          </a:p>
        </p:txBody>
      </p:sp>
      <p:sp>
        <p:nvSpPr>
          <p:cNvPr id="67588" name="Text Box 4"/>
          <p:cNvSpPr txBox="1">
            <a:spLocks noChangeArrowheads="1"/>
          </p:cNvSpPr>
          <p:nvPr/>
        </p:nvSpPr>
        <p:spPr bwMode="auto">
          <a:xfrm>
            <a:off x="5706698" y="1625076"/>
            <a:ext cx="3289403" cy="371513"/>
          </a:xfrm>
          <a:prstGeom prst="rect">
            <a:avLst/>
          </a:prstGeom>
          <a:noFill/>
          <a:ln w="9525">
            <a:noFill/>
            <a:miter lim="800000"/>
            <a:headEnd/>
            <a:tailEnd/>
          </a:ln>
        </p:spPr>
        <p:txBody>
          <a:bodyPr wrap="none" lIns="90000" tIns="46800" rIns="90000" bIns="46800">
            <a:spAutoFit/>
          </a:bodyPr>
          <a:lstStyle/>
          <a:p>
            <a:r>
              <a:rPr lang="en-US" altLang="zh-CN" b="1" dirty="0">
                <a:solidFill>
                  <a:srgbClr val="CC0000"/>
                </a:solidFill>
              </a:rPr>
              <a:t>public abstract </a:t>
            </a:r>
            <a:r>
              <a:rPr kumimoji="1" lang="en-US" altLang="zh-CN" b="1" dirty="0">
                <a:solidFill>
                  <a:srgbClr val="CC0000"/>
                </a:solidFill>
              </a:rPr>
              <a:t>class Animal</a:t>
            </a:r>
          </a:p>
        </p:txBody>
      </p:sp>
      <p:grpSp>
        <p:nvGrpSpPr>
          <p:cNvPr id="2" name="Group 7"/>
          <p:cNvGrpSpPr>
            <a:grpSpLocks/>
          </p:cNvGrpSpPr>
          <p:nvPr/>
        </p:nvGrpSpPr>
        <p:grpSpPr bwMode="auto">
          <a:xfrm>
            <a:off x="4644008" y="1413920"/>
            <a:ext cx="1028701" cy="431800"/>
            <a:chOff x="2686" y="1162"/>
            <a:chExt cx="648" cy="272"/>
          </a:xfrm>
        </p:grpSpPr>
        <p:sp>
          <p:nvSpPr>
            <p:cNvPr id="16392" name="Line 5"/>
            <p:cNvSpPr>
              <a:spLocks noChangeShapeType="1"/>
            </p:cNvSpPr>
            <p:nvPr/>
          </p:nvSpPr>
          <p:spPr bwMode="auto">
            <a:xfrm>
              <a:off x="2744" y="1434"/>
              <a:ext cx="590" cy="0"/>
            </a:xfrm>
            <a:prstGeom prst="line">
              <a:avLst/>
            </a:prstGeom>
            <a:noFill/>
            <a:ln w="9525">
              <a:solidFill>
                <a:schemeClr val="bg2"/>
              </a:solidFill>
              <a:round/>
              <a:headEnd/>
              <a:tailEnd type="triangle" w="med" len="med"/>
            </a:ln>
          </p:spPr>
          <p:txBody>
            <a:bodyPr lIns="90000" tIns="46800" rIns="90000" bIns="46800">
              <a:spAutoFit/>
            </a:bodyPr>
            <a:lstStyle/>
            <a:p>
              <a:endParaRPr lang="zh-CN" altLang="en-US"/>
            </a:p>
          </p:txBody>
        </p:sp>
        <p:sp>
          <p:nvSpPr>
            <p:cNvPr id="16393" name="Text Box 6"/>
            <p:cNvSpPr txBox="1">
              <a:spLocks noChangeArrowheads="1"/>
            </p:cNvSpPr>
            <p:nvPr/>
          </p:nvSpPr>
          <p:spPr bwMode="auto">
            <a:xfrm>
              <a:off x="2686" y="1162"/>
              <a:ext cx="635" cy="231"/>
            </a:xfrm>
            <a:prstGeom prst="rect">
              <a:avLst/>
            </a:prstGeom>
            <a:noFill/>
            <a:ln w="9525">
              <a:noFill/>
              <a:miter lim="800000"/>
              <a:headEnd/>
              <a:tailEnd/>
            </a:ln>
          </p:spPr>
          <p:txBody>
            <a:bodyPr lIns="90000" tIns="46800" rIns="90000" bIns="46800">
              <a:spAutoFit/>
            </a:bodyPr>
            <a:lstStyle/>
            <a:p>
              <a:pPr algn="ctr">
                <a:spcBef>
                  <a:spcPct val="50000"/>
                </a:spcBef>
              </a:pPr>
              <a:r>
                <a:rPr lang="zh-CN" altLang="en-US" dirty="0"/>
                <a:t>修改为</a:t>
              </a:r>
            </a:p>
          </p:txBody>
        </p:sp>
      </p:grpSp>
      <p:sp>
        <p:nvSpPr>
          <p:cNvPr id="9" name="TextBox 8"/>
          <p:cNvSpPr txBox="1"/>
          <p:nvPr/>
        </p:nvSpPr>
        <p:spPr>
          <a:xfrm>
            <a:off x="6228184" y="4365104"/>
            <a:ext cx="2598433" cy="1200329"/>
          </a:xfrm>
          <a:prstGeom prst="rect">
            <a:avLst/>
          </a:prstGeom>
          <a:noFill/>
          <a:ln>
            <a:solidFill>
              <a:schemeClr val="accent1"/>
            </a:solidFill>
          </a:ln>
        </p:spPr>
        <p:txBody>
          <a:bodyPr wrap="square" rtlCol="0">
            <a:spAutoFit/>
          </a:bodyPr>
          <a:lstStyle/>
          <a:p>
            <a:r>
              <a:rPr kumimoji="1" lang="zh-CN" altLang="en-US" sz="2400" dirty="0"/>
              <a:t>类体中定义了抽象方法的类必须是</a:t>
            </a:r>
            <a:r>
              <a:rPr kumimoji="1" lang="zh-CN" altLang="en-US" sz="2400" b="1" dirty="0">
                <a:solidFill>
                  <a:srgbClr val="C00000"/>
                </a:solidFill>
              </a:rPr>
              <a:t>抽象类</a:t>
            </a:r>
            <a:r>
              <a:rPr kumimoji="1" lang="zh-CN" altLang="en-US" sz="2400" dirty="0"/>
              <a:t>。</a:t>
            </a:r>
            <a:endParaRPr kumimoji="1"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588"/>
                                        </p:tgtEl>
                                        <p:attrNameLst>
                                          <p:attrName>style.visibility</p:attrName>
                                        </p:attrNameLst>
                                      </p:cBhvr>
                                      <p:to>
                                        <p:strVal val="visible"/>
                                      </p:to>
                                    </p:set>
                                    <p:animEffect transition="in" filter="blinds(horizontal)">
                                      <p:cBhvr>
                                        <p:cTn id="12" dur="500"/>
                                        <p:tgtEl>
                                          <p:spTgt spid="675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a:spLocks noGrp="1" noChangeArrowheads="1"/>
          </p:cNvSpPr>
          <p:nvPr>
            <p:ph type="title"/>
          </p:nvPr>
        </p:nvSpPr>
        <p:spPr>
          <a:xfrm>
            <a:off x="214282" y="428604"/>
            <a:ext cx="1071538" cy="455592"/>
          </a:xfrm>
        </p:spPr>
        <p:txBody>
          <a:bodyPr>
            <a:normAutofit fontScale="90000"/>
          </a:bodyPr>
          <a:lstStyle/>
          <a:p>
            <a:pPr algn="l" eaLnBrk="1" hangingPunct="1"/>
            <a:r>
              <a:rPr lang="zh-CN" altLang="en-US" sz="3300" dirty="0"/>
              <a:t>例</a:t>
            </a:r>
            <a:r>
              <a:rPr lang="en-US" altLang="zh-CN" sz="3300" dirty="0"/>
              <a:t>:</a:t>
            </a:r>
          </a:p>
        </p:txBody>
      </p:sp>
      <p:sp>
        <p:nvSpPr>
          <p:cNvPr id="15363" name="Rectangle 3"/>
          <p:cNvSpPr>
            <a:spLocks noGrp="1" noChangeArrowheads="1"/>
          </p:cNvSpPr>
          <p:nvPr>
            <p:ph idx="1"/>
          </p:nvPr>
        </p:nvSpPr>
        <p:spPr>
          <a:xfrm>
            <a:off x="899592" y="285728"/>
            <a:ext cx="7992888" cy="6143668"/>
          </a:xfrm>
          <a:ln>
            <a:solidFill>
              <a:schemeClr val="accent1">
                <a:shade val="50000"/>
              </a:schemeClr>
            </a:solidFill>
          </a:ln>
        </p:spPr>
        <p:txBody>
          <a:bodyPr>
            <a:normAutofit/>
          </a:bodyPr>
          <a:lstStyle/>
          <a:p>
            <a:pPr>
              <a:lnSpc>
                <a:spcPct val="110000"/>
              </a:lnSpc>
              <a:spcBef>
                <a:spcPts val="0"/>
              </a:spcBef>
              <a:buNone/>
            </a:pPr>
            <a:r>
              <a:rPr lang="en-US" altLang="zh-CN" sz="2000" dirty="0">
                <a:latin typeface="Tahoma" pitchFamily="34" charset="0"/>
                <a:ea typeface="Tahoma" pitchFamily="34" charset="0"/>
                <a:cs typeface="Tahoma" pitchFamily="34" charset="0"/>
              </a:rPr>
              <a:t>//</a:t>
            </a:r>
            <a:r>
              <a:rPr lang="en-US" altLang="zh-CN" sz="2000" dirty="0" err="1">
                <a:latin typeface="Tahoma" pitchFamily="34" charset="0"/>
                <a:ea typeface="Tahoma" pitchFamily="34" charset="0"/>
                <a:cs typeface="Tahoma" pitchFamily="34" charset="0"/>
              </a:rPr>
              <a:t>Animal.java</a:t>
            </a:r>
            <a:endParaRPr lang="en-US" altLang="zh-CN" sz="2000" dirty="0">
              <a:latin typeface="Tahoma" pitchFamily="34" charset="0"/>
              <a:ea typeface="Tahoma" pitchFamily="34" charset="0"/>
              <a:cs typeface="Tahoma" pitchFamily="34" charset="0"/>
            </a:endParaRPr>
          </a:p>
          <a:p>
            <a:pPr>
              <a:lnSpc>
                <a:spcPct val="110000"/>
              </a:lnSpc>
              <a:spcBef>
                <a:spcPts val="0"/>
              </a:spcBef>
              <a:buNone/>
            </a:pPr>
            <a:r>
              <a:rPr lang="en-US" altLang="zh-CN" sz="2000" b="1" dirty="0">
                <a:latin typeface="Tahoma" pitchFamily="34" charset="0"/>
                <a:ea typeface="Tahoma" pitchFamily="34" charset="0"/>
                <a:cs typeface="Tahoma" pitchFamily="34" charset="0"/>
              </a:rPr>
              <a:t>public </a:t>
            </a:r>
            <a:r>
              <a:rPr lang="en-US" altLang="zh-CN" sz="2000" b="1" dirty="0">
                <a:solidFill>
                  <a:srgbClr val="000099"/>
                </a:solidFill>
                <a:latin typeface="Tahoma" pitchFamily="34" charset="0"/>
                <a:ea typeface="Tahoma" pitchFamily="34" charset="0"/>
                <a:cs typeface="Tahoma" pitchFamily="34" charset="0"/>
              </a:rPr>
              <a:t>abstract</a:t>
            </a:r>
            <a:r>
              <a:rPr lang="en-US" altLang="zh-CN" sz="2000" b="1" dirty="0">
                <a:latin typeface="Tahoma" pitchFamily="34" charset="0"/>
                <a:ea typeface="Tahoma" pitchFamily="34" charset="0"/>
                <a:cs typeface="Tahoma" pitchFamily="34" charset="0"/>
              </a:rPr>
              <a:t> class Animal {</a:t>
            </a:r>
          </a:p>
          <a:p>
            <a:pPr lvl="1">
              <a:lnSpc>
                <a:spcPct val="110000"/>
              </a:lnSpc>
              <a:spcBef>
                <a:spcPts val="0"/>
              </a:spcBef>
              <a:buNone/>
            </a:pPr>
            <a:r>
              <a:rPr lang="en-US" altLang="zh-CN" sz="2000" b="1" dirty="0">
                <a:latin typeface="Tahoma" pitchFamily="34" charset="0"/>
                <a:ea typeface="Tahoma" pitchFamily="34" charset="0"/>
                <a:cs typeface="Tahoma" pitchFamily="34" charset="0"/>
              </a:rPr>
              <a:t>public String  name;</a:t>
            </a:r>
          </a:p>
          <a:p>
            <a:pPr lvl="1">
              <a:lnSpc>
                <a:spcPct val="110000"/>
              </a:lnSpc>
              <a:spcBef>
                <a:spcPts val="0"/>
              </a:spcBef>
              <a:buNone/>
            </a:pPr>
            <a:r>
              <a:rPr lang="en-US" altLang="zh-CN" sz="2000" b="1" dirty="0">
                <a:latin typeface="Tahoma" pitchFamily="34" charset="0"/>
                <a:ea typeface="Tahoma" pitchFamily="34" charset="0"/>
                <a:cs typeface="Tahoma" pitchFamily="34" charset="0"/>
              </a:rPr>
              <a:t>public </a:t>
            </a:r>
            <a:r>
              <a:rPr lang="en-US" altLang="zh-CN" sz="2000" b="1" dirty="0" err="1">
                <a:latin typeface="Tahoma" pitchFamily="34" charset="0"/>
                <a:ea typeface="Tahoma" pitchFamily="34" charset="0"/>
                <a:cs typeface="Tahoma" pitchFamily="34" charset="0"/>
              </a:rPr>
              <a:t>int</a:t>
            </a:r>
            <a:r>
              <a:rPr lang="en-US" altLang="zh-CN" sz="2000" b="1" dirty="0">
                <a:latin typeface="Tahoma" pitchFamily="34" charset="0"/>
                <a:ea typeface="Tahoma" pitchFamily="34" charset="0"/>
                <a:cs typeface="Tahoma" pitchFamily="34" charset="0"/>
              </a:rPr>
              <a:t> age;</a:t>
            </a:r>
          </a:p>
          <a:p>
            <a:pPr lvl="1">
              <a:lnSpc>
                <a:spcPct val="110000"/>
              </a:lnSpc>
              <a:spcBef>
                <a:spcPts val="0"/>
              </a:spcBef>
              <a:buNone/>
            </a:pPr>
            <a:endParaRPr lang="zh-CN" altLang="en-US" sz="2000" b="1" dirty="0">
              <a:latin typeface="Tahoma" pitchFamily="34" charset="0"/>
              <a:cs typeface="Tahoma" pitchFamily="34" charset="0"/>
            </a:endParaRPr>
          </a:p>
          <a:p>
            <a:pPr lvl="1">
              <a:lnSpc>
                <a:spcPct val="110000"/>
              </a:lnSpc>
              <a:spcBef>
                <a:spcPts val="0"/>
              </a:spcBef>
              <a:buNone/>
            </a:pPr>
            <a:r>
              <a:rPr lang="en-US" altLang="zh-CN" sz="2000" b="1" dirty="0">
                <a:latin typeface="Tahoma" pitchFamily="34" charset="0"/>
                <a:ea typeface="Tahoma" pitchFamily="34" charset="0"/>
                <a:cs typeface="Tahoma" pitchFamily="34" charset="0"/>
              </a:rPr>
              <a:t>public </a:t>
            </a:r>
            <a:r>
              <a:rPr lang="en-US" altLang="zh-CN" sz="2000" b="1" dirty="0">
                <a:solidFill>
                  <a:srgbClr val="C00000"/>
                </a:solidFill>
                <a:latin typeface="Tahoma" pitchFamily="34" charset="0"/>
                <a:ea typeface="Tahoma" pitchFamily="34" charset="0"/>
                <a:cs typeface="Tahoma" pitchFamily="34" charset="0"/>
              </a:rPr>
              <a:t>Animal</a:t>
            </a:r>
            <a:r>
              <a:rPr lang="en-US" altLang="zh-CN" sz="2000" b="1" dirty="0">
                <a:latin typeface="Tahoma" pitchFamily="34" charset="0"/>
                <a:ea typeface="Tahoma" pitchFamily="34" charset="0"/>
                <a:cs typeface="Tahoma" pitchFamily="34" charset="0"/>
              </a:rPr>
              <a:t>(String name, int age) {</a:t>
            </a:r>
          </a:p>
          <a:p>
            <a:pPr lvl="2">
              <a:lnSpc>
                <a:spcPct val="110000"/>
              </a:lnSpc>
              <a:spcBef>
                <a:spcPts val="0"/>
              </a:spcBef>
              <a:buNone/>
            </a:pPr>
            <a:r>
              <a:rPr lang="en-US" altLang="zh-CN" sz="2000" b="1" dirty="0" err="1">
                <a:latin typeface="Tahoma" pitchFamily="34" charset="0"/>
                <a:ea typeface="Tahoma" pitchFamily="34" charset="0"/>
                <a:cs typeface="Tahoma" pitchFamily="34" charset="0"/>
              </a:rPr>
              <a:t>this.name</a:t>
            </a:r>
            <a:r>
              <a:rPr lang="en-US" altLang="zh-CN" sz="2000" b="1" dirty="0">
                <a:latin typeface="Tahoma" pitchFamily="34" charset="0"/>
                <a:ea typeface="Tahoma" pitchFamily="34" charset="0"/>
                <a:cs typeface="Tahoma" pitchFamily="34" charset="0"/>
              </a:rPr>
              <a:t> = name;</a:t>
            </a:r>
          </a:p>
          <a:p>
            <a:pPr lvl="2">
              <a:lnSpc>
                <a:spcPct val="110000"/>
              </a:lnSpc>
              <a:spcBef>
                <a:spcPts val="0"/>
              </a:spcBef>
              <a:buNone/>
            </a:pPr>
            <a:r>
              <a:rPr lang="en-US" altLang="zh-CN" sz="2000" b="1" dirty="0" err="1">
                <a:latin typeface="Tahoma" pitchFamily="34" charset="0"/>
                <a:ea typeface="Tahoma" pitchFamily="34" charset="0"/>
                <a:cs typeface="Tahoma" pitchFamily="34" charset="0"/>
              </a:rPr>
              <a:t>this.age</a:t>
            </a:r>
            <a:r>
              <a:rPr lang="en-US" altLang="zh-CN" sz="2000" b="1" dirty="0">
                <a:latin typeface="Tahoma" pitchFamily="34" charset="0"/>
                <a:ea typeface="Tahoma" pitchFamily="34" charset="0"/>
                <a:cs typeface="Tahoma" pitchFamily="34" charset="0"/>
              </a:rPr>
              <a:t> = age;</a:t>
            </a:r>
          </a:p>
          <a:p>
            <a:pPr lvl="1">
              <a:lnSpc>
                <a:spcPct val="110000"/>
              </a:lnSpc>
              <a:spcBef>
                <a:spcPts val="0"/>
              </a:spcBef>
              <a:buNone/>
            </a:pPr>
            <a:r>
              <a:rPr lang="en-US" altLang="zh-CN" sz="2000" b="1" dirty="0">
                <a:latin typeface="Tahoma" pitchFamily="34" charset="0"/>
                <a:ea typeface="Tahoma" pitchFamily="34" charset="0"/>
                <a:cs typeface="Tahoma" pitchFamily="34" charset="0"/>
              </a:rPr>
              <a:t>}</a:t>
            </a:r>
          </a:p>
          <a:p>
            <a:pPr lvl="1">
              <a:lnSpc>
                <a:spcPct val="110000"/>
              </a:lnSpc>
              <a:spcBef>
                <a:spcPts val="0"/>
              </a:spcBef>
              <a:buNone/>
            </a:pPr>
            <a:endParaRPr lang="zh-CN" altLang="en-US" sz="2000" b="1" dirty="0">
              <a:latin typeface="Tahoma" pitchFamily="34" charset="0"/>
              <a:cs typeface="Tahoma" pitchFamily="34" charset="0"/>
            </a:endParaRPr>
          </a:p>
          <a:p>
            <a:pPr lvl="1">
              <a:lnSpc>
                <a:spcPct val="110000"/>
              </a:lnSpc>
              <a:spcBef>
                <a:spcPts val="0"/>
              </a:spcBef>
              <a:buNone/>
            </a:pPr>
            <a:r>
              <a:rPr lang="en-US" altLang="zh-CN" sz="2000" b="1" dirty="0">
                <a:latin typeface="Tahoma" pitchFamily="34" charset="0"/>
                <a:ea typeface="Tahoma" pitchFamily="34" charset="0"/>
                <a:cs typeface="Tahoma" pitchFamily="34" charset="0"/>
              </a:rPr>
              <a:t>public void print()  {</a:t>
            </a:r>
          </a:p>
          <a:p>
            <a:pPr lvl="2">
              <a:lnSpc>
                <a:spcPct val="110000"/>
              </a:lnSpc>
              <a:spcBef>
                <a:spcPts val="0"/>
              </a:spcBef>
              <a:buNone/>
            </a:pPr>
            <a:r>
              <a:rPr lang="en-US" altLang="zh-CN" sz="2000" b="1" dirty="0" err="1">
                <a:latin typeface="Tahoma" pitchFamily="34" charset="0"/>
                <a:ea typeface="Tahoma" pitchFamily="34" charset="0"/>
                <a:cs typeface="Tahoma" pitchFamily="34" charset="0"/>
              </a:rPr>
              <a:t>System.out.println</a:t>
            </a:r>
            <a:r>
              <a:rPr lang="en-US" altLang="zh-CN" sz="2000" b="1" dirty="0">
                <a:latin typeface="Tahoma" pitchFamily="34" charset="0"/>
                <a:ea typeface="Tahoma" pitchFamily="34" charset="0"/>
                <a:cs typeface="Tahoma" pitchFamily="34" charset="0"/>
              </a:rPr>
              <a:t>("</a:t>
            </a:r>
            <a:r>
              <a:rPr lang="zh-CN" altLang="en-US" sz="2000" b="1" dirty="0">
                <a:latin typeface="Tahoma" pitchFamily="34" charset="0"/>
                <a:cs typeface="Tahoma" pitchFamily="34" charset="0"/>
              </a:rPr>
              <a:t>名字</a:t>
            </a:r>
            <a:r>
              <a:rPr lang="en-US" altLang="zh-CN" sz="2000" b="1" dirty="0">
                <a:latin typeface="Tahoma" pitchFamily="34" charset="0"/>
                <a:ea typeface="Tahoma" pitchFamily="34" charset="0"/>
                <a:cs typeface="Tahoma" pitchFamily="34" charset="0"/>
              </a:rPr>
              <a:t>:"+name);</a:t>
            </a:r>
          </a:p>
          <a:p>
            <a:pPr lvl="2">
              <a:lnSpc>
                <a:spcPct val="110000"/>
              </a:lnSpc>
              <a:spcBef>
                <a:spcPts val="0"/>
              </a:spcBef>
              <a:buNone/>
            </a:pPr>
            <a:r>
              <a:rPr lang="en-US" altLang="zh-CN" sz="2000" b="1" dirty="0" err="1">
                <a:latin typeface="Tahoma" pitchFamily="34" charset="0"/>
                <a:ea typeface="Tahoma" pitchFamily="34" charset="0"/>
                <a:cs typeface="Tahoma" pitchFamily="34" charset="0"/>
              </a:rPr>
              <a:t>System.out.println</a:t>
            </a:r>
            <a:r>
              <a:rPr lang="en-US" altLang="zh-CN" sz="2000" b="1" dirty="0">
                <a:latin typeface="Tahoma" pitchFamily="34" charset="0"/>
                <a:ea typeface="Tahoma" pitchFamily="34" charset="0"/>
                <a:cs typeface="Tahoma" pitchFamily="34" charset="0"/>
              </a:rPr>
              <a:t>("</a:t>
            </a:r>
            <a:r>
              <a:rPr lang="zh-CN" altLang="en-US" sz="2000" b="1" dirty="0">
                <a:latin typeface="Tahoma" pitchFamily="34" charset="0"/>
                <a:cs typeface="Tahoma" pitchFamily="34" charset="0"/>
              </a:rPr>
              <a:t>年龄</a:t>
            </a:r>
            <a:r>
              <a:rPr lang="en-US" altLang="zh-CN" sz="2000" b="1" dirty="0">
                <a:latin typeface="Tahoma" pitchFamily="34" charset="0"/>
                <a:ea typeface="Tahoma" pitchFamily="34" charset="0"/>
                <a:cs typeface="Tahoma" pitchFamily="34" charset="0"/>
              </a:rPr>
              <a:t>:"+age+"</a:t>
            </a:r>
            <a:r>
              <a:rPr lang="zh-CN" altLang="en-US" sz="2000" b="1" dirty="0">
                <a:latin typeface="Tahoma" pitchFamily="34" charset="0"/>
                <a:cs typeface="Tahoma" pitchFamily="34" charset="0"/>
              </a:rPr>
              <a:t>岁</a:t>
            </a:r>
            <a:r>
              <a:rPr lang="en-US" altLang="zh-CN" sz="2000" b="1" dirty="0">
                <a:latin typeface="Tahoma" pitchFamily="34" charset="0"/>
                <a:ea typeface="Tahoma" pitchFamily="34" charset="0"/>
                <a:cs typeface="Tahoma" pitchFamily="34" charset="0"/>
              </a:rPr>
              <a:t>");</a:t>
            </a:r>
          </a:p>
          <a:p>
            <a:pPr lvl="1">
              <a:lnSpc>
                <a:spcPct val="110000"/>
              </a:lnSpc>
              <a:spcBef>
                <a:spcPts val="0"/>
              </a:spcBef>
              <a:buNone/>
            </a:pPr>
            <a:r>
              <a:rPr lang="en-US" altLang="zh-CN" sz="2000" b="1" dirty="0">
                <a:latin typeface="Tahoma" pitchFamily="34" charset="0"/>
                <a:ea typeface="Tahoma" pitchFamily="34" charset="0"/>
                <a:cs typeface="Tahoma" pitchFamily="34" charset="0"/>
              </a:rPr>
              <a:t>}</a:t>
            </a:r>
          </a:p>
          <a:p>
            <a:pPr lvl="1">
              <a:lnSpc>
                <a:spcPct val="110000"/>
              </a:lnSpc>
              <a:spcBef>
                <a:spcPts val="0"/>
              </a:spcBef>
              <a:buNone/>
            </a:pPr>
            <a:endParaRPr lang="zh-CN" altLang="en-US" sz="2000" b="1" dirty="0">
              <a:latin typeface="Tahoma" pitchFamily="34" charset="0"/>
              <a:cs typeface="Tahoma" pitchFamily="34" charset="0"/>
            </a:endParaRPr>
          </a:p>
          <a:p>
            <a:pPr lvl="1">
              <a:lnSpc>
                <a:spcPct val="110000"/>
              </a:lnSpc>
              <a:spcBef>
                <a:spcPts val="0"/>
              </a:spcBef>
              <a:buNone/>
            </a:pPr>
            <a:r>
              <a:rPr lang="en-US" altLang="zh-CN" sz="2000" b="1" dirty="0">
                <a:solidFill>
                  <a:srgbClr val="000099"/>
                </a:solidFill>
                <a:latin typeface="Tahoma" pitchFamily="34" charset="0"/>
                <a:ea typeface="Tahoma" pitchFamily="34" charset="0"/>
                <a:cs typeface="Tahoma" pitchFamily="34" charset="0"/>
              </a:rPr>
              <a:t>public abstract void run();</a:t>
            </a:r>
          </a:p>
          <a:p>
            <a:pPr lvl="1">
              <a:lnSpc>
                <a:spcPct val="110000"/>
              </a:lnSpc>
              <a:spcBef>
                <a:spcPts val="0"/>
              </a:spcBef>
              <a:buNone/>
            </a:pPr>
            <a:r>
              <a:rPr lang="en-US" altLang="zh-CN" sz="2000" b="1" dirty="0">
                <a:solidFill>
                  <a:srgbClr val="000099"/>
                </a:solidFill>
                <a:latin typeface="Tahoma" pitchFamily="34" charset="0"/>
                <a:ea typeface="Tahoma" pitchFamily="34" charset="0"/>
                <a:cs typeface="Tahoma" pitchFamily="34" charset="0"/>
              </a:rPr>
              <a:t>public abstract void cry();</a:t>
            </a:r>
          </a:p>
          <a:p>
            <a:pPr>
              <a:lnSpc>
                <a:spcPct val="110000"/>
              </a:lnSpc>
              <a:spcBef>
                <a:spcPts val="0"/>
              </a:spcBef>
              <a:buNone/>
            </a:pPr>
            <a:r>
              <a:rPr lang="en-US" altLang="zh-CN" sz="2000" b="1" dirty="0">
                <a:latin typeface="Tahoma" pitchFamily="34" charset="0"/>
                <a:ea typeface="Tahoma" pitchFamily="34" charset="0"/>
                <a:cs typeface="Tahoma" pitchFamily="34" charset="0"/>
              </a:rPr>
              <a:t>}</a:t>
            </a:r>
          </a:p>
          <a:p>
            <a:pPr eaLnBrk="1" hangingPunct="1">
              <a:lnSpc>
                <a:spcPct val="90000"/>
              </a:lnSpc>
              <a:buFont typeface="Wingdings" pitchFamily="2" charset="2"/>
              <a:buNone/>
            </a:pPr>
            <a:endParaRPr lang="en-US" altLang="zh-CN" sz="2100" dirty="0"/>
          </a:p>
        </p:txBody>
      </p:sp>
      <p:sp>
        <p:nvSpPr>
          <p:cNvPr id="8" name="灯片编号占位符 5"/>
          <p:cNvSpPr>
            <a:spLocks noGrp="1"/>
          </p:cNvSpPr>
          <p:nvPr>
            <p:ph type="sldNum" sz="quarter" idx="12"/>
          </p:nvPr>
        </p:nvSpPr>
        <p:spPr/>
        <p:txBody>
          <a:bodyPr/>
          <a:lstStyle/>
          <a:p>
            <a:pPr>
              <a:defRPr/>
            </a:pPr>
            <a:fld id="{AA458E89-2D72-4A4A-8984-E79B9B55662D}" type="slidenum">
              <a:rPr lang="en-US" altLang="zh-CN"/>
              <a:pPr>
                <a:defRPr/>
              </a:pPr>
              <a:t>72</a:t>
            </a:fld>
            <a:endParaRPr lang="en-US" altLang="zh-CN"/>
          </a:p>
        </p:txBody>
      </p:sp>
      <p:sp>
        <p:nvSpPr>
          <p:cNvPr id="9" name="右大括号 8"/>
          <p:cNvSpPr/>
          <p:nvPr/>
        </p:nvSpPr>
        <p:spPr>
          <a:xfrm>
            <a:off x="4860032" y="5476896"/>
            <a:ext cx="428628" cy="50006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5148064" y="428604"/>
            <a:ext cx="3622018" cy="1107996"/>
          </a:xfrm>
          <a:prstGeom prst="rect">
            <a:avLst/>
          </a:prstGeom>
          <a:noFill/>
          <a:ln>
            <a:solidFill>
              <a:schemeClr val="accent1"/>
            </a:solidFill>
          </a:ln>
        </p:spPr>
        <p:txBody>
          <a:bodyPr wrap="square" rtlCol="0">
            <a:spAutoFit/>
          </a:bodyPr>
          <a:lstStyle/>
          <a:p>
            <a:r>
              <a:rPr kumimoji="1" lang="zh-CN" altLang="en-US" sz="2200" dirty="0"/>
              <a:t>构造方法不能用于创建对象，其作用是：</a:t>
            </a:r>
            <a:r>
              <a:rPr kumimoji="1" lang="zh-CN" altLang="en-US" sz="2200" dirty="0">
                <a:latin typeface="华文行楷" panose="02010800040101010101" pitchFamily="2" charset="-122"/>
                <a:ea typeface="华文行楷" panose="02010800040101010101" pitchFamily="2" charset="-122"/>
              </a:rPr>
              <a:t>供子类调用，</a:t>
            </a:r>
            <a:r>
              <a:rPr kumimoji="1" lang="zh-CN" altLang="en-US" sz="2200" dirty="0">
                <a:solidFill>
                  <a:srgbClr val="C00000"/>
                </a:solidFill>
                <a:latin typeface="华文行楷" panose="02010800040101010101" pitchFamily="2" charset="-122"/>
                <a:ea typeface="华文行楷" panose="02010800040101010101" pitchFamily="2" charset="-122"/>
              </a:rPr>
              <a:t>初始化抽象类的成员变量</a:t>
            </a:r>
            <a:r>
              <a:rPr kumimoji="1" lang="zh-CN" altLang="en-US" sz="2200" dirty="0"/>
              <a:t>。</a:t>
            </a:r>
            <a:endParaRPr kumimoji="1" lang="en-US" altLang="zh-CN" sz="2200" dirty="0"/>
          </a:p>
        </p:txBody>
      </p:sp>
      <p:sp>
        <p:nvSpPr>
          <p:cNvPr id="12" name="矩形 11"/>
          <p:cNvSpPr/>
          <p:nvPr/>
        </p:nvSpPr>
        <p:spPr>
          <a:xfrm>
            <a:off x="1285820" y="1988840"/>
            <a:ext cx="5040560" cy="1356182"/>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292080" y="5517232"/>
            <a:ext cx="1571636" cy="461665"/>
          </a:xfrm>
          <a:prstGeom prst="rect">
            <a:avLst/>
          </a:prstGeom>
          <a:noFill/>
          <a:ln>
            <a:solidFill>
              <a:schemeClr val="accent1"/>
            </a:solidFill>
          </a:ln>
        </p:spPr>
        <p:txBody>
          <a:bodyPr wrap="square" rtlCol="0">
            <a:spAutoFit/>
          </a:bodyPr>
          <a:lstStyle/>
          <a:p>
            <a:pPr algn="ctr"/>
            <a:r>
              <a:rPr kumimoji="1" lang="zh-CN" altLang="en-US" sz="2400" dirty="0">
                <a:solidFill>
                  <a:srgbClr val="0000CC"/>
                </a:solidFill>
              </a:rPr>
              <a:t>抽象方法</a:t>
            </a:r>
            <a:endParaRPr kumimoji="1" lang="en-US" altLang="zh-CN" sz="24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BED5B78C-D747-4378-B4C7-BCE288FB8CC0}" type="slidenum">
              <a:rPr lang="en-US" altLang="zh-CN"/>
              <a:pPr>
                <a:defRPr/>
              </a:pPr>
              <a:t>73</a:t>
            </a:fld>
            <a:endParaRPr lang="en-US" altLang="zh-CN"/>
          </a:p>
        </p:txBody>
      </p:sp>
      <p:sp>
        <p:nvSpPr>
          <p:cNvPr id="23555" name="Rectangle 2"/>
          <p:cNvSpPr>
            <a:spLocks noChangeArrowheads="1"/>
          </p:cNvSpPr>
          <p:nvPr/>
        </p:nvSpPr>
        <p:spPr bwMode="auto">
          <a:xfrm>
            <a:off x="372948" y="4251882"/>
            <a:ext cx="5143536" cy="2554545"/>
          </a:xfrm>
          <a:prstGeom prst="rect">
            <a:avLst/>
          </a:prstGeom>
          <a:noFill/>
          <a:ln w="9525">
            <a:solidFill>
              <a:schemeClr val="tx2"/>
            </a:solidFill>
            <a:miter lim="800000"/>
            <a:headEnd/>
            <a:tailEnd/>
          </a:ln>
        </p:spPr>
        <p:txBody>
          <a:bodyPr wrap="square">
            <a:spAutoFit/>
          </a:bodyPr>
          <a:lstStyle/>
          <a:p>
            <a:r>
              <a:rPr lang="en-US" altLang="zh-CN" sz="2000" b="1" dirty="0">
                <a:latin typeface="+mj-lt"/>
              </a:rPr>
              <a:t>class Test {</a:t>
            </a:r>
          </a:p>
          <a:p>
            <a:r>
              <a:rPr lang="en-US" altLang="zh-CN" sz="2000" b="1" dirty="0">
                <a:latin typeface="+mj-lt"/>
              </a:rPr>
              <a:t>    public static void main(String[]</a:t>
            </a:r>
            <a:r>
              <a:rPr lang="en-US" altLang="zh-CN" sz="2000" b="1" dirty="0" err="1">
                <a:latin typeface="+mj-lt"/>
              </a:rPr>
              <a:t>args</a:t>
            </a:r>
            <a:r>
              <a:rPr lang="en-US" altLang="zh-CN" sz="2000" b="1" dirty="0">
                <a:latin typeface="+mj-lt"/>
              </a:rPr>
              <a:t>)  {</a:t>
            </a:r>
          </a:p>
          <a:p>
            <a:pPr lvl="1"/>
            <a:r>
              <a:rPr lang="en-US" altLang="zh-CN" sz="2000" b="1" dirty="0">
                <a:latin typeface="+mj-lt"/>
              </a:rPr>
              <a:t>    Dog a =new Dog("</a:t>
            </a:r>
            <a:r>
              <a:rPr lang="zh-CN" altLang="en-US" sz="2000" b="1" dirty="0">
                <a:latin typeface="+mj-lt"/>
              </a:rPr>
              <a:t>欢欢</a:t>
            </a:r>
            <a:r>
              <a:rPr lang="en-US" altLang="zh-CN" sz="2000" b="1" dirty="0">
                <a:latin typeface="+mj-lt"/>
              </a:rPr>
              <a:t>",2);  </a:t>
            </a:r>
            <a:endParaRPr lang="zh-CN" altLang="en-US" sz="2000" b="1" dirty="0">
              <a:latin typeface="+mj-lt"/>
            </a:endParaRPr>
          </a:p>
          <a:p>
            <a:pPr lvl="1"/>
            <a:r>
              <a:rPr lang="en-US" altLang="zh-CN" sz="2000" b="1" dirty="0">
                <a:latin typeface="+mj-lt"/>
              </a:rPr>
              <a:t>    </a:t>
            </a:r>
            <a:r>
              <a:rPr lang="en-US" altLang="zh-CN" sz="2000" b="1" dirty="0" err="1">
                <a:latin typeface="+mj-lt"/>
              </a:rPr>
              <a:t>a.print</a:t>
            </a:r>
            <a:r>
              <a:rPr lang="en-US" altLang="zh-CN" sz="2000" b="1" dirty="0">
                <a:latin typeface="+mj-lt"/>
              </a:rPr>
              <a:t>();</a:t>
            </a:r>
          </a:p>
          <a:p>
            <a:pPr lvl="1"/>
            <a:r>
              <a:rPr lang="en-US" altLang="zh-CN" sz="2000" b="1" dirty="0">
                <a:latin typeface="+mj-lt"/>
              </a:rPr>
              <a:t>    </a:t>
            </a:r>
            <a:r>
              <a:rPr lang="en-US" altLang="zh-CN" sz="2000" b="1" dirty="0" err="1">
                <a:latin typeface="+mj-lt"/>
              </a:rPr>
              <a:t>a.cry</a:t>
            </a:r>
            <a:r>
              <a:rPr lang="en-US" altLang="zh-CN" sz="2000" b="1" dirty="0">
                <a:latin typeface="+mj-lt"/>
              </a:rPr>
              <a:t>();</a:t>
            </a:r>
          </a:p>
          <a:p>
            <a:pPr lvl="1"/>
            <a:r>
              <a:rPr lang="en-US" altLang="zh-CN" sz="2000" b="1" dirty="0">
                <a:latin typeface="+mj-lt"/>
              </a:rPr>
              <a:t>    </a:t>
            </a:r>
            <a:r>
              <a:rPr lang="en-US" altLang="zh-CN" sz="2000" b="1" dirty="0" err="1">
                <a:latin typeface="+mj-lt"/>
              </a:rPr>
              <a:t>System.</a:t>
            </a:r>
            <a:r>
              <a:rPr lang="en-US" altLang="zh-CN" sz="2000" b="1" i="1" dirty="0" err="1">
                <a:latin typeface="+mj-lt"/>
              </a:rPr>
              <a:t>out.println</a:t>
            </a:r>
            <a:r>
              <a:rPr lang="en-US" altLang="zh-CN" sz="2000" b="1" i="1" dirty="0">
                <a:latin typeface="+mj-lt"/>
              </a:rPr>
              <a:t> ("</a:t>
            </a:r>
            <a:r>
              <a:rPr lang="zh-CN" altLang="en-US" sz="2000" b="1" i="1" dirty="0">
                <a:latin typeface="+mj-lt"/>
              </a:rPr>
              <a:t>一只</a:t>
            </a:r>
            <a:r>
              <a:rPr lang="en-US" altLang="zh-CN" sz="2000" b="1" i="1" dirty="0">
                <a:latin typeface="+mj-lt"/>
              </a:rPr>
              <a:t>"+</a:t>
            </a:r>
            <a:r>
              <a:rPr lang="en-US" altLang="zh-CN" sz="2000" b="1" i="1" dirty="0" err="1">
                <a:latin typeface="+mj-lt"/>
              </a:rPr>
              <a:t>a.type</a:t>
            </a:r>
            <a:r>
              <a:rPr lang="en-US" altLang="zh-CN" sz="2000" b="1" i="1" dirty="0">
                <a:latin typeface="+mj-lt"/>
              </a:rPr>
              <a:t>);</a:t>
            </a:r>
          </a:p>
          <a:p>
            <a:r>
              <a:rPr lang="zh-CN" altLang="en-US" sz="2000" b="1" dirty="0">
                <a:latin typeface="+mj-lt"/>
              </a:rPr>
              <a:t>   </a:t>
            </a:r>
            <a:r>
              <a:rPr lang="en-US" altLang="zh-CN" sz="2000" b="1" dirty="0">
                <a:latin typeface="+mj-lt"/>
              </a:rPr>
              <a:t>}</a:t>
            </a:r>
          </a:p>
          <a:p>
            <a:r>
              <a:rPr lang="en-US" altLang="zh-CN" sz="2000" b="1" dirty="0">
                <a:latin typeface="+mj-lt"/>
              </a:rPr>
              <a:t>}</a:t>
            </a:r>
            <a:endParaRPr kumimoji="1" lang="en-US" altLang="zh-CN" sz="2000" b="1" dirty="0">
              <a:solidFill>
                <a:srgbClr val="333399"/>
              </a:solidFill>
              <a:latin typeface="+mj-lt"/>
              <a:cs typeface="Times New Roman" pitchFamily="18" charset="0"/>
            </a:endParaRPr>
          </a:p>
        </p:txBody>
      </p:sp>
      <p:sp>
        <p:nvSpPr>
          <p:cNvPr id="23557" name="Text Box 4"/>
          <p:cNvSpPr txBox="1">
            <a:spLocks noChangeArrowheads="1"/>
          </p:cNvSpPr>
          <p:nvPr/>
        </p:nvSpPr>
        <p:spPr bwMode="auto">
          <a:xfrm>
            <a:off x="485157" y="136525"/>
            <a:ext cx="7759251" cy="4095609"/>
          </a:xfrm>
          <a:prstGeom prst="rect">
            <a:avLst/>
          </a:prstGeom>
          <a:noFill/>
          <a:ln w="9525">
            <a:solidFill>
              <a:srgbClr val="000080"/>
            </a:solidFill>
            <a:miter lim="800000"/>
            <a:headEnd/>
            <a:tailEnd/>
          </a:ln>
        </p:spPr>
        <p:txBody>
          <a:bodyPr wrap="square" lIns="90000" tIns="46800" rIns="90000" bIns="46800">
            <a:spAutoFit/>
          </a:bodyPr>
          <a:lstStyle/>
          <a:p>
            <a:r>
              <a:rPr lang="en-US" altLang="zh-CN" sz="2000" b="1" dirty="0">
                <a:latin typeface="+mj-lt"/>
                <a:cs typeface="Arial" panose="020B0604020202020204" pitchFamily="34" charset="0"/>
              </a:rPr>
              <a:t>class Dog extends Animal {</a:t>
            </a:r>
          </a:p>
          <a:p>
            <a:pPr lvl="1"/>
            <a:r>
              <a:rPr lang="en-US" altLang="zh-CN" sz="2000" b="1" dirty="0">
                <a:latin typeface="+mj-lt"/>
                <a:cs typeface="Arial" panose="020B0604020202020204" pitchFamily="34" charset="0"/>
              </a:rPr>
              <a:t>String type;</a:t>
            </a:r>
          </a:p>
          <a:p>
            <a:pPr lvl="1"/>
            <a:endParaRPr lang="zh-CN" altLang="en-US" sz="1000" b="1" dirty="0">
              <a:latin typeface="+mj-lt"/>
              <a:cs typeface="Arial" panose="020B0604020202020204" pitchFamily="34" charset="0"/>
            </a:endParaRPr>
          </a:p>
          <a:p>
            <a:pPr lvl="1"/>
            <a:r>
              <a:rPr lang="en-US" altLang="zh-CN" sz="2000" b="1" dirty="0">
                <a:latin typeface="+mj-lt"/>
                <a:cs typeface="Arial" panose="020B0604020202020204" pitchFamily="34" charset="0"/>
              </a:rPr>
              <a:t>public Dog(String name, </a:t>
            </a:r>
            <a:r>
              <a:rPr lang="en-US" altLang="zh-CN" sz="2000" b="1" dirty="0" err="1">
                <a:latin typeface="+mj-lt"/>
                <a:cs typeface="Arial" panose="020B0604020202020204" pitchFamily="34" charset="0"/>
              </a:rPr>
              <a:t>int</a:t>
            </a:r>
            <a:r>
              <a:rPr lang="en-US" altLang="zh-CN" sz="2000" b="1" dirty="0">
                <a:latin typeface="+mj-lt"/>
                <a:cs typeface="Arial" panose="020B0604020202020204" pitchFamily="34" charset="0"/>
              </a:rPr>
              <a:t> age)  {</a:t>
            </a:r>
          </a:p>
          <a:p>
            <a:pPr lvl="1"/>
            <a:r>
              <a:rPr lang="en-US" altLang="zh-CN" sz="2000" b="1" dirty="0">
                <a:latin typeface="+mj-lt"/>
                <a:cs typeface="Arial" panose="020B0604020202020204" pitchFamily="34" charset="0"/>
              </a:rPr>
              <a:t>	</a:t>
            </a:r>
            <a:r>
              <a:rPr lang="en-US" altLang="zh-CN" sz="2000" b="1" dirty="0">
                <a:solidFill>
                  <a:srgbClr val="C00000"/>
                </a:solidFill>
                <a:latin typeface="+mj-lt"/>
                <a:cs typeface="Arial" panose="020B0604020202020204" pitchFamily="34" charset="0"/>
              </a:rPr>
              <a:t>super(name, age);   </a:t>
            </a:r>
            <a:endParaRPr lang="en-US" altLang="zh-CN" sz="2000" b="1" dirty="0">
              <a:solidFill>
                <a:srgbClr val="000099"/>
              </a:solidFill>
              <a:latin typeface="+mj-lt"/>
              <a:cs typeface="Arial" panose="020B0604020202020204" pitchFamily="34" charset="0"/>
            </a:endParaRPr>
          </a:p>
          <a:p>
            <a:pPr lvl="1"/>
            <a:r>
              <a:rPr lang="en-US" altLang="zh-CN" sz="2000" b="1" dirty="0">
                <a:latin typeface="+mj-lt"/>
                <a:cs typeface="Arial" panose="020B0604020202020204" pitchFamily="34" charset="0"/>
              </a:rPr>
              <a:t>    	type="</a:t>
            </a:r>
            <a:r>
              <a:rPr lang="zh-CN" altLang="en-US" sz="2000" b="1" dirty="0">
                <a:latin typeface="+mj-lt"/>
                <a:cs typeface="Arial" panose="020B0604020202020204" pitchFamily="34" charset="0"/>
              </a:rPr>
              <a:t>宠物狗</a:t>
            </a:r>
            <a:r>
              <a:rPr lang="en-US" altLang="zh-CN" sz="2000" b="1" dirty="0">
                <a:latin typeface="+mj-lt"/>
                <a:cs typeface="Arial" panose="020B0604020202020204" pitchFamily="34" charset="0"/>
              </a:rPr>
              <a:t>";</a:t>
            </a:r>
          </a:p>
          <a:p>
            <a:pPr lvl="1"/>
            <a:r>
              <a:rPr lang="en-US" altLang="zh-CN" sz="2000" b="1" dirty="0">
                <a:latin typeface="+mj-lt"/>
                <a:cs typeface="Arial" panose="020B0604020202020204" pitchFamily="34" charset="0"/>
              </a:rPr>
              <a:t>}</a:t>
            </a:r>
          </a:p>
          <a:p>
            <a:pPr lvl="1"/>
            <a:endParaRPr lang="zh-CN" altLang="en-US" sz="1000" b="1" dirty="0">
              <a:latin typeface="+mj-lt"/>
              <a:cs typeface="Arial" panose="020B0604020202020204" pitchFamily="34" charset="0"/>
            </a:endParaRPr>
          </a:p>
          <a:p>
            <a:pPr lvl="1"/>
            <a:r>
              <a:rPr lang="en-US" altLang="zh-CN" sz="2000" b="1" dirty="0">
                <a:solidFill>
                  <a:srgbClr val="000099"/>
                </a:solidFill>
                <a:latin typeface="+mj-lt"/>
                <a:cs typeface="Arial" panose="020B0604020202020204" pitchFamily="34" charset="0"/>
              </a:rPr>
              <a:t>public void run(){  }</a:t>
            </a:r>
          </a:p>
          <a:p>
            <a:pPr lvl="1"/>
            <a:endParaRPr lang="zh-CN" altLang="en-US" sz="1000" b="1" dirty="0">
              <a:latin typeface="+mj-lt"/>
              <a:cs typeface="Arial" panose="020B0604020202020204" pitchFamily="34" charset="0"/>
            </a:endParaRPr>
          </a:p>
          <a:p>
            <a:pPr lvl="1"/>
            <a:r>
              <a:rPr lang="en-US" altLang="zh-CN" sz="2000" b="1" dirty="0">
                <a:solidFill>
                  <a:srgbClr val="006600"/>
                </a:solidFill>
                <a:latin typeface="+mj-lt"/>
                <a:cs typeface="Arial" panose="020B0604020202020204" pitchFamily="34" charset="0"/>
              </a:rPr>
              <a:t>public void cry() {</a:t>
            </a:r>
          </a:p>
          <a:p>
            <a:pPr lvl="1"/>
            <a:r>
              <a:rPr lang="en-US" altLang="zh-CN" sz="2000" b="1" dirty="0">
                <a:solidFill>
                  <a:srgbClr val="006600"/>
                </a:solidFill>
                <a:latin typeface="+mj-lt"/>
                <a:cs typeface="Arial" panose="020B0604020202020204" pitchFamily="34" charset="0"/>
              </a:rPr>
              <a:t>      </a:t>
            </a:r>
            <a:r>
              <a:rPr lang="en-US" altLang="zh-CN" sz="2000" b="1" dirty="0" err="1">
                <a:solidFill>
                  <a:srgbClr val="006600"/>
                </a:solidFill>
                <a:latin typeface="+mj-lt"/>
                <a:cs typeface="Arial" panose="020B0604020202020204" pitchFamily="34" charset="0"/>
              </a:rPr>
              <a:t>System.</a:t>
            </a:r>
            <a:r>
              <a:rPr lang="en-US" altLang="zh-CN" sz="2000" b="1" i="1" dirty="0" err="1">
                <a:solidFill>
                  <a:srgbClr val="006600"/>
                </a:solidFill>
                <a:latin typeface="+mj-lt"/>
                <a:cs typeface="Arial" panose="020B0604020202020204" pitchFamily="34" charset="0"/>
              </a:rPr>
              <a:t>out.println</a:t>
            </a:r>
            <a:r>
              <a:rPr lang="en-US" altLang="zh-CN" sz="2000" b="1" i="1" dirty="0">
                <a:solidFill>
                  <a:srgbClr val="006600"/>
                </a:solidFill>
                <a:latin typeface="+mj-lt"/>
                <a:cs typeface="Arial" panose="020B0604020202020204" pitchFamily="34" charset="0"/>
              </a:rPr>
              <a:t> ("</a:t>
            </a:r>
            <a:r>
              <a:rPr lang="zh-CN" altLang="en-US" sz="2000" b="1" i="1" dirty="0">
                <a:solidFill>
                  <a:srgbClr val="006600"/>
                </a:solidFill>
                <a:latin typeface="+mj-lt"/>
                <a:cs typeface="Arial" panose="020B0604020202020204" pitchFamily="34" charset="0"/>
              </a:rPr>
              <a:t>汪汪叫</a:t>
            </a:r>
            <a:r>
              <a:rPr lang="en-US" altLang="zh-CN" sz="2000" b="1" i="1" dirty="0">
                <a:solidFill>
                  <a:srgbClr val="006600"/>
                </a:solidFill>
                <a:latin typeface="+mj-lt"/>
                <a:cs typeface="Arial" panose="020B0604020202020204" pitchFamily="34" charset="0"/>
              </a:rPr>
              <a:t>");</a:t>
            </a:r>
          </a:p>
          <a:p>
            <a:pPr lvl="1"/>
            <a:r>
              <a:rPr lang="en-US" altLang="zh-CN" sz="2000" b="1" dirty="0">
                <a:solidFill>
                  <a:srgbClr val="006600"/>
                </a:solidFill>
                <a:latin typeface="+mj-lt"/>
                <a:cs typeface="Arial" panose="020B0604020202020204" pitchFamily="34" charset="0"/>
              </a:rPr>
              <a:t>}</a:t>
            </a:r>
          </a:p>
          <a:p>
            <a:r>
              <a:rPr lang="en-US" altLang="zh-CN" sz="2000" b="1" dirty="0">
                <a:latin typeface="+mj-lt"/>
                <a:cs typeface="Arial" panose="020B0604020202020204" pitchFamily="34" charset="0"/>
              </a:rPr>
              <a:t>}</a:t>
            </a:r>
            <a:endParaRPr kumimoji="1" lang="en-US" altLang="zh-CN" sz="2000" b="1" dirty="0">
              <a:solidFill>
                <a:srgbClr val="333399"/>
              </a:solidFill>
              <a:latin typeface="+mj-lt"/>
              <a:cs typeface="Arial" panose="020B0604020202020204" pitchFamily="34" charset="0"/>
            </a:endParaRPr>
          </a:p>
        </p:txBody>
      </p:sp>
      <p:sp>
        <p:nvSpPr>
          <p:cNvPr id="6" name="TextBox 5"/>
          <p:cNvSpPr txBox="1"/>
          <p:nvPr/>
        </p:nvSpPr>
        <p:spPr>
          <a:xfrm>
            <a:off x="6372200" y="4804410"/>
            <a:ext cx="2143172" cy="1569660"/>
          </a:xfrm>
          <a:prstGeom prst="rect">
            <a:avLst/>
          </a:prstGeom>
          <a:noFill/>
          <a:ln>
            <a:solidFill>
              <a:schemeClr val="accent1"/>
            </a:solidFill>
          </a:ln>
        </p:spPr>
        <p:txBody>
          <a:bodyPr wrap="square" rtlCol="0">
            <a:spAutoFit/>
          </a:bodyPr>
          <a:lstStyle/>
          <a:p>
            <a:r>
              <a:rPr lang="zh-CN" altLang="en-US" sz="2400" dirty="0"/>
              <a:t>名字</a:t>
            </a:r>
            <a:r>
              <a:rPr lang="en-US" altLang="zh-CN" sz="2400" dirty="0"/>
              <a:t>:</a:t>
            </a:r>
            <a:r>
              <a:rPr lang="zh-CN" altLang="en-US" sz="2400" dirty="0"/>
              <a:t>欢欢</a:t>
            </a:r>
          </a:p>
          <a:p>
            <a:r>
              <a:rPr lang="zh-CN" altLang="en-US" sz="2400" dirty="0"/>
              <a:t>年龄</a:t>
            </a:r>
            <a:r>
              <a:rPr lang="en-US" altLang="zh-CN" sz="2400" dirty="0"/>
              <a:t>:2</a:t>
            </a:r>
            <a:r>
              <a:rPr lang="zh-CN" altLang="en-US" sz="2400" dirty="0"/>
              <a:t>岁</a:t>
            </a:r>
          </a:p>
          <a:p>
            <a:r>
              <a:rPr lang="zh-CN" altLang="en-US" sz="2400" dirty="0"/>
              <a:t>汪汪叫</a:t>
            </a:r>
          </a:p>
          <a:p>
            <a:r>
              <a:rPr lang="zh-CN" altLang="en-US" sz="2400" dirty="0"/>
              <a:t>一只宠物狗</a:t>
            </a:r>
            <a:endParaRPr kumimoji="1" lang="en-US" altLang="zh-CN" sz="2400" dirty="0">
              <a:solidFill>
                <a:srgbClr val="0000CC"/>
              </a:solidFill>
            </a:endParaRPr>
          </a:p>
        </p:txBody>
      </p:sp>
      <p:sp>
        <p:nvSpPr>
          <p:cNvPr id="9" name="TextBox 8"/>
          <p:cNvSpPr txBox="1"/>
          <p:nvPr/>
        </p:nvSpPr>
        <p:spPr>
          <a:xfrm>
            <a:off x="6685018" y="4348021"/>
            <a:ext cx="1107996" cy="461665"/>
          </a:xfrm>
          <a:prstGeom prst="rect">
            <a:avLst/>
          </a:prstGeom>
          <a:noFill/>
        </p:spPr>
        <p:txBody>
          <a:bodyPr wrap="none" rtlCol="0">
            <a:spAutoFit/>
          </a:bodyPr>
          <a:lstStyle/>
          <a:p>
            <a:r>
              <a:rPr lang="zh-CN" altLang="en-US" sz="2400" dirty="0"/>
              <a:t>输出：</a:t>
            </a:r>
          </a:p>
        </p:txBody>
      </p:sp>
      <p:sp>
        <p:nvSpPr>
          <p:cNvPr id="2" name="文本框 1">
            <a:extLst>
              <a:ext uri="{FF2B5EF4-FFF2-40B4-BE49-F238E27FC236}">
                <a16:creationId xmlns:a16="http://schemas.microsoft.com/office/drawing/2014/main" id="{EF3C97B2-DF68-4134-9791-4E44147C94F0}"/>
              </a:ext>
            </a:extLst>
          </p:cNvPr>
          <p:cNvSpPr txBox="1"/>
          <p:nvPr/>
        </p:nvSpPr>
        <p:spPr>
          <a:xfrm>
            <a:off x="3491880" y="1268760"/>
            <a:ext cx="4334841" cy="369332"/>
          </a:xfrm>
          <a:prstGeom prst="rect">
            <a:avLst/>
          </a:prstGeom>
          <a:noFill/>
        </p:spPr>
        <p:txBody>
          <a:bodyPr wrap="none" rtlCol="0">
            <a:spAutoFit/>
          </a:bodyPr>
          <a:lstStyle/>
          <a:p>
            <a:r>
              <a:rPr lang="en-US" altLang="zh-CN" sz="1800" b="1">
                <a:solidFill>
                  <a:srgbClr val="000099"/>
                </a:solidFill>
                <a:latin typeface="+mj-lt"/>
                <a:cs typeface="Arial" panose="020B0604020202020204" pitchFamily="34" charset="0"/>
              </a:rPr>
              <a:t>//</a:t>
            </a:r>
            <a:r>
              <a:rPr lang="zh-CN" altLang="en-US" sz="1800" b="1">
                <a:solidFill>
                  <a:srgbClr val="000099"/>
                </a:solidFill>
                <a:latin typeface="+mj-lt"/>
                <a:cs typeface="Arial" panose="020B0604020202020204" pitchFamily="34" charset="0"/>
              </a:rPr>
              <a:t>调用父类构造方法，对父类变量初始化</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6" grpId="0" animBg="1"/>
      <p:bldP spid="9" grpId="0"/>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§5.9</a:t>
            </a:r>
            <a:r>
              <a:rPr lang="zh-CN" altLang="en-US"/>
              <a:t>.2 </a:t>
            </a:r>
            <a:r>
              <a:rPr lang="en-US" altLang="zh-CN"/>
              <a:t>abstract</a:t>
            </a:r>
            <a:r>
              <a:rPr lang="zh-CN" altLang="en-US" dirty="0">
                <a:latin typeface="宋体" charset="-122"/>
              </a:rPr>
              <a:t>类与多态</a:t>
            </a:r>
            <a:r>
              <a:rPr lang="zh-CN" altLang="en-US" dirty="0"/>
              <a:t> </a:t>
            </a:r>
          </a:p>
        </p:txBody>
      </p:sp>
      <p:sp>
        <p:nvSpPr>
          <p:cNvPr id="3" name="内容占位符 2"/>
          <p:cNvSpPr>
            <a:spLocks noGrp="1"/>
          </p:cNvSpPr>
          <p:nvPr>
            <p:ph idx="1"/>
          </p:nvPr>
        </p:nvSpPr>
        <p:spPr>
          <a:xfrm>
            <a:off x="539552" y="1628800"/>
            <a:ext cx="7972452" cy="4943497"/>
          </a:xfrm>
        </p:spPr>
        <p:txBody>
          <a:bodyPr/>
          <a:lstStyle/>
          <a:p>
            <a:pPr>
              <a:spcBef>
                <a:spcPts val="0"/>
              </a:spcBef>
            </a:pPr>
            <a:r>
              <a:rPr lang="en-US" altLang="zh-CN" sz="2400" b="1" dirty="0">
                <a:solidFill>
                  <a:srgbClr val="C00000"/>
                </a:solidFill>
                <a:latin typeface="Arial" panose="020B0604020202020204" pitchFamily="34" charset="0"/>
                <a:cs typeface="Arial" panose="020B0604020202020204" pitchFamily="34" charset="0"/>
              </a:rPr>
              <a:t>abstract</a:t>
            </a:r>
            <a:r>
              <a:rPr lang="zh-CN" altLang="en-US" sz="2400" b="1" dirty="0">
                <a:solidFill>
                  <a:srgbClr val="C00000"/>
                </a:solidFill>
                <a:latin typeface="Arial" panose="020B0604020202020204" pitchFamily="34" charset="0"/>
                <a:cs typeface="Arial" panose="020B0604020202020204" pitchFamily="34" charset="0"/>
              </a:rPr>
              <a:t>类</a:t>
            </a:r>
            <a:r>
              <a:rPr lang="zh-CN" altLang="en-US" sz="2400" dirty="0">
                <a:latin typeface="Arial" panose="020B0604020202020204" pitchFamily="34" charset="0"/>
                <a:cs typeface="Arial" panose="020B0604020202020204" pitchFamily="34" charset="0"/>
              </a:rPr>
              <a:t>只关心操作，但不关心这些操作具体实现的细节。 </a:t>
            </a:r>
            <a:endParaRPr lang="en-US" altLang="zh-CN" sz="2400" dirty="0">
              <a:latin typeface="Arial" panose="020B0604020202020204" pitchFamily="34" charset="0"/>
              <a:cs typeface="Arial" panose="020B0604020202020204" pitchFamily="34" charset="0"/>
            </a:endParaRPr>
          </a:p>
          <a:p>
            <a:pPr>
              <a:spcBef>
                <a:spcPts val="0"/>
              </a:spcBef>
            </a:pPr>
            <a:endParaRPr lang="zh-CN" altLang="en-US" sz="2400" dirty="0">
              <a:latin typeface="Arial" panose="020B0604020202020204" pitchFamily="34" charset="0"/>
              <a:cs typeface="Arial" panose="020B0604020202020204" pitchFamily="34" charset="0"/>
            </a:endParaRPr>
          </a:p>
          <a:p>
            <a:pPr>
              <a:spcBef>
                <a:spcPts val="0"/>
              </a:spcBef>
            </a:pPr>
            <a:r>
              <a:rPr lang="zh-CN" altLang="en-US" sz="2400" dirty="0">
                <a:latin typeface="Arial" panose="020B0604020202020204" pitchFamily="34" charset="0"/>
                <a:cs typeface="Arial" panose="020B0604020202020204" pitchFamily="34" charset="0"/>
              </a:rPr>
              <a:t>使用</a:t>
            </a:r>
            <a:r>
              <a:rPr lang="zh-CN" altLang="en-US" sz="2400" b="1" dirty="0">
                <a:solidFill>
                  <a:srgbClr val="C00000"/>
                </a:solidFill>
                <a:latin typeface="Arial" panose="020B0604020202020204" pitchFamily="34" charset="0"/>
                <a:ea typeface="华文行楷" panose="02010800040101010101" pitchFamily="2" charset="-122"/>
                <a:cs typeface="Arial" panose="020B0604020202020204" pitchFamily="34" charset="0"/>
              </a:rPr>
              <a:t>多态</a:t>
            </a:r>
            <a:r>
              <a:rPr lang="zh-CN" altLang="en-US" sz="2400" dirty="0">
                <a:latin typeface="Arial" panose="020B0604020202020204" pitchFamily="34" charset="0"/>
                <a:cs typeface="Arial" panose="020B0604020202020204" pitchFamily="34" charset="0"/>
              </a:rPr>
              <a:t>进行程序设计的核心技术之一是</a:t>
            </a:r>
            <a:r>
              <a:rPr lang="zh-CN" altLang="en-US" sz="2400" b="1" dirty="0">
                <a:solidFill>
                  <a:srgbClr val="C00000"/>
                </a:solidFill>
                <a:latin typeface="Arial" panose="020B0604020202020204" pitchFamily="34" charset="0"/>
                <a:ea typeface="华文行楷" panose="02010800040101010101" pitchFamily="2" charset="-122"/>
                <a:cs typeface="Arial" panose="020B0604020202020204" pitchFamily="34" charset="0"/>
              </a:rPr>
              <a:t>使用上转型对象</a:t>
            </a:r>
            <a:r>
              <a:rPr lang="zh-CN" altLang="en-US" sz="2400" dirty="0">
                <a:latin typeface="Arial" panose="020B0604020202020204" pitchFamily="34" charset="0"/>
                <a:cs typeface="Arial" panose="020B0604020202020204" pitchFamily="34" charset="0"/>
              </a:rPr>
              <a:t>，即：</a:t>
            </a:r>
            <a:endParaRPr lang="en-US" altLang="zh-CN" sz="2400" dirty="0">
              <a:latin typeface="Arial" panose="020B0604020202020204" pitchFamily="34" charset="0"/>
              <a:cs typeface="Arial" panose="020B0604020202020204" pitchFamily="34" charset="0"/>
            </a:endParaRPr>
          </a:p>
          <a:p>
            <a:pPr lvl="1">
              <a:spcBef>
                <a:spcPts val="0"/>
              </a:spcBef>
            </a:pPr>
            <a:r>
              <a:rPr lang="zh-CN" altLang="en-US" dirty="0">
                <a:latin typeface="Arial" panose="020B0604020202020204" pitchFamily="34" charset="0"/>
                <a:cs typeface="Arial" panose="020B0604020202020204" pitchFamily="34" charset="0"/>
              </a:rPr>
              <a:t>将</a:t>
            </a:r>
            <a:r>
              <a:rPr lang="en-US" altLang="zh-CN" dirty="0">
                <a:latin typeface="Arial" panose="020B0604020202020204" pitchFamily="34" charset="0"/>
                <a:cs typeface="Arial" panose="020B0604020202020204" pitchFamily="34" charset="0"/>
              </a:rPr>
              <a:t>abstract</a:t>
            </a:r>
            <a:r>
              <a:rPr lang="zh-CN" altLang="en-US" dirty="0">
                <a:latin typeface="Arial" panose="020B0604020202020204" pitchFamily="34" charset="0"/>
                <a:cs typeface="Arial" panose="020B0604020202020204" pitchFamily="34" charset="0"/>
              </a:rPr>
              <a:t>类声明的对象作为其子类的上转型对象，那么这个</a:t>
            </a:r>
            <a:r>
              <a:rPr lang="zh-CN" altLang="en-US" b="1" dirty="0">
                <a:solidFill>
                  <a:srgbClr val="0000CC"/>
                </a:solidFill>
                <a:latin typeface="Arial" panose="020B0604020202020204" pitchFamily="34" charset="0"/>
                <a:ea typeface="华文行楷" panose="02010800040101010101" pitchFamily="2" charset="-122"/>
                <a:cs typeface="Arial" panose="020B0604020202020204" pitchFamily="34" charset="0"/>
              </a:rPr>
              <a:t>上转型对象就可以调用子类重写的方法</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a:spcBef>
                <a:spcPts val="0"/>
              </a:spcBef>
            </a:pPr>
            <a:endParaRPr lang="en-US" altLang="zh-CN" dirty="0">
              <a:latin typeface="Arial" panose="020B0604020202020204" pitchFamily="34" charset="0"/>
              <a:cs typeface="Arial" panose="020B0604020202020204" pitchFamily="34" charset="0"/>
            </a:endParaRPr>
          </a:p>
          <a:p>
            <a:pPr>
              <a:spcBef>
                <a:spcPts val="0"/>
              </a:spcBef>
            </a:pPr>
            <a:r>
              <a:rPr lang="zh-CN" altLang="en-US" dirty="0">
                <a:latin typeface="Arial" panose="020B0604020202020204" pitchFamily="34" charset="0"/>
                <a:cs typeface="Arial" panose="020B0604020202020204" pitchFamily="34" charset="0"/>
              </a:rPr>
              <a:t>阅读并讨论例</a:t>
            </a:r>
            <a:r>
              <a:rPr lang="zh-CN" altLang="en-US" dirty="0"/>
              <a:t>例5-1</a:t>
            </a:r>
            <a:r>
              <a:rPr lang="en-US" altLang="zh-CN" dirty="0"/>
              <a:t>1</a:t>
            </a:r>
            <a:r>
              <a:rPr lang="zh-CN" altLang="en-US" dirty="0"/>
              <a:t>。</a:t>
            </a:r>
            <a:endParaRPr lang="en-US" altLang="zh-CN" dirty="0"/>
          </a:p>
          <a:p>
            <a:pPr>
              <a:spcBef>
                <a:spcPts val="0"/>
              </a:spcBef>
            </a:pPr>
            <a:endParaRPr lang="en-US" altLang="zh-CN" dirty="0"/>
          </a:p>
          <a:p>
            <a:pPr>
              <a:spcBef>
                <a:spcPts val="0"/>
              </a:spcBef>
            </a:pPr>
            <a:r>
              <a:rPr lang="zh-CN" altLang="en-US" dirty="0"/>
              <a:t>课后阅读和运行</a:t>
            </a:r>
            <a:r>
              <a:rPr lang="zh-CN" altLang="en-US" dirty="0">
                <a:latin typeface="Arial" panose="020B0604020202020204" pitchFamily="34" charset="0"/>
                <a:cs typeface="Arial" panose="020B0604020202020204" pitchFamily="34" charset="0"/>
              </a:rPr>
              <a:t>例5-13。</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§5.10 </a:t>
            </a:r>
            <a:r>
              <a:rPr lang="zh-CN" altLang="en-US" sz="3600" dirty="0">
                <a:latin typeface="宋体" charset="-122"/>
              </a:rPr>
              <a:t>接口 </a:t>
            </a:r>
            <a:endParaRPr lang="zh-CN" altLang="en-US" dirty="0"/>
          </a:p>
        </p:txBody>
      </p:sp>
      <p:sp>
        <p:nvSpPr>
          <p:cNvPr id="3" name="内容占位符 2"/>
          <p:cNvSpPr>
            <a:spLocks noGrp="1"/>
          </p:cNvSpPr>
          <p:nvPr>
            <p:ph idx="1"/>
          </p:nvPr>
        </p:nvSpPr>
        <p:spPr/>
        <p:txBody>
          <a:bodyPr/>
          <a:lstStyle/>
          <a:p>
            <a:r>
              <a:rPr lang="en-US" altLang="zh-CN" b="1" dirty="0"/>
              <a:t>interface</a:t>
            </a:r>
          </a:p>
          <a:p>
            <a:endParaRPr lang="en-US" altLang="zh-CN" dirty="0"/>
          </a:p>
          <a:p>
            <a:r>
              <a:rPr lang="en-US" altLang="zh-CN" dirty="0"/>
              <a:t>Java</a:t>
            </a:r>
            <a:r>
              <a:rPr lang="zh-CN" altLang="en-US" dirty="0"/>
              <a:t>使用</a:t>
            </a:r>
            <a:r>
              <a:rPr lang="zh-CN" altLang="en-US" dirty="0">
                <a:latin typeface="华文行楷" panose="02010800040101010101" pitchFamily="2" charset="-122"/>
                <a:ea typeface="华文行楷" panose="02010800040101010101" pitchFamily="2" charset="-122"/>
              </a:rPr>
              <a:t>接口</a:t>
            </a:r>
            <a:r>
              <a:rPr lang="zh-CN" altLang="en-US" dirty="0"/>
              <a:t>克服</a:t>
            </a:r>
            <a:r>
              <a:rPr lang="en-US" altLang="zh-CN" dirty="0"/>
              <a:t>Java</a:t>
            </a:r>
            <a:r>
              <a:rPr lang="zh-CN" altLang="en-US" dirty="0"/>
              <a:t>单继承的缺点。</a:t>
            </a:r>
            <a:endParaRPr lang="en-US" altLang="zh-CN" dirty="0"/>
          </a:p>
          <a:p>
            <a:r>
              <a:rPr lang="zh-CN" altLang="en-US" dirty="0">
                <a:solidFill>
                  <a:srgbClr val="C00000"/>
                </a:solidFill>
                <a:latin typeface="华文行楷" panose="02010800040101010101" pitchFamily="2" charset="-122"/>
                <a:ea typeface="华文行楷" panose="02010800040101010101" pitchFamily="2" charset="-122"/>
              </a:rPr>
              <a:t>一个类可以实现多个接口</a:t>
            </a:r>
            <a:r>
              <a:rPr lang="zh-CN" altLang="en-US" dirty="0"/>
              <a:t>，这样使得类能够实现</a:t>
            </a:r>
            <a:r>
              <a:rPr lang="zh-CN" altLang="en-US" dirty="0">
                <a:latin typeface="华文行楷" panose="02010800040101010101" pitchFamily="2" charset="-122"/>
                <a:ea typeface="华文行楷" panose="02010800040101010101" pitchFamily="2" charset="-122"/>
              </a:rPr>
              <a:t>多继承</a:t>
            </a:r>
            <a:r>
              <a:rPr lang="zh-CN" altLang="en-US" dirty="0"/>
              <a:t>。</a:t>
            </a:r>
            <a:endParaRPr lang="en-US" altLang="zh-CN" dirty="0"/>
          </a:p>
          <a:p>
            <a:endParaRPr lang="zh-CN" altLang="en-US" dirty="0"/>
          </a:p>
          <a:p>
            <a:r>
              <a:rPr lang="zh-CN" altLang="en-US" dirty="0"/>
              <a:t>接口的定义和类的定义很相似，分为：</a:t>
            </a:r>
            <a:endParaRPr lang="en-US" altLang="zh-CN" dirty="0"/>
          </a:p>
          <a:p>
            <a:pPr lvl="1"/>
            <a:r>
              <a:rPr lang="zh-CN" altLang="en-US" dirty="0"/>
              <a:t>接口的声明</a:t>
            </a:r>
            <a:endParaRPr lang="en-US" altLang="zh-CN" dirty="0"/>
          </a:p>
          <a:p>
            <a:pPr lvl="1"/>
            <a:r>
              <a:rPr lang="zh-CN" altLang="en-US" dirty="0"/>
              <a:t>接口体</a:t>
            </a:r>
          </a:p>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§5.10.1   </a:t>
            </a:r>
            <a:r>
              <a:rPr lang="zh-CN" altLang="en-US">
                <a:latin typeface="宋体" charset="-122"/>
              </a:rPr>
              <a:t>接口的定义与</a:t>
            </a:r>
            <a:r>
              <a:rPr lang="zh-CN" altLang="en-US" dirty="0">
                <a:latin typeface="宋体" charset="-122"/>
              </a:rPr>
              <a:t>使用</a:t>
            </a:r>
            <a:r>
              <a:rPr lang="zh-CN" altLang="en-US" dirty="0"/>
              <a:t> </a:t>
            </a:r>
          </a:p>
        </p:txBody>
      </p:sp>
      <p:sp>
        <p:nvSpPr>
          <p:cNvPr id="3" name="内容占位符 2"/>
          <p:cNvSpPr>
            <a:spLocks noGrp="1"/>
          </p:cNvSpPr>
          <p:nvPr>
            <p:ph idx="1"/>
          </p:nvPr>
        </p:nvSpPr>
        <p:spPr/>
        <p:txBody>
          <a:bodyPr/>
          <a:lstStyle/>
          <a:p>
            <a:pPr>
              <a:buNone/>
            </a:pPr>
            <a:r>
              <a:rPr lang="zh-CN" altLang="en-US" dirty="0"/>
              <a:t> </a:t>
            </a:r>
            <a:r>
              <a:rPr lang="en-US" altLang="zh-CN" dirty="0"/>
              <a:t>1</a:t>
            </a:r>
            <a:r>
              <a:rPr lang="zh-CN" altLang="en-US" dirty="0"/>
              <a:t>．接口声明</a:t>
            </a:r>
          </a:p>
          <a:p>
            <a:pPr lvl="1"/>
            <a:r>
              <a:rPr lang="zh-CN" altLang="en-US" dirty="0"/>
              <a:t> 接口通过使用关键字</a:t>
            </a:r>
            <a:r>
              <a:rPr lang="en-US" altLang="zh-CN" b="1" dirty="0">
                <a:solidFill>
                  <a:srgbClr val="C00000"/>
                </a:solidFill>
              </a:rPr>
              <a:t>interface</a:t>
            </a:r>
            <a:r>
              <a:rPr lang="zh-CN" altLang="en-US" dirty="0"/>
              <a:t>来声明，</a:t>
            </a:r>
            <a:r>
              <a:rPr lang="zh-CN" altLang="en-US"/>
              <a:t>格式：</a:t>
            </a:r>
            <a:endParaRPr lang="en-US" altLang="zh-CN"/>
          </a:p>
          <a:p>
            <a:pPr lvl="1"/>
            <a:endParaRPr lang="en-US" altLang="zh-CN"/>
          </a:p>
          <a:p>
            <a:pPr lvl="1"/>
            <a:endParaRPr lang="en-US" altLang="zh-CN"/>
          </a:p>
          <a:p>
            <a:pPr lvl="1"/>
            <a:endParaRPr lang="zh-CN" altLang="en-US" dirty="0"/>
          </a:p>
          <a:p>
            <a:pPr lvl="3">
              <a:buFont typeface="Wingdings 2" pitchFamily="18" charset="2"/>
              <a:buNone/>
            </a:pPr>
            <a:endParaRPr lang="en-US" altLang="zh-CN" sz="800" b="1" dirty="0">
              <a:solidFill>
                <a:srgbClr val="0000CC"/>
              </a:solidFill>
            </a:endParaRPr>
          </a:p>
          <a:p>
            <a:pPr>
              <a:buNone/>
            </a:pPr>
            <a:r>
              <a:rPr lang="zh-CN" altLang="en-US"/>
              <a:t> </a:t>
            </a:r>
            <a:endParaRPr kumimoji="1" lang="zh-CN" altLang="en-US" b="1" dirty="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76</a:t>
            </a:fld>
            <a:endParaRPr lang="zh-CN" altLang="en-US"/>
          </a:p>
        </p:txBody>
      </p:sp>
      <p:sp>
        <p:nvSpPr>
          <p:cNvPr id="5" name="文本框 4">
            <a:extLst>
              <a:ext uri="{FF2B5EF4-FFF2-40B4-BE49-F238E27FC236}">
                <a16:creationId xmlns:a16="http://schemas.microsoft.com/office/drawing/2014/main" id="{DE4E6A08-1AD5-408C-A9C5-4322748DC266}"/>
              </a:ext>
            </a:extLst>
          </p:cNvPr>
          <p:cNvSpPr txBox="1"/>
          <p:nvPr/>
        </p:nvSpPr>
        <p:spPr>
          <a:xfrm>
            <a:off x="1871700" y="3068960"/>
            <a:ext cx="5400600" cy="1200329"/>
          </a:xfrm>
          <a:prstGeom prst="rect">
            <a:avLst/>
          </a:prstGeom>
          <a:noFill/>
          <a:ln>
            <a:solidFill>
              <a:schemeClr val="accent1"/>
            </a:solidFill>
          </a:ln>
        </p:spPr>
        <p:txBody>
          <a:bodyPr wrap="square" rtlCol="0">
            <a:spAutoFit/>
          </a:bodyPr>
          <a:lstStyle/>
          <a:p>
            <a:r>
              <a:rPr lang="en-US" altLang="zh-CN" sz="2400" b="1"/>
              <a:t>&lt;</a:t>
            </a:r>
            <a:r>
              <a:rPr lang="zh-CN" altLang="en-US" sz="2400" b="1"/>
              <a:t>修饰符</a:t>
            </a:r>
            <a:r>
              <a:rPr lang="en-US" altLang="zh-CN" sz="2400" b="1"/>
              <a:t>&gt; </a:t>
            </a:r>
            <a:r>
              <a:rPr lang="en-US" altLang="zh-CN" sz="2400" b="1">
                <a:solidFill>
                  <a:srgbClr val="C00000"/>
                </a:solidFill>
              </a:rPr>
              <a:t>interface</a:t>
            </a:r>
            <a:r>
              <a:rPr lang="en-US" altLang="zh-CN" sz="2400" b="1"/>
              <a:t> &lt;</a:t>
            </a:r>
            <a:r>
              <a:rPr lang="zh-CN" altLang="en-US" sz="2400" b="1"/>
              <a:t>接口名</a:t>
            </a:r>
            <a:r>
              <a:rPr lang="en-US" altLang="zh-CN" sz="2400" b="1"/>
              <a:t>&gt;{</a:t>
            </a:r>
          </a:p>
          <a:p>
            <a:r>
              <a:rPr lang="en-US" altLang="zh-CN" sz="2400" b="1"/>
              <a:t>      …</a:t>
            </a:r>
            <a:r>
              <a:rPr lang="zh-CN" altLang="en-US" sz="2400" b="1"/>
              <a:t>接口成员声明</a:t>
            </a:r>
            <a:r>
              <a:rPr lang="en-US" altLang="zh-CN" sz="2400" b="1"/>
              <a:t>… </a:t>
            </a:r>
          </a:p>
          <a:p>
            <a:r>
              <a:rPr lang="en-US" altLang="zh-CN" sz="2400" b="1"/>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BBE34-DBBB-467F-9AF0-36E83EF24D74}"/>
              </a:ext>
            </a:extLst>
          </p:cNvPr>
          <p:cNvSpPr>
            <a:spLocks noGrp="1"/>
          </p:cNvSpPr>
          <p:nvPr>
            <p:ph type="title"/>
          </p:nvPr>
        </p:nvSpPr>
        <p:spPr/>
        <p:txBody>
          <a:bodyPr>
            <a:normAutofit/>
          </a:bodyPr>
          <a:lstStyle/>
          <a:p>
            <a:pPr algn="l"/>
            <a:r>
              <a:rPr lang="zh-CN" altLang="en-US" b="1"/>
              <a:t> </a:t>
            </a:r>
            <a:r>
              <a:rPr lang="en-US" altLang="zh-CN" b="1"/>
              <a:t>3</a:t>
            </a:r>
            <a:r>
              <a:rPr lang="zh-CN" altLang="en-US" b="1"/>
              <a:t>．接口的使用</a:t>
            </a:r>
            <a:endParaRPr lang="zh-CN" altLang="en-US"/>
          </a:p>
        </p:txBody>
      </p:sp>
      <p:sp>
        <p:nvSpPr>
          <p:cNvPr id="3" name="内容占位符 2">
            <a:extLst>
              <a:ext uri="{FF2B5EF4-FFF2-40B4-BE49-F238E27FC236}">
                <a16:creationId xmlns:a16="http://schemas.microsoft.com/office/drawing/2014/main" id="{8208345B-0F95-44B7-B3A5-EF12BE09C773}"/>
              </a:ext>
            </a:extLst>
          </p:cNvPr>
          <p:cNvSpPr>
            <a:spLocks noGrp="1"/>
          </p:cNvSpPr>
          <p:nvPr>
            <p:ph idx="1"/>
          </p:nvPr>
        </p:nvSpPr>
        <p:spPr>
          <a:xfrm>
            <a:off x="395536" y="1628800"/>
            <a:ext cx="8496944" cy="4502150"/>
          </a:xfrm>
        </p:spPr>
        <p:txBody>
          <a:bodyPr/>
          <a:lstStyle/>
          <a:p>
            <a:pPr marL="0" indent="0">
              <a:buNone/>
            </a:pPr>
            <a:r>
              <a:rPr lang="en-US" altLang="zh-CN" dirty="0"/>
              <a:t>2. </a:t>
            </a:r>
            <a:r>
              <a:rPr lang="zh-CN" altLang="en-US" dirty="0"/>
              <a:t>接口体</a:t>
            </a:r>
          </a:p>
          <a:p>
            <a:pPr marL="801687" lvl="1" indent="-457200">
              <a:buFont typeface="+mj-ea"/>
              <a:buAutoNum type="circleNumDbPlain"/>
            </a:pPr>
            <a:r>
              <a:rPr kumimoji="1" lang="zh-CN" altLang="en-US" b="1" dirty="0">
                <a:solidFill>
                  <a:srgbClr val="0000CC"/>
                </a:solidFill>
              </a:rPr>
              <a:t>常量</a:t>
            </a:r>
            <a:r>
              <a:rPr kumimoji="1" lang="en-US" altLang="zh-CN" dirty="0">
                <a:solidFill>
                  <a:srgbClr val="0000FF"/>
                </a:solidFill>
              </a:rPr>
              <a:t>(</a:t>
            </a:r>
            <a:r>
              <a:rPr kumimoji="1" lang="en-US" altLang="zh-CN" dirty="0">
                <a:solidFill>
                  <a:srgbClr val="C00000"/>
                </a:solidFill>
              </a:rPr>
              <a:t>public static final</a:t>
            </a:r>
            <a:r>
              <a:rPr kumimoji="1" lang="en-US" altLang="zh-CN" dirty="0">
                <a:solidFill>
                  <a:srgbClr val="0000FF"/>
                </a:solidFill>
              </a:rPr>
              <a:t>)</a:t>
            </a:r>
            <a:endParaRPr kumimoji="1" lang="en-US" altLang="zh-CN" dirty="0"/>
          </a:p>
          <a:p>
            <a:pPr marL="801687" lvl="1" indent="-457200">
              <a:buFont typeface="+mj-ea"/>
              <a:buAutoNum type="circleNumDbPlain"/>
            </a:pPr>
            <a:r>
              <a:rPr kumimoji="1" lang="zh-CN" altLang="en-US" b="1" dirty="0">
                <a:solidFill>
                  <a:srgbClr val="0000CC"/>
                </a:solidFill>
              </a:rPr>
              <a:t>抽象方法</a:t>
            </a:r>
            <a:r>
              <a:rPr kumimoji="1" lang="en-US" altLang="zh-CN" dirty="0">
                <a:solidFill>
                  <a:srgbClr val="0000FF"/>
                </a:solidFill>
              </a:rPr>
              <a:t>(</a:t>
            </a:r>
            <a:r>
              <a:rPr kumimoji="1" lang="en-US" altLang="zh-CN" dirty="0">
                <a:solidFill>
                  <a:srgbClr val="C00000"/>
                </a:solidFill>
              </a:rPr>
              <a:t>public abstract</a:t>
            </a:r>
            <a:r>
              <a:rPr kumimoji="1" lang="en-US" altLang="zh-CN" dirty="0">
                <a:solidFill>
                  <a:srgbClr val="0000FF"/>
                </a:solidFill>
              </a:rPr>
              <a:t>)</a:t>
            </a:r>
          </a:p>
          <a:p>
            <a:pPr marL="1096962" lvl="2" indent="-457200"/>
            <a:r>
              <a:rPr lang="zh-CN" altLang="en-US" dirty="0"/>
              <a:t>接口成员都是</a:t>
            </a:r>
            <a:r>
              <a:rPr lang="en-US" altLang="zh-CN" dirty="0">
                <a:solidFill>
                  <a:srgbClr val="0000CC"/>
                </a:solidFill>
              </a:rPr>
              <a:t>public</a:t>
            </a:r>
            <a:r>
              <a:rPr lang="zh-CN" altLang="en-US" dirty="0"/>
              <a:t>的，但</a:t>
            </a:r>
            <a:r>
              <a:rPr lang="en-US" altLang="zh-CN" dirty="0">
                <a:solidFill>
                  <a:srgbClr val="0000CC"/>
                </a:solidFill>
              </a:rPr>
              <a:t>public</a:t>
            </a:r>
            <a:r>
              <a:rPr lang="zh-CN" altLang="en-US" dirty="0">
                <a:solidFill>
                  <a:srgbClr val="0000CC"/>
                </a:solidFill>
              </a:rPr>
              <a:t>、</a:t>
            </a:r>
            <a:r>
              <a:rPr lang="en-US" altLang="zh-CN" dirty="0">
                <a:solidFill>
                  <a:srgbClr val="0000CC"/>
                </a:solidFill>
              </a:rPr>
              <a:t>static</a:t>
            </a:r>
            <a:r>
              <a:rPr lang="zh-CN" altLang="en-US" dirty="0">
                <a:solidFill>
                  <a:srgbClr val="0000CC"/>
                </a:solidFill>
              </a:rPr>
              <a:t>、</a:t>
            </a:r>
            <a:r>
              <a:rPr lang="en-US" altLang="zh-CN" dirty="0">
                <a:solidFill>
                  <a:srgbClr val="0000CC"/>
                </a:solidFill>
              </a:rPr>
              <a:t>final</a:t>
            </a:r>
            <a:r>
              <a:rPr lang="zh-CN" altLang="en-US" dirty="0">
                <a:solidFill>
                  <a:srgbClr val="0000CC"/>
                </a:solidFill>
              </a:rPr>
              <a:t>、</a:t>
            </a:r>
            <a:r>
              <a:rPr lang="en-US" altLang="zh-CN" dirty="0">
                <a:solidFill>
                  <a:srgbClr val="0000CC"/>
                </a:solidFill>
              </a:rPr>
              <a:t>abstract</a:t>
            </a:r>
            <a:r>
              <a:rPr lang="zh-CN" altLang="en-US" dirty="0"/>
              <a:t>修饰符通常被省略。</a:t>
            </a:r>
            <a:endParaRPr kumimoji="1" lang="zh-CN" altLang="en-US" dirty="0"/>
          </a:p>
          <a:p>
            <a:pPr lvl="1"/>
            <a:endParaRPr lang="en-US" altLang="zh-CN" dirty="0">
              <a:latin typeface="Arial" panose="020B0604020202020204" pitchFamily="34" charset="0"/>
              <a:cs typeface="Arial" panose="020B0604020202020204" pitchFamily="34" charset="0"/>
            </a:endParaRPr>
          </a:p>
          <a:p>
            <a:pPr lvl="1"/>
            <a:r>
              <a:rPr lang="zh-CN" altLang="zh-CN" dirty="0">
                <a:latin typeface="Arial" panose="020B0604020202020204" pitchFamily="34" charset="0"/>
                <a:cs typeface="Arial" panose="020B0604020202020204" pitchFamily="34" charset="0"/>
              </a:rPr>
              <a:t>从</a:t>
            </a:r>
            <a:r>
              <a:rPr lang="en-US" altLang="zh-CN" dirty="0">
                <a:latin typeface="Arial" panose="020B0604020202020204" pitchFamily="34" charset="0"/>
                <a:cs typeface="Arial" panose="020B0604020202020204" pitchFamily="34" charset="0"/>
              </a:rPr>
              <a:t>JDK8</a:t>
            </a:r>
            <a:r>
              <a:rPr lang="zh-CN" altLang="zh-CN" dirty="0">
                <a:latin typeface="Arial" panose="020B0604020202020204" pitchFamily="34" charset="0"/>
                <a:cs typeface="Arial" panose="020B0604020202020204" pitchFamily="34" charset="0"/>
              </a:rPr>
              <a:t>版本开始</a:t>
            </a:r>
            <a:endParaRPr lang="zh-CN" altLang="en-US" dirty="0"/>
          </a:p>
        </p:txBody>
      </p:sp>
      <p:sp>
        <p:nvSpPr>
          <p:cNvPr id="4" name="灯片编号占位符 3">
            <a:extLst>
              <a:ext uri="{FF2B5EF4-FFF2-40B4-BE49-F238E27FC236}">
                <a16:creationId xmlns:a16="http://schemas.microsoft.com/office/drawing/2014/main" id="{EA808B08-FEE3-4C28-A960-7A37551B054D}"/>
              </a:ext>
            </a:extLst>
          </p:cNvPr>
          <p:cNvSpPr>
            <a:spLocks noGrp="1"/>
          </p:cNvSpPr>
          <p:nvPr>
            <p:ph type="sldNum" sz="quarter" idx="12"/>
          </p:nvPr>
        </p:nvSpPr>
        <p:spPr/>
        <p:txBody>
          <a:bodyPr/>
          <a:lstStyle/>
          <a:p>
            <a:fld id="{0C913308-F349-4B6D-A68A-DD1791B4A57B}" type="slidenum">
              <a:rPr lang="zh-CN" altLang="en-US" smtClean="0"/>
              <a:pPr/>
              <a:t>77</a:t>
            </a:fld>
            <a:endParaRPr lang="zh-CN" altLang="en-US"/>
          </a:p>
        </p:txBody>
      </p:sp>
      <p:sp>
        <p:nvSpPr>
          <p:cNvPr id="5" name="文本框 4">
            <a:extLst>
              <a:ext uri="{FF2B5EF4-FFF2-40B4-BE49-F238E27FC236}">
                <a16:creationId xmlns:a16="http://schemas.microsoft.com/office/drawing/2014/main" id="{FA65392B-ACBB-4594-88B6-1D8D6BD9356A}"/>
              </a:ext>
            </a:extLst>
          </p:cNvPr>
          <p:cNvSpPr txBox="1"/>
          <p:nvPr/>
        </p:nvSpPr>
        <p:spPr>
          <a:xfrm>
            <a:off x="3851920" y="4012009"/>
            <a:ext cx="2646878" cy="2308324"/>
          </a:xfrm>
          <a:prstGeom prst="rect">
            <a:avLst/>
          </a:prstGeom>
          <a:noFill/>
          <a:ln>
            <a:solidFill>
              <a:schemeClr val="accent1"/>
            </a:solidFill>
          </a:ln>
        </p:spPr>
        <p:txBody>
          <a:bodyPr wrap="none" rtlCol="0">
            <a:spAutoFit/>
          </a:bodyPr>
          <a:lstStyle/>
          <a:p>
            <a:r>
              <a:rPr lang="en-US" altLang="zh-CN" sz="2400" b="0" i="0" dirty="0">
                <a:solidFill>
                  <a:srgbClr val="0000FF"/>
                </a:solidFill>
                <a:effectLst/>
              </a:rPr>
              <a:t>interface</a:t>
            </a:r>
            <a:r>
              <a:rPr lang="en-US" altLang="zh-CN" sz="2400" b="0" i="0" dirty="0">
                <a:solidFill>
                  <a:srgbClr val="000000"/>
                </a:solidFill>
                <a:effectLst/>
              </a:rPr>
              <a:t> </a:t>
            </a:r>
            <a:r>
              <a:rPr lang="zh-CN" altLang="en-US" sz="2400" b="0" i="0" dirty="0">
                <a:solidFill>
                  <a:srgbClr val="000000"/>
                </a:solidFill>
                <a:effectLst/>
              </a:rPr>
              <a:t>接口名 </a:t>
            </a:r>
            <a:r>
              <a:rPr lang="en-US" altLang="zh-CN" sz="2400" b="0" i="0" dirty="0">
                <a:solidFill>
                  <a:srgbClr val="000000"/>
                </a:solidFill>
                <a:effectLst/>
              </a:rPr>
              <a:t>{ </a:t>
            </a:r>
          </a:p>
          <a:p>
            <a:pPr lvl="1"/>
            <a:r>
              <a:rPr lang="zh-CN" altLang="en-US" sz="2400" b="0" i="0" dirty="0">
                <a:solidFill>
                  <a:srgbClr val="000000"/>
                </a:solidFill>
                <a:effectLst/>
              </a:rPr>
              <a:t>常量 </a:t>
            </a:r>
            <a:endParaRPr lang="en-US" altLang="zh-CN" sz="2400" b="0" i="0" dirty="0">
              <a:solidFill>
                <a:srgbClr val="000000"/>
              </a:solidFill>
              <a:effectLst/>
            </a:endParaRPr>
          </a:p>
          <a:p>
            <a:pPr lvl="1"/>
            <a:r>
              <a:rPr lang="zh-CN" altLang="en-US" sz="2400" b="0" i="0" dirty="0">
                <a:solidFill>
                  <a:srgbClr val="000000"/>
                </a:solidFill>
                <a:effectLst/>
              </a:rPr>
              <a:t>抽象方法 </a:t>
            </a:r>
            <a:endParaRPr lang="en-US" altLang="zh-CN" sz="2400" b="0" i="0" dirty="0">
              <a:solidFill>
                <a:srgbClr val="000000"/>
              </a:solidFill>
              <a:effectLst/>
            </a:endParaRPr>
          </a:p>
          <a:p>
            <a:pPr lvl="1"/>
            <a:r>
              <a:rPr lang="zh-CN" altLang="en-US" sz="2400" b="0" i="0" dirty="0">
                <a:solidFill>
                  <a:srgbClr val="FF0000"/>
                </a:solidFill>
                <a:effectLst/>
              </a:rPr>
              <a:t>静态方法 </a:t>
            </a:r>
            <a:endParaRPr lang="en-US" altLang="zh-CN" sz="2400" b="0" i="0" dirty="0">
              <a:solidFill>
                <a:srgbClr val="FF0000"/>
              </a:solidFill>
              <a:effectLst/>
            </a:endParaRPr>
          </a:p>
          <a:p>
            <a:pPr lvl="1"/>
            <a:r>
              <a:rPr lang="zh-CN" altLang="en-US" sz="2400" b="0" i="0" dirty="0">
                <a:solidFill>
                  <a:srgbClr val="FF0000"/>
                </a:solidFill>
                <a:effectLst/>
              </a:rPr>
              <a:t>默认方法 </a:t>
            </a:r>
            <a:endParaRPr lang="en-US" altLang="zh-CN" sz="2400" b="0" i="0" dirty="0">
              <a:solidFill>
                <a:srgbClr val="FF0000"/>
              </a:solidFill>
              <a:effectLst/>
            </a:endParaRPr>
          </a:p>
          <a:p>
            <a:r>
              <a:rPr lang="en-US" altLang="zh-CN" sz="2400" b="0" i="0" dirty="0">
                <a:solidFill>
                  <a:srgbClr val="000000"/>
                </a:solidFill>
                <a:effectLst/>
              </a:rPr>
              <a:t>}</a:t>
            </a:r>
            <a:endParaRPr lang="zh-CN" altLang="en-US" sz="2400" dirty="0"/>
          </a:p>
        </p:txBody>
      </p:sp>
    </p:spTree>
    <p:extLst>
      <p:ext uri="{BB962C8B-B14F-4D97-AF65-F5344CB8AC3E}">
        <p14:creationId xmlns:p14="http://schemas.microsoft.com/office/powerpoint/2010/main" val="154700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903A455D-CD7D-4767-8EAE-5609A12A3334}" type="slidenum">
              <a:rPr lang="en-US" altLang="zh-CN"/>
              <a:pPr>
                <a:defRPr/>
              </a:pPr>
              <a:t>78</a:t>
            </a:fld>
            <a:endParaRPr lang="en-US" altLang="zh-CN"/>
          </a:p>
        </p:txBody>
      </p:sp>
      <p:sp>
        <p:nvSpPr>
          <p:cNvPr id="26627" name="Text Box 4"/>
          <p:cNvSpPr txBox="1">
            <a:spLocks noChangeArrowheads="1"/>
          </p:cNvSpPr>
          <p:nvPr/>
        </p:nvSpPr>
        <p:spPr bwMode="auto">
          <a:xfrm>
            <a:off x="500034" y="214290"/>
            <a:ext cx="4714908" cy="2071702"/>
          </a:xfrm>
          <a:prstGeom prst="rect">
            <a:avLst/>
          </a:prstGeom>
          <a:noFill/>
          <a:ln w="9525">
            <a:solidFill>
              <a:schemeClr val="tx1"/>
            </a:solidFill>
            <a:miter lim="800000"/>
            <a:headEnd/>
            <a:tailEnd/>
          </a:ln>
        </p:spPr>
        <p:txBody>
          <a:bodyPr/>
          <a:lstStyle/>
          <a:p>
            <a:pPr marL="342900" indent="-342900" defTabSz="385763">
              <a:lnSpc>
                <a:spcPct val="90000"/>
              </a:lnSpc>
              <a:spcBef>
                <a:spcPct val="20000"/>
              </a:spcBef>
              <a:buClr>
                <a:schemeClr val="tx2"/>
              </a:buClr>
              <a:buSzPct val="70000"/>
              <a:buFont typeface="Wingdings" pitchFamily="2" charset="2"/>
              <a:buNone/>
            </a:pPr>
            <a:r>
              <a:rPr lang="en-AU" altLang="zh-CN" sz="2400" b="1">
                <a:solidFill>
                  <a:srgbClr val="CC0000"/>
                </a:solidFill>
              </a:rPr>
              <a:t>//</a:t>
            </a:r>
            <a:r>
              <a:rPr lang="en-AU" altLang="zh-CN" sz="2400" b="1">
                <a:solidFill>
                  <a:srgbClr val="0000CC"/>
                </a:solidFill>
              </a:rPr>
              <a:t>InterfaceName</a:t>
            </a:r>
            <a:r>
              <a:rPr lang="en-AU" altLang="zh-CN" sz="2400" b="1" dirty="0" err="1">
                <a:solidFill>
                  <a:srgbClr val="0000CC"/>
                </a:solidFill>
              </a:rPr>
              <a:t>.java</a:t>
            </a:r>
            <a:endParaRPr lang="en-AU" altLang="zh-CN" sz="2400" b="1" dirty="0">
              <a:solidFill>
                <a:srgbClr val="0000CC"/>
              </a:solidFill>
            </a:endParaRPr>
          </a:p>
          <a:p>
            <a:pPr marL="342900" indent="-342900" defTabSz="385763">
              <a:lnSpc>
                <a:spcPct val="90000"/>
              </a:lnSpc>
              <a:spcBef>
                <a:spcPct val="20000"/>
              </a:spcBef>
              <a:buClr>
                <a:schemeClr val="tx2"/>
              </a:buClr>
              <a:buSzPct val="70000"/>
              <a:buFont typeface="Wingdings" pitchFamily="2" charset="2"/>
              <a:buNone/>
            </a:pPr>
            <a:r>
              <a:rPr lang="en-AU" altLang="en-AU" sz="2400" b="1" dirty="0">
                <a:solidFill>
                  <a:srgbClr val="CC0000"/>
                </a:solidFill>
              </a:rPr>
              <a:t>interface</a:t>
            </a:r>
            <a:r>
              <a:rPr lang="en-AU" altLang="en-AU" sz="2400" b="1" dirty="0"/>
              <a:t> </a:t>
            </a:r>
            <a:r>
              <a:rPr lang="en-AU" altLang="en-AU" sz="2400" b="1" dirty="0" err="1"/>
              <a:t>InterfaceName</a:t>
            </a:r>
            <a:r>
              <a:rPr lang="en-AU" altLang="en-AU" sz="2400" b="1" dirty="0"/>
              <a:t> {</a:t>
            </a:r>
          </a:p>
          <a:p>
            <a:pPr marL="342900" indent="-342900" defTabSz="385763">
              <a:lnSpc>
                <a:spcPct val="90000"/>
              </a:lnSpc>
              <a:spcBef>
                <a:spcPct val="20000"/>
              </a:spcBef>
              <a:buClr>
                <a:schemeClr val="tx2"/>
              </a:buClr>
              <a:buSzPct val="70000"/>
              <a:buFont typeface="Wingdings" pitchFamily="2" charset="2"/>
              <a:buNone/>
            </a:pPr>
            <a:r>
              <a:rPr lang="en-AU" altLang="en-AU" sz="2400" b="1" dirty="0"/>
              <a:t>	//</a:t>
            </a:r>
            <a:r>
              <a:rPr lang="zh-CN" altLang="en-US" sz="2400" b="1" dirty="0"/>
              <a:t>常量</a:t>
            </a:r>
            <a:r>
              <a:rPr lang="en-US" altLang="zh-CN" sz="2400" b="1" dirty="0"/>
              <a:t>(f</a:t>
            </a:r>
            <a:r>
              <a:rPr lang="en-AU" altLang="en-AU" sz="2400" b="1" dirty="0" err="1"/>
              <a:t>inal</a:t>
            </a:r>
            <a:r>
              <a:rPr lang="en-AU" altLang="en-AU" sz="2400" b="1" dirty="0"/>
              <a:t> variable</a:t>
            </a:r>
            <a:r>
              <a:rPr lang="en-US" altLang="en-AU" sz="2400" b="1" dirty="0"/>
              <a:t>)</a:t>
            </a:r>
            <a:endParaRPr lang="en-AU" altLang="en-AU" sz="2400" b="1" dirty="0"/>
          </a:p>
          <a:p>
            <a:pPr marL="342900" indent="-342900" defTabSz="385763">
              <a:lnSpc>
                <a:spcPct val="90000"/>
              </a:lnSpc>
              <a:spcBef>
                <a:spcPct val="20000"/>
              </a:spcBef>
              <a:buClr>
                <a:schemeClr val="tx2"/>
              </a:buClr>
              <a:buSzPct val="70000"/>
              <a:buFont typeface="Wingdings" pitchFamily="2" charset="2"/>
              <a:buNone/>
            </a:pPr>
            <a:r>
              <a:rPr lang="en-AU" altLang="en-AU" sz="2400" b="1" dirty="0"/>
              <a:t>	//</a:t>
            </a:r>
            <a:r>
              <a:rPr lang="zh-CN" altLang="en-US" sz="2400" b="1" dirty="0"/>
              <a:t>抽象方法</a:t>
            </a:r>
            <a:endParaRPr lang="en-AU" altLang="en-AU" sz="2400" b="1" dirty="0"/>
          </a:p>
          <a:p>
            <a:pPr marL="342900" indent="-342900" defTabSz="385763">
              <a:lnSpc>
                <a:spcPct val="90000"/>
              </a:lnSpc>
              <a:spcBef>
                <a:spcPct val="20000"/>
              </a:spcBef>
              <a:buClr>
                <a:schemeClr val="tx2"/>
              </a:buClr>
              <a:buSzPct val="70000"/>
              <a:buFont typeface="Wingdings" pitchFamily="2" charset="2"/>
              <a:buNone/>
            </a:pPr>
            <a:r>
              <a:rPr lang="en-AU" altLang="en-AU" sz="2400" b="1" dirty="0"/>
              <a:t>}</a:t>
            </a:r>
          </a:p>
        </p:txBody>
      </p:sp>
      <p:sp>
        <p:nvSpPr>
          <p:cNvPr id="26628" name="AutoShape 6"/>
          <p:cNvSpPr>
            <a:spLocks noChangeArrowheads="1"/>
          </p:cNvSpPr>
          <p:nvPr/>
        </p:nvSpPr>
        <p:spPr bwMode="auto">
          <a:xfrm>
            <a:off x="5540347" y="1988840"/>
            <a:ext cx="3603653" cy="1160753"/>
          </a:xfrm>
          <a:prstGeom prst="cloudCallout">
            <a:avLst>
              <a:gd name="adj1" fmla="val -56474"/>
              <a:gd name="adj2" fmla="val 47309"/>
            </a:avLst>
          </a:prstGeom>
          <a:noFill/>
          <a:ln w="9525">
            <a:solidFill>
              <a:schemeClr val="tx2"/>
            </a:solidFill>
            <a:round/>
            <a:headEnd/>
            <a:tailEnd/>
          </a:ln>
        </p:spPr>
        <p:txBody>
          <a:bodyPr lIns="90000" tIns="46800" rIns="90000" bIns="46800"/>
          <a:lstStyle/>
          <a:p>
            <a:r>
              <a:rPr lang="zh-CN" altLang="en-US" sz="2000" b="1"/>
              <a:t>保存为：</a:t>
            </a:r>
            <a:endParaRPr lang="en-US" altLang="zh-CN" sz="2000" b="1"/>
          </a:p>
          <a:p>
            <a:pPr algn="ctr"/>
            <a:r>
              <a:rPr lang="en-US" altLang="zh-CN" sz="2000" b="1">
                <a:solidFill>
                  <a:srgbClr val="0000CC"/>
                </a:solidFill>
              </a:rPr>
              <a:t>Printable</a:t>
            </a:r>
            <a:r>
              <a:rPr lang="en-US" altLang="zh-CN" sz="2000" b="1" dirty="0" err="1">
                <a:solidFill>
                  <a:srgbClr val="0000CC"/>
                </a:solidFill>
              </a:rPr>
              <a:t>.java</a:t>
            </a:r>
            <a:endParaRPr lang="en-US" altLang="zh-CN" sz="2000" b="1" dirty="0">
              <a:solidFill>
                <a:srgbClr val="0000CC"/>
              </a:solidFill>
            </a:endParaRPr>
          </a:p>
        </p:txBody>
      </p:sp>
      <p:sp>
        <p:nvSpPr>
          <p:cNvPr id="26629" name="Text Box 7"/>
          <p:cNvSpPr txBox="1">
            <a:spLocks noChangeArrowheads="1"/>
          </p:cNvSpPr>
          <p:nvPr/>
        </p:nvSpPr>
        <p:spPr bwMode="auto">
          <a:xfrm>
            <a:off x="571472" y="3071810"/>
            <a:ext cx="4968875" cy="2657475"/>
          </a:xfrm>
          <a:prstGeom prst="rect">
            <a:avLst/>
          </a:prstGeom>
          <a:noFill/>
          <a:ln w="9525">
            <a:solidFill>
              <a:schemeClr val="bg2"/>
            </a:solidFill>
            <a:miter lim="800000"/>
            <a:headEnd/>
            <a:tailEnd/>
          </a:ln>
        </p:spPr>
        <p:txBody>
          <a:bodyPr lIns="90000" tIns="46800" rIns="90000" bIns="46800">
            <a:spAutoFit/>
          </a:bodyPr>
          <a:lstStyle/>
          <a:p>
            <a:r>
              <a:rPr kumimoji="1" lang="en-US" altLang="zh-CN" sz="2400" b="1"/>
              <a:t>//</a:t>
            </a:r>
            <a:r>
              <a:rPr kumimoji="1" lang="en-US" altLang="zh-CN" sz="2400" b="1">
                <a:solidFill>
                  <a:srgbClr val="0000FF"/>
                </a:solidFill>
              </a:rPr>
              <a:t>Printable</a:t>
            </a:r>
            <a:r>
              <a:rPr kumimoji="1" lang="en-US" altLang="zh-CN" sz="2400" b="1" dirty="0" err="1">
                <a:solidFill>
                  <a:srgbClr val="0000FF"/>
                </a:solidFill>
              </a:rPr>
              <a:t>.java</a:t>
            </a:r>
            <a:endParaRPr kumimoji="1" lang="en-US" altLang="zh-CN" sz="2400" b="1" dirty="0">
              <a:solidFill>
                <a:srgbClr val="0000FF"/>
              </a:solidFill>
            </a:endParaRPr>
          </a:p>
          <a:p>
            <a:r>
              <a:rPr lang="en-US" altLang="zh-CN" sz="2400" b="1" dirty="0">
                <a:solidFill>
                  <a:srgbClr val="CC0000"/>
                </a:solidFill>
              </a:rPr>
              <a:t>interface</a:t>
            </a:r>
            <a:r>
              <a:rPr kumimoji="1" lang="en-US" altLang="zh-CN" sz="2400" b="1" dirty="0"/>
              <a:t>  </a:t>
            </a:r>
            <a:r>
              <a:rPr kumimoji="1" lang="en-US" altLang="zh-CN" sz="2400" b="1" dirty="0">
                <a:solidFill>
                  <a:srgbClr val="0000FF"/>
                </a:solidFill>
              </a:rPr>
              <a:t>Printable </a:t>
            </a:r>
            <a:r>
              <a:rPr kumimoji="1" lang="en-US" altLang="zh-CN" sz="2400" b="1" dirty="0"/>
              <a:t>{  </a:t>
            </a:r>
          </a:p>
          <a:p>
            <a:r>
              <a:rPr kumimoji="1" lang="en-US" altLang="zh-CN" sz="2400" b="1"/>
              <a:t>   int  </a:t>
            </a:r>
            <a:r>
              <a:rPr kumimoji="1" lang="en-US" altLang="zh-CN" sz="2400" b="1" dirty="0"/>
              <a:t>MAX=100;</a:t>
            </a:r>
          </a:p>
          <a:p>
            <a:endParaRPr kumimoji="1" lang="en-US" altLang="zh-CN" sz="2400" b="1" dirty="0"/>
          </a:p>
          <a:p>
            <a:r>
              <a:rPr kumimoji="1" lang="en-US" altLang="zh-CN" sz="2400" b="1" dirty="0"/>
              <a:t>   void  add();</a:t>
            </a:r>
          </a:p>
          <a:p>
            <a:r>
              <a:rPr kumimoji="1" lang="en-US" altLang="zh-CN" sz="2400" b="1" dirty="0"/>
              <a:t>   float  sum(float </a:t>
            </a:r>
            <a:r>
              <a:rPr kumimoji="1" lang="en-US" altLang="zh-CN" sz="2400" b="1" dirty="0" err="1"/>
              <a:t>x,float</a:t>
            </a:r>
            <a:r>
              <a:rPr kumimoji="1" lang="en-US" altLang="zh-CN" sz="2400" b="1" dirty="0"/>
              <a:t> y);</a:t>
            </a:r>
          </a:p>
          <a:p>
            <a:r>
              <a:rPr kumimoji="1" lang="en-US" altLang="zh-CN" sz="2400" b="1" dirty="0"/>
              <a:t>}</a:t>
            </a:r>
            <a:endParaRPr lang="en-US" altLang="zh-CN" sz="2400" dirty="0"/>
          </a:p>
        </p:txBody>
      </p:sp>
      <p:sp>
        <p:nvSpPr>
          <p:cNvPr id="6" name="线形标注 1 5"/>
          <p:cNvSpPr/>
          <p:nvPr/>
        </p:nvSpPr>
        <p:spPr>
          <a:xfrm>
            <a:off x="6072198" y="3571876"/>
            <a:ext cx="1500198" cy="428628"/>
          </a:xfrm>
          <a:prstGeom prst="borderCallout1">
            <a:avLst>
              <a:gd name="adj1" fmla="val 46277"/>
              <a:gd name="adj2" fmla="val -2828"/>
              <a:gd name="adj3" fmla="val 113062"/>
              <a:gd name="adj4" fmla="val -203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静态常量</a:t>
            </a:r>
          </a:p>
        </p:txBody>
      </p:sp>
      <p:sp>
        <p:nvSpPr>
          <p:cNvPr id="8" name="线形标注 1 7"/>
          <p:cNvSpPr/>
          <p:nvPr/>
        </p:nvSpPr>
        <p:spPr>
          <a:xfrm>
            <a:off x="5715008" y="5000636"/>
            <a:ext cx="1500198" cy="428628"/>
          </a:xfrm>
          <a:prstGeom prst="borderCallout1">
            <a:avLst>
              <a:gd name="adj1" fmla="val 46277"/>
              <a:gd name="adj2" fmla="val -2828"/>
              <a:gd name="adj3" fmla="val 12715"/>
              <a:gd name="adj4" fmla="val -655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抽象方法</a:t>
            </a:r>
          </a:p>
        </p:txBody>
      </p:sp>
      <p:sp>
        <p:nvSpPr>
          <p:cNvPr id="9" name="矩形 8"/>
          <p:cNvSpPr/>
          <p:nvPr/>
        </p:nvSpPr>
        <p:spPr>
          <a:xfrm>
            <a:off x="785786" y="4581128"/>
            <a:ext cx="3929090" cy="77669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linds(horizontal)">
                                      <p:cBhvr>
                                        <p:cTn id="7" dur="500"/>
                                        <p:tgtEl>
                                          <p:spTgt spid="266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8"/>
                                        </p:tgtEl>
                                        <p:attrNameLst>
                                          <p:attrName>style.visibility</p:attrName>
                                        </p:attrNameLst>
                                      </p:cBhvr>
                                      <p:to>
                                        <p:strVal val="visible"/>
                                      </p:to>
                                    </p:set>
                                    <p:animEffect transition="in" filter="blinds(horizontal)">
                                      <p:cBhvr>
                                        <p:cTn id="12" dur="500"/>
                                        <p:tgtEl>
                                          <p:spTgt spid="2662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animBg="1"/>
      <p:bldP spid="6" grpId="0" animBg="1"/>
      <p:bldP spid="8" grpId="0" animBg="1"/>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CBCEB-1BE1-437A-BA44-65EA6C3E6253}"/>
              </a:ext>
            </a:extLst>
          </p:cNvPr>
          <p:cNvSpPr>
            <a:spLocks noGrp="1"/>
          </p:cNvSpPr>
          <p:nvPr>
            <p:ph type="title"/>
          </p:nvPr>
        </p:nvSpPr>
        <p:spPr/>
        <p:txBody>
          <a:bodyPr/>
          <a:lstStyle/>
          <a:p>
            <a:pPr algn="l"/>
            <a:r>
              <a:rPr lang="en-US" altLang="zh-CN" dirty="0"/>
              <a:t>default</a:t>
            </a:r>
            <a:r>
              <a:rPr lang="zh-CN" altLang="zh-CN" dirty="0"/>
              <a:t>方法</a:t>
            </a:r>
            <a:r>
              <a:rPr lang="en-US" altLang="zh-CN" dirty="0">
                <a:solidFill>
                  <a:schemeClr val="bg1">
                    <a:lumMod val="50000"/>
                  </a:schemeClr>
                </a:solidFill>
              </a:rPr>
              <a:t>/</a:t>
            </a:r>
            <a:r>
              <a:rPr lang="zh-CN" altLang="en-US" dirty="0">
                <a:solidFill>
                  <a:schemeClr val="bg1">
                    <a:lumMod val="50000"/>
                  </a:schemeClr>
                </a:solidFill>
                <a:latin typeface="-apple-system"/>
              </a:rPr>
              <a:t>默认方法</a:t>
            </a:r>
            <a:endParaRPr lang="zh-CN" altLang="en-US" dirty="0"/>
          </a:p>
        </p:txBody>
      </p:sp>
      <p:sp>
        <p:nvSpPr>
          <p:cNvPr id="3" name="内容占位符 2">
            <a:extLst>
              <a:ext uri="{FF2B5EF4-FFF2-40B4-BE49-F238E27FC236}">
                <a16:creationId xmlns:a16="http://schemas.microsoft.com/office/drawing/2014/main" id="{B3218CA7-EEC8-425D-860D-E2B4C9C3CB37}"/>
              </a:ext>
            </a:extLst>
          </p:cNvPr>
          <p:cNvSpPr>
            <a:spLocks noGrp="1"/>
          </p:cNvSpPr>
          <p:nvPr>
            <p:ph idx="1"/>
          </p:nvPr>
        </p:nvSpPr>
        <p:spPr>
          <a:xfrm>
            <a:off x="395536" y="1268760"/>
            <a:ext cx="8229600" cy="4525963"/>
          </a:xfrm>
        </p:spPr>
        <p:txBody>
          <a:bodyPr/>
          <a:lstStyle/>
          <a:p>
            <a:pPr>
              <a:spcBef>
                <a:spcPts val="0"/>
              </a:spcBef>
            </a:pPr>
            <a:r>
              <a:rPr lang="zh-CN" altLang="zh-CN" sz="2400" dirty="0">
                <a:latin typeface="Arial" panose="020B0604020202020204" pitchFamily="34" charset="0"/>
                <a:cs typeface="Arial" panose="020B0604020202020204" pitchFamily="34" charset="0"/>
              </a:rPr>
              <a:t>从</a:t>
            </a:r>
            <a:r>
              <a:rPr lang="en-US" altLang="zh-CN" sz="2400" dirty="0">
                <a:latin typeface="Arial" panose="020B0604020202020204" pitchFamily="34" charset="0"/>
                <a:cs typeface="Arial" panose="020B0604020202020204" pitchFamily="34" charset="0"/>
              </a:rPr>
              <a:t>JDK8</a:t>
            </a:r>
            <a:r>
              <a:rPr lang="zh-CN" altLang="zh-CN" sz="2400" dirty="0">
                <a:latin typeface="Arial" panose="020B0604020202020204" pitchFamily="34" charset="0"/>
                <a:cs typeface="Arial" panose="020B0604020202020204" pitchFamily="34" charset="0"/>
              </a:rPr>
              <a:t>版本开始，允许使用</a:t>
            </a:r>
            <a:r>
              <a:rPr lang="en-US" altLang="zh-CN" sz="2400" dirty="0">
                <a:solidFill>
                  <a:srgbClr val="C00000"/>
                </a:solidFill>
                <a:latin typeface="Arial" panose="020B0604020202020204" pitchFamily="34" charset="0"/>
                <a:cs typeface="Arial" panose="020B0604020202020204" pitchFamily="34" charset="0"/>
              </a:rPr>
              <a:t>default</a:t>
            </a:r>
            <a:r>
              <a:rPr lang="zh-CN" altLang="zh-CN" sz="2400" dirty="0">
                <a:latin typeface="Arial" panose="020B0604020202020204" pitchFamily="34" charset="0"/>
                <a:cs typeface="Arial" panose="020B0604020202020204" pitchFamily="34" charset="0"/>
              </a:rPr>
              <a:t>关键字，在接口体中定义</a:t>
            </a:r>
            <a:r>
              <a:rPr lang="en-US" altLang="zh-CN" sz="2400" dirty="0">
                <a:solidFill>
                  <a:srgbClr val="FF0000"/>
                </a:solidFill>
                <a:latin typeface="Arial" panose="020B0604020202020204" pitchFamily="34" charset="0"/>
                <a:ea typeface="隶书" panose="02010509060101010101" pitchFamily="49" charset="-122"/>
                <a:cs typeface="Arial" panose="020B0604020202020204" pitchFamily="34" charset="0"/>
              </a:rPr>
              <a:t>default</a:t>
            </a:r>
            <a:r>
              <a:rPr lang="zh-CN" altLang="zh-CN" sz="2400" dirty="0">
                <a:solidFill>
                  <a:srgbClr val="FF0000"/>
                </a:solidFill>
                <a:latin typeface="Arial" panose="020B0604020202020204" pitchFamily="34" charset="0"/>
                <a:ea typeface="隶书" panose="02010509060101010101" pitchFamily="49" charset="-122"/>
                <a:cs typeface="Arial" panose="020B0604020202020204" pitchFamily="34" charset="0"/>
              </a:rPr>
              <a:t>方法</a:t>
            </a:r>
            <a:r>
              <a:rPr lang="en-US" altLang="zh-CN" sz="2400" dirty="0">
                <a:latin typeface="Arial" panose="020B0604020202020204" pitchFamily="34" charset="0"/>
                <a:cs typeface="Arial" panose="020B0604020202020204" pitchFamily="34" charset="0"/>
              </a:rPr>
              <a:t>(</a:t>
            </a:r>
            <a:r>
              <a:rPr lang="zh-CN" altLang="zh-CN" sz="2400" dirty="0">
                <a:latin typeface="Arial" panose="020B0604020202020204" pitchFamily="34" charset="0"/>
                <a:cs typeface="Arial" panose="020B0604020202020204" pitchFamily="34" charset="0"/>
              </a:rPr>
              <a:t>不可以定义</a:t>
            </a:r>
            <a:r>
              <a:rPr lang="en-US" altLang="zh-CN" sz="2400" dirty="0">
                <a:latin typeface="Arial" panose="020B0604020202020204" pitchFamily="34" charset="0"/>
                <a:cs typeface="Arial" panose="020B0604020202020204" pitchFamily="34" charset="0"/>
              </a:rPr>
              <a:t>default</a:t>
            </a:r>
            <a:r>
              <a:rPr lang="zh-CN" altLang="zh-CN" sz="2400" dirty="0">
                <a:latin typeface="Arial" panose="020B0604020202020204" pitchFamily="34" charset="0"/>
                <a:cs typeface="Arial" panose="020B0604020202020204" pitchFamily="34" charset="0"/>
              </a:rPr>
              <a:t>的</a:t>
            </a:r>
            <a:r>
              <a:rPr lang="en-US" altLang="zh-CN" sz="2400" dirty="0">
                <a:latin typeface="Arial" panose="020B0604020202020204" pitchFamily="34" charset="0"/>
                <a:cs typeface="Arial" panose="020B0604020202020204" pitchFamily="34" charset="0"/>
              </a:rPr>
              <a:t>static</a:t>
            </a:r>
            <a:r>
              <a:rPr lang="zh-CN" altLang="zh-CN" sz="2400" dirty="0">
                <a:latin typeface="Arial" panose="020B0604020202020204" pitchFamily="34" charset="0"/>
                <a:cs typeface="Arial" panose="020B0604020202020204" pitchFamily="34" charset="0"/>
              </a:rPr>
              <a:t>方法</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a:spcBef>
                <a:spcPts val="0"/>
              </a:spcBef>
            </a:pPr>
            <a:r>
              <a:rPr lang="en-US" altLang="zh-CN" sz="2400" dirty="0">
                <a:solidFill>
                  <a:srgbClr val="FF0000"/>
                </a:solidFill>
                <a:latin typeface="Arial" panose="020B0604020202020204" pitchFamily="34" charset="0"/>
                <a:ea typeface="华文新魏" panose="02010800040101010101" pitchFamily="2" charset="-122"/>
                <a:cs typeface="Arial" panose="020B0604020202020204" pitchFamily="34" charset="0"/>
              </a:rPr>
              <a:t>default</a:t>
            </a:r>
            <a:r>
              <a:rPr lang="zh-CN" altLang="zh-CN" sz="2400" dirty="0">
                <a:solidFill>
                  <a:srgbClr val="FF0000"/>
                </a:solidFill>
                <a:latin typeface="Arial" panose="020B0604020202020204" pitchFamily="34" charset="0"/>
                <a:ea typeface="华文新魏" panose="02010800040101010101" pitchFamily="2" charset="-122"/>
                <a:cs typeface="Arial" panose="020B0604020202020204" pitchFamily="34" charset="0"/>
              </a:rPr>
              <a:t>方法</a:t>
            </a:r>
            <a:r>
              <a:rPr lang="zh-CN" altLang="zh-CN" sz="2400" dirty="0">
                <a:latin typeface="Arial" panose="020B0604020202020204" pitchFamily="34" charset="0"/>
                <a:ea typeface="华文新魏" panose="02010800040101010101" pitchFamily="2" charset="-122"/>
                <a:cs typeface="Arial" panose="020B0604020202020204" pitchFamily="34" charset="0"/>
              </a:rPr>
              <a:t>是</a:t>
            </a:r>
            <a:r>
              <a:rPr lang="zh-CN" altLang="zh-CN" sz="2400" dirty="0">
                <a:solidFill>
                  <a:srgbClr val="0000CC"/>
                </a:solidFill>
                <a:latin typeface="Arial" panose="020B0604020202020204" pitchFamily="34" charset="0"/>
                <a:ea typeface="华文新魏" panose="02010800040101010101" pitchFamily="2" charset="-122"/>
                <a:cs typeface="Arial" panose="020B0604020202020204" pitchFamily="34" charset="0"/>
              </a:rPr>
              <a:t>用</a:t>
            </a:r>
            <a:r>
              <a:rPr lang="en-US" altLang="zh-CN" sz="2400" dirty="0">
                <a:solidFill>
                  <a:srgbClr val="0000CC"/>
                </a:solidFill>
                <a:latin typeface="Arial" panose="020B0604020202020204" pitchFamily="34" charset="0"/>
                <a:ea typeface="华文新魏" panose="02010800040101010101" pitchFamily="2" charset="-122"/>
                <a:cs typeface="Arial" panose="020B0604020202020204" pitchFamily="34" charset="0"/>
              </a:rPr>
              <a:t>default</a:t>
            </a:r>
            <a:r>
              <a:rPr lang="zh-CN" altLang="zh-CN" sz="2400" dirty="0">
                <a:solidFill>
                  <a:srgbClr val="0000CC"/>
                </a:solidFill>
                <a:latin typeface="Arial" panose="020B0604020202020204" pitchFamily="34" charset="0"/>
                <a:ea typeface="华文新魏" panose="02010800040101010101" pitchFamily="2" charset="-122"/>
                <a:cs typeface="Arial" panose="020B0604020202020204" pitchFamily="34" charset="0"/>
              </a:rPr>
              <a:t>修饰的带方法体的方法</a:t>
            </a:r>
            <a:r>
              <a:rPr lang="zh-CN" altLang="en-US" sz="2400" dirty="0">
                <a:latin typeface="Arial" panose="020B0604020202020204" pitchFamily="34" charset="0"/>
                <a:cs typeface="Arial" panose="020B0604020202020204" pitchFamily="34" charset="0"/>
              </a:rPr>
              <a:t>，其</a:t>
            </a:r>
            <a:r>
              <a:rPr lang="zh-CN" altLang="zh-CN" sz="2400" dirty="0">
                <a:latin typeface="Arial" panose="020B0604020202020204" pitchFamily="34" charset="0"/>
                <a:cs typeface="Arial" panose="020B0604020202020204" pitchFamily="34" charset="0"/>
              </a:rPr>
              <a:t>访问权限一定是</a:t>
            </a:r>
            <a:r>
              <a:rPr lang="en-US" altLang="zh-CN" sz="2400" b="1" dirty="0">
                <a:solidFill>
                  <a:srgbClr val="0000CC"/>
                </a:solidFill>
                <a:latin typeface="Arial" panose="020B0604020202020204" pitchFamily="34" charset="0"/>
                <a:cs typeface="Arial" panose="020B0604020202020204" pitchFamily="34" charset="0"/>
              </a:rPr>
              <a:t>public</a:t>
            </a:r>
            <a:r>
              <a:rPr lang="en-US" altLang="zh-CN" sz="2400" dirty="0">
                <a:latin typeface="Arial" panose="020B0604020202020204" pitchFamily="34" charset="0"/>
                <a:cs typeface="Arial" panose="020B0604020202020204" pitchFamily="34" charset="0"/>
              </a:rPr>
              <a:t>(</a:t>
            </a:r>
            <a:r>
              <a:rPr lang="zh-CN" altLang="zh-CN" sz="2400" dirty="0">
                <a:latin typeface="Arial" panose="020B0604020202020204" pitchFamily="34" charset="0"/>
                <a:cs typeface="Arial" panose="020B0604020202020204" pitchFamily="34" charset="0"/>
              </a:rPr>
              <a:t>允许省略</a:t>
            </a:r>
            <a:r>
              <a:rPr lang="en-US" altLang="zh-CN" sz="2400" dirty="0">
                <a:latin typeface="Arial" panose="020B0604020202020204" pitchFamily="34" charset="0"/>
                <a:cs typeface="Arial" panose="020B0604020202020204" pitchFamily="34" charset="0"/>
              </a:rPr>
              <a:t>public</a:t>
            </a:r>
            <a:r>
              <a:rPr lang="zh-CN" altLang="zh-CN" sz="2400" dirty="0">
                <a:latin typeface="Arial" panose="020B0604020202020204" pitchFamily="34" charset="0"/>
                <a:cs typeface="Arial" panose="020B0604020202020204" pitchFamily="34" charset="0"/>
              </a:rPr>
              <a:t>修饰符</a:t>
            </a:r>
            <a:r>
              <a:rPr lang="en-US" altLang="zh-CN" sz="2400" dirty="0">
                <a:latin typeface="Arial" panose="020B0604020202020204" pitchFamily="34" charset="0"/>
                <a:cs typeface="Arial" panose="020B0604020202020204" pitchFamily="34" charset="0"/>
              </a:rPr>
              <a:t>)</a:t>
            </a:r>
            <a:r>
              <a:rPr lang="zh-CN"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a:p>
            <a:endParaRPr lang="zh-CN" altLang="en-US" dirty="0"/>
          </a:p>
        </p:txBody>
      </p:sp>
      <p:sp>
        <p:nvSpPr>
          <p:cNvPr id="4" name="灯片编号占位符 3">
            <a:extLst>
              <a:ext uri="{FF2B5EF4-FFF2-40B4-BE49-F238E27FC236}">
                <a16:creationId xmlns:a16="http://schemas.microsoft.com/office/drawing/2014/main" id="{F0963A48-B9C8-400D-9286-2DACEBCB0AAE}"/>
              </a:ext>
            </a:extLst>
          </p:cNvPr>
          <p:cNvSpPr>
            <a:spLocks noGrp="1"/>
          </p:cNvSpPr>
          <p:nvPr>
            <p:ph type="sldNum" sz="quarter" idx="12"/>
          </p:nvPr>
        </p:nvSpPr>
        <p:spPr/>
        <p:txBody>
          <a:bodyPr/>
          <a:lstStyle/>
          <a:p>
            <a:fld id="{0C913308-F349-4B6D-A68A-DD1791B4A57B}" type="slidenum">
              <a:rPr lang="zh-CN" altLang="en-US" smtClean="0"/>
              <a:pPr/>
              <a:t>79</a:t>
            </a:fld>
            <a:endParaRPr lang="zh-CN" altLang="en-US"/>
          </a:p>
        </p:txBody>
      </p:sp>
      <p:sp>
        <p:nvSpPr>
          <p:cNvPr id="7" name="文本框 6">
            <a:extLst>
              <a:ext uri="{FF2B5EF4-FFF2-40B4-BE49-F238E27FC236}">
                <a16:creationId xmlns:a16="http://schemas.microsoft.com/office/drawing/2014/main" id="{703E1448-696C-455F-B858-14E5BF17E119}"/>
              </a:ext>
            </a:extLst>
          </p:cNvPr>
          <p:cNvSpPr txBox="1"/>
          <p:nvPr/>
        </p:nvSpPr>
        <p:spPr>
          <a:xfrm>
            <a:off x="755576" y="2852936"/>
            <a:ext cx="7632848" cy="3354765"/>
          </a:xfrm>
          <a:prstGeom prst="rect">
            <a:avLst/>
          </a:prstGeom>
          <a:noFill/>
          <a:ln>
            <a:solidFill>
              <a:schemeClr val="accent1"/>
            </a:solidFill>
          </a:ln>
        </p:spPr>
        <p:txBody>
          <a:bodyPr wrap="square" rtlCol="0">
            <a:spAutoFit/>
          </a:bodyPr>
          <a:lstStyle/>
          <a:p>
            <a:r>
              <a:rPr lang="en-US" altLang="zh-CN" sz="2000" b="1" dirty="0">
                <a:solidFill>
                  <a:schemeClr val="tx1"/>
                </a:solidFill>
                <a:latin typeface="Arial" panose="020B0604020202020204" pitchFamily="34" charset="0"/>
                <a:cs typeface="Arial" panose="020B0604020202020204" pitchFamily="34" charset="0"/>
              </a:rPr>
              <a:t>interface</a:t>
            </a:r>
            <a:r>
              <a:rPr lang="en-US" altLang="zh-CN" sz="2000" b="1" dirty="0">
                <a:solidFill>
                  <a:srgbClr val="C00000"/>
                </a:solidFill>
                <a:latin typeface="Arial" panose="020B0604020202020204" pitchFamily="34" charset="0"/>
                <a:cs typeface="Arial" panose="020B0604020202020204" pitchFamily="34" charset="0"/>
              </a:rPr>
              <a:t> Printable </a:t>
            </a:r>
            <a:r>
              <a:rPr lang="en-US" altLang="zh-CN" sz="2000" dirty="0">
                <a:solidFill>
                  <a:schemeClr val="tx1"/>
                </a:solidFill>
                <a:latin typeface="Arial" panose="020B0604020202020204" pitchFamily="34" charset="0"/>
                <a:cs typeface="Arial" panose="020B0604020202020204" pitchFamily="34" charset="0"/>
              </a:rPr>
              <a:t>{ </a:t>
            </a:r>
            <a:endParaRPr lang="zh-CN" altLang="zh-CN" sz="2000" dirty="0">
              <a:solidFill>
                <a:schemeClr val="tx1"/>
              </a:solidFill>
              <a:latin typeface="Arial" panose="020B0604020202020204" pitchFamily="34" charset="0"/>
              <a:cs typeface="Arial" panose="020B0604020202020204" pitchFamily="34" charset="0"/>
            </a:endParaRPr>
          </a:p>
          <a:p>
            <a:r>
              <a:rPr lang="en-US" altLang="zh-CN" sz="2000" dirty="0">
                <a:solidFill>
                  <a:schemeClr val="tx1"/>
                </a:solidFill>
                <a:latin typeface="Arial" panose="020B0604020202020204" pitchFamily="34" charset="0"/>
                <a:cs typeface="Arial" panose="020B0604020202020204" pitchFamily="34" charset="0"/>
              </a:rPr>
              <a:t>       public final int MAX = 100;  //</a:t>
            </a:r>
            <a:r>
              <a:rPr lang="zh-CN" altLang="zh-CN" sz="2000" dirty="0">
                <a:solidFill>
                  <a:schemeClr val="tx1"/>
                </a:solidFill>
                <a:latin typeface="Arial" panose="020B0604020202020204" pitchFamily="34" charset="0"/>
                <a:cs typeface="Arial" panose="020B0604020202020204" pitchFamily="34" charset="0"/>
              </a:rPr>
              <a:t>等价写法：</a:t>
            </a:r>
            <a:r>
              <a:rPr lang="en-US" altLang="zh-CN" sz="2000" dirty="0">
                <a:solidFill>
                  <a:schemeClr val="tx1"/>
                </a:solidFill>
                <a:latin typeface="Arial" panose="020B0604020202020204" pitchFamily="34" charset="0"/>
                <a:cs typeface="Arial" panose="020B0604020202020204" pitchFamily="34" charset="0"/>
              </a:rPr>
              <a:t>int MAX=100;</a:t>
            </a:r>
          </a:p>
          <a:p>
            <a:endParaRPr lang="zh-CN" altLang="zh-CN" sz="2000" dirty="0">
              <a:solidFill>
                <a:schemeClr val="tx1"/>
              </a:solidFill>
              <a:latin typeface="Arial" panose="020B0604020202020204" pitchFamily="34" charset="0"/>
              <a:cs typeface="Arial" panose="020B0604020202020204" pitchFamily="34" charset="0"/>
            </a:endParaRPr>
          </a:p>
          <a:p>
            <a:r>
              <a:rPr lang="en-US" altLang="zh-CN" sz="2000" dirty="0">
                <a:solidFill>
                  <a:schemeClr val="tx1"/>
                </a:solidFill>
                <a:latin typeface="Arial" panose="020B0604020202020204" pitchFamily="34" charset="0"/>
                <a:cs typeface="Arial" panose="020B0604020202020204" pitchFamily="34" charset="0"/>
              </a:rPr>
              <a:t>       public abstract void add();   //</a:t>
            </a:r>
            <a:r>
              <a:rPr lang="zh-CN" altLang="zh-CN" sz="2000" dirty="0">
                <a:solidFill>
                  <a:schemeClr val="tx1"/>
                </a:solidFill>
                <a:latin typeface="Arial" panose="020B0604020202020204" pitchFamily="34" charset="0"/>
                <a:cs typeface="Arial" panose="020B0604020202020204" pitchFamily="34" charset="0"/>
              </a:rPr>
              <a:t>等价写法：</a:t>
            </a:r>
            <a:r>
              <a:rPr lang="en-US" altLang="zh-CN" sz="2000" dirty="0">
                <a:solidFill>
                  <a:schemeClr val="tx1"/>
                </a:solidFill>
                <a:latin typeface="Arial" panose="020B0604020202020204" pitchFamily="34" charset="0"/>
                <a:cs typeface="Arial" panose="020B0604020202020204" pitchFamily="34" charset="0"/>
              </a:rPr>
              <a:t>void add();</a:t>
            </a:r>
            <a:endParaRPr lang="zh-CN" altLang="zh-CN" sz="2000" dirty="0">
              <a:solidFill>
                <a:schemeClr val="tx1"/>
              </a:solidFill>
              <a:latin typeface="Arial" panose="020B0604020202020204" pitchFamily="34" charset="0"/>
              <a:cs typeface="Arial" panose="020B0604020202020204" pitchFamily="34" charset="0"/>
            </a:endParaRPr>
          </a:p>
          <a:p>
            <a:r>
              <a:rPr lang="en-US" altLang="zh-CN" sz="2000" dirty="0">
                <a:solidFill>
                  <a:schemeClr val="tx1"/>
                </a:solidFill>
                <a:latin typeface="Arial" panose="020B0604020202020204" pitchFamily="34" charset="0"/>
                <a:cs typeface="Arial" panose="020B0604020202020204" pitchFamily="34" charset="0"/>
              </a:rPr>
              <a:t>       public abstract float sum(float x ,float y);</a:t>
            </a:r>
          </a:p>
          <a:p>
            <a:endParaRPr lang="zh-CN" altLang="zh-CN" sz="2000" dirty="0">
              <a:solidFill>
                <a:schemeClr val="tx1"/>
              </a:solidFill>
              <a:latin typeface="Arial" panose="020B0604020202020204" pitchFamily="34" charset="0"/>
              <a:cs typeface="Arial" panose="020B0604020202020204" pitchFamily="34" charset="0"/>
            </a:endParaRPr>
          </a:p>
          <a:p>
            <a:r>
              <a:rPr lang="en-US" altLang="zh-CN" sz="2000" dirty="0">
                <a:solidFill>
                  <a:srgbClr val="0000CC"/>
                </a:solidFill>
                <a:latin typeface="Arial" panose="020B0604020202020204" pitchFamily="34" charset="0"/>
                <a:cs typeface="Arial" panose="020B0604020202020204" pitchFamily="34" charset="0"/>
              </a:rPr>
              <a:t>    </a:t>
            </a:r>
            <a:r>
              <a:rPr lang="en-US" altLang="zh-CN" sz="2000" b="1" dirty="0">
                <a:solidFill>
                  <a:srgbClr val="0000CC"/>
                </a:solidFill>
                <a:latin typeface="Arial" panose="020B0604020202020204" pitchFamily="34" charset="0"/>
                <a:cs typeface="Arial" panose="020B0604020202020204" pitchFamily="34" charset="0"/>
              </a:rPr>
              <a:t>   </a:t>
            </a:r>
            <a:r>
              <a:rPr lang="en-US" altLang="zh-CN" sz="2400" b="1" dirty="0">
                <a:solidFill>
                  <a:srgbClr val="0000CC"/>
                </a:solidFill>
                <a:latin typeface="Arial" panose="020B0604020202020204" pitchFamily="34" charset="0"/>
                <a:cs typeface="Arial" panose="020B0604020202020204" pitchFamily="34" charset="0"/>
              </a:rPr>
              <a:t>public </a:t>
            </a:r>
            <a:r>
              <a:rPr lang="en-US" altLang="zh-CN" sz="2400" b="1" dirty="0">
                <a:solidFill>
                  <a:srgbClr val="FF0000"/>
                </a:solidFill>
                <a:latin typeface="Arial" panose="020B0604020202020204" pitchFamily="34" charset="0"/>
                <a:cs typeface="Arial" panose="020B0604020202020204" pitchFamily="34" charset="0"/>
              </a:rPr>
              <a:t>default</a:t>
            </a:r>
            <a:r>
              <a:rPr lang="en-US" altLang="zh-CN" sz="2400" b="1" dirty="0">
                <a:solidFill>
                  <a:srgbClr val="006600"/>
                </a:solidFill>
                <a:latin typeface="Arial" panose="020B0604020202020204" pitchFamily="34" charset="0"/>
                <a:cs typeface="Arial" panose="020B0604020202020204" pitchFamily="34" charset="0"/>
              </a:rPr>
              <a:t> int max(int </a:t>
            </a:r>
            <a:r>
              <a:rPr lang="en-US" altLang="zh-CN" sz="2400" b="1" dirty="0" err="1">
                <a:solidFill>
                  <a:srgbClr val="006600"/>
                </a:solidFill>
                <a:latin typeface="Arial" panose="020B0604020202020204" pitchFamily="34" charset="0"/>
                <a:cs typeface="Arial" panose="020B0604020202020204" pitchFamily="34" charset="0"/>
              </a:rPr>
              <a:t>a,int</a:t>
            </a:r>
            <a:r>
              <a:rPr lang="en-US" altLang="zh-CN" sz="2400" b="1" dirty="0">
                <a:solidFill>
                  <a:srgbClr val="006600"/>
                </a:solidFill>
                <a:latin typeface="Arial" panose="020B0604020202020204" pitchFamily="34" charset="0"/>
                <a:cs typeface="Arial" panose="020B0604020202020204" pitchFamily="34" charset="0"/>
              </a:rPr>
              <a:t> b){   //default</a:t>
            </a:r>
            <a:r>
              <a:rPr lang="zh-CN" altLang="zh-CN" sz="2400" b="1" dirty="0">
                <a:solidFill>
                  <a:srgbClr val="006600"/>
                </a:solidFill>
                <a:latin typeface="Arial" panose="020B0604020202020204" pitchFamily="34" charset="0"/>
                <a:cs typeface="Arial" panose="020B0604020202020204" pitchFamily="34" charset="0"/>
              </a:rPr>
              <a:t>方法</a:t>
            </a:r>
          </a:p>
          <a:p>
            <a:r>
              <a:rPr lang="en-US" altLang="zh-CN" sz="2400" b="1" dirty="0">
                <a:solidFill>
                  <a:srgbClr val="006600"/>
                </a:solidFill>
                <a:latin typeface="Arial" panose="020B0604020202020204" pitchFamily="34" charset="0"/>
                <a:cs typeface="Arial" panose="020B0604020202020204" pitchFamily="34" charset="0"/>
              </a:rPr>
              <a:t>            return a&gt;</a:t>
            </a:r>
            <a:r>
              <a:rPr lang="en-US" altLang="zh-CN" sz="2400" b="1" dirty="0" err="1">
                <a:solidFill>
                  <a:srgbClr val="006600"/>
                </a:solidFill>
                <a:latin typeface="Arial" panose="020B0604020202020204" pitchFamily="34" charset="0"/>
                <a:cs typeface="Arial" panose="020B0604020202020204" pitchFamily="34" charset="0"/>
              </a:rPr>
              <a:t>b?a:b</a:t>
            </a:r>
            <a:r>
              <a:rPr lang="en-US" altLang="zh-CN" sz="2400" b="1" dirty="0">
                <a:solidFill>
                  <a:srgbClr val="006600"/>
                </a:solidFill>
                <a:latin typeface="Arial" panose="020B0604020202020204" pitchFamily="34" charset="0"/>
                <a:cs typeface="Arial" panose="020B0604020202020204" pitchFamily="34" charset="0"/>
              </a:rPr>
              <a:t>;</a:t>
            </a:r>
            <a:endParaRPr lang="zh-CN" altLang="zh-CN" sz="2400" b="1" dirty="0">
              <a:solidFill>
                <a:srgbClr val="006600"/>
              </a:solidFill>
              <a:latin typeface="Arial" panose="020B0604020202020204" pitchFamily="34" charset="0"/>
              <a:cs typeface="Arial" panose="020B0604020202020204" pitchFamily="34" charset="0"/>
            </a:endParaRPr>
          </a:p>
          <a:p>
            <a:r>
              <a:rPr lang="en-US" altLang="zh-CN" sz="2400" b="1" dirty="0">
                <a:solidFill>
                  <a:srgbClr val="006600"/>
                </a:solidFill>
                <a:latin typeface="Arial" panose="020B0604020202020204" pitchFamily="34" charset="0"/>
                <a:cs typeface="Arial" panose="020B0604020202020204" pitchFamily="34" charset="0"/>
              </a:rPr>
              <a:t>       }</a:t>
            </a:r>
            <a:endParaRPr lang="zh-CN" altLang="zh-CN" sz="2400" b="1" dirty="0">
              <a:solidFill>
                <a:srgbClr val="006600"/>
              </a:solidFill>
              <a:latin typeface="Arial" panose="020B0604020202020204" pitchFamily="34" charset="0"/>
              <a:cs typeface="Arial" panose="020B0604020202020204" pitchFamily="34" charset="0"/>
            </a:endParaRPr>
          </a:p>
          <a:p>
            <a:r>
              <a:rPr lang="en-US" altLang="zh-CN" sz="2000" dirty="0">
                <a:solidFill>
                  <a:schemeClr val="tx1"/>
                </a:solidFill>
                <a:latin typeface="Arial" panose="020B0604020202020204" pitchFamily="34" charset="0"/>
                <a:cs typeface="Arial" panose="020B0604020202020204" pitchFamily="34" charset="0"/>
              </a:rPr>
              <a:t>}   </a:t>
            </a:r>
            <a:endParaRPr lang="zh-CN" altLang="zh-C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166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§5.2    </a:t>
            </a:r>
            <a:r>
              <a:rPr lang="zh-CN" altLang="en-US" dirty="0">
                <a:latin typeface="宋体" charset="-122"/>
              </a:rPr>
              <a:t>子类的继承性</a:t>
            </a:r>
            <a:r>
              <a:rPr lang="zh-CN" altLang="en-US" dirty="0"/>
              <a:t>  </a:t>
            </a:r>
          </a:p>
        </p:txBody>
      </p:sp>
      <p:sp>
        <p:nvSpPr>
          <p:cNvPr id="3" name="内容占位符 2"/>
          <p:cNvSpPr>
            <a:spLocks noGrp="1"/>
          </p:cNvSpPr>
          <p:nvPr>
            <p:ph idx="1"/>
          </p:nvPr>
        </p:nvSpPr>
        <p:spPr/>
        <p:txBody>
          <a:bodyPr/>
          <a:lstStyle/>
          <a:p>
            <a:r>
              <a:rPr lang="zh-CN" altLang="en-US" b="1" dirty="0">
                <a:solidFill>
                  <a:srgbClr val="C00000"/>
                </a:solidFill>
                <a:latin typeface="华文新魏" panose="02010800040101010101" pitchFamily="2" charset="-122"/>
                <a:ea typeface="华文新魏" panose="02010800040101010101" pitchFamily="2" charset="-122"/>
              </a:rPr>
              <a:t>子类继承父类的成员变量：</a:t>
            </a:r>
            <a:endParaRPr lang="en-US" altLang="zh-CN" b="1" dirty="0">
              <a:solidFill>
                <a:srgbClr val="C00000"/>
              </a:solidFill>
              <a:latin typeface="华文新魏" panose="02010800040101010101" pitchFamily="2" charset="-122"/>
              <a:ea typeface="华文新魏" panose="02010800040101010101" pitchFamily="2" charset="-122"/>
            </a:endParaRPr>
          </a:p>
          <a:p>
            <a:pPr lvl="1"/>
            <a:r>
              <a:rPr lang="zh-CN" altLang="en-US" dirty="0">
                <a:latin typeface="华文新魏" panose="02010800040101010101" pitchFamily="2" charset="-122"/>
                <a:ea typeface="华文新魏" panose="02010800040101010101" pitchFamily="2" charset="-122"/>
              </a:rPr>
              <a:t>作为自己的一个成员变量</a:t>
            </a:r>
            <a:r>
              <a:rPr lang="zh-CN" altLang="en-US" dirty="0"/>
              <a:t>，就好象它们是在子类中直接声明一样，可以被子类中自己定义的任何实例方法操作。</a:t>
            </a:r>
            <a:endParaRPr lang="en-US" altLang="zh-CN" dirty="0"/>
          </a:p>
          <a:p>
            <a:endParaRPr lang="zh-CN" altLang="en-US" dirty="0"/>
          </a:p>
          <a:p>
            <a:r>
              <a:rPr lang="zh-CN" altLang="en-US" b="1" dirty="0">
                <a:solidFill>
                  <a:srgbClr val="C00000"/>
                </a:solidFill>
                <a:latin typeface="华文新魏" panose="02010800040101010101" pitchFamily="2" charset="-122"/>
                <a:ea typeface="华文新魏" panose="02010800040101010101" pitchFamily="2" charset="-122"/>
              </a:rPr>
              <a:t>子类继承父类的方法：</a:t>
            </a:r>
            <a:endParaRPr lang="en-US" altLang="zh-CN" b="1" dirty="0">
              <a:solidFill>
                <a:srgbClr val="C00000"/>
              </a:solidFill>
              <a:latin typeface="华文新魏" panose="02010800040101010101" pitchFamily="2" charset="-122"/>
              <a:ea typeface="华文新魏" panose="02010800040101010101" pitchFamily="2" charset="-122"/>
            </a:endParaRPr>
          </a:p>
          <a:p>
            <a:pPr lvl="1"/>
            <a:r>
              <a:rPr lang="zh-CN" altLang="en-US" dirty="0">
                <a:latin typeface="华文新魏" panose="02010800040101010101" pitchFamily="2" charset="-122"/>
                <a:ea typeface="华文新魏" panose="02010800040101010101" pitchFamily="2" charset="-122"/>
              </a:rPr>
              <a:t>作为子类中的一个方法</a:t>
            </a:r>
            <a:r>
              <a:rPr lang="zh-CN" altLang="en-US" dirty="0"/>
              <a:t>，就象它们是在子类中直接定义了一样，可以被子类中自己定义的任何实例方法调用。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E4674-C201-4743-BFCF-D6D762988459}"/>
              </a:ext>
            </a:extLst>
          </p:cNvPr>
          <p:cNvSpPr>
            <a:spLocks noGrp="1"/>
          </p:cNvSpPr>
          <p:nvPr>
            <p:ph type="title"/>
          </p:nvPr>
        </p:nvSpPr>
        <p:spPr/>
        <p:txBody>
          <a:bodyPr/>
          <a:lstStyle/>
          <a:p>
            <a:pPr algn="l"/>
            <a:r>
              <a:rPr lang="en-US" altLang="zh-CN" dirty="0">
                <a:solidFill>
                  <a:schemeClr val="bg1">
                    <a:lumMod val="50000"/>
                  </a:schemeClr>
                </a:solidFill>
              </a:rPr>
              <a:t>default</a:t>
            </a:r>
            <a:r>
              <a:rPr lang="zh-CN" altLang="zh-CN" dirty="0">
                <a:solidFill>
                  <a:schemeClr val="bg1">
                    <a:lumMod val="50000"/>
                  </a:schemeClr>
                </a:solidFill>
              </a:rPr>
              <a:t>方法</a:t>
            </a:r>
            <a:r>
              <a:rPr lang="en-US" altLang="zh-CN" dirty="0">
                <a:solidFill>
                  <a:schemeClr val="bg1">
                    <a:lumMod val="50000"/>
                  </a:schemeClr>
                </a:solidFill>
              </a:rPr>
              <a:t>/</a:t>
            </a:r>
            <a:r>
              <a:rPr lang="zh-CN" altLang="en-US" sz="4400" b="0" i="0" dirty="0">
                <a:solidFill>
                  <a:schemeClr val="bg1">
                    <a:lumMod val="50000"/>
                  </a:schemeClr>
                </a:solidFill>
                <a:effectLst/>
                <a:latin typeface="-apple-system"/>
              </a:rPr>
              <a:t>默认方法</a:t>
            </a:r>
            <a:endParaRPr lang="zh-CN" altLang="en-US" dirty="0">
              <a:solidFill>
                <a:schemeClr val="bg1">
                  <a:lumMod val="50000"/>
                </a:schemeClr>
              </a:solidFill>
            </a:endParaRPr>
          </a:p>
        </p:txBody>
      </p:sp>
      <p:sp>
        <p:nvSpPr>
          <p:cNvPr id="3" name="内容占位符 2">
            <a:extLst>
              <a:ext uri="{FF2B5EF4-FFF2-40B4-BE49-F238E27FC236}">
                <a16:creationId xmlns:a16="http://schemas.microsoft.com/office/drawing/2014/main" id="{1C7FDAD8-3BD5-4F37-832F-660E4AAC22EA}"/>
              </a:ext>
            </a:extLst>
          </p:cNvPr>
          <p:cNvSpPr>
            <a:spLocks noGrp="1"/>
          </p:cNvSpPr>
          <p:nvPr>
            <p:ph idx="1"/>
          </p:nvPr>
        </p:nvSpPr>
        <p:spPr/>
        <p:txBody>
          <a:bodyPr>
            <a:normAutofit fontScale="77500" lnSpcReduction="20000"/>
          </a:bodyPr>
          <a:lstStyle/>
          <a:p>
            <a:pPr>
              <a:lnSpc>
                <a:spcPct val="120000"/>
              </a:lnSpc>
              <a:spcBef>
                <a:spcPts val="0"/>
              </a:spcBef>
            </a:pPr>
            <a:r>
              <a:rPr lang="zh-CN" altLang="en-US" sz="2800" b="0" i="0" dirty="0">
                <a:solidFill>
                  <a:schemeClr val="bg1">
                    <a:lumMod val="50000"/>
                  </a:schemeClr>
                </a:solidFill>
                <a:effectLst/>
                <a:latin typeface="-apple-system"/>
              </a:rPr>
              <a:t>默认方法的是可选的，</a:t>
            </a:r>
            <a:r>
              <a:rPr lang="zh-CN" altLang="en-US" sz="2800" b="0" i="0" dirty="0">
                <a:effectLst/>
                <a:latin typeface="-apple-system"/>
              </a:rPr>
              <a:t>子类可以根据不同的需求</a:t>
            </a:r>
            <a:r>
              <a:rPr lang="zh-CN" altLang="en-US" sz="2800" dirty="0">
                <a:latin typeface="-apple-system"/>
              </a:rPr>
              <a:t>重写</a:t>
            </a:r>
            <a:r>
              <a:rPr lang="en-US" altLang="zh-CN" sz="2800" dirty="0">
                <a:latin typeface="-apple-system"/>
              </a:rPr>
              <a:t>(</a:t>
            </a:r>
            <a:r>
              <a:rPr lang="en-US" altLang="zh-CN" sz="2800" b="1" i="0" dirty="0">
                <a:effectLst/>
                <a:latin typeface="-apple-system"/>
              </a:rPr>
              <a:t>Override</a:t>
            </a:r>
            <a:r>
              <a:rPr lang="en-US" altLang="zh-CN" sz="2800" b="1" dirty="0">
                <a:latin typeface="-apple-system"/>
              </a:rPr>
              <a:t>)</a:t>
            </a:r>
            <a:r>
              <a:rPr lang="zh-CN" altLang="en-US" sz="2800" b="1" i="0" dirty="0">
                <a:effectLst/>
                <a:latin typeface="-apple-system"/>
              </a:rPr>
              <a:t>默认实现</a:t>
            </a:r>
            <a:r>
              <a:rPr lang="zh-CN" altLang="en-US" sz="2800" b="1" i="0" dirty="0">
                <a:solidFill>
                  <a:schemeClr val="bg1">
                    <a:lumMod val="50000"/>
                  </a:schemeClr>
                </a:solidFill>
                <a:effectLst/>
                <a:latin typeface="-apple-system"/>
              </a:rPr>
              <a:t>。</a:t>
            </a:r>
            <a:endParaRPr lang="en-US" altLang="zh-CN" sz="2800" b="1" i="0" dirty="0">
              <a:solidFill>
                <a:schemeClr val="bg1">
                  <a:lumMod val="50000"/>
                </a:schemeClr>
              </a:solidFill>
              <a:effectLst/>
              <a:latin typeface="-apple-system"/>
            </a:endParaRPr>
          </a:p>
          <a:p>
            <a:pPr>
              <a:lnSpc>
                <a:spcPct val="120000"/>
              </a:lnSpc>
              <a:spcBef>
                <a:spcPts val="0"/>
              </a:spcBef>
            </a:pPr>
            <a:r>
              <a:rPr lang="zh-CN" altLang="en-US" sz="2800" b="0" i="0" dirty="0">
                <a:solidFill>
                  <a:schemeClr val="bg1">
                    <a:lumMod val="50000"/>
                  </a:schemeClr>
                </a:solidFill>
                <a:effectLst/>
                <a:latin typeface="-apple-system"/>
              </a:rPr>
              <a:t>本接口的默认方法可以直接调用本类的静态方法。</a:t>
            </a:r>
            <a:endParaRPr lang="en-US" altLang="zh-CN" sz="2800" b="0" i="0" dirty="0">
              <a:solidFill>
                <a:schemeClr val="bg1">
                  <a:lumMod val="50000"/>
                </a:schemeClr>
              </a:solidFill>
              <a:effectLst/>
              <a:latin typeface="-apple-system"/>
            </a:endParaRPr>
          </a:p>
          <a:p>
            <a:pPr algn="l">
              <a:lnSpc>
                <a:spcPct val="120000"/>
              </a:lnSpc>
              <a:spcBef>
                <a:spcPts val="0"/>
              </a:spcBef>
              <a:buFont typeface="+mj-lt"/>
              <a:buAutoNum type="arabicPeriod"/>
            </a:pPr>
            <a:endParaRPr lang="en-US" altLang="zh-CN" sz="2800" b="0" i="0" dirty="0">
              <a:solidFill>
                <a:schemeClr val="bg1">
                  <a:lumMod val="50000"/>
                </a:schemeClr>
              </a:solidFill>
              <a:effectLst/>
              <a:latin typeface="-apple-system"/>
            </a:endParaRPr>
          </a:p>
          <a:p>
            <a:pPr algn="l">
              <a:lnSpc>
                <a:spcPct val="120000"/>
              </a:lnSpc>
              <a:spcBef>
                <a:spcPts val="0"/>
              </a:spcBef>
              <a:buFont typeface="+mj-lt"/>
              <a:buAutoNum type="arabicPeriod"/>
            </a:pPr>
            <a:r>
              <a:rPr lang="zh-CN" altLang="en-US" sz="2800" b="0" i="0" dirty="0">
                <a:solidFill>
                  <a:schemeClr val="bg1">
                    <a:lumMod val="50000"/>
                  </a:schemeClr>
                </a:solidFill>
                <a:effectLst/>
                <a:latin typeface="-apple-system"/>
              </a:rPr>
              <a:t>当</a:t>
            </a:r>
            <a:r>
              <a:rPr lang="zh-CN" altLang="en-US" sz="2800" b="1" i="0" dirty="0">
                <a:solidFill>
                  <a:schemeClr val="bg1">
                    <a:lumMod val="50000"/>
                  </a:schemeClr>
                </a:solidFill>
                <a:effectLst/>
                <a:latin typeface="-apple-system"/>
              </a:rPr>
              <a:t>继承的父类</a:t>
            </a:r>
            <a:r>
              <a:rPr lang="zh-CN" altLang="en-US" sz="2800" b="0" i="0" dirty="0">
                <a:solidFill>
                  <a:schemeClr val="bg1">
                    <a:lumMod val="50000"/>
                  </a:schemeClr>
                </a:solidFill>
                <a:effectLst/>
                <a:latin typeface="-apple-system"/>
              </a:rPr>
              <a:t>和实现的接口中有相同签名的方法时，优先使用父类的方法。</a:t>
            </a:r>
          </a:p>
          <a:p>
            <a:pPr algn="l">
              <a:lnSpc>
                <a:spcPct val="120000"/>
              </a:lnSpc>
              <a:spcBef>
                <a:spcPts val="0"/>
              </a:spcBef>
              <a:buFont typeface="+mj-lt"/>
              <a:buAutoNum type="arabicPeriod"/>
            </a:pPr>
            <a:r>
              <a:rPr lang="zh-CN" altLang="en-US" sz="2800" b="0" i="0" dirty="0">
                <a:solidFill>
                  <a:schemeClr val="bg1">
                    <a:lumMod val="50000"/>
                  </a:schemeClr>
                </a:solidFill>
                <a:effectLst/>
                <a:latin typeface="-apple-system"/>
              </a:rPr>
              <a:t>当接口的父接口中也有同样的默认方法时，</a:t>
            </a:r>
            <a:r>
              <a:rPr lang="zh-CN" altLang="en-US" sz="2800" b="1" i="0" dirty="0">
                <a:solidFill>
                  <a:srgbClr val="006600"/>
                </a:solidFill>
                <a:effectLst/>
                <a:latin typeface="华文行楷" panose="02010800040101010101" pitchFamily="2" charset="-122"/>
                <a:ea typeface="华文行楷" panose="02010800040101010101" pitchFamily="2" charset="-122"/>
              </a:rPr>
              <a:t>就近原则</a:t>
            </a:r>
            <a:r>
              <a:rPr lang="zh-CN" altLang="en-US" sz="2800" b="1" i="0" dirty="0">
                <a:solidFill>
                  <a:schemeClr val="bg1">
                    <a:lumMod val="50000"/>
                  </a:schemeClr>
                </a:solidFill>
                <a:effectLst/>
                <a:latin typeface="-apple-system"/>
              </a:rPr>
              <a:t>调用子接口</a:t>
            </a:r>
            <a:r>
              <a:rPr lang="zh-CN" altLang="en-US" sz="2800" b="0" i="0" dirty="0">
                <a:solidFill>
                  <a:schemeClr val="bg1">
                    <a:lumMod val="50000"/>
                  </a:schemeClr>
                </a:solidFill>
                <a:effectLst/>
                <a:latin typeface="-apple-system"/>
              </a:rPr>
              <a:t>的方法。</a:t>
            </a:r>
          </a:p>
          <a:p>
            <a:pPr algn="l">
              <a:lnSpc>
                <a:spcPct val="120000"/>
              </a:lnSpc>
              <a:spcBef>
                <a:spcPts val="0"/>
              </a:spcBef>
              <a:buFont typeface="+mj-lt"/>
              <a:buAutoNum type="arabicPeriod"/>
            </a:pPr>
            <a:r>
              <a:rPr lang="zh-CN" altLang="en-US" sz="2800" b="0" i="0" dirty="0">
                <a:solidFill>
                  <a:schemeClr val="bg1">
                    <a:lumMod val="50000"/>
                  </a:schemeClr>
                </a:solidFill>
                <a:effectLst/>
                <a:latin typeface="-apple-system"/>
              </a:rPr>
              <a:t>当实现的</a:t>
            </a:r>
            <a:r>
              <a:rPr lang="zh-CN" altLang="en-US" sz="2800" b="1" i="0" dirty="0">
                <a:solidFill>
                  <a:schemeClr val="bg1">
                    <a:lumMod val="50000"/>
                  </a:schemeClr>
                </a:solidFill>
                <a:effectLst/>
                <a:latin typeface="-apple-system"/>
              </a:rPr>
              <a:t>多个接口</a:t>
            </a:r>
            <a:r>
              <a:rPr lang="zh-CN" altLang="en-US" sz="2800" b="0" i="0" dirty="0">
                <a:solidFill>
                  <a:schemeClr val="bg1">
                    <a:lumMod val="50000"/>
                  </a:schemeClr>
                </a:solidFill>
                <a:effectLst/>
                <a:latin typeface="-apple-system"/>
              </a:rPr>
              <a:t>中有</a:t>
            </a:r>
            <a:r>
              <a:rPr lang="zh-CN" altLang="en-US" sz="2800" b="1" i="0" dirty="0">
                <a:solidFill>
                  <a:schemeClr val="bg1">
                    <a:lumMod val="50000"/>
                  </a:schemeClr>
                </a:solidFill>
                <a:effectLst/>
                <a:latin typeface="华文行楷" panose="02010800040101010101" pitchFamily="2" charset="-122"/>
                <a:ea typeface="华文行楷" panose="02010800040101010101" pitchFamily="2" charset="-122"/>
              </a:rPr>
              <a:t>相同签名</a:t>
            </a:r>
            <a:r>
              <a:rPr lang="zh-CN" altLang="en-US" sz="2800" b="1" i="0" dirty="0">
                <a:solidFill>
                  <a:schemeClr val="bg1">
                    <a:lumMod val="50000"/>
                  </a:schemeClr>
                </a:solidFill>
                <a:effectLst/>
                <a:latin typeface="-apple-system"/>
              </a:rPr>
              <a:t>的方法时</a:t>
            </a:r>
            <a:r>
              <a:rPr lang="zh-CN" altLang="en-US" sz="2800" b="0" i="0" dirty="0">
                <a:solidFill>
                  <a:schemeClr val="bg1">
                    <a:lumMod val="50000"/>
                  </a:schemeClr>
                </a:solidFill>
                <a:effectLst/>
                <a:latin typeface="-apple-system"/>
              </a:rPr>
              <a:t>，必须在实现类中通过重写方法解决冲突问题，否者无法通过编译，在重写的方法中可以通过 </a:t>
            </a:r>
            <a:r>
              <a:rPr lang="zh-CN" altLang="en-US" sz="2800" b="1" i="0" dirty="0">
                <a:solidFill>
                  <a:schemeClr val="bg1">
                    <a:lumMod val="50000"/>
                  </a:schemeClr>
                </a:solidFill>
                <a:effectLst/>
                <a:latin typeface="-apple-system"/>
              </a:rPr>
              <a:t>接口名</a:t>
            </a:r>
            <a:r>
              <a:rPr lang="en-US" altLang="zh-CN" sz="2800" b="1" i="0" dirty="0">
                <a:solidFill>
                  <a:schemeClr val="bg1">
                    <a:lumMod val="50000"/>
                  </a:schemeClr>
                </a:solidFill>
                <a:effectLst/>
                <a:latin typeface="-apple-system"/>
              </a:rPr>
              <a:t>.super.</a:t>
            </a:r>
            <a:r>
              <a:rPr lang="zh-CN" altLang="en-US" sz="2800" b="1" i="0" dirty="0">
                <a:solidFill>
                  <a:schemeClr val="bg1">
                    <a:lumMod val="50000"/>
                  </a:schemeClr>
                </a:solidFill>
                <a:effectLst/>
                <a:latin typeface="-apple-system"/>
              </a:rPr>
              <a:t>方法名</a:t>
            </a:r>
            <a:r>
              <a:rPr lang="en-US" altLang="zh-CN" sz="2800" b="1" i="0" dirty="0">
                <a:solidFill>
                  <a:schemeClr val="bg1">
                    <a:lumMod val="50000"/>
                  </a:schemeClr>
                </a:solidFill>
                <a:effectLst/>
                <a:latin typeface="-apple-system"/>
              </a:rPr>
              <a:t>()</a:t>
            </a:r>
            <a:r>
              <a:rPr lang="en-US" altLang="zh-CN" sz="2800" b="0" i="0" dirty="0">
                <a:solidFill>
                  <a:schemeClr val="bg1">
                    <a:lumMod val="50000"/>
                  </a:schemeClr>
                </a:solidFill>
                <a:effectLst/>
                <a:latin typeface="-apple-system"/>
              </a:rPr>
              <a:t>; </a:t>
            </a:r>
            <a:r>
              <a:rPr lang="zh-CN" altLang="en-US" sz="2800" b="0" i="0" dirty="0">
                <a:solidFill>
                  <a:schemeClr val="bg1">
                    <a:lumMod val="50000"/>
                  </a:schemeClr>
                </a:solidFill>
                <a:effectLst/>
                <a:latin typeface="-apple-system"/>
              </a:rPr>
              <a:t>的方式显示调用需要的方法。</a:t>
            </a:r>
            <a:endParaRPr lang="en-US" altLang="zh-CN" sz="2800" b="0" i="0" dirty="0">
              <a:solidFill>
                <a:schemeClr val="bg1">
                  <a:lumMod val="50000"/>
                </a:schemeClr>
              </a:solidFill>
              <a:effectLst/>
              <a:latin typeface="-apple-system"/>
            </a:endParaRPr>
          </a:p>
          <a:p>
            <a:pPr algn="l">
              <a:lnSpc>
                <a:spcPct val="120000"/>
              </a:lnSpc>
              <a:spcBef>
                <a:spcPts val="0"/>
              </a:spcBef>
              <a:buFont typeface="+mj-lt"/>
              <a:buAutoNum type="arabicPeriod"/>
            </a:pPr>
            <a:r>
              <a:rPr lang="zh-CN" altLang="en-US" sz="2800" dirty="0">
                <a:solidFill>
                  <a:schemeClr val="bg1">
                    <a:lumMod val="50000"/>
                  </a:schemeClr>
                </a:solidFill>
                <a:latin typeface="-apple-system"/>
              </a:rPr>
              <a:t>如果一个类既</a:t>
            </a:r>
            <a:r>
              <a:rPr lang="en-US" altLang="zh-CN" sz="2800" dirty="0">
                <a:solidFill>
                  <a:schemeClr val="bg1">
                    <a:lumMod val="50000"/>
                  </a:schemeClr>
                </a:solidFill>
                <a:latin typeface="-apple-system"/>
              </a:rPr>
              <a:t>extend</a:t>
            </a:r>
            <a:r>
              <a:rPr lang="zh-CN" altLang="en-US" sz="2800" dirty="0">
                <a:solidFill>
                  <a:schemeClr val="bg1">
                    <a:lumMod val="50000"/>
                  </a:schemeClr>
                </a:solidFill>
                <a:latin typeface="-apple-system"/>
              </a:rPr>
              <a:t>了父类，又实现了接口。如果出现同名方法，那就遵循</a:t>
            </a:r>
            <a:r>
              <a:rPr lang="zh-CN" altLang="en-US" sz="2800" b="1" dirty="0">
                <a:solidFill>
                  <a:srgbClr val="006600"/>
                </a:solidFill>
                <a:latin typeface="华文行楷" panose="02010800040101010101" pitchFamily="2" charset="-122"/>
                <a:ea typeface="华文行楷" panose="02010800040101010101" pitchFamily="2" charset="-122"/>
              </a:rPr>
              <a:t>类优先原则</a:t>
            </a:r>
            <a:r>
              <a:rPr lang="zh-CN" altLang="en-US" sz="2800" dirty="0">
                <a:solidFill>
                  <a:schemeClr val="bg1">
                    <a:lumMod val="50000"/>
                  </a:schemeClr>
                </a:solidFill>
                <a:latin typeface="-apple-system"/>
              </a:rPr>
              <a:t>。</a:t>
            </a:r>
          </a:p>
          <a:p>
            <a:endParaRPr lang="zh-CN" altLang="en-US" dirty="0"/>
          </a:p>
          <a:p>
            <a:endParaRPr lang="zh-CN" altLang="en-US" dirty="0"/>
          </a:p>
        </p:txBody>
      </p:sp>
      <p:sp>
        <p:nvSpPr>
          <p:cNvPr id="4" name="灯片编号占位符 3">
            <a:extLst>
              <a:ext uri="{FF2B5EF4-FFF2-40B4-BE49-F238E27FC236}">
                <a16:creationId xmlns:a16="http://schemas.microsoft.com/office/drawing/2014/main" id="{D2EF5AC2-C839-4C47-BE24-61FB4CD2385E}"/>
              </a:ext>
            </a:extLst>
          </p:cNvPr>
          <p:cNvSpPr>
            <a:spLocks noGrp="1"/>
          </p:cNvSpPr>
          <p:nvPr>
            <p:ph type="sldNum" sz="quarter" idx="12"/>
          </p:nvPr>
        </p:nvSpPr>
        <p:spPr/>
        <p:txBody>
          <a:bodyPr/>
          <a:lstStyle/>
          <a:p>
            <a:fld id="{0C913308-F349-4B6D-A68A-DD1791B4A57B}" type="slidenum">
              <a:rPr lang="zh-CN" altLang="en-US" smtClean="0"/>
              <a:pPr/>
              <a:t>80</a:t>
            </a:fld>
            <a:endParaRPr lang="zh-CN" altLang="en-US"/>
          </a:p>
        </p:txBody>
      </p:sp>
    </p:spTree>
    <p:extLst>
      <p:ext uri="{BB962C8B-B14F-4D97-AF65-F5344CB8AC3E}">
        <p14:creationId xmlns:p14="http://schemas.microsoft.com/office/powerpoint/2010/main" val="7208031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DF8C7-E70E-4F9A-845E-5549837C08F6}"/>
              </a:ext>
            </a:extLst>
          </p:cNvPr>
          <p:cNvSpPr>
            <a:spLocks noGrp="1"/>
          </p:cNvSpPr>
          <p:nvPr>
            <p:ph type="title"/>
          </p:nvPr>
        </p:nvSpPr>
        <p:spPr/>
        <p:txBody>
          <a:bodyPr/>
          <a:lstStyle/>
          <a:p>
            <a:pPr algn="l"/>
            <a:r>
              <a:rPr lang="zh-CN" altLang="zh-CN" dirty="0"/>
              <a:t>接口中的</a:t>
            </a:r>
            <a:r>
              <a:rPr lang="en-US" altLang="zh-CN" dirty="0"/>
              <a:t>static</a:t>
            </a:r>
            <a:r>
              <a:rPr lang="zh-CN" altLang="zh-CN" dirty="0"/>
              <a:t>方法</a:t>
            </a:r>
            <a:endParaRPr lang="zh-CN" altLang="en-US" dirty="0"/>
          </a:p>
        </p:txBody>
      </p:sp>
      <p:sp>
        <p:nvSpPr>
          <p:cNvPr id="3" name="内容占位符 2">
            <a:extLst>
              <a:ext uri="{FF2B5EF4-FFF2-40B4-BE49-F238E27FC236}">
                <a16:creationId xmlns:a16="http://schemas.microsoft.com/office/drawing/2014/main" id="{D05A4C35-2EAB-4D2F-AD87-B174A9CB6D1C}"/>
              </a:ext>
            </a:extLst>
          </p:cNvPr>
          <p:cNvSpPr>
            <a:spLocks noGrp="1"/>
          </p:cNvSpPr>
          <p:nvPr>
            <p:ph idx="1"/>
          </p:nvPr>
        </p:nvSpPr>
        <p:spPr>
          <a:xfrm>
            <a:off x="457200" y="1268760"/>
            <a:ext cx="8229600" cy="4857403"/>
          </a:xfrm>
        </p:spPr>
        <p:txBody>
          <a:bodyPr/>
          <a:lstStyle/>
          <a:p>
            <a:r>
              <a:rPr lang="zh-CN" altLang="zh-CN" sz="2800" dirty="0"/>
              <a:t>从</a:t>
            </a:r>
            <a:r>
              <a:rPr lang="en-US" altLang="zh-CN" sz="2800" dirty="0"/>
              <a:t>JDK8</a:t>
            </a:r>
            <a:r>
              <a:rPr lang="zh-CN" altLang="zh-CN" sz="2800" dirty="0"/>
              <a:t>版本开始，允许在接口体中定义</a:t>
            </a:r>
            <a:r>
              <a:rPr lang="en-US" altLang="zh-CN" sz="2800" dirty="0"/>
              <a:t>static</a:t>
            </a:r>
            <a:r>
              <a:rPr lang="zh-CN" altLang="zh-CN" sz="2800" dirty="0"/>
              <a:t>方法。</a:t>
            </a:r>
            <a:endParaRPr lang="zh-CN" altLang="en-US" sz="2800" dirty="0"/>
          </a:p>
          <a:p>
            <a:endParaRPr lang="zh-CN" altLang="en-US" dirty="0"/>
          </a:p>
        </p:txBody>
      </p:sp>
      <p:sp>
        <p:nvSpPr>
          <p:cNvPr id="4" name="灯片编号占位符 3">
            <a:extLst>
              <a:ext uri="{FF2B5EF4-FFF2-40B4-BE49-F238E27FC236}">
                <a16:creationId xmlns:a16="http://schemas.microsoft.com/office/drawing/2014/main" id="{F121A2AF-B2AC-4030-A716-E746432FEA64}"/>
              </a:ext>
            </a:extLst>
          </p:cNvPr>
          <p:cNvSpPr>
            <a:spLocks noGrp="1"/>
          </p:cNvSpPr>
          <p:nvPr>
            <p:ph type="sldNum" sz="quarter" idx="12"/>
          </p:nvPr>
        </p:nvSpPr>
        <p:spPr/>
        <p:txBody>
          <a:bodyPr/>
          <a:lstStyle/>
          <a:p>
            <a:fld id="{0C913308-F349-4B6D-A68A-DD1791B4A57B}" type="slidenum">
              <a:rPr lang="zh-CN" altLang="en-US" smtClean="0"/>
              <a:pPr/>
              <a:t>81</a:t>
            </a:fld>
            <a:endParaRPr lang="zh-CN" altLang="en-US" dirty="0"/>
          </a:p>
        </p:txBody>
      </p:sp>
      <p:sp>
        <p:nvSpPr>
          <p:cNvPr id="5" name="文本框 4">
            <a:extLst>
              <a:ext uri="{FF2B5EF4-FFF2-40B4-BE49-F238E27FC236}">
                <a16:creationId xmlns:a16="http://schemas.microsoft.com/office/drawing/2014/main" id="{97E6C1EA-068B-4443-9656-233854B4E375}"/>
              </a:ext>
            </a:extLst>
          </p:cNvPr>
          <p:cNvSpPr txBox="1"/>
          <p:nvPr/>
        </p:nvSpPr>
        <p:spPr>
          <a:xfrm>
            <a:off x="971600" y="1801256"/>
            <a:ext cx="7344816" cy="4278094"/>
          </a:xfrm>
          <a:prstGeom prst="rect">
            <a:avLst/>
          </a:prstGeom>
          <a:noFill/>
          <a:ln>
            <a:solidFill>
              <a:schemeClr val="accent1"/>
            </a:solidFill>
          </a:ln>
        </p:spPr>
        <p:txBody>
          <a:bodyPr wrap="square" rtlCol="0">
            <a:spAutoFit/>
          </a:bodyPr>
          <a:lstStyle/>
          <a:p>
            <a:r>
              <a:rPr lang="en-US" altLang="zh-CN" sz="2000" dirty="0">
                <a:solidFill>
                  <a:schemeClr val="tx1"/>
                </a:solidFill>
                <a:latin typeface="Arial" panose="020B0604020202020204" pitchFamily="34" charset="0"/>
                <a:cs typeface="Arial" panose="020B0604020202020204" pitchFamily="34" charset="0"/>
              </a:rPr>
              <a:t>interface</a:t>
            </a:r>
            <a:r>
              <a:rPr lang="en-US" altLang="zh-CN" sz="2000" b="1" dirty="0">
                <a:solidFill>
                  <a:srgbClr val="C00000"/>
                </a:solidFill>
                <a:latin typeface="Arial" panose="020B0604020202020204" pitchFamily="34" charset="0"/>
                <a:cs typeface="Arial" panose="020B0604020202020204" pitchFamily="34" charset="0"/>
              </a:rPr>
              <a:t> Printable </a:t>
            </a:r>
            <a:r>
              <a:rPr lang="en-US" altLang="zh-CN" sz="2000" dirty="0">
                <a:solidFill>
                  <a:schemeClr val="tx1"/>
                </a:solidFill>
                <a:latin typeface="Arial" panose="020B0604020202020204" pitchFamily="34" charset="0"/>
                <a:cs typeface="Arial" panose="020B0604020202020204" pitchFamily="34" charset="0"/>
              </a:rPr>
              <a:t>{ </a:t>
            </a:r>
            <a:endParaRPr lang="zh-CN" altLang="zh-CN" sz="2000" dirty="0">
              <a:solidFill>
                <a:schemeClr val="tx1"/>
              </a:solidFill>
              <a:latin typeface="Arial" panose="020B0604020202020204" pitchFamily="34" charset="0"/>
              <a:cs typeface="Arial" panose="020B0604020202020204" pitchFamily="34" charset="0"/>
            </a:endParaRPr>
          </a:p>
          <a:p>
            <a:r>
              <a:rPr lang="en-US" altLang="zh-CN" sz="2000" dirty="0">
                <a:solidFill>
                  <a:schemeClr val="tx1"/>
                </a:solidFill>
                <a:latin typeface="Arial" panose="020B0604020202020204" pitchFamily="34" charset="0"/>
                <a:cs typeface="Arial" panose="020B0604020202020204" pitchFamily="34" charset="0"/>
              </a:rPr>
              <a:t>       public final int MAX = 100;  //</a:t>
            </a:r>
            <a:r>
              <a:rPr lang="zh-CN" altLang="zh-CN" sz="2000" dirty="0">
                <a:solidFill>
                  <a:schemeClr val="tx1"/>
                </a:solidFill>
                <a:latin typeface="Arial" panose="020B0604020202020204" pitchFamily="34" charset="0"/>
                <a:cs typeface="Arial" panose="020B0604020202020204" pitchFamily="34" charset="0"/>
              </a:rPr>
              <a:t>等价写法：</a:t>
            </a:r>
            <a:r>
              <a:rPr lang="en-US" altLang="zh-CN" sz="2000" dirty="0">
                <a:solidFill>
                  <a:schemeClr val="tx1"/>
                </a:solidFill>
                <a:latin typeface="Arial" panose="020B0604020202020204" pitchFamily="34" charset="0"/>
                <a:cs typeface="Arial" panose="020B0604020202020204" pitchFamily="34" charset="0"/>
              </a:rPr>
              <a:t>int MAX=100;</a:t>
            </a:r>
          </a:p>
          <a:p>
            <a:endParaRPr lang="zh-CN" altLang="zh-CN" sz="2000" dirty="0">
              <a:solidFill>
                <a:schemeClr val="tx1"/>
              </a:solidFill>
              <a:latin typeface="Arial" panose="020B0604020202020204" pitchFamily="34" charset="0"/>
              <a:cs typeface="Arial" panose="020B0604020202020204" pitchFamily="34" charset="0"/>
            </a:endParaRPr>
          </a:p>
          <a:p>
            <a:r>
              <a:rPr lang="en-US" altLang="zh-CN" sz="2000" dirty="0">
                <a:solidFill>
                  <a:schemeClr val="tx1"/>
                </a:solidFill>
                <a:latin typeface="Arial" panose="020B0604020202020204" pitchFamily="34" charset="0"/>
                <a:cs typeface="Arial" panose="020B0604020202020204" pitchFamily="34" charset="0"/>
              </a:rPr>
              <a:t>       public abstract void add();   //</a:t>
            </a:r>
            <a:r>
              <a:rPr lang="zh-CN" altLang="zh-CN" sz="2000" dirty="0">
                <a:solidFill>
                  <a:schemeClr val="tx1"/>
                </a:solidFill>
                <a:latin typeface="Arial" panose="020B0604020202020204" pitchFamily="34" charset="0"/>
                <a:cs typeface="Arial" panose="020B0604020202020204" pitchFamily="34" charset="0"/>
              </a:rPr>
              <a:t>等价写法：</a:t>
            </a:r>
            <a:r>
              <a:rPr lang="en-US" altLang="zh-CN" sz="2000" dirty="0">
                <a:solidFill>
                  <a:schemeClr val="tx1"/>
                </a:solidFill>
                <a:latin typeface="Arial" panose="020B0604020202020204" pitchFamily="34" charset="0"/>
                <a:cs typeface="Arial" panose="020B0604020202020204" pitchFamily="34" charset="0"/>
              </a:rPr>
              <a:t>void add();</a:t>
            </a:r>
            <a:endParaRPr lang="zh-CN" altLang="zh-CN" sz="2000" dirty="0">
              <a:solidFill>
                <a:schemeClr val="tx1"/>
              </a:solidFill>
              <a:latin typeface="Arial" panose="020B0604020202020204" pitchFamily="34" charset="0"/>
              <a:cs typeface="Arial" panose="020B0604020202020204" pitchFamily="34" charset="0"/>
            </a:endParaRPr>
          </a:p>
          <a:p>
            <a:r>
              <a:rPr lang="en-US" altLang="zh-CN" sz="2000" dirty="0">
                <a:solidFill>
                  <a:schemeClr val="tx1"/>
                </a:solidFill>
                <a:latin typeface="Arial" panose="020B0604020202020204" pitchFamily="34" charset="0"/>
                <a:cs typeface="Arial" panose="020B0604020202020204" pitchFamily="34" charset="0"/>
              </a:rPr>
              <a:t>       public abstract float sum(float x ,float y);</a:t>
            </a:r>
          </a:p>
          <a:p>
            <a:endParaRPr lang="zh-CN" altLang="zh-CN" sz="1000" dirty="0">
              <a:solidFill>
                <a:schemeClr val="tx1"/>
              </a:solidFill>
              <a:latin typeface="Arial" panose="020B0604020202020204" pitchFamily="34" charset="0"/>
              <a:cs typeface="Arial" panose="020B0604020202020204" pitchFamily="34" charset="0"/>
            </a:endParaRPr>
          </a:p>
          <a:p>
            <a:r>
              <a:rPr lang="en-US" altLang="zh-CN" sz="2200" dirty="0">
                <a:solidFill>
                  <a:srgbClr val="0000CC"/>
                </a:solidFill>
                <a:latin typeface="Arial" panose="020B0604020202020204" pitchFamily="34" charset="0"/>
                <a:cs typeface="Arial" panose="020B0604020202020204" pitchFamily="34" charset="0"/>
              </a:rPr>
              <a:t>    </a:t>
            </a:r>
            <a:r>
              <a:rPr lang="en-US" altLang="zh-CN" sz="2200" b="1" dirty="0">
                <a:solidFill>
                  <a:srgbClr val="0000CC"/>
                </a:solidFill>
                <a:latin typeface="Arial" panose="020B0604020202020204" pitchFamily="34" charset="0"/>
                <a:cs typeface="Arial" panose="020B0604020202020204" pitchFamily="34" charset="0"/>
              </a:rPr>
              <a:t>   public </a:t>
            </a:r>
            <a:r>
              <a:rPr lang="en-US" altLang="zh-CN" sz="2200" b="1" dirty="0">
                <a:solidFill>
                  <a:srgbClr val="FF0000"/>
                </a:solidFill>
                <a:latin typeface="Arial" panose="020B0604020202020204" pitchFamily="34" charset="0"/>
                <a:cs typeface="Arial" panose="020B0604020202020204" pitchFamily="34" charset="0"/>
              </a:rPr>
              <a:t>default</a:t>
            </a:r>
            <a:r>
              <a:rPr lang="en-US" altLang="zh-CN" sz="2200" b="1" dirty="0">
                <a:solidFill>
                  <a:srgbClr val="006600"/>
                </a:solidFill>
                <a:latin typeface="Arial" panose="020B0604020202020204" pitchFamily="34" charset="0"/>
                <a:cs typeface="Arial" panose="020B0604020202020204" pitchFamily="34" charset="0"/>
              </a:rPr>
              <a:t> int max(int </a:t>
            </a:r>
            <a:r>
              <a:rPr lang="en-US" altLang="zh-CN" sz="2200" b="1" dirty="0" err="1">
                <a:solidFill>
                  <a:srgbClr val="006600"/>
                </a:solidFill>
                <a:latin typeface="Arial" panose="020B0604020202020204" pitchFamily="34" charset="0"/>
                <a:cs typeface="Arial" panose="020B0604020202020204" pitchFamily="34" charset="0"/>
              </a:rPr>
              <a:t>a,int</a:t>
            </a:r>
            <a:r>
              <a:rPr lang="en-US" altLang="zh-CN" sz="2200" b="1" dirty="0">
                <a:solidFill>
                  <a:srgbClr val="006600"/>
                </a:solidFill>
                <a:latin typeface="Arial" panose="020B0604020202020204" pitchFamily="34" charset="0"/>
                <a:cs typeface="Arial" panose="020B0604020202020204" pitchFamily="34" charset="0"/>
              </a:rPr>
              <a:t> b) {   //default</a:t>
            </a:r>
            <a:r>
              <a:rPr lang="zh-CN" altLang="zh-CN" sz="2200" b="1" dirty="0">
                <a:solidFill>
                  <a:srgbClr val="006600"/>
                </a:solidFill>
                <a:latin typeface="Arial" panose="020B0604020202020204" pitchFamily="34" charset="0"/>
                <a:cs typeface="Arial" panose="020B0604020202020204" pitchFamily="34" charset="0"/>
              </a:rPr>
              <a:t>方法</a:t>
            </a:r>
          </a:p>
          <a:p>
            <a:r>
              <a:rPr lang="en-US" altLang="zh-CN" sz="2200" b="1" dirty="0">
                <a:solidFill>
                  <a:srgbClr val="006600"/>
                </a:solidFill>
                <a:latin typeface="Arial" panose="020B0604020202020204" pitchFamily="34" charset="0"/>
                <a:cs typeface="Arial" panose="020B0604020202020204" pitchFamily="34" charset="0"/>
              </a:rPr>
              <a:t>            return a&gt;</a:t>
            </a:r>
            <a:r>
              <a:rPr lang="en-US" altLang="zh-CN" sz="2200" b="1" dirty="0" err="1">
                <a:solidFill>
                  <a:srgbClr val="006600"/>
                </a:solidFill>
                <a:latin typeface="Arial" panose="020B0604020202020204" pitchFamily="34" charset="0"/>
                <a:cs typeface="Arial" panose="020B0604020202020204" pitchFamily="34" charset="0"/>
              </a:rPr>
              <a:t>b?a:b</a:t>
            </a:r>
            <a:r>
              <a:rPr lang="en-US" altLang="zh-CN" sz="2200" b="1" dirty="0">
                <a:solidFill>
                  <a:srgbClr val="006600"/>
                </a:solidFill>
                <a:latin typeface="Arial" panose="020B0604020202020204" pitchFamily="34" charset="0"/>
                <a:cs typeface="Arial" panose="020B0604020202020204" pitchFamily="34" charset="0"/>
              </a:rPr>
              <a:t>;</a:t>
            </a:r>
            <a:endParaRPr lang="zh-CN" altLang="zh-CN" sz="2200" b="1" dirty="0">
              <a:solidFill>
                <a:srgbClr val="006600"/>
              </a:solidFill>
              <a:latin typeface="Arial" panose="020B0604020202020204" pitchFamily="34" charset="0"/>
              <a:cs typeface="Arial" panose="020B0604020202020204" pitchFamily="34" charset="0"/>
            </a:endParaRPr>
          </a:p>
          <a:p>
            <a:r>
              <a:rPr lang="en-US" altLang="zh-CN" sz="2200" b="1" dirty="0">
                <a:solidFill>
                  <a:srgbClr val="006600"/>
                </a:solidFill>
                <a:latin typeface="Arial" panose="020B0604020202020204" pitchFamily="34" charset="0"/>
                <a:cs typeface="Arial" panose="020B0604020202020204" pitchFamily="34" charset="0"/>
              </a:rPr>
              <a:t>       }</a:t>
            </a:r>
          </a:p>
          <a:p>
            <a:endParaRPr lang="en-US" altLang="zh-CN" sz="1000" b="1" dirty="0">
              <a:solidFill>
                <a:srgbClr val="006600"/>
              </a:solidFill>
              <a:latin typeface="Arial" panose="020B0604020202020204" pitchFamily="34" charset="0"/>
              <a:cs typeface="Arial" panose="020B0604020202020204" pitchFamily="34" charset="0"/>
            </a:endParaRPr>
          </a:p>
          <a:p>
            <a:r>
              <a:rPr lang="en-US" altLang="zh-CN" sz="2200" b="1" dirty="0">
                <a:solidFill>
                  <a:srgbClr val="000099"/>
                </a:solidFill>
              </a:rPr>
              <a:t>         public </a:t>
            </a:r>
            <a:r>
              <a:rPr lang="en-US" altLang="zh-CN" sz="2200" b="1" dirty="0">
                <a:solidFill>
                  <a:srgbClr val="FF0000"/>
                </a:solidFill>
              </a:rPr>
              <a:t>static</a:t>
            </a:r>
            <a:r>
              <a:rPr lang="en-US" altLang="zh-CN" sz="2200" b="1" dirty="0">
                <a:solidFill>
                  <a:srgbClr val="000099"/>
                </a:solidFill>
              </a:rPr>
              <a:t> void f ()  {</a:t>
            </a:r>
            <a:endParaRPr lang="zh-CN" altLang="zh-CN" sz="2200" b="1" dirty="0">
              <a:solidFill>
                <a:srgbClr val="000099"/>
              </a:solidFill>
            </a:endParaRPr>
          </a:p>
          <a:p>
            <a:r>
              <a:rPr lang="en-US" altLang="zh-CN" sz="2200" b="1" dirty="0">
                <a:solidFill>
                  <a:srgbClr val="000099"/>
                </a:solidFill>
              </a:rPr>
              <a:t>             </a:t>
            </a:r>
            <a:r>
              <a:rPr lang="en-US" altLang="zh-CN" sz="2200" b="1" dirty="0" err="1">
                <a:solidFill>
                  <a:srgbClr val="000099"/>
                </a:solidFill>
              </a:rPr>
              <a:t>System.out.println</a:t>
            </a:r>
            <a:r>
              <a:rPr lang="en-US" altLang="zh-CN" sz="2200" b="1" dirty="0">
                <a:solidFill>
                  <a:srgbClr val="000099"/>
                </a:solidFill>
              </a:rPr>
              <a:t>("</a:t>
            </a:r>
            <a:r>
              <a:rPr lang="zh-CN" altLang="zh-CN" sz="2200" b="1" dirty="0">
                <a:solidFill>
                  <a:srgbClr val="000099"/>
                </a:solidFill>
              </a:rPr>
              <a:t>注意是从</a:t>
            </a:r>
            <a:r>
              <a:rPr lang="en-US" altLang="zh-CN" sz="2200" b="1" dirty="0">
                <a:solidFill>
                  <a:srgbClr val="000099"/>
                </a:solidFill>
              </a:rPr>
              <a:t>Java SE 8</a:t>
            </a:r>
            <a:r>
              <a:rPr lang="zh-CN" altLang="zh-CN" sz="2200" b="1" dirty="0">
                <a:solidFill>
                  <a:srgbClr val="000099"/>
                </a:solidFill>
              </a:rPr>
              <a:t>开始的</a:t>
            </a:r>
            <a:r>
              <a:rPr lang="en-US" altLang="zh-CN" sz="2200" b="1" dirty="0">
                <a:solidFill>
                  <a:srgbClr val="000099"/>
                </a:solidFill>
              </a:rPr>
              <a:t>");</a:t>
            </a:r>
            <a:endParaRPr lang="zh-CN" altLang="zh-CN" sz="2200" b="1" dirty="0">
              <a:solidFill>
                <a:srgbClr val="000099"/>
              </a:solidFill>
            </a:endParaRPr>
          </a:p>
          <a:p>
            <a:r>
              <a:rPr lang="en-US" altLang="zh-CN" sz="2200" b="1" dirty="0">
                <a:solidFill>
                  <a:srgbClr val="000099"/>
                </a:solidFill>
              </a:rPr>
              <a:t>        }</a:t>
            </a:r>
            <a:endParaRPr lang="zh-CN" altLang="zh-CN" sz="2200" b="1" dirty="0">
              <a:solidFill>
                <a:srgbClr val="000099"/>
              </a:solidFill>
              <a:latin typeface="Arial" panose="020B0604020202020204" pitchFamily="34" charset="0"/>
              <a:cs typeface="Arial" panose="020B0604020202020204" pitchFamily="34" charset="0"/>
            </a:endParaRPr>
          </a:p>
          <a:p>
            <a:r>
              <a:rPr lang="en-US" altLang="zh-CN" sz="2000" dirty="0">
                <a:solidFill>
                  <a:schemeClr val="tx1"/>
                </a:solidFill>
                <a:latin typeface="Arial" panose="020B0604020202020204" pitchFamily="34" charset="0"/>
                <a:cs typeface="Arial" panose="020B0604020202020204" pitchFamily="34" charset="0"/>
              </a:rPr>
              <a:t>}   </a:t>
            </a:r>
            <a:endParaRPr lang="zh-CN" altLang="zh-CN" sz="2000" dirty="0">
              <a:solidFill>
                <a:schemeClr val="tx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A1993455-177C-460E-AFFF-98A5CB21332C}"/>
              </a:ext>
            </a:extLst>
          </p:cNvPr>
          <p:cNvSpPr/>
          <p:nvPr/>
        </p:nvSpPr>
        <p:spPr>
          <a:xfrm>
            <a:off x="1043608" y="6165304"/>
            <a:ext cx="7056784" cy="461665"/>
          </a:xfrm>
          <a:prstGeom prst="rect">
            <a:avLst/>
          </a:prstGeom>
          <a:noFill/>
        </p:spPr>
        <p:style>
          <a:lnRef idx="3">
            <a:schemeClr val="lt1"/>
          </a:lnRef>
          <a:fillRef idx="1">
            <a:schemeClr val="accent5"/>
          </a:fillRef>
          <a:effectRef idx="1">
            <a:schemeClr val="accent5"/>
          </a:effectRef>
          <a:fontRef idx="minor">
            <a:schemeClr val="lt1"/>
          </a:fontRef>
        </p:style>
        <p:txBody>
          <a:bodyPr wrap="square">
            <a:spAutoFit/>
          </a:bodyPr>
          <a:lstStyle/>
          <a:p>
            <a:r>
              <a:rPr lang="zh-CN" altLang="zh-CN" sz="2400" dirty="0">
                <a:solidFill>
                  <a:schemeClr val="tx1"/>
                </a:solidFill>
              </a:rPr>
              <a:t>注</a:t>
            </a:r>
            <a:r>
              <a:rPr lang="zh-CN" altLang="en-US" sz="2400" dirty="0">
                <a:solidFill>
                  <a:schemeClr val="tx1"/>
                </a:solidFill>
              </a:rPr>
              <a:t>：</a:t>
            </a:r>
            <a:r>
              <a:rPr lang="zh-CN" altLang="zh-CN" sz="2400" dirty="0">
                <a:solidFill>
                  <a:schemeClr val="tx1"/>
                </a:solidFill>
              </a:rPr>
              <a:t> 不可以用</a:t>
            </a:r>
            <a:r>
              <a:rPr lang="en-US" altLang="zh-CN" sz="2400" dirty="0">
                <a:solidFill>
                  <a:schemeClr val="tx1"/>
                </a:solidFill>
              </a:rPr>
              <a:t>static</a:t>
            </a:r>
            <a:r>
              <a:rPr lang="zh-CN" altLang="zh-CN" sz="2400" dirty="0">
                <a:solidFill>
                  <a:schemeClr val="tx1"/>
                </a:solidFill>
              </a:rPr>
              <a:t>和</a:t>
            </a:r>
            <a:r>
              <a:rPr lang="en-US" altLang="zh-CN" sz="2400" dirty="0">
                <a:solidFill>
                  <a:schemeClr val="tx1"/>
                </a:solidFill>
              </a:rPr>
              <a:t>abstract</a:t>
            </a:r>
            <a:r>
              <a:rPr lang="zh-CN" altLang="zh-CN" sz="2400" dirty="0">
                <a:solidFill>
                  <a:schemeClr val="tx1"/>
                </a:solidFill>
              </a:rPr>
              <a:t>同时修饰一个方法。</a:t>
            </a:r>
          </a:p>
        </p:txBody>
      </p:sp>
    </p:spTree>
    <p:extLst>
      <p:ext uri="{BB962C8B-B14F-4D97-AF65-F5344CB8AC3E}">
        <p14:creationId xmlns:p14="http://schemas.microsoft.com/office/powerpoint/2010/main" val="266801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D8CB5-B923-4F02-BCAA-1C262010BCD1}"/>
              </a:ext>
            </a:extLst>
          </p:cNvPr>
          <p:cNvSpPr>
            <a:spLocks noGrp="1"/>
          </p:cNvSpPr>
          <p:nvPr>
            <p:ph type="title"/>
          </p:nvPr>
        </p:nvSpPr>
        <p:spPr/>
        <p:txBody>
          <a:bodyPr/>
          <a:lstStyle/>
          <a:p>
            <a:r>
              <a:rPr lang="zh-CN" altLang="en-US" b="1" i="0">
                <a:solidFill>
                  <a:srgbClr val="444444"/>
                </a:solidFill>
                <a:effectLst/>
                <a:latin typeface="Tahoma" panose="020B0604030504040204" pitchFamily="34" charset="0"/>
              </a:rPr>
              <a:t>接口中的静态方法</a:t>
            </a:r>
            <a:endParaRPr lang="zh-CN" altLang="en-US"/>
          </a:p>
        </p:txBody>
      </p:sp>
      <p:sp>
        <p:nvSpPr>
          <p:cNvPr id="3" name="内容占位符 2">
            <a:extLst>
              <a:ext uri="{FF2B5EF4-FFF2-40B4-BE49-F238E27FC236}">
                <a16:creationId xmlns:a16="http://schemas.microsoft.com/office/drawing/2014/main" id="{C73A2483-9E3E-4835-B02D-288E36903719}"/>
              </a:ext>
            </a:extLst>
          </p:cNvPr>
          <p:cNvSpPr>
            <a:spLocks noGrp="1"/>
          </p:cNvSpPr>
          <p:nvPr>
            <p:ph idx="1"/>
          </p:nvPr>
        </p:nvSpPr>
        <p:spPr/>
        <p:txBody>
          <a:bodyPr/>
          <a:lstStyle/>
          <a:p>
            <a:r>
              <a:rPr lang="zh-CN" altLang="en-US" b="0" i="0" dirty="0">
                <a:solidFill>
                  <a:srgbClr val="444444"/>
                </a:solidFill>
                <a:effectLst/>
                <a:latin typeface="Tahoma" panose="020B0604030504040204" pitchFamily="34" charset="0"/>
              </a:rPr>
              <a:t>不能被子接口继承</a:t>
            </a:r>
          </a:p>
          <a:p>
            <a:r>
              <a:rPr lang="zh-CN" altLang="en-US" b="0" i="0" dirty="0">
                <a:solidFill>
                  <a:srgbClr val="444444"/>
                </a:solidFill>
                <a:effectLst/>
                <a:latin typeface="Tahoma" panose="020B0604030504040204" pitchFamily="34" charset="0"/>
              </a:rPr>
              <a:t>不能被实现该接口的类继承</a:t>
            </a:r>
          </a:p>
          <a:p>
            <a:endParaRPr lang="en-US" altLang="zh-CN" b="0" i="0" dirty="0">
              <a:solidFill>
                <a:srgbClr val="444444"/>
              </a:solidFill>
              <a:effectLst/>
              <a:latin typeface="Tahoma" panose="020B0604030504040204" pitchFamily="34" charset="0"/>
            </a:endParaRPr>
          </a:p>
          <a:p>
            <a:r>
              <a:rPr lang="zh-CN" altLang="en-US" b="0" i="0" dirty="0">
                <a:solidFill>
                  <a:srgbClr val="444444"/>
                </a:solidFill>
                <a:effectLst/>
                <a:latin typeface="Tahoma" panose="020B0604030504040204" pitchFamily="34" charset="0"/>
              </a:rPr>
              <a:t>调用形式：</a:t>
            </a:r>
            <a:endParaRPr lang="en-US" altLang="zh-CN" b="0" i="0" dirty="0">
              <a:solidFill>
                <a:srgbClr val="444444"/>
              </a:solidFill>
              <a:effectLst/>
              <a:latin typeface="Tahoma" panose="020B0604030504040204" pitchFamily="34" charset="0"/>
            </a:endParaRPr>
          </a:p>
          <a:p>
            <a:pPr marL="0" indent="0" algn="ctr">
              <a:buNone/>
            </a:pPr>
            <a:r>
              <a:rPr lang="zh-CN" altLang="en-US" b="1" i="0" dirty="0">
                <a:solidFill>
                  <a:srgbClr val="006600"/>
                </a:solidFill>
                <a:effectLst/>
                <a:latin typeface="Tahoma" panose="020B0604030504040204" pitchFamily="34" charset="0"/>
              </a:rPr>
              <a:t>接口名</a:t>
            </a:r>
            <a:r>
              <a:rPr lang="en-US" altLang="zh-CN" b="1" i="0" dirty="0">
                <a:solidFill>
                  <a:srgbClr val="006600"/>
                </a:solidFill>
                <a:effectLst/>
                <a:latin typeface="Tahoma" panose="020B0604030504040204" pitchFamily="34" charset="0"/>
              </a:rPr>
              <a:t>.</a:t>
            </a:r>
            <a:r>
              <a:rPr lang="zh-CN" altLang="en-US" b="1" i="0" dirty="0">
                <a:solidFill>
                  <a:srgbClr val="006600"/>
                </a:solidFill>
                <a:effectLst/>
                <a:latin typeface="Tahoma" panose="020B0604030504040204" pitchFamily="34" charset="0"/>
              </a:rPr>
              <a:t>静态方法名</a:t>
            </a:r>
            <a:r>
              <a:rPr lang="en-US" altLang="zh-CN" b="1" i="0" dirty="0">
                <a:solidFill>
                  <a:srgbClr val="006600"/>
                </a:solidFill>
                <a:effectLst/>
                <a:latin typeface="Tahoma" panose="020B0604030504040204" pitchFamily="34" charset="0"/>
              </a:rPr>
              <a:t>()</a:t>
            </a:r>
          </a:p>
          <a:p>
            <a:r>
              <a:rPr lang="zh-CN" altLang="en-US" dirty="0"/>
              <a:t>例如：</a:t>
            </a:r>
          </a:p>
        </p:txBody>
      </p:sp>
      <p:sp>
        <p:nvSpPr>
          <p:cNvPr id="4" name="灯片编号占位符 3">
            <a:extLst>
              <a:ext uri="{FF2B5EF4-FFF2-40B4-BE49-F238E27FC236}">
                <a16:creationId xmlns:a16="http://schemas.microsoft.com/office/drawing/2014/main" id="{BA6E1DF7-12AD-4A5C-84B7-4E9FFEC4A1C1}"/>
              </a:ext>
            </a:extLst>
          </p:cNvPr>
          <p:cNvSpPr>
            <a:spLocks noGrp="1"/>
          </p:cNvSpPr>
          <p:nvPr>
            <p:ph type="sldNum" sz="quarter" idx="12"/>
          </p:nvPr>
        </p:nvSpPr>
        <p:spPr/>
        <p:txBody>
          <a:bodyPr/>
          <a:lstStyle/>
          <a:p>
            <a:fld id="{0C913308-F349-4B6D-A68A-DD1791B4A57B}" type="slidenum">
              <a:rPr lang="zh-CN" altLang="en-US" smtClean="0"/>
              <a:pPr/>
              <a:t>82</a:t>
            </a:fld>
            <a:endParaRPr lang="zh-CN" altLang="en-US"/>
          </a:p>
        </p:txBody>
      </p:sp>
      <p:sp>
        <p:nvSpPr>
          <p:cNvPr id="5" name="文本框 4">
            <a:extLst>
              <a:ext uri="{FF2B5EF4-FFF2-40B4-BE49-F238E27FC236}">
                <a16:creationId xmlns:a16="http://schemas.microsoft.com/office/drawing/2014/main" id="{2E0876BA-74DE-4411-A907-2E68DDDD469C}"/>
              </a:ext>
            </a:extLst>
          </p:cNvPr>
          <p:cNvSpPr txBox="1"/>
          <p:nvPr/>
        </p:nvSpPr>
        <p:spPr>
          <a:xfrm>
            <a:off x="2195736" y="4581128"/>
            <a:ext cx="3168352" cy="830997"/>
          </a:xfrm>
          <a:prstGeom prst="rect">
            <a:avLst/>
          </a:prstGeom>
          <a:noFill/>
          <a:ln>
            <a:solidFill>
              <a:schemeClr val="accent1"/>
            </a:solidFill>
          </a:ln>
        </p:spPr>
        <p:txBody>
          <a:bodyPr wrap="square" rtlCol="0">
            <a:spAutoFit/>
          </a:bodyPr>
          <a:lstStyle/>
          <a:p>
            <a:r>
              <a:rPr lang="en-US" altLang="zh-CN" sz="2400" b="1">
                <a:solidFill>
                  <a:srgbClr val="000099"/>
                </a:solidFill>
                <a:latin typeface="Arial" panose="020B0604020202020204" pitchFamily="34" charset="0"/>
                <a:cs typeface="Arial" panose="020B0604020202020204" pitchFamily="34" charset="0"/>
              </a:rPr>
              <a:t>Printable.MAX;</a:t>
            </a:r>
          </a:p>
          <a:p>
            <a:r>
              <a:rPr lang="en-US" altLang="zh-CN" sz="2400" b="1">
                <a:solidFill>
                  <a:srgbClr val="000099"/>
                </a:solidFill>
                <a:latin typeface="Arial" panose="020B0604020202020204" pitchFamily="34" charset="0"/>
                <a:cs typeface="Arial" panose="020B0604020202020204" pitchFamily="34" charset="0"/>
              </a:rPr>
              <a:t>Printable.f();</a:t>
            </a:r>
            <a:endParaRPr lang="zh-CN" altLang="en-US" sz="2400">
              <a:solidFill>
                <a:srgbClr val="000099"/>
              </a:solidFill>
            </a:endParaRPr>
          </a:p>
        </p:txBody>
      </p:sp>
    </p:spTree>
    <p:extLst>
      <p:ext uri="{BB962C8B-B14F-4D97-AF65-F5344CB8AC3E}">
        <p14:creationId xmlns:p14="http://schemas.microsoft.com/office/powerpoint/2010/main" val="2173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None/>
            </a:pPr>
            <a:r>
              <a:rPr lang="zh-CN" altLang="en-US" b="1"/>
              <a:t> </a:t>
            </a:r>
            <a:r>
              <a:rPr lang="en-US" altLang="zh-CN" b="1"/>
              <a:t>3</a:t>
            </a:r>
            <a:r>
              <a:rPr lang="zh-CN" altLang="en-US" b="1"/>
              <a:t>．接口的使用</a:t>
            </a:r>
            <a:endParaRPr lang="zh-CN" altLang="en-US" b="1" dirty="0"/>
          </a:p>
        </p:txBody>
      </p:sp>
      <p:sp>
        <p:nvSpPr>
          <p:cNvPr id="3" name="内容占位符 2"/>
          <p:cNvSpPr>
            <a:spLocks noGrp="1"/>
          </p:cNvSpPr>
          <p:nvPr>
            <p:ph idx="1"/>
          </p:nvPr>
        </p:nvSpPr>
        <p:spPr/>
        <p:txBody>
          <a:bodyPr/>
          <a:lstStyle/>
          <a:p>
            <a:r>
              <a:rPr lang="zh-CN" altLang="en-US" b="1" dirty="0"/>
              <a:t>类实现接口</a:t>
            </a:r>
            <a:endParaRPr lang="en-US" altLang="zh-CN" b="1" dirty="0"/>
          </a:p>
          <a:p>
            <a:pPr lvl="1"/>
            <a:r>
              <a:rPr lang="zh-CN" altLang="en-US" b="1" dirty="0">
                <a:solidFill>
                  <a:srgbClr val="0000CC"/>
                </a:solidFill>
              </a:rPr>
              <a:t>一个类</a:t>
            </a:r>
            <a:r>
              <a:rPr lang="zh-CN" altLang="en-US" dirty="0"/>
              <a:t>通过使用关键字</a:t>
            </a:r>
            <a:r>
              <a:rPr lang="en-US" altLang="zh-CN" b="1" dirty="0">
                <a:solidFill>
                  <a:srgbClr val="C00000"/>
                </a:solidFill>
              </a:rPr>
              <a:t>implements</a:t>
            </a:r>
            <a:r>
              <a:rPr lang="zh-CN" altLang="en-US" dirty="0"/>
              <a:t>声明自己实现</a:t>
            </a:r>
            <a:r>
              <a:rPr lang="zh-CN" altLang="en-US" b="1" dirty="0">
                <a:solidFill>
                  <a:srgbClr val="C00000"/>
                </a:solidFill>
              </a:rPr>
              <a:t>一个</a:t>
            </a:r>
            <a:r>
              <a:rPr lang="zh-CN" altLang="en-US" dirty="0"/>
              <a:t>或</a:t>
            </a:r>
            <a:r>
              <a:rPr lang="zh-CN" altLang="en-US" b="1" dirty="0">
                <a:solidFill>
                  <a:srgbClr val="C00000"/>
                </a:solidFill>
              </a:rPr>
              <a:t>多个</a:t>
            </a:r>
            <a:r>
              <a:rPr lang="zh-CN" altLang="en-US" dirty="0"/>
              <a:t>接口。</a:t>
            </a:r>
            <a:endParaRPr lang="en-US" altLang="zh-CN" dirty="0"/>
          </a:p>
          <a:p>
            <a:pPr lvl="1"/>
            <a:r>
              <a:rPr lang="zh-CN" altLang="en-US" dirty="0"/>
              <a:t>实现多个接口时，接口之间用</a:t>
            </a:r>
            <a:r>
              <a:rPr lang="zh-CN" altLang="en-US" dirty="0">
                <a:solidFill>
                  <a:srgbClr val="C00000"/>
                </a:solidFill>
              </a:rPr>
              <a:t>逗号</a:t>
            </a:r>
            <a:r>
              <a:rPr lang="zh-CN" altLang="en-US" dirty="0"/>
              <a:t>隔开。</a:t>
            </a:r>
            <a:endParaRPr lang="en-US" altLang="zh-CN" dirty="0"/>
          </a:p>
          <a:p>
            <a:pPr lvl="1"/>
            <a:endParaRPr lang="en-US" altLang="zh-CN" dirty="0"/>
          </a:p>
          <a:p>
            <a:pPr lvl="1"/>
            <a:endParaRPr lang="en-US" altLang="zh-CN" dirty="0"/>
          </a:p>
          <a:p>
            <a:pPr lvl="1"/>
            <a:endParaRPr lang="en-US" altLang="zh-CN" dirty="0"/>
          </a:p>
          <a:p>
            <a:pPr lvl="1"/>
            <a:endParaRPr lang="zh-CN" altLang="en-US" dirty="0"/>
          </a:p>
          <a:p>
            <a:pPr>
              <a:buNone/>
            </a:pPr>
            <a:r>
              <a:rPr lang="zh-CN" altLang="en-US" dirty="0"/>
              <a:t> </a:t>
            </a:r>
          </a:p>
          <a:p>
            <a:pPr algn="ctr">
              <a:buNone/>
            </a:pPr>
            <a:r>
              <a:rPr lang="zh-CN" altLang="en-US" b="1" dirty="0">
                <a:solidFill>
                  <a:srgbClr val="000099"/>
                </a:solidFill>
              </a:rPr>
              <a:t>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83</a:t>
            </a:fld>
            <a:endParaRPr lang="zh-CN" altLang="en-US"/>
          </a:p>
        </p:txBody>
      </p:sp>
      <p:sp>
        <p:nvSpPr>
          <p:cNvPr id="5" name="文本框 4">
            <a:extLst>
              <a:ext uri="{FF2B5EF4-FFF2-40B4-BE49-F238E27FC236}">
                <a16:creationId xmlns:a16="http://schemas.microsoft.com/office/drawing/2014/main" id="{C705848C-F33B-4F02-838F-CEC80B1514F7}"/>
              </a:ext>
            </a:extLst>
          </p:cNvPr>
          <p:cNvSpPr txBox="1"/>
          <p:nvPr/>
        </p:nvSpPr>
        <p:spPr>
          <a:xfrm>
            <a:off x="1043608" y="3460030"/>
            <a:ext cx="7571184" cy="1384995"/>
          </a:xfrm>
          <a:prstGeom prst="rect">
            <a:avLst/>
          </a:prstGeom>
          <a:noFill/>
          <a:ln>
            <a:solidFill>
              <a:schemeClr val="bg2"/>
            </a:solidFill>
          </a:ln>
        </p:spPr>
        <p:txBody>
          <a:bodyPr wrap="square" rtlCol="0">
            <a:spAutoFit/>
          </a:bodyPr>
          <a:lstStyle/>
          <a:p>
            <a:r>
              <a:rPr lang="en-US" altLang="zh-CN" sz="2800" b="1" dirty="0">
                <a:solidFill>
                  <a:srgbClr val="000099"/>
                </a:solidFill>
              </a:rPr>
              <a:t>class A </a:t>
            </a:r>
            <a:r>
              <a:rPr lang="en-US" altLang="zh-CN" sz="2800" b="1" dirty="0">
                <a:solidFill>
                  <a:srgbClr val="C00000"/>
                </a:solidFill>
              </a:rPr>
              <a:t>implements</a:t>
            </a:r>
            <a:r>
              <a:rPr lang="en-US" altLang="zh-CN" sz="2800" b="1" dirty="0">
                <a:solidFill>
                  <a:srgbClr val="000099"/>
                </a:solidFill>
              </a:rPr>
              <a:t> Printable, Addable </a:t>
            </a:r>
            <a:r>
              <a:rPr lang="en-US" altLang="zh-CN" sz="2800" b="1" dirty="0"/>
              <a:t>{  </a:t>
            </a:r>
          </a:p>
          <a:p>
            <a:r>
              <a:rPr lang="en-US" altLang="zh-CN" sz="2800" b="1" dirty="0"/>
              <a:t>       …         </a:t>
            </a:r>
          </a:p>
          <a:p>
            <a:r>
              <a:rPr lang="en-US" altLang="zh-CN" sz="2800" b="1" dirty="0"/>
              <a:t> }</a:t>
            </a:r>
            <a:endParaRPr lang="zh-CN" altLang="en-US" sz="2800" b="1" dirty="0"/>
          </a:p>
        </p:txBody>
      </p:sp>
      <p:sp>
        <p:nvSpPr>
          <p:cNvPr id="6" name="内容占位符 2">
            <a:extLst>
              <a:ext uri="{FF2B5EF4-FFF2-40B4-BE49-F238E27FC236}">
                <a16:creationId xmlns:a16="http://schemas.microsoft.com/office/drawing/2014/main" id="{9E7BC99B-8450-49C4-878D-1782586F2D05}"/>
              </a:ext>
            </a:extLst>
          </p:cNvPr>
          <p:cNvSpPr txBox="1">
            <a:spLocks/>
          </p:cNvSpPr>
          <p:nvPr/>
        </p:nvSpPr>
        <p:spPr bwMode="auto">
          <a:xfrm>
            <a:off x="899592" y="5180929"/>
            <a:ext cx="7571184" cy="11521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Ø"/>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r>
              <a:rPr lang="zh-CN" altLang="en-US" kern="0"/>
              <a:t>通过</a:t>
            </a:r>
            <a:r>
              <a:rPr lang="en-US" altLang="zh-CN" kern="0"/>
              <a:t>import</a:t>
            </a:r>
            <a:r>
              <a:rPr lang="zh-CN" altLang="en-US" kern="0"/>
              <a:t>语句引入包中的接口</a:t>
            </a:r>
            <a:endParaRPr lang="en-US" altLang="zh-CN" kern="0"/>
          </a:p>
          <a:p>
            <a:pPr marL="0" indent="0" algn="ctr">
              <a:buFont typeface="Wingdings" pitchFamily="2" charset="2"/>
              <a:buNone/>
            </a:pPr>
            <a:r>
              <a:rPr lang="en-US" altLang="zh-CN" b="1" kern="0">
                <a:solidFill>
                  <a:srgbClr val="000099"/>
                </a:solidFill>
              </a:rPr>
              <a:t>import java.io.*;</a:t>
            </a: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a:xfrm>
            <a:off x="6516216" y="6351379"/>
            <a:ext cx="2133600" cy="365125"/>
          </a:xfrm>
        </p:spPr>
        <p:txBody>
          <a:bodyPr/>
          <a:lstStyle/>
          <a:p>
            <a:pPr>
              <a:defRPr/>
            </a:pPr>
            <a:fld id="{CC90D189-D785-46E3-8ABE-228CD1A57E02}" type="slidenum">
              <a:rPr lang="en-US" altLang="zh-CN"/>
              <a:pPr>
                <a:defRPr/>
              </a:pPr>
              <a:t>84</a:t>
            </a:fld>
            <a:endParaRPr lang="en-US" altLang="zh-CN"/>
          </a:p>
        </p:txBody>
      </p:sp>
      <p:sp>
        <p:nvSpPr>
          <p:cNvPr id="23557" name="Text Box 5"/>
          <p:cNvSpPr txBox="1">
            <a:spLocks noChangeArrowheads="1"/>
          </p:cNvSpPr>
          <p:nvPr/>
        </p:nvSpPr>
        <p:spPr bwMode="auto">
          <a:xfrm>
            <a:off x="256630" y="3528180"/>
            <a:ext cx="6115595" cy="2111375"/>
          </a:xfrm>
          <a:prstGeom prst="rect">
            <a:avLst/>
          </a:prstGeom>
          <a:noFill/>
          <a:ln w="9525">
            <a:solidFill>
              <a:schemeClr val="tx1"/>
            </a:solidFill>
            <a:miter lim="800000"/>
            <a:headEnd/>
            <a:tailEnd/>
          </a:ln>
        </p:spPr>
        <p:txBody>
          <a:bodyPr wrap="square" lIns="90000" tIns="46800" rIns="90000" bIns="46800">
            <a:spAutoFit/>
          </a:bodyPr>
          <a:lstStyle/>
          <a:p>
            <a:pPr defTabSz="385763"/>
            <a:r>
              <a:rPr lang="en-AU" altLang="en-AU" sz="2200" b="1" dirty="0"/>
              <a:t>class  </a:t>
            </a:r>
            <a:r>
              <a:rPr lang="en-AU" altLang="en-AU" sz="2200" b="1" dirty="0">
                <a:solidFill>
                  <a:srgbClr val="006600"/>
                </a:solidFill>
              </a:rPr>
              <a:t>Lecturer</a:t>
            </a:r>
            <a:r>
              <a:rPr lang="en-AU" altLang="en-AU" sz="2200" b="1" dirty="0"/>
              <a:t> </a:t>
            </a:r>
            <a:r>
              <a:rPr lang="en-AU" altLang="en-AU" sz="2200" b="1" dirty="0">
                <a:solidFill>
                  <a:srgbClr val="0000CC"/>
                </a:solidFill>
              </a:rPr>
              <a:t>implements Speaker</a:t>
            </a:r>
            <a:r>
              <a:rPr lang="en-AU" altLang="en-AU" sz="2200" b="1" dirty="0"/>
              <a:t> {</a:t>
            </a:r>
          </a:p>
          <a:p>
            <a:pPr defTabSz="385763"/>
            <a:r>
              <a:rPr lang="en-AU" altLang="en-AU" sz="2200" b="1" dirty="0"/>
              <a:t>	</a:t>
            </a:r>
            <a:r>
              <a:rPr lang="en-AU" altLang="en-AU" sz="2200" b="1" dirty="0">
                <a:solidFill>
                  <a:srgbClr val="FF0000"/>
                </a:solidFill>
              </a:rPr>
              <a:t>public</a:t>
            </a:r>
            <a:r>
              <a:rPr lang="en-AU" altLang="en-AU" sz="2200" b="1" dirty="0"/>
              <a:t> void </a:t>
            </a:r>
            <a:r>
              <a:rPr lang="en-AU" altLang="en-AU" sz="2200" b="1" dirty="0">
                <a:solidFill>
                  <a:srgbClr val="CC0000"/>
                </a:solidFill>
              </a:rPr>
              <a:t>speak()</a:t>
            </a:r>
            <a:r>
              <a:rPr lang="en-AU" altLang="zh-CN" sz="2200" b="1" dirty="0"/>
              <a:t> </a:t>
            </a:r>
            <a:r>
              <a:rPr lang="en-AU" altLang="en-AU" sz="2200" b="1" dirty="0"/>
              <a:t>{</a:t>
            </a:r>
          </a:p>
          <a:p>
            <a:pPr defTabSz="385763"/>
            <a:r>
              <a:rPr lang="en-AU" altLang="en-AU" sz="2200" b="1" dirty="0"/>
              <a:t>	</a:t>
            </a:r>
            <a:r>
              <a:rPr lang="en-AU" altLang="zh-CN" sz="2200" b="1" dirty="0"/>
              <a:t>      </a:t>
            </a:r>
            <a:r>
              <a:rPr lang="en-AU" altLang="en-AU" sz="2200" b="1" dirty="0" err="1"/>
              <a:t>System.out.println</a:t>
            </a:r>
            <a:r>
              <a:rPr lang="en-AU" altLang="en-AU" sz="2200" b="1" dirty="0"/>
              <a:t>(“Talks Object Oriented </a:t>
            </a:r>
            <a:r>
              <a:rPr lang="en-AU" altLang="zh-CN" sz="2200" b="1" dirty="0"/>
              <a:t>						</a:t>
            </a:r>
            <a:r>
              <a:rPr lang="en-AU" altLang="en-AU" sz="2200" b="1" dirty="0"/>
              <a:t>Design and </a:t>
            </a:r>
            <a:r>
              <a:rPr lang="en-AU" altLang="zh-CN" sz="2200" b="1" dirty="0"/>
              <a:t>P</a:t>
            </a:r>
            <a:r>
              <a:rPr lang="en-AU" altLang="en-AU" sz="2200" b="1" dirty="0"/>
              <a:t>rogramming!”);</a:t>
            </a:r>
          </a:p>
          <a:p>
            <a:pPr defTabSz="385763"/>
            <a:r>
              <a:rPr lang="en-AU" altLang="en-AU" sz="2200" b="1" dirty="0"/>
              <a:t>	}</a:t>
            </a:r>
          </a:p>
          <a:p>
            <a:pPr defTabSz="385763"/>
            <a:r>
              <a:rPr lang="en-AU" altLang="en-AU" sz="2200" b="1" dirty="0"/>
              <a:t>}</a:t>
            </a:r>
          </a:p>
        </p:txBody>
      </p:sp>
      <p:sp>
        <p:nvSpPr>
          <p:cNvPr id="31748" name="Text Box 6"/>
          <p:cNvSpPr txBox="1">
            <a:spLocks noChangeArrowheads="1"/>
          </p:cNvSpPr>
          <p:nvPr/>
        </p:nvSpPr>
        <p:spPr bwMode="auto">
          <a:xfrm>
            <a:off x="514985" y="263525"/>
            <a:ext cx="4752975" cy="1196975"/>
          </a:xfrm>
          <a:prstGeom prst="rect">
            <a:avLst/>
          </a:prstGeom>
          <a:noFill/>
          <a:ln w="9525">
            <a:solidFill>
              <a:schemeClr val="tx1"/>
            </a:solidFill>
            <a:miter lim="800000"/>
            <a:headEnd/>
            <a:tailEnd/>
          </a:ln>
        </p:spPr>
        <p:txBody>
          <a:bodyPr lIns="90000" tIns="46800" rIns="90000" bIns="46800">
            <a:spAutoFit/>
          </a:bodyPr>
          <a:lstStyle/>
          <a:p>
            <a:pPr defTabSz="385763"/>
            <a:r>
              <a:rPr lang="en-AU" altLang="en-AU" sz="2400" b="1">
                <a:solidFill>
                  <a:srgbClr val="FC0128"/>
                </a:solidFill>
              </a:rPr>
              <a:t>interface</a:t>
            </a:r>
            <a:r>
              <a:rPr lang="en-AU" altLang="en-AU" sz="2400" b="1"/>
              <a:t> Speaker {</a:t>
            </a:r>
          </a:p>
          <a:p>
            <a:pPr defTabSz="385763"/>
            <a:r>
              <a:rPr lang="en-AU" altLang="en-AU" sz="2400" b="1"/>
              <a:t>	void </a:t>
            </a:r>
            <a:r>
              <a:rPr lang="en-AU" altLang="en-AU" sz="2400" b="1">
                <a:solidFill>
                  <a:srgbClr val="CC0000"/>
                </a:solidFill>
              </a:rPr>
              <a:t>speak( )</a:t>
            </a:r>
            <a:r>
              <a:rPr lang="en-AU" altLang="zh-CN" sz="2400" b="1"/>
              <a:t> </a:t>
            </a:r>
            <a:r>
              <a:rPr lang="en-AU" altLang="en-AU" sz="2400" b="1"/>
              <a:t>;</a:t>
            </a:r>
          </a:p>
          <a:p>
            <a:pPr defTabSz="385763"/>
            <a:r>
              <a:rPr lang="en-AU" altLang="en-AU" sz="2400" b="1"/>
              <a:t>}</a:t>
            </a:r>
          </a:p>
        </p:txBody>
      </p:sp>
      <p:sp>
        <p:nvSpPr>
          <p:cNvPr id="31750" name="Text Box 9"/>
          <p:cNvSpPr txBox="1">
            <a:spLocks noChangeArrowheads="1"/>
          </p:cNvSpPr>
          <p:nvPr/>
        </p:nvSpPr>
        <p:spPr bwMode="auto">
          <a:xfrm>
            <a:off x="5219700" y="404813"/>
            <a:ext cx="2592388" cy="457200"/>
          </a:xfrm>
          <a:prstGeom prst="rect">
            <a:avLst/>
          </a:prstGeom>
          <a:noFill/>
          <a:ln w="9525">
            <a:noFill/>
            <a:miter lim="800000"/>
            <a:headEnd/>
            <a:tailEnd/>
          </a:ln>
        </p:spPr>
        <p:txBody>
          <a:bodyPr lIns="90000" tIns="46800" rIns="90000" bIns="46800">
            <a:spAutoFit/>
          </a:bodyPr>
          <a:lstStyle/>
          <a:p>
            <a:pPr>
              <a:spcBef>
                <a:spcPct val="50000"/>
              </a:spcBef>
            </a:pPr>
            <a:r>
              <a:rPr lang="en-US" altLang="zh-CN" sz="2400" b="1" dirty="0" err="1"/>
              <a:t>Speaker.java</a:t>
            </a:r>
            <a:endParaRPr lang="en-US" altLang="zh-CN" sz="2400" b="1" dirty="0"/>
          </a:p>
        </p:txBody>
      </p:sp>
      <p:sp>
        <p:nvSpPr>
          <p:cNvPr id="31751" name="Text Box 10"/>
          <p:cNvSpPr txBox="1">
            <a:spLocks noChangeArrowheads="1"/>
          </p:cNvSpPr>
          <p:nvPr/>
        </p:nvSpPr>
        <p:spPr bwMode="auto">
          <a:xfrm>
            <a:off x="6372225" y="1844675"/>
            <a:ext cx="2413000" cy="457200"/>
          </a:xfrm>
          <a:prstGeom prst="rect">
            <a:avLst/>
          </a:prstGeom>
          <a:noFill/>
          <a:ln w="9525">
            <a:noFill/>
            <a:miter lim="800000"/>
            <a:headEnd/>
            <a:tailEnd/>
          </a:ln>
        </p:spPr>
        <p:txBody>
          <a:bodyPr lIns="90000" tIns="46800" rIns="90000" bIns="46800">
            <a:spAutoFit/>
          </a:bodyPr>
          <a:lstStyle/>
          <a:p>
            <a:pPr>
              <a:spcBef>
                <a:spcPct val="50000"/>
              </a:spcBef>
            </a:pPr>
            <a:r>
              <a:rPr lang="en-US" altLang="zh-CN" sz="2400" b="1" dirty="0" err="1"/>
              <a:t>Politician.java</a:t>
            </a:r>
            <a:endParaRPr lang="en-US" altLang="zh-CN" sz="2400" b="1" dirty="0"/>
          </a:p>
        </p:txBody>
      </p:sp>
      <p:sp>
        <p:nvSpPr>
          <p:cNvPr id="31752" name="Text Box 11"/>
          <p:cNvSpPr txBox="1">
            <a:spLocks noChangeArrowheads="1"/>
          </p:cNvSpPr>
          <p:nvPr/>
        </p:nvSpPr>
        <p:spPr bwMode="auto">
          <a:xfrm>
            <a:off x="6300192" y="3836065"/>
            <a:ext cx="1803429" cy="402291"/>
          </a:xfrm>
          <a:prstGeom prst="rect">
            <a:avLst/>
          </a:prstGeom>
          <a:noFill/>
          <a:ln w="9525">
            <a:noFill/>
            <a:miter lim="800000"/>
            <a:headEnd/>
            <a:tailEnd/>
          </a:ln>
        </p:spPr>
        <p:txBody>
          <a:bodyPr wrap="square" lIns="90000" tIns="46800" rIns="90000" bIns="46800">
            <a:spAutoFit/>
          </a:bodyPr>
          <a:lstStyle/>
          <a:p>
            <a:pPr>
              <a:spcBef>
                <a:spcPct val="50000"/>
              </a:spcBef>
            </a:pPr>
            <a:r>
              <a:rPr lang="en-US" altLang="zh-CN" sz="2000" b="1" dirty="0" err="1"/>
              <a:t>Lecturer.java</a:t>
            </a:r>
            <a:endParaRPr lang="en-US" altLang="zh-CN" sz="2000" b="1" dirty="0"/>
          </a:p>
        </p:txBody>
      </p:sp>
      <p:sp>
        <p:nvSpPr>
          <p:cNvPr id="9" name="TextBox 8"/>
          <p:cNvSpPr txBox="1"/>
          <p:nvPr/>
        </p:nvSpPr>
        <p:spPr>
          <a:xfrm>
            <a:off x="299995" y="1601788"/>
            <a:ext cx="6072230" cy="1785104"/>
          </a:xfrm>
          <a:prstGeom prst="rect">
            <a:avLst/>
          </a:prstGeom>
          <a:noFill/>
          <a:ln>
            <a:solidFill>
              <a:schemeClr val="tx1"/>
            </a:solidFill>
            <a:prstDash val="solid"/>
          </a:ln>
        </p:spPr>
        <p:txBody>
          <a:bodyPr wrap="square" rtlCol="0">
            <a:spAutoFit/>
          </a:bodyPr>
          <a:lstStyle/>
          <a:p>
            <a:pPr defTabSz="385763">
              <a:spcBef>
                <a:spcPct val="0"/>
              </a:spcBef>
              <a:buClr>
                <a:schemeClr val="bg1"/>
              </a:buClr>
            </a:pPr>
            <a:r>
              <a:rPr lang="en-AU" altLang="en-AU" sz="2200" b="1" dirty="0"/>
              <a:t>class  </a:t>
            </a:r>
            <a:r>
              <a:rPr lang="en-AU" altLang="en-AU" sz="2200" b="1" dirty="0">
                <a:solidFill>
                  <a:srgbClr val="006600"/>
                </a:solidFill>
              </a:rPr>
              <a:t>Politician</a:t>
            </a:r>
            <a:r>
              <a:rPr lang="en-AU" altLang="en-AU" sz="2200" b="1" dirty="0"/>
              <a:t> </a:t>
            </a:r>
            <a:r>
              <a:rPr lang="en-AU" altLang="en-AU" sz="2200" b="1" dirty="0">
                <a:solidFill>
                  <a:srgbClr val="0000CC"/>
                </a:solidFill>
              </a:rPr>
              <a:t>implements Speaker</a:t>
            </a:r>
            <a:r>
              <a:rPr lang="en-AU" altLang="en-AU" sz="2200" b="1" dirty="0"/>
              <a:t> {</a:t>
            </a:r>
          </a:p>
          <a:p>
            <a:pPr defTabSz="385763">
              <a:spcBef>
                <a:spcPct val="0"/>
              </a:spcBef>
              <a:buClr>
                <a:schemeClr val="bg1"/>
              </a:buClr>
            </a:pPr>
            <a:r>
              <a:rPr lang="en-AU" altLang="en-AU" sz="2200" b="1" dirty="0"/>
              <a:t>	</a:t>
            </a:r>
            <a:r>
              <a:rPr lang="en-AU" altLang="en-AU" sz="2200" b="1" dirty="0">
                <a:solidFill>
                  <a:srgbClr val="FF0000"/>
                </a:solidFill>
              </a:rPr>
              <a:t>public</a:t>
            </a:r>
            <a:r>
              <a:rPr lang="en-AU" altLang="en-AU" sz="2200" b="1" dirty="0"/>
              <a:t> void </a:t>
            </a:r>
            <a:r>
              <a:rPr lang="en-AU" altLang="en-AU" sz="2200" b="1" dirty="0">
                <a:solidFill>
                  <a:srgbClr val="CC0000"/>
                </a:solidFill>
              </a:rPr>
              <a:t>speak()</a:t>
            </a:r>
            <a:r>
              <a:rPr lang="en-AU" altLang="zh-CN" sz="2200" b="1" dirty="0"/>
              <a:t> </a:t>
            </a:r>
            <a:r>
              <a:rPr lang="en-AU" altLang="en-AU" sz="2200" b="1" dirty="0"/>
              <a:t>{</a:t>
            </a:r>
          </a:p>
          <a:p>
            <a:pPr defTabSz="385763">
              <a:spcBef>
                <a:spcPct val="0"/>
              </a:spcBef>
              <a:buClr>
                <a:schemeClr val="bg1"/>
              </a:buClr>
            </a:pPr>
            <a:r>
              <a:rPr lang="en-AU" altLang="en-AU" sz="2200" b="1" dirty="0"/>
              <a:t>		</a:t>
            </a:r>
            <a:r>
              <a:rPr lang="en-AU" altLang="en-AU" sz="2200" b="1" dirty="0" err="1"/>
              <a:t>System.out.println</a:t>
            </a:r>
            <a:r>
              <a:rPr lang="en-AU" altLang="en-AU" sz="2200" b="1" dirty="0"/>
              <a:t>(</a:t>
            </a:r>
            <a:r>
              <a:rPr lang="en-AU" altLang="en-AU" sz="2200" b="1" dirty="0">
                <a:latin typeface="Tahoma" pitchFamily="34" charset="0"/>
              </a:rPr>
              <a:t>“</a:t>
            </a:r>
            <a:r>
              <a:rPr lang="en-AU" altLang="en-AU" sz="2200" b="1" dirty="0"/>
              <a:t>Talk politics</a:t>
            </a:r>
            <a:r>
              <a:rPr lang="en-AU" altLang="en-AU" sz="2200" b="1" dirty="0">
                <a:latin typeface="Tahoma" pitchFamily="34" charset="0"/>
              </a:rPr>
              <a:t>”</a:t>
            </a:r>
            <a:r>
              <a:rPr lang="en-AU" altLang="en-AU" sz="2200" b="1" dirty="0"/>
              <a:t>);</a:t>
            </a:r>
          </a:p>
          <a:p>
            <a:pPr defTabSz="385763">
              <a:spcBef>
                <a:spcPct val="0"/>
              </a:spcBef>
              <a:buClr>
                <a:schemeClr val="bg1"/>
              </a:buClr>
            </a:pPr>
            <a:r>
              <a:rPr lang="en-AU" altLang="en-AU" sz="2200" b="1" dirty="0"/>
              <a:t>	}</a:t>
            </a:r>
          </a:p>
          <a:p>
            <a:pPr defTabSz="385763">
              <a:spcBef>
                <a:spcPct val="0"/>
              </a:spcBef>
              <a:buClr>
                <a:schemeClr val="bg1"/>
              </a:buClr>
            </a:pPr>
            <a:r>
              <a:rPr lang="en-AU" altLang="en-AU" sz="2200" b="1" dirty="0"/>
              <a:t>}</a:t>
            </a:r>
            <a:endParaRPr lang="zh-CN" altLang="en-US" dirty="0"/>
          </a:p>
        </p:txBody>
      </p:sp>
      <p:sp>
        <p:nvSpPr>
          <p:cNvPr id="3" name="文本框 2">
            <a:extLst>
              <a:ext uri="{FF2B5EF4-FFF2-40B4-BE49-F238E27FC236}">
                <a16:creationId xmlns:a16="http://schemas.microsoft.com/office/drawing/2014/main" id="{25000BDE-0796-4DF1-A70C-E5E91A368093}"/>
              </a:ext>
            </a:extLst>
          </p:cNvPr>
          <p:cNvSpPr txBox="1"/>
          <p:nvPr/>
        </p:nvSpPr>
        <p:spPr>
          <a:xfrm>
            <a:off x="711020" y="5806856"/>
            <a:ext cx="7154523" cy="707886"/>
          </a:xfrm>
          <a:prstGeom prst="rect">
            <a:avLst/>
          </a:prstGeom>
          <a:noFill/>
          <a:ln>
            <a:solidFill>
              <a:schemeClr val="accent1"/>
            </a:solidFill>
          </a:ln>
        </p:spPr>
        <p:txBody>
          <a:bodyPr wrap="none" rtlCol="0">
            <a:spAutoFit/>
          </a:bodyPr>
          <a:lstStyle/>
          <a:p>
            <a:r>
              <a:rPr lang="zh-CN" altLang="zh-CN" sz="2000" b="1" dirty="0">
                <a:solidFill>
                  <a:schemeClr val="tx1"/>
                </a:solidFill>
              </a:rPr>
              <a:t>接口中的方法的访问权限都是</a:t>
            </a:r>
            <a:r>
              <a:rPr lang="en-US" altLang="zh-CN" sz="2000" b="1" dirty="0">
                <a:solidFill>
                  <a:schemeClr val="tx1"/>
                </a:solidFill>
              </a:rPr>
              <a:t>public</a:t>
            </a:r>
            <a:r>
              <a:rPr lang="zh-CN" altLang="zh-CN" sz="2000" b="1" dirty="0">
                <a:solidFill>
                  <a:schemeClr val="tx1"/>
                </a:solidFill>
              </a:rPr>
              <a:t>的，重写时不可省略</a:t>
            </a:r>
            <a:r>
              <a:rPr lang="en-US" altLang="zh-CN" sz="2000" b="1" dirty="0">
                <a:solidFill>
                  <a:srgbClr val="0000CC"/>
                </a:solidFill>
              </a:rPr>
              <a:t>public</a:t>
            </a:r>
          </a:p>
          <a:p>
            <a:r>
              <a:rPr lang="en-US" altLang="zh-CN" sz="2000" b="1" dirty="0">
                <a:solidFill>
                  <a:schemeClr val="tx1"/>
                </a:solidFill>
              </a:rPr>
              <a:t>(</a:t>
            </a:r>
            <a:r>
              <a:rPr lang="zh-CN" altLang="zh-CN" sz="2000" b="1" dirty="0">
                <a:solidFill>
                  <a:schemeClr val="tx1"/>
                </a:solidFill>
              </a:rPr>
              <a:t>否则就降低了访问权限，这是不允许的</a:t>
            </a:r>
            <a:r>
              <a:rPr lang="en-US" altLang="zh-CN" sz="2000" b="1" dirty="0">
                <a:solidFill>
                  <a:schemeClr val="tx1"/>
                </a:solidFill>
              </a:rPr>
              <a:t>)</a:t>
            </a:r>
            <a:r>
              <a:rPr lang="zh-CN" altLang="en-US" sz="2000" b="1"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blinds(horizontal)">
                                      <p:cBhvr>
                                        <p:cTn id="7" dur="500"/>
                                        <p:tgtEl>
                                          <p:spTgt spid="317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51"/>
                                        </p:tgtEl>
                                        <p:attrNameLst>
                                          <p:attrName>style.visibility</p:attrName>
                                        </p:attrNameLst>
                                      </p:cBhvr>
                                      <p:to>
                                        <p:strVal val="visible"/>
                                      </p:to>
                                    </p:set>
                                    <p:animEffect transition="in" filter="blinds(horizontal)">
                                      <p:cBhvr>
                                        <p:cTn id="17" dur="500"/>
                                        <p:tgtEl>
                                          <p:spTgt spid="3175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3557"/>
                                        </p:tgtEl>
                                        <p:attrNameLst>
                                          <p:attrName>style.visibility</p:attrName>
                                        </p:attrNameLst>
                                      </p:cBhvr>
                                      <p:to>
                                        <p:strVal val="visible"/>
                                      </p:to>
                                    </p:set>
                                    <p:animEffect transition="in" filter="box(in)">
                                      <p:cBhvr>
                                        <p:cTn id="22" dur="500"/>
                                        <p:tgtEl>
                                          <p:spTgt spid="235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752"/>
                                        </p:tgtEl>
                                        <p:attrNameLst>
                                          <p:attrName>style.visibility</p:attrName>
                                        </p:attrNameLst>
                                      </p:cBhvr>
                                      <p:to>
                                        <p:strVal val="visible"/>
                                      </p:to>
                                    </p:set>
                                    <p:animEffect transition="in" filter="blinds(horizontal)">
                                      <p:cBhvr>
                                        <p:cTn id="27" dur="500"/>
                                        <p:tgtEl>
                                          <p:spTgt spid="3175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P spid="31750" grpId="0"/>
      <p:bldP spid="31751" grpId="0"/>
      <p:bldP spid="31752" grpId="0"/>
      <p:bldP spid="9" grpId="0" animBg="1"/>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§5.10.</a:t>
            </a:r>
            <a:r>
              <a:rPr lang="zh-CN" altLang="en-US"/>
              <a:t>1 </a:t>
            </a:r>
            <a:r>
              <a:rPr lang="zh-CN" altLang="en-US">
                <a:latin typeface="宋体" charset="-122"/>
              </a:rPr>
              <a:t>接口的定义与</a:t>
            </a:r>
            <a:r>
              <a:rPr lang="zh-CN" altLang="en-US" dirty="0">
                <a:latin typeface="宋体" charset="-122"/>
              </a:rPr>
              <a:t>使用</a:t>
            </a:r>
            <a:r>
              <a:rPr lang="zh-CN" altLang="en-US" dirty="0"/>
              <a:t> </a:t>
            </a:r>
          </a:p>
        </p:txBody>
      </p:sp>
      <p:sp>
        <p:nvSpPr>
          <p:cNvPr id="3" name="内容占位符 2"/>
          <p:cNvSpPr>
            <a:spLocks noGrp="1"/>
          </p:cNvSpPr>
          <p:nvPr>
            <p:ph idx="1"/>
          </p:nvPr>
        </p:nvSpPr>
        <p:spPr>
          <a:xfrm>
            <a:off x="457200" y="1714488"/>
            <a:ext cx="8229600" cy="4667262"/>
          </a:xfrm>
        </p:spPr>
        <p:txBody>
          <a:bodyPr/>
          <a:lstStyle/>
          <a:p>
            <a:pPr>
              <a:spcBef>
                <a:spcPts val="0"/>
              </a:spcBef>
            </a:pPr>
            <a:r>
              <a:rPr lang="zh-CN" altLang="en-US" dirty="0"/>
              <a:t>一个类实现多个接口时，</a:t>
            </a:r>
            <a:r>
              <a:rPr lang="zh-CN" altLang="en-US" b="1" dirty="0">
                <a:solidFill>
                  <a:srgbClr val="0000CC"/>
                </a:solidFill>
                <a:latin typeface="华文新魏" panose="02010800040101010101" pitchFamily="2" charset="-122"/>
                <a:ea typeface="华文新魏" panose="02010800040101010101" pitchFamily="2" charset="-122"/>
              </a:rPr>
              <a:t>类</a:t>
            </a:r>
            <a:r>
              <a:rPr lang="zh-CN" altLang="en-US" dirty="0">
                <a:solidFill>
                  <a:srgbClr val="0000CC"/>
                </a:solidFill>
                <a:latin typeface="华文新魏" panose="02010800040101010101" pitchFamily="2" charset="-122"/>
                <a:ea typeface="华文新魏" panose="02010800040101010101" pitchFamily="2" charset="-122"/>
              </a:rPr>
              <a:t>必须实现接口中所有方法的实现</a:t>
            </a:r>
            <a:r>
              <a:rPr lang="zh-CN" altLang="en-US" dirty="0">
                <a:solidFill>
                  <a:srgbClr val="0000CC"/>
                </a:solidFill>
              </a:rPr>
              <a:t>。</a:t>
            </a:r>
            <a:endParaRPr lang="en-US" altLang="zh-CN" dirty="0">
              <a:solidFill>
                <a:srgbClr val="0000CC"/>
              </a:solidFill>
            </a:endParaRPr>
          </a:p>
          <a:p>
            <a:pPr lvl="1">
              <a:spcBef>
                <a:spcPts val="0"/>
              </a:spcBef>
            </a:pPr>
            <a:r>
              <a:rPr lang="zh-CN" altLang="en-US" dirty="0"/>
              <a:t>如果有方法在类中没有实现，则类必须声明为</a:t>
            </a:r>
            <a:r>
              <a:rPr lang="zh-CN" altLang="en-US" b="1" dirty="0">
                <a:solidFill>
                  <a:srgbClr val="C00000"/>
                </a:solidFill>
                <a:latin typeface="隶书" panose="02010509060101010101" pitchFamily="49" charset="-122"/>
                <a:ea typeface="隶书" panose="02010509060101010101" pitchFamily="49" charset="-122"/>
              </a:rPr>
              <a:t>抽象类</a:t>
            </a:r>
            <a:r>
              <a:rPr lang="zh-CN" altLang="en-US" dirty="0"/>
              <a:t>。</a:t>
            </a:r>
            <a:endParaRPr kumimoji="1" lang="en-US" altLang="zh-CN" b="1" dirty="0"/>
          </a:p>
          <a:p>
            <a:pPr>
              <a:spcBef>
                <a:spcPts val="0"/>
              </a:spcBef>
            </a:pPr>
            <a:endParaRPr kumimoji="1" lang="en-US" altLang="zh-CN" sz="2400" dirty="0"/>
          </a:p>
          <a:p>
            <a:pPr>
              <a:spcBef>
                <a:spcPts val="0"/>
              </a:spcBef>
            </a:pPr>
            <a:r>
              <a:rPr kumimoji="1" lang="zh-CN" altLang="en-US" dirty="0"/>
              <a:t>在类中实现接口的方法时，</a:t>
            </a:r>
            <a:r>
              <a:rPr kumimoji="1" lang="zh-CN" altLang="en-US" dirty="0">
                <a:solidFill>
                  <a:srgbClr val="C00000"/>
                </a:solidFill>
                <a:latin typeface="华文行楷" panose="02010800040101010101" pitchFamily="2" charset="-122"/>
                <a:ea typeface="华文行楷" panose="02010800040101010101" pitchFamily="2" charset="-122"/>
              </a:rPr>
              <a:t>方法的名字、返回类型、参数个数及类型</a:t>
            </a:r>
            <a:r>
              <a:rPr kumimoji="1" lang="zh-CN" altLang="en-US" dirty="0"/>
              <a:t>必须与接口中的</a:t>
            </a:r>
            <a:r>
              <a:rPr kumimoji="1" lang="zh-CN" altLang="en-US" dirty="0">
                <a:solidFill>
                  <a:srgbClr val="C00000"/>
                </a:solidFill>
                <a:latin typeface="华文行楷" panose="02010800040101010101" pitchFamily="2" charset="-122"/>
                <a:ea typeface="华文行楷" panose="02010800040101010101" pitchFamily="2" charset="-122"/>
              </a:rPr>
              <a:t>完全一致</a:t>
            </a:r>
            <a:r>
              <a:rPr kumimoji="1" lang="zh-CN" altLang="en-US" dirty="0"/>
              <a:t>。</a:t>
            </a:r>
            <a:endParaRPr kumimoji="1" lang="en-US" altLang="zh-CN" dirty="0"/>
          </a:p>
          <a:p>
            <a:pPr>
              <a:spcBef>
                <a:spcPts val="0"/>
              </a:spcBef>
            </a:pPr>
            <a:endParaRPr kumimoji="1" lang="en-US" altLang="zh-CN" dirty="0">
              <a:solidFill>
                <a:srgbClr val="0000FF"/>
              </a:solidFill>
            </a:endParaRPr>
          </a:p>
          <a:p>
            <a:pPr>
              <a:spcBef>
                <a:spcPts val="0"/>
              </a:spcBef>
            </a:pPr>
            <a:r>
              <a:rPr lang="zh-CN" altLang="en-US" b="1" dirty="0">
                <a:solidFill>
                  <a:srgbClr val="0000CC"/>
                </a:solidFill>
                <a:latin typeface="华文新魏" panose="02010800040101010101" pitchFamily="2" charset="-122"/>
                <a:ea typeface="华文新魏" panose="02010800040101010101" pitchFamily="2" charset="-122"/>
              </a:rPr>
              <a:t>抽象类</a:t>
            </a:r>
            <a:r>
              <a:rPr kumimoji="1" lang="zh-CN" altLang="en-US" dirty="0"/>
              <a:t>实现一个接口时，可以暂时不实现接口中的抽象方法。</a:t>
            </a:r>
            <a:endParaRPr kumimoji="1" lang="en-US" altLang="zh-CN" dirty="0"/>
          </a:p>
          <a:p>
            <a:pPr>
              <a:spcBef>
                <a:spcPts val="0"/>
              </a:spcBef>
            </a:pPr>
            <a:endParaRPr kumimoji="1" lang="zh-CN" altLang="en-US" dirty="0"/>
          </a:p>
          <a:p>
            <a:pPr>
              <a:spcBef>
                <a:spcPts val="0"/>
              </a:spcBef>
            </a:pPr>
            <a:r>
              <a:rPr lang="zh-CN" altLang="en-US" dirty="0"/>
              <a:t>阅读例</a:t>
            </a:r>
            <a:r>
              <a:rPr lang="en-US" altLang="zh-CN" dirty="0"/>
              <a:t>5.14</a:t>
            </a:r>
          </a:p>
          <a:p>
            <a:endParaRPr lang="zh-CN" altLang="en-US" dirty="0"/>
          </a:p>
        </p:txBody>
      </p:sp>
      <p:sp>
        <p:nvSpPr>
          <p:cNvPr id="4" name="灯片编号占位符 3"/>
          <p:cNvSpPr>
            <a:spLocks noGrp="1"/>
          </p:cNvSpPr>
          <p:nvPr>
            <p:ph type="sldNum" sz="quarter" idx="12"/>
          </p:nvPr>
        </p:nvSpPr>
        <p:spPr/>
        <p:txBody>
          <a:bodyPr/>
          <a:lstStyle/>
          <a:p>
            <a:fld id="{DBA480A0-162D-414E-91F9-AE4B42781810}" type="slidenum">
              <a:rPr lang="zh-CN" altLang="en-US" smtClean="0"/>
              <a:pPr/>
              <a:t>85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rrowheads="1"/>
          </p:cNvSpPr>
          <p:nvPr>
            <p:ph type="title"/>
          </p:nvPr>
        </p:nvSpPr>
        <p:spPr/>
        <p:txBody>
          <a:bodyPr/>
          <a:lstStyle/>
          <a:p>
            <a:pPr algn="l"/>
            <a:br>
              <a:rPr lang="en-US" altLang="zh-CN" dirty="0">
                <a:solidFill>
                  <a:schemeClr val="tx1"/>
                </a:solidFill>
              </a:rPr>
            </a:br>
            <a:r>
              <a:rPr lang="zh-CN" altLang="en-US" dirty="0">
                <a:solidFill>
                  <a:schemeClr val="tx1"/>
                </a:solidFill>
              </a:rPr>
              <a:t>接口的继承</a:t>
            </a:r>
            <a:endParaRPr lang="en-US" altLang="zh-CN" dirty="0">
              <a:solidFill>
                <a:schemeClr val="tx1"/>
              </a:solidFill>
            </a:endParaRPr>
          </a:p>
        </p:txBody>
      </p:sp>
      <p:sp>
        <p:nvSpPr>
          <p:cNvPr id="218115" name="Rectangle 3"/>
          <p:cNvSpPr>
            <a:spLocks noGrp="1" noRot="1" noChangeArrowheads="1"/>
          </p:cNvSpPr>
          <p:nvPr>
            <p:ph type="body" idx="1"/>
          </p:nvPr>
        </p:nvSpPr>
        <p:spPr>
          <a:xfrm>
            <a:off x="457200" y="1714488"/>
            <a:ext cx="8472518" cy="4667262"/>
          </a:xfrm>
        </p:spPr>
        <p:txBody>
          <a:bodyPr/>
          <a:lstStyle/>
          <a:p>
            <a:r>
              <a:rPr lang="zh-CN" altLang="en-US" sz="2800" b="1" dirty="0">
                <a:solidFill>
                  <a:srgbClr val="C00000"/>
                </a:solidFill>
              </a:rPr>
              <a:t>接口支持多继承</a:t>
            </a:r>
            <a:r>
              <a:rPr lang="zh-CN" altLang="en-US" sz="2800" dirty="0"/>
              <a:t>，可以在关键字</a:t>
            </a:r>
            <a:r>
              <a:rPr lang="en-US" altLang="zh-CN" sz="2800" b="1" dirty="0">
                <a:solidFill>
                  <a:srgbClr val="C00000"/>
                </a:solidFill>
              </a:rPr>
              <a:t>extends</a:t>
            </a:r>
            <a:r>
              <a:rPr lang="zh-CN" altLang="en-US" sz="2800" dirty="0"/>
              <a:t>后面跟多个接口的列表，中间用</a:t>
            </a:r>
            <a:r>
              <a:rPr lang="zh-CN" altLang="en-US" sz="2800" dirty="0">
                <a:solidFill>
                  <a:srgbClr val="C00000"/>
                </a:solidFill>
              </a:rPr>
              <a:t>逗号</a:t>
            </a:r>
            <a:r>
              <a:rPr lang="zh-CN" altLang="en-US" sz="2800" dirty="0"/>
              <a:t>隔开，如：</a:t>
            </a:r>
          </a:p>
          <a:p>
            <a:pPr>
              <a:buFont typeface="Wingdings 2" pitchFamily="18" charset="2"/>
              <a:buNone/>
            </a:pPr>
            <a:endParaRPr lang="en-US" altLang="zh-CN" sz="2800" b="1" dirty="0"/>
          </a:p>
          <a:p>
            <a:endParaRPr lang="en-US" altLang="zh-CN" sz="2800" dirty="0"/>
          </a:p>
          <a:p>
            <a:endParaRPr lang="en-US" altLang="zh-CN" dirty="0"/>
          </a:p>
          <a:p>
            <a:endParaRPr lang="en-US" altLang="zh-CN" sz="2800" dirty="0"/>
          </a:p>
          <a:p>
            <a:r>
              <a:rPr lang="zh-CN" altLang="en-US" sz="2800" dirty="0"/>
              <a:t>子接口继承父接口中所有的常量和方法</a:t>
            </a:r>
            <a:r>
              <a:rPr lang="zh-CN" altLang="en-US" dirty="0"/>
              <a:t>。</a:t>
            </a:r>
            <a:endParaRPr lang="zh-CN" altLang="en-US" sz="2800" dirty="0"/>
          </a:p>
        </p:txBody>
      </p:sp>
      <p:sp>
        <p:nvSpPr>
          <p:cNvPr id="4" name="灯片编号占位符 3"/>
          <p:cNvSpPr>
            <a:spLocks noGrp="1"/>
          </p:cNvSpPr>
          <p:nvPr>
            <p:ph type="sldNum" sz="quarter" idx="12"/>
          </p:nvPr>
        </p:nvSpPr>
        <p:spPr/>
        <p:txBody>
          <a:bodyPr/>
          <a:lstStyle/>
          <a:p>
            <a:fld id="{DBA480A0-162D-414E-91F9-AE4B42781810}" type="slidenum">
              <a:rPr lang="zh-CN" altLang="en-US" smtClean="0"/>
              <a:pPr/>
              <a:t>86</a:t>
            </a:fld>
            <a:endParaRPr lang="zh-CN" altLang="en-US"/>
          </a:p>
        </p:txBody>
      </p:sp>
      <p:sp>
        <p:nvSpPr>
          <p:cNvPr id="2" name="文本框 1">
            <a:extLst>
              <a:ext uri="{FF2B5EF4-FFF2-40B4-BE49-F238E27FC236}">
                <a16:creationId xmlns:a16="http://schemas.microsoft.com/office/drawing/2014/main" id="{E58AF621-B939-4738-9197-91DDE8401EAE}"/>
              </a:ext>
            </a:extLst>
          </p:cNvPr>
          <p:cNvSpPr txBox="1"/>
          <p:nvPr/>
        </p:nvSpPr>
        <p:spPr>
          <a:xfrm>
            <a:off x="570384" y="2780928"/>
            <a:ext cx="8003232" cy="1569660"/>
          </a:xfrm>
          <a:prstGeom prst="rect">
            <a:avLst/>
          </a:prstGeom>
          <a:noFill/>
          <a:ln>
            <a:solidFill>
              <a:schemeClr val="tx1"/>
            </a:solidFill>
          </a:ln>
        </p:spPr>
        <p:txBody>
          <a:bodyPr wrap="square" rtlCol="0">
            <a:spAutoFit/>
          </a:bodyPr>
          <a:lstStyle/>
          <a:p>
            <a:pPr>
              <a:buFont typeface="Wingdings 2" pitchFamily="18" charset="2"/>
              <a:buNone/>
            </a:pPr>
            <a:r>
              <a:rPr lang="zh-CN" altLang="en-US" sz="2400" b="1" dirty="0"/>
              <a:t> </a:t>
            </a:r>
            <a:r>
              <a:rPr lang="en-US" altLang="zh-CN" sz="2400" b="1" dirty="0"/>
              <a:t>public interface </a:t>
            </a:r>
            <a:r>
              <a:rPr lang="en-US" altLang="zh-CN" sz="2400" b="1" dirty="0" err="1"/>
              <a:t>SerializableRunnable</a:t>
            </a:r>
            <a:r>
              <a:rPr lang="en-US" altLang="zh-CN" sz="2400" b="1" dirty="0"/>
              <a:t> </a:t>
            </a:r>
          </a:p>
          <a:p>
            <a:pPr>
              <a:buFont typeface="Wingdings 2" pitchFamily="18" charset="2"/>
              <a:buNone/>
            </a:pPr>
            <a:r>
              <a:rPr lang="en-US" altLang="zh-CN" sz="2400" b="1" dirty="0">
                <a:solidFill>
                  <a:srgbClr val="C00000"/>
                </a:solidFill>
              </a:rPr>
              <a:t>		extends</a:t>
            </a:r>
            <a:r>
              <a:rPr lang="en-US" altLang="zh-CN" sz="2400" b="1" dirty="0"/>
              <a:t> </a:t>
            </a:r>
            <a:r>
              <a:rPr lang="en-US" altLang="zh-CN" sz="2400" b="1" dirty="0" err="1">
                <a:solidFill>
                  <a:srgbClr val="0000CC"/>
                </a:solidFill>
              </a:rPr>
              <a:t>java.io.Serializable</a:t>
            </a:r>
            <a:r>
              <a:rPr lang="en-US" altLang="zh-CN" sz="2400" b="1" dirty="0"/>
              <a:t>, </a:t>
            </a:r>
            <a:r>
              <a:rPr lang="en-US" altLang="zh-CN" sz="2400" b="1" dirty="0">
                <a:solidFill>
                  <a:srgbClr val="0000CC"/>
                </a:solidFill>
              </a:rPr>
              <a:t>Runnable </a:t>
            </a:r>
            <a:r>
              <a:rPr lang="en-US" altLang="zh-CN" sz="2400" b="1" dirty="0"/>
              <a:t> { </a:t>
            </a:r>
          </a:p>
          <a:p>
            <a:pPr>
              <a:buFont typeface="Wingdings 2" pitchFamily="18" charset="2"/>
              <a:buNone/>
            </a:pPr>
            <a:r>
              <a:rPr lang="en-US" altLang="zh-CN" sz="2400" b="1" dirty="0"/>
              <a:t>	…… </a:t>
            </a:r>
          </a:p>
          <a:p>
            <a:pPr>
              <a:buFont typeface="Wingdings 2" pitchFamily="18" charset="2"/>
              <a:buNone/>
            </a:pPr>
            <a:r>
              <a:rPr lang="en-US" altLang="zh-CN" sz="2400" b="1" dirty="0"/>
              <a:t>}</a:t>
            </a:r>
            <a:endParaRPr lang="zh-CN" alt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0EEF95F2-E2ED-49B0-B5A7-659BF0C808B3}" type="slidenum">
              <a:rPr lang="en-US" altLang="zh-CN"/>
              <a:pPr>
                <a:defRPr/>
              </a:pPr>
              <a:t>87</a:t>
            </a:fld>
            <a:endParaRPr lang="en-US" altLang="zh-CN"/>
          </a:p>
        </p:txBody>
      </p:sp>
      <p:sp>
        <p:nvSpPr>
          <p:cNvPr id="40964" name="Rectangle 5"/>
          <p:cNvSpPr>
            <a:spLocks noChangeArrowheads="1"/>
          </p:cNvSpPr>
          <p:nvPr/>
        </p:nvSpPr>
        <p:spPr bwMode="auto">
          <a:xfrm>
            <a:off x="539750" y="1052513"/>
            <a:ext cx="7318398" cy="5464175"/>
          </a:xfrm>
          <a:prstGeom prst="rect">
            <a:avLst/>
          </a:prstGeom>
          <a:noFill/>
          <a:ln w="9525">
            <a:noFill/>
            <a:miter lim="800000"/>
            <a:headEnd/>
            <a:tailEnd/>
          </a:ln>
        </p:spPr>
        <p:txBody>
          <a:bodyPr/>
          <a:lstStyle/>
          <a:p>
            <a:pPr marL="342900" indent="-342900">
              <a:buClr>
                <a:schemeClr val="tx2"/>
              </a:buClr>
              <a:buSzPct val="70000"/>
              <a:buFont typeface="Wingdings" pitchFamily="2" charset="2"/>
              <a:buChar char="l"/>
            </a:pPr>
            <a:r>
              <a:rPr lang="zh-CN" altLang="en-US" sz="2800" dirty="0">
                <a:latin typeface="Arial" charset="0"/>
              </a:rPr>
              <a:t>通常，</a:t>
            </a:r>
            <a:r>
              <a:rPr lang="en-US" altLang="zh-CN" sz="2800" dirty="0">
                <a:latin typeface="Arial" charset="0"/>
              </a:rPr>
              <a:t>Java</a:t>
            </a:r>
            <a:r>
              <a:rPr lang="zh-CN" altLang="en-US" sz="2800" dirty="0">
                <a:latin typeface="Arial" charset="0"/>
              </a:rPr>
              <a:t>的一个类只能继承一个父类，但能够实现多个接口；</a:t>
            </a:r>
            <a:endParaRPr lang="en-US" altLang="zh-CN" sz="2800" dirty="0">
              <a:latin typeface="Arial" charset="0"/>
            </a:endParaRPr>
          </a:p>
          <a:p>
            <a:pPr marL="342900" indent="-342900">
              <a:buClr>
                <a:schemeClr val="tx2"/>
              </a:buClr>
              <a:buSzPct val="70000"/>
              <a:buFont typeface="Wingdings" pitchFamily="2" charset="2"/>
              <a:buChar char="l"/>
            </a:pPr>
            <a:r>
              <a:rPr lang="zh-CN" altLang="en-US" sz="2800" dirty="0">
                <a:latin typeface="Arial" charset="0"/>
              </a:rPr>
              <a:t>这可以理解为</a:t>
            </a:r>
            <a:r>
              <a:rPr lang="en-US" altLang="zh-CN" sz="2800" dirty="0">
                <a:latin typeface="Arial" charset="0"/>
              </a:rPr>
              <a:t>Java</a:t>
            </a:r>
            <a:r>
              <a:rPr lang="zh-CN" altLang="en-US" sz="2800" dirty="0">
                <a:latin typeface="Arial" charset="0"/>
              </a:rPr>
              <a:t>支持的多继承。</a:t>
            </a:r>
            <a:endParaRPr lang="en-US" altLang="zh-CN" sz="2800" dirty="0">
              <a:latin typeface="Arial" charset="0"/>
            </a:endParaRPr>
          </a:p>
          <a:p>
            <a:pPr marL="342900" indent="-342900">
              <a:lnSpc>
                <a:spcPct val="90000"/>
              </a:lnSpc>
              <a:spcBef>
                <a:spcPct val="20000"/>
              </a:spcBef>
              <a:buClr>
                <a:schemeClr val="tx2"/>
              </a:buClr>
              <a:buSzPct val="70000"/>
              <a:buFont typeface="Wingdings" pitchFamily="2" charset="2"/>
              <a:buChar char="l"/>
            </a:pPr>
            <a:endParaRPr lang="en-US" altLang="zh-CN" sz="3000" dirty="0">
              <a:latin typeface="Arial" charset="0"/>
            </a:endParaRPr>
          </a:p>
          <a:p>
            <a:pPr marL="342900" indent="-342900">
              <a:lnSpc>
                <a:spcPct val="90000"/>
              </a:lnSpc>
              <a:spcBef>
                <a:spcPct val="20000"/>
              </a:spcBef>
              <a:buClr>
                <a:schemeClr val="tx2"/>
              </a:buClr>
              <a:buSzPct val="70000"/>
              <a:buFont typeface="Wingdings" pitchFamily="2" charset="2"/>
              <a:buChar char="l"/>
            </a:pPr>
            <a:endParaRPr lang="en-US" altLang="zh-CN" sz="2100" dirty="0">
              <a:latin typeface="Arial" charset="0"/>
            </a:endParaRPr>
          </a:p>
          <a:p>
            <a:pPr marL="342900" indent="-342900">
              <a:lnSpc>
                <a:spcPct val="90000"/>
              </a:lnSpc>
              <a:spcBef>
                <a:spcPct val="20000"/>
              </a:spcBef>
              <a:buClr>
                <a:schemeClr val="tx2"/>
              </a:buClr>
              <a:buSzPct val="70000"/>
              <a:buFont typeface="Wingdings" pitchFamily="2" charset="2"/>
              <a:buChar char="l"/>
            </a:pPr>
            <a:endParaRPr lang="en-US" altLang="zh-CN" sz="2100" dirty="0">
              <a:latin typeface="Arial" charset="0"/>
            </a:endParaRPr>
          </a:p>
          <a:p>
            <a:pPr marL="342900" indent="-342900">
              <a:lnSpc>
                <a:spcPct val="90000"/>
              </a:lnSpc>
              <a:spcBef>
                <a:spcPct val="20000"/>
              </a:spcBef>
              <a:buClr>
                <a:schemeClr val="tx2"/>
              </a:buClr>
              <a:buSzPct val="70000"/>
              <a:buFont typeface="Wingdings" pitchFamily="2" charset="2"/>
              <a:buChar char="l"/>
            </a:pPr>
            <a:endParaRPr lang="en-US" altLang="zh-CN" sz="2100" dirty="0">
              <a:latin typeface="Arial" charset="0"/>
            </a:endParaRPr>
          </a:p>
          <a:p>
            <a:pPr marL="342900" indent="-342900">
              <a:lnSpc>
                <a:spcPct val="90000"/>
              </a:lnSpc>
              <a:spcBef>
                <a:spcPct val="20000"/>
              </a:spcBef>
              <a:buClr>
                <a:schemeClr val="tx2"/>
              </a:buClr>
              <a:buSzPct val="70000"/>
              <a:buFont typeface="Wingdings" pitchFamily="2" charset="2"/>
              <a:buChar char="l"/>
            </a:pPr>
            <a:endParaRPr lang="en-US" altLang="zh-CN" sz="2100" dirty="0">
              <a:latin typeface="Arial" charset="0"/>
            </a:endParaRPr>
          </a:p>
          <a:p>
            <a:pPr marL="342900" indent="-342900">
              <a:lnSpc>
                <a:spcPct val="90000"/>
              </a:lnSpc>
              <a:spcBef>
                <a:spcPct val="20000"/>
              </a:spcBef>
              <a:buClr>
                <a:schemeClr val="tx2"/>
              </a:buClr>
              <a:buSzPct val="70000"/>
              <a:buFont typeface="Wingdings" pitchFamily="2" charset="2"/>
              <a:buChar char="l"/>
            </a:pPr>
            <a:endParaRPr lang="en-US" altLang="zh-CN" sz="2100" dirty="0">
              <a:latin typeface="Arial" charset="0"/>
            </a:endParaRPr>
          </a:p>
          <a:p>
            <a:pPr marL="342900" indent="-342900">
              <a:lnSpc>
                <a:spcPct val="90000"/>
              </a:lnSpc>
              <a:spcBef>
                <a:spcPct val="20000"/>
              </a:spcBef>
              <a:buClr>
                <a:schemeClr val="tx2"/>
              </a:buClr>
              <a:buSzPct val="70000"/>
              <a:buFont typeface="Wingdings" pitchFamily="2" charset="2"/>
              <a:buChar char="l"/>
            </a:pPr>
            <a:endParaRPr lang="en-US" altLang="zh-CN" sz="2100" dirty="0">
              <a:latin typeface="Arial" charset="0"/>
            </a:endParaRPr>
          </a:p>
        </p:txBody>
      </p:sp>
      <p:sp>
        <p:nvSpPr>
          <p:cNvPr id="40965" name="Text Box 6"/>
          <p:cNvSpPr txBox="1">
            <a:spLocks noChangeArrowheads="1"/>
          </p:cNvSpPr>
          <p:nvPr/>
        </p:nvSpPr>
        <p:spPr bwMode="auto">
          <a:xfrm>
            <a:off x="431639" y="2780928"/>
            <a:ext cx="8280722" cy="2310505"/>
          </a:xfrm>
          <a:prstGeom prst="rect">
            <a:avLst/>
          </a:prstGeom>
          <a:noFill/>
          <a:ln w="9525">
            <a:solidFill>
              <a:schemeClr val="tx1"/>
            </a:solidFill>
            <a:miter lim="800000"/>
            <a:headEnd/>
            <a:tailEnd/>
          </a:ln>
        </p:spPr>
        <p:txBody>
          <a:bodyPr wrap="square" lIns="90000" tIns="46800" rIns="90000" bIns="46800">
            <a:spAutoFit/>
          </a:bodyPr>
          <a:lstStyle/>
          <a:p>
            <a:pPr defTabSz="385763"/>
            <a:r>
              <a:rPr lang="en-AU" altLang="en-AU" sz="2400" b="1" dirty="0"/>
              <a:t>class </a:t>
            </a:r>
            <a:r>
              <a:rPr lang="en-AU" altLang="en-AU" sz="2400" b="1" dirty="0" err="1"/>
              <a:t>ClassName</a:t>
            </a:r>
            <a:r>
              <a:rPr lang="en-AU" altLang="en-AU" sz="2400" b="1" dirty="0"/>
              <a:t> </a:t>
            </a:r>
          </a:p>
          <a:p>
            <a:pPr defTabSz="385763"/>
            <a:r>
              <a:rPr lang="en-AU" altLang="en-AU" sz="2400" b="1" dirty="0">
                <a:solidFill>
                  <a:srgbClr val="FC0128"/>
                </a:solidFill>
              </a:rPr>
              <a:t>       extends </a:t>
            </a:r>
            <a:r>
              <a:rPr lang="en-AU" altLang="en-AU" sz="2400" b="1" dirty="0" err="1">
                <a:solidFill>
                  <a:srgbClr val="0000CC"/>
                </a:solidFill>
              </a:rPr>
              <a:t>SuperClass</a:t>
            </a:r>
            <a:r>
              <a:rPr lang="en-AU" altLang="en-AU" sz="2400" b="1" dirty="0">
                <a:solidFill>
                  <a:srgbClr val="FC0128"/>
                </a:solidFill>
              </a:rPr>
              <a:t> </a:t>
            </a:r>
          </a:p>
          <a:p>
            <a:pPr defTabSz="385763"/>
            <a:r>
              <a:rPr lang="en-AU" altLang="en-AU" sz="2400" b="1" dirty="0">
                <a:solidFill>
                  <a:srgbClr val="FC0128"/>
                </a:solidFill>
              </a:rPr>
              <a:t>       implements </a:t>
            </a:r>
            <a:r>
              <a:rPr lang="en-AU" altLang="en-AU" sz="2400" b="1" dirty="0" err="1"/>
              <a:t>InterfaceName</a:t>
            </a:r>
            <a:r>
              <a:rPr lang="en-AU" altLang="en-AU" sz="2400" b="1" dirty="0"/>
              <a:t> [</a:t>
            </a:r>
            <a:r>
              <a:rPr lang="en-AU" altLang="zh-CN" sz="2400" b="1" dirty="0"/>
              <a:t>…</a:t>
            </a:r>
            <a:r>
              <a:rPr lang="en-AU" altLang="en-AU" sz="2400" b="1" dirty="0"/>
              <a:t>, InterfaceName2, …]</a:t>
            </a:r>
          </a:p>
          <a:p>
            <a:pPr defTabSz="385763"/>
            <a:r>
              <a:rPr lang="en-AU" altLang="en-AU" sz="2400" b="1" dirty="0"/>
              <a:t>{</a:t>
            </a:r>
          </a:p>
          <a:p>
            <a:pPr defTabSz="385763"/>
            <a:r>
              <a:rPr lang="en-AU" altLang="en-AU" sz="2400" b="1" dirty="0"/>
              <a:t>	// Body of Class</a:t>
            </a:r>
          </a:p>
          <a:p>
            <a:pPr defTabSz="385763"/>
            <a:r>
              <a:rPr lang="en-AU" altLang="en-AU" sz="2400" b="1" dirty="0"/>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DBA480A0-162D-414E-91F9-AE4B42781810}" type="slidenum">
              <a:rPr lang="zh-CN" altLang="en-US" smtClean="0"/>
              <a:pPr/>
              <a:t>88</a:t>
            </a:fld>
            <a:endParaRPr lang="zh-CN" altLang="en-US"/>
          </a:p>
        </p:txBody>
      </p:sp>
      <p:sp>
        <p:nvSpPr>
          <p:cNvPr id="4" name="Rectangle 4"/>
          <p:cNvSpPr>
            <a:spLocks noChangeArrowheads="1"/>
          </p:cNvSpPr>
          <p:nvPr/>
        </p:nvSpPr>
        <p:spPr bwMode="auto">
          <a:xfrm>
            <a:off x="254575" y="1142984"/>
            <a:ext cx="3526923" cy="1714512"/>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Arial" panose="020B0604020202020204" pitchFamily="34" charset="0"/>
                <a:cs typeface="Arial" panose="020B0604020202020204" pitchFamily="34" charset="0"/>
              </a:rPr>
              <a:t>interface IA{</a:t>
            </a:r>
          </a:p>
          <a:p>
            <a:pPr eaLnBrk="0" hangingPunct="0"/>
            <a:r>
              <a:rPr lang="en-US" altLang="zh-CN" sz="2400" b="1" dirty="0">
                <a:solidFill>
                  <a:srgbClr val="000000"/>
                </a:solidFill>
                <a:latin typeface="Arial" panose="020B0604020202020204" pitchFamily="34" charset="0"/>
                <a:cs typeface="Arial" panose="020B0604020202020204" pitchFamily="34" charset="0"/>
              </a:rPr>
              <a:t>    void ma();</a:t>
            </a:r>
          </a:p>
          <a:p>
            <a:pPr eaLnBrk="0" hangingPunct="0"/>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a:solidFill>
                  <a:srgbClr val="C00000"/>
                </a:solidFill>
                <a:latin typeface="Arial" panose="020B0604020202020204" pitchFamily="34" charset="0"/>
                <a:cs typeface="Arial" panose="020B0604020202020204" pitchFamily="34" charset="0"/>
              </a:rPr>
              <a:t>void </a:t>
            </a:r>
            <a:r>
              <a:rPr lang="en-US" altLang="zh-CN" sz="2400" b="1" dirty="0" err="1">
                <a:solidFill>
                  <a:srgbClr val="C00000"/>
                </a:solidFill>
                <a:latin typeface="Arial" panose="020B0604020202020204" pitchFamily="34" charset="0"/>
                <a:cs typeface="Arial" panose="020B0604020202020204" pitchFamily="34" charset="0"/>
              </a:rPr>
              <a:t>mb</a:t>
            </a:r>
            <a:r>
              <a:rPr lang="en-US" altLang="zh-CN" sz="2400" b="1" dirty="0">
                <a:solidFill>
                  <a:srgbClr val="C00000"/>
                </a:solidFill>
                <a:latin typeface="Arial" panose="020B0604020202020204" pitchFamily="34" charset="0"/>
                <a:cs typeface="Arial" panose="020B0604020202020204" pitchFamily="34" charset="0"/>
              </a:rPr>
              <a:t>();</a:t>
            </a:r>
          </a:p>
          <a:p>
            <a:pPr eaLnBrk="0" hangingPunct="0"/>
            <a:r>
              <a:rPr lang="en-US" altLang="zh-CN" sz="2400" b="1" dirty="0">
                <a:solidFill>
                  <a:srgbClr val="000000"/>
                </a:solidFill>
                <a:latin typeface="Arial" panose="020B0604020202020204" pitchFamily="34" charset="0"/>
                <a:cs typeface="Arial" panose="020B0604020202020204" pitchFamily="34" charset="0"/>
              </a:rPr>
              <a:t>}</a:t>
            </a:r>
          </a:p>
        </p:txBody>
      </p:sp>
      <p:sp>
        <p:nvSpPr>
          <p:cNvPr id="5" name="Rectangle 5"/>
          <p:cNvSpPr>
            <a:spLocks noChangeArrowheads="1"/>
          </p:cNvSpPr>
          <p:nvPr/>
        </p:nvSpPr>
        <p:spPr bwMode="auto">
          <a:xfrm>
            <a:off x="4211598" y="642918"/>
            <a:ext cx="4408653" cy="2143140"/>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Arial" panose="020B0604020202020204" pitchFamily="34" charset="0"/>
                <a:cs typeface="Arial" panose="020B0604020202020204" pitchFamily="34" charset="0"/>
              </a:rPr>
              <a:t>class CA </a:t>
            </a:r>
            <a:r>
              <a:rPr lang="en-US" altLang="zh-CN" sz="2400" b="1" dirty="0">
                <a:solidFill>
                  <a:srgbClr val="0000CC"/>
                </a:solidFill>
                <a:latin typeface="Arial" panose="020B0604020202020204" pitchFamily="34" charset="0"/>
                <a:cs typeface="Arial" panose="020B0604020202020204" pitchFamily="34" charset="0"/>
              </a:rPr>
              <a:t>implements</a:t>
            </a:r>
            <a:r>
              <a:rPr lang="en-US" altLang="zh-CN" sz="2400" b="1" dirty="0">
                <a:solidFill>
                  <a:srgbClr val="000000"/>
                </a:solidFill>
                <a:latin typeface="Arial" panose="020B0604020202020204" pitchFamily="34" charset="0"/>
                <a:cs typeface="Arial" panose="020B0604020202020204" pitchFamily="34" charset="0"/>
              </a:rPr>
              <a:t> IB{</a:t>
            </a:r>
          </a:p>
          <a:p>
            <a:pPr eaLnBrk="0" hangingPunct="0"/>
            <a:r>
              <a:rPr lang="en-US" altLang="zh-CN" sz="2400" b="1" dirty="0">
                <a:solidFill>
                  <a:srgbClr val="000000"/>
                </a:solidFill>
                <a:latin typeface="Arial" panose="020B0604020202020204" pitchFamily="34" charset="0"/>
                <a:cs typeface="Arial" panose="020B0604020202020204" pitchFamily="34" charset="0"/>
              </a:rPr>
              <a:t>    public void ma(){ … }</a:t>
            </a:r>
          </a:p>
          <a:p>
            <a:pPr eaLnBrk="0" hangingPunct="0"/>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a:solidFill>
                  <a:srgbClr val="C00000"/>
                </a:solidFill>
                <a:latin typeface="Arial" panose="020B0604020202020204" pitchFamily="34" charset="0"/>
                <a:cs typeface="Arial" panose="020B0604020202020204" pitchFamily="34" charset="0"/>
              </a:rPr>
              <a:t>public void </a:t>
            </a:r>
            <a:r>
              <a:rPr lang="en-US" altLang="zh-CN" sz="2400" b="1" dirty="0" err="1">
                <a:solidFill>
                  <a:srgbClr val="C00000"/>
                </a:solidFill>
                <a:latin typeface="Arial" panose="020B0604020202020204" pitchFamily="34" charset="0"/>
                <a:cs typeface="Arial" panose="020B0604020202020204" pitchFamily="34" charset="0"/>
              </a:rPr>
              <a:t>mb</a:t>
            </a:r>
            <a:r>
              <a:rPr lang="en-US" altLang="zh-CN" sz="2400" b="1" dirty="0">
                <a:solidFill>
                  <a:srgbClr val="C00000"/>
                </a:solidFill>
                <a:latin typeface="Arial" panose="020B0604020202020204" pitchFamily="34" charset="0"/>
                <a:cs typeface="Arial" panose="020B0604020202020204" pitchFamily="34" charset="0"/>
              </a:rPr>
              <a:t>(){ … }</a:t>
            </a:r>
          </a:p>
          <a:p>
            <a:pPr eaLnBrk="0" hangingPunct="0"/>
            <a:r>
              <a:rPr lang="en-US" altLang="zh-CN" sz="2400" b="1" dirty="0">
                <a:solidFill>
                  <a:srgbClr val="000000"/>
                </a:solidFill>
                <a:latin typeface="Arial" panose="020B0604020202020204" pitchFamily="34" charset="0"/>
                <a:cs typeface="Arial" panose="020B0604020202020204" pitchFamily="34" charset="0"/>
              </a:rPr>
              <a:t>    public void mc(){ … }</a:t>
            </a:r>
          </a:p>
          <a:p>
            <a:pPr eaLnBrk="0" hangingPunct="0"/>
            <a:r>
              <a:rPr lang="en-US" altLang="zh-CN" sz="2400" b="1" dirty="0">
                <a:solidFill>
                  <a:srgbClr val="000000"/>
                </a:solidFill>
                <a:latin typeface="Arial" panose="020B0604020202020204" pitchFamily="34" charset="0"/>
                <a:cs typeface="Arial" panose="020B0604020202020204" pitchFamily="34" charset="0"/>
              </a:rPr>
              <a:t>}</a:t>
            </a:r>
          </a:p>
        </p:txBody>
      </p:sp>
      <p:sp>
        <p:nvSpPr>
          <p:cNvPr id="7" name="Rectangle 5"/>
          <p:cNvSpPr>
            <a:spLocks noChangeArrowheads="1"/>
          </p:cNvSpPr>
          <p:nvPr/>
        </p:nvSpPr>
        <p:spPr bwMode="auto">
          <a:xfrm>
            <a:off x="3982783" y="3429000"/>
            <a:ext cx="4837689" cy="1785950"/>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FF3300"/>
                </a:solidFill>
                <a:latin typeface="Arial" panose="020B0604020202020204" pitchFamily="34" charset="0"/>
                <a:cs typeface="Arial" panose="020B0604020202020204" pitchFamily="34" charset="0"/>
              </a:rPr>
              <a:t>abstract</a:t>
            </a:r>
            <a:r>
              <a:rPr lang="en-US" altLang="zh-CN" sz="2400" b="1" dirty="0">
                <a:solidFill>
                  <a:srgbClr val="000000"/>
                </a:solidFill>
                <a:latin typeface="Arial" panose="020B0604020202020204" pitchFamily="34" charset="0"/>
                <a:cs typeface="Arial" panose="020B0604020202020204" pitchFamily="34" charset="0"/>
              </a:rPr>
              <a:t> class CB </a:t>
            </a:r>
            <a:r>
              <a:rPr lang="en-US" altLang="zh-CN" sz="2400" b="1" dirty="0">
                <a:solidFill>
                  <a:srgbClr val="0000CC"/>
                </a:solidFill>
                <a:latin typeface="Arial" panose="020B0604020202020204" pitchFamily="34" charset="0"/>
                <a:cs typeface="Arial" panose="020B0604020202020204" pitchFamily="34" charset="0"/>
              </a:rPr>
              <a:t>implement </a:t>
            </a:r>
            <a:r>
              <a:rPr lang="en-US" altLang="zh-CN" sz="2400" b="1" dirty="0">
                <a:solidFill>
                  <a:srgbClr val="000000"/>
                </a:solidFill>
                <a:latin typeface="Arial" panose="020B0604020202020204" pitchFamily="34" charset="0"/>
                <a:cs typeface="Arial" panose="020B0604020202020204" pitchFamily="34" charset="0"/>
              </a:rPr>
              <a:t>IB{</a:t>
            </a:r>
          </a:p>
          <a:p>
            <a:pPr eaLnBrk="0" hangingPunct="0"/>
            <a:r>
              <a:rPr lang="en-US" altLang="zh-CN" sz="2400" b="1" dirty="0">
                <a:solidFill>
                  <a:srgbClr val="000000"/>
                </a:solidFill>
                <a:latin typeface="Arial" panose="020B0604020202020204" pitchFamily="34" charset="0"/>
                <a:cs typeface="Arial" panose="020B0604020202020204" pitchFamily="34" charset="0"/>
              </a:rPr>
              <a:t>    public void ma(){ … }</a:t>
            </a:r>
          </a:p>
          <a:p>
            <a:pPr eaLnBrk="0" hangingPunct="0"/>
            <a:r>
              <a:rPr lang="en-US" altLang="zh-CN" sz="2400" b="1" dirty="0">
                <a:solidFill>
                  <a:srgbClr val="000000"/>
                </a:solidFill>
                <a:latin typeface="Arial" panose="020B0604020202020204" pitchFamily="34" charset="0"/>
                <a:cs typeface="Arial" panose="020B0604020202020204" pitchFamily="34" charset="0"/>
              </a:rPr>
              <a:t>    public void mc(){ … }</a:t>
            </a:r>
          </a:p>
          <a:p>
            <a:pPr eaLnBrk="0" hangingPunct="0"/>
            <a:r>
              <a:rPr lang="en-US" altLang="zh-CN" sz="2400" b="1" dirty="0">
                <a:solidFill>
                  <a:srgbClr val="000000"/>
                </a:solidFill>
                <a:latin typeface="Arial" panose="020B0604020202020204" pitchFamily="34" charset="0"/>
                <a:cs typeface="Arial" panose="020B0604020202020204" pitchFamily="34" charset="0"/>
              </a:rPr>
              <a:t>}</a:t>
            </a:r>
          </a:p>
        </p:txBody>
      </p:sp>
      <p:sp>
        <p:nvSpPr>
          <p:cNvPr id="8" name="Rectangle 4"/>
          <p:cNvSpPr>
            <a:spLocks noChangeArrowheads="1"/>
          </p:cNvSpPr>
          <p:nvPr/>
        </p:nvSpPr>
        <p:spPr bwMode="auto">
          <a:xfrm>
            <a:off x="179512" y="3214686"/>
            <a:ext cx="3600400" cy="1857388"/>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Arial" panose="020B0604020202020204" pitchFamily="34" charset="0"/>
                <a:cs typeface="Arial" panose="020B0604020202020204" pitchFamily="34" charset="0"/>
              </a:rPr>
              <a:t>interface IB </a:t>
            </a:r>
            <a:r>
              <a:rPr lang="en-US" altLang="zh-CN" sz="2400" b="1" dirty="0">
                <a:solidFill>
                  <a:srgbClr val="0000CC"/>
                </a:solidFill>
                <a:latin typeface="Arial" panose="020B0604020202020204" pitchFamily="34" charset="0"/>
                <a:cs typeface="Arial" panose="020B0604020202020204" pitchFamily="34" charset="0"/>
              </a:rPr>
              <a:t>extends</a:t>
            </a:r>
            <a:r>
              <a:rPr lang="en-US" altLang="zh-CN" sz="2400" b="1" dirty="0">
                <a:solidFill>
                  <a:srgbClr val="000000"/>
                </a:solidFill>
                <a:latin typeface="Arial" panose="020B0604020202020204" pitchFamily="34" charset="0"/>
                <a:cs typeface="Arial" panose="020B0604020202020204" pitchFamily="34" charset="0"/>
              </a:rPr>
              <a:t> IA{</a:t>
            </a:r>
          </a:p>
          <a:p>
            <a:pPr eaLnBrk="0" hangingPunct="0"/>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a:solidFill>
                  <a:srgbClr val="C00000"/>
                </a:solidFill>
                <a:latin typeface="Arial" panose="020B0604020202020204" pitchFamily="34" charset="0"/>
                <a:cs typeface="Arial" panose="020B0604020202020204" pitchFamily="34" charset="0"/>
              </a:rPr>
              <a:t>void </a:t>
            </a:r>
            <a:r>
              <a:rPr lang="en-US" altLang="zh-CN" sz="2400" b="1" dirty="0" err="1">
                <a:solidFill>
                  <a:srgbClr val="C00000"/>
                </a:solidFill>
                <a:latin typeface="Arial" panose="020B0604020202020204" pitchFamily="34" charset="0"/>
                <a:cs typeface="Arial" panose="020B0604020202020204" pitchFamily="34" charset="0"/>
              </a:rPr>
              <a:t>mb</a:t>
            </a:r>
            <a:r>
              <a:rPr lang="en-US" altLang="zh-CN" sz="2400" b="1" dirty="0">
                <a:solidFill>
                  <a:srgbClr val="C00000"/>
                </a:solidFill>
                <a:latin typeface="Arial" panose="020B0604020202020204" pitchFamily="34" charset="0"/>
                <a:cs typeface="Arial" panose="020B0604020202020204" pitchFamily="34" charset="0"/>
              </a:rPr>
              <a:t>();</a:t>
            </a:r>
          </a:p>
          <a:p>
            <a:pPr eaLnBrk="0" hangingPunct="0"/>
            <a:r>
              <a:rPr lang="en-US" altLang="zh-CN" sz="2400" b="1" dirty="0">
                <a:solidFill>
                  <a:srgbClr val="000000"/>
                </a:solidFill>
                <a:latin typeface="Arial" panose="020B0604020202020204" pitchFamily="34" charset="0"/>
                <a:cs typeface="Arial" panose="020B0604020202020204" pitchFamily="34" charset="0"/>
              </a:rPr>
              <a:t>    void mc();</a:t>
            </a:r>
          </a:p>
          <a:p>
            <a:pPr eaLnBrk="0" hangingPunct="0"/>
            <a:r>
              <a:rPr lang="en-US" altLang="zh-CN" sz="2400" b="1" dirty="0">
                <a:solidFill>
                  <a:srgbClr val="000000"/>
                </a:solidFill>
                <a:latin typeface="Arial" panose="020B0604020202020204" pitchFamily="34" charset="0"/>
                <a:cs typeface="Arial" panose="020B0604020202020204" pitchFamily="34" charset="0"/>
              </a:rPr>
              <a:t>}</a:t>
            </a:r>
          </a:p>
        </p:txBody>
      </p:sp>
      <p:sp>
        <p:nvSpPr>
          <p:cNvPr id="10" name="AutoShape 6">
            <a:extLst>
              <a:ext uri="{FF2B5EF4-FFF2-40B4-BE49-F238E27FC236}">
                <a16:creationId xmlns:a16="http://schemas.microsoft.com/office/drawing/2014/main" id="{EEFA5D14-40A0-4FDC-AB1B-10FD60CE9369}"/>
              </a:ext>
            </a:extLst>
          </p:cNvPr>
          <p:cNvSpPr>
            <a:spLocks noChangeArrowheads="1"/>
          </p:cNvSpPr>
          <p:nvPr/>
        </p:nvSpPr>
        <p:spPr bwMode="auto">
          <a:xfrm>
            <a:off x="4355976" y="5621127"/>
            <a:ext cx="3960440" cy="681035"/>
          </a:xfrm>
          <a:prstGeom prst="cloudCallout">
            <a:avLst>
              <a:gd name="adj1" fmla="val 3169"/>
              <a:gd name="adj2" fmla="val -105203"/>
            </a:avLst>
          </a:prstGeom>
          <a:noFill/>
          <a:ln w="9525">
            <a:solidFill>
              <a:schemeClr val="tx2"/>
            </a:solidFill>
            <a:round/>
            <a:headEnd/>
            <a:tailEnd/>
          </a:ln>
        </p:spPr>
        <p:txBody>
          <a:bodyPr lIns="90000" tIns="46800" rIns="90000" bIns="46800"/>
          <a:lstStyle/>
          <a:p>
            <a:pPr algn="ctr"/>
            <a:r>
              <a:rPr lang="zh-CN" altLang="en-US" sz="2400" b="1">
                <a:solidFill>
                  <a:srgbClr val="0000CC"/>
                </a:solidFill>
              </a:rPr>
              <a:t>为什么是</a:t>
            </a:r>
            <a:r>
              <a:rPr lang="en-US" altLang="zh-CN" sz="2400" b="1">
                <a:solidFill>
                  <a:srgbClr val="0000CC"/>
                </a:solidFill>
              </a:rPr>
              <a:t>abstract?</a:t>
            </a:r>
            <a:endParaRPr lang="en-US" altLang="zh-CN" sz="24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23850" y="188913"/>
            <a:ext cx="7534298" cy="533400"/>
          </a:xfrm>
        </p:spPr>
        <p:txBody>
          <a:bodyPr>
            <a:normAutofit fontScale="90000"/>
          </a:bodyPr>
          <a:lstStyle/>
          <a:p>
            <a:pPr algn="l" eaLnBrk="1" hangingPunct="1"/>
            <a:r>
              <a:rPr lang="zh-CN" altLang="en-US" sz="4000" b="1" dirty="0"/>
              <a:t>接口继承</a:t>
            </a:r>
            <a:r>
              <a:rPr lang="en-US" altLang="zh-CN" sz="4000" b="1" dirty="0"/>
              <a:t> </a:t>
            </a:r>
            <a:r>
              <a:rPr lang="en-US" altLang="ko-KR" b="1" dirty="0"/>
              <a:t>—</a:t>
            </a:r>
            <a:r>
              <a:rPr lang="en-US" altLang="zh-CN" b="1" dirty="0"/>
              <a:t> </a:t>
            </a:r>
            <a:r>
              <a:rPr lang="en-US" altLang="zh-CN" sz="2800" b="1" dirty="0"/>
              <a:t>Example</a:t>
            </a:r>
            <a:endParaRPr lang="en-US" altLang="ko-KR" sz="2800" b="1" dirty="0"/>
          </a:p>
        </p:txBody>
      </p:sp>
      <p:sp>
        <p:nvSpPr>
          <p:cNvPr id="10" name="灯片编号占位符 5"/>
          <p:cNvSpPr>
            <a:spLocks noGrp="1"/>
          </p:cNvSpPr>
          <p:nvPr>
            <p:ph type="sldNum" sz="quarter" idx="12"/>
          </p:nvPr>
        </p:nvSpPr>
        <p:spPr/>
        <p:txBody>
          <a:bodyPr/>
          <a:lstStyle/>
          <a:p>
            <a:pPr>
              <a:defRPr/>
            </a:pPr>
            <a:fld id="{1D4CC4B0-77BD-43C5-9322-9951421C1AFD}" type="slidenum">
              <a:rPr lang="en-US" altLang="zh-CN"/>
              <a:pPr>
                <a:defRPr/>
              </a:pPr>
              <a:t>89</a:t>
            </a:fld>
            <a:endParaRPr lang="en-US" altLang="zh-CN"/>
          </a:p>
        </p:txBody>
      </p:sp>
      <p:sp>
        <p:nvSpPr>
          <p:cNvPr id="33796" name="Text Box 3"/>
          <p:cNvSpPr txBox="1">
            <a:spLocks noChangeArrowheads="1"/>
          </p:cNvSpPr>
          <p:nvPr/>
        </p:nvSpPr>
        <p:spPr bwMode="auto">
          <a:xfrm>
            <a:off x="457200" y="4343400"/>
            <a:ext cx="3336925" cy="336550"/>
          </a:xfrm>
          <a:prstGeom prst="rect">
            <a:avLst/>
          </a:prstGeom>
          <a:noFill/>
          <a:ln w="9525">
            <a:noFill/>
            <a:miter lim="800000"/>
            <a:headEnd/>
            <a:tailEnd/>
          </a:ln>
        </p:spPr>
        <p:txBody>
          <a:bodyPr>
            <a:spAutoFit/>
          </a:bodyPr>
          <a:lstStyle/>
          <a:p>
            <a:pPr latinLnBrk="1">
              <a:spcBef>
                <a:spcPct val="50000"/>
              </a:spcBef>
            </a:pPr>
            <a:endParaRPr kumimoji="1" lang="en-US" altLang="ja-JP" sz="1600">
              <a:ea typeface="Gulim" pitchFamily="34" charset="-127"/>
            </a:endParaRPr>
          </a:p>
        </p:txBody>
      </p:sp>
      <p:sp>
        <p:nvSpPr>
          <p:cNvPr id="33797" name="Text Box 4"/>
          <p:cNvSpPr txBox="1">
            <a:spLocks noChangeArrowheads="1"/>
          </p:cNvSpPr>
          <p:nvPr/>
        </p:nvSpPr>
        <p:spPr bwMode="auto">
          <a:xfrm>
            <a:off x="539551" y="4647746"/>
            <a:ext cx="3384377" cy="1475396"/>
          </a:xfrm>
          <a:prstGeom prst="rect">
            <a:avLst/>
          </a:prstGeom>
          <a:noFill/>
          <a:ln w="9525">
            <a:solidFill>
              <a:schemeClr val="tx1"/>
            </a:solidFill>
            <a:miter lim="800000"/>
            <a:headEnd/>
            <a:tailEnd/>
          </a:ln>
        </p:spPr>
        <p:txBody>
          <a:bodyPr wrap="square" tIns="118800" anchor="ctr">
            <a:spAutoFit/>
          </a:bodyPr>
          <a:lstStyle/>
          <a:p>
            <a:pPr latinLnBrk="1">
              <a:lnSpc>
                <a:spcPct val="30000"/>
              </a:lnSpc>
              <a:spcBef>
                <a:spcPct val="50000"/>
              </a:spcBef>
            </a:pPr>
            <a:endParaRPr kumimoji="1" lang="en-US" altLang="zh-CN" sz="2400" b="1" dirty="0">
              <a:ea typeface="Gulim" pitchFamily="34" charset="-127"/>
            </a:endParaRPr>
          </a:p>
          <a:p>
            <a:pPr latinLnBrk="1">
              <a:lnSpc>
                <a:spcPct val="30000"/>
              </a:lnSpc>
              <a:spcBef>
                <a:spcPct val="50000"/>
              </a:spcBef>
            </a:pPr>
            <a:r>
              <a:rPr kumimoji="1" lang="en-US" altLang="ko-KR" sz="2400" b="1" dirty="0">
                <a:ea typeface="Gulim" pitchFamily="34" charset="-127"/>
              </a:rPr>
              <a:t>interface </a:t>
            </a:r>
            <a:r>
              <a:rPr kumimoji="1" lang="en-US" altLang="ko-KR" sz="2400" b="1" dirty="0">
                <a:solidFill>
                  <a:srgbClr val="FF6600"/>
                </a:solidFill>
                <a:ea typeface="Gulim" pitchFamily="34" charset="-127"/>
              </a:rPr>
              <a:t>L</a:t>
            </a:r>
            <a:r>
              <a:rPr kumimoji="1" lang="en-US" altLang="ko-KR" sz="2400" b="1" dirty="0">
                <a:ea typeface="Gulim" pitchFamily="34" charset="-127"/>
              </a:rPr>
              <a:t> </a:t>
            </a:r>
            <a:r>
              <a:rPr kumimoji="1" lang="en-US" altLang="ko-KR" sz="2400" b="1" dirty="0">
                <a:solidFill>
                  <a:srgbClr val="0000CC"/>
                </a:solidFill>
                <a:ea typeface="Gulim" pitchFamily="34" charset="-127"/>
              </a:rPr>
              <a:t>extends</a:t>
            </a:r>
            <a:r>
              <a:rPr kumimoji="1" lang="en-US" altLang="ko-KR" sz="2400" b="1" dirty="0">
                <a:ea typeface="Gulim" pitchFamily="34" charset="-127"/>
              </a:rPr>
              <a:t> </a:t>
            </a:r>
            <a:r>
              <a:rPr kumimoji="1" lang="en-US" altLang="ko-KR" sz="2400" b="1" dirty="0">
                <a:solidFill>
                  <a:srgbClr val="008000"/>
                </a:solidFill>
                <a:ea typeface="Gulim" pitchFamily="34" charset="-127"/>
              </a:rPr>
              <a:t>J</a:t>
            </a:r>
            <a:r>
              <a:rPr kumimoji="1" lang="en-US" altLang="ko-KR" sz="2400" b="1" dirty="0">
                <a:ea typeface="Gulim" pitchFamily="34" charset="-127"/>
              </a:rPr>
              <a:t>, </a:t>
            </a:r>
            <a:r>
              <a:rPr kumimoji="1" lang="en-US" altLang="ko-KR" sz="2400" b="1" dirty="0">
                <a:solidFill>
                  <a:srgbClr val="008000"/>
                </a:solidFill>
                <a:ea typeface="Gulim" pitchFamily="34" charset="-127"/>
              </a:rPr>
              <a:t>K</a:t>
            </a:r>
            <a:r>
              <a:rPr kumimoji="1" lang="en-US" altLang="ko-KR" sz="2400" b="1" dirty="0">
                <a:ea typeface="Gulim" pitchFamily="34" charset="-127"/>
              </a:rPr>
              <a:t> {</a:t>
            </a:r>
          </a:p>
          <a:p>
            <a:pPr latinLnBrk="1">
              <a:lnSpc>
                <a:spcPct val="70000"/>
              </a:lnSpc>
              <a:spcBef>
                <a:spcPct val="50000"/>
              </a:spcBef>
            </a:pPr>
            <a:r>
              <a:rPr kumimoji="1" lang="en-US" altLang="ko-KR" sz="2400" b="1" dirty="0">
                <a:ea typeface="Gulim" pitchFamily="34" charset="-127"/>
              </a:rPr>
              <a:t>  </a:t>
            </a:r>
            <a:r>
              <a:rPr kumimoji="1" lang="en-US" altLang="ko-KR" sz="2400" b="1" dirty="0" err="1">
                <a:ea typeface="Gulim" pitchFamily="34" charset="-127"/>
              </a:rPr>
              <a:t>boolean</a:t>
            </a:r>
            <a:r>
              <a:rPr kumimoji="1" lang="en-US" altLang="ko-KR" sz="2400" b="1" dirty="0">
                <a:ea typeface="Gulim" pitchFamily="34" charset="-127"/>
              </a:rPr>
              <a:t> l1();</a:t>
            </a:r>
          </a:p>
          <a:p>
            <a:pPr latinLnBrk="1">
              <a:lnSpc>
                <a:spcPct val="70000"/>
              </a:lnSpc>
              <a:spcBef>
                <a:spcPct val="50000"/>
              </a:spcBef>
            </a:pPr>
            <a:r>
              <a:rPr kumimoji="1" lang="en-US" altLang="ko-KR" sz="2400" b="1" dirty="0">
                <a:ea typeface="Gulim" pitchFamily="34" charset="-127"/>
              </a:rPr>
              <a:t>}</a:t>
            </a:r>
          </a:p>
        </p:txBody>
      </p:sp>
      <p:sp>
        <p:nvSpPr>
          <p:cNvPr id="33798" name="Text Box 5"/>
          <p:cNvSpPr txBox="1">
            <a:spLocks noChangeArrowheads="1"/>
          </p:cNvSpPr>
          <p:nvPr/>
        </p:nvSpPr>
        <p:spPr bwMode="auto">
          <a:xfrm>
            <a:off x="4572000" y="947737"/>
            <a:ext cx="3960440" cy="4893647"/>
          </a:xfrm>
          <a:prstGeom prst="rect">
            <a:avLst/>
          </a:prstGeom>
          <a:noFill/>
          <a:ln w="12700" cap="sq">
            <a:solidFill>
              <a:schemeClr val="tx1"/>
            </a:solidFill>
            <a:miter lim="800000"/>
            <a:headEnd type="none" w="sm" len="sm"/>
            <a:tailEnd type="none" w="sm" len="sm"/>
          </a:ln>
        </p:spPr>
        <p:txBody>
          <a:bodyPr wrap="square">
            <a:spAutoFit/>
          </a:bodyPr>
          <a:lstStyle/>
          <a:p>
            <a:r>
              <a:rPr kumimoji="1" lang="en-US" altLang="ko-KR" sz="2400" b="1" dirty="0"/>
              <a:t>class </a:t>
            </a:r>
            <a:r>
              <a:rPr kumimoji="1" lang="en-US" altLang="ko-KR" sz="2400" b="1" dirty="0">
                <a:solidFill>
                  <a:srgbClr val="0000CC"/>
                </a:solidFill>
              </a:rPr>
              <a:t>I</a:t>
            </a:r>
            <a:r>
              <a:rPr kumimoji="1" lang="en-US" altLang="ko-KR" sz="2400" b="1" dirty="0"/>
              <a:t> implements </a:t>
            </a:r>
            <a:r>
              <a:rPr kumimoji="1" lang="en-US" altLang="ko-KR" sz="2400" b="1" dirty="0">
                <a:solidFill>
                  <a:srgbClr val="FF6600"/>
                </a:solidFill>
              </a:rPr>
              <a:t>L</a:t>
            </a:r>
            <a:r>
              <a:rPr kumimoji="1" lang="en-US" altLang="ko-KR" sz="2400" b="1" dirty="0"/>
              <a:t> {  </a:t>
            </a:r>
          </a:p>
          <a:p>
            <a:pPr lvl="1"/>
            <a:r>
              <a:rPr kumimoji="1" lang="en-US" altLang="ko-KR" sz="2400" b="1" dirty="0"/>
              <a:t>  public </a:t>
            </a:r>
            <a:r>
              <a:rPr kumimoji="1" lang="en-US" altLang="ko-KR" sz="2400" b="1" dirty="0" err="1"/>
              <a:t>int</a:t>
            </a:r>
            <a:r>
              <a:rPr kumimoji="1" lang="en-US" altLang="ko-KR" sz="2400" b="1" dirty="0"/>
              <a:t> j1() {</a:t>
            </a:r>
          </a:p>
          <a:p>
            <a:pPr lvl="1"/>
            <a:r>
              <a:rPr kumimoji="1" lang="en-US" altLang="ko-KR" sz="2400" b="1" dirty="0"/>
              <a:t>     return 4;</a:t>
            </a:r>
          </a:p>
          <a:p>
            <a:pPr lvl="1"/>
            <a:r>
              <a:rPr kumimoji="1" lang="en-US" altLang="ko-KR" sz="2400" b="1" dirty="0"/>
              <a:t>  }</a:t>
            </a:r>
          </a:p>
          <a:p>
            <a:pPr lvl="1"/>
            <a:endParaRPr kumimoji="1" lang="en-US" altLang="ko-KR" sz="2400" b="1" dirty="0"/>
          </a:p>
          <a:p>
            <a:pPr lvl="1"/>
            <a:r>
              <a:rPr kumimoji="1" lang="en-US" altLang="ko-KR" sz="2400" b="1" dirty="0"/>
              <a:t>  public double k1() {</a:t>
            </a:r>
          </a:p>
          <a:p>
            <a:pPr lvl="1"/>
            <a:r>
              <a:rPr kumimoji="1" lang="en-US" altLang="ko-KR" sz="2400" b="1" dirty="0"/>
              <a:t>     return 6.8;</a:t>
            </a:r>
          </a:p>
          <a:p>
            <a:pPr lvl="1"/>
            <a:r>
              <a:rPr kumimoji="1" lang="en-US" altLang="ko-KR" sz="2400" b="1" dirty="0"/>
              <a:t>  }</a:t>
            </a:r>
          </a:p>
          <a:p>
            <a:pPr lvl="1"/>
            <a:endParaRPr kumimoji="1" lang="en-US" altLang="ko-KR" sz="2400" b="1" dirty="0"/>
          </a:p>
          <a:p>
            <a:pPr lvl="1"/>
            <a:r>
              <a:rPr kumimoji="1" lang="en-US" altLang="ko-KR" sz="2400" b="1" dirty="0"/>
              <a:t>  public </a:t>
            </a:r>
            <a:r>
              <a:rPr kumimoji="1" lang="en-US" altLang="ko-KR" sz="2400" b="1" dirty="0" err="1"/>
              <a:t>boolean</a:t>
            </a:r>
            <a:r>
              <a:rPr kumimoji="1" lang="en-US" altLang="ko-KR" sz="2400" b="1" dirty="0"/>
              <a:t> l1() {</a:t>
            </a:r>
          </a:p>
          <a:p>
            <a:pPr lvl="1"/>
            <a:r>
              <a:rPr kumimoji="1" lang="ko-KR" altLang="en-US" sz="2400" b="1" dirty="0"/>
              <a:t>     </a:t>
            </a:r>
            <a:r>
              <a:rPr kumimoji="1" lang="en-US" altLang="ko-KR" sz="2400" b="1" dirty="0"/>
              <a:t>return true;</a:t>
            </a:r>
          </a:p>
          <a:p>
            <a:pPr lvl="1"/>
            <a:r>
              <a:rPr kumimoji="1" lang="en-US" altLang="ko-KR" sz="2400" b="1" dirty="0"/>
              <a:t>  }</a:t>
            </a:r>
          </a:p>
          <a:p>
            <a:r>
              <a:rPr kumimoji="1" lang="en-US" altLang="ko-KR" sz="2400" b="1" dirty="0"/>
              <a:t>}</a:t>
            </a:r>
            <a:endParaRPr lang="en-US" altLang="zh-CN" sz="2400" dirty="0"/>
          </a:p>
        </p:txBody>
      </p:sp>
      <p:sp>
        <p:nvSpPr>
          <p:cNvPr id="33799" name="Text Box 6"/>
          <p:cNvSpPr txBox="1">
            <a:spLocks noChangeArrowheads="1"/>
          </p:cNvSpPr>
          <p:nvPr/>
        </p:nvSpPr>
        <p:spPr bwMode="auto">
          <a:xfrm>
            <a:off x="539551" y="1196752"/>
            <a:ext cx="3328849" cy="1562100"/>
          </a:xfrm>
          <a:prstGeom prst="rect">
            <a:avLst/>
          </a:prstGeom>
          <a:noFill/>
          <a:ln w="9525">
            <a:solidFill>
              <a:schemeClr val="tx1"/>
            </a:solidFill>
            <a:miter lim="800000"/>
            <a:headEnd/>
            <a:tailEnd/>
          </a:ln>
        </p:spPr>
        <p:txBody>
          <a:bodyPr wrap="square" lIns="90000" tIns="46800" rIns="90000" bIns="46800">
            <a:spAutoFit/>
          </a:bodyPr>
          <a:lstStyle/>
          <a:p>
            <a:r>
              <a:rPr kumimoji="1" lang="en-US" altLang="ko-KR" sz="2400" b="1"/>
              <a:t>interface </a:t>
            </a:r>
            <a:r>
              <a:rPr kumimoji="1" lang="en-US" altLang="ko-KR" sz="2400" b="1">
                <a:solidFill>
                  <a:srgbClr val="008000"/>
                </a:solidFill>
              </a:rPr>
              <a:t>J</a:t>
            </a:r>
            <a:r>
              <a:rPr kumimoji="1" lang="en-US" altLang="ko-KR" sz="2400" b="1"/>
              <a:t> {</a:t>
            </a:r>
          </a:p>
          <a:p>
            <a:r>
              <a:rPr kumimoji="1" lang="en-US" altLang="ko-KR" sz="2400" b="1"/>
              <a:t>  int j = 200;</a:t>
            </a:r>
          </a:p>
          <a:p>
            <a:r>
              <a:rPr kumimoji="1" lang="en-US" altLang="ko-KR" sz="2400" b="1"/>
              <a:t>  int j1();</a:t>
            </a:r>
          </a:p>
          <a:p>
            <a:r>
              <a:rPr kumimoji="1" lang="en-US" altLang="ko-KR" sz="2400" b="1"/>
              <a:t>}</a:t>
            </a:r>
            <a:endParaRPr lang="en-US" altLang="zh-CN" sz="2400"/>
          </a:p>
        </p:txBody>
      </p:sp>
      <p:sp>
        <p:nvSpPr>
          <p:cNvPr id="33800" name="Text Box 7"/>
          <p:cNvSpPr txBox="1">
            <a:spLocks noChangeArrowheads="1"/>
          </p:cNvSpPr>
          <p:nvPr/>
        </p:nvSpPr>
        <p:spPr bwMode="auto">
          <a:xfrm>
            <a:off x="539552" y="3117301"/>
            <a:ext cx="3328849" cy="1196975"/>
          </a:xfrm>
          <a:prstGeom prst="rect">
            <a:avLst/>
          </a:prstGeom>
          <a:noFill/>
          <a:ln w="9525">
            <a:solidFill>
              <a:schemeClr val="tx1"/>
            </a:solidFill>
            <a:miter lim="800000"/>
            <a:headEnd/>
            <a:tailEnd/>
          </a:ln>
        </p:spPr>
        <p:txBody>
          <a:bodyPr wrap="square" lIns="90000" tIns="46800" rIns="90000" bIns="46800">
            <a:spAutoFit/>
          </a:bodyPr>
          <a:lstStyle/>
          <a:p>
            <a:r>
              <a:rPr kumimoji="1" lang="en-US" altLang="ko-KR" sz="2400" b="1"/>
              <a:t>interface </a:t>
            </a:r>
            <a:r>
              <a:rPr kumimoji="1" lang="en-US" altLang="ko-KR" sz="2400" b="1">
                <a:solidFill>
                  <a:srgbClr val="008000"/>
                </a:solidFill>
              </a:rPr>
              <a:t>K</a:t>
            </a:r>
            <a:r>
              <a:rPr kumimoji="1" lang="en-US" altLang="ko-KR" sz="2400" b="1"/>
              <a:t> {</a:t>
            </a:r>
          </a:p>
          <a:p>
            <a:r>
              <a:rPr kumimoji="1" lang="en-US" altLang="ko-KR" sz="2400" b="1"/>
              <a:t>  double k1();</a:t>
            </a:r>
          </a:p>
          <a:p>
            <a:r>
              <a:rPr kumimoji="1" lang="en-US" altLang="ko-KR" sz="2400" b="1"/>
              <a:t>}</a:t>
            </a:r>
            <a:endParaRPr kumimoji="1"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blinds(horizontal)">
                                      <p:cBhvr>
                                        <p:cTn id="7" dur="500"/>
                                        <p:tgtEl>
                                          <p:spTgt spid="337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8"/>
                                        </p:tgtEl>
                                        <p:attrNameLst>
                                          <p:attrName>style.visibility</p:attrName>
                                        </p:attrNameLst>
                                      </p:cBhvr>
                                      <p:to>
                                        <p:strVal val="visible"/>
                                      </p:to>
                                    </p:set>
                                    <p:animEffect transition="in" filter="blinds(horizontal)">
                                      <p:cBhvr>
                                        <p:cTn id="12" dur="500"/>
                                        <p:tgtEl>
                                          <p:spTgt spid="3379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9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8">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8">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798">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79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8">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798">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7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8">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798">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7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P spid="3379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17DB6AA-1E22-4E59-A385-92852B647AC5}" type="slidenum">
              <a:rPr lang="en-US" altLang="zh-CN"/>
              <a:pPr>
                <a:defRPr/>
              </a:pPr>
              <a:t>9</a:t>
            </a:fld>
            <a:r>
              <a:rPr lang="en-US" altLang="zh-CN" dirty="0"/>
              <a:t> </a:t>
            </a:r>
          </a:p>
        </p:txBody>
      </p:sp>
      <p:pic>
        <p:nvPicPr>
          <p:cNvPr id="3" name="图片 2">
            <a:extLst>
              <a:ext uri="{FF2B5EF4-FFF2-40B4-BE49-F238E27FC236}">
                <a16:creationId xmlns:a16="http://schemas.microsoft.com/office/drawing/2014/main" id="{58B076FA-7532-4855-8B0E-A0185D547A18}"/>
              </a:ext>
            </a:extLst>
          </p:cNvPr>
          <p:cNvPicPr>
            <a:picLocks noChangeAspect="1"/>
          </p:cNvPicPr>
          <p:nvPr/>
        </p:nvPicPr>
        <p:blipFill>
          <a:blip r:embed="rId2"/>
          <a:stretch>
            <a:fillRect/>
          </a:stretch>
        </p:blipFill>
        <p:spPr>
          <a:xfrm>
            <a:off x="755576" y="980728"/>
            <a:ext cx="4010025" cy="4524375"/>
          </a:xfrm>
          <a:prstGeom prst="rect">
            <a:avLst/>
          </a:prstGeom>
        </p:spPr>
      </p:pic>
      <p:pic>
        <p:nvPicPr>
          <p:cNvPr id="8" name="图片 7">
            <a:extLst>
              <a:ext uri="{FF2B5EF4-FFF2-40B4-BE49-F238E27FC236}">
                <a16:creationId xmlns:a16="http://schemas.microsoft.com/office/drawing/2014/main" id="{DDD78AE5-46B4-446C-86AC-68E8AFEEDE41}"/>
              </a:ext>
            </a:extLst>
          </p:cNvPr>
          <p:cNvPicPr>
            <a:picLocks noChangeAspect="1"/>
          </p:cNvPicPr>
          <p:nvPr/>
        </p:nvPicPr>
        <p:blipFill>
          <a:blip r:embed="rId3"/>
          <a:stretch>
            <a:fillRect/>
          </a:stretch>
        </p:blipFill>
        <p:spPr>
          <a:xfrm>
            <a:off x="5476875" y="1052736"/>
            <a:ext cx="2143125" cy="3705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a:spLocks noGrp="1" noChangeArrowheads="1"/>
          </p:cNvSpPr>
          <p:nvPr>
            <p:ph idx="1"/>
          </p:nvPr>
        </p:nvSpPr>
        <p:spPr>
          <a:xfrm>
            <a:off x="971600" y="476672"/>
            <a:ext cx="7389835" cy="3738970"/>
          </a:xfrm>
          <a:noFill/>
          <a:ln>
            <a:solidFill>
              <a:schemeClr val="tx1"/>
            </a:solidFill>
          </a:ln>
        </p:spPr>
        <p:txBody>
          <a:bodyPr/>
          <a:lstStyle/>
          <a:p>
            <a:pPr eaLnBrk="1" hangingPunct="1">
              <a:lnSpc>
                <a:spcPct val="90000"/>
              </a:lnSpc>
              <a:buFontTx/>
              <a:buNone/>
            </a:pPr>
            <a:r>
              <a:rPr kumimoji="1" lang="en-US" altLang="ko-KR" sz="2400" b="1">
                <a:ea typeface="Gulim" pitchFamily="34" charset="-127"/>
              </a:rPr>
              <a:t>class InterfaceInheritance {  </a:t>
            </a:r>
          </a:p>
          <a:p>
            <a:pPr eaLnBrk="1" hangingPunct="1">
              <a:lnSpc>
                <a:spcPct val="90000"/>
              </a:lnSpc>
              <a:buFontTx/>
              <a:buNone/>
            </a:pPr>
            <a:r>
              <a:rPr kumimoji="1" lang="en-US" altLang="ko-KR" sz="2400" b="1">
                <a:ea typeface="Gulim" pitchFamily="34" charset="-127"/>
              </a:rPr>
              <a:t>  </a:t>
            </a:r>
            <a:r>
              <a:rPr kumimoji="1" lang="en-US" altLang="zh-CN" sz="2400" b="1">
                <a:ea typeface="Gulim" pitchFamily="34" charset="-127"/>
              </a:rPr>
              <a:t> </a:t>
            </a:r>
            <a:r>
              <a:rPr kumimoji="1" lang="en-US" altLang="ko-KR" sz="2400" b="1">
                <a:ea typeface="Gulim" pitchFamily="34" charset="-127"/>
              </a:rPr>
              <a:t>public static void main(String</a:t>
            </a:r>
            <a:r>
              <a:rPr kumimoji="1" lang="en-US" altLang="zh-CN" sz="2400" b="1">
                <a:ea typeface="Gulim" pitchFamily="34" charset="-127"/>
              </a:rPr>
              <a:t> a</a:t>
            </a:r>
            <a:r>
              <a:rPr kumimoji="1" lang="en-US" altLang="ko-KR" sz="2400" b="1">
                <a:ea typeface="Gulim" pitchFamily="34" charset="-127"/>
              </a:rPr>
              <a:t>rgs[</a:t>
            </a:r>
            <a:r>
              <a:rPr kumimoji="1" lang="en-US" altLang="zh-CN" sz="2400" b="1">
                <a:ea typeface="Gulim" pitchFamily="34" charset="-127"/>
              </a:rPr>
              <a:t> </a:t>
            </a:r>
            <a:r>
              <a:rPr kumimoji="1" lang="en-US" altLang="ko-KR" sz="2400" b="1">
                <a:ea typeface="Gulim" pitchFamily="34" charset="-127"/>
              </a:rPr>
              <a:t>])</a:t>
            </a:r>
            <a:r>
              <a:rPr kumimoji="1" lang="en-US" altLang="zh-CN" sz="2400" b="1">
                <a:ea typeface="Gulim" pitchFamily="34" charset="-127"/>
              </a:rPr>
              <a:t> </a:t>
            </a:r>
            <a:r>
              <a:rPr kumimoji="1" lang="en-US" altLang="ko-KR" sz="2400" b="1">
                <a:ea typeface="Gulim" pitchFamily="34" charset="-127"/>
              </a:rPr>
              <a:t>{</a:t>
            </a:r>
          </a:p>
          <a:p>
            <a:pPr eaLnBrk="1" hangingPunct="1">
              <a:lnSpc>
                <a:spcPct val="90000"/>
              </a:lnSpc>
              <a:buFontTx/>
              <a:buNone/>
            </a:pPr>
            <a:r>
              <a:rPr kumimoji="1" lang="en-US" altLang="ko-KR" sz="2400" b="1">
                <a:ea typeface="Gulim" pitchFamily="34" charset="-127"/>
              </a:rPr>
              <a:t>    </a:t>
            </a:r>
            <a:r>
              <a:rPr kumimoji="1" lang="en-US" altLang="zh-CN" sz="2400" b="1">
                <a:ea typeface="Gulim" pitchFamily="34" charset="-127"/>
              </a:rPr>
              <a:t>  I</a:t>
            </a:r>
            <a:r>
              <a:rPr kumimoji="1" lang="en-US" altLang="ko-KR" sz="2400" b="1">
                <a:ea typeface="Gulim" pitchFamily="34" charset="-127"/>
              </a:rPr>
              <a:t> i = new I();</a:t>
            </a:r>
          </a:p>
          <a:p>
            <a:pPr eaLnBrk="1" hangingPunct="1">
              <a:lnSpc>
                <a:spcPct val="90000"/>
              </a:lnSpc>
              <a:buFontTx/>
              <a:buNone/>
            </a:pPr>
            <a:r>
              <a:rPr kumimoji="1" lang="en-US" altLang="ko-KR" sz="2400" b="1">
                <a:ea typeface="Gulim" pitchFamily="34" charset="-127"/>
              </a:rPr>
              <a:t>    </a:t>
            </a:r>
            <a:r>
              <a:rPr kumimoji="1" lang="en-US" altLang="zh-CN" sz="2400" b="1">
                <a:ea typeface="Gulim" pitchFamily="34" charset="-127"/>
              </a:rPr>
              <a:t>  </a:t>
            </a:r>
            <a:r>
              <a:rPr kumimoji="1" lang="en-US" altLang="ko-KR" sz="2400" b="1">
                <a:ea typeface="Gulim" pitchFamily="34" charset="-127"/>
              </a:rPr>
              <a:t>System.out.println(i.j);</a:t>
            </a:r>
          </a:p>
          <a:p>
            <a:pPr eaLnBrk="1" hangingPunct="1">
              <a:lnSpc>
                <a:spcPct val="90000"/>
              </a:lnSpc>
              <a:buFontTx/>
              <a:buNone/>
            </a:pPr>
            <a:r>
              <a:rPr kumimoji="1" lang="en-US" altLang="ko-KR" sz="2400" b="1">
                <a:ea typeface="Gulim" pitchFamily="34" charset="-127"/>
              </a:rPr>
              <a:t>    </a:t>
            </a:r>
            <a:r>
              <a:rPr kumimoji="1" lang="en-US" altLang="zh-CN" sz="2400" b="1">
                <a:ea typeface="Gulim" pitchFamily="34" charset="-127"/>
              </a:rPr>
              <a:t>  </a:t>
            </a:r>
            <a:r>
              <a:rPr kumimoji="1" lang="en-US" altLang="ko-KR" sz="2400" b="1">
                <a:ea typeface="Gulim" pitchFamily="34" charset="-127"/>
              </a:rPr>
              <a:t>System.out.println(i.j1());</a:t>
            </a:r>
          </a:p>
          <a:p>
            <a:pPr eaLnBrk="1" hangingPunct="1">
              <a:lnSpc>
                <a:spcPct val="90000"/>
              </a:lnSpc>
              <a:buFontTx/>
              <a:buNone/>
            </a:pPr>
            <a:r>
              <a:rPr kumimoji="1" lang="en-US" altLang="ko-KR" sz="2400" b="1">
                <a:ea typeface="Gulim" pitchFamily="34" charset="-127"/>
              </a:rPr>
              <a:t>    </a:t>
            </a:r>
            <a:r>
              <a:rPr kumimoji="1" lang="en-US" altLang="zh-CN" sz="2400" b="1">
                <a:ea typeface="Gulim" pitchFamily="34" charset="-127"/>
              </a:rPr>
              <a:t>  </a:t>
            </a:r>
            <a:r>
              <a:rPr kumimoji="1" lang="en-US" altLang="ko-KR" sz="2400" b="1">
                <a:ea typeface="Gulim" pitchFamily="34" charset="-127"/>
              </a:rPr>
              <a:t>System.out.println(i.k1());</a:t>
            </a:r>
          </a:p>
          <a:p>
            <a:pPr eaLnBrk="1" hangingPunct="1">
              <a:lnSpc>
                <a:spcPct val="90000"/>
              </a:lnSpc>
              <a:buFontTx/>
              <a:buNone/>
            </a:pPr>
            <a:r>
              <a:rPr kumimoji="1" lang="en-US" altLang="ko-KR" sz="2400" b="1">
                <a:ea typeface="Gulim" pitchFamily="34" charset="-127"/>
              </a:rPr>
              <a:t>    </a:t>
            </a:r>
            <a:r>
              <a:rPr kumimoji="1" lang="en-US" altLang="zh-CN" sz="2400" b="1">
                <a:ea typeface="Gulim" pitchFamily="34" charset="-127"/>
              </a:rPr>
              <a:t>  </a:t>
            </a:r>
            <a:r>
              <a:rPr kumimoji="1" lang="en-US" altLang="ko-KR" sz="2400" b="1">
                <a:ea typeface="Gulim" pitchFamily="34" charset="-127"/>
              </a:rPr>
              <a:t>System.out.println(i.l1());</a:t>
            </a:r>
          </a:p>
          <a:p>
            <a:pPr eaLnBrk="1" hangingPunct="1">
              <a:lnSpc>
                <a:spcPct val="90000"/>
              </a:lnSpc>
              <a:buFontTx/>
              <a:buNone/>
            </a:pPr>
            <a:r>
              <a:rPr kumimoji="1" lang="en-US" altLang="ko-KR" sz="2400" b="1">
                <a:ea typeface="Gulim" pitchFamily="34" charset="-127"/>
              </a:rPr>
              <a:t>  }</a:t>
            </a:r>
          </a:p>
          <a:p>
            <a:pPr eaLnBrk="1" hangingPunct="1">
              <a:lnSpc>
                <a:spcPct val="90000"/>
              </a:lnSpc>
              <a:buFontTx/>
              <a:buNone/>
            </a:pPr>
            <a:r>
              <a:rPr kumimoji="1" lang="en-US" altLang="ko-KR" sz="2400" b="1">
                <a:ea typeface="Gulim" pitchFamily="34" charset="-127"/>
              </a:rPr>
              <a:t>}</a:t>
            </a:r>
          </a:p>
        </p:txBody>
      </p:sp>
      <p:sp>
        <p:nvSpPr>
          <p:cNvPr id="6" name="灯片编号占位符 5"/>
          <p:cNvSpPr>
            <a:spLocks noGrp="1"/>
          </p:cNvSpPr>
          <p:nvPr>
            <p:ph type="sldNum" sz="quarter" idx="12"/>
          </p:nvPr>
        </p:nvSpPr>
        <p:spPr/>
        <p:txBody>
          <a:bodyPr/>
          <a:lstStyle/>
          <a:p>
            <a:pPr>
              <a:defRPr/>
            </a:pPr>
            <a:fld id="{A5D18E78-64F2-4736-8DA3-7131174C9F8D}" type="slidenum">
              <a:rPr lang="en-US" altLang="zh-CN"/>
              <a:pPr>
                <a:defRPr/>
              </a:pPr>
              <a:t>90</a:t>
            </a:fld>
            <a:endParaRPr lang="en-US" altLang="zh-CN"/>
          </a:p>
        </p:txBody>
      </p:sp>
      <p:sp>
        <p:nvSpPr>
          <p:cNvPr id="51203" name="Text Box 3"/>
          <p:cNvSpPr txBox="1">
            <a:spLocks noChangeArrowheads="1"/>
          </p:cNvSpPr>
          <p:nvPr/>
        </p:nvSpPr>
        <p:spPr bwMode="auto">
          <a:xfrm>
            <a:off x="2339752" y="4605810"/>
            <a:ext cx="1988957" cy="1421928"/>
          </a:xfrm>
          <a:prstGeom prst="rect">
            <a:avLst/>
          </a:prstGeom>
          <a:noFill/>
          <a:ln w="9525">
            <a:solidFill>
              <a:schemeClr val="hlink"/>
            </a:solidFill>
            <a:miter lim="800000"/>
            <a:headEnd/>
            <a:tailEnd/>
          </a:ln>
        </p:spPr>
        <p:txBody>
          <a:bodyPr wrap="square">
            <a:spAutoFit/>
          </a:bodyPr>
          <a:lstStyle/>
          <a:p>
            <a:pPr latinLnBrk="1">
              <a:lnSpc>
                <a:spcPct val="90000"/>
              </a:lnSpc>
            </a:pPr>
            <a:r>
              <a:rPr kumimoji="1" lang="en-US" altLang="ko-KR" sz="2400">
                <a:solidFill>
                  <a:schemeClr val="tx2"/>
                </a:solidFill>
                <a:ea typeface="Gulim" pitchFamily="34" charset="-127"/>
              </a:rPr>
              <a:t>200</a:t>
            </a:r>
          </a:p>
          <a:p>
            <a:pPr latinLnBrk="1">
              <a:lnSpc>
                <a:spcPct val="90000"/>
              </a:lnSpc>
            </a:pPr>
            <a:r>
              <a:rPr kumimoji="1" lang="en-US" altLang="ko-KR" sz="2400">
                <a:solidFill>
                  <a:schemeClr val="tx2"/>
                </a:solidFill>
                <a:ea typeface="Gulim" pitchFamily="34" charset="-127"/>
              </a:rPr>
              <a:t>4</a:t>
            </a:r>
          </a:p>
          <a:p>
            <a:pPr latinLnBrk="1">
              <a:lnSpc>
                <a:spcPct val="90000"/>
              </a:lnSpc>
            </a:pPr>
            <a:r>
              <a:rPr kumimoji="1" lang="en-US" altLang="ko-KR" sz="2400">
                <a:solidFill>
                  <a:schemeClr val="tx2"/>
                </a:solidFill>
                <a:ea typeface="Gulim" pitchFamily="34" charset="-127"/>
              </a:rPr>
              <a:t>6.8</a:t>
            </a:r>
          </a:p>
          <a:p>
            <a:pPr latinLnBrk="1">
              <a:lnSpc>
                <a:spcPct val="90000"/>
              </a:lnSpc>
            </a:pPr>
            <a:r>
              <a:rPr kumimoji="1" lang="en-US" altLang="ko-KR" sz="2400">
                <a:solidFill>
                  <a:schemeClr val="tx2"/>
                </a:solidFill>
                <a:ea typeface="Gulim" pitchFamily="34" charset="-127"/>
              </a:rPr>
              <a:t>true</a:t>
            </a:r>
          </a:p>
        </p:txBody>
      </p:sp>
      <p:sp>
        <p:nvSpPr>
          <p:cNvPr id="2" name="文本框 1">
            <a:extLst>
              <a:ext uri="{FF2B5EF4-FFF2-40B4-BE49-F238E27FC236}">
                <a16:creationId xmlns:a16="http://schemas.microsoft.com/office/drawing/2014/main" id="{31324326-1B09-46D5-99A4-4FD28F7BB3F1}"/>
              </a:ext>
            </a:extLst>
          </p:cNvPr>
          <p:cNvSpPr txBox="1"/>
          <p:nvPr/>
        </p:nvSpPr>
        <p:spPr>
          <a:xfrm>
            <a:off x="1403648" y="4855109"/>
            <a:ext cx="1107996" cy="461665"/>
          </a:xfrm>
          <a:prstGeom prst="rect">
            <a:avLst/>
          </a:prstGeom>
          <a:noFill/>
        </p:spPr>
        <p:txBody>
          <a:bodyPr wrap="none" rtlCol="0">
            <a:spAutoFit/>
          </a:bodyPr>
          <a:lstStyle/>
          <a:p>
            <a:r>
              <a:rPr lang="zh-CN" altLang="en-US" sz="2400"/>
              <a:t>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ppt_x"/>
                                          </p:val>
                                        </p:tav>
                                        <p:tav tm="100000">
                                          <p:val>
                                            <p:strVal val="#ppt_x"/>
                                          </p:val>
                                        </p:tav>
                                      </p:tavLst>
                                    </p:anim>
                                    <p:anim calcmode="lin" valueType="num">
                                      <p:cBhvr additive="base">
                                        <p:cTn id="8" dur="500" fill="hold"/>
                                        <p:tgtEl>
                                          <p:spTgt spid="51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a:t>
            </a:r>
            <a:r>
              <a:rPr lang="zh-CN" altLang="en-US"/>
              <a:t>10.</a:t>
            </a:r>
            <a:r>
              <a:rPr lang="en-US" altLang="zh-CN"/>
              <a:t>2 </a:t>
            </a:r>
            <a:r>
              <a:rPr lang="zh-CN" altLang="en-US">
                <a:latin typeface="宋体" charset="-122"/>
              </a:rPr>
              <a:t>接口</a:t>
            </a:r>
            <a:r>
              <a:rPr lang="zh-CN" altLang="en-US" dirty="0">
                <a:latin typeface="宋体" charset="-122"/>
              </a:rPr>
              <a:t>回调 </a:t>
            </a:r>
            <a:endParaRPr lang="zh-CN" altLang="en-US" dirty="0"/>
          </a:p>
        </p:txBody>
      </p:sp>
      <p:sp>
        <p:nvSpPr>
          <p:cNvPr id="3" name="内容占位符 2"/>
          <p:cNvSpPr>
            <a:spLocks noGrp="1"/>
          </p:cNvSpPr>
          <p:nvPr>
            <p:ph idx="1"/>
          </p:nvPr>
        </p:nvSpPr>
        <p:spPr>
          <a:xfrm>
            <a:off x="390364" y="1628800"/>
            <a:ext cx="8363272" cy="4502150"/>
          </a:xfrm>
        </p:spPr>
        <p:txBody>
          <a:bodyPr/>
          <a:lstStyle/>
          <a:p>
            <a:pPr marL="533400" indent="-533400">
              <a:spcBef>
                <a:spcPts val="0"/>
              </a:spcBef>
            </a:pPr>
            <a:r>
              <a:rPr lang="zh-CN" altLang="en-US" b="1" dirty="0">
                <a:latin typeface="Tahoma" pitchFamily="34" charset="0"/>
                <a:cs typeface="Tahoma" pitchFamily="34" charset="0"/>
              </a:rPr>
              <a:t>引用数据类型</a:t>
            </a:r>
            <a:endParaRPr lang="en-US" altLang="zh-CN" b="1" dirty="0">
              <a:latin typeface="Tahoma" pitchFamily="34" charset="0"/>
              <a:ea typeface="Tahoma" pitchFamily="34" charset="0"/>
              <a:cs typeface="Tahoma" pitchFamily="34" charset="0"/>
            </a:endParaRPr>
          </a:p>
          <a:p>
            <a:pPr marL="914400" lvl="1" indent="-457200">
              <a:spcBef>
                <a:spcPts val="0"/>
              </a:spcBef>
              <a:buFont typeface="Wingdings" pitchFamily="2" charset="2"/>
              <a:buAutoNum type="arabicPeriod"/>
            </a:pPr>
            <a:r>
              <a:rPr lang="en-US" altLang="zh-CN" b="1" dirty="0">
                <a:solidFill>
                  <a:schemeClr val="tx2"/>
                </a:solidFill>
                <a:latin typeface="Tahoma" pitchFamily="34" charset="0"/>
                <a:ea typeface="Tahoma" pitchFamily="34" charset="0"/>
                <a:cs typeface="Tahoma" pitchFamily="34" charset="0"/>
              </a:rPr>
              <a:t>class(</a:t>
            </a:r>
            <a:r>
              <a:rPr lang="zh-CN" altLang="en-US" b="1" dirty="0">
                <a:solidFill>
                  <a:schemeClr val="tx2"/>
                </a:solidFill>
                <a:latin typeface="Tahoma" pitchFamily="34" charset="0"/>
                <a:cs typeface="Tahoma" pitchFamily="34" charset="0"/>
              </a:rPr>
              <a:t>类</a:t>
            </a:r>
            <a:r>
              <a:rPr lang="en-US" altLang="zh-CN" b="1" dirty="0">
                <a:solidFill>
                  <a:schemeClr val="tx2"/>
                </a:solidFill>
                <a:latin typeface="Tahoma" pitchFamily="34" charset="0"/>
                <a:ea typeface="Tahoma" pitchFamily="34" charset="0"/>
                <a:cs typeface="Tahoma" pitchFamily="34" charset="0"/>
              </a:rPr>
              <a:t>)</a:t>
            </a:r>
            <a:r>
              <a:rPr lang="en-US" altLang="zh-CN" dirty="0">
                <a:latin typeface="Tahoma" pitchFamily="34" charset="0"/>
                <a:ea typeface="Tahoma" pitchFamily="34" charset="0"/>
                <a:cs typeface="Tahoma" pitchFamily="34" charset="0"/>
              </a:rPr>
              <a:t> types</a:t>
            </a:r>
          </a:p>
          <a:p>
            <a:pPr marL="914400" lvl="1" indent="-457200">
              <a:spcBef>
                <a:spcPts val="0"/>
              </a:spcBef>
              <a:buFont typeface="Wingdings" pitchFamily="2" charset="2"/>
              <a:buAutoNum type="arabicPeriod"/>
            </a:pPr>
            <a:r>
              <a:rPr lang="en-US" altLang="zh-CN" b="1" dirty="0">
                <a:solidFill>
                  <a:srgbClr val="CC0000"/>
                </a:solidFill>
                <a:latin typeface="Tahoma" pitchFamily="34" charset="0"/>
                <a:ea typeface="Tahoma" pitchFamily="34" charset="0"/>
                <a:cs typeface="Tahoma" pitchFamily="34" charset="0"/>
              </a:rPr>
              <a:t>interface (</a:t>
            </a:r>
            <a:r>
              <a:rPr lang="zh-CN" altLang="en-US" b="1" dirty="0">
                <a:solidFill>
                  <a:srgbClr val="CC0000"/>
                </a:solidFill>
                <a:latin typeface="Tahoma" pitchFamily="34" charset="0"/>
                <a:cs typeface="Tahoma" pitchFamily="34" charset="0"/>
              </a:rPr>
              <a:t>接口</a:t>
            </a:r>
            <a:r>
              <a:rPr lang="en-US" altLang="zh-CN" b="1" dirty="0">
                <a:solidFill>
                  <a:srgbClr val="CC0000"/>
                </a:solidFill>
                <a:latin typeface="Tahoma" pitchFamily="34" charset="0"/>
                <a:ea typeface="Tahoma" pitchFamily="34" charset="0"/>
                <a:cs typeface="Tahoma" pitchFamily="34" charset="0"/>
              </a:rPr>
              <a:t>)</a:t>
            </a:r>
            <a:r>
              <a:rPr lang="en-US" altLang="zh-CN" dirty="0">
                <a:latin typeface="Tahoma" pitchFamily="34" charset="0"/>
                <a:ea typeface="Tahoma" pitchFamily="34" charset="0"/>
                <a:cs typeface="Tahoma" pitchFamily="34" charset="0"/>
              </a:rPr>
              <a:t> types</a:t>
            </a:r>
          </a:p>
          <a:p>
            <a:pPr marL="914400" lvl="1" indent="-457200">
              <a:spcBef>
                <a:spcPts val="0"/>
              </a:spcBef>
              <a:buFont typeface="Wingdings" pitchFamily="2" charset="2"/>
              <a:buAutoNum type="arabicPeriod"/>
            </a:pPr>
            <a:r>
              <a:rPr lang="en-US" altLang="zh-CN" b="1" dirty="0">
                <a:solidFill>
                  <a:schemeClr val="tx2"/>
                </a:solidFill>
                <a:latin typeface="Tahoma" pitchFamily="34" charset="0"/>
                <a:ea typeface="Tahoma" pitchFamily="34" charset="0"/>
                <a:cs typeface="Tahoma" pitchFamily="34" charset="0"/>
              </a:rPr>
              <a:t>array(</a:t>
            </a:r>
            <a:r>
              <a:rPr lang="zh-CN" altLang="en-US" b="1" dirty="0">
                <a:solidFill>
                  <a:schemeClr val="tx2"/>
                </a:solidFill>
                <a:latin typeface="Tahoma" pitchFamily="34" charset="0"/>
                <a:cs typeface="Tahoma" pitchFamily="34" charset="0"/>
              </a:rPr>
              <a:t>数组</a:t>
            </a:r>
            <a:r>
              <a:rPr lang="en-US" altLang="zh-CN" b="1" dirty="0">
                <a:solidFill>
                  <a:schemeClr val="tx2"/>
                </a:solidFill>
                <a:latin typeface="Tahoma" pitchFamily="34" charset="0"/>
                <a:ea typeface="Tahoma" pitchFamily="34" charset="0"/>
                <a:cs typeface="Tahoma" pitchFamily="34" charset="0"/>
              </a:rPr>
              <a:t>)</a:t>
            </a:r>
            <a:r>
              <a:rPr lang="en-US" altLang="zh-CN" dirty="0">
                <a:latin typeface="Tahoma" pitchFamily="34" charset="0"/>
                <a:ea typeface="Tahoma" pitchFamily="34" charset="0"/>
                <a:cs typeface="Tahoma" pitchFamily="34" charset="0"/>
              </a:rPr>
              <a:t> types</a:t>
            </a:r>
          </a:p>
          <a:p>
            <a:pPr marL="565150" indent="-457200">
              <a:spcBef>
                <a:spcPts val="0"/>
              </a:spcBef>
            </a:pPr>
            <a:endParaRPr lang="en-US" altLang="zh-CN" dirty="0">
              <a:solidFill>
                <a:srgbClr val="C00000"/>
              </a:solidFill>
              <a:latin typeface="华文新魏" panose="02010800040101010101" pitchFamily="2" charset="-122"/>
              <a:ea typeface="华文新魏" panose="02010800040101010101" pitchFamily="2" charset="-122"/>
            </a:endParaRPr>
          </a:p>
          <a:p>
            <a:pPr marL="565150" indent="-457200">
              <a:spcBef>
                <a:spcPts val="0"/>
              </a:spcBef>
            </a:pPr>
            <a:r>
              <a:rPr lang="zh-CN" altLang="en-US" dirty="0">
                <a:solidFill>
                  <a:srgbClr val="C00000"/>
                </a:solidFill>
                <a:latin typeface="华文新魏" panose="02010800040101010101" pitchFamily="2" charset="-122"/>
                <a:ea typeface="华文新魏" panose="02010800040101010101" pitchFamily="2" charset="-122"/>
              </a:rPr>
              <a:t>接口变量</a:t>
            </a:r>
            <a:r>
              <a:rPr lang="en-US" altLang="zh-CN" dirty="0">
                <a:solidFill>
                  <a:srgbClr val="C00000"/>
                </a:solidFill>
                <a:latin typeface="华文新魏" panose="02010800040101010101" pitchFamily="2" charset="-122"/>
                <a:ea typeface="华文新魏" panose="02010800040101010101" pitchFamily="2" charset="-122"/>
              </a:rPr>
              <a:t>/</a:t>
            </a:r>
            <a:r>
              <a:rPr lang="zh-CN" altLang="en-US" dirty="0">
                <a:solidFill>
                  <a:srgbClr val="C00000"/>
                </a:solidFill>
                <a:latin typeface="华文新魏" panose="02010800040101010101" pitchFamily="2" charset="-122"/>
                <a:ea typeface="华文新魏" panose="02010800040101010101" pitchFamily="2" charset="-122"/>
              </a:rPr>
              <a:t>对象</a:t>
            </a:r>
            <a:endParaRPr lang="en-US" altLang="zh-CN" dirty="0">
              <a:latin typeface="Tahoma" pitchFamily="34" charset="0"/>
              <a:ea typeface="Tahoma" pitchFamily="34" charset="0"/>
              <a:cs typeface="Tahoma" pitchFamily="34" charset="0"/>
            </a:endParaRPr>
          </a:p>
          <a:p>
            <a:pPr marL="860425" lvl="2" indent="-457200">
              <a:spcBef>
                <a:spcPts val="0"/>
              </a:spcBef>
              <a:buFont typeface="Wingdings" panose="05000000000000000000" pitchFamily="2" charset="2"/>
              <a:buChar char="Ø"/>
            </a:pPr>
            <a:r>
              <a:rPr lang="zh-CN" altLang="en-US" sz="2400" b="1" dirty="0">
                <a:latin typeface="+mj-lt"/>
                <a:ea typeface="+mj-ea"/>
                <a:cs typeface="Tahoma" pitchFamily="34" charset="0"/>
              </a:rPr>
              <a:t>某个</a:t>
            </a:r>
            <a:r>
              <a:rPr lang="en-US" altLang="zh-CN" sz="2400" b="1" dirty="0">
                <a:solidFill>
                  <a:srgbClr val="CC0000"/>
                </a:solidFill>
                <a:latin typeface="+mj-lt"/>
                <a:ea typeface="+mj-ea"/>
                <a:cs typeface="Tahoma" pitchFamily="34" charset="0"/>
              </a:rPr>
              <a:t>interface (</a:t>
            </a:r>
            <a:r>
              <a:rPr lang="zh-CN" altLang="en-US" sz="2400" b="1" dirty="0">
                <a:solidFill>
                  <a:srgbClr val="CC0000"/>
                </a:solidFill>
                <a:latin typeface="+mj-lt"/>
                <a:ea typeface="+mj-ea"/>
                <a:cs typeface="Tahoma" pitchFamily="34" charset="0"/>
              </a:rPr>
              <a:t>接口</a:t>
            </a:r>
            <a:r>
              <a:rPr lang="en-US" altLang="zh-CN" sz="2400" b="1" dirty="0">
                <a:solidFill>
                  <a:srgbClr val="CC0000"/>
                </a:solidFill>
                <a:latin typeface="+mj-lt"/>
                <a:ea typeface="+mj-ea"/>
                <a:cs typeface="Tahoma" pitchFamily="34" charset="0"/>
              </a:rPr>
              <a:t>)</a:t>
            </a:r>
            <a:r>
              <a:rPr lang="en-US" altLang="zh-CN" sz="2400" dirty="0">
                <a:latin typeface="+mj-lt"/>
                <a:ea typeface="+mj-ea"/>
                <a:cs typeface="Tahoma" pitchFamily="34" charset="0"/>
              </a:rPr>
              <a:t> </a:t>
            </a:r>
            <a:r>
              <a:rPr lang="zh-CN" altLang="en-US" sz="2400" dirty="0">
                <a:latin typeface="+mj-lt"/>
                <a:ea typeface="+mj-ea"/>
                <a:cs typeface="Tahoma" pitchFamily="34" charset="0"/>
              </a:rPr>
              <a:t>的变量，由实现该接口的类的对象通过</a:t>
            </a:r>
            <a:r>
              <a:rPr lang="zh-CN" altLang="en-US" sz="2400" b="1" dirty="0">
                <a:solidFill>
                  <a:srgbClr val="000099"/>
                </a:solidFill>
                <a:latin typeface="华文新魏" panose="02010800040101010101" pitchFamily="2" charset="-122"/>
                <a:ea typeface="华文新魏" panose="02010800040101010101" pitchFamily="2" charset="-122"/>
                <a:cs typeface="Tahoma" pitchFamily="34" charset="0"/>
              </a:rPr>
              <a:t>对象上转</a:t>
            </a:r>
            <a:r>
              <a:rPr lang="zh-CN" altLang="en-US" sz="2400" dirty="0">
                <a:latin typeface="+mj-lt"/>
                <a:ea typeface="+mj-ea"/>
                <a:cs typeface="Tahoma" pitchFamily="34" charset="0"/>
              </a:rPr>
              <a:t>而获得。</a:t>
            </a:r>
            <a:endParaRPr lang="en-US" altLang="zh-CN" sz="2400" dirty="0">
              <a:latin typeface="+mj-lt"/>
              <a:ea typeface="+mj-ea"/>
              <a:cs typeface="Tahoma" pitchFamily="34" charset="0"/>
            </a:endParaRPr>
          </a:p>
          <a:p>
            <a:pPr marL="860425" lvl="2" indent="-457200">
              <a:spcBef>
                <a:spcPts val="0"/>
              </a:spcBef>
              <a:buFont typeface="Wingdings" panose="05000000000000000000" pitchFamily="2" charset="2"/>
              <a:buChar char="Ø"/>
            </a:pPr>
            <a:r>
              <a:rPr lang="zh-CN" altLang="en-US" sz="2400" dirty="0">
                <a:solidFill>
                  <a:srgbClr val="C00000"/>
                </a:solidFill>
                <a:latin typeface="华文新魏" panose="02010800040101010101" pitchFamily="2" charset="-122"/>
                <a:ea typeface="华文新魏" panose="02010800040101010101" pitchFamily="2" charset="-122"/>
              </a:rPr>
              <a:t>接口变量</a:t>
            </a:r>
            <a:r>
              <a:rPr lang="zh-CN" altLang="en-US" sz="2400" dirty="0">
                <a:latin typeface="+mj-lt"/>
                <a:ea typeface="+mj-ea"/>
                <a:cs typeface="Tahoma" pitchFamily="34" charset="0"/>
              </a:rPr>
              <a:t>只能访问接口本身所拥有的成员，包括：常量和方法，且调用的方法就是上转对象的类的实现版本。</a:t>
            </a:r>
            <a:endParaRPr lang="en-US" altLang="zh-CN" dirty="0">
              <a:latin typeface="Tahoma" pitchFamily="34" charset="0"/>
              <a:ea typeface="Tahoma" pitchFamily="34" charset="0"/>
              <a:cs typeface="Tahoma" pitchFamily="34" charset="0"/>
            </a:endParaRPr>
          </a:p>
          <a:p>
            <a:endParaRPr lang="en-US" altLang="zh-CN"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642910" y="357166"/>
            <a:ext cx="7286676" cy="1143000"/>
          </a:xfrm>
        </p:spPr>
        <p:txBody>
          <a:bodyPr>
            <a:normAutofit/>
          </a:bodyPr>
          <a:lstStyle/>
          <a:p>
            <a:r>
              <a:rPr lang="zh-CN" altLang="en-US" dirty="0"/>
              <a:t>§5.</a:t>
            </a:r>
            <a:r>
              <a:rPr lang="zh-CN" altLang="en-US"/>
              <a:t>10.</a:t>
            </a:r>
            <a:r>
              <a:rPr lang="en-US" altLang="zh-CN"/>
              <a:t>2</a:t>
            </a:r>
            <a:r>
              <a:rPr lang="zh-CN" altLang="en-US"/>
              <a:t> </a:t>
            </a:r>
            <a:r>
              <a:rPr lang="zh-CN" altLang="en-US">
                <a:latin typeface="宋体" charset="-122"/>
              </a:rPr>
              <a:t>接口</a:t>
            </a:r>
            <a:r>
              <a:rPr lang="zh-CN" altLang="en-US" dirty="0">
                <a:latin typeface="宋体" charset="-122"/>
              </a:rPr>
              <a:t>回调 </a:t>
            </a:r>
            <a:endParaRPr lang="en-US" altLang="zh-CN" b="0" dirty="0">
              <a:solidFill>
                <a:schemeClr val="tx1"/>
              </a:solidFill>
              <a:latin typeface="Tahoma" pitchFamily="34" charset="0"/>
              <a:ea typeface="Tahoma" pitchFamily="34" charset="0"/>
              <a:cs typeface="Tahoma" pitchFamily="34" charset="0"/>
            </a:endParaRPr>
          </a:p>
        </p:txBody>
      </p:sp>
      <p:sp>
        <p:nvSpPr>
          <p:cNvPr id="44037" name="Rectangle 3"/>
          <p:cNvSpPr>
            <a:spLocks noGrp="1" noChangeArrowheads="1"/>
          </p:cNvSpPr>
          <p:nvPr>
            <p:ph idx="1"/>
          </p:nvPr>
        </p:nvSpPr>
        <p:spPr>
          <a:xfrm>
            <a:off x="512762" y="1743075"/>
            <a:ext cx="8202642" cy="4291012"/>
          </a:xfrm>
        </p:spPr>
        <p:txBody>
          <a:bodyPr/>
          <a:lstStyle/>
          <a:p>
            <a:r>
              <a:rPr lang="zh-CN" altLang="en-US" b="1" dirty="0"/>
              <a:t>接口回调</a:t>
            </a:r>
            <a:r>
              <a:rPr lang="zh-CN" altLang="en-US" dirty="0"/>
              <a:t>：</a:t>
            </a:r>
            <a:endParaRPr lang="en-US" altLang="zh-CN" dirty="0"/>
          </a:p>
          <a:p>
            <a:pPr lvl="1"/>
            <a:r>
              <a:rPr lang="zh-CN" altLang="en-US" dirty="0"/>
              <a:t>可以把实现某一接口的类创建的</a:t>
            </a:r>
            <a:r>
              <a:rPr lang="zh-CN" altLang="en-US" dirty="0">
                <a:solidFill>
                  <a:srgbClr val="C00000"/>
                </a:solidFill>
              </a:rPr>
              <a:t>对象</a:t>
            </a:r>
            <a:r>
              <a:rPr lang="zh-CN" altLang="en-US" dirty="0"/>
              <a:t>的引用赋给该接口声明的</a:t>
            </a:r>
            <a:r>
              <a:rPr lang="zh-CN" altLang="en-US" dirty="0">
                <a:solidFill>
                  <a:srgbClr val="C00000"/>
                </a:solidFill>
                <a:latin typeface="华文新魏" panose="02010800040101010101" pitchFamily="2" charset="-122"/>
                <a:ea typeface="华文新魏" panose="02010800040101010101" pitchFamily="2" charset="-122"/>
              </a:rPr>
              <a:t>接口变量</a:t>
            </a:r>
            <a:r>
              <a:rPr lang="zh-CN" altLang="en-US" dirty="0"/>
              <a:t>中，那么，该接口变量就可以调用</a:t>
            </a:r>
            <a:r>
              <a:rPr lang="zh-CN" altLang="en-US" dirty="0">
                <a:latin typeface="华文行楷" panose="02010800040101010101" pitchFamily="2" charset="-122"/>
                <a:ea typeface="华文行楷" panose="02010800040101010101" pitchFamily="2" charset="-122"/>
              </a:rPr>
              <a:t>被类重写的接口方法</a:t>
            </a:r>
            <a:r>
              <a:rPr lang="zh-CN" altLang="en-US" dirty="0"/>
              <a:t>。</a:t>
            </a:r>
            <a:endParaRPr lang="en-US" altLang="zh-CN" dirty="0"/>
          </a:p>
          <a:p>
            <a:pPr lvl="1"/>
            <a:r>
              <a:rPr lang="zh-CN" altLang="en-US" dirty="0"/>
              <a:t>实际上，当</a:t>
            </a:r>
            <a:r>
              <a:rPr lang="zh-CN" altLang="en-US" dirty="0">
                <a:solidFill>
                  <a:srgbClr val="C00000"/>
                </a:solidFill>
                <a:latin typeface="华文新魏" panose="02010800040101010101" pitchFamily="2" charset="-122"/>
                <a:ea typeface="华文新魏" panose="02010800040101010101" pitchFamily="2" charset="-122"/>
              </a:rPr>
              <a:t>接口变量</a:t>
            </a:r>
            <a:r>
              <a:rPr lang="zh-CN" altLang="en-US" dirty="0">
                <a:latin typeface="华文新魏" panose="02010800040101010101" pitchFamily="2" charset="-122"/>
                <a:ea typeface="华文新魏" panose="02010800040101010101" pitchFamily="2" charset="-122"/>
              </a:rPr>
              <a:t>调用被类重写的接口方法</a:t>
            </a:r>
            <a:r>
              <a:rPr lang="zh-CN" altLang="en-US" dirty="0"/>
              <a:t>时，就是通知相应的对象调用这个方法。</a:t>
            </a:r>
            <a:endParaRPr lang="en-US" altLang="zh-CN" dirty="0"/>
          </a:p>
          <a:p>
            <a:pPr lvl="1"/>
            <a:endParaRPr lang="zh-CN" altLang="en-US" dirty="0"/>
          </a:p>
          <a:p>
            <a:r>
              <a:rPr lang="zh-CN" altLang="en-US" dirty="0"/>
              <a:t>例</a:t>
            </a:r>
            <a:r>
              <a:rPr lang="en-US" altLang="zh-CN" dirty="0"/>
              <a:t>5-16(</a:t>
            </a:r>
            <a:r>
              <a:rPr lang="zh-CN" altLang="en-US" dirty="0"/>
              <a:t>课后阅读与运行</a:t>
            </a:r>
            <a:r>
              <a:rPr lang="en-US" altLang="zh-CN" dirty="0"/>
              <a:t>)</a:t>
            </a:r>
            <a:endParaRPr lang="zh-CN" altLang="en-US" dirty="0"/>
          </a:p>
          <a:p>
            <a:pPr marL="565150" lvl="1" indent="-457200">
              <a:buClr>
                <a:schemeClr val="tx2"/>
              </a:buClr>
              <a:buFont typeface="Wingdings" pitchFamily="2" charset="2"/>
              <a:buChar char="l"/>
            </a:pPr>
            <a:endParaRPr lang="en-US" altLang="zh-CN" dirty="0">
              <a:latin typeface="Tahoma" pitchFamily="34" charset="0"/>
              <a:ea typeface="Tahoma" pitchFamily="34" charset="0"/>
              <a:cs typeface="Tahoma" pitchFamily="34" charset="0"/>
            </a:endParaRPr>
          </a:p>
          <a:p>
            <a:pPr marL="565150" indent="-457200"/>
            <a:endParaRPr lang="en-US" altLang="zh-CN" sz="2800" dirty="0">
              <a:latin typeface="Tahoma" pitchFamily="34" charset="0"/>
              <a:ea typeface="Tahoma" pitchFamily="34" charset="0"/>
              <a:cs typeface="Tahoma" pitchFamily="34" charset="0"/>
            </a:endParaRPr>
          </a:p>
        </p:txBody>
      </p:sp>
      <p:sp>
        <p:nvSpPr>
          <p:cNvPr id="44035" name="灯片编号占位符 5"/>
          <p:cNvSpPr>
            <a:spLocks noGrp="1"/>
          </p:cNvSpPr>
          <p:nvPr>
            <p:ph type="sldNum" sz="quarter" idx="12"/>
          </p:nvPr>
        </p:nvSpPr>
        <p:spPr>
          <a:xfrm>
            <a:off x="6742112" y="6081712"/>
            <a:ext cx="2133600" cy="365125"/>
          </a:xfrm>
          <a:noFill/>
        </p:spPr>
        <p:txBody>
          <a:bodyPr/>
          <a:lstStyle/>
          <a:p>
            <a:fld id="{3485B02B-2127-4ACA-A598-EE103975289C}" type="slidenum">
              <a:rPr lang="en-US" altLang="zh-CN" smtClean="0">
                <a:latin typeface="Tahoma" pitchFamily="34" charset="0"/>
                <a:ea typeface="Tahoma" pitchFamily="34" charset="0"/>
                <a:cs typeface="Tahoma" pitchFamily="34" charset="0"/>
              </a:rPr>
              <a:pPr/>
              <a:t>92</a:t>
            </a:fld>
            <a:endParaRPr lang="en-US" altLang="zh-CN" dirty="0">
              <a:latin typeface="Tahoma" pitchFamily="34" charset="0"/>
              <a:ea typeface="Tahoma" pitchFamily="34" charset="0"/>
              <a:cs typeface="Tahoma"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E2A6E5E1-A40F-4453-9946-5E7C6AD7E89C}" type="slidenum">
              <a:rPr lang="en-US" altLang="zh-CN">
                <a:latin typeface="Tahoma" pitchFamily="34" charset="0"/>
                <a:ea typeface="Tahoma" pitchFamily="34" charset="0"/>
                <a:cs typeface="Tahoma" pitchFamily="34" charset="0"/>
              </a:rPr>
              <a:pPr>
                <a:defRPr/>
              </a:pPr>
              <a:t>93</a:t>
            </a:fld>
            <a:endParaRPr lang="en-US" altLang="zh-CN">
              <a:latin typeface="Tahoma" pitchFamily="34" charset="0"/>
              <a:ea typeface="Tahoma" pitchFamily="34" charset="0"/>
              <a:cs typeface="Tahoma" pitchFamily="34" charset="0"/>
            </a:endParaRPr>
          </a:p>
        </p:txBody>
      </p:sp>
      <p:sp>
        <p:nvSpPr>
          <p:cNvPr id="43011" name="Text Box 5"/>
          <p:cNvSpPr txBox="1">
            <a:spLocks noChangeArrowheads="1"/>
          </p:cNvSpPr>
          <p:nvPr/>
        </p:nvSpPr>
        <p:spPr bwMode="auto">
          <a:xfrm>
            <a:off x="779462" y="1705852"/>
            <a:ext cx="6840538" cy="4865051"/>
          </a:xfrm>
          <a:prstGeom prst="rect">
            <a:avLst/>
          </a:prstGeom>
          <a:noFill/>
          <a:ln w="9525">
            <a:solidFill>
              <a:schemeClr val="tx1"/>
            </a:solidFill>
            <a:miter lim="800000"/>
            <a:headEnd/>
            <a:tailEnd/>
          </a:ln>
        </p:spPr>
        <p:txBody>
          <a:bodyPr wrap="square" lIns="90000" tIns="46800" rIns="90000" bIns="46800">
            <a:spAutoFit/>
          </a:bodyPr>
          <a:lstStyle/>
          <a:p>
            <a:r>
              <a:rPr lang="en-US" altLang="zh-CN" sz="2000" b="1" dirty="0">
                <a:latin typeface="Tahoma" pitchFamily="34" charset="0"/>
                <a:ea typeface="Tahoma" pitchFamily="34" charset="0"/>
                <a:cs typeface="Tahoma" pitchFamily="34" charset="0"/>
              </a:rPr>
              <a:t>class </a:t>
            </a:r>
            <a:r>
              <a:rPr lang="en-US" altLang="zh-CN" sz="2000" b="1" dirty="0">
                <a:solidFill>
                  <a:srgbClr val="0000CC"/>
                </a:solidFill>
                <a:latin typeface="Tahoma" pitchFamily="34" charset="0"/>
                <a:ea typeface="Tahoma" pitchFamily="34" charset="0"/>
                <a:cs typeface="Tahoma" pitchFamily="34" charset="0"/>
              </a:rPr>
              <a:t>Circle</a:t>
            </a:r>
            <a:r>
              <a:rPr lang="en-US" altLang="zh-CN" sz="2000" b="1" dirty="0">
                <a:latin typeface="Tahoma" pitchFamily="34" charset="0"/>
                <a:ea typeface="Tahoma" pitchFamily="34" charset="0"/>
                <a:cs typeface="Tahoma" pitchFamily="34" charset="0"/>
              </a:rPr>
              <a:t> extends </a:t>
            </a:r>
            <a:r>
              <a:rPr lang="en-US" altLang="zh-CN" sz="2000" b="1" dirty="0">
                <a:solidFill>
                  <a:srgbClr val="006600"/>
                </a:solidFill>
                <a:latin typeface="Tahoma" pitchFamily="34" charset="0"/>
                <a:ea typeface="Tahoma" pitchFamily="34" charset="0"/>
                <a:cs typeface="Tahoma" pitchFamily="34" charset="0"/>
              </a:rPr>
              <a:t>Shape</a:t>
            </a:r>
            <a:r>
              <a:rPr lang="en-US" altLang="zh-CN" sz="2000" b="1" dirty="0">
                <a:latin typeface="Tahoma" pitchFamily="34" charset="0"/>
                <a:ea typeface="Tahoma" pitchFamily="34" charset="0"/>
                <a:cs typeface="Tahoma" pitchFamily="34" charset="0"/>
              </a:rPr>
              <a:t> implements </a:t>
            </a:r>
            <a:r>
              <a:rPr lang="en-US" altLang="zh-CN" sz="2000" b="1" dirty="0">
                <a:solidFill>
                  <a:srgbClr val="CC0000"/>
                </a:solidFill>
                <a:latin typeface="Tahoma" pitchFamily="34" charset="0"/>
                <a:ea typeface="Tahoma" pitchFamily="34" charset="0"/>
                <a:cs typeface="Tahoma" pitchFamily="34" charset="0"/>
              </a:rPr>
              <a:t>Shape</a:t>
            </a:r>
            <a:r>
              <a:rPr lang="en-US" altLang="zh-CN" b="1" dirty="0">
                <a:solidFill>
                  <a:srgbClr val="CC0000"/>
                </a:solidFill>
                <a:latin typeface="Tahoma" pitchFamily="34" charset="0"/>
                <a:ea typeface="Tahoma" pitchFamily="34" charset="0"/>
                <a:cs typeface="Tahoma" pitchFamily="34" charset="0"/>
              </a:rPr>
              <a:t>2D</a:t>
            </a:r>
            <a:r>
              <a:rPr lang="en-US" altLang="zh-CN" sz="2000" b="1" dirty="0">
                <a:latin typeface="Tahoma" pitchFamily="34" charset="0"/>
                <a:ea typeface="Tahoma" pitchFamily="34" charset="0"/>
                <a:cs typeface="Tahoma" pitchFamily="34" charset="0"/>
              </a:rPr>
              <a:t> {</a:t>
            </a:r>
            <a:br>
              <a:rPr lang="en-US" altLang="zh-CN" sz="2000" b="1" dirty="0">
                <a:latin typeface="Tahoma" pitchFamily="34" charset="0"/>
                <a:ea typeface="Tahoma" pitchFamily="34" charset="0"/>
                <a:cs typeface="Tahoma" pitchFamily="34" charset="0"/>
              </a:rPr>
            </a:br>
            <a:r>
              <a:rPr lang="en-US" altLang="zh-CN" sz="2000" b="1" dirty="0">
                <a:latin typeface="Tahoma" pitchFamily="34" charset="0"/>
                <a:ea typeface="Tahoma" pitchFamily="34" charset="0"/>
                <a:cs typeface="Tahoma" pitchFamily="34" charset="0"/>
              </a:rPr>
              <a:t>     double radius;</a:t>
            </a:r>
          </a:p>
          <a:p>
            <a:r>
              <a:rPr lang="en-US" altLang="zh-CN" sz="2000" b="1" dirty="0">
                <a:latin typeface="Tahoma" pitchFamily="34" charset="0"/>
                <a:ea typeface="Tahoma" pitchFamily="34" charset="0"/>
                <a:cs typeface="Tahoma" pitchFamily="34" charset="0"/>
              </a:rPr>
              <a:t>     String color;</a:t>
            </a:r>
          </a:p>
          <a:p>
            <a:endParaRPr lang="en-US" altLang="zh-CN" sz="1000" b="1" dirty="0">
              <a:latin typeface="Tahoma" pitchFamily="34" charset="0"/>
              <a:ea typeface="Tahoma" pitchFamily="34" charset="0"/>
              <a:cs typeface="Tahoma" pitchFamily="34" charset="0"/>
            </a:endParaRPr>
          </a:p>
          <a:p>
            <a:r>
              <a:rPr lang="en-US" altLang="zh-CN" sz="2000" b="1" dirty="0">
                <a:latin typeface="Tahoma" pitchFamily="34" charset="0"/>
                <a:ea typeface="Tahoma" pitchFamily="34" charset="0"/>
                <a:cs typeface="Tahoma" pitchFamily="34" charset="0"/>
              </a:rPr>
              <a:t>     public Circle(double r) {</a:t>
            </a:r>
          </a:p>
          <a:p>
            <a:r>
              <a:rPr lang="en-US" altLang="zh-CN" sz="2000" b="1" dirty="0">
                <a:latin typeface="Tahoma" pitchFamily="34" charset="0"/>
                <a:ea typeface="Tahoma" pitchFamily="34" charset="0"/>
                <a:cs typeface="Tahoma" pitchFamily="34" charset="0"/>
              </a:rPr>
              <a:t>	</a:t>
            </a:r>
            <a:r>
              <a:rPr lang="en-US" altLang="zh-CN" sz="2000" b="1" dirty="0" err="1">
                <a:latin typeface="Tahoma" pitchFamily="34" charset="0"/>
                <a:ea typeface="Tahoma" pitchFamily="34" charset="0"/>
                <a:cs typeface="Tahoma" pitchFamily="34" charset="0"/>
              </a:rPr>
              <a:t>redius</a:t>
            </a:r>
            <a:r>
              <a:rPr lang="en-US" altLang="zh-CN" sz="2000" b="1" dirty="0">
                <a:latin typeface="Tahoma" pitchFamily="34" charset="0"/>
                <a:ea typeface="Tahoma" pitchFamily="34" charset="0"/>
                <a:cs typeface="Tahoma" pitchFamily="34" charset="0"/>
              </a:rPr>
              <a:t> = r;</a:t>
            </a:r>
          </a:p>
          <a:p>
            <a:r>
              <a:rPr lang="en-US" altLang="zh-CN" sz="2000" b="1" dirty="0">
                <a:latin typeface="Tahoma" pitchFamily="34" charset="0"/>
                <a:ea typeface="Tahoma" pitchFamily="34" charset="0"/>
                <a:cs typeface="Tahoma" pitchFamily="34" charset="0"/>
              </a:rPr>
              <a:t>     }</a:t>
            </a:r>
          </a:p>
          <a:p>
            <a:endParaRPr lang="en-US" altLang="zh-CN" sz="1000" b="1" dirty="0">
              <a:latin typeface="Tahoma" pitchFamily="34" charset="0"/>
              <a:ea typeface="Tahoma" pitchFamily="34" charset="0"/>
              <a:cs typeface="Tahoma" pitchFamily="34" charset="0"/>
            </a:endParaRPr>
          </a:p>
          <a:p>
            <a:r>
              <a:rPr lang="en-US" altLang="zh-CN" sz="2000" b="1" dirty="0">
                <a:latin typeface="Tahoma" pitchFamily="34" charset="0"/>
                <a:ea typeface="Tahoma" pitchFamily="34" charset="0"/>
                <a:cs typeface="Tahoma" pitchFamily="34" charset="0"/>
              </a:rPr>
              <a:t>     public </a:t>
            </a:r>
            <a:r>
              <a:rPr lang="en-US" altLang="zh-CN" sz="2000" b="1" dirty="0">
                <a:solidFill>
                  <a:srgbClr val="0000CC"/>
                </a:solidFill>
                <a:latin typeface="Tahoma" pitchFamily="34" charset="0"/>
                <a:ea typeface="Tahoma" pitchFamily="34" charset="0"/>
                <a:cs typeface="Tahoma" pitchFamily="34" charset="0"/>
              </a:rPr>
              <a:t>void </a:t>
            </a:r>
            <a:r>
              <a:rPr lang="en-US" altLang="zh-CN" sz="2000" b="1" dirty="0" err="1">
                <a:solidFill>
                  <a:srgbClr val="0000CC"/>
                </a:solidFill>
                <a:latin typeface="Tahoma" pitchFamily="34" charset="0"/>
                <a:ea typeface="Tahoma" pitchFamily="34" charset="0"/>
                <a:cs typeface="Tahoma" pitchFamily="34" charset="0"/>
              </a:rPr>
              <a:t>setColor</a:t>
            </a:r>
            <a:r>
              <a:rPr lang="en-US" altLang="zh-CN" sz="2000" b="1" dirty="0">
                <a:solidFill>
                  <a:srgbClr val="0000CC"/>
                </a:solidFill>
                <a:latin typeface="Tahoma" pitchFamily="34" charset="0"/>
                <a:ea typeface="Tahoma" pitchFamily="34" charset="0"/>
                <a:cs typeface="Tahoma" pitchFamily="34" charset="0"/>
              </a:rPr>
              <a:t>(String </a:t>
            </a:r>
            <a:r>
              <a:rPr lang="en-US" altLang="zh-CN" sz="2000" b="1" dirty="0" err="1">
                <a:solidFill>
                  <a:srgbClr val="0000CC"/>
                </a:solidFill>
                <a:latin typeface="Tahoma" pitchFamily="34" charset="0"/>
                <a:ea typeface="Tahoma" pitchFamily="34" charset="0"/>
                <a:cs typeface="Tahoma" pitchFamily="34" charset="0"/>
              </a:rPr>
              <a:t>str</a:t>
            </a:r>
            <a:r>
              <a:rPr lang="en-US" altLang="zh-CN" sz="2000" b="1" dirty="0">
                <a:solidFill>
                  <a:srgbClr val="0000CC"/>
                </a:solidFill>
                <a:latin typeface="Tahoma" pitchFamily="34" charset="0"/>
                <a:ea typeface="Tahoma" pitchFamily="34" charset="0"/>
                <a:cs typeface="Tahoma" pitchFamily="34" charset="0"/>
              </a:rPr>
              <a:t>) </a:t>
            </a:r>
            <a:r>
              <a:rPr lang="en-US" altLang="zh-CN" sz="2000" b="1" dirty="0">
                <a:latin typeface="Tahoma" pitchFamily="34" charset="0"/>
                <a:ea typeface="Tahoma" pitchFamily="34" charset="0"/>
                <a:cs typeface="Tahoma" pitchFamily="34" charset="0"/>
              </a:rPr>
              <a:t>{</a:t>
            </a:r>
          </a:p>
          <a:p>
            <a:r>
              <a:rPr lang="en-US" altLang="zh-CN" sz="2000" b="1" dirty="0">
                <a:latin typeface="Tahoma" pitchFamily="34" charset="0"/>
                <a:ea typeface="Tahoma" pitchFamily="34" charset="0"/>
                <a:cs typeface="Tahoma" pitchFamily="34" charset="0"/>
              </a:rPr>
              <a:t>	color = </a:t>
            </a:r>
            <a:r>
              <a:rPr lang="en-US" altLang="zh-CN" sz="2000" b="1" dirty="0" err="1">
                <a:latin typeface="Tahoma" pitchFamily="34" charset="0"/>
                <a:ea typeface="Tahoma" pitchFamily="34" charset="0"/>
                <a:cs typeface="Tahoma" pitchFamily="34" charset="0"/>
              </a:rPr>
              <a:t>str</a:t>
            </a:r>
            <a:r>
              <a:rPr lang="en-US" altLang="zh-CN" sz="2000" b="1" dirty="0">
                <a:latin typeface="Tahoma" pitchFamily="34" charset="0"/>
                <a:ea typeface="Tahoma" pitchFamily="34" charset="0"/>
                <a:cs typeface="Tahoma" pitchFamily="34" charset="0"/>
              </a:rPr>
              <a:t>;</a:t>
            </a:r>
          </a:p>
          <a:p>
            <a:r>
              <a:rPr lang="en-US" altLang="zh-CN" sz="2000" b="1" dirty="0">
                <a:latin typeface="Tahoma" pitchFamily="34" charset="0"/>
                <a:ea typeface="Tahoma" pitchFamily="34" charset="0"/>
                <a:cs typeface="Tahoma" pitchFamily="34" charset="0"/>
              </a:rPr>
              <a:t>	</a:t>
            </a:r>
            <a:r>
              <a:rPr lang="en-US" altLang="zh-CN" sz="2000" b="1" dirty="0" err="1">
                <a:latin typeface="Tahoma" pitchFamily="34" charset="0"/>
                <a:ea typeface="Tahoma" pitchFamily="34" charset="0"/>
                <a:cs typeface="Tahoma" pitchFamily="34" charset="0"/>
              </a:rPr>
              <a:t>System.out.println</a:t>
            </a:r>
            <a:r>
              <a:rPr lang="en-US" altLang="zh-CN" sz="2000" b="1" dirty="0">
                <a:latin typeface="Tahoma" pitchFamily="34" charset="0"/>
                <a:ea typeface="Tahoma" pitchFamily="34" charset="0"/>
                <a:cs typeface="Tahoma" pitchFamily="34" charset="0"/>
              </a:rPr>
              <a:t>(“color is “+color);</a:t>
            </a:r>
          </a:p>
          <a:p>
            <a:r>
              <a:rPr lang="en-US" altLang="zh-CN" sz="2000" b="1" dirty="0">
                <a:latin typeface="Tahoma" pitchFamily="34" charset="0"/>
                <a:ea typeface="Tahoma" pitchFamily="34" charset="0"/>
                <a:cs typeface="Tahoma" pitchFamily="34" charset="0"/>
              </a:rPr>
              <a:t>     }</a:t>
            </a:r>
          </a:p>
          <a:p>
            <a:endParaRPr lang="en-US" altLang="zh-CN" sz="1000" b="1" dirty="0">
              <a:latin typeface="Tahoma" pitchFamily="34" charset="0"/>
              <a:ea typeface="Tahoma" pitchFamily="34" charset="0"/>
              <a:cs typeface="Tahoma" pitchFamily="34" charset="0"/>
            </a:endParaRPr>
          </a:p>
          <a:p>
            <a:r>
              <a:rPr lang="en-US" altLang="zh-CN" sz="2000" b="1" dirty="0">
                <a:latin typeface="Tahoma" pitchFamily="34" charset="0"/>
                <a:ea typeface="Tahoma" pitchFamily="34" charset="0"/>
                <a:cs typeface="Tahoma" pitchFamily="34" charset="0"/>
              </a:rPr>
              <a:t>     public </a:t>
            </a:r>
            <a:r>
              <a:rPr lang="en-US" altLang="zh-CN" sz="2000" b="1" dirty="0">
                <a:solidFill>
                  <a:srgbClr val="C00000"/>
                </a:solidFill>
                <a:latin typeface="Tahoma" pitchFamily="34" charset="0"/>
                <a:ea typeface="Tahoma" pitchFamily="34" charset="0"/>
                <a:cs typeface="Tahoma" pitchFamily="34" charset="0"/>
              </a:rPr>
              <a:t>double area() </a:t>
            </a:r>
            <a:r>
              <a:rPr lang="en-US" altLang="zh-CN" sz="2000" b="1" dirty="0">
                <a:latin typeface="Tahoma" pitchFamily="34" charset="0"/>
                <a:ea typeface="Tahoma" pitchFamily="34" charset="0"/>
                <a:cs typeface="Tahoma" pitchFamily="34" charset="0"/>
              </a:rPr>
              <a:t>{</a:t>
            </a:r>
          </a:p>
          <a:p>
            <a:r>
              <a:rPr lang="en-US" altLang="zh-CN" sz="2000" b="1" dirty="0">
                <a:latin typeface="Tahoma" pitchFamily="34" charset="0"/>
                <a:ea typeface="Tahoma" pitchFamily="34" charset="0"/>
                <a:cs typeface="Tahoma" pitchFamily="34" charset="0"/>
              </a:rPr>
              <a:t>	return (pi*radius*radius);</a:t>
            </a:r>
          </a:p>
          <a:p>
            <a:r>
              <a:rPr lang="en-US" altLang="zh-CN" sz="2000" b="1" dirty="0">
                <a:latin typeface="Tahoma" pitchFamily="34" charset="0"/>
                <a:ea typeface="Tahoma" pitchFamily="34" charset="0"/>
                <a:cs typeface="Tahoma" pitchFamily="34" charset="0"/>
              </a:rPr>
              <a:t>   }</a:t>
            </a:r>
          </a:p>
          <a:p>
            <a:r>
              <a:rPr lang="en-US" altLang="zh-CN" sz="2000" b="1" dirty="0">
                <a:latin typeface="Tahoma" pitchFamily="34" charset="0"/>
                <a:ea typeface="Tahoma" pitchFamily="34" charset="0"/>
                <a:cs typeface="Tahoma" pitchFamily="34" charset="0"/>
              </a:rPr>
              <a:t>}</a:t>
            </a:r>
          </a:p>
        </p:txBody>
      </p:sp>
      <p:sp>
        <p:nvSpPr>
          <p:cNvPr id="43012" name="Text Box 6"/>
          <p:cNvSpPr txBox="1">
            <a:spLocks noChangeArrowheads="1"/>
          </p:cNvSpPr>
          <p:nvPr/>
        </p:nvSpPr>
        <p:spPr bwMode="auto">
          <a:xfrm>
            <a:off x="285720" y="285728"/>
            <a:ext cx="4786346" cy="1017844"/>
          </a:xfrm>
          <a:prstGeom prst="rect">
            <a:avLst/>
          </a:prstGeom>
          <a:noFill/>
          <a:ln w="9525">
            <a:solidFill>
              <a:schemeClr val="tx1"/>
            </a:solidFill>
            <a:miter lim="800000"/>
            <a:headEnd/>
            <a:tailEnd/>
          </a:ln>
        </p:spPr>
        <p:txBody>
          <a:bodyPr wrap="square" lIns="90000" tIns="46800" rIns="90000" bIns="46800">
            <a:spAutoFit/>
          </a:bodyPr>
          <a:lstStyle/>
          <a:p>
            <a:r>
              <a:rPr lang="en-AU" altLang="en-AU" sz="2000" b="1" dirty="0">
                <a:solidFill>
                  <a:schemeClr val="tx2"/>
                </a:solidFill>
                <a:latin typeface="Tahoma" pitchFamily="34" charset="0"/>
                <a:ea typeface="Tahoma" pitchFamily="34" charset="0"/>
                <a:cs typeface="Tahoma" pitchFamily="34" charset="0"/>
              </a:rPr>
              <a:t>public </a:t>
            </a:r>
            <a:r>
              <a:rPr lang="en-AU" altLang="en-AU" sz="2000" b="1" dirty="0">
                <a:solidFill>
                  <a:srgbClr val="CC0000"/>
                </a:solidFill>
                <a:latin typeface="Tahoma" pitchFamily="34" charset="0"/>
                <a:ea typeface="Tahoma" pitchFamily="34" charset="0"/>
                <a:cs typeface="Tahoma" pitchFamily="34" charset="0"/>
              </a:rPr>
              <a:t>abstract</a:t>
            </a:r>
            <a:r>
              <a:rPr lang="en-AU" altLang="en-AU" sz="2000" b="1" dirty="0">
                <a:solidFill>
                  <a:schemeClr val="tx2"/>
                </a:solidFill>
                <a:latin typeface="Tahoma" pitchFamily="34" charset="0"/>
                <a:ea typeface="Tahoma" pitchFamily="34" charset="0"/>
                <a:cs typeface="Tahoma" pitchFamily="34" charset="0"/>
              </a:rPr>
              <a:t> class </a:t>
            </a:r>
            <a:r>
              <a:rPr lang="en-AU" altLang="en-AU" sz="2000" b="1" dirty="0">
                <a:solidFill>
                  <a:srgbClr val="008000"/>
                </a:solidFill>
                <a:latin typeface="Tahoma" pitchFamily="34" charset="0"/>
                <a:ea typeface="Tahoma" pitchFamily="34" charset="0"/>
                <a:cs typeface="Tahoma" pitchFamily="34" charset="0"/>
              </a:rPr>
              <a:t>Shape</a:t>
            </a:r>
            <a:r>
              <a:rPr lang="en-AU" altLang="en-AU" sz="2000" b="1" dirty="0">
                <a:solidFill>
                  <a:schemeClr val="tx2"/>
                </a:solidFill>
                <a:latin typeface="Tahoma" pitchFamily="34" charset="0"/>
                <a:ea typeface="Tahoma" pitchFamily="34" charset="0"/>
                <a:cs typeface="Tahoma" pitchFamily="34" charset="0"/>
              </a:rPr>
              <a:t> {</a:t>
            </a:r>
            <a:endParaRPr lang="en-AU" altLang="zh-CN" sz="2000" b="1" dirty="0">
              <a:solidFill>
                <a:schemeClr val="tx2"/>
              </a:solidFill>
              <a:latin typeface="Tahoma" pitchFamily="34" charset="0"/>
              <a:ea typeface="Tahoma" pitchFamily="34" charset="0"/>
              <a:cs typeface="Tahoma" pitchFamily="34" charset="0"/>
            </a:endParaRPr>
          </a:p>
          <a:p>
            <a:r>
              <a:rPr lang="en-AU" altLang="zh-CN" sz="2000" b="1" dirty="0">
                <a:solidFill>
                  <a:schemeClr val="tx2"/>
                </a:solidFill>
                <a:latin typeface="Tahoma" pitchFamily="34" charset="0"/>
                <a:ea typeface="Tahoma" pitchFamily="34" charset="0"/>
                <a:cs typeface="Tahoma" pitchFamily="34" charset="0"/>
              </a:rPr>
              <a:t>   abstract</a:t>
            </a:r>
            <a:r>
              <a:rPr lang="en-AU" altLang="en-AU" sz="2000" b="1" dirty="0">
                <a:solidFill>
                  <a:schemeClr val="tx2"/>
                </a:solidFill>
                <a:latin typeface="Tahoma" pitchFamily="34" charset="0"/>
                <a:ea typeface="Tahoma" pitchFamily="34" charset="0"/>
                <a:cs typeface="Tahoma" pitchFamily="34" charset="0"/>
              </a:rPr>
              <a:t> void </a:t>
            </a:r>
            <a:r>
              <a:rPr lang="en-AU" altLang="zh-CN" sz="2000" b="1" dirty="0" err="1">
                <a:solidFill>
                  <a:srgbClr val="0000CC"/>
                </a:solidFill>
                <a:latin typeface="Tahoma" pitchFamily="34" charset="0"/>
                <a:ea typeface="Tahoma" pitchFamily="34" charset="0"/>
                <a:cs typeface="Tahoma" pitchFamily="34" charset="0"/>
              </a:rPr>
              <a:t>setColor</a:t>
            </a:r>
            <a:r>
              <a:rPr lang="en-AU" altLang="en-AU" sz="2000" b="1" dirty="0">
                <a:solidFill>
                  <a:schemeClr val="tx2"/>
                </a:solidFill>
                <a:latin typeface="Tahoma" pitchFamily="34" charset="0"/>
                <a:ea typeface="Tahoma" pitchFamily="34" charset="0"/>
                <a:cs typeface="Tahoma" pitchFamily="34" charset="0"/>
              </a:rPr>
              <a:t>(</a:t>
            </a:r>
            <a:r>
              <a:rPr lang="en-AU" altLang="zh-CN" sz="2000" b="1" dirty="0">
                <a:solidFill>
                  <a:schemeClr val="tx2"/>
                </a:solidFill>
                <a:latin typeface="Tahoma" pitchFamily="34" charset="0"/>
                <a:ea typeface="Tahoma" pitchFamily="34" charset="0"/>
                <a:cs typeface="Tahoma" pitchFamily="34" charset="0"/>
              </a:rPr>
              <a:t>String </a:t>
            </a:r>
            <a:r>
              <a:rPr lang="en-AU" altLang="zh-CN" sz="2000" b="1" dirty="0" err="1">
                <a:solidFill>
                  <a:schemeClr val="tx2"/>
                </a:solidFill>
                <a:latin typeface="Tahoma" pitchFamily="34" charset="0"/>
                <a:ea typeface="Tahoma" pitchFamily="34" charset="0"/>
                <a:cs typeface="Tahoma" pitchFamily="34" charset="0"/>
              </a:rPr>
              <a:t>str</a:t>
            </a:r>
            <a:r>
              <a:rPr lang="en-AU" altLang="en-AU" sz="2000" b="1" dirty="0">
                <a:solidFill>
                  <a:schemeClr val="tx2"/>
                </a:solidFill>
                <a:latin typeface="Tahoma" pitchFamily="34" charset="0"/>
                <a:ea typeface="Tahoma" pitchFamily="34" charset="0"/>
                <a:cs typeface="Tahoma" pitchFamily="34" charset="0"/>
              </a:rPr>
              <a:t>)</a:t>
            </a:r>
            <a:r>
              <a:rPr lang="en-AU" altLang="zh-CN" sz="2000" b="1" dirty="0">
                <a:solidFill>
                  <a:schemeClr val="tx2"/>
                </a:solidFill>
                <a:latin typeface="Tahoma" pitchFamily="34" charset="0"/>
                <a:ea typeface="Tahoma" pitchFamily="34" charset="0"/>
                <a:cs typeface="Tahoma" pitchFamily="34" charset="0"/>
              </a:rPr>
              <a:t>;</a:t>
            </a:r>
            <a:r>
              <a:rPr lang="en-AU" altLang="en-AU" sz="2000" b="1" dirty="0">
                <a:solidFill>
                  <a:schemeClr val="tx2"/>
                </a:solidFill>
                <a:latin typeface="Tahoma" pitchFamily="34" charset="0"/>
                <a:ea typeface="Tahoma" pitchFamily="34" charset="0"/>
                <a:cs typeface="Tahoma" pitchFamily="34" charset="0"/>
              </a:rPr>
              <a:t> </a:t>
            </a:r>
          </a:p>
          <a:p>
            <a:r>
              <a:rPr lang="en-AU" altLang="en-AU" sz="2000" b="1" dirty="0">
                <a:solidFill>
                  <a:schemeClr val="tx2"/>
                </a:solidFill>
                <a:latin typeface="Tahoma" pitchFamily="34" charset="0"/>
                <a:ea typeface="Tahoma" pitchFamily="34" charset="0"/>
                <a:cs typeface="Tahoma" pitchFamily="34" charset="0"/>
              </a:rPr>
              <a:t>}</a:t>
            </a:r>
            <a:endParaRPr lang="en-US" altLang="zh-CN" sz="2000" b="1" dirty="0">
              <a:latin typeface="Tahoma" pitchFamily="34" charset="0"/>
              <a:ea typeface="Tahoma" pitchFamily="34" charset="0"/>
              <a:cs typeface="Tahoma" pitchFamily="34" charset="0"/>
            </a:endParaRPr>
          </a:p>
        </p:txBody>
      </p:sp>
      <p:sp>
        <p:nvSpPr>
          <p:cNvPr id="43013" name="Text Box 8"/>
          <p:cNvSpPr txBox="1">
            <a:spLocks noChangeArrowheads="1"/>
          </p:cNvSpPr>
          <p:nvPr/>
        </p:nvSpPr>
        <p:spPr bwMode="auto">
          <a:xfrm>
            <a:off x="5543528" y="287097"/>
            <a:ext cx="3143272" cy="1325620"/>
          </a:xfrm>
          <a:prstGeom prst="rect">
            <a:avLst/>
          </a:prstGeom>
          <a:noFill/>
          <a:ln w="9525">
            <a:solidFill>
              <a:schemeClr val="tx1"/>
            </a:solidFill>
            <a:miter lim="800000"/>
            <a:headEnd/>
            <a:tailEnd/>
          </a:ln>
        </p:spPr>
        <p:txBody>
          <a:bodyPr wrap="square" lIns="90000" tIns="46800" rIns="90000" bIns="46800">
            <a:spAutoFit/>
          </a:bodyPr>
          <a:lstStyle/>
          <a:p>
            <a:r>
              <a:rPr lang="en-US" altLang="zh-CN" sz="2000" b="1" dirty="0">
                <a:solidFill>
                  <a:schemeClr val="accent2"/>
                </a:solidFill>
                <a:latin typeface="Tahoma" pitchFamily="34" charset="0"/>
                <a:ea typeface="Tahoma" pitchFamily="34" charset="0"/>
                <a:cs typeface="Tahoma" pitchFamily="34" charset="0"/>
              </a:rPr>
              <a:t>interface</a:t>
            </a:r>
            <a:r>
              <a:rPr lang="en-US" altLang="zh-CN" sz="2000" b="1" dirty="0">
                <a:latin typeface="Tahoma" pitchFamily="34" charset="0"/>
                <a:ea typeface="Tahoma" pitchFamily="34" charset="0"/>
                <a:cs typeface="Tahoma" pitchFamily="34" charset="0"/>
              </a:rPr>
              <a:t> </a:t>
            </a:r>
            <a:r>
              <a:rPr lang="en-US" altLang="zh-CN" sz="2000" b="1" dirty="0" err="1">
                <a:solidFill>
                  <a:srgbClr val="CC0000"/>
                </a:solidFill>
                <a:latin typeface="Tahoma" pitchFamily="34" charset="0"/>
                <a:ea typeface="Tahoma" pitchFamily="34" charset="0"/>
                <a:cs typeface="Tahoma" pitchFamily="34" charset="0"/>
              </a:rPr>
              <a:t>Shape2D</a:t>
            </a:r>
            <a:r>
              <a:rPr lang="en-US" altLang="zh-CN" sz="2000" b="1" dirty="0">
                <a:latin typeface="Tahoma" pitchFamily="34" charset="0"/>
                <a:ea typeface="Tahoma" pitchFamily="34" charset="0"/>
                <a:cs typeface="Tahoma" pitchFamily="34" charset="0"/>
              </a:rPr>
              <a:t> {</a:t>
            </a:r>
          </a:p>
          <a:p>
            <a:pPr lvl="1"/>
            <a:r>
              <a:rPr lang="en-US" altLang="zh-CN" sz="2000" b="1">
                <a:latin typeface="Tahoma" pitchFamily="34" charset="0"/>
                <a:ea typeface="Tahoma" pitchFamily="34" charset="0"/>
                <a:cs typeface="Tahoma" pitchFamily="34" charset="0"/>
              </a:rPr>
              <a:t>double  PI= </a:t>
            </a:r>
            <a:r>
              <a:rPr lang="en-US" altLang="zh-CN" sz="2000" b="1" dirty="0">
                <a:latin typeface="Tahoma" pitchFamily="34" charset="0"/>
                <a:ea typeface="Tahoma" pitchFamily="34" charset="0"/>
                <a:cs typeface="Tahoma" pitchFamily="34" charset="0"/>
              </a:rPr>
              <a:t>3.14;</a:t>
            </a:r>
          </a:p>
          <a:p>
            <a:pPr lvl="1"/>
            <a:r>
              <a:rPr lang="en-US" altLang="zh-CN" sz="2000" b="1" dirty="0">
                <a:latin typeface="Tahoma" pitchFamily="34" charset="0"/>
                <a:ea typeface="Tahoma" pitchFamily="34" charset="0"/>
                <a:cs typeface="Tahoma" pitchFamily="34" charset="0"/>
              </a:rPr>
              <a:t>double area();</a:t>
            </a:r>
          </a:p>
          <a:p>
            <a:r>
              <a:rPr lang="en-US" altLang="zh-CN" sz="2000" b="1">
                <a:latin typeface="Tahoma" pitchFamily="34" charset="0"/>
                <a:ea typeface="Tahoma" pitchFamily="34" charset="0"/>
                <a:cs typeface="Tahoma" pitchFamily="34" charset="0"/>
              </a:rPr>
              <a:t>}</a:t>
            </a:r>
            <a:endParaRPr lang="en-US" altLang="zh-CN" sz="2000" b="1"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blinds(horizontal)">
                                      <p:cBhvr>
                                        <p:cTn id="7" dur="500"/>
                                        <p:tgtEl>
                                          <p:spTgt spid="430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blinds(horizontal)">
                                      <p:cBhvr>
                                        <p:cTn id="12"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p:bldP spid="4301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zh-CN" altLang="en-US" sz="4000" dirty="0"/>
              <a:t>§5.</a:t>
            </a:r>
            <a:r>
              <a:rPr lang="zh-CN" altLang="en-US" sz="4000"/>
              <a:t>10.</a:t>
            </a:r>
            <a:r>
              <a:rPr lang="en-US" altLang="zh-CN" sz="4000"/>
              <a:t>2</a:t>
            </a:r>
            <a:r>
              <a:rPr lang="zh-CN" altLang="en-US" sz="4000"/>
              <a:t> </a:t>
            </a:r>
            <a:r>
              <a:rPr lang="zh-CN" altLang="en-US" sz="4000">
                <a:latin typeface="宋体" charset="-122"/>
              </a:rPr>
              <a:t>接口</a:t>
            </a:r>
            <a:r>
              <a:rPr lang="zh-CN" altLang="en-US" sz="4000" dirty="0">
                <a:latin typeface="宋体" charset="-122"/>
              </a:rPr>
              <a:t>回调 </a:t>
            </a:r>
            <a:endParaRPr lang="zh-CN" altLang="en-US" sz="4000" dirty="0"/>
          </a:p>
        </p:txBody>
      </p:sp>
      <p:sp>
        <p:nvSpPr>
          <p:cNvPr id="5" name="灯片编号占位符 4"/>
          <p:cNvSpPr>
            <a:spLocks noGrp="1"/>
          </p:cNvSpPr>
          <p:nvPr>
            <p:ph type="sldNum" sz="quarter" idx="12"/>
          </p:nvPr>
        </p:nvSpPr>
        <p:spPr/>
        <p:txBody>
          <a:bodyPr/>
          <a:lstStyle/>
          <a:p>
            <a:fld id="{DBA480A0-162D-414E-91F9-AE4B42781810}" type="slidenum">
              <a:rPr lang="zh-CN" altLang="en-US" smtClean="0"/>
              <a:pPr/>
              <a:t>94</a:t>
            </a:fld>
            <a:endParaRPr lang="zh-CN" altLang="en-US" dirty="0"/>
          </a:p>
        </p:txBody>
      </p:sp>
      <p:sp>
        <p:nvSpPr>
          <p:cNvPr id="4" name="Text Box 4"/>
          <p:cNvSpPr txBox="1">
            <a:spLocks noChangeArrowheads="1"/>
          </p:cNvSpPr>
          <p:nvPr/>
        </p:nvSpPr>
        <p:spPr bwMode="auto">
          <a:xfrm>
            <a:off x="323528" y="1417638"/>
            <a:ext cx="8496944" cy="3480056"/>
          </a:xfrm>
          <a:prstGeom prst="rect">
            <a:avLst/>
          </a:prstGeom>
          <a:noFill/>
          <a:ln w="9525">
            <a:solidFill>
              <a:schemeClr val="tx1"/>
            </a:solidFill>
            <a:miter lim="800000"/>
            <a:headEnd/>
            <a:tailEnd/>
          </a:ln>
        </p:spPr>
        <p:txBody>
          <a:bodyPr wrap="square" lIns="90000" tIns="46800" rIns="90000" bIns="46800">
            <a:spAutoFit/>
          </a:bodyPr>
          <a:lstStyle/>
          <a:p>
            <a:r>
              <a:rPr lang="en-US" altLang="zh-CN" sz="2000" b="1" dirty="0">
                <a:latin typeface="Arial" panose="020B0604020202020204" pitchFamily="34" charset="0"/>
                <a:cs typeface="Arial" panose="020B0604020202020204" pitchFamily="34" charset="0"/>
              </a:rPr>
              <a:t>public class </a:t>
            </a:r>
            <a:r>
              <a:rPr lang="en-US" altLang="zh-CN" sz="2000" b="1" dirty="0" err="1">
                <a:latin typeface="Arial" panose="020B0604020202020204" pitchFamily="34" charset="0"/>
                <a:cs typeface="Arial" panose="020B0604020202020204" pitchFamily="34" charset="0"/>
              </a:rPr>
              <a:t>ShapeTest</a:t>
            </a:r>
            <a:r>
              <a:rPr lang="en-US" altLang="zh-CN" sz="2000" b="1" dirty="0">
                <a:latin typeface="Arial" panose="020B0604020202020204" pitchFamily="34" charset="0"/>
                <a:cs typeface="Arial" panose="020B0604020202020204" pitchFamily="34" charset="0"/>
              </a:rPr>
              <a:t> {</a:t>
            </a:r>
          </a:p>
          <a:p>
            <a:r>
              <a:rPr lang="en-US" altLang="zh-CN" sz="2000" b="1" dirty="0">
                <a:latin typeface="Arial" panose="020B0604020202020204" pitchFamily="34" charset="0"/>
                <a:cs typeface="Arial" panose="020B0604020202020204" pitchFamily="34" charset="0"/>
              </a:rPr>
              <a:t>    public static void main(String[] </a:t>
            </a:r>
            <a:r>
              <a:rPr lang="en-US" altLang="zh-CN" sz="2000" b="1" dirty="0" err="1">
                <a:latin typeface="Arial" panose="020B0604020202020204" pitchFamily="34" charset="0"/>
                <a:cs typeface="Arial" panose="020B0604020202020204" pitchFamily="34" charset="0"/>
              </a:rPr>
              <a:t>args</a:t>
            </a:r>
            <a:r>
              <a:rPr lang="en-US" altLang="zh-CN" sz="2000" b="1" dirty="0">
                <a:latin typeface="Arial" panose="020B0604020202020204" pitchFamily="34" charset="0"/>
                <a:cs typeface="Arial" panose="020B0604020202020204" pitchFamily="34" charset="0"/>
              </a:rPr>
              <a:t>) {</a:t>
            </a:r>
          </a:p>
          <a:p>
            <a:pPr lvl="1"/>
            <a:r>
              <a:rPr lang="en-US" altLang="zh-CN" sz="2000" b="1" dirty="0">
                <a:solidFill>
                  <a:srgbClr val="0000CC"/>
                </a:solidFill>
                <a:latin typeface="Arial" panose="020B0604020202020204" pitchFamily="34" charset="0"/>
                <a:cs typeface="Arial" panose="020B0604020202020204" pitchFamily="34" charset="0"/>
              </a:rPr>
              <a:t>Shape2D s;</a:t>
            </a:r>
            <a:r>
              <a:rPr lang="en-US" altLang="zh-CN" sz="2000" b="1" dirty="0">
                <a:solidFill>
                  <a:schemeClr val="accent2"/>
                </a:solidFill>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a:t>
            </a:r>
            <a:r>
              <a:rPr lang="zh-CN" altLang="en-US" sz="2000" b="1" dirty="0">
                <a:latin typeface="Arial" panose="020B0604020202020204" pitchFamily="34" charset="0"/>
                <a:cs typeface="Arial" panose="020B0604020202020204" pitchFamily="34" charset="0"/>
              </a:rPr>
              <a:t>声明</a:t>
            </a:r>
            <a:r>
              <a:rPr lang="en-US" altLang="zh-CN" sz="2000" b="1" dirty="0" err="1">
                <a:solidFill>
                  <a:srgbClr val="0000CC"/>
                </a:solidFill>
                <a:latin typeface="Arial" panose="020B0604020202020204" pitchFamily="34" charset="0"/>
                <a:cs typeface="Arial" panose="020B0604020202020204" pitchFamily="34" charset="0"/>
              </a:rPr>
              <a:t>Shape2D</a:t>
            </a:r>
            <a:r>
              <a:rPr lang="zh-CN" altLang="en-US" sz="2000" b="1" dirty="0">
                <a:solidFill>
                  <a:srgbClr val="0000CC"/>
                </a:solidFill>
                <a:latin typeface="Arial" panose="020B0604020202020204" pitchFamily="34" charset="0"/>
                <a:cs typeface="Arial" panose="020B0604020202020204" pitchFamily="34" charset="0"/>
              </a:rPr>
              <a:t>接口</a:t>
            </a:r>
            <a:r>
              <a:rPr lang="zh-CN" altLang="en-US" sz="2000" b="1" dirty="0">
                <a:latin typeface="Arial" panose="020B0604020202020204" pitchFamily="34" charset="0"/>
                <a:cs typeface="Arial" panose="020B0604020202020204" pitchFamily="34" charset="0"/>
              </a:rPr>
              <a:t>的变量</a:t>
            </a:r>
            <a:r>
              <a:rPr lang="en-US" altLang="zh-CN" sz="2000" b="1" dirty="0">
                <a:latin typeface="Arial" panose="020B0604020202020204" pitchFamily="34" charset="0"/>
                <a:cs typeface="Arial" panose="020B0604020202020204" pitchFamily="34" charset="0"/>
              </a:rPr>
              <a:t>s</a:t>
            </a:r>
            <a:r>
              <a:rPr lang="zh-CN" altLang="en-US" sz="2000" b="1" dirty="0">
                <a:latin typeface="Arial" panose="020B0604020202020204" pitchFamily="34" charset="0"/>
                <a:cs typeface="Arial" panose="020B0604020202020204" pitchFamily="34" charset="0"/>
              </a:rPr>
              <a:t>，</a:t>
            </a:r>
            <a:r>
              <a:rPr lang="zh-CN" altLang="en-US" sz="2000" b="1" dirty="0">
                <a:solidFill>
                  <a:srgbClr val="C00000"/>
                </a:solidFill>
                <a:latin typeface="Arial" panose="020B0604020202020204" pitchFamily="34" charset="0"/>
                <a:cs typeface="Arial" panose="020B0604020202020204" pitchFamily="34" charset="0"/>
              </a:rPr>
              <a:t>接口对象</a:t>
            </a:r>
          </a:p>
          <a:p>
            <a:pPr lvl="1"/>
            <a:r>
              <a:rPr lang="en-US" altLang="zh-CN" sz="2000" b="1" dirty="0">
                <a:solidFill>
                  <a:srgbClr val="0000CC"/>
                </a:solidFill>
                <a:latin typeface="Arial" panose="020B0604020202020204" pitchFamily="34" charset="0"/>
                <a:cs typeface="Arial" panose="020B0604020202020204" pitchFamily="34" charset="0"/>
              </a:rPr>
              <a:t>s = new Circle(1.0);     </a:t>
            </a:r>
            <a:r>
              <a:rPr lang="en-US" altLang="zh-CN" sz="2000" b="1" dirty="0">
                <a:latin typeface="Arial" panose="020B0604020202020204" pitchFamily="34" charset="0"/>
                <a:cs typeface="Arial" panose="020B0604020202020204" pitchFamily="34" charset="0"/>
              </a:rPr>
              <a:t>//</a:t>
            </a:r>
            <a:r>
              <a:rPr lang="zh-CN" altLang="en-US" sz="2000" b="1" dirty="0">
                <a:latin typeface="Arial" panose="020B0604020202020204" pitchFamily="34" charset="0"/>
                <a:cs typeface="Arial" panose="020B0604020202020204" pitchFamily="34" charset="0"/>
              </a:rPr>
              <a:t>接口实现类的</a:t>
            </a:r>
            <a:r>
              <a:rPr lang="zh-CN" altLang="en-US" sz="2000" b="1" dirty="0">
                <a:solidFill>
                  <a:srgbClr val="C00000"/>
                </a:solidFill>
                <a:latin typeface="Arial" panose="020B0604020202020204" pitchFamily="34" charset="0"/>
                <a:cs typeface="Arial" panose="020B0604020202020204" pitchFamily="34" charset="0"/>
              </a:rPr>
              <a:t>对象上转</a:t>
            </a:r>
            <a:r>
              <a:rPr lang="zh-CN" altLang="en-US" sz="2000" b="1" dirty="0">
                <a:latin typeface="Arial" panose="020B0604020202020204" pitchFamily="34" charset="0"/>
                <a:cs typeface="Arial" panose="020B0604020202020204" pitchFamily="34" charset="0"/>
              </a:rPr>
              <a:t>得到</a:t>
            </a:r>
            <a:r>
              <a:rPr lang="zh-CN" altLang="en-US" sz="2000" b="1" dirty="0">
                <a:solidFill>
                  <a:srgbClr val="FF0000"/>
                </a:solidFill>
                <a:latin typeface="Arial" panose="020B0604020202020204" pitchFamily="34" charset="0"/>
                <a:cs typeface="Arial" panose="020B0604020202020204" pitchFamily="34" charset="0"/>
              </a:rPr>
              <a:t>接口对象</a:t>
            </a:r>
          </a:p>
          <a:p>
            <a:pPr lvl="1"/>
            <a:r>
              <a:rPr lang="zh-CN" altLang="en-US" sz="2000" b="1" dirty="0">
                <a:solidFill>
                  <a:srgbClr val="0000CC"/>
                </a:solidFill>
                <a:latin typeface="Arial" panose="020B0604020202020204" pitchFamily="34" charset="0"/>
                <a:cs typeface="Arial" panose="020B0604020202020204" pitchFamily="34" charset="0"/>
              </a:rPr>
              <a:t>  </a:t>
            </a:r>
            <a:endParaRPr lang="en-US" altLang="zh-CN" sz="2000" b="1" dirty="0">
              <a:solidFill>
                <a:srgbClr val="0000CC"/>
              </a:solidFill>
              <a:latin typeface="Arial" panose="020B0604020202020204" pitchFamily="34" charset="0"/>
              <a:cs typeface="Arial" panose="020B0604020202020204" pitchFamily="34" charset="0"/>
            </a:endParaRPr>
          </a:p>
          <a:p>
            <a:pPr lvl="1"/>
            <a:r>
              <a:rPr lang="en-US" altLang="zh-CN" sz="2000" b="1" dirty="0" err="1">
                <a:solidFill>
                  <a:srgbClr val="006600"/>
                </a:solidFill>
                <a:latin typeface="Arial" panose="020B0604020202020204" pitchFamily="34" charset="0"/>
                <a:cs typeface="Arial" panose="020B0604020202020204" pitchFamily="34" charset="0"/>
              </a:rPr>
              <a:t>s.area</a:t>
            </a:r>
            <a:r>
              <a:rPr lang="en-US" altLang="zh-CN" sz="2000" b="1" dirty="0">
                <a:solidFill>
                  <a:srgbClr val="006600"/>
                </a:solidFill>
                <a:latin typeface="Arial" panose="020B0604020202020204" pitchFamily="34" charset="0"/>
                <a:cs typeface="Arial" panose="020B0604020202020204" pitchFamily="34" charset="0"/>
              </a:rPr>
              <a:t>();</a:t>
            </a:r>
          </a:p>
          <a:p>
            <a:pPr lvl="1"/>
            <a:endParaRPr lang="en-US" altLang="zh-CN" sz="2000" b="1" dirty="0">
              <a:solidFill>
                <a:srgbClr val="006600"/>
              </a:solidFill>
              <a:latin typeface="Arial" panose="020B0604020202020204" pitchFamily="34" charset="0"/>
              <a:cs typeface="Arial" panose="020B0604020202020204" pitchFamily="34" charset="0"/>
            </a:endParaRPr>
          </a:p>
          <a:p>
            <a:pPr lvl="1"/>
            <a:r>
              <a:rPr lang="en-US" altLang="zh-CN" sz="2000" b="1" dirty="0" err="1">
                <a:solidFill>
                  <a:srgbClr val="006600"/>
                </a:solidFill>
                <a:latin typeface="Arial" panose="020B0604020202020204" pitchFamily="34" charset="0"/>
                <a:cs typeface="Arial" panose="020B0604020202020204" pitchFamily="34" charset="0"/>
              </a:rPr>
              <a:t>s.setColor</a:t>
            </a:r>
            <a:r>
              <a:rPr lang="en-US" altLang="zh-CN" sz="2000" b="1" dirty="0">
                <a:solidFill>
                  <a:srgbClr val="006600"/>
                </a:solidFill>
                <a:latin typeface="Arial" panose="020B0604020202020204" pitchFamily="34" charset="0"/>
                <a:cs typeface="Arial" panose="020B0604020202020204" pitchFamily="34" charset="0"/>
              </a:rPr>
              <a:t>(“red”);     </a:t>
            </a:r>
            <a:r>
              <a:rPr lang="en-US" altLang="zh-CN" sz="2000" b="1" dirty="0">
                <a:solidFill>
                  <a:srgbClr val="0000CC"/>
                </a:solidFill>
                <a:latin typeface="Arial" panose="020B0604020202020204" pitchFamily="34" charset="0"/>
                <a:cs typeface="Arial" panose="020B0604020202020204" pitchFamily="34" charset="0"/>
              </a:rPr>
              <a:t>//</a:t>
            </a:r>
            <a:r>
              <a:rPr lang="zh-CN" altLang="en-US" sz="2000" b="1" dirty="0">
                <a:solidFill>
                  <a:srgbClr val="0000CC"/>
                </a:solidFill>
                <a:latin typeface="Arial" panose="020B0604020202020204" pitchFamily="34" charset="0"/>
                <a:cs typeface="Arial" panose="020B0604020202020204" pitchFamily="34" charset="0"/>
              </a:rPr>
              <a:t>是否合法？</a:t>
            </a:r>
            <a:endParaRPr lang="en-US" altLang="zh-CN" sz="2000" b="1" dirty="0">
              <a:solidFill>
                <a:srgbClr val="0000CC"/>
              </a:solidFill>
              <a:latin typeface="Arial" panose="020B0604020202020204" pitchFamily="34" charset="0"/>
              <a:cs typeface="Arial" panose="020B0604020202020204" pitchFamily="34" charset="0"/>
            </a:endParaRPr>
          </a:p>
          <a:p>
            <a:pPr lvl="1"/>
            <a:r>
              <a:rPr lang="en-US" altLang="zh-CN" sz="2000" b="1" dirty="0">
                <a:solidFill>
                  <a:srgbClr val="CC0000"/>
                </a:solidFill>
                <a:latin typeface="Arial" panose="020B0604020202020204" pitchFamily="34" charset="0"/>
                <a:cs typeface="Arial" panose="020B0604020202020204" pitchFamily="34" charset="0"/>
              </a:rPr>
              <a:t>double d=</a:t>
            </a:r>
            <a:r>
              <a:rPr lang="en-US" altLang="zh-CN" sz="2000" b="1" dirty="0" err="1">
                <a:solidFill>
                  <a:srgbClr val="CC0000"/>
                </a:solidFill>
                <a:latin typeface="Arial" panose="020B0604020202020204" pitchFamily="34" charset="0"/>
                <a:cs typeface="Arial" panose="020B0604020202020204" pitchFamily="34" charset="0"/>
              </a:rPr>
              <a:t>s.radius</a:t>
            </a:r>
            <a:r>
              <a:rPr lang="zh-CN" altLang="en-US" sz="2000" b="1" dirty="0">
                <a:solidFill>
                  <a:srgbClr val="CC0000"/>
                </a:solidFill>
                <a:latin typeface="Arial" panose="020B0604020202020204" pitchFamily="34" charset="0"/>
                <a:cs typeface="Arial" panose="020B0604020202020204" pitchFamily="34" charset="0"/>
              </a:rPr>
              <a:t>；</a:t>
            </a:r>
            <a:r>
              <a:rPr lang="en-US" altLang="zh-CN" sz="2000" b="1" dirty="0">
                <a:solidFill>
                  <a:srgbClr val="0000CC"/>
                </a:solidFill>
                <a:latin typeface="Arial" panose="020B0604020202020204" pitchFamily="34" charset="0"/>
                <a:cs typeface="Arial" panose="020B0604020202020204" pitchFamily="34" charset="0"/>
              </a:rPr>
              <a:t> //</a:t>
            </a:r>
            <a:r>
              <a:rPr lang="zh-CN" altLang="en-US" sz="2000" b="1" dirty="0">
                <a:solidFill>
                  <a:srgbClr val="0000CC"/>
                </a:solidFill>
                <a:latin typeface="Arial" panose="020B0604020202020204" pitchFamily="34" charset="0"/>
                <a:cs typeface="Arial" panose="020B0604020202020204" pitchFamily="34" charset="0"/>
              </a:rPr>
              <a:t>是否合法？</a:t>
            </a:r>
            <a:endParaRPr lang="zh-CN" altLang="en-US" sz="2000" b="1" dirty="0">
              <a:solidFill>
                <a:srgbClr val="CC0000"/>
              </a:solidFill>
              <a:latin typeface="Arial" panose="020B0604020202020204" pitchFamily="34" charset="0"/>
              <a:cs typeface="Arial" panose="020B0604020202020204" pitchFamily="34" charset="0"/>
            </a:endParaRPr>
          </a:p>
          <a:p>
            <a:r>
              <a:rPr lang="zh-CN" altLang="en-US" sz="2000" b="1"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a:t>
            </a:r>
          </a:p>
          <a:p>
            <a:r>
              <a:rPr lang="en-US" altLang="zh-CN" sz="2000" b="1" dirty="0">
                <a:latin typeface="Arial" panose="020B0604020202020204" pitchFamily="34" charset="0"/>
                <a:cs typeface="Arial" panose="020B0604020202020204" pitchFamily="34" charset="0"/>
              </a:rPr>
              <a:t>}</a:t>
            </a:r>
          </a:p>
        </p:txBody>
      </p:sp>
      <p:sp>
        <p:nvSpPr>
          <p:cNvPr id="7" name="TextBox 6"/>
          <p:cNvSpPr txBox="1"/>
          <p:nvPr/>
        </p:nvSpPr>
        <p:spPr>
          <a:xfrm>
            <a:off x="5004048" y="3708016"/>
            <a:ext cx="3448380" cy="400110"/>
          </a:xfrm>
          <a:prstGeom prst="rect">
            <a:avLst/>
          </a:prstGeom>
          <a:noFill/>
          <a:ln>
            <a:solidFill>
              <a:schemeClr val="accent1">
                <a:shade val="50000"/>
              </a:schemeClr>
            </a:solidFill>
          </a:ln>
        </p:spPr>
        <p:txBody>
          <a:bodyPr wrap="none" rtlCol="0">
            <a:spAutoFit/>
          </a:bodyPr>
          <a:lstStyle/>
          <a:p>
            <a:r>
              <a:rPr lang="zh-CN" altLang="en-US" sz="2000" dirty="0"/>
              <a:t>非法，</a:t>
            </a:r>
            <a:r>
              <a:rPr lang="en-US" altLang="zh-CN" sz="2000" dirty="0" err="1"/>
              <a:t>setColor</a:t>
            </a:r>
            <a:r>
              <a:rPr lang="zh-CN" altLang="en-US" sz="2000" dirty="0"/>
              <a:t>不是接口成员</a:t>
            </a:r>
          </a:p>
        </p:txBody>
      </p:sp>
      <p:sp>
        <p:nvSpPr>
          <p:cNvPr id="3" name="文本框 2">
            <a:extLst>
              <a:ext uri="{FF2B5EF4-FFF2-40B4-BE49-F238E27FC236}">
                <a16:creationId xmlns:a16="http://schemas.microsoft.com/office/drawing/2014/main" id="{8FF7C68D-606D-419B-B3F7-18BF3B8B755A}"/>
              </a:ext>
            </a:extLst>
          </p:cNvPr>
          <p:cNvSpPr txBox="1"/>
          <p:nvPr/>
        </p:nvSpPr>
        <p:spPr>
          <a:xfrm>
            <a:off x="539552" y="5223562"/>
            <a:ext cx="7912876" cy="1200329"/>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en-US" altLang="zh-CN" sz="2400" dirty="0"/>
              <a:t>s</a:t>
            </a:r>
            <a:r>
              <a:rPr lang="zh-CN" altLang="en-US" sz="2400" dirty="0"/>
              <a:t>的数据类型为</a:t>
            </a:r>
            <a:r>
              <a:rPr lang="en-US" altLang="zh-CN" sz="2400" dirty="0">
                <a:solidFill>
                  <a:srgbClr val="0000CC"/>
                </a:solidFill>
              </a:rPr>
              <a:t>Shape2D</a:t>
            </a:r>
            <a:r>
              <a:rPr lang="zh-CN" altLang="en-US" sz="2400" dirty="0">
                <a:solidFill>
                  <a:srgbClr val="0000CC"/>
                </a:solidFill>
              </a:rPr>
              <a:t>；</a:t>
            </a:r>
            <a:endParaRPr lang="en-US" altLang="zh-CN" sz="2400" dirty="0">
              <a:solidFill>
                <a:srgbClr val="0000CC"/>
              </a:solidFill>
            </a:endParaRPr>
          </a:p>
          <a:p>
            <a:pPr marL="342900" indent="-342900">
              <a:buFont typeface="Arial" panose="020B0604020202020204" pitchFamily="34" charset="0"/>
              <a:buChar char="•"/>
            </a:pPr>
            <a:r>
              <a:rPr lang="en-US" altLang="zh-CN" sz="2400" dirty="0">
                <a:solidFill>
                  <a:srgbClr val="0000CC"/>
                </a:solidFill>
              </a:rPr>
              <a:t>s</a:t>
            </a:r>
            <a:r>
              <a:rPr lang="zh-CN" altLang="en-US" sz="2400" dirty="0"/>
              <a:t>只能调用接口中定义的常量</a:t>
            </a:r>
            <a:r>
              <a:rPr lang="en-US" altLang="zh-CN" sz="2400" dirty="0">
                <a:latin typeface="Tahoma" pitchFamily="34" charset="0"/>
                <a:ea typeface="Tahoma" pitchFamily="34" charset="0"/>
                <a:cs typeface="Tahoma" pitchFamily="34" charset="0"/>
              </a:rPr>
              <a:t>PI</a:t>
            </a:r>
            <a:r>
              <a:rPr lang="zh-CN" altLang="en-US" sz="2400" dirty="0"/>
              <a:t>和</a:t>
            </a:r>
            <a:r>
              <a:rPr lang="en-US" altLang="zh-CN" sz="2400" dirty="0"/>
              <a:t>area</a:t>
            </a:r>
            <a:r>
              <a:rPr lang="zh-CN" altLang="en-US" sz="2400" dirty="0"/>
              <a:t>方法，且该方法为</a:t>
            </a:r>
            <a:r>
              <a:rPr lang="en-US" altLang="zh-CN" sz="2400" dirty="0"/>
              <a:t>Circle</a:t>
            </a:r>
            <a:r>
              <a:rPr lang="zh-CN" altLang="en-US" sz="2400" dirty="0"/>
              <a:t>类实现的</a:t>
            </a:r>
            <a:r>
              <a:rPr lang="en-US" altLang="zh-CN" sz="2400" dirty="0"/>
              <a:t>area</a:t>
            </a:r>
            <a:r>
              <a:rPr lang="zh-CN" altLang="en-US" sz="2400" dirty="0"/>
              <a:t>方法。</a:t>
            </a:r>
          </a:p>
        </p:txBody>
      </p:sp>
      <p:sp>
        <p:nvSpPr>
          <p:cNvPr id="6" name="右大括号 5">
            <a:extLst>
              <a:ext uri="{FF2B5EF4-FFF2-40B4-BE49-F238E27FC236}">
                <a16:creationId xmlns:a16="http://schemas.microsoft.com/office/drawing/2014/main" id="{83F05649-3ED4-423F-BDEE-9927BB23598D}"/>
              </a:ext>
            </a:extLst>
          </p:cNvPr>
          <p:cNvSpPr/>
          <p:nvPr/>
        </p:nvSpPr>
        <p:spPr>
          <a:xfrm>
            <a:off x="4788024" y="3692047"/>
            <a:ext cx="144016" cy="432048"/>
          </a:xfrm>
          <a:prstGeom prst="rightBrace">
            <a:avLst>
              <a:gd name="adj1" fmla="val 8333"/>
              <a:gd name="adj2" fmla="val 44488"/>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79E38E9-4FAF-EF6D-E53A-F55BAEEDDB70}"/>
              </a:ext>
            </a:extLst>
          </p:cNvPr>
          <p:cNvSpPr txBox="1"/>
          <p:nvPr/>
        </p:nvSpPr>
        <p:spPr>
          <a:xfrm>
            <a:off x="2028390" y="2981165"/>
            <a:ext cx="6424038" cy="369332"/>
          </a:xfrm>
          <a:prstGeom prst="rect">
            <a:avLst/>
          </a:prstGeom>
          <a:noFill/>
        </p:spPr>
        <p:txBody>
          <a:bodyPr wrap="square" rtlCol="0">
            <a:spAutoFit/>
          </a:bodyPr>
          <a:lstStyle/>
          <a:p>
            <a:r>
              <a:rPr lang="en-US" altLang="zh-CN" b="1" dirty="0">
                <a:solidFill>
                  <a:srgbClr val="0000CC"/>
                </a:solidFill>
              </a:rPr>
              <a:t>//</a:t>
            </a:r>
            <a:r>
              <a:rPr lang="zh-CN" altLang="en-US" b="1" dirty="0">
                <a:solidFill>
                  <a:srgbClr val="0000CC"/>
                </a:solidFill>
              </a:rPr>
              <a:t>接口回调：接口对象调用实现接口的子类</a:t>
            </a:r>
            <a:r>
              <a:rPr lang="en-US" altLang="zh-CN" b="1" dirty="0">
                <a:solidFill>
                  <a:srgbClr val="0000CC"/>
                </a:solidFill>
                <a:latin typeface="Arial" panose="020B0604020202020204" pitchFamily="34" charset="0"/>
                <a:cs typeface="Arial" panose="020B0604020202020204" pitchFamily="34" charset="0"/>
              </a:rPr>
              <a:t>Circle</a:t>
            </a:r>
            <a:r>
              <a:rPr lang="zh-CN" altLang="en-US" b="1" dirty="0">
                <a:solidFill>
                  <a:srgbClr val="0000CC"/>
                </a:solidFill>
              </a:rPr>
              <a:t>实现的方法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6" grpId="0" animBg="1"/>
      <p:bldP spid="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a:t>
            </a:r>
            <a:r>
              <a:rPr lang="zh-CN" altLang="en-US"/>
              <a:t>10.</a:t>
            </a:r>
            <a:r>
              <a:rPr lang="en-US" altLang="zh-CN"/>
              <a:t>3</a:t>
            </a:r>
            <a:r>
              <a:rPr lang="zh-CN" altLang="en-US"/>
              <a:t>   </a:t>
            </a:r>
            <a:r>
              <a:rPr lang="zh-CN" altLang="en-US" dirty="0">
                <a:latin typeface="宋体" charset="-122"/>
              </a:rPr>
              <a:t>理解接口</a:t>
            </a:r>
            <a:r>
              <a:rPr lang="zh-CN" altLang="en-US" dirty="0"/>
              <a:t> </a:t>
            </a:r>
          </a:p>
        </p:txBody>
      </p:sp>
      <p:sp>
        <p:nvSpPr>
          <p:cNvPr id="3" name="内容占位符 2"/>
          <p:cNvSpPr>
            <a:spLocks noGrp="1"/>
          </p:cNvSpPr>
          <p:nvPr>
            <p:ph idx="1"/>
          </p:nvPr>
        </p:nvSpPr>
        <p:spPr/>
        <p:txBody>
          <a:bodyPr/>
          <a:lstStyle/>
          <a:p>
            <a:pPr>
              <a:spcBef>
                <a:spcPts val="0"/>
              </a:spcBef>
            </a:pPr>
            <a:r>
              <a:rPr lang="zh-CN" altLang="en-US" dirty="0"/>
              <a:t>使用接口，可以实现很多</a:t>
            </a:r>
            <a:r>
              <a:rPr lang="zh-CN" altLang="en-US" b="1" dirty="0">
                <a:solidFill>
                  <a:srgbClr val="C00000"/>
                </a:solidFill>
                <a:latin typeface="华文行楷" panose="02010800040101010101" pitchFamily="2" charset="-122"/>
                <a:ea typeface="华文行楷" panose="02010800040101010101" pitchFamily="2" charset="-122"/>
              </a:rPr>
              <a:t>不同类</a:t>
            </a:r>
            <a:r>
              <a:rPr lang="zh-CN" altLang="en-US" b="1" dirty="0">
                <a:latin typeface="华文行楷" panose="02010800040101010101" pitchFamily="2" charset="-122"/>
                <a:ea typeface="华文行楷" panose="02010800040101010101" pitchFamily="2" charset="-122"/>
              </a:rPr>
              <a:t>具有</a:t>
            </a:r>
            <a:r>
              <a:rPr lang="zh-CN" altLang="en-US" b="1" dirty="0">
                <a:solidFill>
                  <a:srgbClr val="0000CC"/>
                </a:solidFill>
                <a:latin typeface="华文行楷" panose="02010800040101010101" pitchFamily="2" charset="-122"/>
                <a:ea typeface="华文行楷" panose="02010800040101010101" pitchFamily="2" charset="-122"/>
              </a:rPr>
              <a:t>相同的功能</a:t>
            </a:r>
            <a:r>
              <a:rPr lang="zh-CN" altLang="en-US" dirty="0"/>
              <a:t>。</a:t>
            </a:r>
            <a:endParaRPr lang="en-US" altLang="zh-CN" dirty="0"/>
          </a:p>
          <a:p>
            <a:pPr marL="806450" lvl="1" indent="-457200">
              <a:spcBef>
                <a:spcPts val="0"/>
              </a:spcBef>
              <a:buFont typeface="+mj-ea"/>
              <a:buAutoNum type="circleNumDbPlain"/>
            </a:pPr>
            <a:endParaRPr lang="zh-CN" altLang="zh-CN" sz="2000" dirty="0"/>
          </a:p>
          <a:p>
            <a:pPr>
              <a:spcBef>
                <a:spcPts val="0"/>
              </a:spcBef>
            </a:pPr>
            <a:r>
              <a:rPr lang="zh-CN" altLang="en-US" sz="2400" dirty="0">
                <a:latin typeface="华文行楷" panose="02010800040101010101" pitchFamily="2" charset="-122"/>
                <a:ea typeface="华文行楷" panose="02010800040101010101" pitchFamily="2" charset="-122"/>
              </a:rPr>
              <a:t>不同的类可以实现相同的接口</a:t>
            </a:r>
            <a:r>
              <a:rPr lang="zh-CN" altLang="en-US" sz="2400" dirty="0"/>
              <a:t>，</a:t>
            </a:r>
            <a:r>
              <a:rPr lang="zh-CN" altLang="en-US" sz="2400" dirty="0">
                <a:latin typeface="华文行楷" panose="02010800040101010101" pitchFamily="2" charset="-122"/>
                <a:ea typeface="华文行楷" panose="02010800040101010101" pitchFamily="2" charset="-122"/>
              </a:rPr>
              <a:t>同一个类也可以实现多个接口</a:t>
            </a:r>
            <a:r>
              <a:rPr lang="zh-CN" altLang="en-US" sz="2400" dirty="0"/>
              <a:t>。</a:t>
            </a:r>
            <a:endParaRPr lang="en-US" altLang="zh-CN" sz="2400" dirty="0"/>
          </a:p>
          <a:p>
            <a:pPr>
              <a:spcBef>
                <a:spcPts val="0"/>
              </a:spcBef>
            </a:pPr>
            <a:endParaRPr lang="zh-CN" altLang="en-US" sz="2400" dirty="0"/>
          </a:p>
          <a:p>
            <a:pPr>
              <a:spcBef>
                <a:spcPts val="0"/>
              </a:spcBef>
            </a:pPr>
            <a:r>
              <a:rPr lang="zh-CN" altLang="en-US" sz="2400" b="1" dirty="0">
                <a:solidFill>
                  <a:srgbClr val="C00000"/>
                </a:solidFill>
                <a:latin typeface="宋体" charset="-122"/>
              </a:rPr>
              <a:t>接口的思想</a:t>
            </a:r>
            <a:r>
              <a:rPr lang="zh-CN" altLang="en-US" sz="2400" b="1" dirty="0">
                <a:latin typeface="宋体" charset="-122"/>
              </a:rPr>
              <a:t>：</a:t>
            </a:r>
            <a:endParaRPr lang="en-US" altLang="zh-CN" sz="2400" b="1" dirty="0">
              <a:latin typeface="宋体" charset="-122"/>
            </a:endParaRPr>
          </a:p>
          <a:p>
            <a:pPr lvl="1">
              <a:spcBef>
                <a:spcPts val="0"/>
              </a:spcBef>
            </a:pPr>
            <a:r>
              <a:rPr lang="zh-CN" altLang="en-US" sz="2000" dirty="0">
                <a:latin typeface="宋体" charset="-122"/>
              </a:rPr>
              <a:t>在于它可以增加很多类都需要具有的功能，而且实现相同的接口不一定有继承关系。</a:t>
            </a:r>
            <a:endParaRPr lang="en-US" altLang="zh-CN" sz="2000" dirty="0">
              <a:latin typeface="宋体" charset="-122"/>
            </a:endParaRPr>
          </a:p>
          <a:p>
            <a:pPr lvl="1">
              <a:spcBef>
                <a:spcPts val="0"/>
              </a:spcBef>
            </a:pPr>
            <a:r>
              <a:rPr lang="zh-CN" altLang="en-US" sz="2000" dirty="0">
                <a:latin typeface="宋体" charset="-122"/>
              </a:rPr>
              <a:t>当一个类不希望通过继承使自己具有某个方法的时候，可以考虑实现接口，而不是把自己声明为某个类的子类。</a:t>
            </a:r>
            <a:r>
              <a:rPr lang="zh-CN" altLang="en-US" sz="2000" dirty="0"/>
              <a:t> </a:t>
            </a:r>
            <a:endParaRPr lang="en-US" altLang="zh-CN" sz="2000" dirty="0"/>
          </a:p>
          <a:p>
            <a:pPr lvl="1">
              <a:spcBef>
                <a:spcPts val="0"/>
              </a:spcBef>
            </a:pPr>
            <a:endParaRPr lang="en-US" altLang="zh-CN" sz="2000" dirty="0"/>
          </a:p>
          <a:p>
            <a:pPr>
              <a:spcBef>
                <a:spcPts val="0"/>
              </a:spcBef>
            </a:pPr>
            <a:r>
              <a:rPr lang="zh-CN" altLang="en-US" sz="2400" b="1" dirty="0">
                <a:solidFill>
                  <a:srgbClr val="C00000"/>
                </a:solidFill>
                <a:latin typeface="华文行楷" panose="02010800040101010101" pitchFamily="2" charset="-122"/>
                <a:ea typeface="华文行楷" panose="02010800040101010101" pitchFamily="2" charset="-122"/>
              </a:rPr>
              <a:t>例5-1</a:t>
            </a:r>
            <a:r>
              <a:rPr lang="en-US" altLang="zh-CN" sz="2400" b="1" dirty="0">
                <a:solidFill>
                  <a:srgbClr val="C00000"/>
                </a:solidFill>
                <a:latin typeface="华文行楷" panose="02010800040101010101" pitchFamily="2" charset="-122"/>
                <a:ea typeface="华文行楷" panose="02010800040101010101" pitchFamily="2" charset="-122"/>
              </a:rPr>
              <a:t>6(</a:t>
            </a:r>
            <a:r>
              <a:rPr lang="zh-CN" altLang="en-US" sz="2400" b="1" dirty="0">
                <a:solidFill>
                  <a:srgbClr val="C00000"/>
                </a:solidFill>
                <a:latin typeface="华文行楷" panose="02010800040101010101" pitchFamily="2" charset="-122"/>
                <a:ea typeface="华文行楷" panose="02010800040101010101" pitchFamily="2" charset="-122"/>
              </a:rPr>
              <a:t>课后练习</a:t>
            </a:r>
            <a:r>
              <a:rPr lang="en-US" altLang="zh-CN" sz="2400" b="1" dirty="0">
                <a:solidFill>
                  <a:srgbClr val="C00000"/>
                </a:solidFill>
                <a:latin typeface="华文行楷" panose="02010800040101010101" pitchFamily="2" charset="-122"/>
                <a:ea typeface="华文行楷" panose="02010800040101010101" pitchFamily="2" charset="-122"/>
              </a:rPr>
              <a:t>)</a:t>
            </a:r>
            <a:endParaRPr lang="zh-CN" altLang="en-US" sz="2400" b="1" dirty="0">
              <a:solidFill>
                <a:srgbClr val="C00000"/>
              </a:solidFill>
              <a:latin typeface="华文行楷" panose="02010800040101010101" pitchFamily="2" charset="-122"/>
              <a:ea typeface="华文行楷" panose="02010800040101010101" pitchFamily="2" charset="-122"/>
            </a:endParaRPr>
          </a:p>
          <a:p>
            <a:pPr>
              <a:buNone/>
            </a:pPr>
            <a:r>
              <a:rPr lang="zh-CN" altLang="en-US" sz="2400" dirty="0"/>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95</a:t>
            </a:fld>
            <a:endParaRPr lang="zh-CN" altLang="en-US"/>
          </a:p>
        </p:txBody>
      </p:sp>
    </p:spTree>
    <p:extLst>
      <p:ext uri="{BB962C8B-B14F-4D97-AF65-F5344CB8AC3E}">
        <p14:creationId xmlns:p14="http://schemas.microsoft.com/office/powerpoint/2010/main" val="80478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4E3566CA-9785-467E-81C4-BD6D6ACB3A22}" type="slidenum">
              <a:rPr lang="zh-CN" altLang="en-US"/>
              <a:pPr/>
              <a:t>96</a:t>
            </a:fld>
            <a:endParaRPr lang="en-US" altLang="zh-CN"/>
          </a:p>
        </p:txBody>
      </p:sp>
      <p:sp>
        <p:nvSpPr>
          <p:cNvPr id="90117" name="Rectangle 5"/>
          <p:cNvSpPr>
            <a:spLocks noChangeArrowheads="1"/>
          </p:cNvSpPr>
          <p:nvPr/>
        </p:nvSpPr>
        <p:spPr bwMode="auto">
          <a:xfrm>
            <a:off x="0" y="2205038"/>
            <a:ext cx="9144000" cy="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sp>
        <p:nvSpPr>
          <p:cNvPr id="90118" name="Text Box 6"/>
          <p:cNvSpPr txBox="1">
            <a:spLocks noChangeArrowheads="1"/>
          </p:cNvSpPr>
          <p:nvPr/>
        </p:nvSpPr>
        <p:spPr bwMode="auto">
          <a:xfrm>
            <a:off x="357158" y="131239"/>
            <a:ext cx="8178826" cy="1323439"/>
          </a:xfrm>
          <a:prstGeom prst="rect">
            <a:avLst/>
          </a:prstGeom>
          <a:noFill/>
          <a:ln w="12700" cap="sq">
            <a:solidFill>
              <a:schemeClr val="accent1"/>
            </a:solidFill>
            <a:miter lim="800000"/>
            <a:headEnd type="none" w="sm" len="sm"/>
            <a:tailEnd type="none" w="sm" len="sm"/>
          </a:ln>
          <a:effectLst/>
        </p:spPr>
        <p:txBody>
          <a:bodyPr wrap="square">
            <a:spAutoFit/>
          </a:bodyPr>
          <a:lstStyle/>
          <a:p>
            <a:r>
              <a:rPr kumimoji="1" lang="zh-CN" altLang="en-US" sz="2000" b="1" dirty="0">
                <a:solidFill>
                  <a:srgbClr val="CC0000"/>
                </a:solidFill>
                <a:latin typeface="Arial" panose="020B0604020202020204" pitchFamily="34" charset="0"/>
                <a:cs typeface="Arial" panose="020B0604020202020204" pitchFamily="34" charset="0"/>
              </a:rPr>
              <a:t>例如</a:t>
            </a:r>
            <a:r>
              <a:rPr kumimoji="1" lang="zh-CN" altLang="en-US" sz="2000" b="1" dirty="0">
                <a:solidFill>
                  <a:schemeClr val="tx2"/>
                </a:solidFill>
                <a:latin typeface="Arial" panose="020B0604020202020204" pitchFamily="34" charset="0"/>
                <a:cs typeface="Arial" panose="020B0604020202020204" pitchFamily="34" charset="0"/>
              </a:rPr>
              <a:t>：</a:t>
            </a:r>
            <a:endParaRPr kumimoji="1" lang="en-US" altLang="zh-CN" sz="2000" b="1" dirty="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zh-CN" altLang="en-US" sz="2000" b="1" dirty="0">
                <a:latin typeface="Arial" panose="020B0604020202020204" pitchFamily="34" charset="0"/>
                <a:cs typeface="Arial" panose="020B0604020202020204" pitchFamily="34" charset="0"/>
              </a:rPr>
              <a:t>很多实体都具有飞行的能力，可以定义一个</a:t>
            </a:r>
            <a:r>
              <a:rPr kumimoji="1" lang="en-US" altLang="zh-CN" sz="2000" b="1" dirty="0">
                <a:solidFill>
                  <a:srgbClr val="0000CC"/>
                </a:solidFill>
                <a:latin typeface="Arial" panose="020B0604020202020204" pitchFamily="34" charset="0"/>
                <a:cs typeface="Arial" panose="020B0604020202020204" pitchFamily="34" charset="0"/>
              </a:rPr>
              <a:t>Flyer</a:t>
            </a:r>
            <a:r>
              <a:rPr kumimoji="1" lang="zh-CN" altLang="en-US" sz="2000" b="1" dirty="0">
                <a:solidFill>
                  <a:srgbClr val="0000CC"/>
                </a:solidFill>
                <a:latin typeface="Arial" panose="020B0604020202020204" pitchFamily="34" charset="0"/>
                <a:cs typeface="Arial" panose="020B0604020202020204" pitchFamily="34" charset="0"/>
              </a:rPr>
              <a:t>接口；</a:t>
            </a:r>
            <a:endParaRPr kumimoji="1" lang="en-US" altLang="zh-CN" sz="2000" b="1" dirty="0">
              <a:solidFill>
                <a:srgbClr val="0000CC"/>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en-US" altLang="zh-CN" sz="2000" b="1" dirty="0">
                <a:solidFill>
                  <a:srgbClr val="0000CC"/>
                </a:solidFill>
                <a:latin typeface="Arial" panose="020B0604020202020204" pitchFamily="34" charset="0"/>
                <a:cs typeface="Arial" panose="020B0604020202020204" pitchFamily="34" charset="0"/>
              </a:rPr>
              <a:t>Flyer</a:t>
            </a:r>
            <a:r>
              <a:rPr kumimoji="1" lang="zh-CN" altLang="en-US" sz="2000" b="1" dirty="0">
                <a:solidFill>
                  <a:srgbClr val="0000CC"/>
                </a:solidFill>
                <a:latin typeface="Arial" panose="020B0604020202020204" pitchFamily="34" charset="0"/>
                <a:cs typeface="Arial" panose="020B0604020202020204" pitchFamily="34" charset="0"/>
              </a:rPr>
              <a:t>接口</a:t>
            </a:r>
            <a:r>
              <a:rPr kumimoji="1" lang="zh-CN" altLang="en-US" sz="2000" b="1" dirty="0">
                <a:latin typeface="Arial" panose="020B0604020202020204" pitchFamily="34" charset="0"/>
                <a:cs typeface="Arial" panose="020B0604020202020204" pitchFamily="34" charset="0"/>
              </a:rPr>
              <a:t>支持三种操作：</a:t>
            </a:r>
            <a:r>
              <a:rPr kumimoji="1" lang="en-US" altLang="zh-CN" sz="2000" b="1" dirty="0">
                <a:solidFill>
                  <a:srgbClr val="C00000"/>
                </a:solidFill>
                <a:latin typeface="Arial" panose="020B0604020202020204" pitchFamily="34" charset="0"/>
                <a:cs typeface="Arial" panose="020B0604020202020204" pitchFamily="34" charset="0"/>
              </a:rPr>
              <a:t>takeoff( )</a:t>
            </a:r>
            <a:r>
              <a:rPr kumimoji="1" lang="zh-CN" altLang="en-US" sz="2000" b="1" dirty="0">
                <a:latin typeface="Arial" panose="020B0604020202020204" pitchFamily="34" charset="0"/>
                <a:cs typeface="Arial" panose="020B0604020202020204" pitchFamily="34" charset="0"/>
              </a:rPr>
              <a:t>、</a:t>
            </a:r>
            <a:r>
              <a:rPr kumimoji="1" lang="en-US" altLang="zh-CN" sz="2000" b="1" dirty="0">
                <a:solidFill>
                  <a:srgbClr val="C00000"/>
                </a:solidFill>
                <a:latin typeface="Arial" panose="020B0604020202020204" pitchFamily="34" charset="0"/>
                <a:cs typeface="Arial" panose="020B0604020202020204" pitchFamily="34" charset="0"/>
              </a:rPr>
              <a:t>land( )</a:t>
            </a:r>
            <a:r>
              <a:rPr kumimoji="1" lang="zh-CN" altLang="en-US" sz="2000" b="1" dirty="0">
                <a:latin typeface="Arial" panose="020B0604020202020204" pitchFamily="34" charset="0"/>
                <a:cs typeface="Arial" panose="020B0604020202020204" pitchFamily="34" charset="0"/>
              </a:rPr>
              <a:t>、</a:t>
            </a:r>
            <a:r>
              <a:rPr kumimoji="1" lang="en-US" altLang="zh-CN" sz="2000" b="1" dirty="0">
                <a:solidFill>
                  <a:srgbClr val="C00000"/>
                </a:solidFill>
                <a:latin typeface="Arial" panose="020B0604020202020204" pitchFamily="34" charset="0"/>
                <a:cs typeface="Arial" panose="020B0604020202020204" pitchFamily="34" charset="0"/>
              </a:rPr>
              <a:t>fly( )</a:t>
            </a:r>
            <a:r>
              <a:rPr kumimoji="1" lang="zh-CN" altLang="en-US" sz="2000" b="1" dirty="0">
                <a:latin typeface="Arial" panose="020B0604020202020204" pitchFamily="34" charset="0"/>
                <a:cs typeface="Arial" panose="020B0604020202020204" pitchFamily="34" charset="0"/>
              </a:rPr>
              <a:t>。</a:t>
            </a:r>
            <a:endParaRPr kumimoji="1" lang="en-US" altLang="zh-C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zh-CN" altLang="en-US" sz="2000" b="1" dirty="0">
                <a:latin typeface="Arial" panose="020B0604020202020204" pitchFamily="34" charset="0"/>
                <a:cs typeface="Arial" panose="020B0604020202020204" pitchFamily="34" charset="0"/>
              </a:rPr>
              <a:t>类</a:t>
            </a:r>
            <a:r>
              <a:rPr kumimoji="1" lang="en-US" altLang="zh-CN" sz="2000" b="1" dirty="0">
                <a:latin typeface="Arial" panose="020B0604020202020204" pitchFamily="34" charset="0"/>
                <a:cs typeface="Arial" panose="020B0604020202020204" pitchFamily="34" charset="0"/>
              </a:rPr>
              <a:t>Airplane</a:t>
            </a:r>
            <a:r>
              <a:rPr kumimoji="1" lang="zh-CN" altLang="en-US" sz="2000" b="1" dirty="0">
                <a:latin typeface="Arial" panose="020B0604020202020204" pitchFamily="34" charset="0"/>
                <a:cs typeface="Arial" panose="020B0604020202020204" pitchFamily="34" charset="0"/>
              </a:rPr>
              <a:t>、</a:t>
            </a:r>
            <a:r>
              <a:rPr kumimoji="1" lang="en-US" altLang="zh-CN" sz="2000" b="1" dirty="0">
                <a:latin typeface="Arial" panose="020B0604020202020204" pitchFamily="34" charset="0"/>
                <a:cs typeface="Arial" panose="020B0604020202020204" pitchFamily="34" charset="0"/>
              </a:rPr>
              <a:t>Bird</a:t>
            </a:r>
            <a:r>
              <a:rPr kumimoji="1" lang="zh-CN" altLang="en-US" sz="2000" b="1" dirty="0">
                <a:latin typeface="Arial" panose="020B0604020202020204" pitchFamily="34" charset="0"/>
                <a:cs typeface="Arial" panose="020B0604020202020204" pitchFamily="34" charset="0"/>
              </a:rPr>
              <a:t>、</a:t>
            </a:r>
            <a:r>
              <a:rPr kumimoji="1" lang="en-US" altLang="zh-CN" sz="2000" b="1" dirty="0">
                <a:latin typeface="Arial" panose="020B0604020202020204" pitchFamily="34" charset="0"/>
                <a:cs typeface="Arial" panose="020B0604020202020204" pitchFamily="34" charset="0"/>
              </a:rPr>
              <a:t>Superman</a:t>
            </a:r>
            <a:r>
              <a:rPr kumimoji="1" lang="zh-CN" altLang="en-US" sz="2000" b="1" dirty="0">
                <a:latin typeface="Arial" panose="020B0604020202020204" pitchFamily="34" charset="0"/>
                <a:cs typeface="Arial" panose="020B0604020202020204" pitchFamily="34" charset="0"/>
              </a:rPr>
              <a:t>都可以实现</a:t>
            </a:r>
            <a:r>
              <a:rPr kumimoji="1" lang="en-US" altLang="zh-CN" sz="2000" b="1" dirty="0">
                <a:solidFill>
                  <a:srgbClr val="0000CC"/>
                </a:solidFill>
                <a:latin typeface="Arial" panose="020B0604020202020204" pitchFamily="34" charset="0"/>
                <a:cs typeface="Arial" panose="020B0604020202020204" pitchFamily="34" charset="0"/>
              </a:rPr>
              <a:t>Flyer</a:t>
            </a:r>
            <a:r>
              <a:rPr kumimoji="1" lang="zh-CN" altLang="en-US" sz="2000" b="1" dirty="0">
                <a:solidFill>
                  <a:srgbClr val="0000CC"/>
                </a:solidFill>
                <a:latin typeface="Arial" panose="020B0604020202020204" pitchFamily="34" charset="0"/>
                <a:cs typeface="Arial" panose="020B0604020202020204" pitchFamily="34" charset="0"/>
              </a:rPr>
              <a:t>接口</a:t>
            </a:r>
            <a:r>
              <a:rPr kumimoji="1" lang="zh-CN" altLang="en-US" sz="2000" b="1" dirty="0">
                <a:latin typeface="Arial" panose="020B0604020202020204" pitchFamily="34" charset="0"/>
                <a:cs typeface="Arial" panose="020B0604020202020204" pitchFamily="34" charset="0"/>
              </a:rPr>
              <a:t>。 </a:t>
            </a:r>
            <a:endParaRPr kumimoji="1" lang="en-US" altLang="zh-CN" sz="2000" b="1" dirty="0">
              <a:latin typeface="Arial" panose="020B0604020202020204" pitchFamily="34" charset="0"/>
              <a:cs typeface="Arial" panose="020B0604020202020204" pitchFamily="34" charset="0"/>
            </a:endParaRPr>
          </a:p>
        </p:txBody>
      </p:sp>
      <p:pic>
        <p:nvPicPr>
          <p:cNvPr id="90120" name="Picture 8"/>
          <p:cNvPicPr>
            <a:picLocks noChangeAspect="1" noChangeArrowheads="1"/>
          </p:cNvPicPr>
          <p:nvPr/>
        </p:nvPicPr>
        <p:blipFill>
          <a:blip r:embed="rId2"/>
          <a:srcRect/>
          <a:stretch>
            <a:fillRect/>
          </a:stretch>
        </p:blipFill>
        <p:spPr bwMode="auto">
          <a:xfrm>
            <a:off x="486332" y="1574211"/>
            <a:ext cx="7920477" cy="4776923"/>
          </a:xfrm>
          <a:prstGeom prst="rect">
            <a:avLst/>
          </a:prstGeom>
          <a:noFill/>
        </p:spPr>
      </p:pic>
      <p:sp>
        <p:nvSpPr>
          <p:cNvPr id="7" name="TextBox 6"/>
          <p:cNvSpPr txBox="1"/>
          <p:nvPr/>
        </p:nvSpPr>
        <p:spPr>
          <a:xfrm>
            <a:off x="4338622" y="3356992"/>
            <a:ext cx="2214578" cy="461665"/>
          </a:xfrm>
          <a:prstGeom prst="rect">
            <a:avLst/>
          </a:prstGeom>
          <a:noFill/>
        </p:spPr>
        <p:txBody>
          <a:bodyPr wrap="square" rtlCol="0">
            <a:spAutoFit/>
          </a:bodyPr>
          <a:lstStyle/>
          <a:p>
            <a:r>
              <a:rPr lang="zh-CN" altLang="en-US" sz="2400" dirty="0"/>
              <a:t>实现</a:t>
            </a:r>
            <a:r>
              <a:rPr lang="en-US" altLang="zh-CN" sz="2400" dirty="0"/>
              <a:t>Flyer</a:t>
            </a:r>
            <a:r>
              <a:rPr lang="zh-CN" altLang="en-US" sz="2400" dirty="0"/>
              <a:t>接口</a:t>
            </a:r>
          </a:p>
        </p:txBody>
      </p:sp>
    </p:spTree>
    <p:extLst>
      <p:ext uri="{BB962C8B-B14F-4D97-AF65-F5344CB8AC3E}">
        <p14:creationId xmlns:p14="http://schemas.microsoft.com/office/powerpoint/2010/main" val="158157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20"/>
                                        </p:tgtEl>
                                        <p:attrNameLst>
                                          <p:attrName>style.visibility</p:attrName>
                                        </p:attrNameLst>
                                      </p:cBhvr>
                                      <p:to>
                                        <p:strVal val="visible"/>
                                      </p:to>
                                    </p:set>
                                    <p:animEffect transition="in" filter="blinds(horizontal)">
                                      <p:cBhvr>
                                        <p:cTn id="7" dur="500"/>
                                        <p:tgtEl>
                                          <p:spTgt spid="901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§5.10.4    </a:t>
            </a:r>
            <a:r>
              <a:rPr lang="zh-CN" altLang="en-US" dirty="0">
                <a:latin typeface="宋体" charset="-122"/>
              </a:rPr>
              <a:t>接口与多态 </a:t>
            </a:r>
            <a:endParaRPr lang="zh-CN" altLang="en-US" dirty="0"/>
          </a:p>
        </p:txBody>
      </p:sp>
      <p:sp>
        <p:nvSpPr>
          <p:cNvPr id="3" name="内容占位符 2"/>
          <p:cNvSpPr>
            <a:spLocks noGrp="1"/>
          </p:cNvSpPr>
          <p:nvPr>
            <p:ph idx="1"/>
          </p:nvPr>
        </p:nvSpPr>
        <p:spPr>
          <a:xfrm>
            <a:off x="390364" y="1700808"/>
            <a:ext cx="8363272" cy="4502150"/>
          </a:xfrm>
        </p:spPr>
        <p:txBody>
          <a:bodyPr/>
          <a:lstStyle/>
          <a:p>
            <a:r>
              <a:rPr lang="zh-CN" altLang="en-US" dirty="0">
                <a:latin typeface="+mj-lt"/>
              </a:rPr>
              <a:t>可以通过在接口中声明若干个</a:t>
            </a:r>
            <a:r>
              <a:rPr lang="en-US" altLang="zh-CN" dirty="0">
                <a:solidFill>
                  <a:srgbClr val="006600"/>
                </a:solidFill>
                <a:latin typeface="+mj-lt"/>
              </a:rPr>
              <a:t>abstract</a:t>
            </a:r>
            <a:r>
              <a:rPr lang="zh-CN" altLang="en-US" dirty="0">
                <a:solidFill>
                  <a:srgbClr val="006600"/>
                </a:solidFill>
                <a:latin typeface="+mj-lt"/>
              </a:rPr>
              <a:t>方法</a:t>
            </a:r>
            <a:r>
              <a:rPr lang="zh-CN" altLang="en-US" dirty="0">
                <a:latin typeface="+mj-lt"/>
              </a:rPr>
              <a:t>，表明这些方法的重要性，</a:t>
            </a:r>
            <a:r>
              <a:rPr lang="zh-CN" altLang="en-US" dirty="0">
                <a:solidFill>
                  <a:srgbClr val="000099"/>
                </a:solidFill>
                <a:latin typeface="华文新魏" panose="02010800040101010101" pitchFamily="2" charset="-122"/>
                <a:ea typeface="华文新魏" panose="02010800040101010101" pitchFamily="2" charset="-122"/>
              </a:rPr>
              <a:t>方法体的内容细节由实现接口的类去完成</a:t>
            </a:r>
            <a:r>
              <a:rPr lang="zh-CN" altLang="en-US" dirty="0">
                <a:latin typeface="+mj-lt"/>
              </a:rPr>
              <a:t>。</a:t>
            </a:r>
            <a:endParaRPr lang="en-US" altLang="zh-CN" dirty="0">
              <a:latin typeface="+mj-lt"/>
            </a:endParaRPr>
          </a:p>
          <a:p>
            <a:endParaRPr lang="en-US" altLang="zh-CN" dirty="0">
              <a:latin typeface="+mj-lt"/>
            </a:endParaRPr>
          </a:p>
          <a:p>
            <a:r>
              <a:rPr lang="zh-CN" altLang="en-US" dirty="0">
                <a:latin typeface="+mj-lt"/>
              </a:rPr>
              <a:t>使用接口进行程序设计的核心思想：</a:t>
            </a:r>
            <a:r>
              <a:rPr lang="zh-CN" altLang="en-US" dirty="0">
                <a:solidFill>
                  <a:srgbClr val="C00000"/>
                </a:solidFill>
                <a:latin typeface="华文行楷" panose="02010800040101010101" pitchFamily="2" charset="-122"/>
                <a:ea typeface="华文行楷" panose="02010800040101010101" pitchFamily="2" charset="-122"/>
              </a:rPr>
              <a:t>使用接口回调</a:t>
            </a:r>
            <a:r>
              <a:rPr lang="zh-CN" altLang="en-US" dirty="0">
                <a:latin typeface="+mj-lt"/>
              </a:rPr>
              <a:t>，即：</a:t>
            </a:r>
            <a:endParaRPr lang="en-US" altLang="zh-CN" dirty="0">
              <a:latin typeface="+mj-lt"/>
            </a:endParaRPr>
          </a:p>
          <a:p>
            <a:pPr lvl="1"/>
            <a:r>
              <a:rPr lang="zh-CN" altLang="en-US" sz="2800" dirty="0">
                <a:solidFill>
                  <a:srgbClr val="FF0000"/>
                </a:solidFill>
                <a:latin typeface="华文新魏" panose="02010800040101010101" pitchFamily="2" charset="-122"/>
                <a:ea typeface="华文新魏" panose="02010800040101010101" pitchFamily="2" charset="-122"/>
                <a:cs typeface="+mn-cs"/>
              </a:rPr>
              <a:t>接口变量</a:t>
            </a:r>
            <a:r>
              <a:rPr lang="zh-CN" altLang="en-US" sz="2800" dirty="0">
                <a:solidFill>
                  <a:srgbClr val="000099"/>
                </a:solidFill>
                <a:latin typeface="华文新魏" panose="02010800040101010101" pitchFamily="2" charset="-122"/>
                <a:ea typeface="华文新魏" panose="02010800040101010101" pitchFamily="2" charset="-122"/>
                <a:cs typeface="+mn-cs"/>
              </a:rPr>
              <a:t>存放</a:t>
            </a:r>
            <a:r>
              <a:rPr lang="zh-CN" altLang="en-US" sz="2800" dirty="0">
                <a:solidFill>
                  <a:srgbClr val="006600"/>
                </a:solidFill>
                <a:latin typeface="华文新魏" panose="02010800040101010101" pitchFamily="2" charset="-122"/>
                <a:ea typeface="华文新魏" panose="02010800040101010101" pitchFamily="2" charset="-122"/>
                <a:cs typeface="+mn-cs"/>
              </a:rPr>
              <a:t>实现该接口的类的对象的引用</a:t>
            </a:r>
            <a:r>
              <a:rPr lang="zh-CN" altLang="en-US" sz="2800" dirty="0">
                <a:solidFill>
                  <a:srgbClr val="000099"/>
                </a:solidFill>
                <a:latin typeface="华文新魏" panose="02010800040101010101" pitchFamily="2" charset="-122"/>
                <a:ea typeface="华文新魏" panose="02010800040101010101" pitchFamily="2" charset="-122"/>
                <a:cs typeface="+mn-cs"/>
              </a:rPr>
              <a:t>，从而接口变量就可以回调类实现的接口方法。</a:t>
            </a:r>
            <a:endParaRPr lang="en-US" altLang="zh-CN" sz="2800" dirty="0">
              <a:solidFill>
                <a:srgbClr val="000099"/>
              </a:solidFill>
              <a:latin typeface="华文新魏" panose="02010800040101010101" pitchFamily="2" charset="-122"/>
              <a:ea typeface="华文新魏" panose="02010800040101010101" pitchFamily="2" charset="-122"/>
              <a:cs typeface="+mn-cs"/>
            </a:endParaRPr>
          </a:p>
          <a:p>
            <a:pPr>
              <a:buNone/>
            </a:pPr>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CC90D189-D785-46E3-8ABE-228CD1A57E02}" type="slidenum">
              <a:rPr lang="en-US" altLang="zh-CN"/>
              <a:pPr>
                <a:defRPr/>
              </a:pPr>
              <a:t>98</a:t>
            </a:fld>
            <a:endParaRPr lang="en-US" altLang="zh-CN"/>
          </a:p>
        </p:txBody>
      </p:sp>
      <p:sp>
        <p:nvSpPr>
          <p:cNvPr id="23557" name="Text Box 5"/>
          <p:cNvSpPr txBox="1">
            <a:spLocks noChangeArrowheads="1"/>
          </p:cNvSpPr>
          <p:nvPr/>
        </p:nvSpPr>
        <p:spPr bwMode="auto">
          <a:xfrm>
            <a:off x="425921" y="4130901"/>
            <a:ext cx="6882384" cy="2125839"/>
          </a:xfrm>
          <a:prstGeom prst="rect">
            <a:avLst/>
          </a:prstGeom>
          <a:noFill/>
          <a:ln w="9525">
            <a:solidFill>
              <a:schemeClr val="tx1"/>
            </a:solidFill>
            <a:miter lim="800000"/>
            <a:headEnd/>
            <a:tailEnd/>
          </a:ln>
        </p:spPr>
        <p:txBody>
          <a:bodyPr wrap="square" lIns="90000" tIns="46800" rIns="90000" bIns="46800">
            <a:spAutoFit/>
          </a:bodyPr>
          <a:lstStyle/>
          <a:p>
            <a:pPr defTabSz="385763"/>
            <a:r>
              <a:rPr lang="en-AU" altLang="en-AU" sz="2200" b="1" dirty="0"/>
              <a:t>class  </a:t>
            </a:r>
            <a:r>
              <a:rPr lang="en-AU" altLang="en-AU" sz="2200" b="1" dirty="0">
                <a:solidFill>
                  <a:srgbClr val="CC0000"/>
                </a:solidFill>
              </a:rPr>
              <a:t>Lecturer</a:t>
            </a:r>
            <a:r>
              <a:rPr lang="en-AU" altLang="en-AU" sz="2200" b="1" dirty="0"/>
              <a:t> </a:t>
            </a:r>
            <a:r>
              <a:rPr lang="en-AU" altLang="en-AU" sz="2200" b="1" dirty="0">
                <a:solidFill>
                  <a:srgbClr val="0000CC"/>
                </a:solidFill>
              </a:rPr>
              <a:t>implements Speaker</a:t>
            </a:r>
            <a:r>
              <a:rPr lang="en-AU" altLang="en-AU" sz="2200" b="1" dirty="0"/>
              <a:t> {</a:t>
            </a:r>
          </a:p>
          <a:p>
            <a:pPr defTabSz="385763"/>
            <a:r>
              <a:rPr lang="en-AU" altLang="en-AU" sz="2200" b="1" dirty="0"/>
              <a:t>	public void </a:t>
            </a:r>
            <a:r>
              <a:rPr lang="en-AU" altLang="en-AU" sz="2200" b="1" dirty="0">
                <a:solidFill>
                  <a:srgbClr val="CC0000"/>
                </a:solidFill>
              </a:rPr>
              <a:t>speak()</a:t>
            </a:r>
            <a:r>
              <a:rPr lang="en-AU" altLang="zh-CN" sz="2200" b="1" dirty="0"/>
              <a:t> </a:t>
            </a:r>
            <a:r>
              <a:rPr lang="en-AU" altLang="en-AU" sz="2200" b="1" dirty="0"/>
              <a:t>{</a:t>
            </a:r>
          </a:p>
          <a:p>
            <a:pPr defTabSz="385763"/>
            <a:r>
              <a:rPr lang="en-AU" altLang="en-AU" sz="2200" b="1" dirty="0"/>
              <a:t>	</a:t>
            </a:r>
            <a:r>
              <a:rPr lang="en-AU" altLang="zh-CN" sz="2200" b="1" dirty="0"/>
              <a:t>      </a:t>
            </a:r>
            <a:r>
              <a:rPr lang="en-AU" altLang="en-AU" sz="2200" b="1" dirty="0" err="1"/>
              <a:t>System.out.println</a:t>
            </a:r>
            <a:r>
              <a:rPr lang="en-AU" altLang="en-AU" sz="2200" b="1" dirty="0"/>
              <a:t>(“Talks Object Oriented </a:t>
            </a:r>
            <a:r>
              <a:rPr lang="en-AU" altLang="zh-CN" sz="2200" b="1" dirty="0"/>
              <a:t>						</a:t>
            </a:r>
            <a:r>
              <a:rPr lang="en-AU" altLang="en-AU" sz="2200" b="1" dirty="0"/>
              <a:t>Design and </a:t>
            </a:r>
            <a:r>
              <a:rPr lang="en-AU" altLang="zh-CN" sz="2200" b="1" dirty="0"/>
              <a:t>P</a:t>
            </a:r>
            <a:r>
              <a:rPr lang="en-AU" altLang="en-AU" sz="2200" b="1" dirty="0"/>
              <a:t>rogramming!”);</a:t>
            </a:r>
          </a:p>
          <a:p>
            <a:pPr defTabSz="385763"/>
            <a:r>
              <a:rPr lang="en-AU" altLang="en-AU" sz="2200" b="1" dirty="0"/>
              <a:t>	}</a:t>
            </a:r>
          </a:p>
          <a:p>
            <a:pPr defTabSz="385763"/>
            <a:r>
              <a:rPr lang="en-AU" altLang="en-AU" sz="2200" b="1" dirty="0"/>
              <a:t>}</a:t>
            </a:r>
          </a:p>
        </p:txBody>
      </p:sp>
      <p:sp>
        <p:nvSpPr>
          <p:cNvPr id="31748" name="Text Box 6"/>
          <p:cNvSpPr txBox="1">
            <a:spLocks noChangeArrowheads="1"/>
          </p:cNvSpPr>
          <p:nvPr/>
        </p:nvSpPr>
        <p:spPr bwMode="auto">
          <a:xfrm>
            <a:off x="455504" y="476672"/>
            <a:ext cx="4608330" cy="1110177"/>
          </a:xfrm>
          <a:prstGeom prst="rect">
            <a:avLst/>
          </a:prstGeom>
          <a:noFill/>
          <a:ln w="9525">
            <a:solidFill>
              <a:schemeClr val="tx1"/>
            </a:solidFill>
            <a:miter lim="800000"/>
            <a:headEnd/>
            <a:tailEnd/>
          </a:ln>
        </p:spPr>
        <p:txBody>
          <a:bodyPr wrap="square" lIns="90000" tIns="46800" rIns="90000" bIns="46800">
            <a:spAutoFit/>
          </a:bodyPr>
          <a:lstStyle/>
          <a:p>
            <a:pPr defTabSz="385763"/>
            <a:r>
              <a:rPr lang="en-AU" altLang="en-AU" sz="2200" b="1">
                <a:solidFill>
                  <a:srgbClr val="FC0128"/>
                </a:solidFill>
              </a:rPr>
              <a:t>interface</a:t>
            </a:r>
            <a:r>
              <a:rPr lang="en-AU" altLang="en-AU" sz="2200" b="1"/>
              <a:t> Speaker {</a:t>
            </a:r>
          </a:p>
          <a:p>
            <a:pPr defTabSz="385763"/>
            <a:r>
              <a:rPr lang="en-AU" altLang="en-AU" sz="2200" b="1"/>
              <a:t>	public void </a:t>
            </a:r>
            <a:r>
              <a:rPr lang="en-AU" altLang="en-AU" sz="2200" b="1">
                <a:solidFill>
                  <a:srgbClr val="CC0000"/>
                </a:solidFill>
              </a:rPr>
              <a:t>speak( )</a:t>
            </a:r>
            <a:r>
              <a:rPr lang="en-AU" altLang="zh-CN" sz="2200" b="1"/>
              <a:t> </a:t>
            </a:r>
            <a:r>
              <a:rPr lang="en-AU" altLang="en-AU" sz="2200" b="1"/>
              <a:t>;</a:t>
            </a:r>
          </a:p>
          <a:p>
            <a:pPr defTabSz="385763"/>
            <a:r>
              <a:rPr lang="en-AU" altLang="en-AU" sz="2200" b="1"/>
              <a:t>}</a:t>
            </a:r>
          </a:p>
        </p:txBody>
      </p:sp>
      <p:sp>
        <p:nvSpPr>
          <p:cNvPr id="31750" name="Text Box 9"/>
          <p:cNvSpPr txBox="1">
            <a:spLocks noChangeArrowheads="1"/>
          </p:cNvSpPr>
          <p:nvPr/>
        </p:nvSpPr>
        <p:spPr bwMode="auto">
          <a:xfrm>
            <a:off x="5069514" y="793961"/>
            <a:ext cx="2592388" cy="457200"/>
          </a:xfrm>
          <a:prstGeom prst="rect">
            <a:avLst/>
          </a:prstGeom>
          <a:noFill/>
          <a:ln w="9525">
            <a:noFill/>
            <a:miter lim="800000"/>
            <a:headEnd/>
            <a:tailEnd/>
          </a:ln>
        </p:spPr>
        <p:txBody>
          <a:bodyPr lIns="90000" tIns="46800" rIns="90000" bIns="46800">
            <a:spAutoFit/>
          </a:bodyPr>
          <a:lstStyle/>
          <a:p>
            <a:pPr>
              <a:spcBef>
                <a:spcPct val="50000"/>
              </a:spcBef>
            </a:pPr>
            <a:r>
              <a:rPr lang="en-US" altLang="zh-CN" sz="2400" b="1" dirty="0" err="1"/>
              <a:t>Speaker.java</a:t>
            </a:r>
            <a:endParaRPr lang="en-US" altLang="zh-CN" sz="2400" b="1" dirty="0"/>
          </a:p>
        </p:txBody>
      </p:sp>
      <p:sp>
        <p:nvSpPr>
          <p:cNvPr id="31751" name="Text Box 10"/>
          <p:cNvSpPr txBox="1">
            <a:spLocks noChangeArrowheads="1"/>
          </p:cNvSpPr>
          <p:nvPr/>
        </p:nvSpPr>
        <p:spPr bwMode="auto">
          <a:xfrm>
            <a:off x="6553200" y="2531283"/>
            <a:ext cx="2413000" cy="457200"/>
          </a:xfrm>
          <a:prstGeom prst="rect">
            <a:avLst/>
          </a:prstGeom>
          <a:noFill/>
          <a:ln w="9525">
            <a:noFill/>
            <a:miter lim="800000"/>
            <a:headEnd/>
            <a:tailEnd/>
          </a:ln>
        </p:spPr>
        <p:txBody>
          <a:bodyPr lIns="90000" tIns="46800" rIns="90000" bIns="46800">
            <a:spAutoFit/>
          </a:bodyPr>
          <a:lstStyle/>
          <a:p>
            <a:pPr>
              <a:spcBef>
                <a:spcPct val="50000"/>
              </a:spcBef>
            </a:pPr>
            <a:r>
              <a:rPr lang="en-US" altLang="zh-CN" sz="2400" b="1" dirty="0" err="1"/>
              <a:t>Politician.java</a:t>
            </a:r>
            <a:endParaRPr lang="en-US" altLang="zh-CN" sz="2400" b="1" dirty="0"/>
          </a:p>
        </p:txBody>
      </p:sp>
      <p:sp>
        <p:nvSpPr>
          <p:cNvPr id="31752" name="Text Box 11"/>
          <p:cNvSpPr txBox="1">
            <a:spLocks noChangeArrowheads="1"/>
          </p:cNvSpPr>
          <p:nvPr/>
        </p:nvSpPr>
        <p:spPr bwMode="auto">
          <a:xfrm>
            <a:off x="7329036" y="4725805"/>
            <a:ext cx="1803429" cy="402291"/>
          </a:xfrm>
          <a:prstGeom prst="rect">
            <a:avLst/>
          </a:prstGeom>
          <a:noFill/>
          <a:ln w="9525">
            <a:noFill/>
            <a:miter lim="800000"/>
            <a:headEnd/>
            <a:tailEnd/>
          </a:ln>
        </p:spPr>
        <p:txBody>
          <a:bodyPr wrap="square" lIns="90000" tIns="46800" rIns="90000" bIns="46800">
            <a:spAutoFit/>
          </a:bodyPr>
          <a:lstStyle/>
          <a:p>
            <a:pPr>
              <a:spcBef>
                <a:spcPct val="50000"/>
              </a:spcBef>
            </a:pPr>
            <a:r>
              <a:rPr lang="en-US" altLang="zh-CN" sz="2000" b="1" dirty="0" err="1"/>
              <a:t>Lecturer.java</a:t>
            </a:r>
            <a:endParaRPr lang="en-US" altLang="zh-CN" sz="2000" b="1" dirty="0"/>
          </a:p>
        </p:txBody>
      </p:sp>
      <p:sp>
        <p:nvSpPr>
          <p:cNvPr id="9" name="TextBox 8"/>
          <p:cNvSpPr txBox="1"/>
          <p:nvPr/>
        </p:nvSpPr>
        <p:spPr>
          <a:xfrm>
            <a:off x="395536" y="1938502"/>
            <a:ext cx="6136334" cy="1785104"/>
          </a:xfrm>
          <a:prstGeom prst="rect">
            <a:avLst/>
          </a:prstGeom>
          <a:noFill/>
          <a:ln>
            <a:solidFill>
              <a:schemeClr val="tx1"/>
            </a:solidFill>
            <a:prstDash val="solid"/>
          </a:ln>
        </p:spPr>
        <p:txBody>
          <a:bodyPr wrap="square" rtlCol="0">
            <a:spAutoFit/>
          </a:bodyPr>
          <a:lstStyle/>
          <a:p>
            <a:pPr defTabSz="385763">
              <a:spcBef>
                <a:spcPct val="0"/>
              </a:spcBef>
              <a:buClr>
                <a:schemeClr val="bg1"/>
              </a:buClr>
            </a:pPr>
            <a:r>
              <a:rPr lang="en-AU" altLang="en-AU" sz="2200" b="1" dirty="0"/>
              <a:t>class  </a:t>
            </a:r>
            <a:r>
              <a:rPr lang="en-AU" altLang="en-AU" sz="2200" b="1" dirty="0">
                <a:solidFill>
                  <a:srgbClr val="CC0000"/>
                </a:solidFill>
              </a:rPr>
              <a:t>Politician</a:t>
            </a:r>
            <a:r>
              <a:rPr lang="en-AU" altLang="en-AU" sz="2200" b="1" dirty="0"/>
              <a:t> </a:t>
            </a:r>
            <a:r>
              <a:rPr lang="en-AU" altLang="en-AU" sz="2200" b="1" dirty="0">
                <a:solidFill>
                  <a:srgbClr val="0000CC"/>
                </a:solidFill>
              </a:rPr>
              <a:t>implements Speaker</a:t>
            </a:r>
            <a:r>
              <a:rPr lang="en-AU" altLang="en-AU" sz="2200" b="1" dirty="0"/>
              <a:t> {</a:t>
            </a:r>
          </a:p>
          <a:p>
            <a:pPr defTabSz="385763">
              <a:spcBef>
                <a:spcPct val="0"/>
              </a:spcBef>
              <a:buClr>
                <a:schemeClr val="bg1"/>
              </a:buClr>
            </a:pPr>
            <a:r>
              <a:rPr lang="en-AU" altLang="en-AU" sz="2200" b="1" dirty="0"/>
              <a:t>	public void </a:t>
            </a:r>
            <a:r>
              <a:rPr lang="en-AU" altLang="en-AU" sz="2200" b="1" dirty="0">
                <a:solidFill>
                  <a:srgbClr val="CC0000"/>
                </a:solidFill>
              </a:rPr>
              <a:t>speak()</a:t>
            </a:r>
            <a:r>
              <a:rPr lang="en-AU" altLang="zh-CN" sz="2200" b="1" dirty="0"/>
              <a:t> </a:t>
            </a:r>
            <a:r>
              <a:rPr lang="en-AU" altLang="en-AU" sz="2200" b="1" dirty="0"/>
              <a:t>{</a:t>
            </a:r>
          </a:p>
          <a:p>
            <a:pPr defTabSz="385763">
              <a:spcBef>
                <a:spcPct val="0"/>
              </a:spcBef>
              <a:buClr>
                <a:schemeClr val="bg1"/>
              </a:buClr>
            </a:pPr>
            <a:r>
              <a:rPr lang="en-AU" altLang="en-AU" sz="2200" b="1" dirty="0"/>
              <a:t>		</a:t>
            </a:r>
            <a:r>
              <a:rPr lang="en-AU" altLang="en-AU" sz="2200" b="1" dirty="0" err="1"/>
              <a:t>System.out.println</a:t>
            </a:r>
            <a:r>
              <a:rPr lang="en-AU" altLang="en-AU" sz="2200" b="1" dirty="0"/>
              <a:t>(</a:t>
            </a:r>
            <a:r>
              <a:rPr lang="en-AU" altLang="en-AU" sz="2200" b="1" dirty="0">
                <a:latin typeface="Tahoma" pitchFamily="34" charset="0"/>
              </a:rPr>
              <a:t>“</a:t>
            </a:r>
            <a:r>
              <a:rPr lang="en-AU" altLang="en-AU" sz="2200" b="1" dirty="0"/>
              <a:t>Talk politics</a:t>
            </a:r>
            <a:r>
              <a:rPr lang="en-AU" altLang="en-AU" sz="2200" b="1" dirty="0">
                <a:latin typeface="Tahoma" pitchFamily="34" charset="0"/>
              </a:rPr>
              <a:t>”</a:t>
            </a:r>
            <a:r>
              <a:rPr lang="en-AU" altLang="en-AU" sz="2200" b="1" dirty="0"/>
              <a:t>);</a:t>
            </a:r>
          </a:p>
          <a:p>
            <a:pPr defTabSz="385763">
              <a:spcBef>
                <a:spcPct val="0"/>
              </a:spcBef>
              <a:buClr>
                <a:schemeClr val="bg1"/>
              </a:buClr>
            </a:pPr>
            <a:r>
              <a:rPr lang="en-AU" altLang="en-AU" sz="2200" b="1" dirty="0"/>
              <a:t>	}</a:t>
            </a:r>
          </a:p>
          <a:p>
            <a:pPr defTabSz="385763">
              <a:spcBef>
                <a:spcPct val="0"/>
              </a:spcBef>
              <a:buClr>
                <a:schemeClr val="bg1"/>
              </a:buClr>
            </a:pPr>
            <a:r>
              <a:rPr lang="en-AU" altLang="en-AU" sz="2200" b="1" dirty="0"/>
              <a:t>}</a:t>
            </a:r>
            <a:endParaRPr lang="zh-CN" altLang="en-US" sz="2200" dirty="0"/>
          </a:p>
        </p:txBody>
      </p:sp>
    </p:spTree>
    <p:extLst>
      <p:ext uri="{BB962C8B-B14F-4D97-AF65-F5344CB8AC3E}">
        <p14:creationId xmlns:p14="http://schemas.microsoft.com/office/powerpoint/2010/main" val="46779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blinds(horizontal)">
                                      <p:cBhvr>
                                        <p:cTn id="7" dur="500"/>
                                        <p:tgtEl>
                                          <p:spTgt spid="317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1751"/>
                                        </p:tgtEl>
                                        <p:attrNameLst>
                                          <p:attrName>style.visibility</p:attrName>
                                        </p:attrNameLst>
                                      </p:cBhvr>
                                      <p:to>
                                        <p:strVal val="visible"/>
                                      </p:to>
                                    </p:set>
                                    <p:animEffect transition="in" filter="blinds(horizontal)">
                                      <p:cBhvr>
                                        <p:cTn id="15" dur="500"/>
                                        <p:tgtEl>
                                          <p:spTgt spid="3175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3557"/>
                                        </p:tgtEl>
                                        <p:attrNameLst>
                                          <p:attrName>style.visibility</p:attrName>
                                        </p:attrNameLst>
                                      </p:cBhvr>
                                      <p:to>
                                        <p:strVal val="visible"/>
                                      </p:to>
                                    </p:set>
                                    <p:animEffect transition="in" filter="box(in)">
                                      <p:cBhvr>
                                        <p:cTn id="20" dur="500"/>
                                        <p:tgtEl>
                                          <p:spTgt spid="2355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1752"/>
                                        </p:tgtEl>
                                        <p:attrNameLst>
                                          <p:attrName>style.visibility</p:attrName>
                                        </p:attrNameLst>
                                      </p:cBhvr>
                                      <p:to>
                                        <p:strVal val="visible"/>
                                      </p:to>
                                    </p:set>
                                    <p:animEffect transition="in" filter="blinds(horizontal)">
                                      <p:cBhvr>
                                        <p:cTn id="23"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P spid="31750" grpId="0"/>
      <p:bldP spid="31751" grpId="0"/>
      <p:bldP spid="31752" grpId="0"/>
      <p:bldP spid="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4073BF0-61F4-47BD-BD46-23ADF4BDF007}"/>
              </a:ext>
            </a:extLst>
          </p:cNvPr>
          <p:cNvSpPr>
            <a:spLocks noGrp="1"/>
          </p:cNvSpPr>
          <p:nvPr>
            <p:ph type="sldNum" sz="quarter" idx="12"/>
          </p:nvPr>
        </p:nvSpPr>
        <p:spPr/>
        <p:txBody>
          <a:bodyPr/>
          <a:lstStyle/>
          <a:p>
            <a:fld id="{0C913308-F349-4B6D-A68A-DD1791B4A57B}" type="slidenum">
              <a:rPr lang="zh-CN" altLang="en-US" smtClean="0"/>
              <a:pPr/>
              <a:t>99</a:t>
            </a:fld>
            <a:endParaRPr lang="zh-CN" altLang="en-US"/>
          </a:p>
        </p:txBody>
      </p:sp>
      <p:sp>
        <p:nvSpPr>
          <p:cNvPr id="5" name="Text Box 5">
            <a:extLst>
              <a:ext uri="{FF2B5EF4-FFF2-40B4-BE49-F238E27FC236}">
                <a16:creationId xmlns:a16="http://schemas.microsoft.com/office/drawing/2014/main" id="{253BBFE0-6C6B-4E70-8289-DC5CF7F89B9E}"/>
              </a:ext>
            </a:extLst>
          </p:cNvPr>
          <p:cNvSpPr txBox="1">
            <a:spLocks noChangeArrowheads="1"/>
          </p:cNvSpPr>
          <p:nvPr/>
        </p:nvSpPr>
        <p:spPr bwMode="auto">
          <a:xfrm>
            <a:off x="467544" y="913597"/>
            <a:ext cx="8352927" cy="5265160"/>
          </a:xfrm>
          <a:prstGeom prst="rect">
            <a:avLst/>
          </a:prstGeom>
          <a:noFill/>
          <a:ln w="9525">
            <a:solidFill>
              <a:schemeClr val="tx1"/>
            </a:solidFill>
            <a:miter lim="800000"/>
            <a:headEnd/>
            <a:tailEnd/>
          </a:ln>
        </p:spPr>
        <p:txBody>
          <a:bodyPr wrap="square" lIns="90000" tIns="46800" rIns="90000" bIns="46800">
            <a:spAutoFit/>
          </a:bodyPr>
          <a:lstStyle/>
          <a:p>
            <a:pPr defTabSz="385763"/>
            <a:r>
              <a:rPr lang="en-AU" altLang="en-AU" sz="2400" b="1" dirty="0"/>
              <a:t>class  App {</a:t>
            </a:r>
          </a:p>
          <a:p>
            <a:pPr defTabSz="385763"/>
            <a:r>
              <a:rPr lang="en-AU" altLang="en-AU" sz="2400" b="1" dirty="0"/>
              <a:t>	public static void main</a:t>
            </a:r>
            <a:r>
              <a:rPr lang="en-AU" altLang="en-AU" sz="2400" b="1" dirty="0">
                <a:solidFill>
                  <a:srgbClr val="CC0000"/>
                </a:solidFill>
              </a:rPr>
              <a:t>()</a:t>
            </a:r>
            <a:r>
              <a:rPr lang="en-AU" altLang="zh-CN" sz="2400" b="1" dirty="0"/>
              <a:t> </a:t>
            </a:r>
            <a:r>
              <a:rPr lang="en-AU" altLang="en-AU" sz="2400" b="1" dirty="0"/>
              <a:t>{</a:t>
            </a:r>
          </a:p>
          <a:p>
            <a:pPr defTabSz="385763"/>
            <a:r>
              <a:rPr lang="en-AU" altLang="en-AU" sz="2400" b="1" dirty="0"/>
              <a:t>		Speaker </a:t>
            </a:r>
            <a:r>
              <a:rPr lang="en-AU" altLang="en-AU" sz="2400" b="1" dirty="0" err="1"/>
              <a:t>abc</a:t>
            </a:r>
            <a:r>
              <a:rPr lang="en-AU" altLang="en-AU" sz="2400" b="1" dirty="0"/>
              <a:t>;</a:t>
            </a:r>
          </a:p>
          <a:p>
            <a:pPr defTabSz="385763"/>
            <a:r>
              <a:rPr lang="en-AU" altLang="en-AU" sz="2400" b="1" dirty="0"/>
              <a:t>		String sentence;</a:t>
            </a:r>
          </a:p>
          <a:p>
            <a:pPr defTabSz="385763"/>
            <a:endParaRPr lang="en-AU" altLang="en-AU" sz="2400" b="1" dirty="0"/>
          </a:p>
          <a:p>
            <a:pPr defTabSz="385763"/>
            <a:r>
              <a:rPr lang="en-AU" altLang="en-AU" sz="2400" b="1" dirty="0"/>
              <a:t>		</a:t>
            </a:r>
            <a:r>
              <a:rPr lang="en-AU" altLang="en-AU" sz="2400" b="1" dirty="0" err="1"/>
              <a:t>abc</a:t>
            </a:r>
            <a:r>
              <a:rPr lang="en-AU" altLang="en-AU" sz="2400" b="1" dirty="0"/>
              <a:t> = new </a:t>
            </a:r>
            <a:r>
              <a:rPr lang="en-AU" altLang="en-AU" sz="2400" b="1" dirty="0">
                <a:solidFill>
                  <a:srgbClr val="0000CC"/>
                </a:solidFill>
              </a:rPr>
              <a:t>Politician</a:t>
            </a:r>
            <a:r>
              <a:rPr lang="en-US" altLang="en-AU" sz="2400" b="1" dirty="0">
                <a:solidFill>
                  <a:srgbClr val="0000CC"/>
                </a:solidFill>
              </a:rPr>
              <a:t>(); </a:t>
            </a:r>
            <a:r>
              <a:rPr lang="en-US" altLang="en-AU" sz="2400" b="1" dirty="0">
                <a:solidFill>
                  <a:srgbClr val="CC0000"/>
                </a:solidFill>
              </a:rPr>
              <a:t>		</a:t>
            </a:r>
          </a:p>
          <a:p>
            <a:pPr defTabSz="385763"/>
            <a:r>
              <a:rPr lang="en-US" altLang="en-AU" sz="2400" b="1" dirty="0">
                <a:solidFill>
                  <a:srgbClr val="CC0000"/>
                </a:solidFill>
              </a:rPr>
              <a:t>		</a:t>
            </a:r>
            <a:r>
              <a:rPr lang="en-US" altLang="en-AU" sz="2400" b="1" dirty="0">
                <a:solidFill>
                  <a:srgbClr val="0000CC"/>
                </a:solidFill>
              </a:rPr>
              <a:t>sentence</a:t>
            </a:r>
            <a:r>
              <a:rPr lang="en-US" altLang="en-AU" sz="2400" b="1" dirty="0">
                <a:solidFill>
                  <a:srgbClr val="CC0000"/>
                </a:solidFill>
              </a:rPr>
              <a:t> = </a:t>
            </a:r>
            <a:r>
              <a:rPr lang="en-US" altLang="en-AU" sz="2400" b="1" dirty="0" err="1">
                <a:solidFill>
                  <a:srgbClr val="FF0000"/>
                </a:solidFill>
              </a:rPr>
              <a:t>abc.speak</a:t>
            </a:r>
            <a:r>
              <a:rPr lang="en-US" altLang="en-AU" sz="2400" b="1" dirty="0">
                <a:solidFill>
                  <a:srgbClr val="FF0000"/>
                </a:solidFill>
              </a:rPr>
              <a:t>()</a:t>
            </a:r>
            <a:endParaRPr lang="en-AU" altLang="en-AU" sz="2400" b="1" dirty="0">
              <a:solidFill>
                <a:srgbClr val="FF0000"/>
              </a:solidFill>
            </a:endParaRPr>
          </a:p>
          <a:p>
            <a:pPr defTabSz="385763"/>
            <a:r>
              <a:rPr lang="en-AU" altLang="en-AU" sz="2400" b="1" dirty="0"/>
              <a:t>	</a:t>
            </a:r>
            <a:r>
              <a:rPr lang="en-AU" altLang="zh-CN" sz="2400" b="1" dirty="0"/>
              <a:t>     </a:t>
            </a:r>
            <a:r>
              <a:rPr lang="en-AU" altLang="en-AU" sz="2400" b="1" dirty="0" err="1"/>
              <a:t>System.out.println</a:t>
            </a:r>
            <a:r>
              <a:rPr lang="en-US" altLang="en-AU" sz="2400" b="1" dirty="0"/>
              <a:t>(</a:t>
            </a:r>
            <a:r>
              <a:rPr lang="en-US" altLang="en-AU" sz="2400" b="1" dirty="0">
                <a:solidFill>
                  <a:srgbClr val="CC0000"/>
                </a:solidFill>
              </a:rPr>
              <a:t>sentence</a:t>
            </a:r>
            <a:r>
              <a:rPr lang="en-AU" altLang="en-AU" sz="2400" b="1" dirty="0"/>
              <a:t>);</a:t>
            </a:r>
          </a:p>
          <a:p>
            <a:pPr defTabSz="385763"/>
            <a:endParaRPr lang="en-AU" altLang="en-AU" sz="2400" b="1" dirty="0"/>
          </a:p>
          <a:p>
            <a:pPr defTabSz="385763"/>
            <a:r>
              <a:rPr lang="en-AU" altLang="en-AU" sz="2400" b="1" dirty="0"/>
              <a:t>		</a:t>
            </a:r>
            <a:r>
              <a:rPr lang="en-AU" altLang="en-AU" sz="2400" b="1" dirty="0" err="1"/>
              <a:t>abc</a:t>
            </a:r>
            <a:r>
              <a:rPr lang="en-AU" altLang="en-AU" sz="2400" b="1" dirty="0"/>
              <a:t> = new </a:t>
            </a:r>
            <a:r>
              <a:rPr lang="en-AU" altLang="en-AU" sz="2400" b="1" dirty="0">
                <a:solidFill>
                  <a:srgbClr val="0000CC"/>
                </a:solidFill>
              </a:rPr>
              <a:t>Lecturer</a:t>
            </a:r>
            <a:r>
              <a:rPr lang="en-US" altLang="en-AU" sz="2400" b="1" dirty="0">
                <a:solidFill>
                  <a:srgbClr val="0000CC"/>
                </a:solidFill>
              </a:rPr>
              <a:t>();</a:t>
            </a:r>
          </a:p>
          <a:p>
            <a:pPr defTabSz="385763"/>
            <a:r>
              <a:rPr lang="en-US" altLang="en-AU" sz="2400" b="1" dirty="0">
                <a:solidFill>
                  <a:srgbClr val="CC0000"/>
                </a:solidFill>
              </a:rPr>
              <a:t>		</a:t>
            </a:r>
            <a:r>
              <a:rPr lang="en-US" altLang="en-AU" sz="2400" b="1" dirty="0">
                <a:solidFill>
                  <a:srgbClr val="0000CC"/>
                </a:solidFill>
              </a:rPr>
              <a:t>sentence </a:t>
            </a:r>
            <a:r>
              <a:rPr lang="en-US" altLang="en-AU" sz="2400" b="1" dirty="0">
                <a:solidFill>
                  <a:srgbClr val="CC0000"/>
                </a:solidFill>
              </a:rPr>
              <a:t>= </a:t>
            </a:r>
            <a:r>
              <a:rPr lang="en-US" altLang="en-AU" sz="2400" b="1" dirty="0" err="1">
                <a:solidFill>
                  <a:srgbClr val="FF0000"/>
                </a:solidFill>
              </a:rPr>
              <a:t>abc.speak</a:t>
            </a:r>
            <a:r>
              <a:rPr lang="en-US" altLang="en-AU" sz="2400" b="1" dirty="0">
                <a:solidFill>
                  <a:srgbClr val="FF0000"/>
                </a:solidFill>
              </a:rPr>
              <a:t>()</a:t>
            </a:r>
            <a:endParaRPr lang="en-AU" altLang="en-AU" sz="2400" b="1" dirty="0">
              <a:solidFill>
                <a:srgbClr val="FF0000"/>
              </a:solidFill>
            </a:endParaRPr>
          </a:p>
          <a:p>
            <a:pPr defTabSz="385763"/>
            <a:r>
              <a:rPr lang="en-AU" altLang="en-AU" sz="2400" b="1" dirty="0"/>
              <a:t>	</a:t>
            </a:r>
            <a:r>
              <a:rPr lang="en-AU" altLang="zh-CN" sz="2400" b="1" dirty="0"/>
              <a:t>     </a:t>
            </a:r>
            <a:r>
              <a:rPr lang="en-AU" altLang="en-AU" sz="2400" b="1" dirty="0" err="1"/>
              <a:t>System.out.println</a:t>
            </a:r>
            <a:r>
              <a:rPr lang="en-US" altLang="en-AU" sz="2400" b="1" dirty="0"/>
              <a:t>(</a:t>
            </a:r>
            <a:r>
              <a:rPr lang="en-US" altLang="en-AU" sz="2400" b="1" dirty="0">
                <a:solidFill>
                  <a:srgbClr val="0000CC"/>
                </a:solidFill>
              </a:rPr>
              <a:t>sentence</a:t>
            </a:r>
            <a:r>
              <a:rPr lang="en-AU" altLang="en-AU" sz="2400" b="1" dirty="0"/>
              <a:t>);</a:t>
            </a:r>
          </a:p>
          <a:p>
            <a:pPr defTabSz="385763"/>
            <a:r>
              <a:rPr lang="en-AU" altLang="en-AU" sz="2400" b="1" dirty="0"/>
              <a:t>	}</a:t>
            </a:r>
          </a:p>
          <a:p>
            <a:pPr defTabSz="385763"/>
            <a:r>
              <a:rPr lang="en-AU" altLang="en-AU" sz="2400" b="1" dirty="0"/>
              <a:t>}</a:t>
            </a:r>
          </a:p>
        </p:txBody>
      </p:sp>
      <p:sp>
        <p:nvSpPr>
          <p:cNvPr id="2" name="文本框 1">
            <a:extLst>
              <a:ext uri="{FF2B5EF4-FFF2-40B4-BE49-F238E27FC236}">
                <a16:creationId xmlns:a16="http://schemas.microsoft.com/office/drawing/2014/main" id="{5E3DD4F5-CC78-40FE-B001-F9545D06C40D}"/>
              </a:ext>
            </a:extLst>
          </p:cNvPr>
          <p:cNvSpPr txBox="1"/>
          <p:nvPr/>
        </p:nvSpPr>
        <p:spPr>
          <a:xfrm>
            <a:off x="566775" y="390377"/>
            <a:ext cx="2709396" cy="523220"/>
          </a:xfrm>
          <a:prstGeom prst="rect">
            <a:avLst/>
          </a:prstGeom>
          <a:noFill/>
        </p:spPr>
        <p:txBody>
          <a:bodyPr wrap="none" rtlCol="0">
            <a:spAutoFit/>
          </a:bodyPr>
          <a:lstStyle/>
          <a:p>
            <a:r>
              <a:rPr lang="zh-CN" altLang="en-US" sz="2800" b="1" dirty="0"/>
              <a:t>接口回调与多态</a:t>
            </a:r>
            <a:endParaRPr lang="zh-CN" altLang="en-US" sz="2800" dirty="0">
              <a:latin typeface="华文行楷" panose="02010800040101010101" pitchFamily="2" charset="-122"/>
              <a:ea typeface="华文行楷" panose="02010800040101010101" pitchFamily="2" charset="-122"/>
            </a:endParaRPr>
          </a:p>
        </p:txBody>
      </p:sp>
      <p:sp>
        <p:nvSpPr>
          <p:cNvPr id="3" name="文本框 2">
            <a:extLst>
              <a:ext uri="{FF2B5EF4-FFF2-40B4-BE49-F238E27FC236}">
                <a16:creationId xmlns:a16="http://schemas.microsoft.com/office/drawing/2014/main" id="{18D1CDD6-DA1C-4084-A7BA-F058304DC89B}"/>
              </a:ext>
            </a:extLst>
          </p:cNvPr>
          <p:cNvSpPr txBox="1"/>
          <p:nvPr/>
        </p:nvSpPr>
        <p:spPr>
          <a:xfrm>
            <a:off x="4558291" y="2780928"/>
            <a:ext cx="3164649" cy="400110"/>
          </a:xfrm>
          <a:prstGeom prst="rect">
            <a:avLst/>
          </a:prstGeom>
          <a:noFill/>
        </p:spPr>
        <p:txBody>
          <a:bodyPr wrap="none" rtlCol="0">
            <a:spAutoFit/>
          </a:bodyPr>
          <a:lstStyle/>
          <a:p>
            <a:r>
              <a:rPr lang="en-US" altLang="en-AU" sz="2000" b="1" dirty="0">
                <a:solidFill>
                  <a:srgbClr val="006600"/>
                </a:solidFill>
              </a:rPr>
              <a:t>//</a:t>
            </a:r>
            <a:r>
              <a:rPr lang="zh-CN" altLang="en-US" sz="2000" b="1" dirty="0">
                <a:solidFill>
                  <a:srgbClr val="006600"/>
                </a:solidFill>
              </a:rPr>
              <a:t>子类对象上转为接口对象</a:t>
            </a:r>
            <a:endParaRPr lang="en-US" altLang="en-AU" sz="2000" b="1" dirty="0">
              <a:solidFill>
                <a:srgbClr val="006600"/>
              </a:solidFill>
            </a:endParaRPr>
          </a:p>
        </p:txBody>
      </p:sp>
      <p:sp>
        <p:nvSpPr>
          <p:cNvPr id="6" name="文本框 5">
            <a:extLst>
              <a:ext uri="{FF2B5EF4-FFF2-40B4-BE49-F238E27FC236}">
                <a16:creationId xmlns:a16="http://schemas.microsoft.com/office/drawing/2014/main" id="{51590286-457C-482E-A070-D8B7133A489F}"/>
              </a:ext>
            </a:extLst>
          </p:cNvPr>
          <p:cNvSpPr txBox="1"/>
          <p:nvPr/>
        </p:nvSpPr>
        <p:spPr>
          <a:xfrm>
            <a:off x="4644007" y="3150816"/>
            <a:ext cx="4355976" cy="400110"/>
          </a:xfrm>
          <a:prstGeom prst="rect">
            <a:avLst/>
          </a:prstGeom>
          <a:noFill/>
        </p:spPr>
        <p:txBody>
          <a:bodyPr wrap="square" rtlCol="0">
            <a:spAutoFit/>
          </a:bodyPr>
          <a:lstStyle/>
          <a:p>
            <a:r>
              <a:rPr lang="en-US" altLang="en-AU" sz="2000" b="1" dirty="0">
                <a:solidFill>
                  <a:srgbClr val="006600"/>
                </a:solidFill>
              </a:rPr>
              <a:t>//</a:t>
            </a:r>
            <a:r>
              <a:rPr lang="zh-CN" altLang="en-US" sz="2000" b="1" dirty="0">
                <a:solidFill>
                  <a:srgbClr val="006600"/>
                </a:solidFill>
              </a:rPr>
              <a:t>接口回调：调用被类实现的方法</a:t>
            </a:r>
            <a:endParaRPr lang="en-US" altLang="en-AU" sz="2000" b="1" dirty="0">
              <a:solidFill>
                <a:srgbClr val="006600"/>
              </a:solidFill>
            </a:endParaRPr>
          </a:p>
        </p:txBody>
      </p:sp>
      <p:sp>
        <p:nvSpPr>
          <p:cNvPr id="7" name="文本框 6">
            <a:extLst>
              <a:ext uri="{FF2B5EF4-FFF2-40B4-BE49-F238E27FC236}">
                <a16:creationId xmlns:a16="http://schemas.microsoft.com/office/drawing/2014/main" id="{2CE41AD0-D333-4C47-A551-2AE4A0F742AA}"/>
              </a:ext>
            </a:extLst>
          </p:cNvPr>
          <p:cNvSpPr txBox="1"/>
          <p:nvPr/>
        </p:nvSpPr>
        <p:spPr>
          <a:xfrm>
            <a:off x="3347864" y="1700808"/>
            <a:ext cx="1707519" cy="369332"/>
          </a:xfrm>
          <a:prstGeom prst="rect">
            <a:avLst/>
          </a:prstGeom>
          <a:noFill/>
        </p:spPr>
        <p:txBody>
          <a:bodyPr wrap="none" rtlCol="0">
            <a:spAutoFit/>
          </a:bodyPr>
          <a:lstStyle/>
          <a:p>
            <a:r>
              <a:rPr lang="en-AU" altLang="en-AU" b="1" dirty="0">
                <a:solidFill>
                  <a:srgbClr val="006600"/>
                </a:solidFill>
              </a:rPr>
              <a:t>//</a:t>
            </a:r>
            <a:r>
              <a:rPr lang="zh-CN" altLang="en-US" b="1" dirty="0">
                <a:solidFill>
                  <a:srgbClr val="006600"/>
                </a:solidFill>
              </a:rPr>
              <a:t>声明接口对象</a:t>
            </a:r>
            <a:endParaRPr lang="zh-CN" altLang="en-US" dirty="0">
              <a:solidFill>
                <a:srgbClr val="006600"/>
              </a:solidFill>
            </a:endParaRPr>
          </a:p>
        </p:txBody>
      </p:sp>
      <p:sp>
        <p:nvSpPr>
          <p:cNvPr id="8" name="文本框 7">
            <a:extLst>
              <a:ext uri="{FF2B5EF4-FFF2-40B4-BE49-F238E27FC236}">
                <a16:creationId xmlns:a16="http://schemas.microsoft.com/office/drawing/2014/main" id="{404D394D-3C53-4901-92D4-BF6156F92598}"/>
              </a:ext>
            </a:extLst>
          </p:cNvPr>
          <p:cNvSpPr txBox="1"/>
          <p:nvPr/>
        </p:nvSpPr>
        <p:spPr>
          <a:xfrm>
            <a:off x="4704184" y="4269148"/>
            <a:ext cx="1954381" cy="400110"/>
          </a:xfrm>
          <a:prstGeom prst="rect">
            <a:avLst/>
          </a:prstGeom>
          <a:noFill/>
        </p:spPr>
        <p:txBody>
          <a:bodyPr wrap="none" rtlCol="0">
            <a:spAutoFit/>
          </a:bodyPr>
          <a:lstStyle/>
          <a:p>
            <a:r>
              <a:rPr lang="en-AU" altLang="en-AU" sz="2000" b="1" dirty="0">
                <a:solidFill>
                  <a:srgbClr val="006600"/>
                </a:solidFill>
              </a:rPr>
              <a:t>//</a:t>
            </a:r>
            <a:r>
              <a:rPr lang="zh-CN" altLang="en-US" sz="2000" b="1" dirty="0">
                <a:solidFill>
                  <a:srgbClr val="006600"/>
                </a:solidFill>
              </a:rPr>
              <a:t>子类对象上转</a:t>
            </a:r>
            <a:endParaRPr lang="zh-CN" altLang="en-US" sz="2000" dirty="0">
              <a:solidFill>
                <a:srgbClr val="006600"/>
              </a:solidFill>
            </a:endParaRPr>
          </a:p>
        </p:txBody>
      </p:sp>
      <p:sp>
        <p:nvSpPr>
          <p:cNvPr id="9" name="文本框 8">
            <a:extLst>
              <a:ext uri="{FF2B5EF4-FFF2-40B4-BE49-F238E27FC236}">
                <a16:creationId xmlns:a16="http://schemas.microsoft.com/office/drawing/2014/main" id="{87CA000B-43AA-4A5D-B24F-6E68539E16E1}"/>
              </a:ext>
            </a:extLst>
          </p:cNvPr>
          <p:cNvSpPr txBox="1"/>
          <p:nvPr/>
        </p:nvSpPr>
        <p:spPr>
          <a:xfrm>
            <a:off x="4716016" y="4664509"/>
            <a:ext cx="4355976" cy="400110"/>
          </a:xfrm>
          <a:prstGeom prst="rect">
            <a:avLst/>
          </a:prstGeom>
          <a:noFill/>
        </p:spPr>
        <p:txBody>
          <a:bodyPr wrap="square" rtlCol="0">
            <a:spAutoFit/>
          </a:bodyPr>
          <a:lstStyle/>
          <a:p>
            <a:r>
              <a:rPr lang="en-US" altLang="en-AU" sz="2000" b="1" dirty="0">
                <a:solidFill>
                  <a:srgbClr val="006600"/>
                </a:solidFill>
              </a:rPr>
              <a:t>//</a:t>
            </a:r>
            <a:r>
              <a:rPr lang="zh-CN" altLang="en-US" sz="2000" b="1" dirty="0">
                <a:solidFill>
                  <a:srgbClr val="006600"/>
                </a:solidFill>
              </a:rPr>
              <a:t>接口回调：调用被类实现的方法</a:t>
            </a:r>
            <a:endParaRPr lang="en-US" altLang="en-AU" sz="2000" b="1" dirty="0">
              <a:solidFill>
                <a:srgbClr val="006600"/>
              </a:solidFill>
            </a:endParaRPr>
          </a:p>
        </p:txBody>
      </p:sp>
    </p:spTree>
    <p:extLst>
      <p:ext uri="{BB962C8B-B14F-4D97-AF65-F5344CB8AC3E}">
        <p14:creationId xmlns:p14="http://schemas.microsoft.com/office/powerpoint/2010/main" val="153450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theme/theme1.xml><?xml version="1.0" encoding="utf-8"?>
<a:theme xmlns:a="http://schemas.openxmlformats.org/drawingml/2006/main" name="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97C3C83B-2078-4722-AC76-4DAD10D0FA72}" vid="{F0EA3705-93A3-4FD2-9E69-7D661BE54E8D}"/>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3001</TotalTime>
  <Words>9307</Words>
  <Application>Microsoft Office PowerPoint</Application>
  <PresentationFormat>全屏显示(4:3)</PresentationFormat>
  <Paragraphs>1524</Paragraphs>
  <Slides>105</Slides>
  <Notes>6</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105</vt:i4>
      </vt:variant>
    </vt:vector>
  </HeadingPairs>
  <TitlesOfParts>
    <vt:vector size="123" baseType="lpstr">
      <vt:lpstr>-apple-system</vt:lpstr>
      <vt:lpstr>Gulim</vt:lpstr>
      <vt:lpstr>华文楷体</vt:lpstr>
      <vt:lpstr>华文新魏</vt:lpstr>
      <vt:lpstr>华文行楷</vt:lpstr>
      <vt:lpstr>隶书</vt:lpstr>
      <vt:lpstr>宋体</vt:lpstr>
      <vt:lpstr>Arial</vt:lpstr>
      <vt:lpstr>Calibri</vt:lpstr>
      <vt:lpstr>Courier New</vt:lpstr>
      <vt:lpstr>Tahoma</vt:lpstr>
      <vt:lpstr>Times New Roman</vt:lpstr>
      <vt:lpstr>Wingdings</vt:lpstr>
      <vt:lpstr>Wingdings 2</vt:lpstr>
      <vt:lpstr>主题1</vt:lpstr>
      <vt:lpstr>Office 主题</vt:lpstr>
      <vt:lpstr>1_主题1</vt:lpstr>
      <vt:lpstr>1_Office 主题</vt:lpstr>
      <vt:lpstr>面向对象程序设计(Java)</vt:lpstr>
      <vt:lpstr>第5章 继承与接口 </vt:lpstr>
      <vt:lpstr>导读</vt:lpstr>
      <vt:lpstr>继承</vt:lpstr>
      <vt:lpstr>§5.1   子类与父类 </vt:lpstr>
      <vt:lpstr>§5.1   子类与父类 </vt:lpstr>
      <vt:lpstr>PowerPoint 演示文稿</vt:lpstr>
      <vt:lpstr>§5.2    子类的继承性  </vt:lpstr>
      <vt:lpstr>PowerPoint 演示文稿</vt:lpstr>
      <vt:lpstr>PowerPoint 演示文稿</vt:lpstr>
      <vt:lpstr>§5.2.1 子类和父类在同一包中的继承性 </vt:lpstr>
      <vt:lpstr>§5.2.2   子类和父类不在同一包中的继承性</vt:lpstr>
      <vt:lpstr>§5.2.3 protected的进一步说明</vt:lpstr>
      <vt:lpstr>§5.2.3 protected的进一步说明</vt:lpstr>
      <vt:lpstr>PowerPoint 演示文稿</vt:lpstr>
      <vt:lpstr>protected的可见性</vt:lpstr>
      <vt:lpstr>示例</vt:lpstr>
      <vt:lpstr>子类与父类不在同一包中</vt:lpstr>
      <vt:lpstr>1.子类与父类不在同一包中，子类中父类实例不能访问父类的protected方法。</vt:lpstr>
      <vt:lpstr>PowerPoint 演示文稿</vt:lpstr>
      <vt:lpstr>3. 子类与父类不在同一包中，与父类同包的应用程序中，不能访问子类实例自定义的protected方法，但可以访问子类继承自父类的protected方法。</vt:lpstr>
      <vt:lpstr>总结：protected成员可见性范围</vt:lpstr>
      <vt:lpstr>§5.3   子类对象的构造过程 </vt:lpstr>
      <vt:lpstr>PowerPoint 演示文稿</vt:lpstr>
      <vt:lpstr>§5.3   子类对象的构造过程 </vt:lpstr>
      <vt:lpstr>找出错误</vt:lpstr>
      <vt:lpstr>例5-2</vt:lpstr>
      <vt:lpstr>Example5_2.java</vt:lpstr>
      <vt:lpstr>§5.4   成员变量的隐藏和方法重写</vt:lpstr>
      <vt:lpstr>例5-3</vt:lpstr>
      <vt:lpstr>Example5_3.java</vt:lpstr>
      <vt:lpstr>§5.4.2 方法重写(Override) </vt:lpstr>
      <vt:lpstr>§5.4.2    方法重写(Override) </vt:lpstr>
      <vt:lpstr>例5-4</vt:lpstr>
      <vt:lpstr>例5-4</vt:lpstr>
      <vt:lpstr>Example5_4.java</vt:lpstr>
      <vt:lpstr>例5-5</vt:lpstr>
      <vt:lpstr>§5.4.2 方法重写(Override) </vt:lpstr>
      <vt:lpstr>PowerPoint 演示文稿</vt:lpstr>
      <vt:lpstr>PowerPoint 演示文稿</vt:lpstr>
      <vt:lpstr>§5.5 super关键字 </vt:lpstr>
      <vt:lpstr>§5.5.1  使用super调用父类的构造方法 </vt:lpstr>
      <vt:lpstr>PowerPoint 演示文稿</vt:lpstr>
      <vt:lpstr>例5-6 UniverStudent.java</vt:lpstr>
      <vt:lpstr>Example5_6.java</vt:lpstr>
      <vt:lpstr>PowerPoint 演示文稿</vt:lpstr>
      <vt:lpstr>总结：构造函数的调用机制</vt:lpstr>
      <vt:lpstr>§5.5.2     使用super操作被隐藏的成员变量和方法 </vt:lpstr>
      <vt:lpstr>例5-7：</vt:lpstr>
      <vt:lpstr>§5.6   final关键字 </vt:lpstr>
      <vt:lpstr>PowerPoint 演示文稿</vt:lpstr>
      <vt:lpstr>§5.6.3    常量 </vt:lpstr>
      <vt:lpstr>例5-8：</vt:lpstr>
      <vt:lpstr>对象类型的赋值与转换</vt:lpstr>
      <vt:lpstr>对象类型的赋值与转换</vt:lpstr>
      <vt:lpstr>§5.7   对象的上转型对象 </vt:lpstr>
      <vt:lpstr>PowerPoint 演示文稿</vt:lpstr>
      <vt:lpstr>§5.7   对象的上转型对象 </vt:lpstr>
      <vt:lpstr>上转型对象的特点</vt:lpstr>
      <vt:lpstr>PowerPoint 演示文稿</vt:lpstr>
      <vt:lpstr>例5-9：</vt:lpstr>
      <vt:lpstr>例5-9：</vt:lpstr>
      <vt:lpstr>父类Anthropoid的对象</vt:lpstr>
      <vt:lpstr>子类People的对象</vt:lpstr>
      <vt:lpstr>monkey -- people的上转型对象</vt:lpstr>
      <vt:lpstr>monkey - people的上转型对象 访问的成员</vt:lpstr>
      <vt:lpstr>§5.8    继承与多态 </vt:lpstr>
      <vt:lpstr>§5.9 abstract类和abstract方法 </vt:lpstr>
      <vt:lpstr>抽象(abstract)类</vt:lpstr>
      <vt:lpstr>§5.9.1 abstract类的特点 </vt:lpstr>
      <vt:lpstr>抽象(abstract)类</vt:lpstr>
      <vt:lpstr>例:</vt:lpstr>
      <vt:lpstr>PowerPoint 演示文稿</vt:lpstr>
      <vt:lpstr>§5.9.2 abstract类与多态 </vt:lpstr>
      <vt:lpstr>§5.10 接口 </vt:lpstr>
      <vt:lpstr>§5.10.1   接口的定义与使用 </vt:lpstr>
      <vt:lpstr> 3．接口的使用</vt:lpstr>
      <vt:lpstr>PowerPoint 演示文稿</vt:lpstr>
      <vt:lpstr>default方法/默认方法</vt:lpstr>
      <vt:lpstr>default方法/默认方法</vt:lpstr>
      <vt:lpstr>接口中的static方法</vt:lpstr>
      <vt:lpstr>接口中的静态方法</vt:lpstr>
      <vt:lpstr> 3．接口的使用</vt:lpstr>
      <vt:lpstr>PowerPoint 演示文稿</vt:lpstr>
      <vt:lpstr>§5.10.1 接口的定义与使用 </vt:lpstr>
      <vt:lpstr> 接口的继承</vt:lpstr>
      <vt:lpstr>PowerPoint 演示文稿</vt:lpstr>
      <vt:lpstr>PowerPoint 演示文稿</vt:lpstr>
      <vt:lpstr>接口继承 — Example</vt:lpstr>
      <vt:lpstr>PowerPoint 演示文稿</vt:lpstr>
      <vt:lpstr>§5.10.2 接口回调 </vt:lpstr>
      <vt:lpstr>§5.10.2 接口回调 </vt:lpstr>
      <vt:lpstr>PowerPoint 演示文稿</vt:lpstr>
      <vt:lpstr>§5.10.2 接口回调 </vt:lpstr>
      <vt:lpstr>§5.10.3   理解接口 </vt:lpstr>
      <vt:lpstr>PowerPoint 演示文稿</vt:lpstr>
      <vt:lpstr>§5.10.4    接口与多态 </vt:lpstr>
      <vt:lpstr>PowerPoint 演示文稿</vt:lpstr>
      <vt:lpstr>PowerPoint 演示文稿</vt:lpstr>
      <vt:lpstr>§5.10.4    接口与多态 </vt:lpstr>
      <vt:lpstr>§5.10.4    接口与多态 </vt:lpstr>
      <vt:lpstr>§5.10.5 abstract类与接口的比较 </vt:lpstr>
      <vt:lpstr>§5.11   小结 </vt:lpstr>
      <vt:lpstr>§5.11   小结 </vt:lpstr>
      <vt:lpstr>§5.11   小结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面向对象程序设计(Java)</dc:title>
  <dc:creator>leno</dc:creator>
  <cp:lastModifiedBy>xtc</cp:lastModifiedBy>
  <cp:revision>695</cp:revision>
  <dcterms:created xsi:type="dcterms:W3CDTF">2017-09-25T12:51:56Z</dcterms:created>
  <dcterms:modified xsi:type="dcterms:W3CDTF">2024-09-25T10:19:14Z</dcterms:modified>
</cp:coreProperties>
</file>