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67" r:id="rId3"/>
    <p:sldId id="269" r:id="rId4"/>
    <p:sldId id="272" r:id="rId5"/>
    <p:sldId id="257" r:id="rId6"/>
    <p:sldId id="258" r:id="rId7"/>
    <p:sldId id="270" r:id="rId8"/>
    <p:sldId id="268" r:id="rId9"/>
    <p:sldId id="259" r:id="rId10"/>
    <p:sldId id="264" r:id="rId11"/>
    <p:sldId id="271" r:id="rId12"/>
    <p:sldId id="265" r:id="rId13"/>
    <p:sldId id="266" r:id="rId14"/>
    <p:sldId id="261" r:id="rId15"/>
    <p:sldId id="260" r:id="rId16"/>
    <p:sldId id="262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2FCA4-2643-4A9F-9F48-E70304FC7B91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440F4-8DF1-4399-82B4-64C21E8A7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440F4-8DF1-4399-82B4-64C21E8A7B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440F4-8DF1-4399-82B4-64C21E8A7B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</a:t>
            </a:r>
            <a:r>
              <a:rPr lang="en-US" altLang="zh-CN"/>
              <a:t>, 2022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15B24-35E1-404D-988C-42E21E3E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toString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E0E7D-4085-4E63-A139-C0A3215B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在程序中，使用</a:t>
            </a:r>
            <a:r>
              <a:rPr lang="en-US" altLang="zh-CN" sz="2400" b="1" dirty="0" err="1">
                <a:solidFill>
                  <a:srgbClr val="C00000"/>
                </a:solidFill>
              </a:rPr>
              <a:t>println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print</a:t>
            </a:r>
            <a:r>
              <a:rPr lang="zh-CN" altLang="en-US" sz="2400" dirty="0"/>
              <a:t>等输出方法时会自动调用</a:t>
            </a:r>
            <a:r>
              <a:rPr lang="en-US" altLang="zh-CN" sz="2400" dirty="0" err="1"/>
              <a:t>toString</a:t>
            </a:r>
            <a:r>
              <a:rPr lang="zh-CN" altLang="en-US" sz="2400" dirty="0"/>
              <a:t>方法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比如：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b="1" dirty="0">
                <a:solidFill>
                  <a:srgbClr val="000099"/>
                </a:solidFill>
              </a:rPr>
              <a:t>(xx)</a:t>
            </a:r>
            <a:r>
              <a:rPr lang="zh-CN" altLang="en-US" b="1" dirty="0">
                <a:solidFill>
                  <a:srgbClr val="000099"/>
                </a:solidFill>
              </a:rPr>
              <a:t>；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en-US" altLang="zh-CN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xx</a:t>
            </a: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表示某个类的对象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则</a:t>
            </a:r>
            <a:r>
              <a:rPr lang="en-US" altLang="zh-CN" b="1" dirty="0" err="1">
                <a:solidFill>
                  <a:srgbClr val="C00000"/>
                </a:solidFill>
              </a:rPr>
              <a:t>println</a:t>
            </a:r>
            <a:r>
              <a:rPr lang="zh-CN" altLang="en-US" dirty="0"/>
              <a:t>自动调用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方法未被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的类重写，得到</a:t>
            </a:r>
            <a:r>
              <a:rPr lang="zh-CN" altLang="en-US" b="1" dirty="0">
                <a:solidFill>
                  <a:srgbClr val="000099"/>
                </a:solidFill>
              </a:rPr>
              <a:t>类名</a:t>
            </a:r>
            <a:r>
              <a:rPr lang="zh-CN" altLang="en-US" dirty="0"/>
              <a:t>加</a:t>
            </a:r>
            <a:r>
              <a:rPr lang="zh-CN" altLang="en-US" b="1" dirty="0">
                <a:solidFill>
                  <a:srgbClr val="000099"/>
                </a:solidFill>
              </a:rPr>
              <a:t>地址</a:t>
            </a:r>
            <a:r>
              <a:rPr lang="zh-CN" altLang="en-US" dirty="0"/>
              <a:t>形式的输出</a:t>
            </a:r>
            <a:r>
              <a:rPr lang="en-US" altLang="zh-CN" dirty="0"/>
              <a:t>: </a:t>
            </a:r>
          </a:p>
          <a:p>
            <a:pPr marL="344487" lvl="1" indent="0" algn="ctr"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xxxx</a:t>
            </a:r>
            <a:r>
              <a:rPr lang="en-US" altLang="zh-CN" b="1" dirty="0" err="1">
                <a:solidFill>
                  <a:srgbClr val="FF0000"/>
                </a:solidFill>
              </a:rPr>
              <a:t>@xxxxxxx</a:t>
            </a:r>
            <a:endParaRPr lang="zh-CN" altLang="en-US" dirty="0"/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60F4E4ED-4080-40A6-8B87-47B1FA51D40B}"/>
              </a:ext>
            </a:extLst>
          </p:cNvPr>
          <p:cNvSpPr/>
          <p:nvPr/>
        </p:nvSpPr>
        <p:spPr>
          <a:xfrm>
            <a:off x="6516216" y="2492896"/>
            <a:ext cx="755104" cy="360040"/>
          </a:xfrm>
          <a:prstGeom prst="borderCallout1">
            <a:avLst>
              <a:gd name="adj1" fmla="val 57925"/>
              <a:gd name="adj2" fmla="val -1787"/>
              <a:gd name="adj3" fmla="val 146572"/>
              <a:gd name="adj4" fmla="val -68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9343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5643602" cy="500066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……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this(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println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);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929290" y="2285992"/>
            <a:ext cx="30004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输出：</a:t>
            </a:r>
            <a:r>
              <a:rPr lang="en-US" altLang="zh-CN" sz="2400" b="1" dirty="0"/>
              <a:t> 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</a:t>
            </a:r>
            <a:r>
              <a:rPr lang="en-US" altLang="zh-CN" sz="2800" b="1" dirty="0" err="1">
                <a:solidFill>
                  <a:srgbClr val="C00000"/>
                </a:solidFill>
              </a:rPr>
              <a:t>Book</a:t>
            </a:r>
            <a:r>
              <a:rPr lang="en-US" altLang="zh-CN" sz="2800" b="1" dirty="0" err="1"/>
              <a:t>@10dea4e</a:t>
            </a:r>
            <a:endParaRPr lang="zh-CN" altLang="en-US" sz="2800" b="1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357158" y="5572092"/>
            <a:ext cx="7599218" cy="738222"/>
          </a:xfrm>
          <a:prstGeom prst="borderCallout1">
            <a:avLst>
              <a:gd name="adj1" fmla="val -2140"/>
              <a:gd name="adj2" fmla="val 49570"/>
              <a:gd name="adj3" fmla="val -144353"/>
              <a:gd name="adj4" fmla="val 4600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println</a:t>
            </a:r>
            <a:r>
              <a:rPr lang="en-US" sz="2000" dirty="0"/>
              <a:t>”</a:t>
            </a:r>
            <a:r>
              <a:rPr lang="zh-CN" altLang="en-US" sz="2000" dirty="0"/>
              <a:t>方法自动调用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r>
              <a:rPr lang="zh-CN" altLang="en-US" sz="2000" dirty="0"/>
              <a:t>方法，得到</a:t>
            </a:r>
            <a:r>
              <a:rPr lang="zh-CN" altLang="en-US" sz="2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类名加地址</a:t>
            </a:r>
            <a:r>
              <a:rPr lang="zh-CN" altLang="en-US" sz="2000" dirty="0"/>
              <a:t>形式的输出</a:t>
            </a:r>
            <a:r>
              <a:rPr lang="en-US" altLang="zh-CN" sz="2000" dirty="0"/>
              <a:t>: </a:t>
            </a:r>
          </a:p>
          <a:p>
            <a:pPr algn="ctr"/>
            <a:r>
              <a:rPr lang="en-US" sz="2000" b="1" dirty="0" err="1">
                <a:solidFill>
                  <a:srgbClr val="0000CC"/>
                </a:solidFill>
              </a:rPr>
              <a:t>xxxx@xxxxxxx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7572396" y="3929066"/>
            <a:ext cx="857256" cy="571504"/>
          </a:xfrm>
          <a:prstGeom prst="borderCallout1">
            <a:avLst>
              <a:gd name="adj1" fmla="val -3772"/>
              <a:gd name="adj2" fmla="val 53602"/>
              <a:gd name="adj3" fmla="val -100988"/>
              <a:gd name="adj4" fmla="val 339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143636" y="4000504"/>
            <a:ext cx="857256" cy="561980"/>
          </a:xfrm>
          <a:prstGeom prst="borderCallout1">
            <a:avLst>
              <a:gd name="adj1" fmla="val -3772"/>
              <a:gd name="adj2" fmla="val 53602"/>
              <a:gd name="adj3" fmla="val -123582"/>
              <a:gd name="adj4" fmla="val 40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类名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0664"/>
            <a:ext cx="8462744" cy="564941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bookName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Book(String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bookNo,String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this(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this.bookName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18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 "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书号：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"+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+", 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书名：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"+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bookName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TP312JA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L922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 title = "Java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程序设计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new Book(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    //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自动调用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类重写的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926308"/>
            <a:ext cx="5184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书号：</a:t>
            </a:r>
            <a:r>
              <a:rPr lang="en-US" altLang="zh-CN" dirty="0" err="1"/>
              <a:t>TP312JA</a:t>
            </a:r>
            <a:r>
              <a:rPr lang="en-US" altLang="zh-CN" dirty="0"/>
              <a:t>/</a:t>
            </a:r>
            <a:r>
              <a:rPr lang="en-US" altLang="zh-CN" dirty="0" err="1"/>
              <a:t>L922</a:t>
            </a:r>
            <a:r>
              <a:rPr lang="en-US" altLang="zh-CN" dirty="0"/>
              <a:t>-1, </a:t>
            </a:r>
            <a:r>
              <a:rPr lang="zh-CN" altLang="en-US" dirty="0"/>
              <a:t>书名：</a:t>
            </a:r>
            <a:r>
              <a:rPr lang="en-US" altLang="zh-CN" dirty="0"/>
              <a:t>Java</a:t>
            </a:r>
            <a:r>
              <a:rPr lang="zh-CN" altLang="en-US" dirty="0"/>
              <a:t>程序设计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86319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equals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sz="2400" dirty="0"/>
              <a:t>在实际应用中，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比较两个对象</a:t>
            </a:r>
            <a:r>
              <a:rPr lang="zh-CN" altLang="en-US" sz="2400" dirty="0"/>
              <a:t>不是比较它们是否同一个对象，而是要进行其它形式的比较。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JDK</a:t>
            </a:r>
            <a:r>
              <a:rPr lang="zh-CN" altLang="en-US" sz="2400" dirty="0"/>
              <a:t>中，</a:t>
            </a:r>
            <a:r>
              <a:rPr lang="en-US" altLang="zh-CN" sz="2400" dirty="0"/>
              <a:t>String</a:t>
            </a:r>
            <a:r>
              <a:rPr lang="zh-CN" altLang="en-US" sz="2400" dirty="0"/>
              <a:t>、</a:t>
            </a:r>
            <a:r>
              <a:rPr lang="en-US" altLang="zh-CN" sz="2400" dirty="0"/>
              <a:t>Math</a:t>
            </a:r>
            <a:r>
              <a:rPr lang="zh-CN" altLang="en-US" sz="2400" dirty="0"/>
              <a:t>等封装类和其它一些系统类都对</a:t>
            </a:r>
            <a:r>
              <a:rPr lang="en-US" altLang="zh-CN" sz="2400" b="1" dirty="0">
                <a:solidFill>
                  <a:srgbClr val="FF0000"/>
                </a:solidFill>
              </a:rPr>
              <a:t>equals()</a:t>
            </a:r>
            <a:r>
              <a:rPr lang="zh-CN" altLang="en-US" sz="2400" dirty="0"/>
              <a:t>方法进行了重写。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/>
            <a:r>
              <a:rPr lang="en-US" altLang="zh-CN" sz="2000" dirty="0"/>
              <a:t>String</a:t>
            </a:r>
            <a:r>
              <a:rPr lang="zh-CN" altLang="en-US" sz="2000" dirty="0"/>
              <a:t>类重写了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/>
              <a:t>equals()</a:t>
            </a:r>
            <a:r>
              <a:rPr lang="zh-CN" altLang="en-US" sz="2000" dirty="0"/>
              <a:t>方法，使其意义变为比较两个对象的内容是否一致。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同理，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在用户自定义类中，也可以重写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equals()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equals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hashCode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329642" cy="4752950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equals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用于比较两个对象，默认的实现是比较两个对象引用是否引用了同一个对象；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</a:rPr>
              <a:t>hashCode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用于返回一个特定对象的</a:t>
            </a:r>
            <a:r>
              <a:rPr lang="zh-CN" altLang="en-US" sz="24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散列码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/>
              <a:t>默认的，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/>
              <a:t>hashCode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方法返回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对象存储的内存地址值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1000" dirty="0"/>
          </a:p>
          <a:p>
            <a:r>
              <a:rPr lang="zh-CN" altLang="en-US" sz="2400" dirty="0"/>
              <a:t>不同的对象有不同的散列码值，便于将对象存放到</a:t>
            </a:r>
            <a:r>
              <a:rPr lang="en-US" altLang="zh-CN" sz="2400" b="1" dirty="0" err="1">
                <a:solidFill>
                  <a:srgbClr val="0000CC"/>
                </a:solidFill>
              </a:rPr>
              <a:t>java.util.HashMap</a:t>
            </a:r>
            <a:r>
              <a:rPr lang="zh-CN" altLang="en-US" sz="2400" dirty="0"/>
              <a:t>或</a:t>
            </a:r>
            <a:r>
              <a:rPr lang="en-US" altLang="zh-CN" sz="2400" b="1" dirty="0" err="1">
                <a:solidFill>
                  <a:srgbClr val="0000CC"/>
                </a:solidFill>
              </a:rPr>
              <a:t>java.util.Hashtable</a:t>
            </a:r>
            <a:r>
              <a:rPr lang="zh-CN" altLang="en-US" sz="2400" dirty="0"/>
              <a:t>等依赖散列码值存放对象的集合中；</a:t>
            </a:r>
          </a:p>
          <a:p>
            <a:endParaRPr lang="en-US" altLang="zh-CN" sz="10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如果要在子类中覆盖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方法，为子类实现特定的比较机制，则必须同时覆盖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hashCode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保证不同的对象具有不同的散列码值。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628" y="463104"/>
            <a:ext cx="8363272" cy="566305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Student {</a:t>
            </a: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name;</a:t>
            </a:r>
          </a:p>
          <a:p>
            <a:pPr eaLnBrk="0" hangingPunct="0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Student(String no, String nm){</a:t>
            </a: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=no;</a:t>
            </a: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name=nm; </a:t>
            </a: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0" hangingPunct="0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重写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if(!(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return false;</a:t>
            </a: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other=(Student)</a:t>
            </a:r>
            <a:r>
              <a:rPr lang="en-US" altLang="zh-CN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sno.equals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(other.sno)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name.equals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(other.name);</a:t>
            </a: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0" hangingPunct="0"/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重写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sno.hashCode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*19+name.hashCode()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返回新的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68E5C7D0-19EF-4BC1-9DCE-1569322E45D1}"/>
              </a:ext>
            </a:extLst>
          </p:cNvPr>
          <p:cNvSpPr/>
          <p:nvPr/>
        </p:nvSpPr>
        <p:spPr>
          <a:xfrm>
            <a:off x="1259632" y="5819839"/>
            <a:ext cx="4391017" cy="612648"/>
          </a:xfrm>
          <a:prstGeom prst="borderCallout1">
            <a:avLst>
              <a:gd name="adj1" fmla="val -1252"/>
              <a:gd name="adj2" fmla="val 51888"/>
              <a:gd name="adj3" fmla="val -52141"/>
              <a:gd name="adj4" fmla="val 424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设计一个新的</a:t>
            </a:r>
            <a:r>
              <a:rPr lang="en-US" altLang="zh-CN" sz="2000">
                <a:solidFill>
                  <a:schemeClr val="tx1"/>
                </a:solidFill>
              </a:rPr>
              <a:t>hash function</a:t>
            </a:r>
            <a:r>
              <a:rPr lang="zh-CN" altLang="en-US" sz="2000">
                <a:solidFill>
                  <a:schemeClr val="tx1"/>
                </a:solidFill>
              </a:rPr>
              <a:t>，为每一个</a:t>
            </a:r>
            <a:r>
              <a:rPr lang="en-US" altLang="zh-CN" sz="2000">
                <a:solidFill>
                  <a:schemeClr val="tx1"/>
                </a:solidFill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对象产生一个不同的</a:t>
            </a:r>
            <a:r>
              <a:rPr lang="en-US" altLang="zh-CN" sz="2000">
                <a:solidFill>
                  <a:schemeClr val="tx1"/>
                </a:solidFill>
              </a:rPr>
              <a:t>hash</a:t>
            </a:r>
            <a:r>
              <a:rPr lang="zh-CN" altLang="en-US" sz="2000">
                <a:solidFill>
                  <a:schemeClr val="tx1"/>
                </a:solidFill>
              </a:rPr>
              <a:t>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9552" y="1628800"/>
            <a:ext cx="7599788" cy="322896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StudentComparision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0" hangingPunct="0"/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stu1=new Student(“1001”, “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Zhangsan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stu2=new Student(“1001”, “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Zhangsan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(stu1== stu2);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(stu1.equals(stu2));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76615" y="3717032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//true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96136" y="3356992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j-lt"/>
              </a:rPr>
              <a:t>§3.1.8   </a:t>
            </a:r>
            <a:r>
              <a:rPr lang="en-US" altLang="zh-CN" dirty="0" err="1">
                <a:latin typeface="+mj-lt"/>
              </a:rPr>
              <a:t>instanceof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运算符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>
                <a:solidFill>
                  <a:srgbClr val="0000CC"/>
                </a:solidFill>
              </a:rPr>
              <a:t>instanceof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对象类型判断运算符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lang="en-US" altLang="zh-CN" dirty="0"/>
          </a:p>
          <a:p>
            <a:pPr lvl="1"/>
            <a:r>
              <a:rPr lang="zh-CN" altLang="en-US" dirty="0">
                <a:latin typeface="宋体" charset="-122"/>
              </a:rPr>
              <a:t>是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二目运算符</a:t>
            </a:r>
            <a:r>
              <a:rPr lang="zh-CN" altLang="en-US" dirty="0">
                <a:latin typeface="宋体" charset="-122"/>
              </a:rPr>
              <a:t>，</a:t>
            </a:r>
            <a:r>
              <a:rPr lang="zh-CN" altLang="en-US" b="1" dirty="0"/>
              <a:t>判断一个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引用数据</a:t>
            </a:r>
            <a:r>
              <a:rPr lang="zh-CN" altLang="en-US" b="1" dirty="0"/>
              <a:t>是否是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某个类或接口的实例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左面的操作元是一个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宋体" charset="-122"/>
              </a:rPr>
              <a:t>；右面是一个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latin typeface="宋体" charset="-122"/>
            </a:endParaRPr>
          </a:p>
          <a:p>
            <a:pPr lvl="1"/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当左面的对象是右面的类或子类创建的对象时，该运算符运算的结果是</a:t>
            </a:r>
            <a:r>
              <a:rPr lang="en-US" altLang="zh-CN" dirty="0"/>
              <a:t>true </a:t>
            </a:r>
            <a:r>
              <a:rPr lang="en-US" altLang="zh-CN" dirty="0">
                <a:latin typeface="宋体" charset="-122"/>
              </a:rPr>
              <a:t>，</a:t>
            </a:r>
            <a:r>
              <a:rPr lang="zh-CN" altLang="en-US" dirty="0">
                <a:latin typeface="宋体" charset="-122"/>
              </a:rPr>
              <a:t>否则是</a:t>
            </a:r>
            <a:r>
              <a:rPr lang="en-US" altLang="zh-CN" dirty="0"/>
              <a:t>false</a:t>
            </a:r>
            <a:r>
              <a:rPr lang="en-US" altLang="zh-CN" dirty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352D7-4F70-4BB6-B020-77F029D7D4AB}" type="slidenum">
              <a:rPr lang="en-US" altLang="zh-CN"/>
              <a:pPr/>
              <a:t>3</a:t>
            </a:fld>
            <a:r>
              <a:rPr lang="en-US" altLang="zh-CN"/>
              <a:t>/49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</a:rPr>
              <a:t>对象判断运算符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14488"/>
            <a:ext cx="8631238" cy="441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判断一个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引用数据</a:t>
            </a:r>
            <a:r>
              <a:rPr lang="zh-CN" altLang="en-US" b="1" dirty="0"/>
              <a:t>是否是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某个类或接口的实例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=“Java”;//</a:t>
            </a:r>
            <a:r>
              <a:rPr lang="zh-CN" altLang="en-US" b="1" dirty="0">
                <a:solidFill>
                  <a:schemeClr val="tx2"/>
                </a:solidFill>
              </a:rPr>
              <a:t>声明变量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isString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String; 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isShort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Short;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isObject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</a:t>
            </a:r>
            <a:r>
              <a:rPr lang="en-US" altLang="zh-CN" b="1" dirty="0" err="1">
                <a:solidFill>
                  <a:srgbClr val="990000"/>
                </a:solidFill>
              </a:rPr>
              <a:t>nstanceof</a:t>
            </a:r>
            <a:r>
              <a:rPr lang="en-US" altLang="zh-CN" b="1" dirty="0">
                <a:solidFill>
                  <a:schemeClr val="tx2"/>
                </a:solidFill>
              </a:rPr>
              <a:t> Object;</a:t>
            </a:r>
            <a:r>
              <a:rPr lang="en-US" altLang="zh-CN" dirty="0"/>
              <a:t> 	</a:t>
            </a:r>
            <a:r>
              <a:rPr lang="en-US" altLang="zh-CN" sz="2000" dirty="0"/>
              <a:t>	</a:t>
            </a:r>
            <a:endParaRPr lang="en-US" altLang="zh-CN" sz="2000" dirty="0">
              <a:solidFill>
                <a:srgbClr val="990000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524328" y="3585734"/>
            <a:ext cx="792163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//true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68406" y="4359561"/>
            <a:ext cx="865188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//false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594600" y="5039519"/>
            <a:ext cx="812800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0" grpId="0" animBg="1"/>
      <p:bldP spid="266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</a:t>
            </a:r>
            <a:r>
              <a:rPr lang="en-US" altLang="zh-CN" sz="4800" b="1" err="1">
                <a:solidFill>
                  <a:schemeClr val="tx1"/>
                </a:solidFill>
              </a:rPr>
              <a:t>.</a:t>
            </a:r>
            <a:r>
              <a:rPr lang="en-US" altLang="zh-CN" sz="4800" b="1">
                <a:solidFill>
                  <a:schemeClr val="tx1"/>
                </a:solidFill>
              </a:rPr>
              <a:t>Object</a:t>
            </a:r>
            <a:r>
              <a:rPr lang="zh-CN" altLang="en-US" sz="4800">
                <a:solidFill>
                  <a:schemeClr val="tx1"/>
                </a:solidFill>
              </a:rPr>
              <a:t>类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95824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类作为</a:t>
            </a:r>
            <a:r>
              <a:rPr lang="en-US" altLang="zh-CN" dirty="0"/>
              <a:t>Java</a:t>
            </a:r>
            <a:r>
              <a:rPr lang="zh-CN" altLang="en-US" dirty="0"/>
              <a:t>整个类层次结构树的根节点</a:t>
            </a:r>
            <a:r>
              <a:rPr lang="en-US" altLang="zh-CN" dirty="0"/>
              <a:t>(root)</a:t>
            </a:r>
            <a:r>
              <a:rPr lang="zh-CN" altLang="en-US" dirty="0"/>
              <a:t>，是所有类的父类或祖先类。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类型的变量可以引用任何类的</a:t>
            </a:r>
            <a:r>
              <a:rPr lang="zh-CN" altLang="en-US"/>
              <a:t>对象。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类定义了一些被所有类的对象继承的方法，这些方法可以分为两大类：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(1) </a:t>
            </a:r>
            <a:r>
              <a:rPr lang="zh-CN" altLang="en-US" b="1" dirty="0">
                <a:solidFill>
                  <a:schemeClr val="tx2"/>
                </a:solidFill>
              </a:rPr>
              <a:t>通用工具方法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(2) </a:t>
            </a:r>
            <a:r>
              <a:rPr lang="zh-CN" altLang="en-US" b="1" dirty="0">
                <a:solidFill>
                  <a:schemeClr val="tx2"/>
                </a:solidFill>
              </a:rPr>
              <a:t>支持多线程的方法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413A0-A6DC-4A77-94DF-E5F877245BE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9552" y="1700807"/>
            <a:ext cx="7999288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800" dirty="0">
                <a:latin typeface="Times New Roman" pitchFamily="18" charset="0"/>
              </a:rPr>
              <a:t>Object Class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ko-KR" sz="2800" dirty="0">
                <a:latin typeface="Arial" charset="0"/>
              </a:rPr>
              <a:t>—</a:t>
            </a:r>
            <a:r>
              <a:rPr lang="en-US" altLang="zh-CN" sz="2800" dirty="0">
                <a:latin typeface="Tahoma" pitchFamily="34" charset="0"/>
              </a:rPr>
              <a:t> </a:t>
            </a:r>
            <a:r>
              <a:rPr lang="en-US" altLang="ko-KR" sz="2800" dirty="0">
                <a:solidFill>
                  <a:srgbClr val="CC0000"/>
                </a:solidFill>
                <a:latin typeface="Times New Roman" pitchFamily="18" charset="0"/>
              </a:rPr>
              <a:t>Super class of all classes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Object</a:t>
            </a:r>
            <a:r>
              <a:rPr lang="zh-CN" altLang="en-US" sz="2800" dirty="0"/>
              <a:t>是所有类默认的直接或间接父类。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99"/>
                </a:solidFill>
              </a:rPr>
              <a:t>任何类的对象都与</a:t>
            </a:r>
            <a:r>
              <a:rPr lang="en-US" altLang="zh-CN" sz="2800" dirty="0">
                <a:solidFill>
                  <a:srgbClr val="000099"/>
                </a:solidFill>
              </a:rPr>
              <a:t>Object</a:t>
            </a:r>
            <a:r>
              <a:rPr lang="zh-CN" altLang="en-US" sz="2800" dirty="0">
                <a:solidFill>
                  <a:srgbClr val="000099"/>
                </a:solidFill>
              </a:rPr>
              <a:t>类的</a:t>
            </a:r>
            <a:r>
              <a:rPr lang="zh-CN" altLang="en-US" sz="2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对象兼容</a:t>
            </a:r>
            <a:r>
              <a:rPr lang="zh-CN" altLang="en-US" sz="2800" dirty="0"/>
              <a:t>。</a:t>
            </a:r>
            <a:endParaRPr lang="en-US" altLang="ko-KR" sz="2800" b="0" dirty="0">
              <a:latin typeface="Times New Roman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324385" y="244089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1" dirty="0">
                <a:latin typeface="Times New Roman" pitchFamily="18" charset="0"/>
                <a:ea typeface="굴림" pitchFamily="34" charset="-127"/>
              </a:rPr>
              <a:t>Object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210085" y="3355281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superclass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210085" y="4269653"/>
            <a:ext cx="1600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subclass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918774" y="299695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933985" y="392676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2922-560D-40B2-9B00-255E3281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C84C3C-80BD-4D84-89F5-3892E3510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520827"/>
            <a:ext cx="2159000" cy="231139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A{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, 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A(){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a=100;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C4EDD-53E8-4521-9E8B-DFB5445C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81476"/>
            <a:ext cx="2736850" cy="22860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B extends 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, 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B(){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c=-100;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43D2A0-FB0E-484C-BC19-EC4AAB18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384" y="1844824"/>
            <a:ext cx="5134986" cy="28797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B();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ra1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ra2 = new B();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ra1;	//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对象兼容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strobj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String(“good”);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Integer(100);</a:t>
            </a:r>
          </a:p>
        </p:txBody>
      </p:sp>
    </p:spTree>
    <p:extLst>
      <p:ext uri="{BB962C8B-B14F-4D97-AF65-F5344CB8AC3E}">
        <p14:creationId xmlns:p14="http://schemas.microsoft.com/office/powerpoint/2010/main" val="24709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167881" y="1216809"/>
            <a:ext cx="2448421" cy="59537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 rb=new B();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7544" y="2132856"/>
            <a:ext cx="8497888" cy="4032250"/>
            <a:chOff x="158" y="1661"/>
            <a:chExt cx="5353" cy="2540"/>
          </a:xfrm>
        </p:grpSpPr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158" y="1661"/>
              <a:ext cx="5353" cy="254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385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new B()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2290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4332" y="1752"/>
              <a:ext cx="726" cy="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74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>
              <a:off x="2653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4694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2" name="Rectangle 14"/>
            <p:cNvSpPr>
              <a:spLocks noChangeArrowheads="1"/>
            </p:cNvSpPr>
            <p:nvPr/>
          </p:nvSpPr>
          <p:spPr bwMode="auto">
            <a:xfrm>
              <a:off x="657" y="2205"/>
              <a:ext cx="182" cy="17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3" name="Rectangle 15"/>
            <p:cNvSpPr>
              <a:spLocks noChangeArrowheads="1"/>
            </p:cNvSpPr>
            <p:nvPr/>
          </p:nvSpPr>
          <p:spPr bwMode="auto">
            <a:xfrm>
              <a:off x="2562" y="2614"/>
              <a:ext cx="182" cy="104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4604" y="3022"/>
              <a:ext cx="181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839" y="2614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2744" y="3022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 flipH="1">
              <a:off x="2744" y="338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880" y="3431"/>
              <a:ext cx="726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a=100;</a:t>
              </a: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H="1">
              <a:off x="839" y="3657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Rectangle 22"/>
            <p:cNvSpPr>
              <a:spLocks noChangeArrowheads="1"/>
            </p:cNvSpPr>
            <p:nvPr/>
          </p:nvSpPr>
          <p:spPr bwMode="auto">
            <a:xfrm>
              <a:off x="4876" y="3022"/>
              <a:ext cx="4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930" y="3702"/>
              <a:ext cx="726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c=-100;</a:t>
              </a:r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930" y="2205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d=0;</a:t>
              </a:r>
            </a:p>
          </p:txBody>
        </p:sp>
        <p:sp>
          <p:nvSpPr>
            <p:cNvPr id="191513" name="Rectangle 25"/>
            <p:cNvSpPr>
              <a:spLocks noChangeArrowheads="1"/>
            </p:cNvSpPr>
            <p:nvPr/>
          </p:nvSpPr>
          <p:spPr bwMode="auto">
            <a:xfrm>
              <a:off x="2880" y="2614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b=0;</a:t>
              </a: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1292" y="2387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A()</a:t>
              </a:r>
            </a:p>
          </p:txBody>
        </p:sp>
        <p:sp>
          <p:nvSpPr>
            <p:cNvPr id="191515" name="Text Box 27"/>
            <p:cNvSpPr txBox="1">
              <a:spLocks noChangeArrowheads="1"/>
            </p:cNvSpPr>
            <p:nvPr/>
          </p:nvSpPr>
          <p:spPr bwMode="auto">
            <a:xfrm>
              <a:off x="3378" y="2756"/>
              <a:ext cx="12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Object()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3787" y="333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1746" y="361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073E4-86FE-4C7B-B241-4D759A48729F}"/>
              </a:ext>
            </a:extLst>
          </p:cNvPr>
          <p:cNvSpPr txBox="1"/>
          <p:nvPr/>
        </p:nvSpPr>
        <p:spPr>
          <a:xfrm>
            <a:off x="539552" y="404664"/>
            <a:ext cx="7202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创建子类</a:t>
            </a:r>
            <a:r>
              <a:rPr lang="en-US" altLang="zh-CN" sz="2800"/>
              <a:t>B</a:t>
            </a:r>
            <a:r>
              <a:rPr lang="zh-CN" altLang="en-US" sz="2800"/>
              <a:t>的对象时，构造方法的调用过程：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en-US" altLang="zh-CN" b="1" dirty="0"/>
              <a:t>Object</a:t>
            </a:r>
            <a:r>
              <a:rPr lang="zh-CN" altLang="en-US" dirty="0"/>
              <a:t>类定义的通用</a:t>
            </a:r>
            <a:r>
              <a:rPr lang="zh-CN" altLang="en-US"/>
              <a:t>方法：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A9E24A-5501-4372-AE9F-CF7D1449677F}"/>
              </a:ext>
            </a:extLst>
          </p:cNvPr>
          <p:cNvSpPr txBox="1"/>
          <p:nvPr/>
        </p:nvSpPr>
        <p:spPr>
          <a:xfrm>
            <a:off x="971600" y="2636912"/>
            <a:ext cx="597666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 err="1"/>
              <a:t>boolean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equals</a:t>
            </a:r>
            <a:r>
              <a:rPr lang="en-US" altLang="zh-CN" sz="2400" b="1" dirty="0"/>
              <a:t>(Object obj)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public int </a:t>
            </a:r>
            <a:r>
              <a:rPr lang="en-US" altLang="zh-CN" sz="2400" b="1" dirty="0" err="1">
                <a:solidFill>
                  <a:srgbClr val="FF3300"/>
                </a:solidFill>
              </a:rPr>
              <a:t>hashCode</a:t>
            </a:r>
            <a:r>
              <a:rPr lang="en-US" altLang="zh-CN" sz="2400" b="1" dirty="0"/>
              <a:t>()</a:t>
            </a:r>
          </a:p>
          <a:p>
            <a:pPr>
              <a:buFont typeface="Wingdings" pitchFamily="2" charset="2"/>
              <a:buNone/>
            </a:pPr>
            <a:endParaRPr lang="en-US" altLang="zh-CN" sz="2400" b="1" dirty="0"/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protected Object </a:t>
            </a:r>
            <a:r>
              <a:rPr lang="en-US" altLang="zh-CN" sz="2400" b="1" dirty="0">
                <a:solidFill>
                  <a:srgbClr val="FF3300"/>
                </a:solidFill>
              </a:rPr>
              <a:t>clone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public final Class </a:t>
            </a:r>
            <a:r>
              <a:rPr lang="en-US" altLang="zh-CN" sz="2400" b="1" dirty="0" err="1"/>
              <a:t>getClass</a:t>
            </a:r>
            <a:r>
              <a:rPr lang="en-US" altLang="zh-CN" sz="2400" b="1" dirty="0"/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protected void finalize()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public String </a:t>
            </a:r>
            <a:r>
              <a:rPr lang="en-US" altLang="zh-CN" sz="2400" b="1" dirty="0" err="1">
                <a:solidFill>
                  <a:srgbClr val="FF3300"/>
                </a:solidFill>
              </a:rPr>
              <a:t>toString</a:t>
            </a:r>
            <a:r>
              <a:rPr lang="en-US" altLang="zh-CN" sz="2400" b="1" dirty="0"/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131" y="102283"/>
            <a:ext cx="7543800" cy="1295400"/>
          </a:xfrm>
        </p:spPr>
        <p:txBody>
          <a:bodyPr/>
          <a:lstStyle/>
          <a:p>
            <a:r>
              <a:rPr lang="en-US" altLang="zh-CN" sz="4000" dirty="0" err="1">
                <a:solidFill>
                  <a:schemeClr val="tx1"/>
                </a:solidFill>
              </a:rPr>
              <a:t>toString</a:t>
            </a:r>
            <a:r>
              <a:rPr lang="zh-CN" altLang="en-US" sz="4000" dirty="0">
                <a:solidFill>
                  <a:schemeClr val="tx1"/>
                </a:solidFill>
              </a:rPr>
              <a:t>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667262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的方法，而所有类都默认继承该方法，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用于输出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660066"/>
              </a:solidFill>
              <a:latin typeface="+mj-lt"/>
              <a:ea typeface="Menlo"/>
            </a:endParaRPr>
          </a:p>
          <a:p>
            <a:pPr marL="0" indent="0" algn="ctr">
              <a:buNone/>
            </a:pPr>
            <a:r>
              <a:rPr lang="zh-CN" altLang="zh-CN" b="1" dirty="0">
                <a:solidFill>
                  <a:srgbClr val="660066"/>
                </a:solidFill>
                <a:latin typeface="+mj-lt"/>
                <a:ea typeface="Menlo"/>
              </a:rPr>
              <a:t>String</a:t>
            </a:r>
            <a:r>
              <a:rPr lang="zh-CN" altLang="zh-CN" b="1" dirty="0">
                <a:solidFill>
                  <a:srgbClr val="000000"/>
                </a:solidFill>
                <a:latin typeface="+mj-lt"/>
                <a:ea typeface="Menlo"/>
              </a:rPr>
              <a:t> toString</a:t>
            </a:r>
            <a:r>
              <a:rPr lang="zh-CN" altLang="zh-CN" b="1" dirty="0">
                <a:solidFill>
                  <a:srgbClr val="666600"/>
                </a:solidFill>
                <a:latin typeface="+mj-lt"/>
                <a:ea typeface="Menlo"/>
              </a:rPr>
              <a:t>(</a:t>
            </a:r>
            <a:r>
              <a:rPr lang="en-US" altLang="zh-CN" b="1" dirty="0">
                <a:solidFill>
                  <a:srgbClr val="666600"/>
                </a:solidFill>
                <a:latin typeface="+mj-lt"/>
                <a:ea typeface="Menlo"/>
              </a:rPr>
              <a:t>xx</a:t>
            </a:r>
            <a:r>
              <a:rPr lang="zh-CN" altLang="zh-CN" b="1" dirty="0">
                <a:solidFill>
                  <a:srgbClr val="666600"/>
                </a:solidFill>
                <a:latin typeface="+mj-lt"/>
                <a:ea typeface="Menlo"/>
              </a:rPr>
              <a:t>)</a:t>
            </a:r>
            <a:r>
              <a:rPr lang="zh-CN" altLang="en-US" b="1" dirty="0">
                <a:latin typeface="+mj-lt"/>
              </a:rPr>
              <a:t>；</a:t>
            </a:r>
            <a:endParaRPr lang="en-US" altLang="zh-CN" b="1" dirty="0">
              <a:latin typeface="+mj-lt"/>
            </a:endParaRPr>
          </a:p>
          <a:p>
            <a:pPr marL="0" indent="0" algn="ctr">
              <a:buNone/>
            </a:pPr>
            <a:endParaRPr lang="zh-CN" altLang="zh-CN" b="1" dirty="0">
              <a:latin typeface="+mj-lt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(...)</a:t>
            </a:r>
            <a:r>
              <a:rPr lang="zh-CN" altLang="en-US" dirty="0"/>
              <a:t>方法默认返回该</a:t>
            </a:r>
            <a:r>
              <a:rPr lang="en-US" altLang="zh-CN" dirty="0"/>
              <a:t>xx</a:t>
            </a:r>
            <a:r>
              <a:rPr lang="zh-CN" altLang="en-US" dirty="0"/>
              <a:t>对象实现类的“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类名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+@+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地址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b="1" dirty="0">
              <a:latin typeface="+mj-lt"/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为了方便输出，通常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该方法被子类重写，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用于输出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123</TotalTime>
  <Words>1291</Words>
  <Application>Microsoft Office PowerPoint</Application>
  <PresentationFormat>全屏显示(4:3)</PresentationFormat>
  <Paragraphs>218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华文楷体</vt:lpstr>
      <vt:lpstr>华文新魏</vt:lpstr>
      <vt:lpstr>华文行楷</vt:lpstr>
      <vt:lpstr>隶书</vt:lpstr>
      <vt:lpstr>宋体</vt:lpstr>
      <vt:lpstr>Arial</vt:lpstr>
      <vt:lpstr>Calibri</vt:lpstr>
      <vt:lpstr>Tahoma</vt:lpstr>
      <vt:lpstr>Times New Roman</vt:lpstr>
      <vt:lpstr>Wingdings</vt:lpstr>
      <vt:lpstr>主题1</vt:lpstr>
      <vt:lpstr>Office 主题</vt:lpstr>
      <vt:lpstr>面向对象程序设计(Java)</vt:lpstr>
      <vt:lpstr>§3.1.8   instanceof 运算符 </vt:lpstr>
      <vt:lpstr>Instanceof(对象判断运算符)</vt:lpstr>
      <vt:lpstr>java.lang.Object类</vt:lpstr>
      <vt:lpstr>Object类</vt:lpstr>
      <vt:lpstr>实例</vt:lpstr>
      <vt:lpstr>PowerPoint 演示文稿</vt:lpstr>
      <vt:lpstr>java.lang.Object 类</vt:lpstr>
      <vt:lpstr>toString方法</vt:lpstr>
      <vt:lpstr>toString方法</vt:lpstr>
      <vt:lpstr>PowerPoint 演示文稿</vt:lpstr>
      <vt:lpstr>PowerPoint 演示文稿</vt:lpstr>
      <vt:lpstr>equals方法</vt:lpstr>
      <vt:lpstr>equals方法和hashCode方法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xtc</cp:lastModifiedBy>
  <cp:revision>52</cp:revision>
  <dcterms:created xsi:type="dcterms:W3CDTF">2017-10-18T02:11:49Z</dcterms:created>
  <dcterms:modified xsi:type="dcterms:W3CDTF">2023-10-09T07:41:55Z</dcterms:modified>
</cp:coreProperties>
</file>