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4" r:id="rId2"/>
    <p:sldMasterId id="2147483697" r:id="rId3"/>
    <p:sldMasterId id="2147483710" r:id="rId4"/>
  </p:sldMasterIdLst>
  <p:notesMasterIdLst>
    <p:notesMasterId r:id="rId64"/>
  </p:notesMasterIdLst>
  <p:sldIdLst>
    <p:sldId id="257" r:id="rId5"/>
    <p:sldId id="258" r:id="rId6"/>
    <p:sldId id="259" r:id="rId7"/>
    <p:sldId id="260" r:id="rId8"/>
    <p:sldId id="261" r:id="rId9"/>
    <p:sldId id="319" r:id="rId10"/>
    <p:sldId id="317" r:id="rId11"/>
    <p:sldId id="320" r:id="rId12"/>
    <p:sldId id="324" r:id="rId13"/>
    <p:sldId id="321" r:id="rId14"/>
    <p:sldId id="263" r:id="rId15"/>
    <p:sldId id="264" r:id="rId16"/>
    <p:sldId id="266" r:id="rId17"/>
    <p:sldId id="273" r:id="rId18"/>
    <p:sldId id="268" r:id="rId19"/>
    <p:sldId id="269" r:id="rId20"/>
    <p:sldId id="270" r:id="rId21"/>
    <p:sldId id="271" r:id="rId22"/>
    <p:sldId id="272" r:id="rId23"/>
    <p:sldId id="267" r:id="rId24"/>
    <p:sldId id="274" r:id="rId25"/>
    <p:sldId id="276" r:id="rId26"/>
    <p:sldId id="277" r:id="rId27"/>
    <p:sldId id="305" r:id="rId28"/>
    <p:sldId id="306" r:id="rId29"/>
    <p:sldId id="307" r:id="rId30"/>
    <p:sldId id="278" r:id="rId31"/>
    <p:sldId id="275" r:id="rId32"/>
    <p:sldId id="280" r:id="rId33"/>
    <p:sldId id="281" r:id="rId34"/>
    <p:sldId id="282" r:id="rId35"/>
    <p:sldId id="292" r:id="rId36"/>
    <p:sldId id="291" r:id="rId37"/>
    <p:sldId id="293" r:id="rId38"/>
    <p:sldId id="295" r:id="rId39"/>
    <p:sldId id="300" r:id="rId40"/>
    <p:sldId id="301" r:id="rId41"/>
    <p:sldId id="294" r:id="rId42"/>
    <p:sldId id="298" r:id="rId43"/>
    <p:sldId id="299" r:id="rId44"/>
    <p:sldId id="303" r:id="rId45"/>
    <p:sldId id="304" r:id="rId46"/>
    <p:sldId id="283" r:id="rId47"/>
    <p:sldId id="284" r:id="rId48"/>
    <p:sldId id="285" r:id="rId49"/>
    <p:sldId id="286" r:id="rId50"/>
    <p:sldId id="322" r:id="rId51"/>
    <p:sldId id="314" r:id="rId52"/>
    <p:sldId id="315" r:id="rId53"/>
    <p:sldId id="288" r:id="rId54"/>
    <p:sldId id="289" r:id="rId55"/>
    <p:sldId id="297" r:id="rId56"/>
    <p:sldId id="296" r:id="rId57"/>
    <p:sldId id="310" r:id="rId58"/>
    <p:sldId id="313" r:id="rId59"/>
    <p:sldId id="318" r:id="rId60"/>
    <p:sldId id="311" r:id="rId61"/>
    <p:sldId id="312" r:id="rId62"/>
    <p:sldId id="316" r:id="rId6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99"/>
    <a:srgbClr val="0000C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2" autoAdjust="0"/>
    <p:restoredTop sz="94660"/>
  </p:normalViewPr>
  <p:slideViewPr>
    <p:cSldViewPr>
      <p:cViewPr varScale="1">
        <p:scale>
          <a:sx n="100" d="100"/>
          <a:sy n="100" d="100"/>
        </p:scale>
        <p:origin x="291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9638D-DDB7-464D-BA12-4764B845335A}" type="datetimeFigureOut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C4C64-FC1F-4172-83A9-BCFCF64A69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C4C64-FC1F-4172-83A9-BCFCF64A697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362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75257D5-41F6-405B-B0AD-C0726F492A50}" type="slidenum">
              <a:rPr lang="en-US" altLang="zh-CN" smtClean="0"/>
              <a:pPr eaLnBrk="1" hangingPunct="1"/>
              <a:t>41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5125" cy="31305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50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71A49D2-2B46-44D6-954E-2516F669ED29}" type="slidenum">
              <a:rPr lang="en-US" altLang="zh-CN" smtClean="0"/>
              <a:pPr eaLnBrk="1" hangingPunct="1"/>
              <a:t>42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5125" cy="31305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50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C73E441-25E5-4F03-9B72-3519AABF540A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EA353A-23D6-43A2-BADF-735C8690F7B2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F323D3-D51E-4BF7-8686-9086799FED59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9007B-1C76-4535-80D6-313199B2AD0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8739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E441-25E5-4F03-9B72-3519AABF540A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E530-2E58-42F5-B92F-AB1DA6C6FEE6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2B7-EF50-463F-940A-A5948AE550EC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2425-7F37-456F-A277-CAF513C6C180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DB60-5FC6-4742-9F95-4FDC0DA552D0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AD29-A243-47C7-BCC0-79F9BBD63362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E59C-3A49-45F0-970F-86A7FCBC6B18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F7E530-2E58-42F5-B92F-AB1DA6C6FEE6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D401-CA75-4B49-8521-4F94F22BF25B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5195-EF35-40A8-9D58-0A7547057E3B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353A-23D6-43A2-BADF-735C8690F7B2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23D3-D51E-4BF7-8686-9086799FED59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C73E441-25E5-4F03-9B72-3519AABF540A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7148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F7E530-2E58-42F5-B92F-AB1DA6C6FEE6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324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F2A2B7-EF50-463F-940A-A5948AE550EC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8807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472425-7F37-456F-A277-CAF513C6C180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7340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10DB60-5FC6-4742-9F95-4FDC0DA552D0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8753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B7AD29-A243-47C7-BCC0-79F9BBD63362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34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F2A2B7-EF50-463F-940A-A5948AE550EC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87E59C-3A49-45F0-970F-86A7FCBC6B18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3913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D0D401-CA75-4B49-8521-4F94F22BF25B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4690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455195-EF35-40A8-9D58-0A7547057E3B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7029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EA353A-23D6-43A2-BADF-735C8690F7B2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96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F323D3-D51E-4BF7-8686-9086799FED59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1295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66294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zh-CN" altLang="en-US"/>
              <a:t>单击图标添加 </a:t>
            </a:r>
            <a:r>
              <a:rPr lang="en-US" altLang="zh-CN"/>
              <a:t>SmartArt </a:t>
            </a:r>
            <a:r>
              <a:rPr lang="zh-CN" altLang="en-US"/>
              <a:t>图形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75" y="6497638"/>
            <a:ext cx="1905000" cy="319087"/>
          </a:xfrm>
        </p:spPr>
        <p:txBody>
          <a:bodyPr/>
          <a:lstStyle>
            <a:lvl1pPr>
              <a:defRPr/>
            </a:lvl1pPr>
          </a:lstStyle>
          <a:p>
            <a:fld id="{E104F2BA-C312-4D65-8741-A811B2306105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00400" y="66294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105987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1320-4B67-4708-A9B3-2F52B1019418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5309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8094-E166-4673-9C51-7DA43D2AA442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9279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3DBC-89B8-4FED-B918-C367A0A9FD8D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9399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CD27-D07F-4DD3-8FD6-16DD3E771166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79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472425-7F37-456F-A277-CAF513C6C180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3D4C-7012-46AC-A1B7-18B03129A457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0285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8B51-F6B3-4E38-B503-5546E5122BC9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8866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FF52-2A75-42F5-97FF-A2A444CBD12E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020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FF7-4680-4FDE-A23D-B4BBB036323A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3569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9D2E-0F00-468B-823A-7C6F9BDE81D1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8128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CB02-B06C-4CDA-BB62-914C6810BC76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4945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672C-F3F4-41C6-9CD5-255101D83B84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52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10DB60-5FC6-4742-9F95-4FDC0DA552D0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B7AD29-A243-47C7-BCC0-79F9BBD63362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87E59C-3A49-45F0-970F-86A7FCBC6B18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D0D401-CA75-4B49-8521-4F94F22BF25B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455195-EF35-40A8-9D58-0A7547057E3B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E104F2BA-C312-4D65-8741-A811B2306105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96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4F2BA-C312-4D65-8741-A811B2306105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E104F2BA-C312-4D65-8741-A811B2306105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363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97A68-4C51-476D-950E-86248B6FD5C3}" type="datetime1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05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/>
              <a:t>面向对象程序设计</a:t>
            </a:r>
            <a:r>
              <a:rPr lang="en-US" altLang="zh-CN" sz="5400" dirty="0"/>
              <a:t>(Java)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汤 蓉</a:t>
            </a:r>
            <a:endParaRPr lang="en-US" altLang="zh-CN" dirty="0"/>
          </a:p>
          <a:p>
            <a:r>
              <a:rPr lang="zh-CN" altLang="en-US" dirty="0"/>
              <a:t>计算机学院</a:t>
            </a:r>
            <a:endParaRPr lang="en-US" altLang="zh-CN" dirty="0"/>
          </a:p>
          <a:p>
            <a:r>
              <a:rPr lang="zh-CN" altLang="en-US" dirty="0"/>
              <a:t>成都信息工程大学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258" y="1695613"/>
            <a:ext cx="8358246" cy="5173494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public class Example6_2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  public static void main(String 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Speak speak= </a:t>
            </a: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Speak()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</a:t>
            </a:r>
            <a:r>
              <a:rPr lang="en-US" altLang="zh-CN" sz="1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public void  </a:t>
            </a:r>
            <a:r>
              <a:rPr lang="en-US" altLang="zh-CN" sz="1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speakHello</a:t>
            </a:r>
            <a:r>
              <a:rPr lang="en-US" altLang="zh-CN" sz="1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</a:t>
            </a:r>
            <a:r>
              <a:rPr lang="en-US" altLang="zh-CN" sz="1800" b="1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1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zh-CN" altLang="en-US" sz="1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大家好，祝工作顺利！</a:t>
            </a:r>
            <a:r>
              <a:rPr lang="en-US" altLang="zh-CN" sz="1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}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speak.speakHello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Student </a:t>
            </a:r>
            <a:r>
              <a:rPr lang="en-US" altLang="zh-CN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=new Student();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.f</a:t>
            </a: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Speak() </a:t>
            </a:r>
            <a:r>
              <a:rPr lang="en-US" altLang="zh-CN" sz="1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{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public void  </a:t>
            </a:r>
            <a:r>
              <a:rPr lang="en-US" altLang="zh-CN" sz="1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speakHello</a:t>
            </a:r>
            <a:r>
              <a:rPr lang="en-US" altLang="zh-CN" sz="1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  <a:r>
              <a:rPr lang="en-US" altLang="zh-CN" sz="1800" b="1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1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("I am a </a:t>
            </a:r>
            <a:r>
              <a:rPr lang="en-US" altLang="zh-CN" sz="1800" b="1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student,how</a:t>
            </a:r>
            <a:r>
              <a:rPr lang="en-US" altLang="zh-CN" sz="1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you");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)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  } </a:t>
            </a:r>
            <a:endParaRPr lang="zh-CN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338306"/>
            <a:ext cx="4496744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abstract class </a:t>
            </a: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public abstract void </a:t>
            </a:r>
            <a:r>
              <a:rPr lang="en-US" altLang="zh-CN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speakHello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64088" y="30529"/>
            <a:ext cx="2927609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altLang="zh-CN" sz="20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void f(</a:t>
            </a: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sp) {</a:t>
            </a: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sp.</a:t>
            </a:r>
            <a:r>
              <a:rPr lang="en-US" altLang="zh-CN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speakHello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();   </a:t>
            </a: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} </a:t>
            </a: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线形标注 1 6">
            <a:extLst>
              <a:ext uri="{FF2B5EF4-FFF2-40B4-BE49-F238E27FC236}">
                <a16:creationId xmlns:a16="http://schemas.microsoft.com/office/drawing/2014/main" id="{87A624C6-8659-4087-94DA-88A0F4869F14}"/>
              </a:ext>
            </a:extLst>
          </p:cNvPr>
          <p:cNvSpPr/>
          <p:nvPr/>
        </p:nvSpPr>
        <p:spPr bwMode="auto">
          <a:xfrm>
            <a:off x="6516216" y="3933056"/>
            <a:ext cx="1977579" cy="809631"/>
          </a:xfrm>
          <a:prstGeom prst="borderCallout1">
            <a:avLst>
              <a:gd name="adj1" fmla="val 51013"/>
              <a:gd name="adj2" fmla="val -3350"/>
              <a:gd name="adj3" fmla="val 125753"/>
              <a:gd name="adj4" fmla="val -37857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b="1" dirty="0"/>
              <a:t>Speak</a:t>
            </a:r>
            <a:r>
              <a:rPr lang="zh-CN" altLang="en-US" sz="2400" b="1" dirty="0"/>
              <a:t>类的匿名子类对象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1AC79B-EAF4-4D53-845E-AF87F5789841}"/>
              </a:ext>
            </a:extLst>
          </p:cNvPr>
          <p:cNvSpPr/>
          <p:nvPr/>
        </p:nvSpPr>
        <p:spPr>
          <a:xfrm>
            <a:off x="1277784" y="4928457"/>
            <a:ext cx="6588431" cy="1400028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5CC3686-1100-86A3-7BAA-C4EA58C0D0F1}"/>
              </a:ext>
            </a:extLst>
          </p:cNvPr>
          <p:cNvSpPr txBox="1">
            <a:spLocks/>
          </p:cNvSpPr>
          <p:nvPr/>
        </p:nvSpPr>
        <p:spPr>
          <a:xfrm>
            <a:off x="467544" y="0"/>
            <a:ext cx="1098426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/>
              <a:t>例</a:t>
            </a:r>
            <a:r>
              <a:rPr lang="en-US" altLang="zh-CN" sz="2400" b="1"/>
              <a:t>6_2</a:t>
            </a:r>
            <a:r>
              <a:rPr lang="zh-CN" altLang="en-US" sz="2800" b="1"/>
              <a:t>：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8200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6.2.2   和接口有关的匿名类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2352" y="1700808"/>
            <a:ext cx="8579296" cy="450215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400" dirty="0"/>
              <a:t>Java</a:t>
            </a:r>
            <a:r>
              <a:rPr lang="zh-CN" altLang="en-US" sz="2400" dirty="0"/>
              <a:t>允许直接用</a:t>
            </a:r>
            <a:r>
              <a:rPr lang="zh-CN" altLang="en-US" sz="2400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接口名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一个类体</a:t>
            </a:r>
            <a:r>
              <a:rPr lang="zh-CN" altLang="en-US" sz="2400" dirty="0"/>
              <a:t>创建一个匿名对象，此类体被认为是实现了</a:t>
            </a:r>
            <a:r>
              <a:rPr lang="en-US" altLang="zh-CN" sz="2400" dirty="0"/>
              <a:t>Computable</a:t>
            </a:r>
            <a:r>
              <a:rPr lang="zh-CN" altLang="en-US" sz="2400" dirty="0"/>
              <a:t>接口的类去掉类声明后的类体，称作</a:t>
            </a:r>
            <a:r>
              <a:rPr lang="zh-CN" altLang="en-US" sz="2400" b="1" dirty="0">
                <a:solidFill>
                  <a:srgbClr val="C00000"/>
                </a:solidFill>
              </a:rPr>
              <a:t>匿名类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spcBef>
                <a:spcPts val="0"/>
              </a:spcBef>
            </a:pP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假设：</a:t>
            </a:r>
            <a:r>
              <a:rPr lang="en-US" altLang="zh-CN" sz="2400" b="1" dirty="0">
                <a:solidFill>
                  <a:srgbClr val="C00000"/>
                </a:solidFill>
              </a:rPr>
              <a:t>Computable</a:t>
            </a:r>
            <a:r>
              <a:rPr lang="zh-CN" altLang="en-US" sz="2400" dirty="0"/>
              <a:t>是一个接口。</a:t>
            </a:r>
            <a:endParaRPr lang="en-US" altLang="zh-CN" sz="2400" dirty="0"/>
          </a:p>
          <a:p>
            <a:pPr lvl="1" algn="just">
              <a:spcBef>
                <a:spcPts val="0"/>
              </a:spcBef>
            </a:pPr>
            <a:r>
              <a:rPr lang="zh-CN" altLang="en-US" dirty="0"/>
              <a:t>用实现了</a:t>
            </a:r>
            <a:r>
              <a:rPr lang="en-US" altLang="zh-CN" dirty="0"/>
              <a:t>Computable</a:t>
            </a:r>
            <a:r>
              <a:rPr lang="zh-CN" altLang="en-US" dirty="0"/>
              <a:t>接口的类</a:t>
            </a:r>
            <a:r>
              <a:rPr lang="en-US" altLang="zh-CN" dirty="0"/>
              <a:t>(</a:t>
            </a:r>
            <a:r>
              <a:rPr lang="zh-CN" altLang="en-US" dirty="0"/>
              <a:t>匿名类</a:t>
            </a:r>
            <a:r>
              <a:rPr lang="en-US" altLang="zh-CN" dirty="0"/>
              <a:t>)</a:t>
            </a:r>
            <a:r>
              <a:rPr lang="zh-CN" altLang="en-US" dirty="0"/>
              <a:t>创建一个</a:t>
            </a:r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匿名对象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9250" lvl="1" indent="0" algn="just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Arial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Arial" charset="0"/>
              </a:rPr>
              <a:t>         new Computable()</a:t>
            </a:r>
            <a:endParaRPr lang="en-US" altLang="zh-CN" dirty="0"/>
          </a:p>
          <a:p>
            <a:pPr marL="1712913" lvl="5" indent="0" algn="just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Arial" charset="0"/>
              </a:rPr>
              <a:t>{</a:t>
            </a:r>
          </a:p>
          <a:p>
            <a:pPr marL="1712913" lvl="5" indent="0" algn="just"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6600"/>
                </a:solidFill>
                <a:latin typeface="Arial" charset="0"/>
              </a:rPr>
              <a:t>        实现接口的匿名类的类体</a:t>
            </a:r>
          </a:p>
          <a:p>
            <a:pPr marL="1712913" lvl="5" indent="0" algn="just"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6600"/>
                </a:solidFill>
                <a:latin typeface="Arial" charset="0"/>
              </a:rPr>
              <a:t>} ;</a:t>
            </a:r>
            <a:r>
              <a:rPr lang="zh-CN" altLang="en-US" sz="2400" b="1" dirty="0">
                <a:solidFill>
                  <a:srgbClr val="006600"/>
                </a:solidFill>
                <a:latin typeface="宋体" charset="-122"/>
              </a:rPr>
              <a:t> </a:t>
            </a:r>
            <a:endParaRPr lang="en-US" altLang="zh-CN" sz="2400" b="1" dirty="0">
              <a:solidFill>
                <a:srgbClr val="006600"/>
              </a:solidFill>
              <a:latin typeface="宋体" charset="-122"/>
            </a:endParaRPr>
          </a:p>
          <a:p>
            <a:pPr marL="1712913" lvl="5" indent="0" algn="just">
              <a:spcBef>
                <a:spcPts val="0"/>
              </a:spcBef>
              <a:buNone/>
            </a:pPr>
            <a:endParaRPr lang="en-US" altLang="zh-CN" dirty="0"/>
          </a:p>
          <a:p>
            <a:pPr algn="just">
              <a:spcBef>
                <a:spcPts val="0"/>
              </a:spcBef>
            </a:pPr>
            <a:r>
              <a:rPr lang="zh-CN" altLang="en-US" dirty="0"/>
              <a:t>课后阅读例</a:t>
            </a:r>
            <a:r>
              <a:rPr lang="en-US" altLang="zh-CN" dirty="0"/>
              <a:t>6_3</a:t>
            </a:r>
            <a:r>
              <a:rPr lang="zh-CN" altLang="en-US" dirty="0"/>
              <a:t>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" name="线形标注 1 6">
            <a:extLst>
              <a:ext uri="{FF2B5EF4-FFF2-40B4-BE49-F238E27FC236}">
                <a16:creationId xmlns:a16="http://schemas.microsoft.com/office/drawing/2014/main" id="{0A5361C1-ECD0-460F-ABEF-73317301961D}"/>
              </a:ext>
            </a:extLst>
          </p:cNvPr>
          <p:cNvSpPr/>
          <p:nvPr/>
        </p:nvSpPr>
        <p:spPr bwMode="auto">
          <a:xfrm>
            <a:off x="457200" y="4221088"/>
            <a:ext cx="1132517" cy="417089"/>
          </a:xfrm>
          <a:prstGeom prst="borderCallout1">
            <a:avLst>
              <a:gd name="adj1" fmla="val -483"/>
              <a:gd name="adj2" fmla="val 102797"/>
              <a:gd name="adj3" fmla="val -23486"/>
              <a:gd name="adj4" fmla="val 140211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rgbClr val="0000CC"/>
                </a:solidFill>
              </a:rPr>
              <a:t>接口名</a:t>
            </a:r>
            <a:endParaRPr lang="zh-CN" altLang="en-US" sz="2400" dirty="0"/>
          </a:p>
        </p:txBody>
      </p:sp>
      <p:sp>
        <p:nvSpPr>
          <p:cNvPr id="7" name="线形标注 1 6">
            <a:extLst>
              <a:ext uri="{FF2B5EF4-FFF2-40B4-BE49-F238E27FC236}">
                <a16:creationId xmlns:a16="http://schemas.microsoft.com/office/drawing/2014/main" id="{E77C1E84-61C3-4C09-8C7C-5A6627E25E1E}"/>
              </a:ext>
            </a:extLst>
          </p:cNvPr>
          <p:cNvSpPr/>
          <p:nvPr/>
        </p:nvSpPr>
        <p:spPr bwMode="auto">
          <a:xfrm>
            <a:off x="5364088" y="5884172"/>
            <a:ext cx="2636912" cy="821428"/>
          </a:xfrm>
          <a:prstGeom prst="borderCallout1">
            <a:avLst>
              <a:gd name="adj1" fmla="val 1867"/>
              <a:gd name="adj2" fmla="val 52189"/>
              <a:gd name="adj3" fmla="val -45980"/>
              <a:gd name="adj4" fmla="val 29042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/>
              <a:t>Computable</a:t>
            </a:r>
            <a:r>
              <a:rPr lang="zh-CN" altLang="en-US" sz="2400" dirty="0"/>
              <a:t>接口的匿名子类类体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A52DB3-7ADF-4179-9436-6674F2ABD7A3}"/>
              </a:ext>
            </a:extLst>
          </p:cNvPr>
          <p:cNvSpPr/>
          <p:nvPr/>
        </p:nvSpPr>
        <p:spPr>
          <a:xfrm>
            <a:off x="1979712" y="4293096"/>
            <a:ext cx="4176464" cy="122413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6 .3   </a:t>
            </a:r>
            <a:r>
              <a:rPr lang="zh-CN" altLang="en-US" dirty="0">
                <a:latin typeface="宋体" charset="-122"/>
              </a:rPr>
              <a:t>异常类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异常</a:t>
            </a:r>
            <a:r>
              <a:rPr lang="en-US" altLang="zh-CN" b="1" dirty="0">
                <a:solidFill>
                  <a:srgbClr val="C00000"/>
                </a:solidFill>
              </a:rPr>
              <a:t>(Exceptions)</a:t>
            </a:r>
            <a:r>
              <a:rPr lang="zh-CN" altLang="en-US" dirty="0"/>
              <a:t>指应用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程序运行过程中</a:t>
            </a:r>
            <a:r>
              <a:rPr lang="zh-CN" altLang="en-US" dirty="0"/>
              <a:t>发生的各种不同严重程度的错误。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00FF"/>
                </a:solidFill>
              </a:rPr>
              <a:t>用户输入错误、除数为零、</a:t>
            </a:r>
            <a:r>
              <a:rPr lang="zh-CN" altLang="en-US" dirty="0">
                <a:latin typeface="宋体" charset="-122"/>
              </a:rPr>
              <a:t>试图打开一个根本不存在的文件</a:t>
            </a:r>
            <a:r>
              <a:rPr lang="zh-CN" altLang="en-US" b="1" dirty="0">
                <a:solidFill>
                  <a:srgbClr val="0000FF"/>
                </a:solidFill>
              </a:rPr>
              <a:t>、数组下标越界、内存不足</a:t>
            </a:r>
            <a:r>
              <a:rPr lang="zh-CN" altLang="en-US" dirty="0"/>
              <a:t>等。</a:t>
            </a:r>
          </a:p>
          <a:p>
            <a:pPr algn="just"/>
            <a:endParaRPr lang="en-US" altLang="zh-CN" dirty="0">
              <a:latin typeface="宋体" charset="-122"/>
            </a:endParaRPr>
          </a:p>
          <a:p>
            <a:pPr algn="just"/>
            <a:endParaRPr lang="zh-CN" altLang="en-US" sz="2400" b="1" dirty="0">
              <a:solidFill>
                <a:srgbClr val="0000FF"/>
              </a:solidFill>
            </a:endParaRPr>
          </a:p>
          <a:p>
            <a:pPr algn="just"/>
            <a:endParaRPr lang="zh-CN" altLang="en-US" b="1" dirty="0">
              <a:latin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异常处理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1785938"/>
            <a:ext cx="8229600" cy="4595812"/>
          </a:xfrm>
        </p:spPr>
        <p:txBody>
          <a:bodyPr/>
          <a:lstStyle/>
          <a:p>
            <a:pPr eaLnBrk="1" hangingPunct="1"/>
            <a:r>
              <a:rPr lang="zh-CN" altLang="en-US" dirty="0"/>
              <a:t>对异常的处理方式有以下两种：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/>
              <a:t>    </a:t>
            </a:r>
            <a:r>
              <a:rPr lang="en-US" altLang="zh-CN" sz="2400" b="1" dirty="0"/>
              <a:t>(1)</a:t>
            </a:r>
            <a:r>
              <a:rPr lang="en-US" altLang="zh-CN" sz="2400" dirty="0"/>
              <a:t> </a:t>
            </a:r>
            <a:r>
              <a:rPr lang="zh-CN" altLang="en-US" dirty="0">
                <a:solidFill>
                  <a:srgbClr val="0000CC"/>
                </a:solidFill>
              </a:rPr>
              <a:t>避免异常的发生</a:t>
            </a:r>
            <a:endParaRPr lang="en-US" altLang="zh-CN" dirty="0"/>
          </a:p>
          <a:p>
            <a:pPr lvl="1"/>
            <a:r>
              <a:rPr lang="zh-CN" altLang="en-US" sz="2000" dirty="0"/>
              <a:t>在可能发生异常的程序代码前进行各种错误条件测试，避免异常的发生；</a:t>
            </a:r>
            <a:endParaRPr lang="en-US" altLang="zh-CN" sz="2000" dirty="0"/>
          </a:p>
          <a:p>
            <a:pPr lvl="1"/>
            <a:endParaRPr lang="zh-CN" altLang="en-US" sz="2000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/>
              <a:t>    </a:t>
            </a:r>
            <a:r>
              <a:rPr lang="en-US" altLang="zh-CN" sz="2400" b="1" dirty="0"/>
              <a:t>(2</a:t>
            </a:r>
            <a:r>
              <a:rPr lang="en-US" altLang="zh-CN" b="1" dirty="0"/>
              <a:t>)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0000CC"/>
                </a:solidFill>
              </a:rPr>
              <a:t>异常不能避免时处理异常</a:t>
            </a:r>
            <a:endParaRPr lang="en-US" altLang="zh-CN" dirty="0"/>
          </a:p>
          <a:p>
            <a:pPr lvl="1"/>
            <a:r>
              <a:rPr lang="zh-CN" altLang="en-US" sz="2000" dirty="0"/>
              <a:t>声明可能发生异常的程序代码，并通过专门的异常处理代码处理异常。</a:t>
            </a:r>
            <a:endParaRPr lang="en-US" altLang="zh-CN" sz="2000" dirty="0"/>
          </a:p>
          <a:p>
            <a:pPr eaLnBrk="1" hangingPunct="1">
              <a:buFont typeface="Wingdings" pitchFamily="2" charset="2"/>
              <a:buNone/>
            </a:pPr>
            <a:endParaRPr lang="zh-CN" altLang="en-US" dirty="0"/>
          </a:p>
          <a:p>
            <a:pPr eaLnBrk="1" hangingPunct="1"/>
            <a:r>
              <a:rPr lang="en-US" altLang="zh-CN" dirty="0"/>
              <a:t>Java</a:t>
            </a:r>
            <a:r>
              <a:rPr lang="zh-CN" altLang="en-US" dirty="0"/>
              <a:t>语言提供了语言级的</a:t>
            </a:r>
            <a:r>
              <a:rPr lang="zh-CN" altLang="en-US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异常处理机制</a:t>
            </a:r>
            <a:r>
              <a:rPr lang="zh-CN" altLang="en-US" dirty="0"/>
              <a:t>。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E0B46C66-A402-4BA6-A6E2-088CBE75C0B2}" type="slidenum">
              <a:rPr lang="en-US" altLang="zh-CN" smtClean="0"/>
              <a:pPr eaLnBrk="1" hangingPunct="1"/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576AEB3-EE2E-4256-8A39-A53688011086}" type="slidenum">
              <a:rPr lang="en-US" altLang="zh-CN" smtClean="0"/>
              <a:pPr eaLnBrk="1" hangingPunct="1"/>
              <a:t>14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/>
              <a:t>Exception</a:t>
            </a:r>
            <a:r>
              <a:rPr kumimoji="1" lang="zh-CN" altLang="en-US"/>
              <a:t>的概念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785938"/>
            <a:ext cx="8382000" cy="44624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600" dirty="0"/>
              <a:t>在</a:t>
            </a:r>
            <a:r>
              <a:rPr lang="en-US" altLang="zh-CN" sz="2600" dirty="0"/>
              <a:t>Java</a:t>
            </a:r>
            <a:r>
              <a:rPr lang="zh-CN" altLang="en-US" sz="2600" dirty="0"/>
              <a:t>中，将异常情况分为</a:t>
            </a:r>
            <a:r>
              <a:rPr lang="en-US" altLang="zh-CN" sz="2600" b="1" dirty="0">
                <a:solidFill>
                  <a:srgbClr val="FF0000"/>
                </a:solidFill>
              </a:rPr>
              <a:t>Error</a:t>
            </a:r>
            <a:r>
              <a:rPr lang="zh-CN" altLang="en-US" sz="2600" dirty="0"/>
              <a:t>和</a:t>
            </a:r>
            <a:r>
              <a:rPr lang="en-US" altLang="zh-CN" sz="2600" b="1" dirty="0">
                <a:solidFill>
                  <a:srgbClr val="FF0000"/>
                </a:solidFill>
              </a:rPr>
              <a:t>Exception</a:t>
            </a:r>
            <a:r>
              <a:rPr lang="zh-CN" altLang="en-US" sz="2600" dirty="0"/>
              <a:t>两大类，二者均是</a:t>
            </a:r>
            <a:r>
              <a:rPr lang="en-US" altLang="zh-CN" sz="2400" b="1" dirty="0" err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Throwable</a:t>
            </a:r>
            <a:r>
              <a:rPr lang="zh-CN" altLang="en-US" sz="24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类的子类</a:t>
            </a:r>
            <a:r>
              <a:rPr lang="zh-CN" altLang="en-US" sz="2400" dirty="0"/>
              <a:t>。</a:t>
            </a:r>
            <a:endParaRPr lang="zh-CN" altLang="en-US" sz="2600" dirty="0"/>
          </a:p>
          <a:p>
            <a:pPr lvl="1" eaLnBrk="1" hangingPunct="1">
              <a:spcBef>
                <a:spcPts val="0"/>
              </a:spcBef>
              <a:buClr>
                <a:schemeClr val="tx1"/>
              </a:buClr>
            </a:pPr>
            <a:r>
              <a:rPr lang="en-US" altLang="zh-CN" sz="2800" b="1" dirty="0">
                <a:solidFill>
                  <a:srgbClr val="A50021"/>
                </a:solidFill>
              </a:rPr>
              <a:t>Error</a:t>
            </a:r>
            <a:r>
              <a:rPr lang="zh-CN" altLang="en-US" sz="2800" b="1" dirty="0">
                <a:solidFill>
                  <a:srgbClr val="A50021"/>
                </a:solidFill>
              </a:rPr>
              <a:t>类</a:t>
            </a:r>
            <a:endParaRPr lang="en-US" altLang="zh-CN" sz="2800" b="1" dirty="0">
              <a:solidFill>
                <a:srgbClr val="A50021"/>
              </a:solidFill>
            </a:endParaRPr>
          </a:p>
          <a:p>
            <a:pPr lvl="2" eaLnBrk="1" hangingPunct="1">
              <a:spcBef>
                <a:spcPts val="0"/>
              </a:spcBef>
              <a:buClr>
                <a:schemeClr val="tx1"/>
              </a:buClr>
            </a:pPr>
            <a:r>
              <a:rPr lang="zh-CN" altLang="en-US" sz="2400" dirty="0"/>
              <a:t>指</a:t>
            </a:r>
            <a:r>
              <a:rPr lang="zh-CN" altLang="en-US" sz="2400" dirty="0">
                <a:solidFill>
                  <a:srgbClr val="0000CC"/>
                </a:solidFill>
              </a:rPr>
              <a:t>较少发生的内部系统错误，</a:t>
            </a:r>
            <a:r>
              <a:rPr kumimoji="1" lang="zh-CN" altLang="en-US" sz="2400" dirty="0"/>
              <a:t>由</a:t>
            </a:r>
            <a:r>
              <a:rPr kumimoji="1" lang="en-US" altLang="zh-CN" sz="2400" dirty="0"/>
              <a:t>Java</a:t>
            </a:r>
            <a:r>
              <a:rPr kumimoji="1" lang="zh-CN" altLang="en-US" sz="2400" dirty="0"/>
              <a:t>虚拟机生成并抛出，包括动态链接失败、虚拟机错误等，</a:t>
            </a:r>
            <a:r>
              <a:rPr kumimoji="1" lang="en-US" altLang="zh-CN" sz="2400" dirty="0"/>
              <a:t>Java</a:t>
            </a:r>
            <a:r>
              <a:rPr kumimoji="1" lang="zh-CN" altLang="en-US" sz="2400" dirty="0"/>
              <a:t>程序不做处理。</a:t>
            </a:r>
            <a:endParaRPr kumimoji="1" lang="en-US" altLang="zh-CN" sz="2400" dirty="0"/>
          </a:p>
          <a:p>
            <a:pPr lvl="2" eaLnBrk="1" hangingPunct="1">
              <a:spcBef>
                <a:spcPts val="0"/>
              </a:spcBef>
              <a:buClr>
                <a:schemeClr val="tx1"/>
              </a:buClr>
            </a:pPr>
            <a:endParaRPr kumimoji="1" lang="en-US" altLang="zh-CN" sz="2400" dirty="0"/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altLang="zh-CN" sz="2800" b="1" dirty="0">
                <a:solidFill>
                  <a:srgbClr val="A50021"/>
                </a:solidFill>
              </a:rPr>
              <a:t>Exception</a:t>
            </a:r>
            <a:r>
              <a:rPr lang="zh-CN" altLang="en-US" sz="2800" b="1" dirty="0">
                <a:solidFill>
                  <a:srgbClr val="A50021"/>
                </a:solidFill>
              </a:rPr>
              <a:t>类</a:t>
            </a:r>
            <a:endParaRPr lang="en-US" altLang="zh-CN" sz="2800" b="1" dirty="0">
              <a:solidFill>
                <a:srgbClr val="A50021"/>
              </a:solidFill>
            </a:endParaRPr>
          </a:p>
          <a:p>
            <a:pPr lvl="2" eaLnBrk="1" hangingPunct="1">
              <a:spcBef>
                <a:spcPts val="0"/>
              </a:spcBef>
              <a:buClr>
                <a:schemeClr val="tx1"/>
              </a:buClr>
            </a:pPr>
            <a:r>
              <a:rPr lang="zh-CN" altLang="en-US" sz="2400" dirty="0"/>
              <a:t>由</a:t>
            </a:r>
            <a:r>
              <a:rPr lang="zh-CN" altLang="en-US" sz="2400" dirty="0">
                <a:solidFill>
                  <a:srgbClr val="0000CC"/>
                </a:solidFill>
              </a:rPr>
              <a:t>程序本身及环境所产生的异常</a:t>
            </a:r>
            <a:r>
              <a:rPr lang="zh-CN" altLang="en-US" sz="2400" dirty="0"/>
              <a:t>，有补救或控制的可能，程序员也可预先防范，这些错误能</a:t>
            </a: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通过程序捕获和处理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466431" y="216522"/>
            <a:ext cx="7543800" cy="80645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신명조"/>
              </a:rPr>
              <a:t>Exception Class</a:t>
            </a:r>
            <a:r>
              <a:rPr lang="en-US" altLang="zh-CN" dirty="0">
                <a:latin typeface="신명조"/>
              </a:rPr>
              <a:t> </a:t>
            </a:r>
            <a:r>
              <a:rPr lang="zh-CN" altLang="en-US" dirty="0">
                <a:latin typeface="신명조"/>
              </a:rPr>
              <a:t>继承关系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67346" y="1655993"/>
            <a:ext cx="8329613" cy="92867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/>
              <a:t>Java</a:t>
            </a:r>
            <a:r>
              <a:rPr lang="zh-CN" altLang="en-US" sz="2800" dirty="0"/>
              <a:t>语言提供了</a:t>
            </a:r>
            <a:r>
              <a:rPr lang="zh-CN" altLang="en-US" sz="28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异常类框架</a:t>
            </a:r>
            <a:r>
              <a:rPr lang="zh-CN" altLang="en-US" sz="2800" dirty="0"/>
              <a:t>，定义了各种常用的异常类和错误类。</a:t>
            </a:r>
            <a:endParaRPr lang="en-US" altLang="zh-CN" sz="2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31CC85-E179-45C8-B0EA-64CB4E9D43D7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09637" y="2708920"/>
            <a:ext cx="4973638" cy="3768726"/>
            <a:chOff x="1615" y="1959"/>
            <a:chExt cx="3133" cy="2374"/>
          </a:xfrm>
        </p:grpSpPr>
        <p:sp>
          <p:nvSpPr>
            <p:cNvPr id="12296" name="Text Box 5"/>
            <p:cNvSpPr txBox="1">
              <a:spLocks noChangeArrowheads="1"/>
            </p:cNvSpPr>
            <p:nvPr/>
          </p:nvSpPr>
          <p:spPr bwMode="auto">
            <a:xfrm>
              <a:off x="2295" y="2504"/>
              <a:ext cx="1134" cy="273"/>
            </a:xfrm>
            <a:prstGeom prst="rect">
              <a:avLst/>
            </a:prstGeom>
            <a:solidFill>
              <a:srgbClr val="C9E7E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chemeClr val="tx2"/>
              </a:outerShdw>
            </a:effectLst>
          </p:spPr>
          <p:txBody>
            <a:bodyPr lIns="72000" rIns="720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b="1" dirty="0" err="1">
                  <a:ea typeface="华文细黑" pitchFamily="2" charset="-122"/>
                </a:rPr>
                <a:t>Throwable</a:t>
              </a:r>
              <a:endParaRPr lang="en-US" altLang="zh-CN" sz="2400" b="1" dirty="0">
                <a:ea typeface="华文细黑" pitchFamily="2" charset="-122"/>
              </a:endParaRPr>
            </a:p>
          </p:txBody>
        </p:sp>
        <p:sp>
          <p:nvSpPr>
            <p:cNvPr id="12297" name="Text Box 6"/>
            <p:cNvSpPr txBox="1">
              <a:spLocks noChangeArrowheads="1"/>
            </p:cNvSpPr>
            <p:nvPr/>
          </p:nvSpPr>
          <p:spPr bwMode="auto">
            <a:xfrm>
              <a:off x="1615" y="3320"/>
              <a:ext cx="721" cy="273"/>
            </a:xfrm>
            <a:prstGeom prst="rect">
              <a:avLst/>
            </a:prstGeom>
            <a:solidFill>
              <a:srgbClr val="C9E7E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chemeClr val="tx2"/>
              </a:outerShdw>
            </a:effectLst>
          </p:spPr>
          <p:txBody>
            <a:bodyPr lIns="72000" rIns="720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b="1">
                  <a:ea typeface="华文细黑" pitchFamily="2" charset="-122"/>
                </a:rPr>
                <a:t>Error</a:t>
              </a:r>
            </a:p>
          </p:txBody>
        </p:sp>
        <p:sp>
          <p:nvSpPr>
            <p:cNvPr id="12298" name="Text Box 7"/>
            <p:cNvSpPr txBox="1">
              <a:spLocks noChangeArrowheads="1"/>
            </p:cNvSpPr>
            <p:nvPr/>
          </p:nvSpPr>
          <p:spPr bwMode="auto">
            <a:xfrm>
              <a:off x="3157" y="3320"/>
              <a:ext cx="1089" cy="273"/>
            </a:xfrm>
            <a:prstGeom prst="rect">
              <a:avLst/>
            </a:prstGeom>
            <a:solidFill>
              <a:srgbClr val="C9E7E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chemeClr val="tx2"/>
              </a:outerShdw>
            </a:effectLst>
          </p:spPr>
          <p:txBody>
            <a:bodyPr lIns="72000" rIns="720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b="1">
                  <a:ea typeface="华文细黑" pitchFamily="2" charset="-122"/>
                </a:rPr>
                <a:t>Exception</a:t>
              </a:r>
            </a:p>
          </p:txBody>
        </p:sp>
        <p:sp>
          <p:nvSpPr>
            <p:cNvPr id="12299" name="Text Box 8"/>
            <p:cNvSpPr txBox="1">
              <a:spLocks noChangeArrowheads="1"/>
            </p:cNvSpPr>
            <p:nvPr/>
          </p:nvSpPr>
          <p:spPr bwMode="auto">
            <a:xfrm>
              <a:off x="1796" y="4047"/>
              <a:ext cx="1674" cy="273"/>
            </a:xfrm>
            <a:prstGeom prst="rect">
              <a:avLst/>
            </a:prstGeom>
            <a:solidFill>
              <a:srgbClr val="C9E7E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chemeClr val="tx2"/>
              </a:outerShdw>
            </a:effectLst>
          </p:spPr>
          <p:txBody>
            <a:bodyPr lIns="72000" rIns="720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200" b="1">
                  <a:ea typeface="华文细黑" pitchFamily="2" charset="-122"/>
                </a:rPr>
                <a:t>RuntimeException</a:t>
              </a:r>
            </a:p>
          </p:txBody>
        </p:sp>
        <p:sp>
          <p:nvSpPr>
            <p:cNvPr id="12300" name="Text Box 9"/>
            <p:cNvSpPr txBox="1">
              <a:spLocks noChangeArrowheads="1"/>
            </p:cNvSpPr>
            <p:nvPr/>
          </p:nvSpPr>
          <p:spPr bwMode="auto">
            <a:xfrm>
              <a:off x="3573" y="4060"/>
              <a:ext cx="1175" cy="273"/>
            </a:xfrm>
            <a:prstGeom prst="rect">
              <a:avLst/>
            </a:prstGeom>
            <a:solidFill>
              <a:srgbClr val="C9E7E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chemeClr val="tx2"/>
              </a:outerShdw>
            </a:effectLst>
          </p:spPr>
          <p:txBody>
            <a:bodyPr lIns="72000" rIns="720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200" b="1" dirty="0" err="1">
                  <a:ea typeface="华文细黑" pitchFamily="2" charset="-122"/>
                </a:rPr>
                <a:t>IOException</a:t>
              </a:r>
              <a:endParaRPr lang="en-US" altLang="zh-CN" sz="2200" b="1" dirty="0">
                <a:ea typeface="华文细黑" pitchFamily="2" charset="-122"/>
              </a:endParaRPr>
            </a:p>
          </p:txBody>
        </p:sp>
        <p:cxnSp>
          <p:nvCxnSpPr>
            <p:cNvPr id="12301" name="AutoShape 10"/>
            <p:cNvCxnSpPr>
              <a:cxnSpLocks noChangeShapeType="1"/>
              <a:stCxn id="12297" idx="0"/>
              <a:endCxn id="12296" idx="2"/>
            </p:cNvCxnSpPr>
            <p:nvPr/>
          </p:nvCxnSpPr>
          <p:spPr bwMode="auto">
            <a:xfrm rot="-5400000">
              <a:off x="2153" y="2606"/>
              <a:ext cx="531" cy="886"/>
            </a:xfrm>
            <a:prstGeom prst="bentConnector3">
              <a:avLst>
                <a:gd name="adj1" fmla="val 50093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2" name="AutoShape 11"/>
            <p:cNvCxnSpPr>
              <a:cxnSpLocks noChangeShapeType="1"/>
              <a:stCxn id="12298" idx="0"/>
              <a:endCxn id="12296" idx="2"/>
            </p:cNvCxnSpPr>
            <p:nvPr/>
          </p:nvCxnSpPr>
          <p:spPr bwMode="auto">
            <a:xfrm rot="5400000" flipH="1">
              <a:off x="3016" y="2629"/>
              <a:ext cx="531" cy="840"/>
            </a:xfrm>
            <a:prstGeom prst="bentConnector3">
              <a:avLst>
                <a:gd name="adj1" fmla="val 50093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3" name="AutoShape 12"/>
            <p:cNvCxnSpPr>
              <a:cxnSpLocks noChangeShapeType="1"/>
              <a:stCxn id="12299" idx="0"/>
              <a:endCxn id="12298" idx="2"/>
            </p:cNvCxnSpPr>
            <p:nvPr/>
          </p:nvCxnSpPr>
          <p:spPr bwMode="auto">
            <a:xfrm rot="5400000" flipH="1" flipV="1">
              <a:off x="2940" y="3286"/>
              <a:ext cx="454" cy="1068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4" name="AutoShape 13"/>
            <p:cNvCxnSpPr>
              <a:cxnSpLocks noChangeShapeType="1"/>
              <a:stCxn id="12300" idx="0"/>
              <a:endCxn id="12298" idx="2"/>
            </p:cNvCxnSpPr>
            <p:nvPr/>
          </p:nvCxnSpPr>
          <p:spPr bwMode="auto">
            <a:xfrm rot="16200000" flipV="1">
              <a:off x="3698" y="3597"/>
              <a:ext cx="467" cy="459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5" name="Text Box 14"/>
            <p:cNvSpPr txBox="1">
              <a:spLocks noChangeArrowheads="1"/>
            </p:cNvSpPr>
            <p:nvPr/>
          </p:nvSpPr>
          <p:spPr bwMode="auto">
            <a:xfrm>
              <a:off x="2431" y="1959"/>
              <a:ext cx="862" cy="273"/>
            </a:xfrm>
            <a:prstGeom prst="rect">
              <a:avLst/>
            </a:prstGeom>
            <a:solidFill>
              <a:srgbClr val="C9E7E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chemeClr val="tx2"/>
              </a:outerShdw>
            </a:effectLst>
          </p:spPr>
          <p:txBody>
            <a:bodyPr lIns="72000" rIns="720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b="1" dirty="0">
                  <a:ea typeface="华文细黑" pitchFamily="2" charset="-122"/>
                </a:rPr>
                <a:t>Object</a:t>
              </a:r>
            </a:p>
          </p:txBody>
        </p:sp>
        <p:cxnSp>
          <p:nvCxnSpPr>
            <p:cNvPr id="12306" name="AutoShape 15"/>
            <p:cNvCxnSpPr>
              <a:cxnSpLocks noChangeShapeType="1"/>
              <a:stCxn id="12296" idx="0"/>
              <a:endCxn id="12305" idx="2"/>
            </p:cNvCxnSpPr>
            <p:nvPr/>
          </p:nvCxnSpPr>
          <p:spPr bwMode="auto">
            <a:xfrm rot="-5400000">
              <a:off x="2732" y="2368"/>
              <a:ext cx="2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extBox 27"/>
          <p:cNvSpPr txBox="1">
            <a:spLocks noChangeArrowheads="1"/>
          </p:cNvSpPr>
          <p:nvPr/>
        </p:nvSpPr>
        <p:spPr bwMode="auto">
          <a:xfrm>
            <a:off x="5237252" y="4669874"/>
            <a:ext cx="3500437" cy="8302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异常</a:t>
            </a:r>
            <a:r>
              <a:rPr lang="en-US" altLang="zh-CN" sz="2400" dirty="0"/>
              <a:t>(</a:t>
            </a:r>
            <a:r>
              <a:rPr lang="en-US" altLang="zh-CN" sz="2400" b="1" dirty="0">
                <a:solidFill>
                  <a:srgbClr val="C00000"/>
                </a:solidFill>
              </a:rPr>
              <a:t>Exception</a:t>
            </a:r>
            <a:r>
              <a:rPr lang="en-US" altLang="zh-CN" sz="2400" dirty="0"/>
              <a:t>)</a:t>
            </a:r>
            <a:r>
              <a:rPr lang="zh-CN" altLang="en-US" sz="2400" dirty="0"/>
              <a:t>类继承类 </a:t>
            </a:r>
            <a:r>
              <a:rPr lang="en-US" altLang="zh-CN" sz="2400" b="1" dirty="0" err="1"/>
              <a:t>java.lang.Throwable</a:t>
            </a:r>
            <a:endParaRPr lang="zh-CN" altLang="en-US" sz="2400" dirty="0"/>
          </a:p>
        </p:txBody>
      </p:sp>
      <p:cxnSp>
        <p:nvCxnSpPr>
          <p:cNvPr id="25" name="直接箭头连接符 24"/>
          <p:cNvCxnSpPr>
            <a:cxnSpLocks/>
          </p:cNvCxnSpPr>
          <p:nvPr/>
        </p:nvCxnSpPr>
        <p:spPr>
          <a:xfrm flipH="1">
            <a:off x="4474412" y="5068740"/>
            <a:ext cx="785815" cy="16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7"/>
          <p:cNvSpPr txBox="1">
            <a:spLocks noChangeArrowheads="1"/>
          </p:cNvSpPr>
          <p:nvPr/>
        </p:nvSpPr>
        <p:spPr bwMode="auto">
          <a:xfrm>
            <a:off x="4269409" y="3025035"/>
            <a:ext cx="3929090" cy="83099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 err="1">
                <a:solidFill>
                  <a:srgbClr val="C00000"/>
                </a:solidFill>
              </a:rPr>
              <a:t>java.lang.Throwable</a:t>
            </a:r>
            <a:r>
              <a:rPr lang="zh-CN" altLang="en-US" sz="2400" b="1" dirty="0"/>
              <a:t> 类是所有错误或异常的</a:t>
            </a:r>
            <a:r>
              <a:rPr lang="zh-CN" altLang="en-US" sz="2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超类</a:t>
            </a:r>
            <a:r>
              <a:rPr lang="zh-CN" altLang="en-US" sz="2400" b="1" dirty="0"/>
              <a:t>。</a:t>
            </a:r>
          </a:p>
        </p:txBody>
      </p:sp>
      <p:cxnSp>
        <p:nvCxnSpPr>
          <p:cNvPr id="21" name="直接箭头连接符 20"/>
          <p:cNvCxnSpPr>
            <a:cxnSpLocks/>
            <a:stCxn id="19" idx="1"/>
            <a:endCxn id="12296" idx="3"/>
          </p:cNvCxnSpPr>
          <p:nvPr/>
        </p:nvCxnSpPr>
        <p:spPr>
          <a:xfrm flipH="1">
            <a:off x="3089362" y="3440534"/>
            <a:ext cx="1180047" cy="35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9">
            <a:extLst>
              <a:ext uri="{FF2B5EF4-FFF2-40B4-BE49-F238E27FC236}">
                <a16:creationId xmlns:a16="http://schemas.microsoft.com/office/drawing/2014/main" id="{C20B1B74-3304-437D-9DB0-B548F1D64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1866" y="6050358"/>
            <a:ext cx="792088" cy="433388"/>
          </a:xfrm>
          <a:prstGeom prst="rect">
            <a:avLst/>
          </a:prstGeom>
          <a:solidFill>
            <a:srgbClr val="C9E7E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chemeClr val="tx2"/>
            </a:outerShdw>
          </a:effectLst>
        </p:spPr>
        <p:txBody>
          <a:bodyPr lIns="72000" rIns="7200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200" b="1" dirty="0">
                <a:ea typeface="华文细黑" pitchFamily="2" charset="-122"/>
              </a:rPr>
              <a:t>……</a:t>
            </a:r>
          </a:p>
        </p:txBody>
      </p:sp>
      <p:cxnSp>
        <p:nvCxnSpPr>
          <p:cNvPr id="26" name="AutoShape 13">
            <a:extLst>
              <a:ext uri="{FF2B5EF4-FFF2-40B4-BE49-F238E27FC236}">
                <a16:creationId xmlns:a16="http://schemas.microsoft.com/office/drawing/2014/main" id="{A9CE9C17-1842-476B-BC53-C917B19F3DA2}"/>
              </a:ext>
            </a:extLst>
          </p:cNvPr>
          <p:cNvCxnSpPr>
            <a:cxnSpLocks noChangeShapeType="1"/>
            <a:stCxn id="23" idx="0"/>
            <a:endCxn id="12298" idx="2"/>
          </p:cNvCxnSpPr>
          <p:nvPr/>
        </p:nvCxnSpPr>
        <p:spPr bwMode="auto">
          <a:xfrm rot="16200000" flipV="1">
            <a:off x="4306202" y="4518650"/>
            <a:ext cx="747462" cy="2315954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9840D1-63C6-4540-8FD8-D1931DA882C1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288925" y="249238"/>
            <a:ext cx="756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宋体" pitchFamily="2" charset="-122"/>
              </a:rPr>
              <a:t>异常类的层次结构：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41" name="Object 2"/>
          <p:cNvGraphicFramePr>
            <a:graphicFrameLocks noChangeAspect="1"/>
          </p:cNvGraphicFramePr>
          <p:nvPr/>
        </p:nvGraphicFramePr>
        <p:xfrm>
          <a:off x="304800" y="914400"/>
          <a:ext cx="8350250" cy="561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6458852" imgH="4342857" progId="PBrush">
                  <p:embed/>
                </p:oleObj>
              </mc:Choice>
              <mc:Fallback>
                <p:oleObj name="位图图像" r:id="rId2" imgW="6458852" imgH="4342857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14400"/>
                        <a:ext cx="8350250" cy="561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err="1"/>
              <a:t>java.lang.Throwable</a:t>
            </a:r>
            <a:r>
              <a:rPr lang="zh-CN" altLang="en-US" sz="4000" dirty="0"/>
              <a:t>类</a:t>
            </a:r>
            <a:endParaRPr lang="en-US" altLang="zh-CN" sz="4800" dirty="0"/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只有当对象是</a:t>
            </a:r>
            <a:r>
              <a:rPr lang="en-US" altLang="zh-CN" sz="2400" b="1" dirty="0">
                <a:solidFill>
                  <a:srgbClr val="FF0000"/>
                </a:solidFill>
              </a:rPr>
              <a:t>Throwable</a:t>
            </a:r>
            <a:r>
              <a:rPr lang="zh-CN" altLang="en-US" sz="2400" dirty="0"/>
              <a:t>类</a:t>
            </a:r>
            <a:r>
              <a:rPr lang="en-US" altLang="zh-CN" sz="2400" dirty="0"/>
              <a:t>(</a:t>
            </a:r>
            <a:r>
              <a:rPr lang="zh-CN" altLang="en-US" sz="2400" dirty="0"/>
              <a:t>或其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子类</a:t>
            </a:r>
            <a:r>
              <a:rPr lang="zh-CN" altLang="en-US" sz="2400" dirty="0"/>
              <a:t>之一</a:t>
            </a:r>
            <a:r>
              <a:rPr lang="en-US" altLang="zh-CN" sz="2400" dirty="0"/>
              <a:t>)</a:t>
            </a:r>
            <a:r>
              <a:rPr lang="zh-CN" altLang="en-US" sz="2400" dirty="0"/>
              <a:t>的对象时，才能通过</a:t>
            </a:r>
            <a:r>
              <a:rPr lang="en-US" altLang="zh-CN" sz="2400" dirty="0"/>
              <a:t>Java </a:t>
            </a:r>
            <a:r>
              <a:rPr lang="zh-CN" altLang="en-US" sz="2400" dirty="0"/>
              <a:t>虚拟机或者</a:t>
            </a:r>
            <a:r>
              <a:rPr lang="en-US" altLang="zh-CN" sz="2400" dirty="0"/>
              <a:t>Java</a:t>
            </a:r>
            <a:r>
              <a:rPr lang="zh-CN" altLang="en-US" sz="2400" dirty="0"/>
              <a:t>的</a:t>
            </a:r>
            <a:r>
              <a:rPr lang="en-US" altLang="zh-CN" sz="2400" b="1" dirty="0">
                <a:solidFill>
                  <a:srgbClr val="0000CC"/>
                </a:solidFill>
              </a:rPr>
              <a:t>throw</a:t>
            </a:r>
            <a:r>
              <a:rPr lang="zh-CN" altLang="en-US" sz="2400" dirty="0"/>
              <a:t>语句抛出。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同样，也只有</a:t>
            </a:r>
            <a:r>
              <a:rPr lang="en-US" altLang="zh-CN" sz="2400" b="1" dirty="0">
                <a:solidFill>
                  <a:srgbClr val="C00000"/>
                </a:solidFill>
              </a:rPr>
              <a:t>Throwable</a:t>
            </a:r>
            <a:r>
              <a:rPr lang="zh-CN" altLang="en-US" sz="2400" dirty="0"/>
              <a:t>类</a:t>
            </a:r>
            <a:r>
              <a:rPr lang="en-US" altLang="zh-CN" sz="2400" dirty="0"/>
              <a:t>(</a:t>
            </a:r>
            <a:r>
              <a:rPr lang="zh-CN" altLang="en-US" sz="2400" dirty="0"/>
              <a:t>或其子类之一</a:t>
            </a:r>
            <a:r>
              <a:rPr lang="en-US" altLang="zh-CN" sz="2400" dirty="0"/>
              <a:t>)</a:t>
            </a:r>
            <a:r>
              <a:rPr lang="zh-CN" altLang="en-US" sz="2400" dirty="0"/>
              <a:t>的对象才可以是</a:t>
            </a:r>
            <a:r>
              <a:rPr lang="en-US" altLang="zh-CN" sz="2400" b="1" dirty="0">
                <a:solidFill>
                  <a:srgbClr val="0000CC"/>
                </a:solidFill>
              </a:rPr>
              <a:t>catch</a:t>
            </a:r>
            <a:r>
              <a:rPr lang="zh-CN" altLang="en-US" sz="2400" dirty="0"/>
              <a:t>子句中的参数类型。</a:t>
            </a:r>
            <a:endParaRPr lang="en-US" altLang="zh-CN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en-US" altLang="zh-CN" sz="2400" b="1" dirty="0" err="1">
                <a:solidFill>
                  <a:srgbClr val="000099"/>
                </a:solidFill>
              </a:rPr>
              <a:t>Throwable</a:t>
            </a:r>
            <a:r>
              <a:rPr lang="zh-CN" altLang="en-US" sz="2400" b="1" dirty="0"/>
              <a:t>类</a:t>
            </a:r>
            <a:r>
              <a:rPr lang="zh-CN" altLang="en-US" sz="2400" dirty="0"/>
              <a:t>的构造函数有以下几种：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/>
              <a:t>     </a:t>
            </a:r>
            <a:r>
              <a:rPr lang="en-US" altLang="zh-CN" sz="2400" b="1" dirty="0">
                <a:solidFill>
                  <a:srgbClr val="0000CC"/>
                </a:solidFill>
              </a:rPr>
              <a:t>Throwable()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      </a:t>
            </a:r>
            <a:r>
              <a:rPr lang="en-US" altLang="zh-CN" sz="2400" b="1" dirty="0" err="1">
                <a:solidFill>
                  <a:srgbClr val="0000CC"/>
                </a:solidFill>
              </a:rPr>
              <a:t>Throwable</a:t>
            </a:r>
            <a:r>
              <a:rPr lang="en-US" altLang="zh-CN" sz="2400" b="1" dirty="0">
                <a:solidFill>
                  <a:srgbClr val="0000CC"/>
                </a:solidFill>
              </a:rPr>
              <a:t>(String </a:t>
            </a:r>
            <a:r>
              <a:rPr lang="en-US" altLang="zh-CN" sz="2400" b="1" dirty="0" err="1">
                <a:solidFill>
                  <a:srgbClr val="0000CC"/>
                </a:solidFill>
              </a:rPr>
              <a:t>msg</a:t>
            </a:r>
            <a:r>
              <a:rPr lang="en-US" altLang="zh-CN" sz="2400" b="1" dirty="0">
                <a:solidFill>
                  <a:srgbClr val="0000CC"/>
                </a:solidFill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      </a:t>
            </a:r>
            <a:r>
              <a:rPr lang="en-US" altLang="zh-CN" sz="2400" b="1" dirty="0" err="1">
                <a:solidFill>
                  <a:srgbClr val="0000CC"/>
                </a:solidFill>
              </a:rPr>
              <a:t>Throwable</a:t>
            </a:r>
            <a:r>
              <a:rPr lang="en-US" altLang="zh-CN" sz="2400" b="1" dirty="0">
                <a:solidFill>
                  <a:srgbClr val="0000CC"/>
                </a:solidFill>
              </a:rPr>
              <a:t>(</a:t>
            </a:r>
            <a:r>
              <a:rPr lang="en-US" altLang="zh-CN" sz="2400" b="1" dirty="0" err="1">
                <a:solidFill>
                  <a:srgbClr val="0000CC"/>
                </a:solidFill>
              </a:rPr>
              <a:t>Throwable</a:t>
            </a:r>
            <a:r>
              <a:rPr lang="en-US" altLang="zh-CN" sz="2400" b="1" dirty="0">
                <a:solidFill>
                  <a:srgbClr val="0000CC"/>
                </a:solidFill>
              </a:rPr>
              <a:t> cause)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      </a:t>
            </a:r>
            <a:r>
              <a:rPr lang="en-US" altLang="zh-CN" sz="2400" b="1" dirty="0" err="1">
                <a:solidFill>
                  <a:srgbClr val="0000CC"/>
                </a:solidFill>
              </a:rPr>
              <a:t>Throwable</a:t>
            </a:r>
            <a:r>
              <a:rPr lang="en-US" altLang="zh-CN" sz="2400" b="1" dirty="0">
                <a:solidFill>
                  <a:srgbClr val="0000CC"/>
                </a:solidFill>
              </a:rPr>
              <a:t>(String </a:t>
            </a:r>
            <a:r>
              <a:rPr lang="en-US" altLang="zh-CN" sz="2400" b="1" dirty="0" err="1">
                <a:solidFill>
                  <a:srgbClr val="0000CC"/>
                </a:solidFill>
              </a:rPr>
              <a:t>msg</a:t>
            </a:r>
            <a:r>
              <a:rPr lang="en-US" altLang="zh-CN" sz="2400" b="1" dirty="0">
                <a:solidFill>
                  <a:srgbClr val="0000CC"/>
                </a:solidFill>
              </a:rPr>
              <a:t>, </a:t>
            </a:r>
            <a:r>
              <a:rPr lang="en-US" altLang="zh-CN" sz="2400" b="1" dirty="0" err="1">
                <a:solidFill>
                  <a:srgbClr val="0000CC"/>
                </a:solidFill>
              </a:rPr>
              <a:t>Throwable</a:t>
            </a:r>
            <a:r>
              <a:rPr lang="en-US" altLang="zh-CN" sz="2400" b="1" dirty="0">
                <a:solidFill>
                  <a:srgbClr val="0000CC"/>
                </a:solidFill>
              </a:rPr>
              <a:t> cause)</a:t>
            </a:r>
          </a:p>
        </p:txBody>
      </p:sp>
      <p:sp>
        <p:nvSpPr>
          <p:cNvPr id="1536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3387566-65D2-402A-95CF-2B1CB5528C20}" type="slidenum">
              <a:rPr lang="en-US" altLang="zh-CN" smtClean="0"/>
              <a:pPr eaLnBrk="1" hangingPunct="1"/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err="1"/>
              <a:t>java.lang.Throwable</a:t>
            </a:r>
            <a:r>
              <a:rPr lang="zh-CN" altLang="en-US" sz="4000" dirty="0"/>
              <a:t>类</a:t>
            </a:r>
            <a:endParaRPr lang="en-US" altLang="zh-CN" sz="4000" dirty="0"/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714500"/>
            <a:ext cx="8229600" cy="4667250"/>
          </a:xfrm>
        </p:spPr>
        <p:txBody>
          <a:bodyPr/>
          <a:lstStyle/>
          <a:p>
            <a:pPr eaLnBrk="1" hangingPunct="1"/>
            <a:r>
              <a:rPr lang="en-US" altLang="zh-CN" b="1" dirty="0" err="1">
                <a:solidFill>
                  <a:srgbClr val="C00000"/>
                </a:solidFill>
              </a:rPr>
              <a:t>Throwable</a:t>
            </a:r>
            <a:r>
              <a:rPr lang="zh-CN" altLang="en-US" dirty="0"/>
              <a:t>类定义了许多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与异常处理相关的方法</a:t>
            </a:r>
            <a:r>
              <a:rPr lang="zh-CN" altLang="en-US" dirty="0"/>
              <a:t>：</a:t>
            </a:r>
            <a:endParaRPr lang="en-US" altLang="zh-CN" dirty="0"/>
          </a:p>
          <a:p>
            <a:pPr eaLnBrk="1" hangingPunct="1"/>
            <a:endParaRPr lang="zh-CN" altLang="en-US" sz="1400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/>
              <a:t>        </a:t>
            </a:r>
            <a:r>
              <a:rPr lang="en-US" altLang="zh-CN" b="1" dirty="0" err="1"/>
              <a:t>Throwable</a:t>
            </a:r>
            <a:r>
              <a:rPr lang="en-US" altLang="zh-CN" b="1" dirty="0"/>
              <a:t> </a:t>
            </a:r>
            <a:r>
              <a:rPr lang="en-US" altLang="zh-CN" b="1" dirty="0" err="1"/>
              <a:t>fillInStackTrace</a:t>
            </a:r>
            <a:r>
              <a:rPr lang="en-US" altLang="zh-CN" b="1" dirty="0"/>
              <a:t>()</a:t>
            </a:r>
            <a:r>
              <a:rPr lang="zh-CN" altLang="en-US" b="1" dirty="0"/>
              <a:t>；</a:t>
            </a:r>
            <a:endParaRPr lang="en-US" altLang="zh-CN" b="1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     </a:t>
            </a:r>
            <a:r>
              <a:rPr lang="en-US" altLang="zh-CN" b="1" dirty="0" err="1">
                <a:solidFill>
                  <a:srgbClr val="0000CC"/>
                </a:solidFill>
              </a:rPr>
              <a:t>Throwable</a:t>
            </a:r>
            <a:r>
              <a:rPr lang="en-US" altLang="zh-CN" b="1" dirty="0">
                <a:solidFill>
                  <a:srgbClr val="0000CC"/>
                </a:solidFill>
              </a:rPr>
              <a:t> </a:t>
            </a:r>
            <a:r>
              <a:rPr lang="en-US" altLang="zh-CN" b="1" dirty="0" err="1">
                <a:solidFill>
                  <a:srgbClr val="0000CC"/>
                </a:solidFill>
              </a:rPr>
              <a:t>getCause</a:t>
            </a:r>
            <a:r>
              <a:rPr lang="en-US" altLang="zh-CN" b="1" dirty="0">
                <a:solidFill>
                  <a:srgbClr val="0000CC"/>
                </a:solidFill>
              </a:rPr>
              <a:t>()</a:t>
            </a:r>
            <a:r>
              <a:rPr lang="zh-CN" altLang="en-US" b="1" dirty="0">
                <a:solidFill>
                  <a:srgbClr val="0000CC"/>
                </a:solidFill>
              </a:rPr>
              <a:t>；</a:t>
            </a:r>
            <a:endParaRPr lang="en-US" altLang="zh-CN" b="1" dirty="0">
              <a:solidFill>
                <a:srgbClr val="0000CC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/>
              <a:t>        String </a:t>
            </a:r>
            <a:r>
              <a:rPr lang="en-US" altLang="zh-CN" b="1" dirty="0" err="1"/>
              <a:t>getLocalizedMessage</a:t>
            </a:r>
            <a:r>
              <a:rPr lang="en-US" altLang="zh-CN" b="1" dirty="0"/>
              <a:t>()</a:t>
            </a:r>
            <a:r>
              <a:rPr lang="zh-CN" altLang="en-US" b="1" dirty="0"/>
              <a:t>；</a:t>
            </a:r>
            <a:endParaRPr lang="en-US" altLang="zh-CN" b="1" dirty="0"/>
          </a:p>
          <a:p>
            <a:pPr>
              <a:buNone/>
            </a:pPr>
            <a:r>
              <a:rPr lang="en-US" altLang="zh-CN" b="1" dirty="0"/>
              <a:t>        </a:t>
            </a:r>
            <a:r>
              <a:rPr lang="en-US" altLang="zh-CN" b="1" dirty="0">
                <a:solidFill>
                  <a:srgbClr val="0000CC"/>
                </a:solidFill>
              </a:rPr>
              <a:t>String </a:t>
            </a:r>
            <a:r>
              <a:rPr lang="en-US" altLang="zh-CN" b="1" dirty="0" err="1">
                <a:solidFill>
                  <a:srgbClr val="0000CC"/>
                </a:solidFill>
              </a:rPr>
              <a:t>getMessage</a:t>
            </a:r>
            <a:r>
              <a:rPr lang="en-US" altLang="zh-CN" b="1" dirty="0">
                <a:solidFill>
                  <a:srgbClr val="0000CC"/>
                </a:solidFill>
              </a:rPr>
              <a:t>()</a:t>
            </a:r>
            <a:r>
              <a:rPr lang="zh-CN" altLang="en-US" b="1" dirty="0">
                <a:solidFill>
                  <a:srgbClr val="0000CC"/>
                </a:solidFill>
              </a:rPr>
              <a:t>；</a:t>
            </a:r>
            <a:endParaRPr lang="en-US" altLang="zh-CN" b="1" dirty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        void </a:t>
            </a:r>
            <a:r>
              <a:rPr lang="en-US" altLang="zh-CN" b="1" dirty="0" err="1">
                <a:solidFill>
                  <a:srgbClr val="0000CC"/>
                </a:solidFill>
              </a:rPr>
              <a:t>printStackTrace</a:t>
            </a:r>
            <a:r>
              <a:rPr lang="en-US" altLang="zh-CN" b="1" dirty="0">
                <a:solidFill>
                  <a:srgbClr val="0000CC"/>
                </a:solidFill>
              </a:rPr>
              <a:t>()</a:t>
            </a:r>
            <a:r>
              <a:rPr lang="zh-CN" altLang="en-US" b="1" dirty="0">
                <a:solidFill>
                  <a:srgbClr val="0000CC"/>
                </a:solidFill>
              </a:rPr>
              <a:t>；</a:t>
            </a:r>
            <a:endParaRPr lang="en-US" altLang="zh-CN" b="1" dirty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        </a:t>
            </a:r>
            <a:r>
              <a:rPr lang="en-US" altLang="zh-CN" b="1" dirty="0">
                <a:solidFill>
                  <a:srgbClr val="006600"/>
                </a:solidFill>
              </a:rPr>
              <a:t>public String </a:t>
            </a:r>
            <a:r>
              <a:rPr lang="en-US" altLang="zh-CN" b="1" dirty="0" err="1">
                <a:solidFill>
                  <a:srgbClr val="006600"/>
                </a:solidFill>
              </a:rPr>
              <a:t>toString</a:t>
            </a:r>
            <a:r>
              <a:rPr lang="en-US" altLang="zh-CN" b="1" dirty="0">
                <a:solidFill>
                  <a:srgbClr val="006600"/>
                </a:solidFill>
              </a:rPr>
              <a:t>(); </a:t>
            </a:r>
            <a:r>
              <a:rPr lang="zh-CN" altLang="en-US" b="1" dirty="0">
                <a:solidFill>
                  <a:srgbClr val="006600"/>
                </a:solidFill>
              </a:rPr>
              <a:t> </a:t>
            </a:r>
            <a:endParaRPr lang="en-US" altLang="zh-CN" b="1" dirty="0">
              <a:solidFill>
                <a:srgbClr val="006600"/>
              </a:solidFill>
            </a:endParaRPr>
          </a:p>
        </p:txBody>
      </p:sp>
      <p:sp>
        <p:nvSpPr>
          <p:cNvPr id="1638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4A80AE5-DC9E-4504-AA72-EEE261DB9E30}" type="slidenum">
              <a:rPr lang="en-US" altLang="zh-CN" smtClean="0"/>
              <a:pPr eaLnBrk="1" hangingPunct="1"/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/>
              <a:t>java.lang.Throwable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187390" cy="2665336"/>
          </a:xfrm>
          <a:noFill/>
          <a:ln>
            <a:solidFill>
              <a:schemeClr val="tx1"/>
            </a:solidFill>
            <a:prstDash val="dash"/>
          </a:ln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1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public class test 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1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   public static void main(String[] </a:t>
            </a:r>
            <a:r>
              <a:rPr lang="en-US" altLang="zh-CN" sz="51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args</a:t>
            </a:r>
            <a:r>
              <a:rPr lang="en-US" altLang="zh-CN" sz="51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){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1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   </a:t>
            </a:r>
            <a:r>
              <a:rPr lang="en-US" altLang="zh-CN" sz="5100" b="1" dirty="0" err="1">
                <a:solidFill>
                  <a:srgbClr val="C0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Throwable</a:t>
            </a:r>
            <a:r>
              <a:rPr lang="en-US" altLang="zh-CN" sz="51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altLang="zh-CN" sz="5100" b="1" dirty="0">
                <a:solidFill>
                  <a:srgbClr val="0066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able</a:t>
            </a:r>
            <a:r>
              <a:rPr lang="en-US" altLang="zh-CN" sz="51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= </a:t>
            </a:r>
            <a:r>
              <a:rPr lang="en-US" altLang="zh-CN" sz="5100" dirty="0">
                <a:solidFill>
                  <a:srgbClr val="0000CC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new </a:t>
            </a:r>
            <a:r>
              <a:rPr lang="en-US" altLang="zh-CN" sz="5100" dirty="0" err="1">
                <a:solidFill>
                  <a:srgbClr val="0000CC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Throwable</a:t>
            </a:r>
            <a:r>
              <a:rPr lang="en-US" altLang="zh-CN" sz="51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("</a:t>
            </a:r>
            <a:r>
              <a:rPr lang="en-US" altLang="zh-CN" sz="5100" dirty="0">
                <a:solidFill>
                  <a:srgbClr val="CC0099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Test </a:t>
            </a:r>
            <a:r>
              <a:rPr lang="en-US" altLang="zh-CN" sz="5100" dirty="0" err="1">
                <a:solidFill>
                  <a:srgbClr val="CC0099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Throwable</a:t>
            </a:r>
            <a:r>
              <a:rPr lang="en-US" altLang="zh-CN" sz="5100" dirty="0">
                <a:solidFill>
                  <a:srgbClr val="CC0099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.</a:t>
            </a:r>
            <a:r>
              <a:rPr lang="en-US" altLang="zh-CN" sz="51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");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1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   </a:t>
            </a:r>
            <a:r>
              <a:rPr lang="en-US" altLang="zh-CN" sz="51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51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("</a:t>
            </a:r>
            <a:r>
              <a:rPr lang="zh-CN" altLang="en-US" sz="5100" dirty="0">
                <a:latin typeface="Arial" panose="020B0604020202020204" pitchFamily="34" charset="0"/>
                <a:cs typeface="Arial" panose="020B0604020202020204" pitchFamily="34" charset="0"/>
              </a:rPr>
              <a:t>类名</a:t>
            </a:r>
            <a:r>
              <a:rPr lang="en-US" altLang="zh-CN" sz="51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zh-CN" sz="51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"+</a:t>
            </a:r>
            <a:r>
              <a:rPr lang="en-US" altLang="zh-CN" sz="5100" b="1" dirty="0" err="1">
                <a:solidFill>
                  <a:srgbClr val="0066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able</a:t>
            </a:r>
            <a:r>
              <a:rPr lang="en-US" altLang="zh-CN" sz="5100" dirty="0" err="1">
                <a:solidFill>
                  <a:srgbClr val="0000CC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.toString</a:t>
            </a:r>
            <a:r>
              <a:rPr lang="en-US" altLang="zh-CN" sz="5100" dirty="0">
                <a:solidFill>
                  <a:srgbClr val="0000CC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()</a:t>
            </a:r>
            <a:r>
              <a:rPr lang="en-US" altLang="zh-CN" sz="51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);    // </a:t>
            </a:r>
            <a:r>
              <a:rPr lang="zh-CN" altLang="en-US" sz="5100" dirty="0">
                <a:latin typeface="Arial" panose="020B0604020202020204" pitchFamily="34" charset="0"/>
                <a:cs typeface="Arial" panose="020B0604020202020204" pitchFamily="34" charset="0"/>
              </a:rPr>
              <a:t>输出该异常类名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1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   </a:t>
            </a:r>
            <a:r>
              <a:rPr lang="en-US" altLang="zh-CN" sz="51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51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(“</a:t>
            </a:r>
            <a:r>
              <a:rPr lang="zh-CN" altLang="en-US" sz="5100" dirty="0">
                <a:latin typeface="Arial" panose="020B0604020202020204" pitchFamily="34" charset="0"/>
                <a:cs typeface="Arial" panose="020B0604020202020204" pitchFamily="34" charset="0"/>
              </a:rPr>
              <a:t>信息</a:t>
            </a:r>
            <a:r>
              <a:rPr lang="en-US" altLang="zh-CN" sz="51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zh-CN" sz="51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”+</a:t>
            </a:r>
            <a:r>
              <a:rPr lang="en-US" altLang="zh-CN" sz="5100" b="1" dirty="0" err="1">
                <a:solidFill>
                  <a:srgbClr val="0066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able</a:t>
            </a:r>
            <a:r>
              <a:rPr lang="en-US" altLang="zh-CN" sz="5100" dirty="0" err="1">
                <a:solidFill>
                  <a:srgbClr val="0000CC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.getMessage</a:t>
            </a:r>
            <a:r>
              <a:rPr lang="en-US" altLang="zh-CN" sz="5100" dirty="0">
                <a:solidFill>
                  <a:srgbClr val="0000CC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())</a:t>
            </a:r>
            <a:r>
              <a:rPr lang="en-US" altLang="zh-CN" sz="51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; //</a:t>
            </a:r>
            <a:r>
              <a:rPr lang="zh-CN" altLang="en-US" sz="5100" dirty="0">
                <a:latin typeface="Arial" panose="020B0604020202020204" pitchFamily="34" charset="0"/>
                <a:cs typeface="Arial" panose="020B0604020202020204" pitchFamily="34" charset="0"/>
              </a:rPr>
              <a:t>输出异常信息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1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   </a:t>
            </a:r>
            <a:r>
              <a:rPr lang="en-US" altLang="zh-CN" sz="5100" b="1" dirty="0" err="1">
                <a:solidFill>
                  <a:srgbClr val="0066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able.</a:t>
            </a:r>
            <a:r>
              <a:rPr lang="en-US" altLang="zh-CN" sz="5100" dirty="0" err="1">
                <a:solidFill>
                  <a:srgbClr val="0000CC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printStackTrace</a:t>
            </a:r>
            <a:r>
              <a:rPr lang="en-US" altLang="zh-CN" sz="5100" dirty="0">
                <a:solidFill>
                  <a:srgbClr val="0000CC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();      </a:t>
            </a:r>
            <a:r>
              <a:rPr lang="en-US" altLang="zh-CN" sz="51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//</a:t>
            </a:r>
            <a:r>
              <a:rPr lang="zh-CN" altLang="en-US" sz="51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打印栈信息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1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1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65F9C-D74F-4BD2-B8D3-0BDDC1A88FBF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855887" y="4195305"/>
            <a:ext cx="59759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类名</a:t>
            </a:r>
            <a:r>
              <a:rPr lang="en-US" altLang="zh-CN" sz="2400" dirty="0"/>
              <a:t>:</a:t>
            </a:r>
            <a:r>
              <a:rPr lang="en-US" altLang="zh-CN" sz="2400" dirty="0" err="1"/>
              <a:t>java.lang.Throwable</a:t>
            </a:r>
            <a:r>
              <a:rPr lang="en-US" altLang="zh-CN" sz="2400" dirty="0"/>
              <a:t>: Test </a:t>
            </a:r>
            <a:r>
              <a:rPr lang="en-US" altLang="zh-CN" sz="2400" dirty="0" err="1"/>
              <a:t>Throwable</a:t>
            </a:r>
            <a:r>
              <a:rPr lang="en-US" altLang="zh-CN" sz="2400" dirty="0"/>
              <a:t>.</a:t>
            </a:r>
          </a:p>
          <a:p>
            <a:r>
              <a:rPr lang="zh-CN" altLang="en-US" sz="2400" dirty="0"/>
              <a:t>信息</a:t>
            </a:r>
            <a:r>
              <a:rPr lang="en-US" altLang="zh-CN" sz="2400" dirty="0"/>
              <a:t>:</a:t>
            </a:r>
            <a:r>
              <a:rPr lang="en-US" altLang="zh-CN" sz="2000" dirty="0">
                <a:solidFill>
                  <a:srgbClr val="CC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Test </a:t>
            </a:r>
            <a:r>
              <a:rPr lang="en-US" altLang="zh-CN" sz="2000" dirty="0" err="1">
                <a:solidFill>
                  <a:srgbClr val="CC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Throwable</a:t>
            </a:r>
            <a:r>
              <a:rPr lang="en-US" altLang="zh-CN" sz="2000" dirty="0">
                <a:solidFill>
                  <a:srgbClr val="CC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r>
              <a:rPr lang="en-US" altLang="zh-CN" sz="2400" dirty="0" err="1">
                <a:solidFill>
                  <a:srgbClr val="0000CC"/>
                </a:solidFill>
              </a:rPr>
              <a:t>java.lang.Throwable</a:t>
            </a:r>
            <a:r>
              <a:rPr lang="en-US" altLang="zh-CN" sz="2400" dirty="0">
                <a:solidFill>
                  <a:srgbClr val="0000CC"/>
                </a:solidFill>
              </a:rPr>
              <a:t>: Test </a:t>
            </a:r>
            <a:r>
              <a:rPr lang="en-US" altLang="zh-CN" sz="2400" dirty="0" err="1">
                <a:solidFill>
                  <a:srgbClr val="0000CC"/>
                </a:solidFill>
              </a:rPr>
              <a:t>Throwable</a:t>
            </a:r>
            <a:r>
              <a:rPr lang="en-US" altLang="zh-CN" sz="2400" dirty="0">
                <a:solidFill>
                  <a:srgbClr val="0000CC"/>
                </a:solidFill>
              </a:rPr>
              <a:t>.</a:t>
            </a:r>
          </a:p>
          <a:p>
            <a:r>
              <a:rPr lang="en-US" altLang="zh-CN" sz="2400" dirty="0">
                <a:solidFill>
                  <a:srgbClr val="0000CC"/>
                </a:solidFill>
              </a:rPr>
              <a:t>at </a:t>
            </a:r>
            <a:r>
              <a:rPr lang="en-US" altLang="zh-CN" sz="2400" dirty="0" err="1">
                <a:solidFill>
                  <a:srgbClr val="0000CC"/>
                </a:solidFill>
              </a:rPr>
              <a:t>test.main</a:t>
            </a:r>
            <a:r>
              <a:rPr lang="en-US" altLang="zh-CN" sz="2400" dirty="0">
                <a:solidFill>
                  <a:srgbClr val="0000CC"/>
                </a:solidFill>
              </a:rPr>
              <a:t>(</a:t>
            </a:r>
            <a:r>
              <a:rPr lang="en-US" altLang="zh-CN" sz="2400" u="sng" dirty="0" err="1">
                <a:solidFill>
                  <a:srgbClr val="0000CC"/>
                </a:solidFill>
              </a:rPr>
              <a:t>test.java:5</a:t>
            </a:r>
            <a:r>
              <a:rPr lang="en-US" altLang="zh-CN" sz="2400" u="sng" dirty="0">
                <a:solidFill>
                  <a:srgbClr val="0000CC"/>
                </a:solidFill>
              </a:rPr>
              <a:t>)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090" y="4644434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运行结果：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D16AFF-5744-318A-F8C0-C927A90BC10D}"/>
              </a:ext>
            </a:extLst>
          </p:cNvPr>
          <p:cNvSpPr txBox="1"/>
          <p:nvPr/>
        </p:nvSpPr>
        <p:spPr>
          <a:xfrm>
            <a:off x="2253156" y="6021288"/>
            <a:ext cx="4413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课后运行程序了解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Throwable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2571744"/>
            <a:ext cx="7543800" cy="1295400"/>
          </a:xfrm>
        </p:spPr>
        <p:txBody>
          <a:bodyPr/>
          <a:lstStyle/>
          <a:p>
            <a:pPr algn="ctr"/>
            <a:r>
              <a:rPr lang="zh-CN" altLang="en-US" sz="5400" dirty="0"/>
              <a:t>第6章 </a:t>
            </a:r>
            <a:r>
              <a:rPr lang="zh-CN" altLang="en-US" sz="5400" dirty="0">
                <a:solidFill>
                  <a:schemeClr val="bg1">
                    <a:lumMod val="75000"/>
                  </a:schemeClr>
                </a:solidFill>
              </a:rPr>
              <a:t>内部类</a:t>
            </a:r>
            <a:r>
              <a:rPr lang="zh-CN" altLang="en-US" sz="5400" dirty="0">
                <a:solidFill>
                  <a:schemeClr val="tx1"/>
                </a:solidFill>
              </a:rPr>
              <a:t>与</a:t>
            </a:r>
            <a:r>
              <a:rPr lang="zh-CN" altLang="en-US" sz="5400" dirty="0"/>
              <a:t>异常类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>
                <a:solidFill>
                  <a:schemeClr val="tx1"/>
                </a:solidFill>
              </a:rPr>
              <a:t>Java</a:t>
            </a:r>
            <a:r>
              <a:rPr lang="zh-CN" altLang="en-US" b="0">
                <a:solidFill>
                  <a:schemeClr val="tx1"/>
                </a:solidFill>
              </a:rPr>
              <a:t>中的异常处理机制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643050"/>
            <a:ext cx="8229600" cy="4738278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b="1" dirty="0"/>
              <a:t>异常类</a:t>
            </a:r>
            <a:endParaRPr lang="en-US" altLang="zh-CN" b="1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语言使用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异常类</a:t>
            </a:r>
            <a:r>
              <a:rPr lang="zh-CN" altLang="en-US" dirty="0"/>
              <a:t>来表示某类错误。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 eaLnBrk="1" hangingPunct="1">
              <a:spcBef>
                <a:spcPts val="0"/>
              </a:spcBef>
            </a:pPr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针对每一种异常或错误，设计一个相应的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异常类</a:t>
            </a:r>
            <a:r>
              <a:rPr lang="zh-CN" altLang="en-US" dirty="0">
                <a:solidFill>
                  <a:srgbClr val="0000CC"/>
                </a:solidFill>
              </a:rPr>
              <a:t>。</a:t>
            </a:r>
            <a:endParaRPr lang="en-US" altLang="zh-CN" dirty="0">
              <a:solidFill>
                <a:srgbClr val="0000CC"/>
              </a:solidFill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/>
              <a:t>每种异常类中包含该运行的错误信息和处理错误的方法等内容。</a:t>
            </a:r>
            <a:endParaRPr lang="en-US" altLang="zh-CN" sz="2000" dirty="0"/>
          </a:p>
          <a:p>
            <a:pPr lvl="1" eaLnBrk="1" hangingPunct="1">
              <a:spcBef>
                <a:spcPts val="0"/>
              </a:spcBef>
            </a:pPr>
            <a:endParaRPr lang="zh-CN" altLang="en-US" sz="1200" dirty="0"/>
          </a:p>
          <a:p>
            <a:pPr>
              <a:spcBef>
                <a:spcPts val="0"/>
              </a:spcBef>
            </a:pPr>
            <a:r>
              <a:rPr lang="zh-CN" altLang="en-US" b="1" dirty="0"/>
              <a:t>异常类对象</a:t>
            </a:r>
            <a:endParaRPr lang="en-US" altLang="zh-CN" b="1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用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异常类的对象</a:t>
            </a:r>
            <a:r>
              <a:rPr lang="zh-CN" altLang="en-US" dirty="0"/>
              <a:t>表示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程序运行过程中发生的</a:t>
            </a:r>
            <a:r>
              <a:rPr lang="zh-CN" altLang="en-US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一次具体的错误</a:t>
            </a:r>
            <a:r>
              <a:rPr lang="zh-CN" altLang="en-US" dirty="0"/>
              <a:t>。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 eaLnBrk="1" hangingPunct="1">
              <a:spcBef>
                <a:spcPts val="0"/>
              </a:spcBef>
            </a:pPr>
            <a:r>
              <a:rPr lang="zh-CN" altLang="en-US" dirty="0"/>
              <a:t>每当程序运行过程中发生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一个可识别的错误</a:t>
            </a:r>
            <a:r>
              <a:rPr lang="en-US" altLang="zh-CN" dirty="0"/>
              <a:t>(</a:t>
            </a:r>
            <a:r>
              <a:rPr lang="zh-CN" altLang="en-US" dirty="0"/>
              <a:t>即：已定义异常类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zh-CN" altLang="en-US" sz="1900" dirty="0"/>
              <a:t>系统就会</a:t>
            </a:r>
            <a:r>
              <a:rPr lang="zh-CN" altLang="en-US" sz="1900" dirty="0">
                <a:latin typeface="隶书" panose="02010509060101010101" pitchFamily="49" charset="-122"/>
                <a:ea typeface="隶书" panose="02010509060101010101" pitchFamily="49" charset="-122"/>
              </a:rPr>
              <a:t>产生这个异常类的</a:t>
            </a:r>
            <a:r>
              <a:rPr lang="zh-CN" altLang="en-US" sz="1900" b="1" dirty="0">
                <a:solidFill>
                  <a:srgbClr val="A5002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一个对象</a:t>
            </a:r>
            <a:r>
              <a:rPr lang="zh-CN" altLang="en-US" sz="1900" dirty="0"/>
              <a:t>，将当前的</a:t>
            </a:r>
            <a:r>
              <a:rPr lang="zh-CN" altLang="en-US" sz="1900" dirty="0">
                <a:solidFill>
                  <a:srgbClr val="A5002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进程停止；</a:t>
            </a:r>
            <a:endParaRPr lang="en-US" altLang="zh-CN" sz="1900" dirty="0"/>
          </a:p>
          <a:p>
            <a:pPr lvl="2">
              <a:spcBef>
                <a:spcPts val="0"/>
              </a:spcBef>
            </a:pPr>
            <a:r>
              <a:rPr lang="zh-CN" altLang="en-US" sz="1900" dirty="0"/>
              <a:t>将这个</a:t>
            </a:r>
            <a:r>
              <a:rPr lang="zh-CN" altLang="en-US" sz="1900" b="1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异常对象抛出；</a:t>
            </a:r>
            <a:endParaRPr lang="en-US" altLang="zh-CN" sz="1900" dirty="0"/>
          </a:p>
          <a:p>
            <a:pPr lvl="2">
              <a:spcBef>
                <a:spcPts val="0"/>
              </a:spcBef>
            </a:pPr>
            <a:r>
              <a:rPr lang="zh-CN" altLang="en-US" sz="1900" dirty="0"/>
              <a:t>然后接收机制来</a:t>
            </a:r>
            <a:r>
              <a:rPr lang="zh-CN" altLang="en-US" sz="1900" dirty="0">
                <a:solidFill>
                  <a:srgbClr val="A5002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接收</a:t>
            </a:r>
            <a:r>
              <a:rPr lang="zh-CN" altLang="en-US" sz="1900" dirty="0"/>
              <a:t>这个异常，由它来</a:t>
            </a:r>
            <a:r>
              <a:rPr lang="zh-CN" altLang="en-US" sz="1900" dirty="0">
                <a:solidFill>
                  <a:srgbClr val="A5002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处理</a:t>
            </a:r>
            <a:r>
              <a:rPr lang="zh-CN" altLang="en-US" sz="1900" dirty="0"/>
              <a:t>以后的事情。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1126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8FEF25A-B179-46F7-AF70-40EFFF312B85}" type="slidenum">
              <a:rPr lang="en-US" altLang="zh-CN" smtClean="0"/>
              <a:pPr eaLnBrk="1" hangingPunct="1"/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472363" cy="1092200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Exception Types(</a:t>
            </a:r>
            <a:r>
              <a:rPr lang="zh-CN" altLang="en-US" sz="3600">
                <a:solidFill>
                  <a:schemeClr val="tx1"/>
                </a:solidFill>
              </a:rPr>
              <a:t>异常类型</a:t>
            </a:r>
            <a:r>
              <a:rPr lang="en-US" altLang="zh-CN" sz="3600">
                <a:solidFill>
                  <a:schemeClr val="tx1"/>
                </a:solidFill>
              </a:rPr>
              <a:t>)</a:t>
            </a:r>
            <a:endParaRPr lang="zh-CN" altLang="en-US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428625" y="1484785"/>
            <a:ext cx="8429625" cy="4801736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zh-CN" altLang="en-US" sz="2400" dirty="0"/>
              <a:t>根据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异常是否必须编码处理</a:t>
            </a:r>
            <a:r>
              <a:rPr lang="zh-CN" altLang="en-US" sz="2400" dirty="0"/>
              <a:t>，分为以下两类：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450850" indent="-457200" eaLnBrk="1" hangingPunct="1">
              <a:spcBef>
                <a:spcPts val="0"/>
              </a:spcBef>
              <a:buFont typeface="Arial" pitchFamily="34" charset="0"/>
              <a:buAutoNum type="arabicPeriod"/>
              <a:defRPr/>
            </a:pPr>
            <a:r>
              <a:rPr lang="zh-CN" altLang="en-US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非检查性异常</a:t>
            </a:r>
            <a:r>
              <a:rPr lang="en-US" altLang="zh-CN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(unchecked exception)</a:t>
            </a:r>
            <a:endParaRPr lang="zh-CN" altLang="en-US" dirty="0">
              <a:solidFill>
                <a:srgbClr val="0000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0"/>
              </a:spcBef>
              <a:defRPr/>
            </a:pPr>
            <a:r>
              <a:rPr lang="zh-CN" altLang="en-US" dirty="0"/>
              <a:t>以</a:t>
            </a:r>
            <a:r>
              <a:rPr lang="en-US" altLang="zh-CN" b="1" dirty="0" err="1">
                <a:solidFill>
                  <a:srgbClr val="0000FF"/>
                </a:solidFill>
              </a:rPr>
              <a:t>RuntimeException</a:t>
            </a:r>
            <a:r>
              <a:rPr lang="zh-CN" altLang="en-US" dirty="0"/>
              <a:t>为代表的异常类，编译时发现不了，只在能运行时才能发现，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由系统自动处理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eaLnBrk="1" hangingPunct="1">
              <a:spcBef>
                <a:spcPts val="0"/>
              </a:spcBef>
              <a:defRPr/>
            </a:pPr>
            <a:endParaRPr lang="zh-CN" altLang="en-US" sz="2800" dirty="0">
              <a:solidFill>
                <a:srgbClr val="000099"/>
              </a:solidFill>
            </a:endParaRPr>
          </a:p>
          <a:p>
            <a:pPr marL="450850" indent="-457200">
              <a:spcBef>
                <a:spcPts val="0"/>
              </a:spcBef>
              <a:buFont typeface="Arial" pitchFamily="34" charset="0"/>
              <a:buAutoNum type="arabicPeriod"/>
              <a:defRPr/>
            </a:pPr>
            <a:r>
              <a:rPr lang="zh-CN" altLang="en-US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检查性异常</a:t>
            </a:r>
            <a:r>
              <a:rPr lang="en-US" altLang="zh-CN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(checked exception)</a:t>
            </a:r>
            <a:endParaRPr lang="zh-CN" altLang="en-US" b="1" dirty="0">
              <a:solidFill>
                <a:srgbClr val="0000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0"/>
              </a:spcBef>
              <a:defRPr/>
            </a:pPr>
            <a:r>
              <a:rPr kumimoji="1" lang="zh-CN" altLang="en-US" dirty="0"/>
              <a:t>一般程序中</a:t>
            </a:r>
            <a:r>
              <a:rPr kumimoji="1"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可预知的问题</a:t>
            </a:r>
            <a:r>
              <a:rPr kumimoji="1" lang="zh-CN" altLang="en-US" dirty="0"/>
              <a:t>，</a:t>
            </a:r>
            <a:r>
              <a:rPr kumimoji="1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kumimoji="1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编译器要求</a:t>
            </a:r>
            <a:r>
              <a:rPr kumimoji="1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kumimoji="1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程序必须</a:t>
            </a:r>
            <a:r>
              <a:rPr kumimoji="1"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捕获或声明所有的非运行时异常</a:t>
            </a:r>
            <a:r>
              <a:rPr kumimoji="1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kumimoji="1"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0"/>
              </a:spcBef>
              <a:defRPr/>
            </a:pPr>
            <a:r>
              <a:rPr lang="zh-CN" altLang="en-US" dirty="0"/>
              <a:t>如果代码中存在检查性异常，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必须编写代码处理异常</a:t>
            </a:r>
            <a:r>
              <a:rPr lang="zh-CN" altLang="en-US" dirty="0"/>
              <a:t>，否则编译不能通过。如：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</a:p>
          <a:p>
            <a:pPr lvl="2">
              <a:spcBef>
                <a:spcPts val="0"/>
              </a:spcBef>
              <a:defRPr/>
            </a:pPr>
            <a:r>
              <a:rPr lang="en-US" altLang="zh-CN" sz="2000" b="1" dirty="0" err="1">
                <a:solidFill>
                  <a:srgbClr val="0000FF"/>
                </a:solidFill>
              </a:rPr>
              <a:t>IOException</a:t>
            </a:r>
            <a:r>
              <a:rPr lang="zh-CN" altLang="en-US" sz="2000" b="1" dirty="0">
                <a:solidFill>
                  <a:srgbClr val="0000FF"/>
                </a:solidFill>
              </a:rPr>
              <a:t>、</a:t>
            </a:r>
            <a:r>
              <a:rPr lang="en-US" altLang="zh-CN" sz="2000" b="1" dirty="0" err="1">
                <a:solidFill>
                  <a:srgbClr val="0000FF"/>
                </a:solidFill>
              </a:rPr>
              <a:t>FileNotFoundException</a:t>
            </a:r>
            <a:r>
              <a:rPr lang="zh-CN" altLang="en-US" sz="2000" b="1" dirty="0">
                <a:solidFill>
                  <a:srgbClr val="0000FF"/>
                </a:solidFill>
              </a:rPr>
              <a:t>、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</a:rPr>
              <a:t>SQLException</a:t>
            </a:r>
            <a:r>
              <a:rPr lang="zh-CN" altLang="en-US" sz="2000" b="1" dirty="0"/>
              <a:t>等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2" eaLnBrk="1" hangingPunct="1">
              <a:spcBef>
                <a:spcPts val="0"/>
              </a:spcBef>
              <a:defRPr/>
            </a:pPr>
            <a:endParaRPr lang="zh-CN" altLang="en-US" dirty="0"/>
          </a:p>
          <a:p>
            <a:pPr eaLnBrk="1" hangingPunct="1">
              <a:defRPr/>
            </a:pPr>
            <a:endParaRPr lang="zh-CN" altLang="en-US" dirty="0">
              <a:solidFill>
                <a:srgbClr val="C00000"/>
              </a:solidFill>
            </a:endParaRPr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B84D0D3-BC5A-46DF-A717-79E7FB440157}" type="slidenum">
              <a:rPr lang="en-US" altLang="zh-CN" smtClean="0"/>
              <a:pPr eaLnBrk="1" hangingPunct="1"/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异常处理的原则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667262"/>
          </a:xfrm>
        </p:spPr>
        <p:txBody>
          <a:bodyPr/>
          <a:lstStyle/>
          <a:p>
            <a:pPr marL="533400" indent="-533400" eaLnBrk="1" hangingPunct="1"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程序异常处理的原则是：</a:t>
            </a:r>
            <a:endParaRPr lang="en-US" altLang="zh-CN" dirty="0"/>
          </a:p>
          <a:p>
            <a:pPr marL="533400" indent="-533400" eaLnBrk="1" hangingPunct="1">
              <a:spcBef>
                <a:spcPct val="0"/>
              </a:spcBef>
            </a:pPr>
            <a:endParaRPr lang="zh-CN" altLang="en-US" sz="1000" dirty="0"/>
          </a:p>
          <a:p>
            <a:pPr marL="914400" lvl="1" indent="-457200">
              <a:spcBef>
                <a:spcPts val="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zh-CN" altLang="en-US" sz="2800" dirty="0"/>
              <a:t>异常处理机制</a:t>
            </a:r>
            <a:r>
              <a:rPr lang="zh-CN" altLang="en-US" sz="2800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主要处理</a:t>
            </a:r>
            <a:r>
              <a:rPr lang="zh-CN" altLang="en-US" sz="2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检查性异常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914400" lvl="1" indent="-457200" eaLnBrk="1" hangingPunct="1">
              <a:spcBef>
                <a:spcPts val="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endParaRPr lang="en-US" altLang="zh-CN" sz="2800" dirty="0"/>
          </a:p>
          <a:p>
            <a:pPr marL="914400" lvl="1" indent="-457200" eaLnBrk="1" hangingPunct="1">
              <a:spcBef>
                <a:spcPts val="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zh-CN" altLang="en-US" sz="2800" dirty="0"/>
              <a:t>对于</a:t>
            </a:r>
            <a:r>
              <a:rPr lang="en-US" altLang="zh-CN" sz="2800" b="1" dirty="0">
                <a:solidFill>
                  <a:srgbClr val="FF0000"/>
                </a:solidFill>
              </a:rPr>
              <a:t>Error</a:t>
            </a:r>
            <a:r>
              <a:rPr lang="zh-CN" altLang="en-US" sz="2800" dirty="0"/>
              <a:t>和</a:t>
            </a:r>
            <a:r>
              <a:rPr lang="en-US" altLang="zh-CN" sz="2800" b="1" dirty="0">
                <a:solidFill>
                  <a:srgbClr val="FF0000"/>
                </a:solidFill>
              </a:rPr>
              <a:t>Runtime Exception</a:t>
            </a:r>
            <a:r>
              <a:rPr lang="zh-CN" altLang="en-US" sz="2800" dirty="0"/>
              <a:t>，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由系统检测</a:t>
            </a:r>
            <a:r>
              <a:rPr kumimoji="1" lang="en-US" altLang="zh-CN" sz="2800" b="1" dirty="0">
                <a:solidFill>
                  <a:srgbClr val="0000FF"/>
                </a:solidFill>
              </a:rPr>
              <a:t>, 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用户可不做处理</a:t>
            </a:r>
            <a:r>
              <a:rPr kumimoji="1" lang="en-US" altLang="zh-CN" sz="2800" b="1" dirty="0">
                <a:solidFill>
                  <a:srgbClr val="0000FF"/>
                </a:solidFill>
              </a:rPr>
              <a:t>(</a:t>
            </a:r>
            <a:r>
              <a:rPr kumimoji="1" lang="zh-CN" altLang="en-US" sz="2800" dirty="0"/>
              <a:t>当然必要时，用户可对其处理</a:t>
            </a:r>
            <a:r>
              <a:rPr kumimoji="1" lang="en-US" altLang="zh-CN" sz="2800" dirty="0"/>
              <a:t>)</a:t>
            </a:r>
            <a:r>
              <a:rPr kumimoji="1" lang="zh-CN" altLang="en-US" sz="2800" dirty="0"/>
              <a:t>；</a:t>
            </a:r>
            <a:endParaRPr kumimoji="1" lang="en-US" altLang="zh-CN" sz="2800" dirty="0"/>
          </a:p>
          <a:p>
            <a:pPr marL="914400" lvl="1" indent="-457200" eaLnBrk="1" hangingPunct="1">
              <a:spcBef>
                <a:spcPts val="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endParaRPr lang="zh-CN" altLang="en-US" sz="2800" dirty="0"/>
          </a:p>
          <a:p>
            <a:pPr marL="914400" lvl="1" indent="-457200" eaLnBrk="1" hangingPunct="1">
              <a:spcBef>
                <a:spcPts val="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zh-CN" altLang="en-US" sz="2800" dirty="0"/>
              <a:t>对于</a:t>
            </a:r>
            <a:r>
              <a:rPr lang="en-US" altLang="zh-CN" sz="2800" b="1" dirty="0" err="1">
                <a:solidFill>
                  <a:srgbClr val="FF0000"/>
                </a:solidFill>
              </a:rPr>
              <a:t>IOException</a:t>
            </a:r>
            <a:r>
              <a:rPr lang="zh-CN" altLang="en-US" sz="2800" b="1" dirty="0"/>
              <a:t>及</a:t>
            </a:r>
            <a:r>
              <a:rPr lang="zh-CN" altLang="en-US" sz="2800" b="1" dirty="0">
                <a:solidFill>
                  <a:srgbClr val="FF0000"/>
                </a:solidFill>
              </a:rPr>
              <a:t>自定义异常</a:t>
            </a:r>
            <a:r>
              <a:rPr lang="zh-CN" altLang="en-US" sz="2800" b="1" dirty="0"/>
              <a:t>，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必须在程序进行捕获和处理</a:t>
            </a:r>
            <a:r>
              <a:rPr lang="zh-CN" altLang="en-US" sz="2800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FCD46-D091-4920-A969-6E777C5F29F2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819618BC-11AB-4A56-B9BF-8709AB67CA8E}" type="slidenum">
              <a:rPr lang="en-US" altLang="zh-CN" smtClean="0"/>
              <a:pPr eaLnBrk="1" hangingPunct="1"/>
              <a:t>23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/>
              <a:t>Exception</a:t>
            </a:r>
            <a:r>
              <a:rPr kumimoji="1" lang="zh-CN" altLang="en-US"/>
              <a:t>的分类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85938"/>
            <a:ext cx="8229600" cy="4357687"/>
          </a:xfrm>
        </p:spPr>
        <p:txBody>
          <a:bodyPr/>
          <a:lstStyle/>
          <a:p>
            <a:r>
              <a:rPr lang="en-US" altLang="ko-KR" b="1" dirty="0"/>
              <a:t>System-Defined Exception</a:t>
            </a:r>
          </a:p>
          <a:p>
            <a:pPr marL="0" indent="0" eaLnBrk="1" hangingPunct="1">
              <a:buNone/>
            </a:pPr>
            <a:r>
              <a:rPr lang="en-US" altLang="zh-CN" b="1" dirty="0"/>
              <a:t>     </a:t>
            </a:r>
            <a:r>
              <a:rPr lang="en-US" altLang="zh-CN" dirty="0"/>
              <a:t>(</a:t>
            </a:r>
            <a:r>
              <a:rPr lang="zh-CN" altLang="en-US" dirty="0"/>
              <a:t>系统定义的异常</a:t>
            </a:r>
            <a:r>
              <a:rPr lang="en-US" altLang="zh-CN" dirty="0"/>
              <a:t>)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endParaRPr lang="en-US" altLang="zh-CN" dirty="0"/>
          </a:p>
          <a:p>
            <a:r>
              <a:rPr lang="en-US" altLang="ko-KR" b="1" dirty="0"/>
              <a:t>Programmer-Defined Exception</a:t>
            </a:r>
          </a:p>
          <a:p>
            <a:pPr marL="0" indent="0" eaLnBrk="1" hangingPunct="1">
              <a:buNone/>
            </a:pPr>
            <a:r>
              <a:rPr lang="en-US" altLang="zh-CN" b="1" dirty="0"/>
              <a:t>     </a:t>
            </a:r>
            <a:r>
              <a:rPr lang="en-US" altLang="zh-CN" dirty="0"/>
              <a:t>(</a:t>
            </a:r>
            <a:r>
              <a:rPr lang="zh-CN" altLang="en-US" dirty="0"/>
              <a:t>程序员自定义异常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51D76978-3A1B-42DB-89AA-554F3E81E086}" type="slidenum">
              <a:rPr lang="en-US" altLang="zh-CN" smtClean="0"/>
              <a:pPr eaLnBrk="1" hangingPunct="1"/>
              <a:t>24</a:t>
            </a:fld>
            <a:endParaRPr lang="en-US" altLang="zh-CN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357188"/>
            <a:ext cx="7632700" cy="1338262"/>
          </a:xfrm>
        </p:spPr>
        <p:txBody>
          <a:bodyPr/>
          <a:lstStyle/>
          <a:p>
            <a:pPr marL="609600" indent="-609600" eaLnBrk="1" hangingPunct="1"/>
            <a:r>
              <a:rPr lang="en-US" altLang="ko-KR" sz="3200">
                <a:cs typeface="Tahoma" pitchFamily="34" charset="0"/>
              </a:rPr>
              <a:t>Programmer-Defined Exception</a:t>
            </a:r>
            <a:r>
              <a:rPr lang="en-US" altLang="ko-KR" sz="3200">
                <a:latin typeface="Times New Roman" pitchFamily="18" charset="0"/>
              </a:rPr>
              <a:t> </a:t>
            </a:r>
            <a:br>
              <a:rPr lang="en-US" altLang="ko-KR" sz="3200">
                <a:latin typeface="Times New Roman" pitchFamily="18" charset="0"/>
              </a:rPr>
            </a:br>
            <a:r>
              <a:rPr lang="en-US" altLang="zh-CN" sz="3200"/>
              <a:t>(</a:t>
            </a:r>
            <a:r>
              <a:rPr lang="zh-CN" altLang="en-US" sz="3200"/>
              <a:t>程序员自定义异常</a:t>
            </a:r>
            <a:r>
              <a:rPr lang="en-US" altLang="zh-CN" sz="3200"/>
              <a:t>)</a:t>
            </a:r>
            <a:endParaRPr lang="en-US" altLang="ko-KR" sz="3200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2060575"/>
            <a:ext cx="8258175" cy="407035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自定义异常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zh-CN" altLang="en-US" dirty="0"/>
              <a:t>由程序员根据程序的需要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设计和定义的异常类</a:t>
            </a:r>
            <a:r>
              <a:rPr lang="zh-CN" altLang="en-US" dirty="0"/>
              <a:t>，这些异常都是通过继承</a:t>
            </a:r>
            <a:r>
              <a:rPr lang="en-US" altLang="ko-KR" b="1" dirty="0">
                <a:solidFill>
                  <a:srgbClr val="CC0000"/>
                </a:solidFill>
              </a:rPr>
              <a:t>Exception</a:t>
            </a:r>
            <a:r>
              <a:rPr lang="zh-CN" altLang="en-US" b="1" dirty="0">
                <a:solidFill>
                  <a:srgbClr val="CC0000"/>
                </a:solidFill>
              </a:rPr>
              <a:t>类</a:t>
            </a:r>
            <a:r>
              <a:rPr lang="zh-CN" altLang="en-US" b="1" dirty="0"/>
              <a:t>而派生出来的子类。</a:t>
            </a:r>
            <a:endParaRPr lang="en-US" altLang="zh-CN" b="1" dirty="0"/>
          </a:p>
          <a:p>
            <a:pPr eaLnBrk="1" hangingPunct="1"/>
            <a:endParaRPr lang="en-US" altLang="zh-CN" b="1" dirty="0">
              <a:solidFill>
                <a:srgbClr val="CC00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自定义异常</a:t>
            </a:r>
            <a:r>
              <a:rPr lang="zh-CN" altLang="en-US" dirty="0"/>
              <a:t>是</a:t>
            </a:r>
            <a:r>
              <a:rPr lang="zh-CN" altLang="en-US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检查</a:t>
            </a:r>
            <a:r>
              <a:rPr lang="zh-CN" altLang="en-US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性异常。</a:t>
            </a:r>
            <a:endParaRPr lang="en-US" altLang="zh-CN" dirty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自定义异常</a:t>
            </a:r>
            <a:r>
              <a:rPr lang="zh-CN" altLang="en-US" dirty="0"/>
              <a:t>可能发生时，</a:t>
            </a:r>
            <a:r>
              <a:rPr lang="zh-CN" altLang="en-US" b="1" dirty="0"/>
              <a:t>必须用</a:t>
            </a:r>
            <a:r>
              <a:rPr lang="en-US" altLang="zh-CN" b="1" dirty="0">
                <a:solidFill>
                  <a:schemeClr val="tx2"/>
                </a:solidFill>
              </a:rPr>
              <a:t>throw</a:t>
            </a:r>
            <a:r>
              <a:rPr lang="zh-CN" altLang="en-US" b="1" dirty="0">
                <a:solidFill>
                  <a:schemeClr val="tx2"/>
                </a:solidFill>
              </a:rPr>
              <a:t>手工抛出并处理；</a:t>
            </a:r>
            <a:endParaRPr lang="en-US" altLang="zh-CN" b="1" dirty="0">
              <a:solidFill>
                <a:schemeClr val="tx2"/>
              </a:solidFill>
            </a:endParaRPr>
          </a:p>
          <a:p>
            <a:pPr lvl="1"/>
            <a:r>
              <a:rPr lang="zh-CN" altLang="en-US" dirty="0"/>
              <a:t>如果没有处理，就会编译错误。</a:t>
            </a:r>
            <a:endParaRPr lang="en-US" altLang="ko-KR" dirty="0"/>
          </a:p>
          <a:p>
            <a:pPr lvl="4" eaLnBrk="1" hangingPunct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1754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User-defined Exceptions</a:t>
            </a:r>
            <a:br>
              <a:rPr lang="en-US" altLang="zh-CN" sz="4000" dirty="0"/>
            </a:br>
            <a:r>
              <a:rPr lang="en-US" altLang="zh-CN" sz="4000" dirty="0"/>
              <a:t>(</a:t>
            </a:r>
            <a:r>
              <a:rPr lang="zh-CN" altLang="en-US" sz="4000" dirty="0"/>
              <a:t>用户自定义异常</a:t>
            </a:r>
            <a:r>
              <a:rPr lang="en-US" altLang="zh-CN" sz="4000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667262"/>
          </a:xfrm>
        </p:spPr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自定义异常</a:t>
            </a:r>
            <a:r>
              <a:rPr lang="zh-CN" altLang="en-US" dirty="0"/>
              <a:t>通过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继承系统的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Exception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类</a:t>
            </a:r>
            <a:r>
              <a:rPr lang="zh-CN" altLang="en-US" dirty="0"/>
              <a:t>派生出来，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继承了</a:t>
            </a:r>
            <a:r>
              <a:rPr lang="en-US" altLang="zh-CN" sz="28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r>
              <a:rPr lang="zh-CN" altLang="en-US" sz="28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中已有的处理异常的方法。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FCD46-D091-4920-A969-6E777C5F29F2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80749" y="2875325"/>
            <a:ext cx="6286544" cy="120251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ko-KR" sz="2400" b="1" dirty="0"/>
              <a:t>class</a:t>
            </a:r>
            <a:r>
              <a:rPr kumimoji="1" lang="en-US" altLang="ko-KR" sz="2400" b="1" dirty="0">
                <a:solidFill>
                  <a:srgbClr val="FF6600"/>
                </a:solidFill>
              </a:rPr>
              <a:t> </a:t>
            </a:r>
            <a:r>
              <a:rPr kumimoji="1" lang="en-US" altLang="ko-KR" sz="2400" b="1" dirty="0" err="1">
                <a:solidFill>
                  <a:srgbClr val="000099"/>
                </a:solidFill>
              </a:rPr>
              <a:t>UserException</a:t>
            </a:r>
            <a:r>
              <a:rPr kumimoji="1" lang="en-US" altLang="ko-KR" sz="2400" b="1" dirty="0">
                <a:solidFill>
                  <a:srgbClr val="FF6600"/>
                </a:solidFill>
              </a:rPr>
              <a:t> extends Exception</a:t>
            </a:r>
            <a:r>
              <a:rPr kumimoji="1" lang="en-US" altLang="zh-CN" sz="2400" b="1" dirty="0">
                <a:solidFill>
                  <a:srgbClr val="FF6600"/>
                </a:solidFill>
              </a:rPr>
              <a:t> </a:t>
            </a:r>
            <a:r>
              <a:rPr kumimoji="1" lang="en-US" altLang="ko-KR" sz="2400" b="1" dirty="0"/>
              <a:t>{</a:t>
            </a:r>
            <a:endParaRPr kumimoji="1" lang="en-US" altLang="zh-CN" sz="2400" b="1" dirty="0"/>
          </a:p>
          <a:p>
            <a:pPr eaLnBrk="1" hangingPunct="1"/>
            <a:r>
              <a:rPr kumimoji="1" lang="en-US" altLang="zh-CN" sz="2400" b="1" dirty="0"/>
              <a:t>	…</a:t>
            </a:r>
          </a:p>
          <a:p>
            <a:pPr eaLnBrk="1" hangingPunct="1"/>
            <a:r>
              <a:rPr kumimoji="1" lang="en-US" altLang="ko-KR" sz="2400" b="1" dirty="0"/>
              <a:t>}</a:t>
            </a:r>
            <a:endParaRPr kumimoji="1" lang="en-US" altLang="zh-CN" sz="2400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81584" y="4309408"/>
            <a:ext cx="6904752" cy="1938992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ko-KR" sz="2400" b="1" dirty="0">
                <a:solidFill>
                  <a:srgbClr val="003366"/>
                </a:solidFill>
              </a:rPr>
              <a:t>class </a:t>
            </a:r>
            <a:r>
              <a:rPr kumimoji="1" lang="en-US" altLang="ko-KR" sz="2400" b="1" dirty="0" err="1">
                <a:solidFill>
                  <a:srgbClr val="003366"/>
                </a:solidFill>
              </a:rPr>
              <a:t>UserClass</a:t>
            </a:r>
            <a:r>
              <a:rPr kumimoji="1" lang="en-US" altLang="ko-KR" sz="2400" b="1" dirty="0">
                <a:solidFill>
                  <a:srgbClr val="003366"/>
                </a:solidFill>
              </a:rPr>
              <a:t> {</a:t>
            </a:r>
            <a:endParaRPr kumimoji="1" lang="en-US" altLang="zh-CN" sz="2400" b="1" dirty="0">
              <a:solidFill>
                <a:srgbClr val="003366"/>
              </a:solidFill>
            </a:endParaRPr>
          </a:p>
          <a:p>
            <a:pPr eaLnBrk="1" hangingPunct="1"/>
            <a:r>
              <a:rPr kumimoji="1" lang="en-US" altLang="zh-CN" sz="2400" b="1" dirty="0">
                <a:solidFill>
                  <a:srgbClr val="003366"/>
                </a:solidFill>
              </a:rPr>
              <a:t>	…</a:t>
            </a:r>
            <a:endParaRPr kumimoji="1" lang="en-US" altLang="ko-KR" sz="2400" b="1" dirty="0">
              <a:solidFill>
                <a:srgbClr val="003366"/>
              </a:solidFill>
            </a:endParaRPr>
          </a:p>
          <a:p>
            <a:pPr eaLnBrk="1" hangingPunct="1"/>
            <a:r>
              <a:rPr kumimoji="1" lang="en-US" altLang="ko-KR" sz="2400" b="1" dirty="0">
                <a:solidFill>
                  <a:srgbClr val="003366"/>
                </a:solidFill>
              </a:rPr>
              <a:t>      if (</a:t>
            </a:r>
            <a:r>
              <a:rPr kumimoji="1" lang="en-US" altLang="ko-KR" sz="2400" b="1" dirty="0" err="1">
                <a:solidFill>
                  <a:srgbClr val="003366"/>
                </a:solidFill>
              </a:rPr>
              <a:t>val</a:t>
            </a:r>
            <a:r>
              <a:rPr kumimoji="1" lang="en-US" altLang="ko-KR" sz="2400" b="1" dirty="0">
                <a:solidFill>
                  <a:srgbClr val="003366"/>
                </a:solidFill>
              </a:rPr>
              <a:t> &lt; 1) </a:t>
            </a:r>
            <a:endParaRPr kumimoji="1" lang="en-US" altLang="zh-CN" sz="2400" b="1" dirty="0">
              <a:solidFill>
                <a:srgbClr val="003366"/>
              </a:solidFill>
            </a:endParaRPr>
          </a:p>
          <a:p>
            <a:pPr eaLnBrk="1" hangingPunct="1"/>
            <a:r>
              <a:rPr kumimoji="1" lang="en-US" altLang="ko-KR" sz="2400" b="1" dirty="0">
                <a:solidFill>
                  <a:srgbClr val="003366"/>
                </a:solidFill>
              </a:rPr>
              <a:t>         </a:t>
            </a:r>
            <a:r>
              <a:rPr kumimoji="1" lang="en-US" altLang="ko-KR" sz="2400" b="1" dirty="0">
                <a:solidFill>
                  <a:srgbClr val="008000"/>
                </a:solidFill>
              </a:rPr>
              <a:t>throw </a:t>
            </a:r>
            <a:r>
              <a:rPr kumimoji="1" lang="en-US" altLang="ko-KR" sz="2400" b="1" dirty="0">
                <a:solidFill>
                  <a:srgbClr val="C00000"/>
                </a:solidFill>
              </a:rPr>
              <a:t>new </a:t>
            </a:r>
            <a:r>
              <a:rPr kumimoji="1" lang="en-US" altLang="ko-KR" sz="2400" b="1" dirty="0" err="1">
                <a:solidFill>
                  <a:srgbClr val="C00000"/>
                </a:solidFill>
              </a:rPr>
              <a:t>UserException</a:t>
            </a:r>
            <a:r>
              <a:rPr kumimoji="1" lang="en-US" altLang="ko-KR" sz="2400" b="1" dirty="0">
                <a:solidFill>
                  <a:srgbClr val="C00000"/>
                </a:solidFill>
              </a:rPr>
              <a:t>()</a:t>
            </a:r>
            <a:r>
              <a:rPr kumimoji="1" lang="en-US" altLang="ko-KR" sz="2400" b="1" dirty="0"/>
              <a:t>;  </a:t>
            </a:r>
            <a:r>
              <a:rPr kumimoji="1" lang="en-US" altLang="ko-KR" sz="2000" b="1" dirty="0"/>
              <a:t>//</a:t>
            </a:r>
            <a:r>
              <a:rPr kumimoji="1" lang="zh-CN" altLang="en-US" sz="2000" b="1" dirty="0"/>
              <a:t>手工抛出异常</a:t>
            </a:r>
            <a:endParaRPr kumimoji="1" lang="en-US" altLang="ko-KR" sz="2000" b="1" dirty="0"/>
          </a:p>
          <a:p>
            <a:pPr eaLnBrk="1" hangingPunct="1"/>
            <a:r>
              <a:rPr kumimoji="1" lang="en-US" altLang="ko-KR" sz="2400" b="1" dirty="0">
                <a:solidFill>
                  <a:srgbClr val="003366"/>
                </a:solidFill>
              </a:rPr>
              <a:t>}</a:t>
            </a:r>
            <a:endParaRPr lang="en-US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A709BF-A8D8-1E97-DA3F-AEB59F759FD8}"/>
              </a:ext>
            </a:extLst>
          </p:cNvPr>
          <p:cNvSpPr txBox="1"/>
          <p:nvPr/>
        </p:nvSpPr>
        <p:spPr>
          <a:xfrm>
            <a:off x="376078" y="3013501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步：</a:t>
            </a:r>
            <a:endParaRPr lang="en-US" altLang="zh-CN" sz="2400" dirty="0"/>
          </a:p>
          <a:p>
            <a:r>
              <a:rPr lang="zh-CN" altLang="en-US" sz="2400" dirty="0"/>
              <a:t>定义异常类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5B2356-DBCA-276E-2A13-00980D690B59}"/>
              </a:ext>
            </a:extLst>
          </p:cNvPr>
          <p:cNvSpPr txBox="1"/>
          <p:nvPr/>
        </p:nvSpPr>
        <p:spPr>
          <a:xfrm>
            <a:off x="179512" y="4868401"/>
            <a:ext cx="1818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第</a:t>
            </a:r>
            <a:r>
              <a:rPr lang="en-US" altLang="zh-CN" sz="2400" dirty="0"/>
              <a:t>2</a:t>
            </a:r>
            <a:r>
              <a:rPr lang="zh-CN" altLang="en-US" sz="2400" dirty="0"/>
              <a:t>步：</a:t>
            </a:r>
            <a:endParaRPr lang="en-US" altLang="zh-CN" sz="2400" dirty="0"/>
          </a:p>
          <a:p>
            <a:r>
              <a:rPr lang="zh-CN" altLang="en-US" sz="2400" dirty="0"/>
              <a:t>在程序中处理异常</a:t>
            </a:r>
          </a:p>
        </p:txBody>
      </p:sp>
    </p:spTree>
    <p:extLst>
      <p:ext uri="{BB962C8B-B14F-4D97-AF65-F5344CB8AC3E}">
        <p14:creationId xmlns:p14="http://schemas.microsoft.com/office/powerpoint/2010/main" val="272305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351860FF-70BA-4B61-8163-D98F861096D1}" type="slidenum">
              <a:rPr lang="en-US" altLang="zh-CN" smtClean="0"/>
              <a:pPr eaLnBrk="1" hangingPunct="1"/>
              <a:t>26</a:t>
            </a:fld>
            <a:endParaRPr lang="en-US" altLang="zh-CN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1: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642" y="1700808"/>
            <a:ext cx="8802724" cy="3888432"/>
          </a:xfrm>
          <a:noFill/>
          <a:ln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altLang="zh-CN" sz="2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InsufficientFundsException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extends </a:t>
            </a:r>
            <a:r>
              <a:rPr lang="en-US" altLang="zh-CN" sz="22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 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2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altLang="zh-CN" sz="2200" b="1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BankAccount</a:t>
            </a:r>
            <a:r>
              <a:rPr lang="en-US" altLang="zh-CN" sz="2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2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excepbank</a:t>
            </a:r>
            <a:r>
              <a:rPr lang="en-US" altLang="zh-CN" sz="2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private double </a:t>
            </a:r>
            <a:r>
              <a:rPr lang="en-US" altLang="zh-CN" sz="22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excepAmount</a:t>
            </a:r>
            <a:r>
              <a:rPr lang="en-US" altLang="zh-CN" sz="2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2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InsufficientFundsException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Bank</a:t>
            </a:r>
            <a:r>
              <a:rPr lang="en-US" altLang="zh-CN" sz="2200" b="1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, double </a:t>
            </a:r>
            <a:r>
              <a:rPr lang="en-US" altLang="zh-CN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dAmount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)  {   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	    </a:t>
            </a:r>
            <a:r>
              <a:rPr lang="en-US" altLang="zh-CN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excepbank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excepAmount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dAmount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 	 } 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		……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AED237-2635-3B8B-0AE0-156B623D7774}"/>
              </a:ext>
            </a:extLst>
          </p:cNvPr>
          <p:cNvSpPr txBox="1"/>
          <p:nvPr/>
        </p:nvSpPr>
        <p:spPr>
          <a:xfrm>
            <a:off x="134634" y="5718765"/>
            <a:ext cx="8874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InsufficientFundsException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继承了父类</a:t>
            </a:r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r>
              <a:rPr lang="zh-CN" altLang="en-US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中已有的处理异常的方法。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1794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6D995115-9309-47FC-83FA-7DD8E4BD065C}" type="slidenum">
              <a:rPr lang="en-US" altLang="zh-CN" smtClean="0"/>
              <a:pPr eaLnBrk="1" hangingPunct="1"/>
              <a:t>27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357188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ko-KR" sz="3600"/>
              <a:t>System-Defined Exception</a:t>
            </a:r>
            <a:br>
              <a:rPr lang="en-US" altLang="zh-CN" sz="3600"/>
            </a:br>
            <a:r>
              <a:rPr lang="en-US" altLang="zh-CN" sz="3600"/>
              <a:t>(</a:t>
            </a:r>
            <a:r>
              <a:rPr lang="zh-CN" altLang="en-US" sz="3600"/>
              <a:t>系统定义的异常</a:t>
            </a:r>
            <a:r>
              <a:rPr lang="en-US" altLang="zh-CN" sz="3600"/>
              <a:t>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7375"/>
            <a:ext cx="8229600" cy="4286250"/>
          </a:xfrm>
        </p:spPr>
        <p:txBody>
          <a:bodyPr/>
          <a:lstStyle/>
          <a:p>
            <a:pPr eaLnBrk="1" hangingPunct="1"/>
            <a:r>
              <a:rPr lang="zh-CN" altLang="en-US" dirty="0"/>
              <a:t>当应用程序的非法执行发生的时候，由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系统自动地创建和处理</a:t>
            </a:r>
            <a:r>
              <a:rPr lang="zh-CN" altLang="en-US" dirty="0"/>
              <a:t>；</a:t>
            </a:r>
            <a:endParaRPr lang="en-US" altLang="zh-CN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zh-CN" altLang="en-US" dirty="0"/>
              <a:t>通常，这些异常都是</a:t>
            </a:r>
            <a:r>
              <a:rPr lang="en-US" altLang="ko-KR" dirty="0">
                <a:solidFill>
                  <a:srgbClr val="0000FF"/>
                </a:solidFill>
              </a:rPr>
              <a:t>Error</a:t>
            </a:r>
            <a:r>
              <a:rPr lang="zh-CN" altLang="en-US" dirty="0"/>
              <a:t>和</a:t>
            </a:r>
            <a:r>
              <a:rPr lang="en-US" altLang="ko-KR" dirty="0" err="1">
                <a:solidFill>
                  <a:srgbClr val="0000FF"/>
                </a:solidFill>
              </a:rPr>
              <a:t>RuntimeException</a:t>
            </a:r>
            <a:r>
              <a:rPr lang="zh-CN" altLang="en-US" dirty="0"/>
              <a:t>的类型</a:t>
            </a:r>
            <a:r>
              <a:rPr lang="zh-CN" altLang="en-US" dirty="0">
                <a:solidFill>
                  <a:srgbClr val="0000FF"/>
                </a:solidFill>
              </a:rPr>
              <a:t>。如：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ko-KR" b="1" dirty="0" err="1"/>
              <a:t>IndexOutOfBoundsException</a:t>
            </a:r>
            <a:endParaRPr lang="en-US" altLang="ko-KR" b="1" dirty="0"/>
          </a:p>
          <a:p>
            <a:pPr lvl="1"/>
            <a:r>
              <a:rPr lang="en-US" altLang="ko-KR" b="1" dirty="0" err="1"/>
              <a:t>NullPointerException</a:t>
            </a:r>
            <a:endParaRPr lang="en-US" altLang="ko-KR" b="1" dirty="0"/>
          </a:p>
          <a:p>
            <a:pPr lvl="1"/>
            <a:r>
              <a:rPr lang="en-US" altLang="zh-CN" b="1" dirty="0"/>
              <a:t>……</a:t>
            </a:r>
          </a:p>
          <a:p>
            <a:pPr eaLnBrk="1" hangingPunct="1"/>
            <a:endParaRPr lang="ko-KR" alt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8E9D1C2F-1453-4097-BE70-236EC5ADFB88}" type="slidenum">
              <a:rPr lang="en-US" altLang="zh-CN" smtClean="0"/>
              <a:pPr eaLnBrk="1" hangingPunct="1"/>
              <a:t>28</a:t>
            </a:fld>
            <a:endParaRPr lang="en-US" altLang="zh-CN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357188"/>
            <a:ext cx="7715250" cy="1127596"/>
          </a:xfrm>
        </p:spPr>
        <p:txBody>
          <a:bodyPr/>
          <a:lstStyle/>
          <a:p>
            <a:pPr eaLnBrk="1" hangingPunct="1"/>
            <a:r>
              <a:rPr kumimoji="1" lang="en-US" altLang="zh-CN" b="1" dirty="0">
                <a:solidFill>
                  <a:schemeClr val="tx1"/>
                </a:solidFill>
              </a:rPr>
              <a:t>Runtime Exception</a:t>
            </a:r>
            <a:br>
              <a:rPr kumimoji="1" lang="en-US" altLang="zh-CN" b="1" dirty="0">
                <a:solidFill>
                  <a:schemeClr val="tx1"/>
                </a:solidFill>
              </a:rPr>
            </a:br>
            <a:r>
              <a:rPr kumimoji="1" lang="en-US" altLang="zh-CN" dirty="0">
                <a:solidFill>
                  <a:schemeClr val="tx1"/>
                </a:solidFill>
              </a:rPr>
              <a:t>(</a:t>
            </a:r>
            <a:r>
              <a:rPr kumimoji="1" lang="zh-CN" altLang="en-US" dirty="0">
                <a:solidFill>
                  <a:schemeClr val="tx1"/>
                </a:solidFill>
              </a:rPr>
              <a:t>运行时异常</a:t>
            </a:r>
            <a:r>
              <a:rPr kumimoji="1" lang="en-US" altLang="zh-CN" dirty="0">
                <a:solidFill>
                  <a:schemeClr val="tx1"/>
                </a:solidFill>
              </a:rPr>
              <a:t>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43063"/>
            <a:ext cx="8218487" cy="4572000"/>
          </a:xfrm>
        </p:spPr>
        <p:txBody>
          <a:bodyPr/>
          <a:lstStyle/>
          <a:p>
            <a:pPr marL="533400" indent="-533400" eaLnBrk="1" hangingPunct="1">
              <a:spcBef>
                <a:spcPct val="50000"/>
              </a:spcBef>
            </a:pPr>
            <a:r>
              <a:rPr kumimoji="1" lang="zh-CN" altLang="en-US" dirty="0"/>
              <a:t>什么是</a:t>
            </a:r>
            <a:r>
              <a:rPr kumimoji="1" lang="en-US" altLang="zh-CN" b="1" dirty="0">
                <a:solidFill>
                  <a:srgbClr val="C00000"/>
                </a:solidFill>
              </a:rPr>
              <a:t>Runtime Exception</a:t>
            </a:r>
            <a:r>
              <a:rPr kumimoji="1" lang="en-US" altLang="zh-CN" dirty="0"/>
              <a:t>(</a:t>
            </a:r>
            <a:r>
              <a:rPr kumimoji="1" lang="zh-CN" altLang="en-US" dirty="0"/>
              <a:t>运行时异常</a:t>
            </a:r>
            <a:r>
              <a:rPr kumimoji="1" lang="en-US" altLang="zh-CN" dirty="0"/>
              <a:t>)</a:t>
            </a:r>
            <a:r>
              <a:rPr kumimoji="1" lang="zh-CN" altLang="en-US" dirty="0"/>
              <a:t>：</a:t>
            </a:r>
          </a:p>
          <a:p>
            <a:pPr marL="914400" lvl="1" indent="-457200" eaLnBrk="1" hangingPunct="1">
              <a:spcBef>
                <a:spcPct val="0"/>
              </a:spcBef>
              <a:buClr>
                <a:schemeClr val="folHlink"/>
              </a:buClr>
            </a:pPr>
            <a:r>
              <a:rPr kumimoji="1" lang="en-US" altLang="zh-CN" dirty="0"/>
              <a:t>Java</a:t>
            </a:r>
            <a:r>
              <a:rPr kumimoji="1" lang="zh-CN" altLang="en-US" dirty="0"/>
              <a:t>虚拟机</a:t>
            </a:r>
            <a:r>
              <a:rPr kumimoji="1" lang="zh-CN" altLang="en-US" b="1" dirty="0">
                <a:solidFill>
                  <a:srgbClr val="0000FF"/>
                </a:solidFill>
              </a:rPr>
              <a:t>在运行时生成的</a:t>
            </a:r>
            <a:r>
              <a:rPr lang="zh-CN" altLang="en-US" dirty="0"/>
              <a:t>异常</a:t>
            </a:r>
            <a:r>
              <a:rPr kumimoji="1" lang="zh-CN" altLang="en-US" dirty="0"/>
              <a:t>，如：</a:t>
            </a:r>
            <a:endParaRPr kumimoji="1" lang="en-US" altLang="zh-CN" dirty="0"/>
          </a:p>
          <a:p>
            <a:pPr marL="1209675" lvl="2" indent="-457200">
              <a:spcBef>
                <a:spcPct val="0"/>
              </a:spcBef>
              <a:buClr>
                <a:schemeClr val="folHlink"/>
              </a:buClr>
            </a:pPr>
            <a:r>
              <a:rPr kumimoji="1" lang="zh-CN" altLang="en-US" dirty="0">
                <a:solidFill>
                  <a:srgbClr val="990033"/>
                </a:solidFill>
              </a:rPr>
              <a:t>被</a:t>
            </a:r>
            <a:r>
              <a:rPr kumimoji="1" lang="en-US" altLang="zh-CN" dirty="0">
                <a:solidFill>
                  <a:srgbClr val="990033"/>
                </a:solidFill>
              </a:rPr>
              <a:t>0</a:t>
            </a:r>
            <a:r>
              <a:rPr kumimoji="1" lang="zh-CN" altLang="en-US" dirty="0">
                <a:solidFill>
                  <a:srgbClr val="990033"/>
                </a:solidFill>
              </a:rPr>
              <a:t>除等系统错误</a:t>
            </a:r>
            <a:r>
              <a:rPr kumimoji="1" lang="zh-CN" altLang="en-US" dirty="0"/>
              <a:t>、</a:t>
            </a:r>
            <a:r>
              <a:rPr kumimoji="1" lang="zh-CN" altLang="en-US" dirty="0">
                <a:solidFill>
                  <a:srgbClr val="990033"/>
                </a:solidFill>
              </a:rPr>
              <a:t>数组下标超范围</a:t>
            </a:r>
            <a:r>
              <a:rPr kumimoji="1" lang="zh-CN" altLang="en-US" dirty="0"/>
              <a:t>等，</a:t>
            </a:r>
            <a:endParaRPr kumimoji="1" lang="en-US" altLang="zh-CN" dirty="0"/>
          </a:p>
          <a:p>
            <a:pPr marL="1209675" lvl="2" indent="-457200">
              <a:spcBef>
                <a:spcPct val="0"/>
              </a:spcBef>
              <a:buClr>
                <a:schemeClr val="folHlink"/>
              </a:buClr>
            </a:pPr>
            <a:r>
              <a:rPr kumimoji="1" lang="zh-CN" altLang="en-US" dirty="0"/>
              <a:t>产生比较频繁，处理麻烦，对程序可读性和运行效率影响太大。</a:t>
            </a:r>
            <a:endParaRPr kumimoji="1" lang="en-US" altLang="zh-CN" dirty="0"/>
          </a:p>
          <a:p>
            <a:pPr marL="914400" lvl="1" indent="-457200" eaLnBrk="1" hangingPunct="1">
              <a:spcBef>
                <a:spcPct val="0"/>
              </a:spcBef>
              <a:buClr>
                <a:schemeClr val="folHlink"/>
              </a:buClr>
            </a:pPr>
            <a:r>
              <a:rPr kumimoji="1" lang="zh-CN" altLang="en-US" dirty="0"/>
              <a:t>该类异常</a:t>
            </a:r>
            <a:r>
              <a:rPr kumimoji="1"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由</a:t>
            </a:r>
            <a:r>
              <a:rPr kumimoji="1"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系统检测</a:t>
            </a:r>
            <a:r>
              <a:rPr kumimoji="1"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kumimoji="1"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用户可不做处理</a:t>
            </a:r>
            <a:r>
              <a:rPr kumimoji="1" lang="zh-CN" altLang="en-US" dirty="0"/>
              <a:t>，系统将它们交给默认的异常处理程序</a:t>
            </a:r>
            <a:r>
              <a:rPr kumimoji="1" lang="en-US" altLang="zh-CN" dirty="0"/>
              <a:t>(</a:t>
            </a:r>
            <a:r>
              <a:rPr kumimoji="1" lang="zh-CN" altLang="en-US" dirty="0"/>
              <a:t>当然必要时，用户可对其处理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914400" lvl="1" indent="-457200" eaLnBrk="1" hangingPunct="1">
              <a:spcBef>
                <a:spcPct val="0"/>
              </a:spcBef>
              <a:buClr>
                <a:schemeClr val="folHlink"/>
              </a:buClr>
            </a:pPr>
            <a:endParaRPr kumimoji="1" lang="zh-CN" altLang="en-US" dirty="0"/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AA2E5260-D01B-F891-BF4D-CF61E8584E7C}"/>
              </a:ext>
            </a:extLst>
          </p:cNvPr>
          <p:cNvSpPr txBox="1">
            <a:spLocks/>
          </p:cNvSpPr>
          <p:nvPr/>
        </p:nvSpPr>
        <p:spPr bwMode="auto">
          <a:xfrm>
            <a:off x="539552" y="4941168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3000" kern="0" dirty="0">
                <a:solidFill>
                  <a:srgbClr val="00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程序运行时发生异常</a:t>
            </a:r>
            <a:r>
              <a:rPr lang="zh-CN" altLang="en-US" sz="2400" kern="0" dirty="0">
                <a:solidFill>
                  <a:srgbClr val="000066"/>
                </a:solidFill>
              </a:rPr>
              <a:t>，</a:t>
            </a:r>
            <a:r>
              <a:rPr lang="zh-CN" altLang="en-US" sz="2400" kern="0" dirty="0"/>
              <a:t>如果在</a:t>
            </a:r>
            <a:r>
              <a:rPr lang="zh-CN" altLang="en-US" sz="2400" kern="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程序中未处理和捕获异常</a:t>
            </a:r>
            <a:r>
              <a:rPr lang="zh-CN" altLang="en-US" sz="2400" kern="0" dirty="0"/>
              <a:t>，</a:t>
            </a:r>
            <a:r>
              <a:rPr lang="zh-CN" altLang="en-US" sz="2400" kern="0" dirty="0">
                <a:solidFill>
                  <a:srgbClr val="000066"/>
                </a:solidFill>
              </a:rPr>
              <a:t>系统会抛出异常，</a:t>
            </a:r>
            <a:r>
              <a:rPr lang="zh-CN" altLang="en-US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异常抛出后程序运行</a:t>
            </a:r>
            <a:r>
              <a:rPr lang="zh-CN" altLang="en-US" b="1" kern="0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中断</a:t>
            </a:r>
            <a:r>
              <a:rPr lang="zh-CN" altLang="en-US" sz="2400" kern="0" dirty="0">
                <a:solidFill>
                  <a:srgbClr val="000066"/>
                </a:solidFill>
              </a:rPr>
              <a:t>。</a:t>
            </a:r>
            <a:endParaRPr lang="zh-CN" altLang="en-US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76256" y="6423512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3F9043F8-F1EC-4682-AB04-66284FEC132C}" type="slidenum">
              <a:rPr lang="en-US" altLang="zh-CN" smtClean="0"/>
              <a:pPr eaLnBrk="1" hangingPunct="1"/>
              <a:t>29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55577" y="483138"/>
            <a:ext cx="7632847" cy="445278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sz="2000" b="1" kern="0" dirty="0">
                <a:latin typeface="Tahoma" pitchFamily="34" charset="0"/>
                <a:ea typeface="+mn-ea"/>
                <a:cs typeface="Tahoma" pitchFamily="34" charset="0"/>
              </a:rPr>
              <a:t>public class Test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sz="2000" b="1" kern="0" dirty="0">
                <a:latin typeface="Tahoma" pitchFamily="34" charset="0"/>
                <a:ea typeface="+mn-ea"/>
                <a:cs typeface="Tahoma" pitchFamily="34" charset="0"/>
              </a:rPr>
              <a:t>  public </a:t>
            </a:r>
            <a:r>
              <a:rPr lang="en-US" altLang="zh-CN" sz="2000" b="1" kern="0" dirty="0" err="1">
                <a:latin typeface="Tahoma" pitchFamily="34" charset="0"/>
                <a:ea typeface="+mn-ea"/>
                <a:cs typeface="Tahoma" pitchFamily="34" charset="0"/>
              </a:rPr>
              <a:t>int</a:t>
            </a:r>
            <a:r>
              <a:rPr lang="en-US" altLang="zh-CN" sz="2000" b="1" kern="0" dirty="0">
                <a:latin typeface="Tahoma" pitchFamily="34" charset="0"/>
                <a:ea typeface="+mn-ea"/>
                <a:cs typeface="Tahoma" pitchFamily="34" charset="0"/>
              </a:rPr>
              <a:t>[ ] bar()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sz="2000" b="1" kern="0" dirty="0">
                <a:latin typeface="Tahoma" pitchFamily="34" charset="0"/>
                <a:ea typeface="+mn-ea"/>
                <a:cs typeface="Tahoma" pitchFamily="34" charset="0"/>
              </a:rPr>
              <a:t>	 </a:t>
            </a:r>
            <a:r>
              <a:rPr lang="en-US" altLang="zh-CN" sz="2000" b="1" kern="0" dirty="0" err="1">
                <a:latin typeface="Tahoma" pitchFamily="34" charset="0"/>
                <a:ea typeface="+mn-ea"/>
                <a:cs typeface="Tahoma" pitchFamily="34" charset="0"/>
              </a:rPr>
              <a:t>int</a:t>
            </a:r>
            <a:r>
              <a:rPr lang="en-US" altLang="zh-CN" sz="2000" b="1" kern="0" dirty="0">
                <a:latin typeface="Tahoma" pitchFamily="34" charset="0"/>
                <a:ea typeface="+mn-ea"/>
                <a:cs typeface="Tahoma" pitchFamily="34" charset="0"/>
              </a:rPr>
              <a:t> a[ ] = new </a:t>
            </a:r>
            <a:r>
              <a:rPr lang="en-US" altLang="zh-CN" sz="2000" b="1" kern="0" dirty="0" err="1">
                <a:latin typeface="Tahoma" pitchFamily="34" charset="0"/>
                <a:ea typeface="+mn-ea"/>
                <a:cs typeface="Tahoma" pitchFamily="34" charset="0"/>
              </a:rPr>
              <a:t>int</a:t>
            </a:r>
            <a:r>
              <a:rPr lang="en-US" altLang="zh-CN" sz="2000" b="1" kern="0" dirty="0">
                <a:latin typeface="Tahoma" pitchFamily="34" charset="0"/>
                <a:ea typeface="+mn-ea"/>
                <a:cs typeface="Tahoma" pitchFamily="34" charset="0"/>
              </a:rPr>
              <a:t>[2];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sz="2000" b="1" kern="0" dirty="0">
                <a:latin typeface="Tahoma" pitchFamily="34" charset="0"/>
                <a:ea typeface="+mn-ea"/>
                <a:cs typeface="Tahoma" pitchFamily="34" charset="0"/>
              </a:rPr>
              <a:t>	 for (</a:t>
            </a:r>
            <a:r>
              <a:rPr lang="en-US" altLang="zh-CN" sz="2000" b="1" kern="0" dirty="0" err="1">
                <a:latin typeface="Tahoma" pitchFamily="34" charset="0"/>
                <a:ea typeface="+mn-ea"/>
                <a:cs typeface="Tahoma" pitchFamily="34" charset="0"/>
              </a:rPr>
              <a:t>int</a:t>
            </a:r>
            <a:r>
              <a:rPr lang="en-US" altLang="zh-CN" sz="2000" b="1" kern="0" dirty="0">
                <a:latin typeface="Tahoma" pitchFamily="34" charset="0"/>
                <a:ea typeface="+mn-ea"/>
                <a:cs typeface="Tahoma" pitchFamily="34" charset="0"/>
              </a:rPr>
              <a:t> x = 0; </a:t>
            </a:r>
            <a:r>
              <a:rPr lang="en-US" altLang="zh-CN" sz="2000" b="1" kern="0" dirty="0">
                <a:solidFill>
                  <a:srgbClr val="0000FF"/>
                </a:solidFill>
                <a:latin typeface="Tahoma" pitchFamily="34" charset="0"/>
                <a:ea typeface="+mn-ea"/>
                <a:cs typeface="Tahoma" pitchFamily="34" charset="0"/>
              </a:rPr>
              <a:t>x &lt;= 2</a:t>
            </a:r>
            <a:r>
              <a:rPr lang="en-US" altLang="zh-CN" sz="2000" b="1" kern="0" dirty="0">
                <a:latin typeface="Tahoma" pitchFamily="34" charset="0"/>
                <a:ea typeface="+mn-ea"/>
                <a:cs typeface="Tahoma" pitchFamily="34" charset="0"/>
              </a:rPr>
              <a:t>; x++) {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sz="2000" b="1" kern="0" dirty="0">
                <a:latin typeface="Tahoma" pitchFamily="34" charset="0"/>
                <a:ea typeface="+mn-ea"/>
                <a:cs typeface="Tahoma" pitchFamily="34" charset="0"/>
              </a:rPr>
              <a:t>		</a:t>
            </a:r>
            <a:r>
              <a:rPr lang="en-US" altLang="zh-CN" sz="2000" b="1" kern="0" dirty="0">
                <a:solidFill>
                  <a:srgbClr val="C00000"/>
                </a:solidFill>
                <a:latin typeface="Tahoma" pitchFamily="34" charset="0"/>
                <a:ea typeface="+mn-ea"/>
                <a:cs typeface="Tahoma" pitchFamily="34" charset="0"/>
              </a:rPr>
              <a:t>a[x] = 0; </a:t>
            </a:r>
            <a:r>
              <a:rPr lang="en-US" altLang="zh-CN" sz="2000" b="1" kern="0" dirty="0">
                <a:latin typeface="Tahoma" pitchFamily="34" charset="0"/>
                <a:ea typeface="+mn-ea"/>
                <a:cs typeface="Tahoma" pitchFamily="34" charset="0"/>
              </a:rPr>
              <a:t>	</a:t>
            </a:r>
            <a:endParaRPr lang="zh-CN" altLang="en-US" sz="2000" b="1" kern="0" dirty="0">
              <a:latin typeface="Tahoma" pitchFamily="34" charset="0"/>
              <a:ea typeface="+mn-ea"/>
              <a:cs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zh-CN" altLang="en-US" sz="2000" b="1" kern="0" dirty="0">
                <a:latin typeface="Tahoma" pitchFamily="34" charset="0"/>
                <a:ea typeface="+mn-ea"/>
                <a:cs typeface="Tahoma" pitchFamily="34" charset="0"/>
              </a:rPr>
              <a:t>     </a:t>
            </a:r>
            <a:r>
              <a:rPr lang="en-US" altLang="zh-CN" sz="2000" b="1" kern="0" dirty="0">
                <a:latin typeface="Tahoma" pitchFamily="34" charset="0"/>
                <a:ea typeface="+mn-ea"/>
                <a:cs typeface="Tahoma" pitchFamily="34" charset="0"/>
              </a:rPr>
              <a:t>} 	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sz="2000" b="1" kern="0" dirty="0">
                <a:latin typeface="Tahoma" pitchFamily="34" charset="0"/>
                <a:ea typeface="+mn-ea"/>
                <a:cs typeface="Tahoma" pitchFamily="34" charset="0"/>
              </a:rPr>
              <a:t>     </a:t>
            </a:r>
            <a:r>
              <a:rPr lang="en-US" altLang="zh-CN" sz="2000" b="1" kern="0" dirty="0">
                <a:solidFill>
                  <a:srgbClr val="000099"/>
                </a:solidFill>
                <a:latin typeface="Tahoma" pitchFamily="34" charset="0"/>
                <a:ea typeface="+mn-ea"/>
                <a:cs typeface="Tahoma" pitchFamily="34" charset="0"/>
              </a:rPr>
              <a:t>return a; </a:t>
            </a:r>
            <a:r>
              <a:rPr lang="en-US" altLang="zh-CN" sz="2000" b="1" kern="0" dirty="0">
                <a:latin typeface="Tahoma" pitchFamily="34" charset="0"/>
                <a:ea typeface="+mn-ea"/>
                <a:cs typeface="Tahoma" pitchFamily="34" charset="0"/>
              </a:rPr>
              <a:t>		</a:t>
            </a:r>
            <a:endParaRPr lang="en-US" altLang="zh-CN" sz="2000" b="1" kern="0" dirty="0">
              <a:solidFill>
                <a:srgbClr val="0000CC"/>
              </a:solidFill>
              <a:latin typeface="Tahoma" pitchFamily="34" charset="0"/>
              <a:ea typeface="+mn-ea"/>
              <a:cs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sz="2000" b="1" kern="0" dirty="0">
                <a:latin typeface="Tahoma" pitchFamily="34" charset="0"/>
                <a:ea typeface="+mn-ea"/>
                <a:cs typeface="Tahoma" pitchFamily="34" charset="0"/>
              </a:rPr>
              <a:t>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endParaRPr lang="en-US" altLang="zh-CN" sz="1000" b="1" kern="0" dirty="0">
              <a:latin typeface="Tahoma" pitchFamily="34" charset="0"/>
              <a:ea typeface="+mn-ea"/>
              <a:cs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sz="2000" b="1" kern="0" dirty="0">
                <a:latin typeface="Tahoma" pitchFamily="34" charset="0"/>
                <a:ea typeface="+mn-ea"/>
                <a:cs typeface="Tahoma" pitchFamily="34" charset="0"/>
              </a:rPr>
              <a:t>  public static void main(String[] </a:t>
            </a:r>
            <a:r>
              <a:rPr lang="en-US" altLang="zh-CN" sz="2000" b="1" kern="0" dirty="0" err="1">
                <a:latin typeface="Tahoma" pitchFamily="34" charset="0"/>
                <a:ea typeface="+mn-ea"/>
                <a:cs typeface="Tahoma" pitchFamily="34" charset="0"/>
              </a:rPr>
              <a:t>args</a:t>
            </a:r>
            <a:r>
              <a:rPr lang="en-US" altLang="zh-CN" sz="2000" b="1" kern="0" dirty="0">
                <a:latin typeface="Tahoma" pitchFamily="34" charset="0"/>
                <a:ea typeface="+mn-ea"/>
                <a:cs typeface="Tahoma" pitchFamily="34" charset="0"/>
              </a:rPr>
              <a:t>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sz="2000" b="1" kern="0" dirty="0">
                <a:latin typeface="Tahoma" pitchFamily="34" charset="0"/>
                <a:ea typeface="+mn-ea"/>
                <a:cs typeface="Tahoma" pitchFamily="34" charset="0"/>
              </a:rPr>
              <a:t>	 Test t = new Test();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sz="2000" b="1" kern="0" dirty="0">
                <a:latin typeface="Tahoma" pitchFamily="34" charset="0"/>
                <a:ea typeface="+mn-ea"/>
                <a:cs typeface="Tahoma" pitchFamily="34" charset="0"/>
              </a:rPr>
              <a:t>	</a:t>
            </a:r>
            <a:r>
              <a:rPr lang="en-US" altLang="zh-CN" sz="2000" b="1" kern="0" dirty="0">
                <a:solidFill>
                  <a:srgbClr val="C00000"/>
                </a:solidFill>
                <a:latin typeface="Tahoma" pitchFamily="34" charset="0"/>
                <a:ea typeface="+mn-ea"/>
                <a:cs typeface="Tahoma" pitchFamily="34" charset="0"/>
              </a:rPr>
              <a:t> t.bar();	</a:t>
            </a:r>
            <a:r>
              <a:rPr lang="zh-CN" altLang="en-US" sz="2000" b="1" kern="0" dirty="0">
                <a:latin typeface="Tahoma" pitchFamily="34" charset="0"/>
                <a:ea typeface="+mn-ea"/>
                <a:cs typeface="Tahoma" pitchFamily="34" charset="0"/>
              </a:rPr>
              <a:t>	</a:t>
            </a:r>
            <a:r>
              <a:rPr lang="zh-CN" altLang="en-US" sz="2000" b="1" kern="0" dirty="0">
                <a:solidFill>
                  <a:srgbClr val="000099"/>
                </a:solidFill>
                <a:latin typeface="Tahoma" pitchFamily="34" charset="0"/>
                <a:ea typeface="+mn-ea"/>
                <a:cs typeface="Tahoma" pitchFamily="34" charset="0"/>
              </a:rPr>
              <a:t> </a:t>
            </a:r>
            <a:endParaRPr lang="en-US" altLang="zh-CN" sz="2000" b="1" kern="0" dirty="0">
              <a:solidFill>
                <a:srgbClr val="000099"/>
              </a:solidFill>
              <a:latin typeface="Tahoma" pitchFamily="34" charset="0"/>
              <a:ea typeface="+mn-ea"/>
              <a:cs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sz="2000" b="1" kern="0" dirty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     </a:t>
            </a:r>
            <a:r>
              <a:rPr lang="en-US" altLang="zh-CN" sz="2000" b="1" kern="0" dirty="0" err="1">
                <a:solidFill>
                  <a:srgbClr val="000099"/>
                </a:solidFill>
                <a:latin typeface="Tahoma" pitchFamily="34" charset="0"/>
                <a:ea typeface="+mn-ea"/>
                <a:cs typeface="Tahoma" pitchFamily="34" charset="0"/>
              </a:rPr>
              <a:t>System.</a:t>
            </a:r>
            <a:r>
              <a:rPr lang="en-US" altLang="zh-CN" sz="2000" b="1" i="1" kern="0" dirty="0" err="1">
                <a:solidFill>
                  <a:srgbClr val="000099"/>
                </a:solidFill>
                <a:latin typeface="Tahoma" pitchFamily="34" charset="0"/>
                <a:ea typeface="+mn-ea"/>
                <a:cs typeface="Tahoma" pitchFamily="34" charset="0"/>
              </a:rPr>
              <a:t>out</a:t>
            </a:r>
            <a:r>
              <a:rPr lang="en-US" altLang="zh-CN" sz="2000" b="1" kern="0" dirty="0" err="1">
                <a:solidFill>
                  <a:srgbClr val="000099"/>
                </a:solidFill>
                <a:latin typeface="Tahoma" pitchFamily="34" charset="0"/>
                <a:ea typeface="+mn-ea"/>
                <a:cs typeface="Tahoma" pitchFamily="34" charset="0"/>
              </a:rPr>
              <a:t>.println</a:t>
            </a:r>
            <a:r>
              <a:rPr lang="en-US" altLang="zh-CN" sz="2000" b="1" kern="0" dirty="0">
                <a:solidFill>
                  <a:srgbClr val="000099"/>
                </a:solidFill>
                <a:latin typeface="Tahoma" pitchFamily="34" charset="0"/>
                <a:ea typeface="+mn-ea"/>
                <a:cs typeface="Tahoma" pitchFamily="34" charset="0"/>
              </a:rPr>
              <a:t>(“Method: foo”);  </a:t>
            </a:r>
            <a:endParaRPr lang="zh-CN" altLang="en-US" sz="2000" b="1" kern="0" dirty="0">
              <a:solidFill>
                <a:srgbClr val="0000CC"/>
              </a:solidFill>
              <a:latin typeface="Tahoma" pitchFamily="34" charset="0"/>
              <a:ea typeface="+mn-ea"/>
              <a:cs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zh-CN" altLang="en-US" sz="2000" b="1" kern="0" dirty="0">
                <a:latin typeface="Tahoma" pitchFamily="34" charset="0"/>
                <a:ea typeface="+mn-ea"/>
                <a:cs typeface="Tahoma" pitchFamily="34" charset="0"/>
              </a:rPr>
              <a:t>  </a:t>
            </a:r>
            <a:r>
              <a:rPr lang="en-US" altLang="zh-CN" sz="2000" b="1" kern="0" dirty="0">
                <a:latin typeface="Tahoma" pitchFamily="34" charset="0"/>
                <a:ea typeface="+mn-ea"/>
                <a:cs typeface="Tahoma" pitchFamily="34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sz="2000" b="1" kern="0" dirty="0">
                <a:latin typeface="Tahoma" pitchFamily="34" charset="0"/>
                <a:ea typeface="+mn-ea"/>
                <a:cs typeface="Tahoma" pitchFamily="34" charset="0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" y="5647322"/>
            <a:ext cx="8072437" cy="92333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Exception </a:t>
            </a:r>
            <a:r>
              <a:rPr lang="en-US" altLang="zh-CN" dirty="0"/>
              <a:t>in thread "main" </a:t>
            </a:r>
            <a:r>
              <a:rPr lang="en-US" altLang="zh-CN" u="sng" dirty="0" err="1"/>
              <a:t>java.lang.</a:t>
            </a:r>
            <a:r>
              <a:rPr lang="en-US" altLang="zh-CN" b="1" u="sng" dirty="0" err="1">
                <a:solidFill>
                  <a:srgbClr val="990033"/>
                </a:solidFill>
              </a:rPr>
              <a:t>ArrayIndexOutOfBoundsException</a:t>
            </a:r>
            <a:r>
              <a:rPr lang="en-US" altLang="zh-CN" dirty="0"/>
              <a:t>: 2</a:t>
            </a:r>
          </a:p>
          <a:p>
            <a:pPr eaLnBrk="1" hangingPunct="1"/>
            <a:r>
              <a:rPr lang="en-US" altLang="zh-CN" dirty="0"/>
              <a:t>at </a:t>
            </a:r>
            <a:r>
              <a:rPr lang="en-US" altLang="zh-CN" dirty="0" err="1"/>
              <a:t>exception.Test.bar</a:t>
            </a:r>
            <a:r>
              <a:rPr lang="en-US" altLang="zh-CN" dirty="0"/>
              <a:t>(</a:t>
            </a:r>
            <a:r>
              <a:rPr lang="en-US" altLang="zh-CN" u="sng" dirty="0" err="1"/>
              <a:t>Test.java:7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en-US" altLang="zh-CN" dirty="0"/>
              <a:t>at </a:t>
            </a:r>
            <a:r>
              <a:rPr lang="en-US" altLang="zh-CN" dirty="0" err="1"/>
              <a:t>exception.Test.main</a:t>
            </a:r>
            <a:r>
              <a:rPr lang="en-US" altLang="zh-CN" dirty="0"/>
              <a:t>(</a:t>
            </a:r>
            <a:r>
              <a:rPr lang="en-US" altLang="zh-CN" u="sng" dirty="0" err="1"/>
              <a:t>Test.java:25</a:t>
            </a:r>
            <a:r>
              <a:rPr lang="en-US" altLang="zh-CN" dirty="0"/>
              <a:t>)</a:t>
            </a:r>
          </a:p>
        </p:txBody>
      </p:sp>
      <p:sp>
        <p:nvSpPr>
          <p:cNvPr id="7" name="线形标注 1 6"/>
          <p:cNvSpPr/>
          <p:nvPr/>
        </p:nvSpPr>
        <p:spPr bwMode="auto">
          <a:xfrm>
            <a:off x="5724128" y="5017720"/>
            <a:ext cx="3024336" cy="411617"/>
          </a:xfrm>
          <a:prstGeom prst="borderCallout1">
            <a:avLst>
              <a:gd name="adj1" fmla="val 100019"/>
              <a:gd name="adj2" fmla="val 49368"/>
              <a:gd name="adj3" fmla="val 156772"/>
              <a:gd name="adj4" fmla="val 39640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rgbClr val="000066"/>
                </a:solidFill>
              </a:rPr>
              <a:t>程序运行时发生异常</a:t>
            </a:r>
            <a:endParaRPr lang="zh-CN" altLang="en-US" sz="24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6D5563-0B25-4512-AE52-1AD0E0196F0B}"/>
              </a:ext>
            </a:extLst>
          </p:cNvPr>
          <p:cNvSpPr txBox="1"/>
          <p:nvPr/>
        </p:nvSpPr>
        <p:spPr>
          <a:xfrm>
            <a:off x="251520" y="5153903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C0000"/>
                </a:solidFill>
              </a:rPr>
              <a:t>系统给出的错误信息：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45184D-B0A6-4F79-8567-20D592510D4A}"/>
              </a:ext>
            </a:extLst>
          </p:cNvPr>
          <p:cNvSpPr txBox="1"/>
          <p:nvPr/>
        </p:nvSpPr>
        <p:spPr>
          <a:xfrm>
            <a:off x="3007738" y="1704096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0" dirty="0">
                <a:solidFill>
                  <a:srgbClr val="CC00CC"/>
                </a:solidFill>
                <a:latin typeface="Tahoma" pitchFamily="34" charset="0"/>
                <a:ea typeface="+mn-ea"/>
                <a:cs typeface="Tahoma" pitchFamily="34" charset="0"/>
              </a:rPr>
              <a:t>//</a:t>
            </a:r>
            <a:r>
              <a:rPr lang="zh-CN" altLang="en-US" b="1" kern="0" dirty="0">
                <a:solidFill>
                  <a:srgbClr val="CC00CC"/>
                </a:solidFill>
                <a:latin typeface="Tahoma" pitchFamily="34" charset="0"/>
                <a:ea typeface="+mn-ea"/>
                <a:cs typeface="Tahoma" pitchFamily="34" charset="0"/>
              </a:rPr>
              <a:t>抛出异常，程序中断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399DB2-FB65-4BB9-89EC-8D8C9DC9CD5A}"/>
              </a:ext>
            </a:extLst>
          </p:cNvPr>
          <p:cNvSpPr txBox="1"/>
          <p:nvPr/>
        </p:nvSpPr>
        <p:spPr>
          <a:xfrm>
            <a:off x="2662437" y="2244464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0" dirty="0">
                <a:solidFill>
                  <a:srgbClr val="0000CC"/>
                </a:solidFill>
                <a:latin typeface="Tahoma" pitchFamily="34" charset="0"/>
                <a:ea typeface="+mn-ea"/>
                <a:cs typeface="Tahoma" pitchFamily="34" charset="0"/>
              </a:rPr>
              <a:t>//</a:t>
            </a:r>
            <a:r>
              <a:rPr lang="zh-CN" altLang="en-US" b="1" kern="0" dirty="0">
                <a:solidFill>
                  <a:srgbClr val="0000CC"/>
                </a:solidFill>
                <a:latin typeface="Tahoma" pitchFamily="34" charset="0"/>
                <a:ea typeface="+mn-ea"/>
                <a:cs typeface="Tahoma" pitchFamily="34" charset="0"/>
              </a:rPr>
              <a:t>不被执行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252A6D-98A1-6E04-FEDA-2F358F47B4C0}"/>
              </a:ext>
            </a:extLst>
          </p:cNvPr>
          <p:cNvSpPr txBox="1"/>
          <p:nvPr/>
        </p:nvSpPr>
        <p:spPr>
          <a:xfrm>
            <a:off x="2267744" y="3650088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0" dirty="0">
                <a:solidFill>
                  <a:srgbClr val="C00000"/>
                </a:solidFill>
                <a:latin typeface="Tahoma" pitchFamily="34" charset="0"/>
                <a:ea typeface="+mn-ea"/>
                <a:cs typeface="Tahoma" pitchFamily="34" charset="0"/>
              </a:rPr>
              <a:t>//</a:t>
            </a:r>
            <a:r>
              <a:rPr lang="zh-CN" altLang="en-US" b="1" kern="0" dirty="0">
                <a:solidFill>
                  <a:srgbClr val="C00000"/>
                </a:solidFill>
                <a:latin typeface="Tahoma" pitchFamily="34" charset="0"/>
                <a:ea typeface="+mn-ea"/>
                <a:cs typeface="Tahoma" pitchFamily="34" charset="0"/>
              </a:rPr>
              <a:t>程序中断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778D2B-5D09-73C9-426E-ADF1727BAFD8}"/>
              </a:ext>
            </a:extLst>
          </p:cNvPr>
          <p:cNvSpPr txBox="1"/>
          <p:nvPr/>
        </p:nvSpPr>
        <p:spPr>
          <a:xfrm>
            <a:off x="5847941" y="3955488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0" dirty="0">
                <a:solidFill>
                  <a:srgbClr val="0000CC"/>
                </a:solidFill>
                <a:latin typeface="Tahoma" pitchFamily="34" charset="0"/>
                <a:ea typeface="+mn-ea"/>
                <a:cs typeface="Tahoma" pitchFamily="34" charset="0"/>
              </a:rPr>
              <a:t>//</a:t>
            </a:r>
            <a:r>
              <a:rPr lang="zh-CN" altLang="en-US" b="1" kern="0" dirty="0">
                <a:solidFill>
                  <a:srgbClr val="0000CC"/>
                </a:solidFill>
                <a:latin typeface="Tahoma" pitchFamily="34" charset="0"/>
                <a:ea typeface="+mn-ea"/>
                <a:cs typeface="Tahoma" pitchFamily="34" charset="0"/>
              </a:rPr>
              <a:t>不被执行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/>
      <p:bldP spid="3" grpId="0"/>
      <p:bldP spid="4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宋体" charset="-122"/>
              </a:rPr>
              <a:t>导读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主要内容</a:t>
            </a:r>
            <a:endParaRPr lang="en-US" altLang="zh-CN" b="1" dirty="0"/>
          </a:p>
          <a:p>
            <a:pPr lvl="1"/>
            <a:r>
              <a:rPr lang="zh-CN" altLang="en-US" sz="2800" dirty="0"/>
              <a:t>匿名类</a:t>
            </a:r>
            <a:endParaRPr lang="en-US" altLang="zh-CN" sz="2800" dirty="0"/>
          </a:p>
          <a:p>
            <a:pPr lvl="1"/>
            <a:r>
              <a:rPr lang="zh-CN" altLang="en-US" sz="2800" dirty="0"/>
              <a:t>异常类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F7B2A13-D761-4EFA-988A-FD5103683813}" type="slidenum">
              <a:rPr lang="en-US" altLang="zh-CN" smtClean="0"/>
              <a:pPr eaLnBrk="1" hangingPunct="1"/>
              <a:t>30</a:t>
            </a:fld>
            <a:endParaRPr lang="en-US" altLang="zh-CN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1447800" y="533400"/>
            <a:ext cx="298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latin typeface="Times New Roman" pitchFamily="18" charset="0"/>
              </a:rPr>
              <a:t> </a:t>
            </a:r>
            <a:endParaRPr kumimoji="1" lang="en-US" altLang="zh-CN" sz="2800" b="1">
              <a:solidFill>
                <a:schemeClr val="folHlink"/>
              </a:solidFill>
              <a:latin typeface="Tahoma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7181850" cy="833422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chemeClr val="tx1"/>
                </a:solidFill>
              </a:rPr>
              <a:t>异常处理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457200" y="1714488"/>
            <a:ext cx="8229600" cy="437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异常处理</a:t>
            </a:r>
            <a:r>
              <a:rPr lang="zh-CN" altLang="en-US" sz="2800" dirty="0"/>
              <a:t>将会</a:t>
            </a:r>
            <a:r>
              <a:rPr lang="zh-CN" altLang="en-US" sz="2800" dirty="0">
                <a:solidFill>
                  <a:srgbClr val="0000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改变程序的控制流程</a:t>
            </a:r>
            <a:r>
              <a:rPr lang="zh-CN" altLang="en-US" sz="2800" dirty="0"/>
              <a:t>，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让程序有机会对错误作出处理后继续运行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endParaRPr lang="zh-CN" altLang="en-US" sz="2800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zh-CN" sz="2800" dirty="0"/>
              <a:t>Java</a:t>
            </a:r>
            <a:r>
              <a:rPr lang="zh-CN" altLang="en-US" sz="2800" dirty="0"/>
              <a:t>的异常处理是基于三种操作：</a:t>
            </a:r>
            <a:endParaRPr lang="en-US" altLang="zh-CN" sz="2800" dirty="0"/>
          </a:p>
          <a:p>
            <a:pPr marL="971550" lvl="1" indent="-514350">
              <a:spcBef>
                <a:spcPct val="20000"/>
              </a:spcBef>
              <a:buClr>
                <a:schemeClr val="tx2"/>
              </a:buClr>
              <a:buSzPct val="70000"/>
              <a:buFont typeface="+mj-ea"/>
              <a:buAutoNum type="circleNumDbPlain"/>
              <a:defRPr/>
            </a:pPr>
            <a:r>
              <a:rPr lang="zh-CN" altLang="en-US" sz="2800" dirty="0">
                <a:solidFill>
                  <a:srgbClr val="0000CC"/>
                </a:solidFill>
              </a:rPr>
              <a:t>声明异常</a:t>
            </a:r>
            <a:r>
              <a:rPr lang="en-US" altLang="zh-CN" sz="2800" dirty="0">
                <a:solidFill>
                  <a:srgbClr val="0000CC"/>
                </a:solidFill>
              </a:rPr>
              <a:t>— </a:t>
            </a:r>
            <a:r>
              <a:rPr lang="en-US" altLang="zh-CN" sz="2800" b="1" dirty="0">
                <a:solidFill>
                  <a:srgbClr val="0000CC"/>
                </a:solidFill>
              </a:rPr>
              <a:t>throws</a:t>
            </a:r>
          </a:p>
          <a:p>
            <a:pPr marL="971550" lvl="1" indent="-514350">
              <a:spcBef>
                <a:spcPct val="20000"/>
              </a:spcBef>
              <a:buClr>
                <a:schemeClr val="tx2"/>
              </a:buClr>
              <a:buSzPct val="70000"/>
              <a:buFont typeface="+mj-ea"/>
              <a:buAutoNum type="circleNumDbPlain"/>
              <a:defRPr/>
            </a:pPr>
            <a:r>
              <a:rPr lang="zh-CN" altLang="en-US" sz="2800" dirty="0">
                <a:solidFill>
                  <a:srgbClr val="0000CC"/>
                </a:solidFill>
              </a:rPr>
              <a:t>抛出异常</a:t>
            </a:r>
            <a:r>
              <a:rPr lang="en-US" altLang="zh-CN" sz="2800" dirty="0">
                <a:solidFill>
                  <a:srgbClr val="0000CC"/>
                </a:solidFill>
              </a:rPr>
              <a:t>— </a:t>
            </a:r>
            <a:r>
              <a:rPr lang="en-US" altLang="zh-CN" sz="2800" b="1" dirty="0">
                <a:solidFill>
                  <a:srgbClr val="0000CC"/>
                </a:solidFill>
              </a:rPr>
              <a:t>throw</a:t>
            </a:r>
          </a:p>
          <a:p>
            <a:pPr marL="971550" lvl="1" indent="-514350">
              <a:spcBef>
                <a:spcPct val="20000"/>
              </a:spcBef>
              <a:buClr>
                <a:schemeClr val="tx2"/>
              </a:buClr>
              <a:buSzPct val="70000"/>
              <a:buFont typeface="+mj-ea"/>
              <a:buAutoNum type="circleNumDbPlain"/>
              <a:defRPr/>
            </a:pPr>
            <a:r>
              <a:rPr lang="zh-CN" altLang="en-US" sz="2800" dirty="0">
                <a:solidFill>
                  <a:srgbClr val="0000CC"/>
                </a:solidFill>
              </a:rPr>
              <a:t>捕获异常</a:t>
            </a:r>
            <a:r>
              <a:rPr lang="en-US" altLang="zh-CN" sz="2800" dirty="0">
                <a:solidFill>
                  <a:srgbClr val="0000CC"/>
                </a:solidFill>
              </a:rPr>
              <a:t>— </a:t>
            </a:r>
            <a:r>
              <a:rPr lang="en-US" altLang="zh-CN" sz="2800" b="1" dirty="0">
                <a:solidFill>
                  <a:srgbClr val="0000CC"/>
                </a:solidFill>
              </a:rPr>
              <a:t>try-catch-finally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7543800" cy="7921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处理异常的关键字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760"/>
            <a:ext cx="8462963" cy="503996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z="2400" b="1" dirty="0">
                <a:solidFill>
                  <a:srgbClr val="CC0000"/>
                </a:solidFill>
                <a:cs typeface="Courier New" pitchFamily="49" charset="0"/>
              </a:rPr>
              <a:t>throws</a:t>
            </a:r>
          </a:p>
          <a:p>
            <a:pPr lvl="1" eaLnBrk="1" hangingPunct="1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出现在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方法的声明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中，表示该方法可能会抛出的异常，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throws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后面可能跟着多个异常类型。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rgbClr val="CC0000"/>
                </a:solidFill>
                <a:cs typeface="Courier New" pitchFamily="49" charset="0"/>
              </a:rPr>
              <a:t>throw</a:t>
            </a:r>
          </a:p>
          <a:p>
            <a:pPr lvl="1" eaLnBrk="1" hangingPunct="1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在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方法体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中抛出异常。当方法在执行过程中遇到异常情况时，将异常信息封装为异常对象，然后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throw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rgbClr val="CC0000"/>
                </a:solidFill>
                <a:cs typeface="Courier New" pitchFamily="49" charset="0"/>
              </a:rPr>
              <a:t>try</a:t>
            </a:r>
          </a:p>
          <a:p>
            <a:pPr lvl="1" eaLnBrk="1" hangingPunct="1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一个代码块，其所包含的语句可能会抛出异常。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rgbClr val="CC0000"/>
                </a:solidFill>
                <a:cs typeface="Courier New" pitchFamily="49" charset="0"/>
              </a:rPr>
              <a:t>catch</a:t>
            </a:r>
          </a:p>
          <a:p>
            <a:pPr lvl="1" eaLnBrk="1" hangingPunct="1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一个代码块，用于捕获异常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try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代码块中可能抛出的异常。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catch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关键字后面紧接着它能捕获的异常类型。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/>
            <a:r>
              <a:rPr lang="zh-CN" altLang="en-US" sz="2400" dirty="0"/>
              <a:t> </a:t>
            </a:r>
            <a:r>
              <a:rPr lang="en-US" altLang="zh-CN" sz="2400" b="1" dirty="0">
                <a:solidFill>
                  <a:srgbClr val="CC0000"/>
                </a:solidFill>
                <a:cs typeface="Courier New" pitchFamily="49" charset="0"/>
              </a:rPr>
              <a:t>finally</a:t>
            </a:r>
          </a:p>
          <a:p>
            <a:pPr lvl="1" eaLnBrk="1" hangingPunct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finally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与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try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一起使用，在程序进入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try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块之后，无论程序是因为异常而中止或其它方式返回终止的，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finally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块的内容一定会被执行，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EA27EF82-0AA2-4101-B31B-50B1635CBCC5}" type="slidenum">
              <a:rPr lang="en-US" altLang="zh-CN" smtClean="0"/>
              <a:pPr eaLnBrk="1" hangingPunct="1"/>
              <a:t>31</a:t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处理异常</a:t>
            </a:r>
            <a:endParaRPr lang="en-US" altLang="zh-CN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22870" y="1580059"/>
            <a:ext cx="8343131" cy="4691608"/>
          </a:xfrm>
        </p:spPr>
        <p:txBody>
          <a:bodyPr/>
          <a:lstStyle/>
          <a:p>
            <a:pPr eaLnBrk="1" hangingPunct="1"/>
            <a:r>
              <a:rPr lang="zh-CN" altLang="en-US" b="1" dirty="0"/>
              <a:t>在一个方法中，对于</a:t>
            </a:r>
            <a:r>
              <a:rPr lang="zh-CN" altLang="en-US" b="1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可能抛出的异常</a:t>
            </a:r>
            <a:r>
              <a:rPr lang="zh-CN" altLang="en-US" b="1" dirty="0"/>
              <a:t>，处理方式有两种：</a:t>
            </a:r>
            <a:endParaRPr kumimoji="1" lang="zh-CN" altLang="en-US" b="1" dirty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AutoNum type="arabicPeriod"/>
            </a:pPr>
            <a:r>
              <a:rPr kumimoji="1" lang="en-US" altLang="zh-CN" sz="2800" b="1" dirty="0">
                <a:solidFill>
                  <a:srgbClr val="0000CC"/>
                </a:solidFill>
              </a:rPr>
              <a:t>try-catch-finally</a:t>
            </a:r>
          </a:p>
          <a:p>
            <a:pPr lvl="2"/>
            <a:r>
              <a:rPr kumimoji="1" lang="zh-CN" altLang="en-US" sz="2400" dirty="0">
                <a:solidFill>
                  <a:schemeClr val="tx2"/>
                </a:solidFill>
              </a:rPr>
              <a:t>在方法体内，用</a:t>
            </a:r>
            <a:r>
              <a:rPr kumimoji="1" lang="en-US" altLang="zh-CN" sz="2400" b="1" dirty="0">
                <a:solidFill>
                  <a:srgbClr val="0000CC"/>
                </a:solidFill>
              </a:rPr>
              <a:t>try-catch-finally</a:t>
            </a:r>
            <a:r>
              <a:rPr kumimoji="1" lang="zh-CN" altLang="en-US" sz="2400" dirty="0">
                <a:solidFill>
                  <a:schemeClr val="tx2"/>
                </a:solidFill>
              </a:rPr>
              <a:t>语句对异常</a:t>
            </a:r>
            <a:r>
              <a:rPr kumimoji="1" lang="zh-CN" altLang="en-US" sz="24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及时</a:t>
            </a:r>
            <a:r>
              <a:rPr kumimoji="1"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处理</a:t>
            </a:r>
            <a:r>
              <a:rPr kumimoji="1" lang="zh-CN" altLang="en-US" sz="2400" dirty="0">
                <a:solidFill>
                  <a:schemeClr val="tx2"/>
                </a:solidFill>
              </a:rPr>
              <a:t>。</a:t>
            </a:r>
            <a:endParaRPr lang="zh-CN" altLang="en-US" sz="2400" dirty="0"/>
          </a:p>
          <a:p>
            <a:pPr lvl="1" eaLnBrk="1" hangingPunct="1">
              <a:buFont typeface="Wingdings" pitchFamily="2" charset="2"/>
              <a:buAutoNum type="arabicPeriod"/>
            </a:pPr>
            <a:endParaRPr kumimoji="1" lang="en-US" altLang="zh-CN" b="1" dirty="0">
              <a:solidFill>
                <a:srgbClr val="0000CC"/>
              </a:solidFill>
            </a:endParaRPr>
          </a:p>
          <a:p>
            <a:pPr lvl="1" eaLnBrk="1" hangingPunct="1">
              <a:buFont typeface="Wingdings" pitchFamily="2" charset="2"/>
              <a:buAutoNum type="arabicPeriod"/>
            </a:pPr>
            <a:r>
              <a:rPr kumimoji="1" lang="en-US" altLang="zh-CN" sz="2800" b="1" dirty="0">
                <a:solidFill>
                  <a:srgbClr val="0000CC"/>
                </a:solidFill>
              </a:rPr>
              <a:t>throws</a:t>
            </a:r>
          </a:p>
          <a:p>
            <a:pPr lvl="2"/>
            <a:r>
              <a:rPr kumimoji="1" lang="zh-CN" altLang="en-US" sz="2400" dirty="0">
                <a:solidFill>
                  <a:schemeClr val="tx2"/>
                </a:solidFill>
              </a:rPr>
              <a:t>一个方法不处理它产生的异常，只在方法头部使用</a:t>
            </a:r>
            <a:r>
              <a:rPr kumimoji="1" lang="en-US" altLang="zh-CN" sz="2400" b="1" dirty="0">
                <a:solidFill>
                  <a:srgbClr val="0000CC"/>
                </a:solidFill>
              </a:rPr>
              <a:t>throws</a:t>
            </a:r>
            <a:r>
              <a:rPr kumimoji="1" lang="zh-CN" altLang="en-US" sz="2400" dirty="0">
                <a:solidFill>
                  <a:schemeClr val="tx2"/>
                </a:solidFill>
              </a:rPr>
              <a:t>声明抛出异常；</a:t>
            </a:r>
            <a:endParaRPr kumimoji="1" lang="en-US" altLang="zh-CN" sz="2400" dirty="0">
              <a:solidFill>
                <a:schemeClr val="tx2"/>
              </a:solidFill>
            </a:endParaRPr>
          </a:p>
          <a:p>
            <a:pPr lvl="2"/>
            <a:r>
              <a:rPr kumimoji="1"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使</a:t>
            </a:r>
            <a:r>
              <a:rPr kumimoji="1"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异常沿着方法的调用层次向上传递</a:t>
            </a:r>
            <a:r>
              <a:rPr kumimoji="1"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，由调用它的方法来处理这些异常</a:t>
            </a:r>
            <a:r>
              <a:rPr kumimoji="1" lang="zh-CN" altLang="en-US" sz="2400" dirty="0">
                <a:solidFill>
                  <a:schemeClr val="tx2"/>
                </a:solidFill>
              </a:rPr>
              <a:t>。</a:t>
            </a:r>
            <a:endParaRPr kumimoji="1" lang="en-US" altLang="zh-CN" sz="2400" dirty="0">
              <a:solidFill>
                <a:schemeClr val="tx2"/>
              </a:solidFill>
            </a:endParaRPr>
          </a:p>
          <a:p>
            <a:pPr lvl="1" eaLnBrk="1" hangingPunct="1">
              <a:buFont typeface="Wingdings" pitchFamily="2" charset="2"/>
              <a:buAutoNum type="arabicPeriod"/>
            </a:pPr>
            <a:endParaRPr kumimoji="1" lang="zh-CN" altLang="en-US" dirty="0">
              <a:solidFill>
                <a:schemeClr val="tx2"/>
              </a:solidFill>
            </a:endParaRPr>
          </a:p>
          <a:p>
            <a:pPr eaLnBrk="1" hangingPunct="1"/>
            <a:endParaRPr lang="en-US" altLang="zh-CN" dirty="0"/>
          </a:p>
        </p:txBody>
      </p:sp>
      <p:sp>
        <p:nvSpPr>
          <p:cNvPr id="3584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A9C3990-9A96-4382-8EAE-ED580A8489A7}" type="slidenum">
              <a:rPr lang="en-US" altLang="zh-CN" smtClean="0"/>
              <a:pPr eaLnBrk="1" hangingPunct="1"/>
              <a:t>32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8925"/>
            <a:ext cx="7543800" cy="1128713"/>
          </a:xfrm>
          <a:noFill/>
        </p:spPr>
        <p:txBody>
          <a:bodyPr/>
          <a:lstStyle/>
          <a:p>
            <a:pPr marL="742950" indent="-742950" eaLnBrk="1" hangingPunct="1">
              <a:buFont typeface="+mj-ea"/>
              <a:buAutoNum type="circleNumDbPlain"/>
            </a:pPr>
            <a:r>
              <a:rPr lang="zh-CN" altLang="en-US" sz="4000" b="0" dirty="0">
                <a:solidFill>
                  <a:schemeClr val="tx1"/>
                </a:solidFill>
                <a:latin typeface="Times New Roman" pitchFamily="18" charset="0"/>
              </a:rPr>
              <a:t>捕获异常</a:t>
            </a:r>
            <a:r>
              <a:rPr lang="en-US" altLang="zh-CN" sz="4000" dirty="0">
                <a:solidFill>
                  <a:srgbClr val="0066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try-catch-finally</a:t>
            </a:r>
            <a:endParaRPr lang="zh-CN" altLang="en-US" sz="4000" b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28800"/>
            <a:ext cx="8229600" cy="4464025"/>
          </a:xfrm>
          <a:noFill/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dirty="0"/>
              <a:t>一个方法抛出异常后，</a:t>
            </a:r>
            <a:r>
              <a:rPr lang="en-US" altLang="zh-CN" dirty="0"/>
              <a:t>Java</a:t>
            </a:r>
            <a:r>
              <a:rPr lang="zh-CN" altLang="en-US" dirty="0"/>
              <a:t>运行系统从生成异常的方法开始进行回溯，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寻找用来处理错误的代码</a:t>
            </a:r>
            <a:r>
              <a:rPr lang="zh-CN" altLang="en-US" dirty="0">
                <a:solidFill>
                  <a:srgbClr val="C00000"/>
                </a:solidFill>
              </a:rPr>
              <a:t>；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dirty="0"/>
              <a:t>这个</a:t>
            </a:r>
            <a:r>
              <a:rPr lang="zh-CN" altLang="en-US" b="1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寻找处理错误的代码的过程</a:t>
            </a:r>
            <a:r>
              <a:rPr lang="zh-CN" altLang="en-US" dirty="0"/>
              <a:t>称为</a:t>
            </a:r>
            <a:r>
              <a:rPr lang="zh-CN" altLang="en-US" b="1" dirty="0">
                <a:solidFill>
                  <a:srgbClr val="A5002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捕获异常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如果未发现合适的处理错误的代码，程序就会中止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en-US" altLang="zh-CN" dirty="0"/>
              <a:t>Java</a:t>
            </a:r>
            <a:r>
              <a:rPr lang="zh-CN" altLang="en-US" dirty="0"/>
              <a:t>使用下面语句来捕获一个或多个异常： </a:t>
            </a:r>
            <a:endParaRPr lang="en-US" altLang="zh-CN" dirty="0"/>
          </a:p>
          <a:p>
            <a:pPr marL="0" indent="0" algn="ctr" eaLnBrk="1" hangingPunct="1">
              <a:buNone/>
            </a:pP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try-catch</a:t>
            </a:r>
            <a:r>
              <a:rPr lang="en-US" altLang="zh-CN" b="1" dirty="0">
                <a:solidFill>
                  <a:srgbClr val="006600"/>
                </a:solidFill>
              </a:rPr>
              <a:t>  </a:t>
            </a:r>
          </a:p>
          <a:p>
            <a:pPr marL="0" indent="0" algn="ctr" eaLnBrk="1" hangingPunct="1">
              <a:buNone/>
            </a:pPr>
            <a:r>
              <a:rPr lang="zh-CN" altLang="en-US" b="1" dirty="0"/>
              <a:t>或</a:t>
            </a:r>
            <a:r>
              <a:rPr lang="zh-CN" altLang="en-US" b="1" dirty="0">
                <a:solidFill>
                  <a:srgbClr val="006600"/>
                </a:solidFill>
              </a:rPr>
              <a:t> </a:t>
            </a:r>
            <a:endParaRPr lang="en-US" altLang="zh-CN" b="1" dirty="0">
              <a:solidFill>
                <a:srgbClr val="006600"/>
              </a:solidFill>
            </a:endParaRPr>
          </a:p>
          <a:p>
            <a:pPr marL="0" indent="0" algn="ctr" eaLnBrk="1" hangingPunct="1">
              <a:buNone/>
            </a:pPr>
            <a:r>
              <a:rPr lang="zh-CN" altLang="en-US" b="1" dirty="0">
                <a:solidFill>
                  <a:srgbClr val="006600"/>
                </a:solidFill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try-catch-finally</a:t>
            </a:r>
            <a:endParaRPr lang="zh-CN" altLang="en-US" dirty="0"/>
          </a:p>
        </p:txBody>
      </p:sp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7D5FDA31-3215-430D-B4A7-5863B900A6C5}" type="slidenum">
              <a:rPr lang="en-US" altLang="zh-CN" smtClean="0"/>
              <a:pPr eaLnBrk="1" hangingPunct="1"/>
              <a:t>33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15313" y="6248400"/>
            <a:ext cx="471487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F3B403D1-A800-4AE6-BF65-94A1DA845186}" type="slidenum">
              <a:rPr lang="en-US" altLang="zh-CN" smtClean="0"/>
              <a:pPr eaLnBrk="1" hangingPunct="1"/>
              <a:t>34</a:t>
            </a:fld>
            <a:endParaRPr lang="en-US" altLang="zh-CN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293194" y="332656"/>
            <a:ext cx="76073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1" lang="en-US" altLang="zh-CN" sz="3200" b="1" dirty="0"/>
              <a:t>try-catch-finally</a:t>
            </a:r>
            <a:r>
              <a:rPr lang="zh-CN" altLang="en-US" sz="3200" b="1" dirty="0"/>
              <a:t>的基本格式为：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553" y="1279848"/>
            <a:ext cx="7848872" cy="4968552"/>
          </a:xfrm>
          <a:solidFill>
            <a:schemeClr val="bg1"/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try </a:t>
            </a:r>
            <a:r>
              <a:rPr lang="en-US" altLang="zh-CN" sz="2400" dirty="0">
                <a:solidFill>
                  <a:srgbClr val="0000CC"/>
                </a:solidFill>
              </a:rPr>
              <a:t>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	//</a:t>
            </a:r>
            <a:r>
              <a:rPr lang="zh-CN" altLang="en-US" sz="2400" dirty="0">
                <a:solidFill>
                  <a:srgbClr val="0000CC"/>
                </a:solidFill>
              </a:rPr>
              <a:t>可能产生异常的代码；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catch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zh-CN" altLang="en-US" sz="2400" dirty="0"/>
              <a:t>异常类名 </a:t>
            </a:r>
            <a:r>
              <a:rPr lang="zh-CN" altLang="en-US" sz="2400" dirty="0">
                <a:solidFill>
                  <a:srgbClr val="C00000"/>
                </a:solidFill>
              </a:rPr>
              <a:t>异常对象名</a:t>
            </a:r>
            <a:r>
              <a:rPr lang="en-US" altLang="zh-CN" sz="2400" dirty="0">
                <a:solidFill>
                  <a:srgbClr val="C00000"/>
                </a:solidFill>
              </a:rPr>
              <a:t>) {  	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	//</a:t>
            </a:r>
            <a:r>
              <a:rPr lang="zh-CN" altLang="en-US" sz="2400" dirty="0">
                <a:solidFill>
                  <a:srgbClr val="C00000"/>
                </a:solidFill>
              </a:rPr>
              <a:t>处理</a:t>
            </a:r>
            <a:r>
              <a:rPr lang="zh-CN" altLang="en-US" sz="2400" dirty="0">
                <a:solidFill>
                  <a:srgbClr val="0000CC"/>
                </a:solidFill>
              </a:rPr>
              <a:t>第一种</a:t>
            </a:r>
            <a:r>
              <a:rPr lang="zh-CN" altLang="en-US" sz="2400" dirty="0">
                <a:solidFill>
                  <a:srgbClr val="C00000"/>
                </a:solidFill>
              </a:rPr>
              <a:t>异常的异常处理代码；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catch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zh-CN" altLang="en-US" sz="2400" dirty="0"/>
              <a:t>异常类名 </a:t>
            </a:r>
            <a:r>
              <a:rPr lang="zh-CN" altLang="en-US" sz="2400" dirty="0">
                <a:solidFill>
                  <a:srgbClr val="C00000"/>
                </a:solidFill>
              </a:rPr>
              <a:t>异常对象名</a:t>
            </a:r>
            <a:r>
              <a:rPr lang="en-US" altLang="zh-CN" sz="2400" dirty="0">
                <a:solidFill>
                  <a:srgbClr val="C00000"/>
                </a:solidFill>
              </a:rPr>
              <a:t>)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 	//</a:t>
            </a:r>
            <a:r>
              <a:rPr lang="zh-CN" altLang="en-US" sz="2400" dirty="0">
                <a:solidFill>
                  <a:srgbClr val="C00000"/>
                </a:solidFill>
              </a:rPr>
              <a:t>处理</a:t>
            </a:r>
            <a:r>
              <a:rPr lang="zh-CN" altLang="en-US" sz="2400" dirty="0">
                <a:solidFill>
                  <a:srgbClr val="0000CC"/>
                </a:solidFill>
              </a:rPr>
              <a:t>第二种</a:t>
            </a:r>
            <a:r>
              <a:rPr lang="zh-CN" altLang="en-US" sz="2400" dirty="0">
                <a:solidFill>
                  <a:srgbClr val="C00000"/>
                </a:solidFill>
              </a:rPr>
              <a:t>异常的异常处理代码；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ahoma" pitchFamily="34" charset="0"/>
              </a:rPr>
              <a:t>…</a:t>
            </a:r>
            <a:endParaRPr lang="en-US" altLang="zh-CN" sz="240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/>
              <a:t>finally</a:t>
            </a:r>
            <a:r>
              <a:rPr lang="en-US" altLang="zh-CN" sz="2400" dirty="0"/>
              <a:t> { //</a:t>
            </a:r>
            <a:r>
              <a:rPr lang="zh-CN" altLang="en-US" sz="24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可选语句块</a:t>
            </a:r>
            <a:endParaRPr lang="en-US" altLang="zh-CN" sz="2400" b="1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dirty="0"/>
              <a:t>   	//</a:t>
            </a:r>
            <a:r>
              <a:rPr lang="zh-CN" altLang="en-US" sz="2400" dirty="0"/>
              <a:t>最终处理，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不管异常是否发生</a:t>
            </a:r>
            <a:r>
              <a:rPr lang="zh-CN" altLang="en-US" sz="2400" dirty="0"/>
              <a:t>，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一定会被执行。</a:t>
            </a:r>
            <a:endParaRPr lang="en-US" altLang="zh-CN" sz="240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/>
            <a:r>
              <a:rPr lang="en-US" altLang="zh-CN" sz="3600" dirty="0">
                <a:solidFill>
                  <a:schemeClr val="tx1"/>
                </a:solidFill>
              </a:rPr>
              <a:t>try</a:t>
            </a:r>
            <a:r>
              <a:rPr lang="zh-CN" altLang="en-US" sz="3600" dirty="0">
                <a:solidFill>
                  <a:schemeClr val="tx1"/>
                </a:solidFill>
              </a:rPr>
              <a:t>语句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14488"/>
            <a:ext cx="8229600" cy="4386275"/>
          </a:xfrm>
          <a:noFill/>
        </p:spPr>
        <p:txBody>
          <a:bodyPr/>
          <a:lstStyle/>
          <a:p>
            <a:pPr eaLnBrk="1" hangingPunct="1"/>
            <a:r>
              <a:rPr lang="zh-CN" altLang="en-US" dirty="0"/>
              <a:t>捕获异常的第一步：</a:t>
            </a:r>
          </a:p>
          <a:p>
            <a:pPr lvl="1" eaLnBrk="1" hangingPunct="1"/>
            <a:r>
              <a:rPr lang="zh-CN" altLang="en-US" sz="2600" dirty="0"/>
              <a:t>程序员将</a:t>
            </a:r>
            <a:r>
              <a:rPr lang="zh-CN" altLang="en-US" sz="26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可能出现异常的语句</a:t>
            </a:r>
            <a:r>
              <a:rPr lang="zh-CN" altLang="en-US" sz="2600" dirty="0"/>
              <a:t>放入</a:t>
            </a:r>
            <a:r>
              <a:rPr lang="en-US" altLang="zh-CN" sz="2600" b="1" dirty="0">
                <a:solidFill>
                  <a:srgbClr val="0000CC"/>
                </a:solidFill>
              </a:rPr>
              <a:t>try</a:t>
            </a:r>
            <a:r>
              <a:rPr lang="zh-CN" altLang="en-US" sz="2600" dirty="0"/>
              <a:t>关键字后的花括号中。</a:t>
            </a:r>
          </a:p>
          <a:p>
            <a:pPr lvl="1" eaLnBrk="1" hangingPunct="1"/>
            <a:r>
              <a:rPr lang="zh-CN" altLang="en-US" sz="2600" dirty="0"/>
              <a:t>在执行过程中，这段</a:t>
            </a:r>
            <a:r>
              <a:rPr lang="zh-CN" altLang="en-US" sz="2600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代码</a:t>
            </a:r>
            <a:r>
              <a:rPr lang="zh-CN" altLang="en-US" sz="2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可能</a:t>
            </a:r>
            <a:r>
              <a:rPr lang="zh-CN" altLang="en-US" sz="2600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会产生并抛出</a:t>
            </a:r>
            <a:r>
              <a:rPr lang="zh-CN" altLang="en-US" sz="26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一个或多个异常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lvl="1" eaLnBrk="1" hangingPunct="1"/>
            <a:endParaRPr lang="zh-CN" altLang="en-US" sz="2600" dirty="0">
              <a:solidFill>
                <a:srgbClr val="C00000"/>
              </a:solidFill>
            </a:endParaRPr>
          </a:p>
          <a:p>
            <a:pPr lvl="1" eaLnBrk="1" hangingPunct="1"/>
            <a:r>
              <a:rPr lang="en-US" altLang="zh-CN" sz="2600" dirty="0"/>
              <a:t>try</a:t>
            </a:r>
            <a:r>
              <a:rPr lang="zh-CN" altLang="en-US" sz="2600" dirty="0"/>
              <a:t>语句块中，</a:t>
            </a:r>
            <a:r>
              <a:rPr lang="zh-CN" altLang="en-US" sz="26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异常抛出点后的代码</a:t>
            </a:r>
            <a:r>
              <a:rPr lang="zh-CN" altLang="en-US" sz="2600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在抛出异常后不再执行</a:t>
            </a:r>
            <a:r>
              <a:rPr lang="zh-CN" altLang="en-US" sz="26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6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sz="2600" dirty="0"/>
              <a:t>也可以说：</a:t>
            </a:r>
            <a:r>
              <a:rPr lang="zh-CN" altLang="en-US" b="1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异常的抛出终止了</a:t>
            </a:r>
            <a:r>
              <a:rPr lang="en-US" altLang="zh-CN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try</a:t>
            </a:r>
            <a:r>
              <a:rPr lang="zh-CN" altLang="en-US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代码段</a:t>
            </a:r>
            <a:r>
              <a:rPr lang="zh-CN" altLang="en-US" b="1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的执行</a:t>
            </a:r>
            <a:r>
              <a:rPr lang="zh-CN" altLang="en-US" dirty="0">
                <a:solidFill>
                  <a:srgbClr val="0000CC"/>
                </a:solidFill>
              </a:rPr>
              <a:t>。</a:t>
            </a:r>
          </a:p>
        </p:txBody>
      </p:sp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EA279A4-967E-49BD-ADA4-AFAECF3B6FF5}" type="slidenum">
              <a:rPr lang="en-US" altLang="zh-CN" smtClean="0"/>
              <a:pPr eaLnBrk="1" hangingPunct="1"/>
              <a:t>35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>
                <a:solidFill>
                  <a:schemeClr val="tx1"/>
                </a:solidFill>
              </a:rPr>
              <a:t>catch</a:t>
            </a:r>
            <a:r>
              <a:rPr lang="zh-CN" altLang="en-US" sz="4000">
                <a:solidFill>
                  <a:schemeClr val="tx1"/>
                </a:solidFill>
              </a:rPr>
              <a:t>语句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85938"/>
            <a:ext cx="8229600" cy="4306887"/>
          </a:xfrm>
          <a:noFill/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每个</a:t>
            </a:r>
            <a:r>
              <a:rPr lang="en-US" altLang="zh-CN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try</a:t>
            </a:r>
            <a:r>
              <a:rPr lang="zh-CN" altLang="en-US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语句</a:t>
            </a:r>
            <a:r>
              <a:rPr lang="zh-CN" altLang="en-US" dirty="0">
                <a:latin typeface="+mj-lt"/>
              </a:rPr>
              <a:t>必须伴随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一个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多个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catch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语句</a:t>
            </a:r>
            <a:r>
              <a:rPr lang="zh-CN" altLang="en-US" dirty="0">
                <a:latin typeface="+mj-lt"/>
              </a:rPr>
              <a:t>，用于捕获</a:t>
            </a:r>
            <a:r>
              <a:rPr lang="en-US" altLang="zh-CN" dirty="0">
                <a:latin typeface="+mj-lt"/>
              </a:rPr>
              <a:t>try</a:t>
            </a:r>
            <a:r>
              <a:rPr lang="zh-CN" altLang="en-US" dirty="0">
                <a:latin typeface="+mj-lt"/>
              </a:rPr>
              <a:t>代码块所产生的异常并做相应的处理。</a:t>
            </a:r>
            <a:endParaRPr lang="en-US" altLang="zh-CN" dirty="0">
              <a:latin typeface="+mj-lt"/>
            </a:endParaRPr>
          </a:p>
          <a:p>
            <a:pPr eaLnBrk="1" hangingPunct="1">
              <a:spcBef>
                <a:spcPts val="0"/>
              </a:spcBef>
            </a:pPr>
            <a:endParaRPr lang="zh-CN" altLang="en-US" dirty="0"/>
          </a:p>
          <a:p>
            <a:pPr eaLnBrk="1" hangingPunct="1">
              <a:spcBef>
                <a:spcPts val="0"/>
              </a:spcBef>
            </a:pPr>
            <a:r>
              <a:rPr lang="en-US" altLang="zh-CN" dirty="0"/>
              <a:t>catch</a:t>
            </a:r>
            <a:r>
              <a:rPr lang="zh-CN" altLang="en-US" dirty="0"/>
              <a:t>语句有</a:t>
            </a:r>
            <a:r>
              <a:rPr lang="zh-CN" altLang="en-US" b="1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一个形式参数</a:t>
            </a:r>
            <a:r>
              <a:rPr lang="zh-CN" altLang="en-US" dirty="0"/>
              <a:t>，参数类型用于指明其所能捕获的异常类型。</a:t>
            </a:r>
            <a:endParaRPr lang="en-US" altLang="zh-CN" dirty="0"/>
          </a:p>
          <a:p>
            <a:pPr eaLnBrk="1" hangingPunct="1">
              <a:spcBef>
                <a:spcPts val="0"/>
              </a:spcBef>
            </a:pPr>
            <a:endParaRPr lang="en-US" altLang="zh-CN" dirty="0"/>
          </a:p>
          <a:p>
            <a:pPr eaLnBrk="1" hangingPunct="1">
              <a:spcBef>
                <a:spcPts val="0"/>
              </a:spcBef>
            </a:pPr>
            <a:r>
              <a:rPr lang="zh-CN" altLang="en-US" dirty="0"/>
              <a:t>运行时，</a:t>
            </a:r>
            <a:r>
              <a:rPr lang="zh-CN" altLang="en-US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系统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通过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参数值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把被抛出的异常对象传递给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catch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语句</a:t>
            </a:r>
            <a:r>
              <a:rPr lang="zh-CN" altLang="en-US" dirty="0"/>
              <a:t>。</a:t>
            </a:r>
          </a:p>
        </p:txBody>
      </p:sp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6518524A-0DF8-49DA-A741-CDA57F40C19F}" type="slidenum">
              <a:rPr lang="en-US" altLang="zh-CN" smtClean="0"/>
              <a:pPr eaLnBrk="1" hangingPunct="1"/>
              <a:t>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7643813" cy="992188"/>
          </a:xfrm>
          <a:noFill/>
        </p:spPr>
        <p:txBody>
          <a:bodyPr anchor="ctr"/>
          <a:lstStyle/>
          <a:p>
            <a:pPr eaLnBrk="1" hangingPunct="1"/>
            <a:r>
              <a:rPr lang="en-US" altLang="zh-CN" sz="4000">
                <a:solidFill>
                  <a:schemeClr val="tx1"/>
                </a:solidFill>
              </a:rPr>
              <a:t>finally</a:t>
            </a:r>
            <a:r>
              <a:rPr lang="zh-CN" altLang="en-US" sz="4000">
                <a:solidFill>
                  <a:schemeClr val="tx1"/>
                </a:solidFill>
              </a:rPr>
              <a:t>语句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77988"/>
            <a:ext cx="8229600" cy="4422775"/>
          </a:xfrm>
          <a:noFill/>
        </p:spPr>
        <p:txBody>
          <a:bodyPr/>
          <a:lstStyle/>
          <a:p>
            <a:pPr eaLnBrk="1" hangingPunct="1"/>
            <a:r>
              <a:rPr lang="zh-CN" altLang="en-US" dirty="0"/>
              <a:t>捕获异常的最后一步</a:t>
            </a:r>
          </a:p>
          <a:p>
            <a:pPr lvl="1" eaLnBrk="1" hangingPunct="1">
              <a:spcBef>
                <a:spcPts val="0"/>
              </a:spcBef>
            </a:pPr>
            <a:r>
              <a:rPr lang="zh-CN" altLang="en-US" dirty="0"/>
              <a:t>通过</a:t>
            </a:r>
            <a:r>
              <a:rPr lang="en-US" altLang="zh-CN" dirty="0"/>
              <a:t>finally</a:t>
            </a:r>
            <a:r>
              <a:rPr lang="zh-CN" altLang="en-US" dirty="0"/>
              <a:t>语句为异常处理提供一个统一的出口；</a:t>
            </a:r>
            <a:endParaRPr lang="en-US" altLang="zh-CN" dirty="0"/>
          </a:p>
          <a:p>
            <a:pPr lvl="1" eaLnBrk="1" hangingPunct="1">
              <a:spcBef>
                <a:spcPts val="0"/>
              </a:spcBef>
            </a:pPr>
            <a:endParaRPr lang="en-US" altLang="zh-CN" dirty="0"/>
          </a:p>
          <a:p>
            <a:pPr lvl="1" eaLnBrk="1" hangingPunct="1">
              <a:spcBef>
                <a:spcPts val="0"/>
              </a:spcBef>
            </a:pPr>
            <a:r>
              <a:rPr lang="zh-CN" altLang="en-US" b="1" dirty="0"/>
              <a:t>无论</a:t>
            </a:r>
            <a:r>
              <a:rPr lang="en-US" altLang="zh-CN" b="1" dirty="0"/>
              <a:t>try</a:t>
            </a:r>
            <a:r>
              <a:rPr lang="zh-CN" altLang="en-US" b="1" dirty="0"/>
              <a:t>所指定的程序块中是否抛出异常、抛出哪种异常，</a:t>
            </a:r>
            <a:r>
              <a:rPr lang="en-US" altLang="zh-CN" b="1" dirty="0">
                <a:solidFill>
                  <a:srgbClr val="C00000"/>
                </a:solidFill>
              </a:rPr>
              <a:t>finally</a:t>
            </a:r>
            <a:r>
              <a:rPr lang="zh-CN" altLang="en-US" b="1" dirty="0">
                <a:solidFill>
                  <a:srgbClr val="C00000"/>
                </a:solidFill>
              </a:rPr>
              <a:t>关键字中包含的代码都要被执行；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 eaLnBrk="1" hangingPunct="1">
              <a:spcBef>
                <a:spcPts val="0"/>
              </a:spcBef>
            </a:pPr>
            <a:endParaRPr lang="en-US" altLang="zh-CN" b="1" dirty="0">
              <a:solidFill>
                <a:srgbClr val="C00000"/>
              </a:solidFill>
            </a:endParaRPr>
          </a:p>
          <a:p>
            <a:pPr lvl="1" eaLnBrk="1" hangingPunct="1">
              <a:spcBef>
                <a:spcPts val="0"/>
              </a:spcBef>
            </a:pPr>
            <a:r>
              <a:rPr lang="zh-CN" altLang="en-US" dirty="0"/>
              <a:t>因而，通常在</a:t>
            </a:r>
            <a:r>
              <a:rPr lang="en-US" altLang="zh-CN" dirty="0"/>
              <a:t>finally</a:t>
            </a:r>
            <a:r>
              <a:rPr lang="zh-CN" altLang="en-US" dirty="0"/>
              <a:t>语句中可以进行：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zh-CN" altLang="en-US" b="1" dirty="0"/>
              <a:t>释放资源，</a:t>
            </a:r>
            <a:endParaRPr lang="en-US" altLang="zh-CN" b="1" dirty="0"/>
          </a:p>
          <a:p>
            <a:pPr lvl="2">
              <a:spcBef>
                <a:spcPts val="0"/>
              </a:spcBef>
            </a:pPr>
            <a:r>
              <a:rPr lang="zh-CN" altLang="en-US" b="1" dirty="0"/>
              <a:t>关闭使用完的文件</a:t>
            </a:r>
            <a:r>
              <a:rPr lang="zh-CN" altLang="en-US" dirty="0"/>
              <a:t>等。</a:t>
            </a:r>
          </a:p>
        </p:txBody>
      </p:sp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7092925A-5034-4CDC-A068-DF7B7EBEB2FC}" type="slidenum">
              <a:rPr lang="en-US" altLang="zh-CN" smtClean="0"/>
              <a:pPr eaLnBrk="1" hangingPunct="1"/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4EF67844-C26D-43C7-BF40-157256D5D3E9}" type="slidenum">
              <a:rPr lang="en-US" altLang="zh-CN" smtClean="0"/>
              <a:pPr eaLnBrk="1" hangingPunct="1"/>
              <a:t>38</a:t>
            </a:fld>
            <a:endParaRPr lang="en-US" altLang="zh-CN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543800" cy="9906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200" dirty="0"/>
              <a:t>异常处理语句</a:t>
            </a:r>
            <a:r>
              <a:rPr lang="en-US" altLang="zh-CN" sz="3200" dirty="0"/>
              <a:t>(try-catch-finally)</a:t>
            </a:r>
            <a:r>
              <a:rPr lang="zh-CN" altLang="en-US" sz="3200" dirty="0"/>
              <a:t>的控制流程</a:t>
            </a:r>
            <a:endParaRPr lang="en-US" altLang="zh-CN" sz="3200" dirty="0"/>
          </a:p>
        </p:txBody>
      </p:sp>
      <p:sp>
        <p:nvSpPr>
          <p:cNvPr id="37894" name="AutoShape 5"/>
          <p:cNvSpPr>
            <a:spLocks noChangeArrowheads="1"/>
          </p:cNvSpPr>
          <p:nvPr/>
        </p:nvSpPr>
        <p:spPr bwMode="auto">
          <a:xfrm>
            <a:off x="1403649" y="2469519"/>
            <a:ext cx="936104" cy="392113"/>
          </a:xfrm>
          <a:prstGeom prst="flowChartProcess">
            <a:avLst/>
          </a:prstGeom>
          <a:solidFill>
            <a:srgbClr val="C9E7E9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chemeClr val="tx2"/>
            </a:outerShdw>
          </a:effectLst>
        </p:spPr>
        <p:txBody>
          <a:bodyPr lIns="61711" tIns="39187" rIns="61711" bIns="39187" anchor="ctr"/>
          <a:lstStyle/>
          <a:p>
            <a:pPr algn="ctr" defTabSz="784225" eaLnBrk="0" hangingPunct="0"/>
            <a:r>
              <a:rPr lang="en-US" altLang="zh-CN" sz="2400" b="1">
                <a:ea typeface="华文细黑" pitchFamily="2" charset="-122"/>
              </a:rPr>
              <a:t>try</a:t>
            </a:r>
            <a:r>
              <a:rPr lang="zh-CN" altLang="en-US" sz="2400" b="1">
                <a:ea typeface="华文细黑" pitchFamily="2" charset="-122"/>
              </a:rPr>
              <a:t>块</a:t>
            </a:r>
          </a:p>
        </p:txBody>
      </p:sp>
      <p:sp>
        <p:nvSpPr>
          <p:cNvPr id="37895" name="AutoShape 6"/>
          <p:cNvSpPr>
            <a:spLocks noChangeArrowheads="1"/>
          </p:cNvSpPr>
          <p:nvPr/>
        </p:nvSpPr>
        <p:spPr bwMode="auto">
          <a:xfrm>
            <a:off x="5761336" y="1612269"/>
            <a:ext cx="1478953" cy="43497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chemeClr val="tx2"/>
            </a:outerShdw>
          </a:effectLst>
        </p:spPr>
        <p:txBody>
          <a:bodyPr lIns="61711" tIns="39187" rIns="61711" bIns="39187" anchor="ctr"/>
          <a:lstStyle/>
          <a:p>
            <a:pPr algn="ctr" defTabSz="784225" eaLnBrk="0" hangingPunct="0"/>
            <a:r>
              <a:rPr lang="en-US" altLang="zh-CN" sz="2400" b="1">
                <a:ea typeface="华文细黑" pitchFamily="2" charset="-122"/>
              </a:rPr>
              <a:t>finally</a:t>
            </a:r>
            <a:r>
              <a:rPr lang="zh-CN" altLang="en-US" sz="2400" b="1">
                <a:ea typeface="华文细黑" pitchFamily="2" charset="-122"/>
              </a:rPr>
              <a:t>块</a:t>
            </a:r>
          </a:p>
        </p:txBody>
      </p:sp>
      <p:sp>
        <p:nvSpPr>
          <p:cNvPr id="37896" name="AutoShape 7"/>
          <p:cNvSpPr>
            <a:spLocks noChangeArrowheads="1"/>
          </p:cNvSpPr>
          <p:nvPr/>
        </p:nvSpPr>
        <p:spPr bwMode="auto">
          <a:xfrm>
            <a:off x="3475336" y="1612269"/>
            <a:ext cx="1330325" cy="434975"/>
          </a:xfrm>
          <a:prstGeom prst="flowChartProcess">
            <a:avLst/>
          </a:prstGeom>
          <a:solidFill>
            <a:srgbClr val="C9E7E9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chemeClr val="tx2"/>
            </a:outerShdw>
          </a:effectLst>
        </p:spPr>
        <p:txBody>
          <a:bodyPr lIns="61711" tIns="39187" rIns="61711" bIns="39187" anchor="ctr"/>
          <a:lstStyle/>
          <a:p>
            <a:pPr algn="ctr" defTabSz="784225" eaLnBrk="0" hangingPunct="0"/>
            <a:r>
              <a:rPr lang="en-US" altLang="zh-CN" sz="2400" b="1">
                <a:ea typeface="华文细黑" pitchFamily="2" charset="-122"/>
              </a:rPr>
              <a:t>catch</a:t>
            </a:r>
            <a:r>
              <a:rPr lang="zh-CN" altLang="en-US" sz="2400" b="1">
                <a:ea typeface="华文细黑" pitchFamily="2" charset="-122"/>
              </a:rPr>
              <a:t>块</a:t>
            </a:r>
          </a:p>
        </p:txBody>
      </p:sp>
      <p:sp>
        <p:nvSpPr>
          <p:cNvPr id="37897" name="AutoShape 8"/>
          <p:cNvSpPr>
            <a:spLocks noChangeArrowheads="1"/>
          </p:cNvSpPr>
          <p:nvPr/>
        </p:nvSpPr>
        <p:spPr bwMode="auto">
          <a:xfrm>
            <a:off x="5799930" y="3088644"/>
            <a:ext cx="1401763" cy="357188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chemeClr val="tx2"/>
            </a:outerShdw>
          </a:effectLst>
        </p:spPr>
        <p:txBody>
          <a:bodyPr lIns="61711" tIns="39187" rIns="61711" bIns="39187" anchor="ctr"/>
          <a:lstStyle/>
          <a:p>
            <a:pPr algn="ctr" defTabSz="784225" eaLnBrk="0" hangingPunct="0"/>
            <a:r>
              <a:rPr lang="en-US" altLang="zh-CN" sz="2400" b="1" dirty="0">
                <a:ea typeface="华文细黑" pitchFamily="2" charset="-122"/>
              </a:rPr>
              <a:t>finally</a:t>
            </a:r>
            <a:r>
              <a:rPr lang="zh-CN" altLang="en-US" sz="2400" b="1" dirty="0">
                <a:ea typeface="华文细黑" pitchFamily="2" charset="-122"/>
              </a:rPr>
              <a:t>块</a:t>
            </a:r>
          </a:p>
        </p:txBody>
      </p:sp>
      <p:cxnSp>
        <p:nvCxnSpPr>
          <p:cNvPr id="37898" name="AutoShape 9"/>
          <p:cNvCxnSpPr>
            <a:cxnSpLocks noChangeShapeType="1"/>
            <a:stCxn id="37894" idx="2"/>
            <a:endCxn id="37897" idx="1"/>
          </p:cNvCxnSpPr>
          <p:nvPr/>
        </p:nvCxnSpPr>
        <p:spPr bwMode="auto">
          <a:xfrm rot="16200000" flipH="1">
            <a:off x="3633012" y="1100320"/>
            <a:ext cx="405606" cy="3928229"/>
          </a:xfrm>
          <a:prstGeom prst="bentConnector2">
            <a:avLst/>
          </a:prstGeom>
          <a:noFill/>
          <a:ln w="222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9" name="AutoShape 10"/>
          <p:cNvCxnSpPr>
            <a:cxnSpLocks noChangeShapeType="1"/>
            <a:stCxn id="37894" idx="0"/>
            <a:endCxn id="37896" idx="1"/>
          </p:cNvCxnSpPr>
          <p:nvPr/>
        </p:nvCxnSpPr>
        <p:spPr bwMode="auto">
          <a:xfrm rot="5400000" flipH="1" flipV="1">
            <a:off x="2353637" y="1347821"/>
            <a:ext cx="639762" cy="1603635"/>
          </a:xfrm>
          <a:prstGeom prst="bentConnector2">
            <a:avLst/>
          </a:prstGeom>
          <a:noFill/>
          <a:ln w="222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0" name="AutoShape 11"/>
          <p:cNvCxnSpPr>
            <a:cxnSpLocks noChangeShapeType="1"/>
            <a:endCxn id="37895" idx="1"/>
          </p:cNvCxnSpPr>
          <p:nvPr/>
        </p:nvCxnSpPr>
        <p:spPr bwMode="auto">
          <a:xfrm>
            <a:off x="4904175" y="1826582"/>
            <a:ext cx="857161" cy="3175"/>
          </a:xfrm>
          <a:prstGeom prst="straightConnector1">
            <a:avLst/>
          </a:prstGeom>
          <a:noFill/>
          <a:ln w="222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1903711" y="1397957"/>
            <a:ext cx="1462087" cy="31432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  <a:effectLst/>
        </p:spPr>
        <p:txBody>
          <a:bodyPr lIns="61711" tIns="39187" rIns="61711" bIns="39187" anchor="ctr"/>
          <a:lstStyle/>
          <a:p>
            <a:pPr algn="ctr" defTabSz="784225" eaLnBrk="0" hangingPunct="0">
              <a:defRPr/>
            </a:pP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发生异常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2027535" y="3349340"/>
            <a:ext cx="1214438" cy="28575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  <a:effectLst/>
        </p:spPr>
        <p:txBody>
          <a:bodyPr lIns="61711" tIns="39187" rIns="61711" bIns="39187" anchor="ctr"/>
          <a:lstStyle/>
          <a:p>
            <a:pPr defTabSz="784225" eaLnBrk="0" hangingPunct="0">
              <a:defRPr/>
            </a:pPr>
            <a:r>
              <a:rPr lang="zh-CN" altLang="en-US" sz="2400" b="1" dirty="0">
                <a:solidFill>
                  <a:srgbClr val="0000CC"/>
                </a:solidFill>
                <a:latin typeface="+mj-ea"/>
                <a:ea typeface="+mj-ea"/>
              </a:rPr>
              <a:t>无异常</a:t>
            </a:r>
          </a:p>
        </p:txBody>
      </p:sp>
      <p:sp>
        <p:nvSpPr>
          <p:cNvPr id="40965" name="Rectangle 14"/>
          <p:cNvSpPr>
            <a:spLocks noChangeArrowheads="1"/>
          </p:cNvSpPr>
          <p:nvPr/>
        </p:nvSpPr>
        <p:spPr bwMode="auto">
          <a:xfrm>
            <a:off x="390364" y="4184812"/>
            <a:ext cx="8363272" cy="2165372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1711" tIns="39187" rIns="61711" bIns="39187" anchor="ctr"/>
          <a:lstStyle/>
          <a:p>
            <a:pPr eaLnBrk="0" hangingPunct="0">
              <a:buSzPct val="70000"/>
              <a:buFont typeface="Wingdings" pitchFamily="2" charset="2"/>
              <a:buNone/>
            </a:pPr>
            <a:r>
              <a:rPr lang="zh-CN" altLang="en-US" sz="2400" dirty="0"/>
              <a:t>通常在</a:t>
            </a:r>
            <a:r>
              <a:rPr lang="en-US" altLang="zh-CN" sz="2400" b="1" dirty="0">
                <a:solidFill>
                  <a:srgbClr val="C00000"/>
                </a:solidFill>
              </a:rPr>
              <a:t>finally</a:t>
            </a:r>
            <a:r>
              <a:rPr lang="zh-CN" altLang="en-US" sz="2400" b="1" dirty="0">
                <a:solidFill>
                  <a:srgbClr val="C00000"/>
                </a:solidFill>
              </a:rPr>
              <a:t>块</a:t>
            </a:r>
            <a:r>
              <a:rPr lang="zh-CN" altLang="en-US" sz="2400" dirty="0"/>
              <a:t>中编写将资源返还给系统的语句，一般包括：</a:t>
            </a:r>
          </a:p>
          <a:p>
            <a:pPr lvl="1" eaLnBrk="0" hangingPunct="0">
              <a:buSzPct val="70000"/>
              <a:buFont typeface="Wingdings" pitchFamily="2" charset="2"/>
              <a:buChar char="l"/>
            </a:pPr>
            <a:r>
              <a:rPr lang="zh-CN" altLang="en-US" sz="2200" dirty="0"/>
              <a:t> 释放动态分配的内存块</a:t>
            </a:r>
          </a:p>
          <a:p>
            <a:pPr lvl="1" eaLnBrk="0" hangingPunct="0">
              <a:buSzPct val="70000"/>
              <a:buFont typeface="Wingdings" pitchFamily="2" charset="2"/>
              <a:buChar char="l"/>
            </a:pPr>
            <a:r>
              <a:rPr lang="zh-CN" altLang="en-US" sz="2200" dirty="0"/>
              <a:t> 关闭文件</a:t>
            </a:r>
          </a:p>
          <a:p>
            <a:pPr lvl="1" eaLnBrk="0" hangingPunct="0">
              <a:buSzPct val="70000"/>
              <a:buFont typeface="Wingdings" pitchFamily="2" charset="2"/>
              <a:buChar char="l"/>
            </a:pPr>
            <a:r>
              <a:rPr lang="zh-CN" altLang="en-US" sz="2200" dirty="0"/>
              <a:t> 关闭数据库结果集</a:t>
            </a:r>
          </a:p>
          <a:p>
            <a:pPr lvl="1" eaLnBrk="0" hangingPunct="0">
              <a:buSzPct val="70000"/>
              <a:buFont typeface="Wingdings" pitchFamily="2" charset="2"/>
              <a:buChar char="l"/>
            </a:pPr>
            <a:r>
              <a:rPr lang="zh-CN" altLang="en-US" sz="2200" dirty="0"/>
              <a:t> 关闭与数据库建立的连接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0" grpId="0"/>
      <p:bldP spid="58381" grpId="0"/>
      <p:bldP spid="4096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07131"/>
            <a:ext cx="8640960" cy="4318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sz="2400" b="1" dirty="0">
                <a:solidFill>
                  <a:srgbClr val="000066"/>
                </a:solidFill>
              </a:rPr>
              <a:t>系统抛出异常后，及时捕获处理异常，运行</a:t>
            </a:r>
            <a:r>
              <a:rPr lang="en-US" altLang="zh-CN" sz="2400" b="1" dirty="0">
                <a:solidFill>
                  <a:srgbClr val="000066"/>
                </a:solidFill>
              </a:rPr>
              <a:t>finally</a:t>
            </a:r>
            <a:r>
              <a:rPr lang="zh-CN" altLang="en-US" sz="2400" b="1" dirty="0">
                <a:solidFill>
                  <a:srgbClr val="000066"/>
                </a:solidFill>
              </a:rPr>
              <a:t>块，程序继续运行。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548680"/>
            <a:ext cx="8585994" cy="597666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19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public class </a:t>
            </a:r>
            <a:r>
              <a:rPr lang="en-US" altLang="zh-CN" sz="1900" b="1" dirty="0" err="1">
                <a:solidFill>
                  <a:srgbClr val="CC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FinallyTest</a:t>
            </a:r>
            <a:r>
              <a:rPr lang="en-US" altLang="zh-CN" sz="19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9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   public void </a:t>
            </a:r>
            <a:r>
              <a:rPr lang="en-US" altLang="zh-CN" sz="1900" b="1" dirty="0" err="1">
                <a:solidFill>
                  <a:srgbClr val="0066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foo</a:t>
            </a:r>
            <a:r>
              <a:rPr lang="en-US" altLang="zh-CN" sz="1900" b="1" dirty="0">
                <a:latin typeface="Tahoma" pitchFamily="34" charset="0"/>
                <a:ea typeface="Tahoma" pitchFamily="34" charset="0"/>
                <a:cs typeface="Tahoma" pitchFamily="34" charset="0"/>
              </a:rPr>
              <a:t>()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900" b="1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try </a:t>
            </a:r>
            <a:r>
              <a:rPr lang="en-US" altLang="zh-CN" sz="1900" b="1" dirty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9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    	 int a[ ] = new int[2];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9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a[4] = 1;    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9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            </a:t>
            </a:r>
            <a:r>
              <a:rPr lang="en-US" altLang="zh-CN" sz="19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System.out.println</a:t>
            </a:r>
            <a:r>
              <a:rPr lang="en-US" altLang="zh-CN" sz="1900" b="1" dirty="0">
                <a:latin typeface="Tahoma" pitchFamily="34" charset="0"/>
                <a:ea typeface="Tahoma" pitchFamily="34" charset="0"/>
                <a:cs typeface="Tahoma" pitchFamily="34" charset="0"/>
              </a:rPr>
              <a:t>("Method: foo");  		</a:t>
            </a:r>
            <a:endParaRPr lang="zh-CN" altLang="en-US" sz="1900" b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9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        }</a:t>
            </a:r>
            <a:r>
              <a:rPr lang="en-US" altLang="zh-CN" sz="1900" b="1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catch</a:t>
            </a:r>
            <a:r>
              <a:rPr lang="en-US" altLang="zh-CN" sz="1900" b="1" dirty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zh-CN" sz="19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ArrayIndexOutOfBoundsException</a:t>
            </a:r>
            <a:r>
              <a:rPr lang="en-US" altLang="zh-CN" sz="19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e) {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9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</a:t>
            </a:r>
            <a:r>
              <a:rPr lang="en-US" altLang="zh-CN" sz="19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System.out.println</a:t>
            </a:r>
            <a:r>
              <a:rPr lang="en-US" altLang="zh-CN" sz="1900" b="1" dirty="0">
                <a:latin typeface="Tahoma" pitchFamily="34" charset="0"/>
                <a:ea typeface="Tahoma" pitchFamily="34" charset="0"/>
                <a:cs typeface="Tahoma" pitchFamily="34" charset="0"/>
              </a:rPr>
              <a:t>("exception: " + </a:t>
            </a:r>
            <a:r>
              <a:rPr lang="en-US" altLang="zh-CN" sz="19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e.getMessage</a:t>
            </a:r>
            <a:r>
              <a:rPr lang="en-US" altLang="zh-CN" sz="1900" b="1" dirty="0">
                <a:latin typeface="Tahoma" pitchFamily="34" charset="0"/>
                <a:ea typeface="Tahoma" pitchFamily="34" charset="0"/>
                <a:cs typeface="Tahoma" pitchFamily="34" charset="0"/>
              </a:rPr>
              <a:t>());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9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        }</a:t>
            </a:r>
            <a:r>
              <a:rPr lang="en-US" altLang="zh-CN" sz="1900" b="1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finally</a:t>
            </a:r>
            <a:r>
              <a:rPr lang="en-US" altLang="zh-CN" sz="19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{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9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</a:t>
            </a:r>
            <a:r>
              <a:rPr lang="en-US" altLang="zh-CN" sz="19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System.out.println</a:t>
            </a:r>
            <a:r>
              <a:rPr lang="en-US" altLang="zh-CN" sz="1900" b="1" dirty="0"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en-US" altLang="zh-CN" sz="1900" b="1" dirty="0">
                <a:solidFill>
                  <a:srgbClr val="0066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Finally block always execute!!! </a:t>
            </a:r>
            <a:r>
              <a:rPr lang="en-US" altLang="zh-CN" sz="1900" b="1" dirty="0">
                <a:latin typeface="Tahoma" pitchFamily="34" charset="0"/>
                <a:ea typeface="Tahoma" pitchFamily="34" charset="0"/>
                <a:cs typeface="Tahoma" pitchFamily="34" charset="0"/>
              </a:rPr>
              <a:t>");  </a:t>
            </a:r>
            <a:endParaRPr lang="zh-CN" altLang="en-US" sz="1900" b="1" dirty="0">
              <a:solidFill>
                <a:srgbClr val="0000CC"/>
              </a:solidFill>
              <a:latin typeface="Tahoma" pitchFamily="34" charset="0"/>
              <a:cs typeface="Tahoma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900" b="1" dirty="0">
                <a:latin typeface="Tahoma" pitchFamily="34" charset="0"/>
                <a:cs typeface="Tahoma" pitchFamily="34" charset="0"/>
              </a:rPr>
              <a:t>         </a:t>
            </a:r>
            <a:r>
              <a:rPr lang="en-US" altLang="zh-CN" sz="1900" b="1" dirty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9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        </a:t>
            </a:r>
            <a:r>
              <a:rPr lang="en-US" altLang="zh-CN" sz="19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System.out.println</a:t>
            </a:r>
            <a:r>
              <a:rPr lang="en-US" altLang="zh-CN" sz="1900" b="1" dirty="0"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en-US" altLang="zh-CN" sz="19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After try-catch-finally</a:t>
            </a:r>
            <a:r>
              <a:rPr lang="en-US" altLang="zh-CN" sz="1900" b="1" dirty="0">
                <a:latin typeface="Tahoma" pitchFamily="34" charset="0"/>
                <a:ea typeface="Tahoma" pitchFamily="34" charset="0"/>
                <a:cs typeface="Tahoma" pitchFamily="34" charset="0"/>
              </a:rPr>
              <a:t>!"); 	</a:t>
            </a:r>
            <a:endParaRPr lang="zh-CN" altLang="en-US" sz="1900" b="1" dirty="0">
              <a:solidFill>
                <a:srgbClr val="0000CC"/>
              </a:solidFill>
              <a:latin typeface="Tahoma" pitchFamily="34" charset="0"/>
              <a:cs typeface="Tahoma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900" b="1" dirty="0">
                <a:latin typeface="Tahoma" pitchFamily="34" charset="0"/>
                <a:cs typeface="Tahoma" pitchFamily="34" charset="0"/>
              </a:rPr>
              <a:t>     </a:t>
            </a:r>
            <a:r>
              <a:rPr lang="en-US" altLang="zh-CN" sz="1900" b="1" dirty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zh-CN" altLang="en-US" sz="1900" b="1" dirty="0">
              <a:latin typeface="Tahoma" pitchFamily="34" charset="0"/>
              <a:cs typeface="Tahoma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9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    public static void main(String[] </a:t>
            </a:r>
            <a:r>
              <a:rPr lang="en-US" altLang="zh-CN" sz="19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args</a:t>
            </a:r>
            <a:r>
              <a:rPr lang="en-US" altLang="zh-CN" sz="1900" b="1" dirty="0">
                <a:latin typeface="Tahoma" pitchFamily="34" charset="0"/>
                <a:ea typeface="Tahoma" pitchFamily="34" charset="0"/>
                <a:cs typeface="Tahoma" pitchFamily="34" charset="0"/>
              </a:rPr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9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        </a:t>
            </a:r>
            <a:r>
              <a:rPr lang="en-US" altLang="zh-CN" sz="1900" b="1" dirty="0" err="1">
                <a:solidFill>
                  <a:srgbClr val="CC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FinallyTest</a:t>
            </a:r>
            <a:r>
              <a:rPr lang="en-US" altLang="zh-CN" sz="1900" b="1" dirty="0">
                <a:solidFill>
                  <a:srgbClr val="CC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 </a:t>
            </a:r>
            <a:r>
              <a:rPr lang="en-US" altLang="zh-CN" sz="1900" b="1" dirty="0">
                <a:latin typeface="Tahoma" pitchFamily="34" charset="0"/>
                <a:ea typeface="Tahoma" pitchFamily="34" charset="0"/>
                <a:cs typeface="Tahoma" pitchFamily="34" charset="0"/>
              </a:rPr>
              <a:t>= new </a:t>
            </a:r>
            <a:r>
              <a:rPr lang="en-US" altLang="zh-CN" sz="19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FinallyTest</a:t>
            </a:r>
            <a:r>
              <a:rPr lang="en-US" altLang="zh-CN" sz="1900" b="1" dirty="0">
                <a:latin typeface="Tahoma" pitchFamily="34" charset="0"/>
                <a:ea typeface="Tahoma" pitchFamily="34" charset="0"/>
                <a:cs typeface="Tahoma" pitchFamily="34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9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        </a:t>
            </a:r>
            <a:r>
              <a:rPr lang="en-US" altLang="zh-CN" sz="19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t.foo</a:t>
            </a:r>
            <a:r>
              <a:rPr lang="en-US" altLang="zh-CN" sz="1900" b="1" dirty="0">
                <a:latin typeface="Tahoma" pitchFamily="34" charset="0"/>
                <a:ea typeface="Tahoma" pitchFamily="34" charset="0"/>
                <a:cs typeface="Tahoma" pitchFamily="34" charset="0"/>
              </a:rPr>
              <a:t>();   	</a:t>
            </a:r>
            <a:r>
              <a:rPr lang="en-US" altLang="zh-CN" sz="1900" b="1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</a:t>
            </a:r>
            <a:r>
              <a:rPr lang="zh-CN" altLang="en-US" sz="1900" b="1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用</a:t>
            </a:r>
            <a:r>
              <a:rPr lang="en-US" altLang="zh-CN" sz="1900" b="1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try-catch</a:t>
            </a:r>
            <a:r>
              <a:rPr lang="zh-CN" altLang="en-US" sz="1900" b="1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处理了异常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9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        </a:t>
            </a:r>
            <a:r>
              <a:rPr lang="en-US" altLang="zh-CN" sz="19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System.out.println</a:t>
            </a:r>
            <a:r>
              <a:rPr lang="en-US" altLang="zh-CN" sz="1900" b="1" dirty="0"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en-US" altLang="zh-CN" sz="19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Excecution</a:t>
            </a:r>
            <a:r>
              <a:rPr lang="en-US" altLang="zh-CN" sz="19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after Exception!!!");  </a:t>
            </a:r>
            <a:endParaRPr lang="zh-CN" altLang="en-US" sz="1900" b="1" dirty="0">
              <a:solidFill>
                <a:srgbClr val="0000CC"/>
              </a:solidFill>
              <a:latin typeface="Tahoma" pitchFamily="34" charset="0"/>
              <a:cs typeface="Tahoma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900" b="1" dirty="0">
                <a:latin typeface="Tahoma" pitchFamily="34" charset="0"/>
                <a:cs typeface="Tahoma" pitchFamily="34" charset="0"/>
              </a:rPr>
              <a:t>    </a:t>
            </a:r>
            <a:r>
              <a:rPr lang="en-US" altLang="zh-CN" sz="1900" b="1" dirty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900" b="1" dirty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B7A9AF-1F5D-472F-B818-D0292E5E6A22}" type="slidenum">
              <a:rPr lang="en-US" altLang="zh-CN"/>
              <a:pPr>
                <a:defRPr/>
              </a:pPr>
              <a:t>39</a:t>
            </a:fld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E8D5E5-FCBE-49A8-95B2-E00A616260E5}"/>
              </a:ext>
            </a:extLst>
          </p:cNvPr>
          <p:cNvSpPr txBox="1"/>
          <p:nvPr/>
        </p:nvSpPr>
        <p:spPr>
          <a:xfrm>
            <a:off x="2555776" y="1761746"/>
            <a:ext cx="3581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/* </a:t>
            </a:r>
            <a:r>
              <a:rPr lang="zh-CN" altLang="en-US" sz="1600" b="1" dirty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下标越界，</a:t>
            </a:r>
            <a:r>
              <a:rPr lang="en-US" altLang="zh-CN" sz="1600" b="1" dirty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try</a:t>
            </a:r>
            <a:r>
              <a:rPr lang="zh-CN" altLang="en-US" sz="1600" b="1" dirty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语句块终止运行*</a:t>
            </a:r>
            <a:r>
              <a:rPr lang="en-US" altLang="zh-CN" sz="1600" b="1" dirty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</a:t>
            </a:r>
            <a:endParaRPr lang="zh-CN" altLang="en-US" sz="1600" dirty="0">
              <a:solidFill>
                <a:srgbClr val="000099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787876-D94E-4BD3-B8B2-D352DC5CF43F}"/>
              </a:ext>
            </a:extLst>
          </p:cNvPr>
          <p:cNvSpPr txBox="1"/>
          <p:nvPr/>
        </p:nvSpPr>
        <p:spPr>
          <a:xfrm>
            <a:off x="5670896" y="2014273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</a:t>
            </a:r>
            <a:r>
              <a:rPr lang="zh-CN" altLang="en-US" sz="1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若异常发生，不执行</a:t>
            </a:r>
            <a:endParaRPr lang="zh-CN" altLang="en-US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345FE1-E6A0-47B1-BD1E-88B3EBD661CF}"/>
              </a:ext>
            </a:extLst>
          </p:cNvPr>
          <p:cNvSpPr txBox="1"/>
          <p:nvPr/>
        </p:nvSpPr>
        <p:spPr>
          <a:xfrm>
            <a:off x="6709447" y="2324792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</a:t>
            </a:r>
            <a:r>
              <a:rPr lang="zh-CN" altLang="en-US" sz="1600" b="1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继续执行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4211D8-FFFF-4A2C-B090-AE2F01EF5F96}"/>
              </a:ext>
            </a:extLst>
          </p:cNvPr>
          <p:cNvSpPr txBox="1"/>
          <p:nvPr/>
        </p:nvSpPr>
        <p:spPr>
          <a:xfrm>
            <a:off x="2123728" y="2902779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</a:t>
            </a:r>
            <a:r>
              <a:rPr lang="zh-CN" altLang="en-US" sz="1600" b="1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继续执行</a:t>
            </a: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55BA05-B251-4D07-A3C9-C59DF98C6666}"/>
              </a:ext>
            </a:extLst>
          </p:cNvPr>
          <p:cNvSpPr txBox="1"/>
          <p:nvPr/>
        </p:nvSpPr>
        <p:spPr>
          <a:xfrm>
            <a:off x="6737600" y="3789040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</a:t>
            </a:r>
            <a:r>
              <a:rPr lang="zh-CN" altLang="en-US" sz="1600" b="1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继续执行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B04C2B-BBC8-4EF3-8E4C-06FC3B378CFB}"/>
              </a:ext>
            </a:extLst>
          </p:cNvPr>
          <p:cNvSpPr txBox="1"/>
          <p:nvPr/>
        </p:nvSpPr>
        <p:spPr>
          <a:xfrm>
            <a:off x="7362130" y="5496269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</a:t>
            </a:r>
            <a:r>
              <a:rPr lang="zh-CN" altLang="en-US" sz="1600" b="1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继续执行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6.2  </a:t>
            </a:r>
            <a:r>
              <a:rPr lang="zh-CN" altLang="en-US" dirty="0">
                <a:latin typeface="宋体" charset="-122"/>
              </a:rPr>
              <a:t>匿名类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b="1" dirty="0"/>
              <a:t>6.2.1  </a:t>
            </a:r>
            <a:r>
              <a:rPr lang="zh-CN" altLang="en-US" b="1" dirty="0">
                <a:latin typeface="宋体" charset="-122"/>
              </a:rPr>
              <a:t>和子类有关的匿名类 </a:t>
            </a:r>
          </a:p>
          <a:p>
            <a:pPr lvl="1">
              <a:spcBef>
                <a:spcPts val="0"/>
              </a:spcBef>
            </a:pPr>
            <a:r>
              <a:rPr lang="en-US" altLang="zh-CN" sz="2800" dirty="0"/>
              <a:t>Java</a:t>
            </a:r>
            <a:r>
              <a:rPr lang="zh-CN" altLang="en-US" sz="2800" dirty="0"/>
              <a:t>允许直接使用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一个类的</a:t>
            </a:r>
            <a:r>
              <a:rPr lang="zh-CN" altLang="en-US" sz="28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子类的类体</a:t>
            </a:r>
            <a:r>
              <a:rPr lang="zh-CN" altLang="en-US" sz="2800" dirty="0">
                <a:solidFill>
                  <a:srgbClr val="0000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创建一个子类对象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>
              <a:spcBef>
                <a:spcPts val="0"/>
              </a:spcBef>
            </a:pPr>
            <a:endParaRPr lang="zh-CN" alt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 创建子类对象时，除了</a:t>
            </a:r>
            <a:r>
              <a:rPr lang="zh-CN" altLang="en-US" b="1" dirty="0">
                <a:solidFill>
                  <a:srgbClr val="0000CC"/>
                </a:solidFill>
              </a:rPr>
              <a:t>使用</a:t>
            </a:r>
            <a:r>
              <a:rPr lang="zh-CN" altLang="en-US" sz="2800" dirty="0">
                <a:solidFill>
                  <a:srgbClr val="0000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父类的构造方法</a:t>
            </a:r>
            <a:r>
              <a:rPr lang="zh-CN" altLang="en-US" dirty="0"/>
              <a:t>外，还有一个子类去掉类声明后的</a:t>
            </a:r>
            <a:r>
              <a:rPr lang="zh-CN" altLang="en-US" sz="2800" dirty="0">
                <a:solidFill>
                  <a:srgbClr val="0000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类体</a:t>
            </a:r>
            <a:r>
              <a:rPr lang="zh-CN" altLang="en-US" dirty="0"/>
              <a:t>，称作</a:t>
            </a:r>
            <a:r>
              <a:rPr lang="zh-CN" altLang="en-US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匿名类</a:t>
            </a:r>
            <a:r>
              <a:rPr lang="en-US" altLang="zh-CN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匿名子类</a:t>
            </a:r>
            <a:r>
              <a:rPr lang="zh-CN" altLang="en-US" dirty="0"/>
              <a:t>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FinallyTest</a:t>
            </a:r>
            <a:r>
              <a:rPr lang="zh-CN" altLang="en-US" dirty="0">
                <a:cs typeface="Tahoma" pitchFamily="34" charset="0"/>
              </a:rPr>
              <a:t>的</a:t>
            </a:r>
            <a:r>
              <a:rPr lang="zh-CN" altLang="en-US" dirty="0">
                <a:solidFill>
                  <a:schemeClr val="tx1"/>
                </a:solidFill>
              </a:rPr>
              <a:t>运行结果：</a:t>
            </a:r>
          </a:p>
        </p:txBody>
      </p:sp>
      <p:sp>
        <p:nvSpPr>
          <p:cNvPr id="40963" name="Text Box 3"/>
          <p:cNvSpPr>
            <a:spLocks noGrp="1" noChangeArrowheads="1"/>
          </p:cNvSpPr>
          <p:nvPr>
            <p:ph idx="1"/>
          </p:nvPr>
        </p:nvSpPr>
        <p:spPr>
          <a:xfrm>
            <a:off x="395536" y="3069829"/>
            <a:ext cx="5112568" cy="2087363"/>
          </a:xfrm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exception: 4</a:t>
            </a:r>
          </a:p>
          <a:p>
            <a:pPr>
              <a:buNone/>
            </a:pPr>
            <a:r>
              <a:rPr lang="en-US" altLang="zh-CN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Finally block always execute!!! </a:t>
            </a:r>
          </a:p>
          <a:p>
            <a:pPr>
              <a:buNone/>
            </a:pP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try-catch-finally!</a:t>
            </a:r>
          </a:p>
          <a:p>
            <a:pPr>
              <a:buNone/>
            </a:pP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Excecution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after Exception!!!</a:t>
            </a:r>
            <a:endParaRPr lang="en-US" altLang="zh-CN" sz="28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6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4A9D13D6-A63B-4AC3-BBFE-3357A83762B7}" type="slidenum">
              <a:rPr lang="en-US" altLang="zh-CN" smtClean="0"/>
              <a:pPr eaLnBrk="1" hangingPunct="1"/>
              <a:t>40</a:t>
            </a:fld>
            <a:endParaRPr lang="en-US" altLang="zh-CN" dirty="0"/>
          </a:p>
        </p:txBody>
      </p:sp>
      <p:sp>
        <p:nvSpPr>
          <p:cNvPr id="6" name="线形标注 1 5"/>
          <p:cNvSpPr/>
          <p:nvPr/>
        </p:nvSpPr>
        <p:spPr>
          <a:xfrm>
            <a:off x="5796136" y="3116293"/>
            <a:ext cx="2065817" cy="571500"/>
          </a:xfrm>
          <a:prstGeom prst="borderCallout1">
            <a:avLst>
              <a:gd name="adj1" fmla="val 97025"/>
              <a:gd name="adj2" fmla="val 1559"/>
              <a:gd name="adj3" fmla="val 124465"/>
              <a:gd name="adj4" fmla="val -2413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执行</a:t>
            </a:r>
            <a:r>
              <a:rPr lang="en-US" altLang="zh-CN" sz="2000" b="1" dirty="0">
                <a:solidFill>
                  <a:schemeClr val="tx1"/>
                </a:solidFill>
              </a:rPr>
              <a:t>Finally</a:t>
            </a:r>
            <a:r>
              <a:rPr lang="zh-CN" altLang="en-US" sz="2000" b="1" dirty="0">
                <a:solidFill>
                  <a:schemeClr val="tx1"/>
                </a:solidFill>
              </a:rPr>
              <a:t>语句</a:t>
            </a:r>
          </a:p>
        </p:txBody>
      </p:sp>
      <p:sp>
        <p:nvSpPr>
          <p:cNvPr id="7" name="线形标注 1 6"/>
          <p:cNvSpPr/>
          <p:nvPr/>
        </p:nvSpPr>
        <p:spPr>
          <a:xfrm>
            <a:off x="5814962" y="4869160"/>
            <a:ext cx="2782268" cy="421267"/>
          </a:xfrm>
          <a:prstGeom prst="borderCallout1">
            <a:avLst>
              <a:gd name="adj1" fmla="val 51192"/>
              <a:gd name="adj2" fmla="val -4204"/>
              <a:gd name="adj3" fmla="val 8229"/>
              <a:gd name="adj4" fmla="val -28019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异常处理后执行的代码</a:t>
            </a:r>
          </a:p>
        </p:txBody>
      </p:sp>
      <p:sp>
        <p:nvSpPr>
          <p:cNvPr id="8" name="线形标注 1 7"/>
          <p:cNvSpPr/>
          <p:nvPr/>
        </p:nvSpPr>
        <p:spPr>
          <a:xfrm>
            <a:off x="5796136" y="3935962"/>
            <a:ext cx="2592288" cy="781050"/>
          </a:xfrm>
          <a:prstGeom prst="borderCallout1">
            <a:avLst>
              <a:gd name="adj1" fmla="val 51192"/>
              <a:gd name="adj2" fmla="val -4204"/>
              <a:gd name="adj3" fmla="val 54520"/>
              <a:gd name="adj4" fmla="val -737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同一方法中，捕获异常后的语句继续执行</a:t>
            </a:r>
          </a:p>
        </p:txBody>
      </p:sp>
      <p:sp>
        <p:nvSpPr>
          <p:cNvPr id="9" name="线形标注 1 5">
            <a:extLst>
              <a:ext uri="{FF2B5EF4-FFF2-40B4-BE49-F238E27FC236}">
                <a16:creationId xmlns:a16="http://schemas.microsoft.com/office/drawing/2014/main" id="{E1D331DA-9BA6-4FF0-83BD-1F7AEB25C543}"/>
              </a:ext>
            </a:extLst>
          </p:cNvPr>
          <p:cNvSpPr/>
          <p:nvPr/>
        </p:nvSpPr>
        <p:spPr>
          <a:xfrm>
            <a:off x="3275855" y="2430932"/>
            <a:ext cx="1800201" cy="571500"/>
          </a:xfrm>
          <a:prstGeom prst="borderCallout1">
            <a:avLst>
              <a:gd name="adj1" fmla="val 51192"/>
              <a:gd name="adj2" fmla="val -4204"/>
              <a:gd name="adj3" fmla="val 159465"/>
              <a:gd name="adj4" fmla="val -4066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b="1">
                <a:solidFill>
                  <a:schemeClr val="tx1"/>
                </a:solidFill>
              </a:rPr>
              <a:t>执行</a:t>
            </a:r>
            <a:r>
              <a:rPr lang="en-US" altLang="zh-CN" sz="2000" b="1">
                <a:solidFill>
                  <a:schemeClr val="tx1"/>
                </a:solidFill>
              </a:rPr>
              <a:t>catch</a:t>
            </a:r>
            <a:r>
              <a:rPr lang="zh-CN" altLang="en-US" sz="2000" b="1">
                <a:solidFill>
                  <a:schemeClr val="tx1"/>
                </a:solidFill>
              </a:rPr>
              <a:t>语句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E1435467-14FB-48A2-9FAB-F21FE7F0D36B}" type="slidenum">
              <a:rPr lang="en-US" altLang="zh-CN" smtClean="0"/>
              <a:pPr eaLnBrk="1" hangingPunct="1"/>
              <a:t>41</a:t>
            </a:fld>
            <a:endParaRPr lang="en-US" altLang="zh-CN"/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67544" y="330270"/>
            <a:ext cx="74993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/>
              <a:buNone/>
            </a:pPr>
            <a:r>
              <a:rPr lang="en-GB" altLang="zh-CN" sz="3600" b="1" dirty="0">
                <a:latin typeface="Helvetica"/>
              </a:rPr>
              <a:t>catch</a:t>
            </a:r>
            <a:r>
              <a:rPr lang="zh-CN" altLang="en-US" sz="3600" b="1" dirty="0">
                <a:latin typeface="Helvetica"/>
              </a:rPr>
              <a:t>多个异常</a:t>
            </a:r>
            <a:endParaRPr lang="en-GB" altLang="zh-CN" sz="3600" b="1" dirty="0">
              <a:latin typeface="Helvetica"/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9552" y="980728"/>
            <a:ext cx="8275637" cy="1592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92088" indent="-192088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ts val="250"/>
              </a:spcBef>
              <a:buClr>
                <a:srgbClr val="000000"/>
              </a:buClr>
              <a:buSzPct val="59000"/>
              <a:buFontTx/>
              <a:buBlip>
                <a:blip r:embed="rId3"/>
              </a:buBlip>
            </a:pPr>
            <a:r>
              <a:rPr lang="zh-CN" altLang="en-US" sz="2400" dirty="0"/>
              <a:t>每个</a:t>
            </a:r>
            <a:r>
              <a:rPr lang="en-US" altLang="zh-CN" sz="2400" dirty="0"/>
              <a:t>try</a:t>
            </a:r>
            <a:r>
              <a:rPr lang="zh-CN" altLang="en-US" sz="2400" dirty="0"/>
              <a:t>语句可伴随一个或多个</a:t>
            </a:r>
            <a:r>
              <a:rPr lang="en-US" altLang="zh-CN" sz="2400" dirty="0"/>
              <a:t>catch</a:t>
            </a:r>
            <a:r>
              <a:rPr lang="zh-CN" altLang="en-US" sz="2400" dirty="0"/>
              <a:t>语句，</a:t>
            </a:r>
            <a:r>
              <a:rPr lang="en-US" altLang="zh-CN" sz="2400" dirty="0"/>
              <a:t> </a:t>
            </a:r>
          </a:p>
          <a:p>
            <a:pPr>
              <a:spcBef>
                <a:spcPts val="250"/>
              </a:spcBef>
              <a:buClr>
                <a:srgbClr val="000000"/>
              </a:buClr>
              <a:buSzPct val="59000"/>
              <a:buFontTx/>
              <a:buBlip>
                <a:blip r:embed="rId3"/>
              </a:buBlip>
            </a:pPr>
            <a:r>
              <a:rPr lang="zh-CN" altLang="en-US" sz="2400" dirty="0"/>
              <a:t>从上到下，</a:t>
            </a:r>
            <a:r>
              <a:rPr lang="en-US" altLang="zh-CN" sz="2400" dirty="0"/>
              <a:t>catch</a:t>
            </a:r>
            <a:r>
              <a:rPr lang="zh-CN" altLang="en-US" sz="2400" dirty="0"/>
              <a:t>语句的顺序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按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子类到父类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的继承顺序排列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>
              <a:spcBef>
                <a:spcPts val="250"/>
              </a:spcBef>
              <a:buClr>
                <a:srgbClr val="000000"/>
              </a:buClr>
              <a:buSzPct val="59000"/>
              <a:buFontTx/>
              <a:buBlip>
                <a:blip r:embed="rId3"/>
              </a:buBlip>
            </a:pPr>
            <a:endParaRPr lang="en-US" altLang="zh-CN" sz="2400" dirty="0"/>
          </a:p>
          <a:p>
            <a:pPr>
              <a:spcBef>
                <a:spcPts val="250"/>
              </a:spcBef>
              <a:buClr>
                <a:srgbClr val="000000"/>
              </a:buClr>
              <a:buSzPct val="59000"/>
              <a:buFontTx/>
              <a:buBlip>
                <a:blip r:embed="rId3"/>
              </a:buBlip>
            </a:pPr>
            <a:r>
              <a:rPr lang="zh-CN" altLang="en-US" sz="2400" b="1" dirty="0"/>
              <a:t>例如：</a:t>
            </a:r>
            <a:r>
              <a:rPr lang="en-GB" altLang="zh-CN" sz="2400" b="1" dirty="0" err="1">
                <a:solidFill>
                  <a:srgbClr val="008000"/>
                </a:solidFill>
              </a:rPr>
              <a:t>FileNotFoundException</a:t>
            </a:r>
            <a:r>
              <a:rPr lang="zh-CN" altLang="en-US" sz="2400" b="1" dirty="0"/>
              <a:t>是</a:t>
            </a:r>
            <a:r>
              <a:rPr lang="en-GB" altLang="zh-CN" sz="2400" b="1" dirty="0">
                <a:solidFill>
                  <a:srgbClr val="C00000"/>
                </a:solidFill>
                <a:latin typeface="Helvetica"/>
              </a:rPr>
              <a:t>IO Exception</a:t>
            </a:r>
            <a:r>
              <a:rPr lang="zh-CN" altLang="en-US" sz="2400" dirty="0">
                <a:latin typeface="Helvetica"/>
              </a:rPr>
              <a:t>的子类</a:t>
            </a:r>
            <a:endParaRPr lang="en-GB" altLang="zh-CN" sz="2400" dirty="0">
              <a:latin typeface="Helvetica"/>
            </a:endParaRPr>
          </a:p>
        </p:txBody>
      </p:sp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1547663" y="2686373"/>
            <a:ext cx="6336705" cy="4011463"/>
          </a:xfrm>
          <a:prstGeom prst="roundRect">
            <a:avLst>
              <a:gd name="adj" fmla="val 37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GB" altLang="zh-CN" sz="2200" b="1" dirty="0"/>
              <a:t>public void </a:t>
            </a:r>
            <a:r>
              <a:rPr lang="en-GB" altLang="zh-CN" sz="2200" b="1" dirty="0" err="1"/>
              <a:t>method1</a:t>
            </a:r>
            <a:r>
              <a:rPr lang="en-GB" altLang="zh-CN" sz="2200" b="1" dirty="0"/>
              <a:t>()  {</a:t>
            </a:r>
          </a:p>
          <a:p>
            <a:r>
              <a:rPr lang="en-GB" altLang="zh-CN" sz="2200" b="1" dirty="0"/>
              <a:t>	  </a:t>
            </a:r>
            <a:r>
              <a:rPr lang="en-GB" altLang="zh-CN" sz="2200" b="1" dirty="0" err="1"/>
              <a:t>FileInputStream</a:t>
            </a:r>
            <a:r>
              <a:rPr lang="en-GB" altLang="zh-CN" sz="2200" b="1" dirty="0"/>
              <a:t> </a:t>
            </a:r>
            <a:r>
              <a:rPr lang="en-GB" altLang="zh-CN" sz="2200" b="1" dirty="0" err="1"/>
              <a:t>aFile</a:t>
            </a:r>
            <a:r>
              <a:rPr lang="en-GB" altLang="zh-CN" sz="2200" b="1" dirty="0"/>
              <a:t> </a:t>
            </a:r>
            <a:r>
              <a:rPr lang="en-US" altLang="zh-CN" sz="2200" b="1" dirty="0"/>
              <a:t>= null</a:t>
            </a:r>
            <a:r>
              <a:rPr lang="en-GB" altLang="zh-CN" sz="2200" b="1" dirty="0"/>
              <a:t>;</a:t>
            </a:r>
          </a:p>
          <a:p>
            <a:r>
              <a:rPr lang="en-GB" altLang="zh-CN" sz="2200" b="1" dirty="0"/>
              <a:t>	  try {</a:t>
            </a:r>
          </a:p>
          <a:p>
            <a:r>
              <a:rPr lang="en-GB" altLang="zh-CN" sz="2200" b="1" dirty="0"/>
              <a:t>		</a:t>
            </a:r>
            <a:r>
              <a:rPr lang="en-GB" altLang="zh-CN" sz="2200" b="1" dirty="0" err="1"/>
              <a:t>aFile</a:t>
            </a:r>
            <a:r>
              <a:rPr lang="en-GB" altLang="zh-CN" sz="2200" b="1" dirty="0"/>
              <a:t> = new </a:t>
            </a:r>
            <a:r>
              <a:rPr lang="en-GB" altLang="zh-CN" sz="2200" b="1" dirty="0" err="1"/>
              <a:t>FileInputStream</a:t>
            </a:r>
            <a:r>
              <a:rPr lang="en-GB" altLang="zh-CN" sz="2200" b="1" dirty="0"/>
              <a:t>(...);</a:t>
            </a:r>
          </a:p>
          <a:p>
            <a:r>
              <a:rPr lang="en-GB" altLang="zh-CN" sz="2200" b="1" dirty="0"/>
              <a:t>		</a:t>
            </a:r>
            <a:r>
              <a:rPr lang="en-GB" altLang="zh-CN" sz="2200" b="1" dirty="0" err="1"/>
              <a:t>int</a:t>
            </a:r>
            <a:r>
              <a:rPr lang="en-GB" altLang="zh-CN" sz="2200" b="1" dirty="0"/>
              <a:t> </a:t>
            </a:r>
            <a:r>
              <a:rPr lang="en-GB" altLang="zh-CN" sz="2200" b="1" dirty="0" err="1"/>
              <a:t>aChar</a:t>
            </a:r>
            <a:r>
              <a:rPr lang="en-GB" altLang="zh-CN" sz="2200" b="1" dirty="0"/>
              <a:t> = </a:t>
            </a:r>
            <a:r>
              <a:rPr lang="en-GB" altLang="zh-CN" sz="2200" b="1" dirty="0" err="1"/>
              <a:t>aFile.read</a:t>
            </a:r>
            <a:r>
              <a:rPr lang="en-GB" altLang="zh-CN" sz="2200" b="1" dirty="0"/>
              <a:t>();</a:t>
            </a:r>
          </a:p>
          <a:p>
            <a:r>
              <a:rPr lang="en-GB" altLang="zh-CN" sz="2200" b="1" dirty="0"/>
              <a:t>		//...</a:t>
            </a:r>
          </a:p>
          <a:p>
            <a:r>
              <a:rPr lang="en-GB" altLang="zh-CN" sz="2200" b="1" dirty="0"/>
              <a:t>	  }catch(</a:t>
            </a:r>
            <a:r>
              <a:rPr lang="en-GB" altLang="zh-CN" sz="2200" b="1" dirty="0" err="1">
                <a:solidFill>
                  <a:srgbClr val="CC0000"/>
                </a:solidFill>
              </a:rPr>
              <a:t>FileNotFoundException</a:t>
            </a:r>
            <a:r>
              <a:rPr lang="en-GB" altLang="zh-CN" sz="2200" b="1" dirty="0"/>
              <a:t> x) {</a:t>
            </a:r>
          </a:p>
          <a:p>
            <a:r>
              <a:rPr lang="en-GB" altLang="zh-CN" sz="2200" b="1" dirty="0"/>
              <a:t>		// ...</a:t>
            </a:r>
          </a:p>
          <a:p>
            <a:r>
              <a:rPr lang="en-GB" altLang="zh-CN" sz="2200" b="1" dirty="0"/>
              <a:t>	  }catch(</a:t>
            </a:r>
            <a:r>
              <a:rPr lang="en-GB" altLang="zh-CN" sz="2200" b="1" dirty="0" err="1">
                <a:solidFill>
                  <a:srgbClr val="CC0000"/>
                </a:solidFill>
              </a:rPr>
              <a:t>IOException</a:t>
            </a:r>
            <a:r>
              <a:rPr lang="en-GB" altLang="zh-CN" sz="2200" b="1" dirty="0"/>
              <a:t> x) {</a:t>
            </a:r>
          </a:p>
          <a:p>
            <a:r>
              <a:rPr lang="en-GB" altLang="zh-CN" sz="2200" b="1" dirty="0"/>
              <a:t>		// ...</a:t>
            </a:r>
          </a:p>
          <a:p>
            <a:r>
              <a:rPr lang="en-GB" altLang="zh-CN" sz="2200" b="1" dirty="0"/>
              <a:t>              }</a:t>
            </a:r>
          </a:p>
          <a:p>
            <a:r>
              <a:rPr lang="en-GB" altLang="zh-CN" sz="2200" b="1" dirty="0"/>
              <a:t>}</a:t>
            </a:r>
            <a:endParaRPr lang="en-US" altLang="zh-CN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224A9F89-3FBC-4352-930A-89B06CCFCA76}" type="slidenum">
              <a:rPr lang="en-US" altLang="zh-CN" smtClean="0"/>
              <a:pPr eaLnBrk="1" hangingPunct="1"/>
              <a:t>42</a:t>
            </a:fld>
            <a:endParaRPr lang="en-US" altLang="zh-CN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57188" y="285750"/>
            <a:ext cx="60134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/>
              <a:buNone/>
            </a:pPr>
            <a:r>
              <a:rPr lang="zh-CN" altLang="en-US" sz="2800" b="1" dirty="0">
                <a:latin typeface="Helvetica"/>
              </a:rPr>
              <a:t>捕获所有异常的</a:t>
            </a:r>
            <a:r>
              <a:rPr lang="en-US" altLang="zh-CN" sz="2800" b="1" dirty="0">
                <a:latin typeface="Helvetica"/>
              </a:rPr>
              <a:t>catch</a:t>
            </a:r>
            <a:r>
              <a:rPr lang="zh-CN" altLang="en-US" sz="2800" b="1" dirty="0">
                <a:latin typeface="Helvetica"/>
              </a:rPr>
              <a:t>语句</a:t>
            </a:r>
            <a:r>
              <a:rPr lang="en-US" altLang="zh-CN" sz="2800" b="1" dirty="0">
                <a:latin typeface="Helvetica"/>
              </a:rPr>
              <a:t>(catch-all)</a:t>
            </a:r>
            <a:endParaRPr lang="en-GB" altLang="zh-CN" sz="2800" b="1" dirty="0">
              <a:latin typeface="Helvetica"/>
            </a:endParaRP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500063" y="857250"/>
            <a:ext cx="8286779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92088" indent="-192088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ts val="250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</a:pPr>
            <a:r>
              <a:rPr lang="zh-CN" altLang="en-US" sz="2400" dirty="0">
                <a:latin typeface="Helvetica"/>
              </a:rPr>
              <a:t>所有异常类都是</a:t>
            </a:r>
            <a:r>
              <a:rPr lang="en-GB" altLang="zh-CN" sz="2400" dirty="0">
                <a:solidFill>
                  <a:srgbClr val="990033"/>
                </a:solidFill>
                <a:latin typeface="Helvetica"/>
              </a:rPr>
              <a:t>Exception</a:t>
            </a:r>
            <a:r>
              <a:rPr lang="zh-CN" altLang="en-US" sz="2400" dirty="0">
                <a:solidFill>
                  <a:srgbClr val="990033"/>
                </a:solidFill>
                <a:latin typeface="Helvetica"/>
              </a:rPr>
              <a:t>类的子类，所以，</a:t>
            </a:r>
            <a:r>
              <a:rPr lang="en-GB" altLang="zh-CN" sz="2400" dirty="0">
                <a:latin typeface="Helvetica"/>
              </a:rPr>
              <a:t> </a:t>
            </a:r>
            <a:r>
              <a:rPr lang="zh-CN" altLang="en-US" sz="2400" dirty="0">
                <a:latin typeface="Helvetica"/>
              </a:rPr>
              <a:t>一个捕获“</a:t>
            </a:r>
            <a:r>
              <a:rPr lang="en-GB" altLang="zh-CN" sz="2400" dirty="0">
                <a:latin typeface="Helvetica"/>
              </a:rPr>
              <a:t>Exception</a:t>
            </a:r>
            <a:r>
              <a:rPr lang="zh-CN" altLang="en-US" sz="2400" dirty="0">
                <a:latin typeface="Helvetica"/>
              </a:rPr>
              <a:t>”类对象的</a:t>
            </a:r>
            <a:r>
              <a:rPr lang="en-US" altLang="zh-CN" sz="2400" dirty="0">
                <a:latin typeface="Helvetica"/>
              </a:rPr>
              <a:t>catch</a:t>
            </a:r>
            <a:r>
              <a:rPr lang="zh-CN" altLang="en-US" sz="2400" dirty="0">
                <a:latin typeface="Helvetica"/>
              </a:rPr>
              <a:t>语句能捕获所有的异常。</a:t>
            </a:r>
            <a:endParaRPr lang="en-US" altLang="zh-CN" sz="2400" dirty="0">
              <a:latin typeface="Helvetica"/>
            </a:endParaRPr>
          </a:p>
          <a:p>
            <a:pPr>
              <a:spcBef>
                <a:spcPts val="250"/>
              </a:spcBef>
              <a:buClr>
                <a:srgbClr val="000000"/>
              </a:buClr>
              <a:buSzPct val="59000"/>
              <a:buFontTx/>
              <a:buBlip>
                <a:blip r:embed="rId3"/>
              </a:buBlip>
            </a:pPr>
            <a:r>
              <a:rPr lang="zh-CN" altLang="en-US" sz="2400" dirty="0">
                <a:latin typeface="Helvetica"/>
              </a:rPr>
              <a:t>通常，将</a:t>
            </a:r>
            <a:r>
              <a:rPr lang="en-GB" altLang="zh-CN" sz="2400" b="1" dirty="0"/>
              <a:t>catch(</a:t>
            </a:r>
            <a:r>
              <a:rPr lang="en-GB" altLang="zh-CN" sz="2400" b="1" dirty="0">
                <a:solidFill>
                  <a:srgbClr val="CC0000"/>
                </a:solidFill>
              </a:rPr>
              <a:t>Exception</a:t>
            </a:r>
            <a:r>
              <a:rPr lang="en-GB" altLang="zh-CN" sz="2400" b="1" dirty="0"/>
              <a:t> x){…}</a:t>
            </a:r>
            <a:r>
              <a:rPr lang="zh-CN" altLang="en-US" sz="2400" b="1" dirty="0"/>
              <a:t>作为最后一个</a:t>
            </a:r>
            <a:r>
              <a:rPr lang="en-US" altLang="zh-CN" sz="2400" b="1" dirty="0"/>
              <a:t>catch</a:t>
            </a:r>
            <a:r>
              <a:rPr lang="zh-CN" altLang="en-US" sz="2400" b="1" dirty="0"/>
              <a:t>语句。</a:t>
            </a:r>
            <a:endParaRPr lang="zh-CN" altLang="en-GB" sz="2400" dirty="0">
              <a:latin typeface="Helvetica"/>
            </a:endParaRPr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1269157" y="2179762"/>
            <a:ext cx="6336704" cy="4392488"/>
          </a:xfrm>
          <a:prstGeom prst="roundRect">
            <a:avLst>
              <a:gd name="adj" fmla="val 37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GB" altLang="zh-CN" sz="2200" b="1" dirty="0"/>
              <a:t>public void </a:t>
            </a:r>
            <a:r>
              <a:rPr lang="en-GB" altLang="zh-CN" sz="2200" b="1" dirty="0" err="1"/>
              <a:t>method1</a:t>
            </a:r>
            <a:r>
              <a:rPr lang="en-GB" altLang="zh-CN" sz="2200" b="1" dirty="0"/>
              <a:t>(){</a:t>
            </a:r>
          </a:p>
          <a:p>
            <a:r>
              <a:rPr lang="en-GB" altLang="zh-CN" sz="2200" b="1" dirty="0"/>
              <a:t>	</a:t>
            </a:r>
            <a:r>
              <a:rPr lang="en-GB" altLang="zh-CN" sz="2200" b="1" dirty="0" err="1"/>
              <a:t>FileInputStream</a:t>
            </a:r>
            <a:r>
              <a:rPr lang="en-GB" altLang="zh-CN" sz="2200" b="1" dirty="0"/>
              <a:t> </a:t>
            </a:r>
            <a:r>
              <a:rPr lang="en-GB" altLang="zh-CN" sz="2200" b="1" dirty="0" err="1"/>
              <a:t>aFile</a:t>
            </a:r>
            <a:r>
              <a:rPr lang="en-GB" altLang="zh-CN" sz="2200" b="1" dirty="0"/>
              <a:t>;</a:t>
            </a:r>
          </a:p>
          <a:p>
            <a:r>
              <a:rPr lang="en-GB" altLang="zh-CN" sz="2200" b="1" dirty="0"/>
              <a:t>	try {</a:t>
            </a:r>
          </a:p>
          <a:p>
            <a:pPr lvl="2"/>
            <a:r>
              <a:rPr lang="en-GB" altLang="zh-CN" sz="2200" b="1" dirty="0"/>
              <a:t>    </a:t>
            </a:r>
            <a:r>
              <a:rPr lang="en-GB" altLang="zh-CN" sz="2200" b="1" dirty="0" err="1"/>
              <a:t>aFile</a:t>
            </a:r>
            <a:r>
              <a:rPr lang="en-GB" altLang="zh-CN" sz="2200" b="1" dirty="0"/>
              <a:t> = new </a:t>
            </a:r>
            <a:r>
              <a:rPr lang="en-GB" altLang="zh-CN" sz="2200" b="1" dirty="0" err="1"/>
              <a:t>FileInputStream</a:t>
            </a:r>
            <a:r>
              <a:rPr lang="en-GB" altLang="zh-CN" sz="2200" b="1" dirty="0"/>
              <a:t>(...);</a:t>
            </a:r>
          </a:p>
          <a:p>
            <a:pPr lvl="2"/>
            <a:r>
              <a:rPr lang="en-GB" altLang="zh-CN" sz="2200" b="1" dirty="0"/>
              <a:t>    int </a:t>
            </a:r>
            <a:r>
              <a:rPr lang="en-GB" altLang="zh-CN" sz="2200" b="1" dirty="0" err="1"/>
              <a:t>aChar</a:t>
            </a:r>
            <a:r>
              <a:rPr lang="en-GB" altLang="zh-CN" sz="2200" b="1" dirty="0"/>
              <a:t> = </a:t>
            </a:r>
            <a:r>
              <a:rPr lang="en-GB" altLang="zh-CN" sz="2200" b="1" dirty="0" err="1"/>
              <a:t>aFile.read</a:t>
            </a:r>
            <a:r>
              <a:rPr lang="en-GB" altLang="zh-CN" sz="2200" b="1" dirty="0"/>
              <a:t>();</a:t>
            </a:r>
          </a:p>
          <a:p>
            <a:pPr lvl="2"/>
            <a:r>
              <a:rPr lang="en-GB" altLang="zh-CN" sz="2200" b="1" dirty="0"/>
              <a:t>    //...</a:t>
            </a:r>
          </a:p>
          <a:p>
            <a:r>
              <a:rPr lang="en-GB" altLang="zh-CN" sz="2200" b="1" dirty="0"/>
              <a:t>	}catch(</a:t>
            </a:r>
            <a:r>
              <a:rPr lang="en-GB" altLang="zh-CN" sz="2200" b="1" dirty="0" err="1"/>
              <a:t>IOException</a:t>
            </a:r>
            <a:r>
              <a:rPr lang="en-GB" altLang="zh-CN" sz="2200" b="1" dirty="0"/>
              <a:t> x){</a:t>
            </a:r>
          </a:p>
          <a:p>
            <a:r>
              <a:rPr lang="en-GB" altLang="zh-CN" sz="2200" b="1" dirty="0"/>
              <a:t>	    // ...</a:t>
            </a:r>
          </a:p>
          <a:p>
            <a:r>
              <a:rPr lang="en-GB" altLang="zh-CN" sz="2200" b="1" dirty="0"/>
              <a:t>	} </a:t>
            </a:r>
          </a:p>
          <a:p>
            <a:r>
              <a:rPr lang="en-GB" altLang="zh-CN" sz="2200" b="1" dirty="0"/>
              <a:t>	catch(</a:t>
            </a:r>
            <a:r>
              <a:rPr lang="en-GB" altLang="zh-CN" sz="2200" b="1" dirty="0">
                <a:solidFill>
                  <a:srgbClr val="CC0000"/>
                </a:solidFill>
              </a:rPr>
              <a:t>Exception</a:t>
            </a:r>
            <a:r>
              <a:rPr lang="en-GB" altLang="zh-CN" sz="2200" b="1" dirty="0"/>
              <a:t> x){</a:t>
            </a:r>
          </a:p>
          <a:p>
            <a:r>
              <a:rPr lang="en-GB" altLang="zh-CN" sz="2200" b="1" dirty="0"/>
              <a:t>	    // </a:t>
            </a:r>
            <a:r>
              <a:rPr lang="zh-CN" altLang="en-US" sz="2200" b="1" dirty="0">
                <a:solidFill>
                  <a:srgbClr val="CC0000"/>
                </a:solidFill>
              </a:rPr>
              <a:t>能够捕获所有的异常</a:t>
            </a:r>
            <a:r>
              <a:rPr lang="en-US" altLang="zh-CN" sz="2200" b="1" dirty="0">
                <a:solidFill>
                  <a:srgbClr val="CC0000"/>
                </a:solidFill>
              </a:rPr>
              <a:t>(catch-all)</a:t>
            </a:r>
            <a:endParaRPr lang="en-GB" altLang="zh-CN" sz="2200" b="1" dirty="0">
              <a:solidFill>
                <a:srgbClr val="CC0000"/>
              </a:solidFill>
            </a:endParaRPr>
          </a:p>
          <a:p>
            <a:r>
              <a:rPr lang="en-GB" altLang="zh-CN" sz="2200" b="1" dirty="0"/>
              <a:t>              }</a:t>
            </a:r>
          </a:p>
          <a:p>
            <a:r>
              <a:rPr lang="en-GB" altLang="zh-CN" sz="2200" b="1" dirty="0"/>
              <a:t>}</a:t>
            </a:r>
            <a:endParaRPr lang="en-US" altLang="zh-CN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070EE984-156E-406C-B186-60436D31F291}" type="slidenum">
              <a:rPr lang="en-US" altLang="zh-CN" smtClean="0"/>
              <a:pPr eaLnBrk="1" hangingPunct="1"/>
              <a:t>43</a:t>
            </a:fld>
            <a:endParaRPr lang="en-US" altLang="zh-CN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1447800" y="60960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kumimoji="1" lang="zh-CN" altLang="zh-CN" sz="2800" b="1">
              <a:solidFill>
                <a:schemeClr val="folHlink"/>
              </a:solidFill>
              <a:latin typeface="Tahoma" pitchFamily="34" charset="0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381000" y="381000"/>
            <a:ext cx="72596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742950" lvl="1" indent="-742950">
              <a:buFont typeface="+mj-ea"/>
              <a:buAutoNum type="circleNumDbPlain" startAt="2"/>
            </a:pPr>
            <a:r>
              <a:rPr lang="en-US" altLang="zh-CN" sz="4400" b="1" dirty="0">
                <a:solidFill>
                  <a:srgbClr val="000099"/>
                </a:solidFill>
              </a:rPr>
              <a:t>throws—</a:t>
            </a:r>
            <a:r>
              <a:rPr lang="zh-CN" altLang="en-US" sz="4400" b="1" dirty="0"/>
              <a:t>声明抛出异常</a:t>
            </a:r>
            <a:r>
              <a:rPr lang="zh-CN" altLang="en-US" sz="2200" dirty="0">
                <a:solidFill>
                  <a:schemeClr val="folHlink"/>
                </a:solidFill>
                <a:latin typeface="Times New Roman" pitchFamily="18" charset="0"/>
              </a:rPr>
              <a:t>	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457200" y="1752600"/>
            <a:ext cx="82296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/>
              <a:t>对于可能发生</a:t>
            </a:r>
            <a:r>
              <a:rPr lang="zh-CN" altLang="en-US" sz="2400" b="1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检查性异常</a:t>
            </a:r>
            <a:r>
              <a:rPr lang="zh-CN" altLang="en-US" sz="2400" dirty="0"/>
              <a:t>的</a:t>
            </a:r>
            <a:r>
              <a:rPr lang="zh-CN" altLang="en-US" sz="24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方法</a:t>
            </a:r>
            <a:r>
              <a:rPr lang="zh-CN" altLang="en-US" sz="2400" dirty="0"/>
              <a:t>或</a:t>
            </a:r>
            <a:r>
              <a:rPr lang="zh-CN" altLang="en-US" sz="24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构造方法</a:t>
            </a:r>
            <a:r>
              <a:rPr lang="zh-CN" altLang="en-US" sz="2400" dirty="0"/>
              <a:t>，在</a:t>
            </a:r>
            <a:r>
              <a:rPr lang="zh-CN" altLang="en-US" sz="2400" b="1" dirty="0">
                <a:solidFill>
                  <a:srgbClr val="C00000"/>
                </a:solidFill>
              </a:rPr>
              <a:t>方法</a:t>
            </a:r>
            <a:r>
              <a:rPr lang="zh-CN" altLang="en-US" sz="2400" dirty="0"/>
              <a:t>或</a:t>
            </a:r>
            <a:r>
              <a:rPr lang="zh-CN" altLang="en-US" sz="2400" b="1" dirty="0">
                <a:solidFill>
                  <a:srgbClr val="C00000"/>
                </a:solidFill>
              </a:rPr>
              <a:t>构造方法内部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不处理产生的异常</a:t>
            </a:r>
            <a:r>
              <a:rPr lang="zh-CN" altLang="en-US" sz="2400" dirty="0"/>
              <a:t>，而是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方法头部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使用</a:t>
            </a: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throws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语句</a:t>
            </a:r>
            <a:r>
              <a:rPr lang="zh-CN" altLang="en-US" sz="2400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声明其可能发生的异常类型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533400" indent="-533400"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400" dirty="0"/>
          </a:p>
          <a:p>
            <a:pPr marL="533400" indent="-533400"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2400" b="1" dirty="0">
                <a:solidFill>
                  <a:srgbClr val="0000FF"/>
                </a:solidFill>
              </a:rPr>
              <a:t>throws</a:t>
            </a:r>
            <a:r>
              <a:rPr lang="zh-CN" altLang="en-US" sz="2400" dirty="0"/>
              <a:t>语句简单的告诉编译程序哪里可能出错，以便出现异常时，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沿着调用层次向上传递</a:t>
            </a:r>
            <a:r>
              <a:rPr lang="zh-CN" altLang="en-US" sz="2400" dirty="0">
                <a:solidFill>
                  <a:srgbClr val="0000FF"/>
                </a:solidFill>
              </a:rPr>
              <a:t>，</a:t>
            </a:r>
            <a:r>
              <a:rPr lang="zh-CN" altLang="en-US" sz="2400" dirty="0"/>
              <a:t>由调用它的方法来处理这些异常，这就叫</a:t>
            </a:r>
            <a:r>
              <a:rPr lang="zh-CN" altLang="en-US" sz="2400" b="1" dirty="0">
                <a:solidFill>
                  <a:srgbClr val="A5002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声明异常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533400" indent="-533400"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1200" dirty="0"/>
          </a:p>
          <a:p>
            <a:pPr marL="533400" indent="-533400"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kumimoji="1" lang="en-US" altLang="zh-CN" sz="2400" dirty="0"/>
              <a:t>Java</a:t>
            </a:r>
            <a:r>
              <a:rPr kumimoji="1" lang="zh-CN" altLang="en-US" sz="2400" dirty="0"/>
              <a:t>异常处理机制：</a:t>
            </a:r>
            <a:endParaRPr kumimoji="1" lang="en-US" altLang="zh-CN" sz="2400" dirty="0"/>
          </a:p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kumimoji="1" lang="zh-CN" altLang="en-US" sz="2800" b="1" dirty="0">
                <a:solidFill>
                  <a:srgbClr val="006600"/>
                </a:solidFill>
              </a:rPr>
              <a:t>“</a:t>
            </a:r>
            <a:r>
              <a:rPr kumimoji="1" lang="zh-CN" altLang="en-US" sz="2800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谁调用，谁就负责处理被调用方法抛出的异常</a:t>
            </a:r>
            <a:r>
              <a:rPr kumimoji="1" lang="zh-CN" altLang="en-US" sz="2800" b="1" dirty="0">
                <a:solidFill>
                  <a:srgbClr val="006600"/>
                </a:solidFill>
              </a:rPr>
              <a:t>”</a:t>
            </a:r>
            <a:endParaRPr kumimoji="1" lang="en-US" altLang="zh-CN" sz="2800" b="1" dirty="0">
              <a:solidFill>
                <a:srgbClr val="006600"/>
              </a:solidFill>
            </a:endParaRP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endParaRPr kumimoji="1" lang="en-US" altLang="zh-CN" sz="2400" dirty="0"/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endParaRPr kumimoji="1" lang="zh-CN" altLang="en-US" sz="2800" dirty="0"/>
          </a:p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/>
              <a:t>声明异常</a:t>
            </a:r>
            <a:r>
              <a:rPr lang="en-US" altLang="zh-CN" sz="4800" dirty="0">
                <a:solidFill>
                  <a:srgbClr val="0000FF"/>
                </a:solidFill>
              </a:rPr>
              <a:t>— throws</a:t>
            </a:r>
            <a:r>
              <a:rPr lang="zh-CN" altLang="en-US" sz="2800" dirty="0">
                <a:solidFill>
                  <a:schemeClr val="folHlink"/>
                </a:solidFill>
                <a:latin typeface="Times New Roman" pitchFamily="18" charset="0"/>
              </a:rPr>
              <a:t>	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785938"/>
            <a:ext cx="8229600" cy="4595812"/>
          </a:xfrm>
        </p:spPr>
        <p:txBody>
          <a:bodyPr/>
          <a:lstStyle/>
          <a:p>
            <a:pPr eaLnBrk="1" hangingPunct="1"/>
            <a:r>
              <a:rPr lang="zh-CN" altLang="en-US" dirty="0"/>
              <a:t>在</a:t>
            </a:r>
            <a:r>
              <a:rPr lang="zh-CN" altLang="en-US" b="1" dirty="0">
                <a:solidFill>
                  <a:srgbClr val="990000"/>
                </a:solidFill>
              </a:rPr>
              <a:t>方法头部</a:t>
            </a:r>
            <a:r>
              <a:rPr lang="zh-CN" altLang="en-US" dirty="0"/>
              <a:t>用</a:t>
            </a:r>
            <a:r>
              <a:rPr lang="en-US" altLang="zh-CN" b="1" dirty="0">
                <a:solidFill>
                  <a:srgbClr val="A50021"/>
                </a:solidFill>
                <a:latin typeface="Courier New" pitchFamily="49" charset="0"/>
              </a:rPr>
              <a:t>throws</a:t>
            </a:r>
            <a:r>
              <a:rPr lang="zh-CN" altLang="en-US" dirty="0"/>
              <a:t>关键字声明抛出异常，语法：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zh-CN" altLang="en-US" dirty="0"/>
              <a:t>    </a:t>
            </a:r>
            <a:r>
              <a:rPr lang="en-US" altLang="zh-CN" b="1" dirty="0"/>
              <a:t>&lt;</a:t>
            </a:r>
            <a:r>
              <a:rPr lang="zh-CN" altLang="en-US" b="1" dirty="0"/>
              <a:t>返回类型</a:t>
            </a:r>
            <a:r>
              <a:rPr lang="en-US" altLang="zh-CN" b="1" dirty="0"/>
              <a:t>&gt; &lt;</a:t>
            </a:r>
            <a:r>
              <a:rPr lang="zh-CN" altLang="en-US" b="1" dirty="0"/>
              <a:t>方法签名</a:t>
            </a:r>
            <a:r>
              <a:rPr lang="en-US" altLang="zh-CN" b="1" dirty="0"/>
              <a:t>&gt;</a:t>
            </a:r>
            <a:r>
              <a:rPr lang="en-US" altLang="zh-CN" b="1" dirty="0">
                <a:solidFill>
                  <a:srgbClr val="C00000"/>
                </a:solidFill>
              </a:rPr>
              <a:t> throws </a:t>
            </a:r>
            <a:r>
              <a:rPr lang="en-US" altLang="zh-CN" b="1" dirty="0"/>
              <a:t>&lt;</a:t>
            </a:r>
            <a:r>
              <a:rPr lang="zh-CN" altLang="en-US" b="1" dirty="0"/>
              <a:t>异常列表</a:t>
            </a:r>
            <a:r>
              <a:rPr lang="en-US" altLang="zh-CN" b="1" dirty="0"/>
              <a:t>&gt;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b="1" dirty="0"/>
          </a:p>
          <a:p>
            <a:pPr eaLnBrk="1" hangingPunct="1"/>
            <a:r>
              <a:rPr lang="zh-CN" altLang="en-US" dirty="0"/>
              <a:t>异常列表可以包括一个或多个异常类：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247825" y="4083636"/>
            <a:ext cx="6788571" cy="15696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cs typeface="Arial" panose="020B0604020202020204" pitchFamily="34" charset="0"/>
              </a:rPr>
              <a:t>public void methodA() </a:t>
            </a:r>
            <a:r>
              <a:rPr lang="en-US" altLang="zh-CN" sz="2400" b="1">
                <a:solidFill>
                  <a:srgbClr val="0000FF"/>
                </a:solidFill>
                <a:cs typeface="Arial" panose="020B0604020202020204" pitchFamily="34" charset="0"/>
              </a:rPr>
              <a:t>throws ExceptionA </a:t>
            </a:r>
            <a:r>
              <a:rPr lang="en-US" altLang="zh-CN" sz="2400" b="1">
                <a:cs typeface="Arial" panose="020B0604020202020204" pitchFamily="34" charset="0"/>
              </a:rPr>
              <a:t>{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cs typeface="Arial" panose="020B0604020202020204" pitchFamily="34" charset="0"/>
              </a:rPr>
              <a:t>	…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cs typeface="Arial" panose="020B0604020202020204" pitchFamily="34" charset="0"/>
              </a:rPr>
              <a:t>}</a:t>
            </a:r>
          </a:p>
        </p:txBody>
      </p:sp>
      <p:sp>
        <p:nvSpPr>
          <p:cNvPr id="27653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D39EE17-E034-4CCC-8508-39791D6F2787}" type="slidenum">
              <a:rPr lang="en-US" altLang="zh-CN" smtClean="0"/>
              <a:pPr eaLnBrk="1" hangingPunct="1"/>
              <a:t>44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723F45E-8690-4CDA-9AA6-FAFE8E0BC29E}" type="slidenum">
              <a:rPr lang="en-US" altLang="zh-CN" smtClean="0"/>
              <a:pPr eaLnBrk="1" hangingPunct="1"/>
              <a:t>45</a:t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357188"/>
            <a:ext cx="7040562" cy="1125537"/>
          </a:xfrm>
          <a:noFill/>
        </p:spPr>
        <p:txBody>
          <a:bodyPr anchor="ctr"/>
          <a:lstStyle/>
          <a:p>
            <a:pPr eaLnBrk="1" hangingPunct="1"/>
            <a:r>
              <a:rPr lang="zh-CN" altLang="en-US" sz="4000" b="0">
                <a:solidFill>
                  <a:schemeClr val="tx1"/>
                </a:solidFill>
                <a:latin typeface="Times New Roman" pitchFamily="18" charset="0"/>
              </a:rPr>
              <a:t>例</a:t>
            </a:r>
            <a:r>
              <a:rPr lang="en-US" altLang="zh-CN" sz="4000" b="0">
                <a:solidFill>
                  <a:schemeClr val="tx1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43050"/>
            <a:ext cx="8382000" cy="4313250"/>
          </a:xfrm>
          <a:noFill/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endParaRPr lang="en-US" altLang="zh-CN" b="1">
              <a:latin typeface="Tahoma" pitchFamily="34" charset="0"/>
              <a:cs typeface="Tahoma" pitchFamily="34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zh-CN" b="1">
              <a:latin typeface="Tahoma" pitchFamily="34" charset="0"/>
              <a:cs typeface="Tahoma" pitchFamily="34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zh-CN" b="1">
              <a:latin typeface="Tahoma" pitchFamily="34" charset="0"/>
              <a:cs typeface="Tahoma" pitchFamily="34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zh-CN" b="1">
              <a:latin typeface="Tahoma" pitchFamily="34" charset="0"/>
              <a:cs typeface="Tahoma" pitchFamily="34" charset="0"/>
            </a:endParaRPr>
          </a:p>
          <a:p>
            <a:pPr lvl="1"/>
            <a:r>
              <a:rPr lang="zh-CN" altLang="en-US"/>
              <a:t>关键字</a:t>
            </a:r>
            <a:r>
              <a:rPr lang="en-US" altLang="zh-CN" sz="2000" b="1" kern="12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throws</a:t>
            </a:r>
            <a:r>
              <a:rPr lang="zh-CN" altLang="en-US"/>
              <a:t>指出</a:t>
            </a:r>
            <a:r>
              <a:rPr lang="zh-CN" altLang="en-US" dirty="0"/>
              <a:t>方法</a:t>
            </a:r>
            <a:r>
              <a:rPr lang="en-US" altLang="zh-CN" b="1" dirty="0" err="1"/>
              <a:t>myMethod</a:t>
            </a:r>
            <a:r>
              <a:rPr lang="zh-CN" altLang="en-US" dirty="0"/>
              <a:t>有可能抛出异常</a:t>
            </a:r>
            <a:r>
              <a:rPr lang="en-US" altLang="zh-CN" dirty="0" err="1">
                <a:solidFill>
                  <a:srgbClr val="0000FF"/>
                </a:solidFill>
              </a:rPr>
              <a:t>IOExeception</a:t>
            </a:r>
            <a:r>
              <a:rPr lang="zh-CN" altLang="en-US" dirty="0">
                <a:solidFill>
                  <a:srgbClr val="0000FF"/>
                </a:solidFill>
              </a:rPr>
              <a:t>；</a:t>
            </a:r>
            <a:endParaRPr lang="zh-CN" altLang="en-US" dirty="0"/>
          </a:p>
          <a:p>
            <a:pPr lvl="1"/>
            <a:r>
              <a:rPr lang="zh-CN" altLang="en-US" dirty="0"/>
              <a:t>如果方法可能抛出多个异常，可以</a:t>
            </a:r>
            <a:r>
              <a:rPr lang="zh-CN" altLang="en-US"/>
              <a:t>在关键字</a:t>
            </a:r>
            <a:r>
              <a:rPr lang="en-US" altLang="zh-CN" sz="2000" b="1" kern="12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throws</a:t>
            </a:r>
            <a:r>
              <a:rPr lang="zh-CN" altLang="en-US"/>
              <a:t>后</a:t>
            </a:r>
            <a:r>
              <a:rPr lang="zh-CN" altLang="en-US" dirty="0"/>
              <a:t>添加异常名列表，异常之间用</a:t>
            </a:r>
            <a:r>
              <a:rPr lang="zh-CN" altLang="en-US" b="1" dirty="0">
                <a:solidFill>
                  <a:srgbClr val="0000CC"/>
                </a:solidFill>
              </a:rPr>
              <a:t>逗号</a:t>
            </a:r>
            <a:r>
              <a:rPr lang="zh-CN" altLang="en-US" dirty="0"/>
              <a:t>分隔。</a:t>
            </a:r>
          </a:p>
        </p:txBody>
      </p:sp>
      <p:sp>
        <p:nvSpPr>
          <p:cNvPr id="6" name="线形标注 1 5"/>
          <p:cNvSpPr/>
          <p:nvPr/>
        </p:nvSpPr>
        <p:spPr bwMode="auto">
          <a:xfrm>
            <a:off x="3851920" y="820300"/>
            <a:ext cx="3720476" cy="441617"/>
          </a:xfrm>
          <a:prstGeom prst="borderCallout1">
            <a:avLst>
              <a:gd name="adj1" fmla="val 105861"/>
              <a:gd name="adj2" fmla="val 49437"/>
              <a:gd name="adj3" fmla="val 227757"/>
              <a:gd name="adj4" fmla="val 43068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/>
              <a:t>方法申明可能发生的异常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74C463-A53E-442D-A528-7D8C896B71C1}"/>
              </a:ext>
            </a:extLst>
          </p:cNvPr>
          <p:cNvSpPr txBox="1"/>
          <p:nvPr/>
        </p:nvSpPr>
        <p:spPr>
          <a:xfrm>
            <a:off x="899592" y="1698815"/>
            <a:ext cx="7528321" cy="15696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ahoma" pitchFamily="34" charset="0"/>
                <a:cs typeface="Tahoma" pitchFamily="34" charset="0"/>
              </a:rPr>
              <a:t>public void </a:t>
            </a:r>
            <a:r>
              <a:rPr lang="en-US" altLang="zh-CN" sz="2400" b="1" dirty="0" err="1">
                <a:latin typeface="Tahoma" pitchFamily="34" charset="0"/>
                <a:cs typeface="Tahoma" pitchFamily="34" charset="0"/>
              </a:rPr>
              <a:t>myMethod</a:t>
            </a:r>
            <a:r>
              <a:rPr lang="en-US" altLang="zh-CN" sz="2400" b="1" dirty="0">
                <a:latin typeface="Tahoma" pitchFamily="34" charset="0"/>
                <a:cs typeface="Tahoma" pitchFamily="34" charset="0"/>
              </a:rPr>
              <a:t>( ) </a:t>
            </a:r>
            <a:r>
              <a:rPr lang="en-US" altLang="zh-CN" sz="24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throws </a:t>
            </a:r>
            <a:r>
              <a:rPr lang="en-US" altLang="zh-CN" sz="2400" b="1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IOException</a:t>
            </a:r>
            <a:r>
              <a:rPr lang="en-US" altLang="zh-CN" sz="24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</a:p>
          <a:p>
            <a:r>
              <a:rPr lang="en-US" altLang="zh-CN" sz="2400" b="1" dirty="0">
                <a:latin typeface="Tahoma" pitchFamily="34" charset="0"/>
                <a:cs typeface="Tahoma" pitchFamily="34" charset="0"/>
              </a:rPr>
              <a:t>{</a:t>
            </a:r>
          </a:p>
          <a:p>
            <a:r>
              <a:rPr lang="en-US" altLang="zh-CN" sz="2400" b="1" dirty="0">
                <a:latin typeface="Tahoma" pitchFamily="34" charset="0"/>
                <a:cs typeface="Tahoma" pitchFamily="34" charset="0"/>
              </a:rPr>
              <a:t>		……</a:t>
            </a:r>
          </a:p>
          <a:p>
            <a:r>
              <a:rPr lang="en-US" altLang="zh-CN" sz="2400" b="1" dirty="0">
                <a:latin typeface="Tahoma" pitchFamily="34" charset="0"/>
                <a:cs typeface="Tahoma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04664"/>
            <a:ext cx="6445696" cy="4064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>
                <a:latin typeface="Tahoma" pitchFamily="34" charset="0"/>
                <a:cs typeface="Tahoma" pitchFamily="34" charset="0"/>
              </a:rPr>
              <a:t>Example</a:t>
            </a:r>
            <a:r>
              <a:rPr lang="zh-CN" altLang="en-US" sz="3600" dirty="0">
                <a:latin typeface="Tahoma" pitchFamily="34" charset="0"/>
                <a:cs typeface="Tahoma" pitchFamily="34" charset="0"/>
              </a:rPr>
              <a:t>：声明抛出多个异常</a:t>
            </a:r>
            <a:endParaRPr lang="en-US" altLang="zh-CN" sz="3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124744"/>
            <a:ext cx="8640960" cy="4968552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just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public class Exception1{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void Proc(int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sel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throws </a:t>
            </a:r>
            <a:r>
              <a:rPr lang="en-US" altLang="zh-CN" sz="2000" b="1" dirty="0" err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ArithmeticException</a:t>
            </a:r>
            <a:r>
              <a:rPr lang="en-US" altLang="zh-CN" sz="2000" b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b="1" dirty="0" err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ArrayIndexOutOfBoundsException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algn="just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	   </a:t>
            </a:r>
          </a:p>
          <a:p>
            <a:pPr algn="just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(“In Situation" +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sel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);</a:t>
            </a:r>
          </a:p>
          <a:p>
            <a:pPr algn="just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if(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sel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==1) {  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int[]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iArray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=new int[4];</a:t>
            </a:r>
          </a:p>
          <a:p>
            <a:pPr marL="800100" lvl="2" indent="0" eaLnBrk="1" hangingPunct="1"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0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iArray</a:t>
            </a: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[10]=3;       </a:t>
            </a:r>
          </a:p>
          <a:p>
            <a:pPr marL="342900" lvl="2" indent="-342900" algn="just">
              <a:spcBef>
                <a:spcPts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} </a:t>
            </a:r>
          </a:p>
          <a:p>
            <a:pPr marL="342900" lvl="2" indent="-342900" algn="just">
              <a:spcBef>
                <a:spcPts val="0"/>
              </a:spcBef>
              <a:buNone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2" indent="-342900" algn="just">
              <a:spcBef>
                <a:spcPts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if(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sel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==0){</a:t>
            </a:r>
          </a:p>
          <a:p>
            <a:pPr marL="800100" lvl="2" indent="0" eaLnBrk="1" hangingPunct="1"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 new </a:t>
            </a:r>
            <a:r>
              <a:rPr lang="en-US" altLang="zh-CN" sz="20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ArithmeticException</a:t>
            </a: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342900" lvl="2" indent="-342900" algn="just">
              <a:spcBef>
                <a:spcPts val="0"/>
              </a:spcBef>
              <a:buNone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400050" lvl="1" indent="0" eaLnBrk="1" hangingPunct="1"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}  </a:t>
            </a:r>
            <a:r>
              <a:rPr lang="en-US" altLang="zh-CN" sz="2000" b="1" dirty="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277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A1000-99CB-4003-A7EC-1AD2705AB933}" type="slidenum">
              <a:rPr lang="en-US" altLang="zh-CN">
                <a:latin typeface="Tahoma" pitchFamily="34" charset="0"/>
                <a:cs typeface="Tahoma" pitchFamily="34" charset="0"/>
              </a:rPr>
              <a:pPr>
                <a:defRPr/>
              </a:pPr>
              <a:t>46</a:t>
            </a:fld>
            <a:endParaRPr lang="en-US" altLang="zh-CN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48A909-5E8F-447F-986D-4617FC5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715F2F6-EEC9-4594-9BBD-FFE76393B170}"/>
              </a:ext>
            </a:extLst>
          </p:cNvPr>
          <p:cNvSpPr txBox="1">
            <a:spLocks/>
          </p:cNvSpPr>
          <p:nvPr/>
        </p:nvSpPr>
        <p:spPr>
          <a:xfrm>
            <a:off x="53244" y="304341"/>
            <a:ext cx="9037512" cy="319619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2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public class Test {</a:t>
            </a:r>
            <a:endParaRPr lang="en-US" altLang="zh-CN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2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 public static void main(String[] </a:t>
            </a:r>
            <a:r>
              <a:rPr lang="en-US" altLang="zh-CN" sz="2200" b="1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args</a:t>
            </a:r>
            <a:r>
              <a:rPr lang="en-US" altLang="zh-CN" sz="22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) </a:t>
            </a:r>
          </a:p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   </a:t>
            </a:r>
            <a:r>
              <a:rPr lang="en-US" altLang="zh-CN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throws </a:t>
            </a:r>
            <a:r>
              <a:rPr lang="en-US" altLang="zh-CN" sz="2200" b="1" dirty="0" err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ArithmeticException</a:t>
            </a:r>
            <a:r>
              <a:rPr lang="en-US" altLang="zh-CN" sz="2200" b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200" b="1" dirty="0" err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ArrayIndexOutOfBoundsException</a:t>
            </a:r>
            <a:endParaRPr lang="en-US" altLang="zh-CN" sz="2200" b="1" dirty="0">
              <a:solidFill>
                <a:srgbClr val="00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600" b="1" dirty="0">
                <a:solidFill>
                  <a:srgbClr val="0099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 </a:t>
            </a:r>
            <a:r>
              <a:rPr lang="en-US" altLang="zh-CN" sz="22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{</a:t>
            </a:r>
            <a:r>
              <a:rPr lang="en-US" altLang="zh-CN" sz="26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           </a:t>
            </a:r>
          </a:p>
          <a:p>
            <a:pPr lvl="1"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2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   Exception1 ex1=new Exception1();</a:t>
            </a:r>
          </a:p>
          <a:p>
            <a:pPr lvl="1"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2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   </a:t>
            </a:r>
            <a:r>
              <a:rPr lang="en-US" altLang="zh-CN" sz="2200" b="1" dirty="0">
                <a:solidFill>
                  <a:srgbClr val="0066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ex1.Proc(0); </a:t>
            </a:r>
          </a:p>
          <a:p>
            <a:pPr lvl="1"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2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   ex1.Proc(1);	</a:t>
            </a:r>
            <a:r>
              <a:rPr lang="en-US" altLang="zh-CN" sz="2200" b="1" dirty="0">
                <a:solidFill>
                  <a:srgbClr val="0066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//</a:t>
            </a:r>
            <a:r>
              <a:rPr lang="zh-CN" alt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若异常发生，不执行</a:t>
            </a:r>
            <a:endParaRPr lang="en-US" altLang="zh-CN" sz="2200" b="1" dirty="0"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6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 </a:t>
            </a:r>
            <a:r>
              <a:rPr lang="en-US" altLang="zh-CN" sz="22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}</a:t>
            </a:r>
          </a:p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2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}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41ECBE3-F319-41FA-B7DD-A78FB37C64C0}"/>
              </a:ext>
            </a:extLst>
          </p:cNvPr>
          <p:cNvSpPr txBox="1">
            <a:spLocks/>
          </p:cNvSpPr>
          <p:nvPr/>
        </p:nvSpPr>
        <p:spPr bwMode="auto">
          <a:xfrm>
            <a:off x="1547664" y="3598332"/>
            <a:ext cx="7203882" cy="132447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Situation 0</a:t>
            </a: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Exception in thread "main" </a:t>
            </a:r>
            <a:r>
              <a:rPr lang="en-US" altLang="zh-CN" sz="2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java.lang.</a:t>
            </a:r>
            <a:r>
              <a:rPr lang="en-US" altLang="zh-CN" sz="2000" b="1" u="sng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ArithmeticException</a:t>
            </a:r>
            <a:endParaRPr lang="en-US" altLang="zh-CN" sz="2000" b="1" u="sng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exception.Exception1.Proc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Exception1.java:16</a:t>
            </a:r>
            <a:r>
              <a:rPr lang="en-US" altLang="zh-CN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exception.Test.main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Test.java:8</a:t>
            </a:r>
            <a:r>
              <a:rPr lang="en-US" altLang="zh-CN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E3F2B157-B983-4DF6-A14A-1D4752E2F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" y="3861060"/>
            <a:ext cx="15841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运行结果：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E0A9485-DDDC-4397-8B93-4B274AFFF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5185538"/>
            <a:ext cx="5904656" cy="109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4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571480"/>
            <a:ext cx="7215188" cy="11525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/>
              <a:t>Exception</a:t>
            </a:r>
            <a:r>
              <a:rPr lang="zh-CN" altLang="en-US" dirty="0"/>
              <a:t>传递</a:t>
            </a:r>
            <a:endParaRPr lang="en-US" altLang="zh-CN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844675"/>
            <a:ext cx="8104188" cy="4320630"/>
          </a:xfrm>
        </p:spPr>
        <p:txBody>
          <a:bodyPr lIns="92075" tIns="46038" rIns="92075" bIns="46038"/>
          <a:lstStyle/>
          <a:p>
            <a:pPr>
              <a:spcBef>
                <a:spcPts val="0"/>
              </a:spcBef>
            </a:pPr>
            <a:r>
              <a:rPr lang="zh-CN" altLang="en-US" sz="2400" dirty="0"/>
              <a:t>如果一个方法没有捕获可能引发的异常，只是用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throws</a:t>
            </a:r>
            <a:r>
              <a:rPr lang="zh-CN" altLang="en-US" sz="2400" dirty="0"/>
              <a:t>声明抛出异常，</a:t>
            </a:r>
            <a:r>
              <a:rPr lang="zh-CN" altLang="en-US" sz="2400" b="1" dirty="0">
                <a:solidFill>
                  <a:srgbClr val="C00000"/>
                </a:solidFill>
              </a:rPr>
              <a:t>调用该方法的其他方法</a:t>
            </a:r>
            <a:r>
              <a:rPr lang="zh-CN" altLang="en-US" sz="2400" dirty="0"/>
              <a:t>应该捕获并处理该异常。</a:t>
            </a:r>
          </a:p>
          <a:p>
            <a:pPr eaLnBrk="1" hangingPunct="1">
              <a:spcBef>
                <a:spcPts val="0"/>
              </a:spcBef>
            </a:pPr>
            <a:endParaRPr lang="en-US" altLang="zh-CN" sz="2400" dirty="0"/>
          </a:p>
          <a:p>
            <a:pPr eaLnBrk="1" hangingPunct="1">
              <a:spcBef>
                <a:spcPts val="0"/>
              </a:spcBef>
            </a:pPr>
            <a:r>
              <a:rPr lang="zh-CN" altLang="en-US" sz="2400" dirty="0"/>
              <a:t>异常的传递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结束条件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752475" lvl="2" indent="-457200"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dirty="0"/>
              <a:t>找到处理该异常的</a:t>
            </a:r>
            <a:r>
              <a:rPr lang="en-US" altLang="zh-CN" sz="2400" b="1" dirty="0">
                <a:solidFill>
                  <a:srgbClr val="0000CC"/>
                </a:solidFill>
              </a:rPr>
              <a:t>try-catch-finally</a:t>
            </a:r>
            <a:r>
              <a:rPr lang="zh-CN" altLang="en-US" sz="2400" dirty="0"/>
              <a:t>语句捕获该异常，异常的传递结束。 </a:t>
            </a:r>
            <a:endParaRPr lang="en-US" altLang="zh-CN" sz="2400" dirty="0"/>
          </a:p>
          <a:p>
            <a:pPr marL="752475" lvl="2" indent="-457200"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dirty="0"/>
              <a:t>若没有找到处理该异常的语句，则直到</a:t>
            </a:r>
            <a:r>
              <a:rPr lang="en-US" altLang="zh-CN" sz="2400" b="1" dirty="0">
                <a:solidFill>
                  <a:srgbClr val="0000CC"/>
                </a:solidFill>
              </a:rPr>
              <a:t>main</a:t>
            </a:r>
            <a:r>
              <a:rPr lang="zh-CN" altLang="en-US" sz="2400" dirty="0"/>
              <a:t>方法，异常的传递才结束。</a:t>
            </a:r>
            <a:endParaRPr lang="en-US" altLang="zh-CN" sz="2400" dirty="0"/>
          </a:p>
          <a:p>
            <a:pPr eaLnBrk="1" hangingPunct="1">
              <a:spcBef>
                <a:spcPct val="70000"/>
              </a:spcBef>
            </a:pPr>
            <a:endParaRPr lang="en-US" altLang="zh-CN" sz="2400" dirty="0"/>
          </a:p>
        </p:txBody>
      </p:sp>
      <p:sp>
        <p:nvSpPr>
          <p:cNvPr id="5325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54FF9EF4-18F5-463D-BE7D-0C5242B8500D}" type="slidenum">
              <a:rPr lang="en-US" altLang="zh-CN" smtClean="0"/>
              <a:pPr eaLnBrk="1" hangingPunct="1"/>
              <a:t>48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7246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90400" y="207129"/>
            <a:ext cx="7726363" cy="595313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zh-CN" altLang="en-US">
                <a:latin typeface="Times New Roman" pitchFamily="18" charset="0"/>
              </a:rPr>
              <a:t>异常传递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5427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6F0DF260-04F9-4CCB-915D-B26F89D9755A}" type="slidenum">
              <a:rPr lang="en-US" altLang="zh-CN" smtClean="0"/>
              <a:pPr eaLnBrk="1" hangingPunct="1"/>
              <a:t>49</a:t>
            </a:fld>
            <a:endParaRPr lang="en-US" altLang="zh-CN"/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323528" y="815812"/>
            <a:ext cx="5328593" cy="42107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atinLnBrk="1">
              <a:lnSpc>
                <a:spcPct val="90000"/>
              </a:lnSpc>
            </a:pPr>
            <a:r>
              <a:rPr kumimoji="1" lang="en-US" altLang="ko-KR" sz="2000" b="1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public  class  Propagate {</a:t>
            </a:r>
          </a:p>
          <a:p>
            <a:pPr latinLnBrk="1">
              <a:lnSpc>
                <a:spcPct val="90000"/>
              </a:lnSpc>
            </a:pPr>
            <a:r>
              <a:rPr kumimoji="1" lang="en-US" altLang="ko-KR" sz="2000" b="1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     void  </a:t>
            </a:r>
            <a:r>
              <a:rPr kumimoji="1" lang="en-US" altLang="ko-KR" sz="2000" b="1" dirty="0">
                <a:solidFill>
                  <a:srgbClr val="0000CC"/>
                </a:solidFill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orange</a:t>
            </a:r>
            <a:r>
              <a:rPr kumimoji="1" lang="en-US" altLang="ko-KR" sz="2000" b="1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() {</a:t>
            </a:r>
          </a:p>
          <a:p>
            <a:pPr latinLnBrk="1">
              <a:lnSpc>
                <a:spcPct val="90000"/>
              </a:lnSpc>
            </a:pPr>
            <a:r>
              <a:rPr kumimoji="1" lang="en-US" altLang="ko-KR" sz="2000" b="1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	int  m = 25,  </a:t>
            </a:r>
            <a:r>
              <a:rPr kumimoji="1" lang="en-US" altLang="ko-KR" sz="2000" b="1" dirty="0" err="1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i</a:t>
            </a:r>
            <a:r>
              <a:rPr kumimoji="1" lang="en-US" altLang="ko-KR" sz="2000" b="1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 = 0;</a:t>
            </a:r>
          </a:p>
          <a:p>
            <a:pPr latinLnBrk="1">
              <a:lnSpc>
                <a:spcPct val="90000"/>
              </a:lnSpc>
            </a:pPr>
            <a:r>
              <a:rPr kumimoji="1" lang="en-US" altLang="ko-KR" sz="2000" b="1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	</a:t>
            </a:r>
            <a:r>
              <a:rPr kumimoji="1" lang="en-US" altLang="ko-KR" sz="2000" b="1" dirty="0" err="1">
                <a:solidFill>
                  <a:srgbClr val="006600"/>
                </a:solidFill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i</a:t>
            </a:r>
            <a:r>
              <a:rPr kumimoji="1" lang="en-US" altLang="ko-KR" sz="2000" b="1" dirty="0">
                <a:solidFill>
                  <a:srgbClr val="006600"/>
                </a:solidFill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 = m / </a:t>
            </a:r>
            <a:r>
              <a:rPr kumimoji="1" lang="en-US" altLang="ko-KR" sz="2000" b="1" dirty="0" err="1">
                <a:solidFill>
                  <a:srgbClr val="006600"/>
                </a:solidFill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i</a:t>
            </a:r>
            <a:r>
              <a:rPr kumimoji="1" lang="en-US" altLang="ko-KR" sz="2000" b="1" dirty="0">
                <a:solidFill>
                  <a:srgbClr val="006600"/>
                </a:solidFill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90000"/>
              </a:lnSpc>
            </a:pPr>
            <a:r>
              <a:rPr kumimoji="1" lang="en-US" altLang="ko-KR" sz="2000" b="1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      }</a:t>
            </a:r>
          </a:p>
          <a:p>
            <a:pPr latinLnBrk="1">
              <a:lnSpc>
                <a:spcPct val="90000"/>
              </a:lnSpc>
            </a:pPr>
            <a:endParaRPr kumimoji="1" lang="en-US" altLang="ko-KR" sz="2000" b="1" dirty="0">
              <a:latin typeface="Arial" panose="020B0604020202020204" pitchFamily="34" charset="0"/>
              <a:ea typeface="Gulim" pitchFamily="34" charset="-127"/>
              <a:cs typeface="Arial" panose="020B0604020202020204" pitchFamily="34" charset="0"/>
            </a:endParaRPr>
          </a:p>
          <a:p>
            <a:pPr latinLnBrk="1">
              <a:lnSpc>
                <a:spcPct val="90000"/>
              </a:lnSpc>
            </a:pPr>
            <a:r>
              <a:rPr kumimoji="1" lang="en-US" altLang="ko-KR" sz="2000" b="1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      void  </a:t>
            </a:r>
            <a:r>
              <a:rPr kumimoji="1" lang="en-US" altLang="ko-KR" sz="2000" b="1" dirty="0">
                <a:solidFill>
                  <a:srgbClr val="C00000"/>
                </a:solidFill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apple</a:t>
            </a:r>
            <a:r>
              <a:rPr kumimoji="1" lang="en-US" altLang="ko-KR" sz="2000" b="1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() {</a:t>
            </a:r>
          </a:p>
          <a:p>
            <a:pPr latinLnBrk="1">
              <a:lnSpc>
                <a:spcPct val="90000"/>
              </a:lnSpc>
            </a:pPr>
            <a:r>
              <a:rPr kumimoji="1" lang="en-US" altLang="ko-KR" sz="2000" b="1" dirty="0">
                <a:solidFill>
                  <a:srgbClr val="0000CC"/>
                </a:solidFill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	orange();</a:t>
            </a:r>
          </a:p>
          <a:p>
            <a:pPr latinLnBrk="1">
              <a:lnSpc>
                <a:spcPct val="90000"/>
              </a:lnSpc>
            </a:pPr>
            <a:r>
              <a:rPr kumimoji="1" lang="en-US" altLang="ko-KR" sz="2000" b="1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      }</a:t>
            </a:r>
          </a:p>
          <a:p>
            <a:pPr latinLnBrk="1">
              <a:lnSpc>
                <a:spcPct val="90000"/>
              </a:lnSpc>
            </a:pPr>
            <a:endParaRPr kumimoji="1" lang="en-US" altLang="ko-KR" sz="2000" b="1" dirty="0">
              <a:latin typeface="Arial" panose="020B0604020202020204" pitchFamily="34" charset="0"/>
              <a:ea typeface="Gulim" pitchFamily="34" charset="-127"/>
              <a:cs typeface="Arial" panose="020B0604020202020204" pitchFamily="34" charset="0"/>
            </a:endParaRPr>
          </a:p>
          <a:p>
            <a:pPr latinLnBrk="1">
              <a:lnSpc>
                <a:spcPct val="90000"/>
              </a:lnSpc>
            </a:pPr>
            <a:r>
              <a:rPr kumimoji="1" lang="en-US" altLang="ko-KR" sz="2000" b="1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      public static void </a:t>
            </a:r>
            <a:r>
              <a:rPr kumimoji="1" lang="en-US" altLang="ko-KR" sz="2000" b="1" dirty="0">
                <a:solidFill>
                  <a:srgbClr val="006600"/>
                </a:solidFill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main</a:t>
            </a:r>
            <a:r>
              <a:rPr kumimoji="1" lang="en-US" altLang="ko-KR" sz="2000" b="1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(String[] </a:t>
            </a:r>
            <a:r>
              <a:rPr kumimoji="1" lang="en-US" altLang="ko-KR" sz="2000" b="1" dirty="0" err="1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args</a:t>
            </a:r>
            <a:r>
              <a:rPr kumimoji="1" lang="en-US" altLang="ko-KR" sz="2000" b="1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) {</a:t>
            </a:r>
          </a:p>
          <a:p>
            <a:pPr latinLnBrk="1">
              <a:lnSpc>
                <a:spcPct val="90000"/>
              </a:lnSpc>
            </a:pPr>
            <a:r>
              <a:rPr kumimoji="1" lang="en-US" altLang="ko-KR" sz="2000" b="1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	Propagate p = new Propagate();</a:t>
            </a:r>
          </a:p>
          <a:p>
            <a:pPr latinLnBrk="1">
              <a:lnSpc>
                <a:spcPct val="90000"/>
              </a:lnSpc>
            </a:pPr>
            <a:r>
              <a:rPr kumimoji="1" lang="en-US" altLang="ko-KR" sz="2000" b="1" dirty="0">
                <a:solidFill>
                  <a:srgbClr val="CC0000"/>
                </a:solidFill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	</a:t>
            </a:r>
            <a:r>
              <a:rPr kumimoji="1" lang="en-US" altLang="ko-KR" sz="2000" b="1" dirty="0" err="1">
                <a:solidFill>
                  <a:srgbClr val="CC0000"/>
                </a:solidFill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p.apple</a:t>
            </a:r>
            <a:r>
              <a:rPr kumimoji="1" lang="en-US" altLang="ko-KR" sz="2000" b="1" dirty="0">
                <a:solidFill>
                  <a:srgbClr val="CC0000"/>
                </a:solidFill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();</a:t>
            </a:r>
          </a:p>
          <a:p>
            <a:pPr latinLnBrk="1">
              <a:lnSpc>
                <a:spcPct val="90000"/>
              </a:lnSpc>
            </a:pPr>
            <a:r>
              <a:rPr kumimoji="1" lang="en-US" altLang="ko-KR" sz="2000" b="1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      }</a:t>
            </a:r>
          </a:p>
          <a:p>
            <a:pPr latinLnBrk="1">
              <a:lnSpc>
                <a:spcPct val="90000"/>
              </a:lnSpc>
            </a:pPr>
            <a:r>
              <a:rPr kumimoji="1" lang="en-US" altLang="ko-KR" sz="2000" b="1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5634038" y="1115320"/>
            <a:ext cx="3330449" cy="995362"/>
          </a:xfrm>
          <a:prstGeom prst="wedgeEllipseCallout">
            <a:avLst>
              <a:gd name="adj1" fmla="val -145030"/>
              <a:gd name="adj2" fmla="val 21746"/>
            </a:avLst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0" rIns="0" anchor="ctr">
            <a:spAutoFit/>
          </a:bodyPr>
          <a:lstStyle/>
          <a:p>
            <a:pPr latinLnBrk="1"/>
            <a:r>
              <a:rPr kumimoji="1" lang="en-US" altLang="ko-KR" sz="2000" b="1" dirty="0" err="1">
                <a:latin typeface="Times New Roman" pitchFamily="18" charset="0"/>
                <a:ea typeface="Gulim" pitchFamily="34" charset="-127"/>
              </a:rPr>
              <a:t>ArithmeticException</a:t>
            </a:r>
            <a:r>
              <a:rPr kumimoji="1" lang="en-US" altLang="ko-KR" sz="2000" b="1" dirty="0">
                <a:latin typeface="Times New Roman" pitchFamily="18" charset="0"/>
                <a:ea typeface="Gulim" pitchFamily="34" charset="-127"/>
              </a:rPr>
              <a:t> Occurred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2051720" y="5261957"/>
            <a:ext cx="5760640" cy="12795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atinLnBrk="1"/>
            <a:r>
              <a:rPr kumimoji="1" lang="ko-KR" altLang="en-US" sz="2000" dirty="0">
                <a:latin typeface="고딕"/>
                <a:ea typeface="Gulim" pitchFamily="34" charset="-127"/>
              </a:rPr>
              <a:t>   </a:t>
            </a:r>
            <a:r>
              <a:rPr kumimoji="1" lang="en-US" altLang="ko-KR" sz="2000" dirty="0" err="1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java.lang.ArithmeticException</a:t>
            </a:r>
            <a:r>
              <a:rPr kumimoji="1" lang="en-US" altLang="ko-KR" sz="2000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:	 / by zero</a:t>
            </a:r>
          </a:p>
          <a:p>
            <a:pPr latinLnBrk="1"/>
            <a:r>
              <a:rPr kumimoji="1" lang="en-US" altLang="ko-KR" sz="2000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	at </a:t>
            </a:r>
            <a:r>
              <a:rPr kumimoji="1" lang="en-US" altLang="ko-KR" sz="2000" dirty="0" err="1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Propagate.</a:t>
            </a:r>
            <a:r>
              <a:rPr kumimoji="1" lang="en-US" altLang="ko-KR" sz="2000" b="1" dirty="0" err="1">
                <a:solidFill>
                  <a:srgbClr val="0000CC"/>
                </a:solidFill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orange</a:t>
            </a:r>
            <a:r>
              <a:rPr kumimoji="1" lang="en-US" altLang="ko-KR" sz="2000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(</a:t>
            </a:r>
            <a:r>
              <a:rPr kumimoji="1" lang="en-US" altLang="ko-KR" sz="2000" dirty="0" err="1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Propagate.java:4</a:t>
            </a:r>
            <a:r>
              <a:rPr kumimoji="1" lang="en-US" altLang="ko-KR" sz="2000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kumimoji="1" lang="en-US" altLang="ko-KR" sz="2000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	at </a:t>
            </a:r>
            <a:r>
              <a:rPr kumimoji="1" lang="en-US" altLang="ko-KR" sz="2000" dirty="0" err="1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Propagate.</a:t>
            </a:r>
            <a:r>
              <a:rPr kumimoji="1" lang="en-US" altLang="ko-KR" sz="2000" b="1" dirty="0" err="1">
                <a:solidFill>
                  <a:srgbClr val="C00000"/>
                </a:solidFill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apple</a:t>
            </a:r>
            <a:r>
              <a:rPr kumimoji="1" lang="en-US" altLang="ko-KR" sz="2000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(</a:t>
            </a:r>
            <a:r>
              <a:rPr kumimoji="1" lang="en-US" altLang="ko-KR" sz="2000" dirty="0" err="1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Propagate.java:8</a:t>
            </a:r>
            <a:r>
              <a:rPr kumimoji="1" lang="en-US" altLang="ko-KR" sz="2000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kumimoji="1" lang="en-US" altLang="ko-KR" sz="2000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	at </a:t>
            </a:r>
            <a:r>
              <a:rPr kumimoji="1" lang="en-US" altLang="ko-KR" sz="2000" dirty="0" err="1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Propagate.</a:t>
            </a:r>
            <a:r>
              <a:rPr kumimoji="1" lang="en-US" altLang="ko-KR" sz="2000" b="1" dirty="0" err="1">
                <a:solidFill>
                  <a:srgbClr val="006600"/>
                </a:solidFill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main</a:t>
            </a:r>
            <a:r>
              <a:rPr kumimoji="1" lang="en-US" altLang="ko-KR" sz="2000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(</a:t>
            </a:r>
            <a:r>
              <a:rPr kumimoji="1" lang="en-US" altLang="ko-KR" sz="2000" dirty="0" err="1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Propagate.java:11</a:t>
            </a:r>
            <a:r>
              <a:rPr kumimoji="1" lang="en-US" altLang="ko-KR" sz="2000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5921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animBg="1"/>
      <p:bldP spid="5427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6.2.1  </a:t>
            </a:r>
            <a:r>
              <a:rPr lang="zh-CN" altLang="en-US" dirty="0">
                <a:solidFill>
                  <a:schemeClr val="tx1"/>
                </a:solidFill>
                <a:latin typeface="宋体" charset="-122"/>
              </a:rPr>
              <a:t>和子类有关的匿名类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假设：</a:t>
            </a:r>
            <a:r>
              <a:rPr lang="en-US" altLang="zh-CN" b="1" dirty="0">
                <a:solidFill>
                  <a:srgbClr val="0000CC"/>
                </a:solidFill>
              </a:rPr>
              <a:t>Bank</a:t>
            </a:r>
            <a:r>
              <a:rPr lang="zh-CN" altLang="en-US" dirty="0"/>
              <a:t>是一个类。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Bank</a:t>
            </a:r>
            <a:r>
              <a:rPr lang="zh-CN" altLang="en-US" dirty="0"/>
              <a:t>的一个</a:t>
            </a:r>
            <a:r>
              <a:rPr lang="zh-CN" altLang="en-US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匿名子类</a:t>
            </a:r>
            <a:r>
              <a:rPr lang="zh-CN" altLang="en-US" dirty="0"/>
              <a:t>创建一个</a:t>
            </a:r>
            <a:r>
              <a:rPr lang="zh-CN" altLang="en-US" b="1" dirty="0">
                <a:solidFill>
                  <a:srgbClr val="C00000"/>
                </a:solidFill>
              </a:rPr>
              <a:t>对象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zh-CN" altLang="en-US" dirty="0"/>
          </a:p>
          <a:p>
            <a:pPr lvl="1">
              <a:buNone/>
            </a:pPr>
            <a:r>
              <a:rPr lang="zh-CN" altLang="en-US" sz="2800" dirty="0">
                <a:solidFill>
                  <a:srgbClr val="000099"/>
                </a:solidFill>
              </a:rPr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3D567E-E2B0-4027-815B-34E4E7AE5632}"/>
              </a:ext>
            </a:extLst>
          </p:cNvPr>
          <p:cNvSpPr txBox="1"/>
          <p:nvPr/>
        </p:nvSpPr>
        <p:spPr>
          <a:xfrm>
            <a:off x="1331640" y="2852936"/>
            <a:ext cx="4743243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99"/>
                </a:solidFill>
              </a:rPr>
              <a:t>new Bank () </a:t>
            </a:r>
          </a:p>
          <a:p>
            <a:r>
              <a:rPr lang="en-US" altLang="zh-CN" sz="2800" b="1" dirty="0">
                <a:solidFill>
                  <a:srgbClr val="006600"/>
                </a:solidFill>
                <a:latin typeface="+mj-lt"/>
              </a:rPr>
              <a:t>{          </a:t>
            </a:r>
          </a:p>
          <a:p>
            <a:r>
              <a:rPr lang="en-US" altLang="zh-CN" sz="2800" b="1" dirty="0">
                <a:solidFill>
                  <a:srgbClr val="006600"/>
                </a:solidFill>
                <a:latin typeface="+mj-lt"/>
              </a:rPr>
              <a:t>	//</a:t>
            </a:r>
            <a:r>
              <a:rPr lang="zh-CN" altLang="en-US" sz="2800" b="1" dirty="0">
                <a:solidFill>
                  <a:srgbClr val="006600"/>
                </a:solidFill>
                <a:latin typeface="+mj-lt"/>
              </a:rPr>
              <a:t>匿名子类的类体</a:t>
            </a:r>
            <a:endParaRPr lang="en-US" altLang="zh-CN" sz="2800" b="1" dirty="0">
              <a:solidFill>
                <a:srgbClr val="006600"/>
              </a:solidFill>
              <a:latin typeface="+mj-lt"/>
            </a:endParaRPr>
          </a:p>
          <a:p>
            <a:r>
              <a:rPr lang="en-US" altLang="zh-CN" sz="2800" b="1" dirty="0">
                <a:solidFill>
                  <a:srgbClr val="006600"/>
                </a:solidFill>
                <a:latin typeface="+mj-lt"/>
              </a:rPr>
              <a:t>}</a:t>
            </a:r>
            <a:endParaRPr lang="zh-CN" altLang="en-US" b="1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543800" cy="1123936"/>
          </a:xfrm>
          <a:noFill/>
        </p:spPr>
        <p:txBody>
          <a:bodyPr/>
          <a:lstStyle/>
          <a:p>
            <a:pPr marL="742950" indent="-742950" eaLnBrk="1" hangingPunct="1">
              <a:buFont typeface="+mj-ea"/>
              <a:buAutoNum type="circleNumDbPlain" startAt="3"/>
            </a:pPr>
            <a:r>
              <a:rPr lang="zh-CN" altLang="en-US" sz="4000" dirty="0">
                <a:solidFill>
                  <a:schemeClr val="tx1"/>
                </a:solidFill>
              </a:rPr>
              <a:t>抛出异常</a:t>
            </a:r>
            <a:r>
              <a:rPr lang="en-US" altLang="zh-CN" sz="4000" dirty="0">
                <a:solidFill>
                  <a:schemeClr val="tx1"/>
                </a:solidFill>
              </a:rPr>
              <a:t>-- </a:t>
            </a:r>
            <a:r>
              <a:rPr lang="en-US" altLang="zh-CN" sz="4000" dirty="0"/>
              <a:t>throw</a:t>
            </a:r>
            <a:endParaRPr lang="zh-CN" altLang="en-US" sz="4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85926"/>
            <a:ext cx="8229600" cy="4306899"/>
          </a:xfrm>
        </p:spPr>
        <p:txBody>
          <a:bodyPr/>
          <a:lstStyle/>
          <a:p>
            <a:pPr eaLnBrk="1" hangingPunct="1"/>
            <a:r>
              <a:rPr lang="zh-CN" altLang="en-US" dirty="0"/>
              <a:t>在一个</a:t>
            </a:r>
            <a:r>
              <a:rPr lang="zh-CN" altLang="en-US" b="1" dirty="0">
                <a:solidFill>
                  <a:srgbClr val="0000CC"/>
                </a:solidFill>
              </a:rPr>
              <a:t>方法</a:t>
            </a:r>
            <a:r>
              <a:rPr lang="zh-CN" altLang="en-US" dirty="0"/>
              <a:t>的运行过程中，如果一个语句引起了错误时，含有这个语句的方法就会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创建一个包含有关异常信息的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异常对象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，并将它传递给</a:t>
            </a:r>
            <a:r>
              <a:rPr lang="en-US" altLang="zh-CN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lang="zh-CN" altLang="en-US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运行时系统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生成异常对象并把它提交给运行时系统的过程，</a:t>
            </a:r>
            <a:r>
              <a:rPr lang="zh-CN" altLang="en-US" dirty="0"/>
              <a:t>称为</a:t>
            </a:r>
            <a:r>
              <a:rPr lang="zh-CN" altLang="en-US" b="1" dirty="0">
                <a:solidFill>
                  <a:srgbClr val="0000FF"/>
                </a:solidFill>
              </a:rPr>
              <a:t>抛出</a:t>
            </a:r>
            <a:r>
              <a:rPr lang="en-US" altLang="zh-CN" b="1" dirty="0">
                <a:solidFill>
                  <a:srgbClr val="0000FF"/>
                </a:solidFill>
              </a:rPr>
              <a:t>(throw)</a:t>
            </a:r>
            <a:r>
              <a:rPr lang="zh-CN" altLang="en-US" b="1" dirty="0">
                <a:solidFill>
                  <a:srgbClr val="0000FF"/>
                </a:solidFill>
              </a:rPr>
              <a:t>异常</a:t>
            </a:r>
            <a:r>
              <a:rPr lang="zh-CN" altLang="en-US" dirty="0"/>
              <a:t>。</a:t>
            </a:r>
          </a:p>
        </p:txBody>
      </p:sp>
      <p:sp>
        <p:nvSpPr>
          <p:cNvPr id="3072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C7FE695-7079-4C3C-BA79-CD17E3AF394A}" type="slidenum">
              <a:rPr lang="en-US" altLang="zh-CN" smtClean="0"/>
              <a:pPr eaLnBrk="1" hangingPunct="1"/>
              <a:t>50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8028248-B437-4DB1-86AF-554AC91E9FCB}" type="slidenum">
              <a:rPr lang="en-US" altLang="zh-CN" smtClean="0"/>
              <a:pPr eaLnBrk="1" hangingPunct="1"/>
              <a:t>51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0" dirty="0">
                <a:solidFill>
                  <a:schemeClr val="tx1"/>
                </a:solidFill>
              </a:rPr>
              <a:t>抛出</a:t>
            </a:r>
            <a:r>
              <a:rPr lang="en-US" altLang="zh-CN" sz="3600" b="0" dirty="0">
                <a:solidFill>
                  <a:schemeClr val="tx1"/>
                </a:solidFill>
              </a:rPr>
              <a:t>(</a:t>
            </a:r>
            <a:r>
              <a:rPr lang="en-US" altLang="zh-CN" sz="3600" dirty="0"/>
              <a:t>throw</a:t>
            </a:r>
            <a:r>
              <a:rPr lang="en-US" altLang="zh-CN" sz="3600" b="0" dirty="0">
                <a:solidFill>
                  <a:schemeClr val="tx1"/>
                </a:solidFill>
              </a:rPr>
              <a:t>)</a:t>
            </a:r>
            <a:r>
              <a:rPr lang="zh-CN" altLang="en-US" sz="3600" b="0" dirty="0">
                <a:solidFill>
                  <a:schemeClr val="tx1"/>
                </a:solidFill>
              </a:rPr>
              <a:t>异常</a:t>
            </a:r>
            <a:endParaRPr lang="zh-CN" altLang="en-US" dirty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229600" cy="468094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A50021"/>
                </a:solidFill>
              </a:rPr>
              <a:t>throw</a:t>
            </a:r>
            <a:r>
              <a:rPr lang="zh-CN" altLang="en-US" dirty="0"/>
              <a:t>抛出异常，可以是</a:t>
            </a:r>
            <a:r>
              <a:rPr lang="zh-CN" altLang="en-US" b="1" dirty="0">
                <a:solidFill>
                  <a:srgbClr val="0000FF"/>
                </a:solidFill>
              </a:rPr>
              <a:t>系统定义的异常，也可以是用户自定义的异常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Ø"/>
            </a:pPr>
            <a:endParaRPr lang="zh-CN" altLang="en-US" sz="2400" dirty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或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例如：抛出一个</a:t>
            </a:r>
            <a:r>
              <a:rPr lang="en-US" altLang="zh-CN" sz="2400" dirty="0" err="1"/>
              <a:t>IOException</a:t>
            </a:r>
            <a:r>
              <a:rPr lang="zh-CN" altLang="en-US" sz="2400" dirty="0"/>
              <a:t>异常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</a:rPr>
              <a:t>throw </a:t>
            </a:r>
            <a:r>
              <a:rPr lang="en-US" altLang="zh-CN" sz="2400" b="1" dirty="0">
                <a:solidFill>
                  <a:srgbClr val="0000CC"/>
                </a:solidFill>
              </a:rPr>
              <a:t>new </a:t>
            </a:r>
            <a:r>
              <a:rPr lang="en-US" altLang="zh-CN" sz="2400" b="1" dirty="0" err="1">
                <a:solidFill>
                  <a:srgbClr val="0000CC"/>
                </a:solidFill>
              </a:rPr>
              <a:t>IOException</a:t>
            </a:r>
            <a:r>
              <a:rPr lang="en-US" altLang="zh-CN" sz="2400" b="1" dirty="0">
                <a:solidFill>
                  <a:srgbClr val="0000CC"/>
                </a:solidFill>
              </a:rPr>
              <a:t>()</a:t>
            </a:r>
            <a:r>
              <a:rPr lang="zh-CN" altLang="en-US" sz="2400" b="1" dirty="0">
                <a:solidFill>
                  <a:srgbClr val="0000CC"/>
                </a:solidFill>
              </a:rPr>
              <a:t>；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1763688" y="2761506"/>
            <a:ext cx="63373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6600"/>
                </a:solidFill>
              </a:rPr>
              <a:t>异常类名 对象名 ＝</a:t>
            </a:r>
            <a:r>
              <a:rPr lang="en-US" altLang="zh-CN" sz="2400" b="1">
                <a:solidFill>
                  <a:srgbClr val="006600"/>
                </a:solidFill>
              </a:rPr>
              <a:t>new </a:t>
            </a:r>
            <a:r>
              <a:rPr lang="zh-CN" altLang="en-US" sz="2400" b="1">
                <a:solidFill>
                  <a:srgbClr val="006600"/>
                </a:solidFill>
              </a:rPr>
              <a:t>异常类构造函数；</a:t>
            </a:r>
          </a:p>
          <a:p>
            <a:pPr eaLnBrk="1" hangingPunct="1"/>
            <a:r>
              <a:rPr lang="en-US" altLang="zh-CN" sz="2400" b="1">
                <a:solidFill>
                  <a:srgbClr val="006600"/>
                </a:solidFill>
              </a:rPr>
              <a:t>throw </a:t>
            </a:r>
            <a:r>
              <a:rPr lang="zh-CN" altLang="en-US" sz="2400" b="1">
                <a:solidFill>
                  <a:srgbClr val="006600"/>
                </a:solidFill>
              </a:rPr>
              <a:t>对象名；</a:t>
            </a: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2303462" y="4212778"/>
            <a:ext cx="4537075" cy="430213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6600"/>
                </a:solidFill>
              </a:rPr>
              <a:t>throw </a:t>
            </a:r>
            <a:r>
              <a:rPr lang="en-US" altLang="zh-CN" sz="2400" b="1">
                <a:solidFill>
                  <a:srgbClr val="CC0000"/>
                </a:solidFill>
              </a:rPr>
              <a:t>new </a:t>
            </a:r>
            <a:r>
              <a:rPr lang="zh-CN" altLang="en-US" sz="2400" b="1">
                <a:solidFill>
                  <a:srgbClr val="CC0000"/>
                </a:solidFill>
              </a:rPr>
              <a:t>异常类构造函数</a:t>
            </a:r>
            <a:r>
              <a:rPr lang="zh-CN" altLang="en-US" sz="2400" b="1">
                <a:solidFill>
                  <a:srgbClr val="006600"/>
                </a:solidFill>
              </a:rPr>
              <a:t>；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nimBg="1"/>
      <p:bldP spid="3175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318151" y="226546"/>
            <a:ext cx="8502876" cy="1081833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1"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  <a:cs typeface="Tahoma" pitchFamily="34" charset="0"/>
              </a:rPr>
              <a:t>异常处理方式</a:t>
            </a:r>
            <a:r>
              <a:rPr kumimoji="1"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  <a:cs typeface="Tahoma" pitchFamily="34" charset="0"/>
              </a:rPr>
              <a:t>1</a:t>
            </a:r>
            <a:r>
              <a:rPr kumimoji="1" lang="zh-CN" altLang="en-US" sz="2800" dirty="0">
                <a:latin typeface="Tahoma" pitchFamily="34" charset="0"/>
                <a:cs typeface="Tahoma" pitchFamily="34" charset="0"/>
              </a:rPr>
              <a:t>：</a:t>
            </a:r>
            <a:r>
              <a:rPr kumimoji="1" lang="en-US" altLang="ko-KR" sz="2400" b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exp</a:t>
            </a:r>
            <a:r>
              <a:rPr kumimoji="1" lang="zh-CN" altLang="en-US" sz="2400" b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方法内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抛出异常，在方法内部不处理异常，仅在方法头部</a:t>
            </a:r>
            <a:r>
              <a:rPr kumimoji="1" lang="zh-CN" altLang="en-US" sz="2400" b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使用</a:t>
            </a:r>
            <a:r>
              <a:rPr kumimoji="1" lang="en-US" altLang="zh-CN" sz="2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throws</a:t>
            </a:r>
            <a:r>
              <a:rPr kumimoji="1" lang="zh-CN" altLang="en-US" sz="2400" b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声明可能抛出的异常，</a:t>
            </a:r>
            <a:r>
              <a:rPr kumimoji="1" lang="zh-CN" altLang="en-US" sz="24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异常传递给调用者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。</a:t>
            </a:r>
            <a:endParaRPr lang="en-US" altLang="ko-KR" sz="2400" b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DBDADF-44C6-4E22-984F-F8190EDD5859}" type="slidenum">
              <a:rPr lang="en-US" altLang="zh-CN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79512" y="1412776"/>
            <a:ext cx="8602509" cy="36716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class </a:t>
            </a:r>
            <a:r>
              <a:rPr kumimoji="1" lang="en-US" altLang="ko-KR" sz="2000" b="1" dirty="0" err="1">
                <a:latin typeface="Tahoma" pitchFamily="34" charset="0"/>
                <a:cs typeface="Tahoma" pitchFamily="34" charset="0"/>
              </a:rPr>
              <a:t>ThrowStatement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 {</a:t>
            </a: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     public </a:t>
            </a:r>
            <a:r>
              <a:rPr kumimoji="1" lang="en-US" altLang="ko-KR" sz="20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static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void exp(int </a:t>
            </a:r>
            <a:r>
              <a:rPr kumimoji="1" lang="en-US" altLang="ko-KR" sz="2000" b="1" dirty="0" err="1">
                <a:latin typeface="Tahoma" pitchFamily="34" charset="0"/>
                <a:cs typeface="Tahoma" pitchFamily="34" charset="0"/>
              </a:rPr>
              <a:t>ptr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)</a:t>
            </a:r>
            <a:r>
              <a:rPr kumimoji="1" lang="en-US" altLang="zh-CN" sz="2000" b="1" dirty="0">
                <a:latin typeface="Tahoma" pitchFamily="34" charset="0"/>
                <a:cs typeface="Tahoma" pitchFamily="34" charset="0"/>
              </a:rPr>
              <a:t>                                                    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{</a:t>
            </a: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          if (</a:t>
            </a:r>
            <a:r>
              <a:rPr kumimoji="1" lang="en-US" altLang="ko-KR" sz="2000" b="1" dirty="0" err="1">
                <a:latin typeface="Tahoma" pitchFamily="34" charset="0"/>
                <a:cs typeface="Tahoma" pitchFamily="34" charset="0"/>
              </a:rPr>
              <a:t>ptr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== 0)</a:t>
            </a: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              </a:t>
            </a:r>
            <a:r>
              <a:rPr kumimoji="1" lang="en-US" altLang="ko-KR" sz="20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throw</a:t>
            </a:r>
            <a:r>
              <a:rPr kumimoji="1" lang="en-US" altLang="ko-KR" sz="2000" b="1" dirty="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 new </a:t>
            </a:r>
            <a:r>
              <a:rPr kumimoji="1" lang="en-US" altLang="ko-KR" sz="2000" b="1" dirty="0" err="1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NullPointerException</a:t>
            </a:r>
            <a:r>
              <a:rPr kumimoji="1" lang="en-US" altLang="ko-KR" sz="2000" b="1" dirty="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();  </a:t>
            </a:r>
            <a:endParaRPr kumimoji="1" lang="en-US" altLang="ko-KR" sz="2000" b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     }</a:t>
            </a:r>
            <a:endParaRPr kumimoji="1" lang="en-US" altLang="zh-CN" sz="2000" b="1" dirty="0">
              <a:latin typeface="Tahoma" pitchFamily="34" charset="0"/>
              <a:cs typeface="Tahoma" pitchFamily="34" charset="0"/>
            </a:endParaRP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	</a:t>
            </a: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     public </a:t>
            </a:r>
            <a:r>
              <a:rPr kumimoji="1" lang="en-US" altLang="ko-KR" sz="20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static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void main(String[] </a:t>
            </a:r>
            <a:r>
              <a:rPr kumimoji="1" lang="en-US" altLang="ko-KR" sz="2000" b="1" dirty="0" err="1">
                <a:latin typeface="Tahoma" pitchFamily="34" charset="0"/>
                <a:cs typeface="Tahoma" pitchFamily="34" charset="0"/>
              </a:rPr>
              <a:t>args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) {</a:t>
            </a: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          </a:t>
            </a:r>
            <a:r>
              <a:rPr kumimoji="1" lang="en-US" altLang="ko-KR" sz="2000" b="1" dirty="0" err="1">
                <a:latin typeface="Tahoma" pitchFamily="34" charset="0"/>
                <a:cs typeface="Tahoma" pitchFamily="34" charset="0"/>
              </a:rPr>
              <a:t>int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</a:t>
            </a:r>
            <a:r>
              <a:rPr kumimoji="1" lang="en-US" altLang="ko-KR" sz="2000" b="1" dirty="0" err="1">
                <a:latin typeface="Tahoma" pitchFamily="34" charset="0"/>
                <a:cs typeface="Tahoma" pitchFamily="34" charset="0"/>
              </a:rPr>
              <a:t>i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= 0;</a:t>
            </a: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          </a:t>
            </a:r>
            <a:r>
              <a:rPr kumimoji="1" lang="en-US" altLang="ko-KR" sz="2000" b="1" dirty="0" err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ThrowStatement.exp</a:t>
            </a:r>
            <a:r>
              <a:rPr kumimoji="1" lang="en-US" altLang="ko-KR" sz="2000" b="1" dirty="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kumimoji="1" lang="en-US" altLang="ko-KR" sz="2000" b="1" dirty="0" err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kumimoji="1" lang="en-US" altLang="ko-KR" sz="2000" b="1" dirty="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);</a:t>
            </a:r>
          </a:p>
          <a:p>
            <a:pPr latinLnBrk="1"/>
            <a:r>
              <a:rPr kumimoji="1" lang="en-US" altLang="ko-KR" sz="2000" b="1" dirty="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kumimoji="1" lang="en-US" altLang="ko-KR" sz="2000" b="1" dirty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……//</a:t>
            </a:r>
            <a:r>
              <a:rPr kumimoji="1" lang="zh-CN" altLang="en-US" sz="2000" b="1" dirty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异常发生则不再继续执行</a:t>
            </a:r>
            <a:endParaRPr kumimoji="1" lang="en-US" altLang="ko-KR" sz="2000" b="1" dirty="0">
              <a:solidFill>
                <a:srgbClr val="000099"/>
              </a:solidFill>
              <a:latin typeface="Tahoma" pitchFamily="34" charset="0"/>
              <a:cs typeface="Tahoma" pitchFamily="34" charset="0"/>
            </a:endParaRP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     }</a:t>
            </a:r>
            <a:endParaRPr kumimoji="1" lang="en-US" altLang="zh-CN" sz="2000" b="1" dirty="0">
              <a:latin typeface="Tahoma" pitchFamily="34" charset="0"/>
              <a:cs typeface="Tahoma" pitchFamily="34" charset="0"/>
            </a:endParaRP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} 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1907704" y="5303214"/>
            <a:ext cx="6096714" cy="12906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r>
              <a:rPr kumimoji="1" lang="en-US" altLang="ko-KR" sz="2000" b="1">
                <a:solidFill>
                  <a:srgbClr val="0000CC"/>
                </a:solidFill>
                <a:latin typeface="고딕"/>
                <a:ea typeface="Gulim" pitchFamily="34" charset="-127"/>
              </a:rPr>
              <a:t>java</a:t>
            </a:r>
            <a:r>
              <a:rPr kumimoji="1" lang="en-US" altLang="ko-KR" sz="2000" b="1" dirty="0" err="1">
                <a:solidFill>
                  <a:srgbClr val="0000CC"/>
                </a:solidFill>
                <a:latin typeface="고딕"/>
                <a:ea typeface="Gulim" pitchFamily="34" charset="-127"/>
              </a:rPr>
              <a:t>.lang.NullPointerException</a:t>
            </a:r>
            <a:endParaRPr kumimoji="1" lang="en-US" altLang="ko-KR" sz="2000" b="1" dirty="0">
              <a:solidFill>
                <a:srgbClr val="0000CC"/>
              </a:solidFill>
              <a:latin typeface="고딕"/>
              <a:ea typeface="Gulim" pitchFamily="34" charset="-127"/>
            </a:endParaRPr>
          </a:p>
          <a:p>
            <a:pPr latinLnBrk="1"/>
            <a:r>
              <a:rPr kumimoji="1" lang="en-US" altLang="ko-KR" sz="2000" b="1" dirty="0">
                <a:solidFill>
                  <a:srgbClr val="0000CC"/>
                </a:solidFill>
                <a:latin typeface="고딕"/>
                <a:ea typeface="Gulim" pitchFamily="34" charset="-127"/>
              </a:rPr>
              <a:t>     at </a:t>
            </a:r>
            <a:r>
              <a:rPr kumimoji="1" lang="en-US" altLang="ko-KR" sz="2000" b="1" dirty="0" err="1">
                <a:solidFill>
                  <a:srgbClr val="0000CC"/>
                </a:solidFill>
                <a:latin typeface="고딕"/>
                <a:ea typeface="Gulim" pitchFamily="34" charset="-127"/>
              </a:rPr>
              <a:t>ThrowStatement.</a:t>
            </a:r>
            <a:r>
              <a:rPr kumimoji="1" lang="en-US" altLang="ko-KR" sz="2000" b="1" dirty="0" err="1">
                <a:solidFill>
                  <a:srgbClr val="FF0000"/>
                </a:solidFill>
                <a:latin typeface="고딕"/>
                <a:ea typeface="Gulim" pitchFamily="34" charset="-127"/>
              </a:rPr>
              <a:t>exp</a:t>
            </a:r>
            <a:r>
              <a:rPr kumimoji="1" lang="en-US" altLang="ko-KR" sz="2000" b="1" dirty="0">
                <a:solidFill>
                  <a:srgbClr val="0000CC"/>
                </a:solidFill>
                <a:latin typeface="고딕"/>
                <a:ea typeface="Gulim" pitchFamily="34" charset="-127"/>
              </a:rPr>
              <a:t>(</a:t>
            </a:r>
            <a:r>
              <a:rPr kumimoji="1" lang="en-US" altLang="ko-KR" sz="2000" b="1" dirty="0" err="1">
                <a:solidFill>
                  <a:srgbClr val="0000CC"/>
                </a:solidFill>
                <a:latin typeface="고딕"/>
                <a:ea typeface="Gulim" pitchFamily="34" charset="-127"/>
              </a:rPr>
              <a:t>ThrowStatement.java:4</a:t>
            </a:r>
            <a:r>
              <a:rPr kumimoji="1" lang="en-US" altLang="ko-KR" sz="2000" b="1" dirty="0">
                <a:solidFill>
                  <a:srgbClr val="0000CC"/>
                </a:solidFill>
                <a:latin typeface="고딕"/>
                <a:ea typeface="Gulim" pitchFamily="34" charset="-127"/>
              </a:rPr>
              <a:t>)</a:t>
            </a:r>
            <a:endParaRPr kumimoji="1" lang="en-US" altLang="ko-KR" sz="2000" b="1" dirty="0">
              <a:solidFill>
                <a:srgbClr val="0000CC"/>
              </a:solidFill>
              <a:latin typeface="신명조"/>
              <a:ea typeface="Gulim" pitchFamily="34" charset="-127"/>
            </a:endParaRPr>
          </a:p>
          <a:p>
            <a:pPr latinLnBrk="1"/>
            <a:r>
              <a:rPr kumimoji="1" lang="en-US" altLang="ko-KR" sz="2000" b="1" dirty="0">
                <a:solidFill>
                  <a:srgbClr val="0000CC"/>
                </a:solidFill>
                <a:latin typeface="고딕"/>
                <a:ea typeface="Gulim" pitchFamily="34" charset="-127"/>
              </a:rPr>
              <a:t>     at </a:t>
            </a:r>
            <a:r>
              <a:rPr kumimoji="1" lang="en-US" altLang="ko-KR" sz="2000" b="1" dirty="0" err="1">
                <a:solidFill>
                  <a:srgbClr val="0000CC"/>
                </a:solidFill>
                <a:latin typeface="고딕"/>
                <a:ea typeface="Gulim" pitchFamily="34" charset="-127"/>
              </a:rPr>
              <a:t>ThrowStatement.</a:t>
            </a:r>
            <a:r>
              <a:rPr kumimoji="1" lang="en-US" altLang="ko-KR" sz="2000" b="1" dirty="0" err="1">
                <a:solidFill>
                  <a:srgbClr val="FF0000"/>
                </a:solidFill>
                <a:latin typeface="고딕"/>
                <a:ea typeface="Gulim" pitchFamily="34" charset="-127"/>
              </a:rPr>
              <a:t>main</a:t>
            </a:r>
            <a:r>
              <a:rPr kumimoji="1" lang="en-US" altLang="ko-KR" sz="2000" b="1" dirty="0">
                <a:solidFill>
                  <a:srgbClr val="0000CC"/>
                </a:solidFill>
                <a:latin typeface="고딕"/>
                <a:ea typeface="Gulim" pitchFamily="34" charset="-127"/>
              </a:rPr>
              <a:t>(</a:t>
            </a:r>
            <a:r>
              <a:rPr kumimoji="1" lang="en-US" altLang="ko-KR" sz="2000" b="1" dirty="0" err="1">
                <a:solidFill>
                  <a:srgbClr val="0000CC"/>
                </a:solidFill>
                <a:latin typeface="고딕"/>
                <a:ea typeface="Gulim" pitchFamily="34" charset="-127"/>
              </a:rPr>
              <a:t>ThrowStatement.java:8</a:t>
            </a:r>
            <a:r>
              <a:rPr kumimoji="1" lang="en-US" altLang="ko-KR" sz="2000" b="1" dirty="0">
                <a:solidFill>
                  <a:srgbClr val="0000CC"/>
                </a:solidFill>
                <a:latin typeface="고딕"/>
                <a:ea typeface="Gulim" pitchFamily="34" charset="-127"/>
              </a:rPr>
              <a:t>)</a:t>
            </a:r>
            <a:endParaRPr kumimoji="1" lang="en-US" altLang="ko-KR" sz="2000" b="1" dirty="0">
              <a:solidFill>
                <a:srgbClr val="0000CC"/>
              </a:solidFill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FBD43CB-65DB-4E59-9FEA-676C261A257C}"/>
              </a:ext>
            </a:extLst>
          </p:cNvPr>
          <p:cNvSpPr txBox="1"/>
          <p:nvPr/>
        </p:nvSpPr>
        <p:spPr>
          <a:xfrm>
            <a:off x="273800" y="5258725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+mj-ea"/>
                <a:ea typeface="+mj-ea"/>
              </a:rPr>
              <a:t>运行结果：</a:t>
            </a:r>
            <a:endParaRPr kumimoji="1" lang="ko-KR" altLang="zh-CN" sz="2400" b="1" dirty="0"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138919-6CDC-498D-B5F3-9A54D3CC6760}"/>
              </a:ext>
            </a:extLst>
          </p:cNvPr>
          <p:cNvSpPr txBox="1"/>
          <p:nvPr/>
        </p:nvSpPr>
        <p:spPr>
          <a:xfrm>
            <a:off x="5940152" y="2276872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//</a:t>
            </a:r>
            <a:r>
              <a:rPr kumimoji="1" lang="zh-CN" altLang="en-US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手工抛出异常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E0CFFE-E993-0BF8-9664-CD7B685B3B47}"/>
              </a:ext>
            </a:extLst>
          </p:cNvPr>
          <p:cNvSpPr txBox="1"/>
          <p:nvPr/>
        </p:nvSpPr>
        <p:spPr>
          <a:xfrm>
            <a:off x="4475257" y="1700630"/>
            <a:ext cx="3874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990033"/>
                </a:solidFill>
                <a:latin typeface="Tahoma" pitchFamily="34" charset="0"/>
                <a:cs typeface="Tahoma" pitchFamily="34" charset="0"/>
              </a:rPr>
              <a:t>throws</a:t>
            </a:r>
            <a:r>
              <a:rPr kumimoji="1" lang="en-US" altLang="zh-CN" sz="2000" b="1" dirty="0">
                <a:latin typeface="Tahoma" pitchFamily="34" charset="0"/>
                <a:cs typeface="Tahoma" pitchFamily="34" charset="0"/>
              </a:rPr>
              <a:t> </a:t>
            </a:r>
            <a:r>
              <a:rPr kumimoji="1" lang="en-US" altLang="ko-KR" sz="2000" b="1" dirty="0" err="1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NullPointerException</a:t>
            </a: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nimBg="1"/>
      <p:bldP spid="2" grpId="0"/>
      <p:bldP spid="3" grpId="0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511769" y="136525"/>
            <a:ext cx="7814102" cy="881047"/>
          </a:xfrm>
        </p:spPr>
        <p:txBody>
          <a:bodyPr>
            <a:normAutofit/>
          </a:bodyPr>
          <a:lstStyle/>
          <a:p>
            <a:pPr algn="l" eaLnBrk="1" hangingPunct="1"/>
            <a:r>
              <a:rPr kumimoji="1"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  <a:cs typeface="Tahoma" pitchFamily="34" charset="0"/>
              </a:rPr>
              <a:t>异常处理方式</a:t>
            </a:r>
            <a:r>
              <a:rPr kumimoji="1"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  <a:cs typeface="Tahoma" pitchFamily="34" charset="0"/>
              </a:rPr>
              <a:t>2</a:t>
            </a:r>
            <a:r>
              <a:rPr kumimoji="1" lang="zh-CN" altLang="en-US" sz="2800" dirty="0">
                <a:latin typeface="Tahoma" pitchFamily="34" charset="0"/>
                <a:cs typeface="Tahoma" pitchFamily="34" charset="0"/>
              </a:rPr>
              <a:t>：</a:t>
            </a:r>
            <a:r>
              <a:rPr kumimoji="1" lang="en-US" altLang="ko-KR" sz="2200" dirty="0">
                <a:latin typeface="Tahoma" pitchFamily="34" charset="0"/>
                <a:cs typeface="Tahoma" pitchFamily="34" charset="0"/>
              </a:rPr>
              <a:t>exp</a:t>
            </a:r>
            <a:r>
              <a:rPr kumimoji="1" lang="zh-CN" altLang="en-US" sz="2200" dirty="0">
                <a:latin typeface="Tahoma" pitchFamily="34" charset="0"/>
                <a:cs typeface="Tahoma" pitchFamily="34" charset="0"/>
              </a:rPr>
              <a:t>方法内</a:t>
            </a:r>
            <a:r>
              <a:rPr kumimoji="1" lang="zh-CN" altLang="en-US" sz="2200" dirty="0"/>
              <a:t>抛出异常，并在方法内部使用</a:t>
            </a:r>
            <a:r>
              <a:rPr kumimoji="1" lang="en-US" altLang="zh-CN" sz="2200" b="1" dirty="0">
                <a:solidFill>
                  <a:srgbClr val="0000CC"/>
                </a:solidFill>
              </a:rPr>
              <a:t>try-catch</a:t>
            </a:r>
            <a:r>
              <a:rPr kumimoji="1" lang="zh-CN" altLang="en-US" sz="2200" b="1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及时处理</a:t>
            </a:r>
            <a:r>
              <a:rPr kumimoji="1" lang="zh-CN" altLang="en-US" sz="2200" b="1" dirty="0">
                <a:latin typeface="隶书" panose="02010509060101010101" pitchFamily="49" charset="-122"/>
                <a:ea typeface="隶书" panose="02010509060101010101" pitchFamily="49" charset="-122"/>
              </a:rPr>
              <a:t>异常</a:t>
            </a:r>
            <a:r>
              <a:rPr kumimoji="1" lang="zh-CN" altLang="en-US" sz="2200" b="1" dirty="0"/>
              <a:t>。</a:t>
            </a:r>
            <a:endParaRPr lang="en-US" altLang="ko-KR" sz="2200" b="1" dirty="0">
              <a:solidFill>
                <a:srgbClr val="CC00CC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B06C0A8-FAEA-4358-8E94-970462B61AD3}" type="slidenum">
              <a:rPr lang="en-US" altLang="zh-CN" smtClean="0">
                <a:latin typeface="Tahoma" pitchFamily="34" charset="0"/>
                <a:cs typeface="Tahoma" pitchFamily="34" charset="0"/>
              </a:rPr>
              <a:pPr eaLnBrk="1" hangingPunct="1"/>
              <a:t>53</a:t>
            </a:fld>
            <a:endParaRPr lang="en-US" altLang="zh-CN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704044" y="980728"/>
            <a:ext cx="7429552" cy="491395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class </a:t>
            </a:r>
            <a:r>
              <a:rPr kumimoji="1" lang="en-US" altLang="ko-KR" sz="2000" b="1" dirty="0" err="1">
                <a:latin typeface="Tahoma" pitchFamily="34" charset="0"/>
                <a:cs typeface="Tahoma" pitchFamily="34" charset="0"/>
              </a:rPr>
              <a:t>ThrowStatement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{</a:t>
            </a: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     public </a:t>
            </a:r>
            <a:r>
              <a:rPr kumimoji="1" lang="en-US" altLang="ko-KR" sz="20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static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void exp(</a:t>
            </a:r>
            <a:r>
              <a:rPr kumimoji="1" lang="en-US" altLang="ko-KR" sz="2000" b="1" dirty="0" err="1">
                <a:latin typeface="Tahoma" pitchFamily="34" charset="0"/>
                <a:cs typeface="Tahoma" pitchFamily="34" charset="0"/>
              </a:rPr>
              <a:t>int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</a:t>
            </a:r>
            <a:r>
              <a:rPr kumimoji="1" lang="en-US" altLang="ko-KR" sz="2000" b="1" dirty="0" err="1">
                <a:latin typeface="Tahoma" pitchFamily="34" charset="0"/>
                <a:cs typeface="Tahoma" pitchFamily="34" charset="0"/>
              </a:rPr>
              <a:t>ptr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)</a:t>
            </a:r>
            <a:r>
              <a:rPr kumimoji="1" lang="en-US" altLang="zh-CN" sz="2000" b="1" dirty="0">
                <a:latin typeface="Tahoma" pitchFamily="34" charset="0"/>
                <a:cs typeface="Tahoma" pitchFamily="34" charset="0"/>
              </a:rPr>
              <a:t> 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{</a:t>
            </a:r>
            <a:endParaRPr kumimoji="1" lang="en-US" altLang="zh-CN" sz="2000" b="1" dirty="0">
              <a:latin typeface="Tahoma" pitchFamily="34" charset="0"/>
              <a:cs typeface="Tahoma" pitchFamily="34" charset="0"/>
            </a:endParaRPr>
          </a:p>
          <a:p>
            <a:pPr latinLnBrk="1"/>
            <a:r>
              <a:rPr kumimoji="1" lang="en-US" altLang="zh-CN" sz="2000" b="1" dirty="0">
                <a:latin typeface="Tahoma" pitchFamily="34" charset="0"/>
                <a:cs typeface="Tahoma" pitchFamily="34" charset="0"/>
              </a:rPr>
              <a:t>      	</a:t>
            </a:r>
            <a:r>
              <a:rPr kumimoji="1" lang="en-US" altLang="zh-CN" sz="2000" b="1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try{</a:t>
            </a:r>
            <a:endParaRPr kumimoji="1" lang="en-US" altLang="ko-KR" sz="2000" b="1" dirty="0">
              <a:solidFill>
                <a:srgbClr val="0000CC"/>
              </a:solidFill>
              <a:latin typeface="Tahoma" pitchFamily="34" charset="0"/>
              <a:cs typeface="Tahoma" pitchFamily="34" charset="0"/>
            </a:endParaRP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          </a:t>
            </a:r>
            <a:r>
              <a:rPr kumimoji="1" lang="en-US" altLang="zh-CN" sz="2000" b="1" dirty="0">
                <a:latin typeface="Tahoma" pitchFamily="34" charset="0"/>
                <a:cs typeface="Tahoma" pitchFamily="34" charset="0"/>
              </a:rPr>
              <a:t>	     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if (</a:t>
            </a:r>
            <a:r>
              <a:rPr kumimoji="1" lang="en-US" altLang="ko-KR" sz="2000" b="1" dirty="0" err="1">
                <a:latin typeface="Tahoma" pitchFamily="34" charset="0"/>
                <a:cs typeface="Tahoma" pitchFamily="34" charset="0"/>
              </a:rPr>
              <a:t>ptr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== 0)</a:t>
            </a: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              </a:t>
            </a:r>
            <a:r>
              <a:rPr kumimoji="1" lang="en-US" altLang="zh-CN" sz="2000" b="1" dirty="0">
                <a:latin typeface="Tahoma" pitchFamily="34" charset="0"/>
                <a:cs typeface="Tahoma" pitchFamily="34" charset="0"/>
              </a:rPr>
              <a:t>	</a:t>
            </a:r>
            <a:r>
              <a:rPr kumimoji="1" lang="en-US" altLang="ko-KR" sz="2000" b="1" dirty="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throw new </a:t>
            </a:r>
            <a:r>
              <a:rPr kumimoji="1" lang="en-US" altLang="ko-KR" sz="2000" b="1" dirty="0" err="1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NullPointerException</a:t>
            </a:r>
            <a:r>
              <a:rPr kumimoji="1" lang="en-US" altLang="ko-KR" sz="2000" b="1" dirty="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();</a:t>
            </a:r>
            <a:endParaRPr kumimoji="1" lang="en-US" altLang="zh-CN" sz="2000" b="1" dirty="0">
              <a:solidFill>
                <a:srgbClr val="008000"/>
              </a:solidFill>
              <a:latin typeface="Tahoma" pitchFamily="34" charset="0"/>
              <a:cs typeface="Tahoma" pitchFamily="34" charset="0"/>
            </a:endParaRPr>
          </a:p>
          <a:p>
            <a:pPr latinLnBrk="1"/>
            <a:r>
              <a:rPr kumimoji="1" lang="en-US" altLang="zh-CN" sz="2000" b="1" dirty="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kumimoji="1" lang="en-US" altLang="zh-CN" sz="2000" b="1" dirty="0">
                <a:latin typeface="Tahoma" pitchFamily="34" charset="0"/>
                <a:cs typeface="Tahoma" pitchFamily="34" charset="0"/>
              </a:rPr>
              <a:t>}</a:t>
            </a:r>
            <a:r>
              <a:rPr kumimoji="1" lang="en-US" altLang="zh-CN" sz="2000" b="1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catch(</a:t>
            </a:r>
            <a:r>
              <a:rPr kumimoji="1" lang="en-US" altLang="ko-KR" sz="2000" b="1" dirty="0" err="1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NullPointerException</a:t>
            </a:r>
            <a:r>
              <a:rPr kumimoji="1" lang="en-US" altLang="zh-CN" sz="2000" b="1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 e) { </a:t>
            </a:r>
          </a:p>
          <a:p>
            <a:pPr latinLnBrk="1"/>
            <a:r>
              <a:rPr kumimoji="1" lang="en-US" altLang="zh-CN" sz="2000" b="1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	    </a:t>
            </a:r>
            <a:r>
              <a:rPr kumimoji="1" lang="en-US" altLang="zh-CN" sz="2000" b="1" dirty="0" err="1">
                <a:latin typeface="Tahoma" pitchFamily="34" charset="0"/>
                <a:cs typeface="Tahoma" pitchFamily="34" charset="0"/>
              </a:rPr>
              <a:t>System.out.println</a:t>
            </a:r>
            <a:r>
              <a:rPr kumimoji="1" lang="en-US" altLang="zh-CN" sz="2000" b="1" dirty="0">
                <a:latin typeface="Tahoma" pitchFamily="34" charset="0"/>
                <a:cs typeface="Tahoma" pitchFamily="34" charset="0"/>
              </a:rPr>
              <a:t>(“</a:t>
            </a:r>
            <a:r>
              <a:rPr lang="zh-CN" altLang="en-US" sz="2000" dirty="0"/>
              <a:t>异常类型：</a:t>
            </a:r>
            <a:r>
              <a:rPr kumimoji="1" lang="en-US" altLang="zh-CN" sz="2000" b="1" dirty="0">
                <a:latin typeface="Tahoma" pitchFamily="34" charset="0"/>
                <a:cs typeface="Tahoma" pitchFamily="34" charset="0"/>
              </a:rPr>
              <a:t>”+e);	</a:t>
            </a:r>
          </a:p>
          <a:p>
            <a:pPr latinLnBrk="1"/>
            <a:r>
              <a:rPr kumimoji="1" lang="en-US" altLang="zh-CN" sz="2000" b="1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 	}</a:t>
            </a:r>
            <a:endParaRPr kumimoji="1" lang="en-US" altLang="ko-KR" sz="2000" b="1" dirty="0">
              <a:solidFill>
                <a:srgbClr val="0000CC"/>
              </a:solidFill>
              <a:latin typeface="Tahoma" pitchFamily="34" charset="0"/>
              <a:cs typeface="Tahoma" pitchFamily="34" charset="0"/>
            </a:endParaRP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     }</a:t>
            </a:r>
            <a:endParaRPr kumimoji="1" lang="en-US" altLang="zh-CN" sz="2000" b="1" dirty="0">
              <a:latin typeface="Tahoma" pitchFamily="34" charset="0"/>
              <a:cs typeface="Tahoma" pitchFamily="34" charset="0"/>
            </a:endParaRP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	</a:t>
            </a: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     public </a:t>
            </a:r>
            <a:r>
              <a:rPr kumimoji="1" lang="en-US" altLang="ko-KR" sz="20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static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void main(String[] </a:t>
            </a:r>
            <a:r>
              <a:rPr kumimoji="1" lang="en-US" altLang="ko-KR" sz="2000" b="1" dirty="0" err="1">
                <a:latin typeface="Tahoma" pitchFamily="34" charset="0"/>
                <a:cs typeface="Tahoma" pitchFamily="34" charset="0"/>
              </a:rPr>
              <a:t>args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) {</a:t>
            </a: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          </a:t>
            </a:r>
            <a:r>
              <a:rPr kumimoji="1" lang="en-US" altLang="ko-KR" sz="2000" b="1" dirty="0" err="1">
                <a:latin typeface="Tahoma" pitchFamily="34" charset="0"/>
                <a:cs typeface="Tahoma" pitchFamily="34" charset="0"/>
              </a:rPr>
              <a:t>int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</a:t>
            </a:r>
            <a:r>
              <a:rPr kumimoji="1" lang="en-US" altLang="ko-KR" sz="2000" b="1" dirty="0" err="1">
                <a:latin typeface="Tahoma" pitchFamily="34" charset="0"/>
                <a:cs typeface="Tahoma" pitchFamily="34" charset="0"/>
              </a:rPr>
              <a:t>i</a:t>
            </a:r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= 0;</a:t>
            </a: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          </a:t>
            </a:r>
            <a:r>
              <a:rPr kumimoji="1" lang="en-US" altLang="ko-KR" sz="2000" b="1" dirty="0" err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ThrowStatement.exp</a:t>
            </a:r>
            <a:r>
              <a:rPr kumimoji="1" lang="en-US" altLang="ko-KR" sz="2000" b="1" dirty="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kumimoji="1" lang="en-US" altLang="ko-KR" sz="2000" b="1" dirty="0" err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kumimoji="1" lang="en-US" altLang="ko-KR" sz="2000" b="1" dirty="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);</a:t>
            </a:r>
          </a:p>
          <a:p>
            <a:pPr latinLnBrk="1"/>
            <a:r>
              <a:rPr kumimoji="1" lang="en-US" altLang="ko-KR" sz="2000" b="1" dirty="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	……//</a:t>
            </a:r>
            <a:r>
              <a:rPr kumimoji="1" lang="zh-CN" altLang="en-US" sz="2000" b="1" dirty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异常发生程序</a:t>
            </a:r>
            <a:r>
              <a:rPr kumimoji="1" lang="zh-CN" altLang="en-US" sz="2000" b="1" dirty="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继续执行</a:t>
            </a:r>
            <a:endParaRPr kumimoji="1" lang="en-US" altLang="ko-KR" sz="2000" b="1" dirty="0">
              <a:solidFill>
                <a:srgbClr val="CC0000"/>
              </a:solidFill>
              <a:latin typeface="Tahoma" pitchFamily="34" charset="0"/>
              <a:cs typeface="Tahoma" pitchFamily="34" charset="0"/>
            </a:endParaRP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      }</a:t>
            </a:r>
            <a:endParaRPr kumimoji="1" lang="en-US" altLang="zh-CN" sz="2000" b="1" dirty="0">
              <a:latin typeface="Tahoma" pitchFamily="34" charset="0"/>
              <a:cs typeface="Tahoma" pitchFamily="34" charset="0"/>
            </a:endParaRPr>
          </a:p>
          <a:p>
            <a:pPr latinLnBrk="1"/>
            <a:r>
              <a:rPr kumimoji="1" lang="en-US" altLang="ko-KR" sz="2000" b="1" dirty="0">
                <a:latin typeface="Tahoma" pitchFamily="34" charset="0"/>
                <a:cs typeface="Tahoma" pitchFamily="34" charset="0"/>
              </a:rPr>
              <a:t>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4480" y="6021288"/>
            <a:ext cx="621510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异常类型：</a:t>
            </a:r>
            <a:r>
              <a:rPr lang="en-US" altLang="zh-CN" sz="2400" u="sng" dirty="0" err="1"/>
              <a:t>java.lang.NullPointerException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04044" y="6005710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输出：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9956"/>
            <a:ext cx="7543800" cy="625309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自定义异常</a:t>
            </a:r>
            <a:r>
              <a:rPr lang="en-US" altLang="zh-CN" dirty="0">
                <a:solidFill>
                  <a:schemeClr val="tx1"/>
                </a:solidFill>
              </a:rPr>
              <a:t>--</a:t>
            </a:r>
            <a:r>
              <a:rPr lang="zh-CN" altLang="en-US" dirty="0">
                <a:solidFill>
                  <a:schemeClr val="tx1"/>
                </a:solidFill>
              </a:rPr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700808"/>
            <a:ext cx="8247290" cy="4507236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自定义异常为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检查性异常</a:t>
            </a:r>
            <a:r>
              <a:rPr lang="zh-CN" altLang="en-US" dirty="0">
                <a:solidFill>
                  <a:schemeClr val="tx1"/>
                </a:solidFill>
              </a:rPr>
              <a:t>，系统不能自动识别。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自定义异常</a:t>
            </a:r>
            <a:r>
              <a:rPr lang="zh-CN" altLang="en-US" dirty="0"/>
              <a:t>发生时只能用</a:t>
            </a:r>
            <a:r>
              <a:rPr lang="en-US" altLang="zh-CN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throw</a:t>
            </a:r>
            <a:r>
              <a:rPr lang="zh-CN" altLang="en-US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语句</a:t>
            </a:r>
            <a:r>
              <a:rPr lang="zh-CN" altLang="en-US" dirty="0"/>
              <a:t>手工抛出</a:t>
            </a:r>
            <a:r>
              <a:rPr lang="zh-CN" altLang="en-US" dirty="0">
                <a:solidFill>
                  <a:schemeClr val="tx1"/>
                </a:solidFill>
              </a:rPr>
              <a:t>，必须由程序员在程序中写代码处理异常。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例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zh-CN" altLang="en-US" dirty="0"/>
              <a:t>判断非法值的异常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//IllegalValueException.java</a:t>
            </a:r>
            <a:endParaRPr lang="zh-CN" altLang="en-US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FCD46-D091-4920-A969-6E777C5F29F2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55576" y="4725144"/>
            <a:ext cx="7391122" cy="12025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800080"/>
                </a:solidFill>
              </a:rPr>
              <a:t>class </a:t>
            </a:r>
            <a:r>
              <a:rPr lang="en-US" altLang="zh-CN" sz="2400" b="1" dirty="0" err="1"/>
              <a:t>IllegalValueException</a:t>
            </a:r>
            <a:r>
              <a:rPr lang="en-US" altLang="zh-CN" sz="2400" b="1" dirty="0">
                <a:solidFill>
                  <a:srgbClr val="800080"/>
                </a:solidFill>
              </a:rPr>
              <a:t> extends Exception  {    </a:t>
            </a:r>
          </a:p>
          <a:p>
            <a:pPr eaLnBrk="1" hangingPunct="1"/>
            <a:r>
              <a:rPr lang="en-US" altLang="zh-CN" sz="2400" b="1" dirty="0">
                <a:solidFill>
                  <a:srgbClr val="800080"/>
                </a:solidFill>
              </a:rPr>
              <a:t>	……</a:t>
            </a:r>
          </a:p>
          <a:p>
            <a:pPr eaLnBrk="1" hangingPunct="1"/>
            <a:r>
              <a:rPr lang="en-US" altLang="zh-CN" sz="2400" b="1" dirty="0">
                <a:solidFill>
                  <a:srgbClr val="800080"/>
                </a:solidFill>
              </a:rPr>
              <a:t>} 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C3F20C-1F1A-4256-95C8-170FE474F81B}" type="slidenum">
              <a:rPr lang="en-US" altLang="zh-CN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181297" y="92666"/>
            <a:ext cx="7645006" cy="5265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tx2"/>
                </a:solidFill>
              </a:rPr>
              <a:t>class </a:t>
            </a:r>
            <a:r>
              <a:rPr lang="en-US" altLang="zh-CN" b="1" dirty="0" err="1">
                <a:solidFill>
                  <a:srgbClr val="CC0000"/>
                </a:solidFill>
              </a:rPr>
              <a:t>UserTrial</a:t>
            </a:r>
            <a:r>
              <a:rPr lang="en-US" altLang="zh-CN" b="1" dirty="0">
                <a:solidFill>
                  <a:srgbClr val="CC0000"/>
                </a:solidFill>
              </a:rPr>
              <a:t> </a:t>
            </a:r>
            <a:r>
              <a:rPr lang="en-US" altLang="zh-CN" b="1" dirty="0">
                <a:solidFill>
                  <a:schemeClr val="tx2"/>
                </a:solidFill>
              </a:rPr>
              <a:t>{   </a:t>
            </a:r>
          </a:p>
          <a:p>
            <a:pPr eaLnBrk="1" hangingPunct="1"/>
            <a:r>
              <a:rPr lang="en-US" altLang="zh-CN" b="1" dirty="0">
                <a:solidFill>
                  <a:schemeClr val="tx2"/>
                </a:solidFill>
              </a:rPr>
              <a:t>    int val1, val2;</a:t>
            </a:r>
          </a:p>
          <a:p>
            <a:pPr eaLnBrk="1" hangingPunct="1"/>
            <a:endParaRPr lang="en-US" altLang="zh-CN" sz="1000" b="1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b="1" dirty="0">
                <a:solidFill>
                  <a:schemeClr val="tx2"/>
                </a:solidFill>
              </a:rPr>
              <a:t>    public </a:t>
            </a:r>
            <a:r>
              <a:rPr lang="en-US" altLang="zh-CN" b="1" dirty="0" err="1">
                <a:solidFill>
                  <a:schemeClr val="tx2"/>
                </a:solidFill>
              </a:rPr>
              <a:t>UserTrial</a:t>
            </a:r>
            <a:r>
              <a:rPr lang="en-US" altLang="zh-CN" b="1" dirty="0">
                <a:solidFill>
                  <a:schemeClr val="tx2"/>
                </a:solidFill>
              </a:rPr>
              <a:t>(</a:t>
            </a:r>
            <a:r>
              <a:rPr lang="en-US" altLang="zh-CN" b="1" dirty="0" err="1">
                <a:solidFill>
                  <a:schemeClr val="tx2"/>
                </a:solidFill>
              </a:rPr>
              <a:t>int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</a:rPr>
              <a:t>a,int</a:t>
            </a:r>
            <a:r>
              <a:rPr lang="en-US" altLang="zh-CN" b="1" dirty="0">
                <a:solidFill>
                  <a:schemeClr val="tx2"/>
                </a:solidFill>
              </a:rPr>
              <a:t> b){</a:t>
            </a:r>
          </a:p>
          <a:p>
            <a:pPr eaLnBrk="1" hangingPunct="1"/>
            <a:r>
              <a:rPr lang="en-US" altLang="zh-CN" b="1" dirty="0">
                <a:solidFill>
                  <a:schemeClr val="tx2"/>
                </a:solidFill>
              </a:rPr>
              <a:t>         </a:t>
            </a:r>
            <a:r>
              <a:rPr lang="en-US" altLang="zh-CN" b="1" dirty="0" err="1">
                <a:solidFill>
                  <a:schemeClr val="tx2"/>
                </a:solidFill>
              </a:rPr>
              <a:t>val1</a:t>
            </a:r>
            <a:r>
              <a:rPr lang="en-US" altLang="zh-CN" b="1" dirty="0">
                <a:solidFill>
                  <a:schemeClr val="tx2"/>
                </a:solidFill>
              </a:rPr>
              <a:t>=a;    </a:t>
            </a:r>
          </a:p>
          <a:p>
            <a:pPr eaLnBrk="1" hangingPunct="1"/>
            <a:r>
              <a:rPr lang="en-US" altLang="zh-CN" b="1" dirty="0">
                <a:solidFill>
                  <a:schemeClr val="tx2"/>
                </a:solidFill>
              </a:rPr>
              <a:t>         </a:t>
            </a:r>
            <a:r>
              <a:rPr lang="en-US" altLang="zh-CN" b="1" dirty="0" err="1">
                <a:solidFill>
                  <a:schemeClr val="tx2"/>
                </a:solidFill>
              </a:rPr>
              <a:t>val2</a:t>
            </a:r>
            <a:r>
              <a:rPr lang="en-US" altLang="zh-CN" b="1" dirty="0">
                <a:solidFill>
                  <a:schemeClr val="tx2"/>
                </a:solidFill>
              </a:rPr>
              <a:t>=b;         </a:t>
            </a:r>
          </a:p>
          <a:p>
            <a:pPr eaLnBrk="1" hangingPunct="1"/>
            <a:r>
              <a:rPr lang="en-US" altLang="zh-CN" b="1" dirty="0">
                <a:solidFill>
                  <a:schemeClr val="tx2"/>
                </a:solidFill>
              </a:rPr>
              <a:t>   }</a:t>
            </a:r>
          </a:p>
          <a:p>
            <a:pPr eaLnBrk="1" hangingPunct="1"/>
            <a:endParaRPr lang="en-US" altLang="zh-CN" sz="1000" b="1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b="1" dirty="0"/>
              <a:t>   void show() {  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1" eaLnBrk="1" hangingPunct="1"/>
            <a:r>
              <a:rPr lang="en-US" altLang="zh-CN" b="1" dirty="0">
                <a:solidFill>
                  <a:srgbClr val="008000"/>
                </a:solidFill>
              </a:rPr>
              <a:t>   try{</a:t>
            </a:r>
            <a:endParaRPr lang="en-US" altLang="zh-CN" b="1" dirty="0"/>
          </a:p>
          <a:p>
            <a:pPr lvl="2" eaLnBrk="1" hangingPunct="1"/>
            <a:r>
              <a:rPr lang="en-US" altLang="zh-CN" b="1" dirty="0"/>
              <a:t>   if ((</a:t>
            </a:r>
            <a:r>
              <a:rPr lang="en-US" altLang="zh-CN" b="1" dirty="0" err="1"/>
              <a:t>val1</a:t>
            </a:r>
            <a:r>
              <a:rPr lang="en-US" altLang="zh-CN" b="1" dirty="0"/>
              <a:t>&lt;0) ||(</a:t>
            </a:r>
            <a:r>
              <a:rPr lang="en-US" altLang="zh-CN" b="1" dirty="0" err="1"/>
              <a:t>val2</a:t>
            </a:r>
            <a:r>
              <a:rPr lang="en-US" altLang="zh-CN" b="1" dirty="0"/>
              <a:t>&gt;0))       </a:t>
            </a:r>
          </a:p>
          <a:p>
            <a:pPr lvl="2" eaLnBrk="1" hangingPunct="1"/>
            <a:r>
              <a:rPr lang="en-US" altLang="zh-CN" b="1" dirty="0">
                <a:solidFill>
                  <a:srgbClr val="FF0000"/>
                </a:solidFill>
              </a:rPr>
              <a:t>      throw </a:t>
            </a:r>
            <a:r>
              <a:rPr lang="en-US" altLang="zh-CN" b="1" dirty="0">
                <a:solidFill>
                  <a:srgbClr val="0000CC"/>
                </a:solidFill>
              </a:rPr>
              <a:t>new </a:t>
            </a:r>
            <a:r>
              <a:rPr lang="en-US" altLang="zh-CN" b="1" dirty="0" err="1">
                <a:solidFill>
                  <a:srgbClr val="0000CC"/>
                </a:solidFill>
              </a:rPr>
              <a:t>IllegalValueException</a:t>
            </a:r>
            <a:r>
              <a:rPr lang="en-US" altLang="zh-CN" b="1" dirty="0">
                <a:solidFill>
                  <a:srgbClr val="0000CC"/>
                </a:solidFill>
              </a:rPr>
              <a:t>()</a:t>
            </a:r>
            <a:r>
              <a:rPr lang="en-US" altLang="zh-CN" b="1" dirty="0">
                <a:solidFill>
                  <a:srgbClr val="FF0000"/>
                </a:solidFill>
              </a:rPr>
              <a:t>;</a:t>
            </a:r>
          </a:p>
          <a:p>
            <a:pPr lvl="1" eaLnBrk="1" hangingPunct="1"/>
            <a:r>
              <a:rPr lang="en-US" altLang="zh-CN" b="1" dirty="0">
                <a:solidFill>
                  <a:srgbClr val="008000"/>
                </a:solidFill>
              </a:rPr>
              <a:t>   }catch(Exception e){</a:t>
            </a:r>
          </a:p>
          <a:p>
            <a:pPr lvl="1" eaLnBrk="1" hangingPunct="1"/>
            <a:r>
              <a:rPr lang="en-US" altLang="zh-CN" b="1" dirty="0">
                <a:solidFill>
                  <a:srgbClr val="008000"/>
                </a:solidFill>
              </a:rPr>
              <a:t>        </a:t>
            </a:r>
            <a:r>
              <a:rPr lang="en-US" altLang="zh-CN" b="1" dirty="0" err="1">
                <a:solidFill>
                  <a:srgbClr val="008000"/>
                </a:solidFill>
              </a:rPr>
              <a:t>System.</a:t>
            </a:r>
            <a:r>
              <a:rPr lang="en-US" altLang="zh-CN" b="1" i="1" dirty="0" err="1">
                <a:solidFill>
                  <a:srgbClr val="008000"/>
                </a:solidFill>
              </a:rPr>
              <a:t>out</a:t>
            </a:r>
            <a:r>
              <a:rPr lang="en-US" altLang="zh-CN" b="1" dirty="0" err="1">
                <a:solidFill>
                  <a:srgbClr val="008000"/>
                </a:solidFill>
              </a:rPr>
              <a:t>.println</a:t>
            </a:r>
            <a:r>
              <a:rPr lang="en-US" altLang="zh-CN" b="1" dirty="0">
                <a:solidFill>
                  <a:srgbClr val="008000"/>
                </a:solidFill>
              </a:rPr>
              <a:t>("Illegal  Values:  Caught in </a:t>
            </a:r>
            <a:r>
              <a:rPr lang="en-US" altLang="zh-CN" b="1" dirty="0" err="1">
                <a:solidFill>
                  <a:srgbClr val="008000"/>
                </a:solidFill>
              </a:rPr>
              <a:t>UserTrial</a:t>
            </a:r>
            <a:r>
              <a:rPr lang="en-US" altLang="zh-CN" b="1" dirty="0">
                <a:solidFill>
                  <a:srgbClr val="008000"/>
                </a:solidFill>
              </a:rPr>
              <a:t>");</a:t>
            </a:r>
          </a:p>
          <a:p>
            <a:pPr lvl="1" eaLnBrk="1" hangingPunct="1"/>
            <a:r>
              <a:rPr lang="en-US" altLang="zh-CN" b="1" dirty="0">
                <a:solidFill>
                  <a:srgbClr val="008000"/>
                </a:solidFill>
              </a:rPr>
              <a:t>   }</a:t>
            </a:r>
          </a:p>
          <a:p>
            <a:pPr lvl="1" eaLnBrk="1" hangingPunct="1"/>
            <a:r>
              <a:rPr lang="en-US" altLang="zh-CN" b="1" dirty="0"/>
              <a:t>   </a:t>
            </a:r>
            <a:r>
              <a:rPr lang="en-US" altLang="zh-CN" b="1" dirty="0" err="1"/>
              <a:t>System.</a:t>
            </a:r>
            <a:r>
              <a:rPr lang="en-US" altLang="zh-CN" b="1" i="1" dirty="0" err="1"/>
              <a:t>out</a:t>
            </a:r>
            <a:r>
              <a:rPr lang="en-US" altLang="zh-CN" b="1" dirty="0" err="1"/>
              <a:t>.println</a:t>
            </a:r>
            <a:r>
              <a:rPr lang="en-US" altLang="zh-CN" b="1" dirty="0"/>
              <a:t>(“</a:t>
            </a:r>
            <a:r>
              <a:rPr lang="en-US" altLang="zh-CN" b="1" dirty="0" err="1"/>
              <a:t>Value1</a:t>
            </a:r>
            <a:r>
              <a:rPr lang="en-US" altLang="zh-CN" b="1" dirty="0"/>
              <a:t>=”+ </a:t>
            </a:r>
            <a:r>
              <a:rPr lang="en-US" altLang="zh-CN" b="1" dirty="0" err="1"/>
              <a:t>val1</a:t>
            </a:r>
            <a:r>
              <a:rPr lang="en-US" altLang="zh-CN" b="1" dirty="0"/>
              <a:t>); </a:t>
            </a:r>
            <a:r>
              <a:rPr lang="en-US" altLang="zh-CN" b="1" dirty="0">
                <a:solidFill>
                  <a:srgbClr val="990033"/>
                </a:solidFill>
              </a:rPr>
              <a:t>//</a:t>
            </a:r>
            <a:r>
              <a:rPr lang="zh-CN" altLang="en-US" b="1" dirty="0">
                <a:solidFill>
                  <a:srgbClr val="990033"/>
                </a:solidFill>
              </a:rPr>
              <a:t>异常处理后，继续运行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   </a:t>
            </a:r>
            <a:r>
              <a:rPr lang="en-US" altLang="zh-CN" b="1" dirty="0" err="1"/>
              <a:t>System.</a:t>
            </a:r>
            <a:r>
              <a:rPr lang="en-US" altLang="zh-CN" b="1" i="1" dirty="0" err="1"/>
              <a:t>out</a:t>
            </a:r>
            <a:r>
              <a:rPr lang="en-US" altLang="zh-CN" b="1" dirty="0" err="1"/>
              <a:t>.println</a:t>
            </a:r>
            <a:r>
              <a:rPr lang="en-US" altLang="zh-CN" b="1" dirty="0"/>
              <a:t>("Value2 ="+val2); </a:t>
            </a:r>
            <a:r>
              <a:rPr lang="en-US" altLang="zh-CN" b="1" dirty="0">
                <a:solidFill>
                  <a:srgbClr val="990033"/>
                </a:solidFill>
              </a:rPr>
              <a:t>//</a:t>
            </a:r>
            <a:r>
              <a:rPr lang="zh-CN" altLang="en-US" b="1" dirty="0">
                <a:solidFill>
                  <a:srgbClr val="990033"/>
                </a:solidFill>
              </a:rPr>
              <a:t>异常处理后，继续运行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} </a:t>
            </a:r>
          </a:p>
          <a:p>
            <a:pPr eaLnBrk="1" hangingPunct="1"/>
            <a:r>
              <a:rPr lang="en-US" altLang="zh-CN" b="1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5003800" y="5715016"/>
            <a:ext cx="4032696" cy="923925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Illegal  Values:  Caught in </a:t>
            </a:r>
            <a:r>
              <a:rPr lang="en-US" altLang="zh-CN" b="1" dirty="0" err="1"/>
              <a:t>UserTrial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Value1=-1</a:t>
            </a:r>
          </a:p>
          <a:p>
            <a:pPr eaLnBrk="1" hangingPunct="1"/>
            <a:r>
              <a:rPr lang="en-US" altLang="zh-CN" b="1" dirty="0"/>
              <a:t>Value2 =1</a:t>
            </a:r>
          </a:p>
        </p:txBody>
      </p:sp>
      <p:sp>
        <p:nvSpPr>
          <p:cNvPr id="52230" name="Text Box 7"/>
          <p:cNvSpPr txBox="1">
            <a:spLocks noChangeArrowheads="1"/>
          </p:cNvSpPr>
          <p:nvPr/>
        </p:nvSpPr>
        <p:spPr bwMode="auto">
          <a:xfrm>
            <a:off x="5072066" y="5357826"/>
            <a:ext cx="9589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/>
              <a:t>输出：</a:t>
            </a:r>
          </a:p>
        </p:txBody>
      </p:sp>
      <p:sp>
        <p:nvSpPr>
          <p:cNvPr id="52231" name="Text Box 8"/>
          <p:cNvSpPr txBox="1">
            <a:spLocks noChangeArrowheads="1"/>
          </p:cNvSpPr>
          <p:nvPr/>
        </p:nvSpPr>
        <p:spPr bwMode="auto">
          <a:xfrm>
            <a:off x="228205" y="5519738"/>
            <a:ext cx="4640263" cy="1201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 public static void main(String </a:t>
            </a:r>
            <a:r>
              <a:rPr lang="en-US" altLang="zh-CN" b="1" dirty="0" err="1"/>
              <a:t>args</a:t>
            </a:r>
            <a:r>
              <a:rPr lang="en-US" altLang="zh-CN" b="1" dirty="0"/>
              <a:t>[ ]) { </a:t>
            </a:r>
          </a:p>
          <a:p>
            <a:pPr eaLnBrk="1" hangingPunct="1"/>
            <a:r>
              <a:rPr lang="en-US" altLang="zh-CN" b="1" dirty="0"/>
              <a:t>       </a:t>
            </a:r>
            <a:r>
              <a:rPr lang="en-US" altLang="zh-CN" b="1" dirty="0" err="1"/>
              <a:t>UserTrial</a:t>
            </a:r>
            <a:r>
              <a:rPr lang="en-US" altLang="zh-CN" b="1" dirty="0"/>
              <a:t> values=new </a:t>
            </a:r>
            <a:r>
              <a:rPr lang="en-US" altLang="zh-CN" b="1" dirty="0" err="1"/>
              <a:t>UserTrial</a:t>
            </a:r>
            <a:r>
              <a:rPr lang="en-US" altLang="zh-CN" b="1" dirty="0"/>
              <a:t>(-1,1);       </a:t>
            </a:r>
          </a:p>
          <a:p>
            <a:pPr eaLnBrk="1" hangingPunct="1"/>
            <a:r>
              <a:rPr lang="en-US" altLang="zh-CN" b="1" dirty="0"/>
              <a:t>       </a:t>
            </a:r>
            <a:r>
              <a:rPr lang="en-US" altLang="zh-CN" b="1" dirty="0" err="1">
                <a:solidFill>
                  <a:srgbClr val="008000"/>
                </a:solidFill>
              </a:rPr>
              <a:t>values.show</a:t>
            </a:r>
            <a:r>
              <a:rPr lang="en-US" altLang="zh-CN" b="1" dirty="0">
                <a:solidFill>
                  <a:srgbClr val="008000"/>
                </a:solidFill>
              </a:rPr>
              <a:t>();</a:t>
            </a:r>
            <a:r>
              <a:rPr lang="en-US" altLang="zh-CN" b="1" dirty="0"/>
              <a:t>         </a:t>
            </a:r>
          </a:p>
          <a:p>
            <a:pPr eaLnBrk="1" hangingPunct="1"/>
            <a:r>
              <a:rPr lang="en-US" altLang="zh-CN" b="1" dirty="0"/>
              <a:t>  }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3093" y="764704"/>
            <a:ext cx="1164531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用法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lang="en-US" altLang="zh-CN" sz="2000" b="1" dirty="0"/>
              <a:t> show()</a:t>
            </a:r>
            <a:r>
              <a:rPr lang="zh-CN" altLang="en-US" sz="2000" b="1" dirty="0"/>
              <a:t>方法及时处理异常。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749AA2-26C5-432A-BD50-59479D8E9BA6}"/>
              </a:ext>
            </a:extLst>
          </p:cNvPr>
          <p:cNvSpPr/>
          <p:nvPr/>
        </p:nvSpPr>
        <p:spPr>
          <a:xfrm>
            <a:off x="1835696" y="2425113"/>
            <a:ext cx="6718974" cy="1617208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线形标注 1 6">
            <a:extLst>
              <a:ext uri="{FF2B5EF4-FFF2-40B4-BE49-F238E27FC236}">
                <a16:creationId xmlns:a16="http://schemas.microsoft.com/office/drawing/2014/main" id="{954014D2-F0F3-4B43-9725-7FC1B15130DA}"/>
              </a:ext>
            </a:extLst>
          </p:cNvPr>
          <p:cNvSpPr/>
          <p:nvPr/>
        </p:nvSpPr>
        <p:spPr bwMode="auto">
          <a:xfrm>
            <a:off x="5508105" y="1255306"/>
            <a:ext cx="2845148" cy="738044"/>
          </a:xfrm>
          <a:prstGeom prst="borderCallout1">
            <a:avLst>
              <a:gd name="adj1" fmla="val 103050"/>
              <a:gd name="adj2" fmla="val 51530"/>
              <a:gd name="adj3" fmla="val 151926"/>
              <a:gd name="adj4" fmla="val 1889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 dirty="0">
                <a:solidFill>
                  <a:srgbClr val="0000CC"/>
                </a:solidFill>
              </a:rPr>
              <a:t>show</a:t>
            </a:r>
            <a:r>
              <a:rPr lang="zh-CN" altLang="en-US" sz="2000" b="1" dirty="0">
                <a:solidFill>
                  <a:srgbClr val="0000CC"/>
                </a:solidFill>
              </a:rPr>
              <a:t>方法使用</a:t>
            </a:r>
            <a:r>
              <a:rPr lang="en-US" altLang="zh-CN" sz="2000" b="1" dirty="0">
                <a:solidFill>
                  <a:srgbClr val="0000CC"/>
                </a:solidFill>
              </a:rPr>
              <a:t>try-catch</a:t>
            </a:r>
            <a:r>
              <a:rPr lang="zh-CN" altLang="en-US" sz="2000" b="1" dirty="0">
                <a:solidFill>
                  <a:srgbClr val="0000CC"/>
                </a:solidFill>
              </a:rPr>
              <a:t>及时处理异常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3450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4" grpId="0" animBg="1"/>
      <p:bldP spid="52230" grpId="0"/>
      <p:bldP spid="52231" grpId="0" animBg="1"/>
      <p:bldP spid="10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50889"/>
            <a:ext cx="8258204" cy="881081"/>
          </a:xfrm>
        </p:spPr>
        <p:txBody>
          <a:bodyPr>
            <a:noAutofit/>
          </a:bodyPr>
          <a:lstStyle/>
          <a:p>
            <a:pPr algn="l"/>
            <a:r>
              <a:rPr lang="zh-CN" altLang="en-US" sz="2800" b="1" dirty="0"/>
              <a:t>用法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：</a:t>
            </a:r>
            <a:r>
              <a:rPr lang="en-US" altLang="zh-CN" sz="2800" b="1" dirty="0">
                <a:solidFill>
                  <a:srgbClr val="990033"/>
                </a:solidFill>
              </a:rPr>
              <a:t> </a:t>
            </a:r>
            <a:r>
              <a:rPr lang="en-US" altLang="zh-CN" sz="2800" dirty="0">
                <a:solidFill>
                  <a:srgbClr val="990033"/>
                </a:solidFill>
              </a:rPr>
              <a:t>show()</a:t>
            </a:r>
            <a:r>
              <a:rPr lang="zh-CN" altLang="en-US" sz="2800" dirty="0">
                <a:solidFill>
                  <a:srgbClr val="990033"/>
                </a:solidFill>
              </a:rPr>
              <a:t>方法不及时处理异常，由</a:t>
            </a:r>
            <a:r>
              <a:rPr lang="zh-CN" altLang="en-US" sz="2800" dirty="0">
                <a:solidFill>
                  <a:schemeClr val="tx1"/>
                </a:solidFill>
              </a:rPr>
              <a:t>方法调用者负责处理异常 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FCD46-D091-4920-A969-6E777C5F29F2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28596" y="1237344"/>
            <a:ext cx="8001056" cy="50189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class </a:t>
            </a:r>
            <a:r>
              <a:rPr lang="en-US" altLang="zh-CN" sz="2000" b="1" dirty="0" err="1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UserTrial</a:t>
            </a:r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   </a:t>
            </a:r>
          </a:p>
          <a:p>
            <a:pPr eaLnBrk="1" hangingPunct="1"/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int val1, val2;</a:t>
            </a:r>
          </a:p>
          <a:p>
            <a:pPr eaLnBrk="1" hangingPunct="1"/>
            <a:endParaRPr lang="en-US" altLang="zh-CN" sz="20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/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public </a:t>
            </a:r>
            <a:r>
              <a:rPr lang="en-US" altLang="zh-CN" sz="200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UserTrial</a:t>
            </a:r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00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a,int</a:t>
            </a:r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b){</a:t>
            </a:r>
          </a:p>
          <a:p>
            <a:pPr eaLnBrk="1" hangingPunct="1"/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</a:t>
            </a:r>
            <a:r>
              <a:rPr lang="en-US" altLang="zh-CN" sz="200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val1</a:t>
            </a:r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=a;    </a:t>
            </a:r>
          </a:p>
          <a:p>
            <a:pPr eaLnBrk="1" hangingPunct="1"/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</a:t>
            </a:r>
            <a:r>
              <a:rPr lang="en-US" altLang="zh-CN" sz="200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val2</a:t>
            </a:r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=b;         </a:t>
            </a:r>
          </a:p>
          <a:p>
            <a:pPr eaLnBrk="1" hangingPunct="1"/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}</a:t>
            </a:r>
          </a:p>
          <a:p>
            <a:pPr eaLnBrk="1" hangingPunct="1"/>
            <a:endParaRPr lang="en-US" altLang="zh-CN" sz="20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/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void show() </a:t>
            </a:r>
            <a:r>
              <a:rPr lang="en-US" altLang="zh-CN" sz="2000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throws </a:t>
            </a:r>
            <a:r>
              <a:rPr lang="en-US" altLang="zh-CN" sz="2000" b="1" dirty="0" err="1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IllegalValueException</a:t>
            </a:r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{ </a:t>
            </a:r>
          </a:p>
          <a:p>
            <a:pPr eaLnBrk="1" hangingPunct="1"/>
            <a:r>
              <a:rPr lang="en-US" altLang="zh-CN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      if ((</a:t>
            </a:r>
            <a:r>
              <a:rPr lang="en-US" altLang="zh-CN" sz="20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val1</a:t>
            </a:r>
            <a:r>
              <a:rPr lang="en-US" altLang="zh-CN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&lt;0) ||(</a:t>
            </a:r>
            <a:r>
              <a:rPr lang="en-US" altLang="zh-CN" sz="20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val2</a:t>
            </a:r>
            <a:r>
              <a:rPr lang="en-US" altLang="zh-CN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&gt;0))       </a:t>
            </a:r>
          </a:p>
          <a:p>
            <a:pPr eaLnBrk="1" hangingPunct="1"/>
            <a:r>
              <a:rPr lang="en-US" altLang="zh-CN" sz="2000" b="1" dirty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	</a:t>
            </a:r>
            <a:r>
              <a:rPr lang="en-US" altLang="zh-CN" sz="20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throw</a:t>
            </a:r>
            <a:r>
              <a:rPr lang="en-US" altLang="zh-CN" sz="2000" b="1" dirty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new </a:t>
            </a:r>
            <a:r>
              <a:rPr lang="en-US" altLang="zh-CN" sz="2000" b="1" dirty="0" err="1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IllegalValueException</a:t>
            </a:r>
            <a:r>
              <a:rPr lang="en-US" altLang="zh-CN" sz="2000" b="1" dirty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();</a:t>
            </a:r>
          </a:p>
          <a:p>
            <a:pPr eaLnBrk="1" hangingPunct="1"/>
            <a:endParaRPr lang="en-US" altLang="zh-CN" sz="2000" b="1" dirty="0">
              <a:solidFill>
                <a:srgbClr val="008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/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</a:t>
            </a:r>
            <a:r>
              <a:rPr lang="en-US" altLang="zh-CN" sz="200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System.out.println</a:t>
            </a:r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(“Value1=”+ val1); 	</a:t>
            </a:r>
            <a:r>
              <a:rPr lang="en-US" altLang="zh-CN" sz="2000" b="1" dirty="0">
                <a:solidFill>
                  <a:srgbClr val="990033"/>
                </a:solidFill>
                <a:latin typeface="+mn-ea"/>
                <a:ea typeface="+mn-ea"/>
                <a:cs typeface="Tahoma" pitchFamily="34" charset="0"/>
              </a:rPr>
              <a:t>//</a:t>
            </a:r>
            <a:r>
              <a:rPr lang="zh-CN" altLang="en-US" sz="2000" b="1" dirty="0">
                <a:solidFill>
                  <a:srgbClr val="990033"/>
                </a:solidFill>
                <a:latin typeface="+mn-ea"/>
                <a:ea typeface="+mn-ea"/>
                <a:cs typeface="Tahoma" pitchFamily="34" charset="0"/>
              </a:rPr>
              <a:t>异常发生不运行</a:t>
            </a:r>
          </a:p>
          <a:p>
            <a:pPr eaLnBrk="1" hangingPunct="1"/>
            <a:r>
              <a:rPr lang="zh-CN" altLang="en-US" sz="2000" b="1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     </a:t>
            </a:r>
            <a:r>
              <a:rPr lang="en-US" altLang="zh-CN" sz="200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System.out.println</a:t>
            </a:r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("Value2 ="+val2);</a:t>
            </a:r>
            <a:r>
              <a:rPr lang="en-US" altLang="zh-CN" sz="2000" b="1" dirty="0">
                <a:solidFill>
                  <a:srgbClr val="9900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	</a:t>
            </a:r>
            <a:r>
              <a:rPr lang="en-US" altLang="zh-CN" sz="2000" b="1" dirty="0">
                <a:solidFill>
                  <a:srgbClr val="990033"/>
                </a:solidFill>
                <a:latin typeface="+mn-ea"/>
                <a:ea typeface="+mn-ea"/>
                <a:cs typeface="Tahoma" pitchFamily="34" charset="0"/>
              </a:rPr>
              <a:t>//</a:t>
            </a:r>
            <a:r>
              <a:rPr lang="zh-CN" altLang="en-US" sz="2000" b="1" dirty="0">
                <a:solidFill>
                  <a:srgbClr val="990033"/>
                </a:solidFill>
                <a:latin typeface="+mn-ea"/>
                <a:ea typeface="+mn-ea"/>
                <a:cs typeface="Tahoma" pitchFamily="34" charset="0"/>
              </a:rPr>
              <a:t>异常发生不运行</a:t>
            </a:r>
            <a:endParaRPr lang="en-US" altLang="zh-CN" sz="2000" b="1" dirty="0">
              <a:solidFill>
                <a:srgbClr val="990033"/>
              </a:solidFill>
              <a:latin typeface="+mn-ea"/>
              <a:ea typeface="+mn-ea"/>
              <a:cs typeface="Tahoma" pitchFamily="34" charset="0"/>
            </a:endParaRPr>
          </a:p>
          <a:p>
            <a:pPr eaLnBrk="1" hangingPunct="1"/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}    </a:t>
            </a:r>
          </a:p>
          <a:p>
            <a:pPr eaLnBrk="1" hangingPunct="1"/>
            <a:r>
              <a:rPr lang="en-US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en-US" altLang="zh-CN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7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idx="1"/>
          </p:nvPr>
        </p:nvSpPr>
        <p:spPr>
          <a:xfrm>
            <a:off x="571472" y="609881"/>
            <a:ext cx="8186766" cy="89029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400" b="1" dirty="0"/>
              <a:t>用法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：</a:t>
            </a:r>
            <a:r>
              <a:rPr lang="en-US" altLang="zh-CN" sz="2400" b="1" dirty="0">
                <a:solidFill>
                  <a:srgbClr val="990033"/>
                </a:solidFill>
              </a:rPr>
              <a:t> show()</a:t>
            </a:r>
            <a:r>
              <a:rPr lang="zh-CN" altLang="en-US" sz="2400" b="1" dirty="0">
                <a:solidFill>
                  <a:srgbClr val="990033"/>
                </a:solidFill>
              </a:rPr>
              <a:t>方法不及时处理异常，由</a:t>
            </a:r>
            <a:r>
              <a:rPr lang="zh-CN" altLang="en-US" sz="2400" b="1" dirty="0">
                <a:solidFill>
                  <a:srgbClr val="0000CC"/>
                </a:solidFill>
              </a:rPr>
              <a:t>方法调用者负责处理异常 。</a:t>
            </a:r>
            <a:endParaRPr lang="en-US" altLang="zh-CN" sz="2400" b="1" dirty="0">
              <a:latin typeface="Courier New" pitchFamily="49" charset="0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D4B708-4A3A-4196-9527-53C737303B12}" type="slidenum">
              <a:rPr lang="en-US" altLang="zh-CN"/>
              <a:pPr>
                <a:defRPr/>
              </a:pPr>
              <a:t>57</a:t>
            </a:fld>
            <a:endParaRPr lang="en-US" altLang="zh-CN" dirty="0"/>
          </a:p>
        </p:txBody>
      </p:sp>
      <p:sp>
        <p:nvSpPr>
          <p:cNvPr id="51206" name="Text Box 5"/>
          <p:cNvSpPr txBox="1">
            <a:spLocks noChangeArrowheads="1"/>
          </p:cNvSpPr>
          <p:nvPr/>
        </p:nvSpPr>
        <p:spPr bwMode="auto">
          <a:xfrm>
            <a:off x="478617" y="1791625"/>
            <a:ext cx="8186766" cy="3480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0099"/>
                </a:solidFill>
              </a:rPr>
              <a:t>// ThrowExample.java</a:t>
            </a:r>
          </a:p>
          <a:p>
            <a:pPr eaLnBrk="1" hangingPunct="1"/>
            <a:r>
              <a:rPr lang="en-US" altLang="zh-CN" sz="2000" b="1" dirty="0"/>
              <a:t>class </a:t>
            </a:r>
            <a:r>
              <a:rPr lang="en-US" altLang="zh-CN" sz="2000" b="1" dirty="0" err="1"/>
              <a:t>ThrowExample</a:t>
            </a:r>
            <a:r>
              <a:rPr lang="en-US" altLang="zh-CN" sz="2000" b="1" dirty="0"/>
              <a:t>{</a:t>
            </a:r>
          </a:p>
          <a:p>
            <a:pPr eaLnBrk="1" hangingPunct="1"/>
            <a:r>
              <a:rPr lang="en-US" altLang="zh-CN" sz="2000" b="1" dirty="0"/>
              <a:t>    public static void </a:t>
            </a:r>
            <a:r>
              <a:rPr lang="en-US" altLang="zh-CN" sz="2000" b="1" dirty="0">
                <a:solidFill>
                  <a:srgbClr val="CC0099"/>
                </a:solidFill>
              </a:rPr>
              <a:t>main</a:t>
            </a:r>
            <a:r>
              <a:rPr lang="en-US" altLang="zh-CN" sz="2000" b="1" dirty="0"/>
              <a:t>(String </a:t>
            </a:r>
            <a:r>
              <a:rPr lang="en-US" altLang="zh-CN" sz="2000" b="1" dirty="0" err="1"/>
              <a:t>args</a:t>
            </a:r>
            <a:r>
              <a:rPr lang="en-US" altLang="zh-CN" sz="2000" b="1" dirty="0"/>
              <a:t>[ ]) { </a:t>
            </a:r>
          </a:p>
          <a:p>
            <a:pPr eaLnBrk="1" hangingPunct="1"/>
            <a:r>
              <a:rPr lang="en-US" altLang="zh-CN" sz="2000" b="1" dirty="0"/>
              <a:t>       </a:t>
            </a:r>
            <a:r>
              <a:rPr lang="en-US" altLang="zh-CN" sz="2000" b="1" dirty="0" err="1">
                <a:solidFill>
                  <a:srgbClr val="CC0000"/>
                </a:solidFill>
              </a:rPr>
              <a:t>UserTrial</a:t>
            </a:r>
            <a:r>
              <a:rPr lang="en-US" altLang="zh-CN" sz="2000" b="1" dirty="0"/>
              <a:t> values=new </a:t>
            </a:r>
            <a:r>
              <a:rPr lang="en-US" altLang="zh-CN" sz="2000" b="1" dirty="0" err="1"/>
              <a:t>UserTrial</a:t>
            </a:r>
            <a:r>
              <a:rPr lang="en-US" altLang="zh-CN" sz="2000" b="1" dirty="0"/>
              <a:t>(-1,1);</a:t>
            </a:r>
          </a:p>
          <a:p>
            <a:pPr eaLnBrk="1" hangingPunct="1"/>
            <a:r>
              <a:rPr lang="en-US" altLang="zh-CN" sz="2000" b="1" dirty="0">
                <a:solidFill>
                  <a:srgbClr val="0000CC"/>
                </a:solidFill>
              </a:rPr>
              <a:t>       try</a:t>
            </a:r>
            <a:r>
              <a:rPr lang="en-US" altLang="zh-CN" sz="2000" b="1" dirty="0"/>
              <a:t>{  </a:t>
            </a:r>
          </a:p>
          <a:p>
            <a:pPr eaLnBrk="1" hangingPunct="1"/>
            <a:r>
              <a:rPr lang="en-US" altLang="zh-CN" sz="2000" b="1" dirty="0"/>
              <a:t>	</a:t>
            </a:r>
            <a:r>
              <a:rPr lang="en-US" altLang="zh-CN" sz="2000" b="1" dirty="0" err="1">
                <a:solidFill>
                  <a:srgbClr val="FF0000"/>
                </a:solidFill>
              </a:rPr>
              <a:t>values.show</a:t>
            </a:r>
            <a:r>
              <a:rPr lang="en-US" altLang="zh-CN" sz="2000" b="1" dirty="0">
                <a:solidFill>
                  <a:srgbClr val="FF0000"/>
                </a:solidFill>
              </a:rPr>
              <a:t>(); </a:t>
            </a:r>
            <a:r>
              <a:rPr lang="en-US" altLang="zh-CN" sz="2000" b="1" dirty="0"/>
              <a:t>	//</a:t>
            </a:r>
            <a:r>
              <a:rPr lang="zh-CN" altLang="en-US" sz="2000" b="1" dirty="0"/>
              <a:t>可能抛出异常</a:t>
            </a:r>
            <a:endParaRPr lang="zh-CN" altLang="en-US" sz="2000" b="1" dirty="0">
              <a:solidFill>
                <a:srgbClr val="0000CC"/>
              </a:solidFill>
            </a:endParaRPr>
          </a:p>
          <a:p>
            <a:pPr eaLnBrk="1" hangingPunct="1"/>
            <a:r>
              <a:rPr lang="zh-CN" altLang="en-US" sz="2000" b="1" dirty="0"/>
              <a:t>       </a:t>
            </a:r>
            <a:r>
              <a:rPr lang="en-US" altLang="zh-CN" sz="2000" b="1" dirty="0"/>
              <a:t>} </a:t>
            </a:r>
            <a:r>
              <a:rPr lang="en-US" altLang="zh-CN" sz="2000" b="1" dirty="0">
                <a:solidFill>
                  <a:srgbClr val="0000CC"/>
                </a:solidFill>
              </a:rPr>
              <a:t>catch </a:t>
            </a:r>
            <a:r>
              <a:rPr lang="en-US" altLang="zh-CN" sz="2000" b="1" dirty="0"/>
              <a:t>(</a:t>
            </a:r>
            <a:r>
              <a:rPr lang="en-US" altLang="zh-CN" sz="2000" b="1" dirty="0" err="1">
                <a:solidFill>
                  <a:srgbClr val="C00000"/>
                </a:solidFill>
              </a:rPr>
              <a:t>IllegalValueException</a:t>
            </a:r>
            <a:r>
              <a:rPr lang="en-US" altLang="zh-CN" sz="2000" b="1" dirty="0"/>
              <a:t> e){</a:t>
            </a:r>
          </a:p>
          <a:p>
            <a:pPr eaLnBrk="1" hangingPunct="1"/>
            <a:r>
              <a:rPr lang="en-US" altLang="zh-CN" sz="2000" b="1" dirty="0"/>
              <a:t>            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("</a:t>
            </a:r>
            <a:r>
              <a:rPr lang="en-US" altLang="zh-CN" sz="2000" b="1" dirty="0">
                <a:solidFill>
                  <a:srgbClr val="006600"/>
                </a:solidFill>
              </a:rPr>
              <a:t>Illegal  Values:  Caught in main</a:t>
            </a:r>
            <a:r>
              <a:rPr lang="en-US" altLang="zh-CN" sz="2000" b="1" dirty="0"/>
              <a:t>");</a:t>
            </a:r>
          </a:p>
          <a:p>
            <a:pPr eaLnBrk="1" hangingPunct="1"/>
            <a:r>
              <a:rPr lang="en-US" altLang="zh-CN" sz="2000" b="1" dirty="0"/>
              <a:t>       }</a:t>
            </a:r>
          </a:p>
          <a:p>
            <a:pPr eaLnBrk="1" hangingPunct="1"/>
            <a:r>
              <a:rPr lang="en-US" altLang="zh-CN" sz="2000" b="1" dirty="0"/>
              <a:t>  }</a:t>
            </a:r>
          </a:p>
          <a:p>
            <a:pPr eaLnBrk="1" hangingPunct="1"/>
            <a:r>
              <a:rPr lang="en-US" altLang="zh-CN" sz="2000" b="1" dirty="0"/>
              <a:t>}</a:t>
            </a:r>
          </a:p>
        </p:txBody>
      </p:sp>
      <p:sp>
        <p:nvSpPr>
          <p:cNvPr id="202758" name="Text Box 6"/>
          <p:cNvSpPr txBox="1">
            <a:spLocks noChangeArrowheads="1"/>
          </p:cNvSpPr>
          <p:nvPr/>
        </p:nvSpPr>
        <p:spPr bwMode="auto">
          <a:xfrm>
            <a:off x="2460602" y="5584836"/>
            <a:ext cx="4786346" cy="461665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006600"/>
                </a:solidFill>
              </a:rPr>
              <a:t>Illegal  Values:  Caught in </a:t>
            </a:r>
            <a:r>
              <a:rPr lang="en-US" altLang="zh-CN" sz="2400" b="1" dirty="0">
                <a:solidFill>
                  <a:srgbClr val="CC0099"/>
                </a:solidFill>
              </a:rPr>
              <a:t>main</a:t>
            </a:r>
          </a:p>
        </p:txBody>
      </p:sp>
      <p:sp>
        <p:nvSpPr>
          <p:cNvPr id="51208" name="Text Box 7"/>
          <p:cNvSpPr txBox="1">
            <a:spLocks noChangeArrowheads="1"/>
          </p:cNvSpPr>
          <p:nvPr/>
        </p:nvSpPr>
        <p:spPr bwMode="auto">
          <a:xfrm>
            <a:off x="1475656" y="5486417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输出：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E80402-C060-4203-86F6-7A4AB58C4144}"/>
              </a:ext>
            </a:extLst>
          </p:cNvPr>
          <p:cNvSpPr/>
          <p:nvPr/>
        </p:nvSpPr>
        <p:spPr>
          <a:xfrm>
            <a:off x="944847" y="3081531"/>
            <a:ext cx="7083537" cy="157160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线形标注 1 6">
            <a:extLst>
              <a:ext uri="{FF2B5EF4-FFF2-40B4-BE49-F238E27FC236}">
                <a16:creationId xmlns:a16="http://schemas.microsoft.com/office/drawing/2014/main" id="{B3C3813F-022F-4222-A983-5D41C8402692}"/>
              </a:ext>
            </a:extLst>
          </p:cNvPr>
          <p:cNvSpPr/>
          <p:nvPr/>
        </p:nvSpPr>
        <p:spPr bwMode="auto">
          <a:xfrm>
            <a:off x="6133946" y="1920962"/>
            <a:ext cx="2448272" cy="717233"/>
          </a:xfrm>
          <a:prstGeom prst="borderCallout1">
            <a:avLst>
              <a:gd name="adj1" fmla="val 103050"/>
              <a:gd name="adj2" fmla="val 51530"/>
              <a:gd name="adj3" fmla="val 151926"/>
              <a:gd name="adj4" fmla="val 1889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000" b="1"/>
              <a:t>方法调用者</a:t>
            </a:r>
            <a:r>
              <a:rPr lang="en-US" altLang="zh-CN" sz="2000" b="1"/>
              <a:t>main</a:t>
            </a:r>
            <a:r>
              <a:rPr lang="zh-CN" altLang="en-US" sz="2000" b="1"/>
              <a:t>方法，负责处理异常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8" grpId="0" animBg="1"/>
      <p:bldP spid="51208" grpId="0"/>
      <p:bldP spid="7" grpId="0" animBg="1"/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545917"/>
            <a:ext cx="8856984" cy="224512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//ThrowExample.java</a:t>
            </a:r>
            <a:endParaRPr lang="en-US" altLang="zh-CN" sz="2000" b="1" dirty="0"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latin typeface="Arial" pitchFamily="34" charset="0"/>
                <a:ea typeface="Tahoma" pitchFamily="34" charset="0"/>
                <a:cs typeface="Arial" pitchFamily="34" charset="0"/>
              </a:rPr>
              <a:t>class </a:t>
            </a:r>
            <a:r>
              <a:rPr lang="en-US" altLang="zh-CN" sz="2000" b="1" dirty="0" err="1">
                <a:latin typeface="Arial" panose="020B0604020202020204" pitchFamily="34" charset="0"/>
                <a:ea typeface="Tahoma" pitchFamily="34" charset="0"/>
                <a:cs typeface="Arial" pitchFamily="34" charset="0"/>
              </a:rPr>
              <a:t>ThrowExample</a:t>
            </a:r>
            <a:r>
              <a:rPr lang="en-US" altLang="zh-CN" sz="2000" b="1" dirty="0">
                <a:latin typeface="Arial" pitchFamily="34" charset="0"/>
                <a:ea typeface="Tahoma" pitchFamily="34" charset="0"/>
                <a:cs typeface="Arial" pitchFamily="34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latin typeface="Arial" pitchFamily="34" charset="0"/>
                <a:ea typeface="Tahoma" pitchFamily="34" charset="0"/>
                <a:cs typeface="Arial" pitchFamily="34" charset="0"/>
              </a:rPr>
              <a:t>   public static void main(String </a:t>
            </a:r>
            <a:r>
              <a:rPr lang="en-US" altLang="zh-CN" sz="2000" b="1" dirty="0" err="1">
                <a:latin typeface="Arial" panose="020B0604020202020204" pitchFamily="34" charset="0"/>
                <a:ea typeface="Tahoma" pitchFamily="34" charset="0"/>
                <a:cs typeface="Arial" pitchFamily="34" charset="0"/>
              </a:rPr>
              <a:t>args</a:t>
            </a:r>
            <a:r>
              <a:rPr lang="en-US" altLang="zh-CN" sz="2000" b="1" dirty="0">
                <a:latin typeface="Arial" pitchFamily="34" charset="0"/>
                <a:ea typeface="Tahoma" pitchFamily="34" charset="0"/>
                <a:cs typeface="Arial" pitchFamily="34" charset="0"/>
              </a:rPr>
              <a:t>[ ]) </a:t>
            </a: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ea typeface="Tahoma" pitchFamily="34" charset="0"/>
                <a:cs typeface="Arial" pitchFamily="34" charset="0"/>
              </a:rPr>
              <a:t>throws  </a:t>
            </a:r>
            <a:r>
              <a:rPr lang="en-US" altLang="zh-CN" sz="2000" b="1" dirty="0" err="1">
                <a:solidFill>
                  <a:srgbClr val="0000CC"/>
                </a:solidFill>
                <a:latin typeface="Arial" panose="020B0604020202020204" pitchFamily="34" charset="0"/>
                <a:ea typeface="Tahoma" pitchFamily="34" charset="0"/>
                <a:cs typeface="Arial" pitchFamily="34" charset="0"/>
              </a:rPr>
              <a:t>IllegalValueException</a:t>
            </a: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altLang="zh-CN" sz="2000" b="1" dirty="0">
                <a:latin typeface="Arial" pitchFamily="34" charset="0"/>
                <a:ea typeface="Tahoma" pitchFamily="34" charset="0"/>
                <a:cs typeface="Arial" pitchFamily="34" charset="0"/>
              </a:rPr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latin typeface="Arial" pitchFamily="34" charset="0"/>
                <a:ea typeface="Tahoma" pitchFamily="34" charset="0"/>
                <a:cs typeface="Arial" pitchFamily="34" charset="0"/>
              </a:rPr>
              <a:t>       </a:t>
            </a:r>
            <a:r>
              <a:rPr lang="en-US" altLang="zh-CN" sz="2000" b="1" dirty="0" err="1">
                <a:latin typeface="Arial" panose="020B0604020202020204" pitchFamily="34" charset="0"/>
                <a:ea typeface="Tahoma" pitchFamily="34" charset="0"/>
                <a:cs typeface="Arial" pitchFamily="34" charset="0"/>
              </a:rPr>
              <a:t>UserTrial</a:t>
            </a:r>
            <a:r>
              <a:rPr lang="en-US" altLang="zh-CN" sz="2000" b="1" dirty="0">
                <a:latin typeface="Arial" panose="020B0604020202020204" pitchFamily="34" charset="0"/>
                <a:ea typeface="Tahoma" pitchFamily="34" charset="0"/>
                <a:cs typeface="Arial" pitchFamily="34" charset="0"/>
              </a:rPr>
              <a:t> values=new </a:t>
            </a:r>
            <a:r>
              <a:rPr lang="en-US" altLang="zh-CN" sz="2000" b="1" dirty="0" err="1">
                <a:latin typeface="Arial" panose="020B0604020202020204" pitchFamily="34" charset="0"/>
                <a:ea typeface="Tahoma" pitchFamily="34" charset="0"/>
                <a:cs typeface="Arial" pitchFamily="34" charset="0"/>
              </a:rPr>
              <a:t>UserTrial</a:t>
            </a:r>
            <a:r>
              <a:rPr lang="en-US" altLang="zh-CN" sz="2000" b="1" dirty="0">
                <a:latin typeface="Arial" panose="020B0604020202020204" pitchFamily="34" charset="0"/>
                <a:ea typeface="Tahoma" pitchFamily="34" charset="0"/>
                <a:cs typeface="Arial" pitchFamily="34" charset="0"/>
              </a:rPr>
              <a:t>(-1,1);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itchFamily="34" charset="0"/>
              </a:rPr>
              <a:t>       </a:t>
            </a:r>
            <a:r>
              <a:rPr lang="en-US" altLang="zh-CN" sz="2000" b="1" dirty="0" err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values.show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(); 	</a:t>
            </a:r>
            <a:r>
              <a:rPr lang="en-US" altLang="zh-CN" sz="2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//</a:t>
            </a:r>
            <a:r>
              <a:rPr lang="zh-CN" altLang="en-US" sz="2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可能抛出异常</a:t>
            </a:r>
            <a:r>
              <a:rPr lang="en-US" altLang="zh-CN" sz="2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</a:t>
            </a:r>
            <a:r>
              <a:rPr lang="zh-CN" altLang="en-US" sz="2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1" dirty="0">
                <a:latin typeface="Arial" panose="020B0604020202020204" pitchFamily="34" charset="0"/>
                <a:cs typeface="Arial" pitchFamily="34" charset="0"/>
              </a:rPr>
              <a:t>  </a:t>
            </a:r>
            <a:r>
              <a:rPr lang="en-US" altLang="zh-CN" sz="2000" b="1" dirty="0">
                <a:latin typeface="Arial" pitchFamily="34" charset="0"/>
                <a:ea typeface="Tahoma" pitchFamily="34" charset="0"/>
                <a:cs typeface="Arial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latin typeface="Arial" pitchFamily="34" charset="0"/>
                <a:ea typeface="Tahoma" pitchFamily="34" charset="0"/>
                <a:cs typeface="Arial" pitchFamily="34" charset="0"/>
              </a:rPr>
              <a:t>}</a:t>
            </a:r>
            <a:endParaRPr lang="zh-CN" altLang="en-US" sz="2000" b="1" dirty="0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0D32B9-72DE-46A6-B22E-6FE12D449A64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19508" y="382888"/>
            <a:ext cx="8104984" cy="102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用法</a:t>
            </a:r>
            <a:r>
              <a:rPr lang="en-US" altLang="zh-CN" sz="2400" b="1" dirty="0"/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lang="en-US" altLang="zh-CN" sz="2400" b="1" dirty="0"/>
              <a:t> </a:t>
            </a:r>
          </a:p>
          <a:p>
            <a:pPr lvl="0" fontAlgn="base">
              <a:spcAft>
                <a:spcPct val="0"/>
              </a:spcAft>
              <a:defRPr/>
            </a:pPr>
            <a:r>
              <a:rPr lang="en-US" altLang="zh-CN" sz="2000" dirty="0"/>
              <a:t>show()</a:t>
            </a:r>
            <a:r>
              <a:rPr lang="zh-CN" altLang="en-US" sz="2000" dirty="0"/>
              <a:t>方法不及时处理异常，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方法调用者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main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也</a:t>
            </a:r>
            <a:r>
              <a:rPr lang="zh-CN" altLang="en-US" sz="2000" dirty="0">
                <a:latin typeface="+mn-lt"/>
                <a:ea typeface="+mn-ea"/>
              </a:rPr>
              <a:t>不及时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处理异常，则方法调用者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main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需在头部申明抛出异常。 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331640" y="4084982"/>
            <a:ext cx="7100862" cy="1015663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dirty="0"/>
              <a:t>Exception in thread "main" </a:t>
            </a:r>
            <a:r>
              <a:rPr lang="en-US" altLang="zh-CN" sz="2000" u="sng" dirty="0" err="1"/>
              <a:t>exception.IllegalValueException</a:t>
            </a:r>
            <a:endParaRPr lang="en-US" altLang="zh-CN" sz="2000" u="sng" dirty="0"/>
          </a:p>
          <a:p>
            <a:r>
              <a:rPr lang="en-US" altLang="zh-CN" sz="2000" dirty="0"/>
              <a:t>at </a:t>
            </a:r>
            <a:r>
              <a:rPr lang="en-US" altLang="zh-CN" sz="2000" dirty="0" err="1"/>
              <a:t>exception.UserTrial.show</a:t>
            </a:r>
            <a:r>
              <a:rPr lang="en-US" altLang="zh-CN" sz="2000" dirty="0"/>
              <a:t>(</a:t>
            </a:r>
            <a:r>
              <a:rPr lang="en-US" altLang="zh-CN" sz="2000" u="sng" dirty="0" err="1"/>
              <a:t>UserTrial.java:13</a:t>
            </a:r>
            <a:r>
              <a:rPr lang="en-US" altLang="zh-CN" sz="2000" u="sng" dirty="0"/>
              <a:t>)</a:t>
            </a:r>
          </a:p>
          <a:p>
            <a:r>
              <a:rPr lang="en-US" altLang="zh-CN" sz="2000" dirty="0"/>
              <a:t>at </a:t>
            </a:r>
            <a:r>
              <a:rPr lang="en-US" altLang="zh-CN" sz="2000" dirty="0" err="1"/>
              <a:t>exception.ThrowExample.main</a:t>
            </a:r>
            <a:r>
              <a:rPr lang="en-US" altLang="zh-CN" sz="2000" dirty="0"/>
              <a:t>(</a:t>
            </a:r>
            <a:r>
              <a:rPr lang="en-US" altLang="zh-CN" sz="2000" u="sng" dirty="0" err="1"/>
              <a:t>ThrowExample.java:6</a:t>
            </a:r>
            <a:r>
              <a:rPr lang="en-US" altLang="zh-CN" sz="2000" u="sng" dirty="0"/>
              <a:t>)</a:t>
            </a:r>
            <a:endParaRPr lang="en-US" altLang="zh-CN" sz="2000" dirty="0">
              <a:solidFill>
                <a:srgbClr val="006600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8232" y="4364214"/>
            <a:ext cx="90133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输出：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38ED17-D739-4348-8287-6938CA980CB1}"/>
              </a:ext>
            </a:extLst>
          </p:cNvPr>
          <p:cNvSpPr/>
          <p:nvPr/>
        </p:nvSpPr>
        <p:spPr>
          <a:xfrm>
            <a:off x="5008960" y="2204864"/>
            <a:ext cx="3610744" cy="288032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重点和难点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86496"/>
            <a:ext cx="8229600" cy="4667262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语言提供了</a:t>
            </a:r>
            <a:r>
              <a:rPr lang="zh-CN" altLang="en-US" dirty="0">
                <a:solidFill>
                  <a:srgbClr val="C00000"/>
                </a:solidFill>
              </a:rPr>
              <a:t>异常类框架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b="1" dirty="0">
                <a:solidFill>
                  <a:srgbClr val="C00000"/>
                </a:solidFill>
              </a:rPr>
              <a:t>Throwable</a:t>
            </a:r>
            <a:r>
              <a:rPr lang="zh-CN" altLang="en-US" dirty="0"/>
              <a:t>类、</a:t>
            </a:r>
            <a:r>
              <a:rPr lang="en-US" altLang="zh-CN" b="1" dirty="0"/>
              <a:t>Exception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语言的异常处理机制</a:t>
            </a:r>
            <a:endParaRPr lang="en-US" altLang="zh-CN" dirty="0"/>
          </a:p>
          <a:p>
            <a:pPr lvl="1"/>
            <a:r>
              <a:rPr lang="en-US" altLang="zh-CN" dirty="0"/>
              <a:t>throws, throw, try-catch-finally</a:t>
            </a:r>
          </a:p>
          <a:p>
            <a:r>
              <a:rPr lang="zh-CN" altLang="en-US" dirty="0"/>
              <a:t>分类：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非检查性异常 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检查性异常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endParaRPr lang="en-US" altLang="zh-CN" dirty="0"/>
          </a:p>
          <a:p>
            <a:pPr marL="882650" lvl="1" indent="-533400"/>
            <a:r>
              <a:rPr lang="en-US" altLang="ko-KR" b="1" dirty="0"/>
              <a:t>System-Defined Exception</a:t>
            </a:r>
            <a:r>
              <a:rPr lang="en-US" altLang="zh-CN" dirty="0"/>
              <a:t>(</a:t>
            </a:r>
            <a:r>
              <a:rPr lang="zh-CN" altLang="en-US" dirty="0"/>
              <a:t>系统定义的异常</a:t>
            </a:r>
            <a:r>
              <a:rPr lang="en-US" altLang="zh-CN" dirty="0"/>
              <a:t>)</a:t>
            </a:r>
          </a:p>
          <a:p>
            <a:pPr marL="882650" lvl="1" indent="-533400"/>
            <a:r>
              <a:rPr lang="en-US" altLang="ko-KR" b="1" dirty="0"/>
              <a:t>Programmer-Defined Exception</a:t>
            </a:r>
            <a:r>
              <a:rPr lang="en-US" altLang="zh-CN" dirty="0"/>
              <a:t>(</a:t>
            </a:r>
            <a:r>
              <a:rPr lang="zh-CN" altLang="en-US" dirty="0"/>
              <a:t>程序员自定义异常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65F9C-D74F-4BD2-B8D3-0BDDC1A88FBF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pPr lvl="1">
              <a:buNone/>
            </a:pPr>
            <a:r>
              <a:rPr lang="zh-CN" altLang="en-US" sz="2800" dirty="0">
                <a:solidFill>
                  <a:srgbClr val="000099"/>
                </a:solidFill>
              </a:rPr>
              <a:t>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6.2.1  </a:t>
            </a:r>
            <a:r>
              <a:rPr lang="zh-CN" altLang="en-US" dirty="0">
                <a:solidFill>
                  <a:schemeClr val="tx1"/>
                </a:solidFill>
                <a:latin typeface="宋体" charset="-122"/>
              </a:rPr>
              <a:t>和子类有关的匿名类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3D567E-E2B0-4027-815B-34E4E7AE5632}"/>
              </a:ext>
            </a:extLst>
          </p:cNvPr>
          <p:cNvSpPr txBox="1"/>
          <p:nvPr/>
        </p:nvSpPr>
        <p:spPr>
          <a:xfrm>
            <a:off x="1129269" y="2793322"/>
            <a:ext cx="4743243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6600"/>
                </a:solidFill>
                <a:latin typeface="+mj-lt"/>
              </a:rPr>
              <a:t>{          </a:t>
            </a:r>
          </a:p>
          <a:p>
            <a:r>
              <a:rPr lang="en-US" altLang="zh-CN" sz="2800" b="1" dirty="0">
                <a:solidFill>
                  <a:srgbClr val="006600"/>
                </a:solidFill>
                <a:latin typeface="+mj-lt"/>
              </a:rPr>
              <a:t>	//</a:t>
            </a:r>
            <a:r>
              <a:rPr lang="zh-CN" altLang="en-US" sz="2800" b="1" dirty="0">
                <a:solidFill>
                  <a:srgbClr val="006600"/>
                </a:solidFill>
                <a:latin typeface="+mj-lt"/>
              </a:rPr>
              <a:t>匿名子类的类体</a:t>
            </a:r>
            <a:endParaRPr lang="en-US" altLang="zh-CN" sz="2800" b="1" dirty="0">
              <a:solidFill>
                <a:srgbClr val="006600"/>
              </a:solidFill>
              <a:latin typeface="+mj-lt"/>
            </a:endParaRPr>
          </a:p>
          <a:p>
            <a:r>
              <a:rPr lang="en-US" altLang="zh-CN" sz="2800" b="1" dirty="0">
                <a:solidFill>
                  <a:srgbClr val="006600"/>
                </a:solidFill>
                <a:latin typeface="+mj-lt"/>
              </a:rPr>
              <a:t>}</a:t>
            </a:r>
            <a:endParaRPr lang="zh-CN" altLang="en-US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" name="线形标注 1 6">
            <a:extLst>
              <a:ext uri="{FF2B5EF4-FFF2-40B4-BE49-F238E27FC236}">
                <a16:creationId xmlns:a16="http://schemas.microsoft.com/office/drawing/2014/main" id="{A78C0527-9644-4926-B4DF-6F9DD073C9BB}"/>
              </a:ext>
            </a:extLst>
          </p:cNvPr>
          <p:cNvSpPr/>
          <p:nvPr/>
        </p:nvSpPr>
        <p:spPr bwMode="auto">
          <a:xfrm>
            <a:off x="6036157" y="3172164"/>
            <a:ext cx="2136243" cy="457200"/>
          </a:xfrm>
          <a:prstGeom prst="borderCallout1">
            <a:avLst>
              <a:gd name="adj1" fmla="val 45400"/>
              <a:gd name="adj2" fmla="val -2714"/>
              <a:gd name="adj3" fmla="val 77839"/>
              <a:gd name="adj4" fmla="val -45601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b="1">
                <a:solidFill>
                  <a:srgbClr val="006600"/>
                </a:solidFill>
              </a:rPr>
              <a:t>匿名子类类体</a:t>
            </a:r>
            <a:endParaRPr lang="zh-CN" altLang="en-US" sz="2400" b="1" dirty="0">
              <a:solidFill>
                <a:srgbClr val="006600"/>
              </a:solidFill>
            </a:endParaRPr>
          </a:p>
        </p:txBody>
      </p:sp>
      <p:sp>
        <p:nvSpPr>
          <p:cNvPr id="7" name="线形标注 1 6">
            <a:extLst>
              <a:ext uri="{FF2B5EF4-FFF2-40B4-BE49-F238E27FC236}">
                <a16:creationId xmlns:a16="http://schemas.microsoft.com/office/drawing/2014/main" id="{90E310EB-A67F-43FB-969A-EDF0D9B96145}"/>
              </a:ext>
            </a:extLst>
          </p:cNvPr>
          <p:cNvSpPr/>
          <p:nvPr/>
        </p:nvSpPr>
        <p:spPr bwMode="auto">
          <a:xfrm>
            <a:off x="5436096" y="2132856"/>
            <a:ext cx="2511270" cy="457200"/>
          </a:xfrm>
          <a:prstGeom prst="borderCallout1">
            <a:avLst>
              <a:gd name="adj1" fmla="val 46935"/>
              <a:gd name="adj2" fmla="val 30"/>
              <a:gd name="adj3" fmla="val 99033"/>
              <a:gd name="adj4" fmla="val -86358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>
                <a:solidFill>
                  <a:srgbClr val="0000CC"/>
                </a:solidFill>
              </a:rPr>
              <a:t>父类的构造方法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63874B-D877-494C-A40D-832D08EFDA08}"/>
              </a:ext>
            </a:extLst>
          </p:cNvPr>
          <p:cNvSpPr txBox="1"/>
          <p:nvPr/>
        </p:nvSpPr>
        <p:spPr>
          <a:xfrm>
            <a:off x="1129269" y="2307301"/>
            <a:ext cx="230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0099"/>
                </a:solidFill>
              </a:rPr>
              <a:t>new Bank ()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B807684-B804-46A5-B79A-91429DE43D20}"/>
              </a:ext>
            </a:extLst>
          </p:cNvPr>
          <p:cNvSpPr/>
          <p:nvPr/>
        </p:nvSpPr>
        <p:spPr>
          <a:xfrm>
            <a:off x="1129269" y="2830521"/>
            <a:ext cx="3946787" cy="13477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46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6.2.1  </a:t>
            </a:r>
            <a:r>
              <a:rPr lang="zh-CN" altLang="en-US" dirty="0">
                <a:solidFill>
                  <a:schemeClr val="tx1"/>
                </a:solidFill>
                <a:latin typeface="宋体" charset="-122"/>
              </a:rPr>
              <a:t>和子类有关的匿名类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pPr lvl="1">
              <a:buNone/>
            </a:pPr>
            <a:r>
              <a:rPr lang="zh-CN" altLang="en-US" sz="2800">
                <a:solidFill>
                  <a:srgbClr val="000099"/>
                </a:solidFill>
              </a:rPr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3D567E-E2B0-4027-815B-34E4E7AE5632}"/>
              </a:ext>
            </a:extLst>
          </p:cNvPr>
          <p:cNvSpPr txBox="1"/>
          <p:nvPr/>
        </p:nvSpPr>
        <p:spPr>
          <a:xfrm>
            <a:off x="978426" y="3063072"/>
            <a:ext cx="718714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99"/>
                </a:solidFill>
                <a:latin typeface="+mj-lt"/>
              </a:rPr>
              <a:t>new Bank () </a:t>
            </a:r>
            <a:r>
              <a:rPr lang="en-US" altLang="zh-CN" sz="2800" b="1" dirty="0">
                <a:solidFill>
                  <a:srgbClr val="006600"/>
                </a:solidFill>
                <a:latin typeface="+mj-lt"/>
              </a:rPr>
              <a:t>{     //</a:t>
            </a:r>
            <a:r>
              <a:rPr lang="zh-CN" altLang="en-US" sz="2800" b="1" dirty="0">
                <a:solidFill>
                  <a:srgbClr val="006600"/>
                </a:solidFill>
                <a:latin typeface="+mj-lt"/>
              </a:rPr>
              <a:t>匿名子类的类体    </a:t>
            </a:r>
            <a:r>
              <a:rPr lang="en-US" altLang="zh-CN" sz="2800" b="1" dirty="0">
                <a:solidFill>
                  <a:srgbClr val="006600"/>
                </a:solidFill>
                <a:latin typeface="+mj-lt"/>
              </a:rPr>
              <a:t>}</a:t>
            </a:r>
            <a:r>
              <a:rPr lang="en-US" altLang="zh-CN" sz="2800" b="1" dirty="0">
                <a:solidFill>
                  <a:srgbClr val="C00000"/>
                </a:solidFill>
                <a:latin typeface="+mj-lt"/>
              </a:rPr>
              <a:t>;</a:t>
            </a:r>
            <a:endParaRPr lang="zh-CN" altLang="en-US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" name="线形标注 1 6">
            <a:extLst>
              <a:ext uri="{FF2B5EF4-FFF2-40B4-BE49-F238E27FC236}">
                <a16:creationId xmlns:a16="http://schemas.microsoft.com/office/drawing/2014/main" id="{A78C0527-9644-4926-B4DF-6F9DD073C9BB}"/>
              </a:ext>
            </a:extLst>
          </p:cNvPr>
          <p:cNvSpPr/>
          <p:nvPr/>
        </p:nvSpPr>
        <p:spPr bwMode="auto">
          <a:xfrm>
            <a:off x="2575688" y="4941168"/>
            <a:ext cx="2390428" cy="523220"/>
          </a:xfrm>
          <a:prstGeom prst="borderCallout1">
            <a:avLst>
              <a:gd name="adj1" fmla="val 6624"/>
              <a:gd name="adj2" fmla="val 55133"/>
              <a:gd name="adj3" fmla="val -267518"/>
              <a:gd name="adj4" fmla="val 68161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>
                <a:solidFill>
                  <a:srgbClr val="006600"/>
                </a:solidFill>
              </a:rPr>
              <a:t>匿名子类类体</a:t>
            </a:r>
            <a:endParaRPr lang="zh-CN" altLang="en-US" sz="2800" b="1" dirty="0">
              <a:solidFill>
                <a:srgbClr val="006600"/>
              </a:solidFill>
            </a:endParaRPr>
          </a:p>
        </p:txBody>
      </p:sp>
      <p:sp>
        <p:nvSpPr>
          <p:cNvPr id="7" name="线形标注 1 6">
            <a:extLst>
              <a:ext uri="{FF2B5EF4-FFF2-40B4-BE49-F238E27FC236}">
                <a16:creationId xmlns:a16="http://schemas.microsoft.com/office/drawing/2014/main" id="{90E310EB-A67F-43FB-969A-EDF0D9B96145}"/>
              </a:ext>
            </a:extLst>
          </p:cNvPr>
          <p:cNvSpPr/>
          <p:nvPr/>
        </p:nvSpPr>
        <p:spPr bwMode="auto">
          <a:xfrm>
            <a:off x="755576" y="2114280"/>
            <a:ext cx="3015326" cy="457200"/>
          </a:xfrm>
          <a:prstGeom prst="borderCallout1">
            <a:avLst>
              <a:gd name="adj1" fmla="val 96420"/>
              <a:gd name="adj2" fmla="val 49580"/>
              <a:gd name="adj3" fmla="val 238882"/>
              <a:gd name="adj4" fmla="val 44542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b="1" dirty="0">
                <a:solidFill>
                  <a:srgbClr val="0000CC"/>
                </a:solidFill>
              </a:rPr>
              <a:t>父类的构造方法</a:t>
            </a:r>
            <a:endParaRPr lang="zh-CN" altLang="en-US" sz="2800" dirty="0"/>
          </a:p>
        </p:txBody>
      </p:sp>
      <p:sp>
        <p:nvSpPr>
          <p:cNvPr id="8" name="线形标注 1 6">
            <a:extLst>
              <a:ext uri="{FF2B5EF4-FFF2-40B4-BE49-F238E27FC236}">
                <a16:creationId xmlns:a16="http://schemas.microsoft.com/office/drawing/2014/main" id="{95EF9F8E-CE52-4F6C-B861-4C763548F763}"/>
              </a:ext>
            </a:extLst>
          </p:cNvPr>
          <p:cNvSpPr/>
          <p:nvPr/>
        </p:nvSpPr>
        <p:spPr bwMode="auto">
          <a:xfrm>
            <a:off x="5364088" y="4797152"/>
            <a:ext cx="3600400" cy="523220"/>
          </a:xfrm>
          <a:prstGeom prst="borderCallout1">
            <a:avLst>
              <a:gd name="adj1" fmla="val -9703"/>
              <a:gd name="adj2" fmla="val 49952"/>
              <a:gd name="adj3" fmla="val -238800"/>
              <a:gd name="adj4" fmla="val 47870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800"/>
              <a:t>Java</a:t>
            </a:r>
            <a:r>
              <a:rPr lang="zh-CN" altLang="en-US" sz="2800"/>
              <a:t>语句以分号结束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4276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1098426" cy="40466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400" b="1" dirty="0"/>
              <a:t>例</a:t>
            </a:r>
            <a:r>
              <a:rPr lang="en-US" altLang="zh-CN" sz="2400" b="1" dirty="0"/>
              <a:t>6_2</a:t>
            </a:r>
            <a:r>
              <a:rPr lang="zh-CN" altLang="en-US" sz="2800" b="1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877" y="1764741"/>
            <a:ext cx="8358246" cy="5033593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public class Example6_2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  public static void main(String 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Speak </a:t>
            </a: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CN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Speak()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</a:t>
            </a: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public void  </a:t>
            </a:r>
            <a:r>
              <a:rPr lang="en-US" altLang="zh-CN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speakHello</a:t>
            </a: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</a:t>
            </a:r>
            <a:r>
              <a:rPr lang="en-US" altLang="zh-CN" sz="2000" b="1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zh-CN" altLang="en-US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大家好，祝工作顺利！</a:t>
            </a: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} 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zh-CN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9213" y="481523"/>
            <a:ext cx="4473789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200" b="1" dirty="0"/>
              <a:t>abstract class </a:t>
            </a:r>
            <a:r>
              <a:rPr lang="en-US" altLang="zh-CN" sz="2200" b="1" dirty="0">
                <a:solidFill>
                  <a:srgbClr val="0000CC"/>
                </a:solidFill>
              </a:rPr>
              <a:t>Speak </a:t>
            </a:r>
            <a:r>
              <a:rPr lang="en-US" altLang="zh-CN" sz="2200" b="1" dirty="0"/>
              <a:t>{</a:t>
            </a:r>
          </a:p>
          <a:p>
            <a:r>
              <a:rPr lang="en-US" altLang="zh-CN" sz="2200" b="1" dirty="0"/>
              <a:t>   public abstract void </a:t>
            </a:r>
            <a:r>
              <a:rPr lang="en-US" altLang="zh-CN" sz="2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speakHello</a:t>
            </a:r>
            <a:r>
              <a:rPr lang="en-US" altLang="zh-CN" sz="2200" b="1" dirty="0"/>
              <a:t>();</a:t>
            </a:r>
          </a:p>
          <a:p>
            <a:r>
              <a:rPr lang="en-US" altLang="zh-CN" sz="2200" b="1" dirty="0"/>
              <a:t>}</a:t>
            </a:r>
            <a:endParaRPr lang="zh-CN" altLang="en-US" sz="2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81212"/>
            <a:ext cx="2959475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altLang="zh-CN" sz="20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void f(</a:t>
            </a: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sp) {</a:t>
            </a: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sp.</a:t>
            </a:r>
            <a:r>
              <a:rPr lang="en-US" altLang="zh-CN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speakHello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();   </a:t>
            </a: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} </a:t>
            </a: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线形标注 1 6">
            <a:extLst>
              <a:ext uri="{FF2B5EF4-FFF2-40B4-BE49-F238E27FC236}">
                <a16:creationId xmlns:a16="http://schemas.microsoft.com/office/drawing/2014/main" id="{87A624C6-8659-4087-94DA-88A0F4869F14}"/>
              </a:ext>
            </a:extLst>
          </p:cNvPr>
          <p:cNvSpPr/>
          <p:nvPr/>
        </p:nvSpPr>
        <p:spPr bwMode="auto">
          <a:xfrm>
            <a:off x="6732240" y="1887650"/>
            <a:ext cx="1728192" cy="680144"/>
          </a:xfrm>
          <a:prstGeom prst="borderCallout1">
            <a:avLst>
              <a:gd name="adj1" fmla="val 51013"/>
              <a:gd name="adj2" fmla="val -3350"/>
              <a:gd name="adj3" fmla="val 108869"/>
              <a:gd name="adj4" fmla="val -52202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200" b="1" dirty="0"/>
              <a:t>Speak</a:t>
            </a:r>
            <a:r>
              <a:rPr lang="zh-CN" altLang="en-US" sz="2200" b="1" dirty="0"/>
              <a:t>类的匿名子类类体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1AC79B-EAF4-4D53-845E-AF87F5789841}"/>
              </a:ext>
            </a:extLst>
          </p:cNvPr>
          <p:cNvSpPr/>
          <p:nvPr/>
        </p:nvSpPr>
        <p:spPr>
          <a:xfrm>
            <a:off x="2483768" y="2644654"/>
            <a:ext cx="6120680" cy="1576434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6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AD152-6F97-F6B9-FD52-AFF8E7E27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E7CA0-2B37-CBCD-CA48-E7CDC6C67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0"/>
            <a:ext cx="1098426" cy="40466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400" b="1" dirty="0"/>
              <a:t>例</a:t>
            </a:r>
            <a:r>
              <a:rPr lang="en-US" altLang="zh-CN" sz="2400" b="1" dirty="0"/>
              <a:t>6_2</a:t>
            </a:r>
            <a:r>
              <a:rPr lang="zh-CN" altLang="en-US" sz="2800" b="1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65B838-39F6-AD46-B959-96A39D579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877" y="1764741"/>
            <a:ext cx="8358246" cy="5033593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public class Example6_2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  public static void main(String 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Speak </a:t>
            </a: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CN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Speak()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</a:t>
            </a: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public void  </a:t>
            </a:r>
            <a:r>
              <a:rPr lang="en-US" altLang="zh-CN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speakHello</a:t>
            </a: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</a:t>
            </a:r>
            <a:r>
              <a:rPr lang="en-US" altLang="zh-CN" sz="2000" b="1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zh-CN" altLang="en-US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大家好，祝工作顺利！</a:t>
            </a: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}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.speakHello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  <a:endParaRPr lang="en-US" altLang="zh-CN" sz="20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29AA7D-EA1C-D5E5-8112-6EAACFCB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DAD2A-5FB2-9EB0-3EA2-1D98970F7290}"/>
              </a:ext>
            </a:extLst>
          </p:cNvPr>
          <p:cNvSpPr txBox="1"/>
          <p:nvPr/>
        </p:nvSpPr>
        <p:spPr>
          <a:xfrm>
            <a:off x="549213" y="481523"/>
            <a:ext cx="4473789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200" b="1" dirty="0"/>
              <a:t>abstract class </a:t>
            </a:r>
            <a:r>
              <a:rPr lang="en-US" altLang="zh-CN" sz="2200" b="1" dirty="0">
                <a:solidFill>
                  <a:srgbClr val="0000CC"/>
                </a:solidFill>
              </a:rPr>
              <a:t>Speak </a:t>
            </a:r>
            <a:r>
              <a:rPr lang="en-US" altLang="zh-CN" sz="2200" b="1" dirty="0"/>
              <a:t>{</a:t>
            </a:r>
          </a:p>
          <a:p>
            <a:r>
              <a:rPr lang="en-US" altLang="zh-CN" sz="2200" b="1" dirty="0"/>
              <a:t>   public abstract void </a:t>
            </a:r>
            <a:r>
              <a:rPr lang="en-US" altLang="zh-CN" sz="2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speakHello</a:t>
            </a:r>
            <a:r>
              <a:rPr lang="en-US" altLang="zh-CN" sz="2200" b="1" dirty="0"/>
              <a:t>();</a:t>
            </a:r>
          </a:p>
          <a:p>
            <a:r>
              <a:rPr lang="en-US" altLang="zh-CN" sz="2200" b="1" dirty="0"/>
              <a:t>}</a:t>
            </a:r>
            <a:endParaRPr lang="zh-CN" altLang="en-US" sz="2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0BB5F1-20E3-8B67-52CB-C06EF742C114}"/>
              </a:ext>
            </a:extLst>
          </p:cNvPr>
          <p:cNvSpPr txBox="1"/>
          <p:nvPr/>
        </p:nvSpPr>
        <p:spPr>
          <a:xfrm>
            <a:off x="5436096" y="81212"/>
            <a:ext cx="2959475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altLang="zh-CN" sz="20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void f(</a:t>
            </a: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sp) {</a:t>
            </a: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sp.</a:t>
            </a:r>
            <a:r>
              <a:rPr lang="en-US" altLang="zh-CN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speakHello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();   </a:t>
            </a: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} </a:t>
            </a: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66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97C3C83B-2078-4722-AC76-4DAD10D0FA72}" vid="{F0EA3705-93A3-4FD2-9E69-7D661BE54E8D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1004</TotalTime>
  <Words>4845</Words>
  <Application>Microsoft Office PowerPoint</Application>
  <PresentationFormat>全屏显示(4:3)</PresentationFormat>
  <Paragraphs>757</Paragraphs>
  <Slides>59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80" baseType="lpstr">
      <vt:lpstr>StarBats</vt:lpstr>
      <vt:lpstr>고딕</vt:lpstr>
      <vt:lpstr>华文楷体</vt:lpstr>
      <vt:lpstr>华文细黑</vt:lpstr>
      <vt:lpstr>华文新魏</vt:lpstr>
      <vt:lpstr>华文行楷</vt:lpstr>
      <vt:lpstr>隶书</vt:lpstr>
      <vt:lpstr>宋体</vt:lpstr>
      <vt:lpstr>신명조</vt:lpstr>
      <vt:lpstr>Arial</vt:lpstr>
      <vt:lpstr>Calibri</vt:lpstr>
      <vt:lpstr>Courier New</vt:lpstr>
      <vt:lpstr>Helvetica</vt:lpstr>
      <vt:lpstr>Tahoma</vt:lpstr>
      <vt:lpstr>Times New Roman</vt:lpstr>
      <vt:lpstr>Wingdings</vt:lpstr>
      <vt:lpstr>主题1</vt:lpstr>
      <vt:lpstr>Office 主题</vt:lpstr>
      <vt:lpstr>1_主题1</vt:lpstr>
      <vt:lpstr>1_Office 主题</vt:lpstr>
      <vt:lpstr>位图图像</vt:lpstr>
      <vt:lpstr>面向对象程序设计(Java)</vt:lpstr>
      <vt:lpstr>第6章 内部类与异常类 </vt:lpstr>
      <vt:lpstr>导读</vt:lpstr>
      <vt:lpstr>6.2  匿名类  </vt:lpstr>
      <vt:lpstr>6.2.1  和子类有关的匿名类 </vt:lpstr>
      <vt:lpstr>6.2.1  和子类有关的匿名类 </vt:lpstr>
      <vt:lpstr>6.2.1  和子类有关的匿名类 </vt:lpstr>
      <vt:lpstr>例6_2：</vt:lpstr>
      <vt:lpstr>例6_2：</vt:lpstr>
      <vt:lpstr>PowerPoint 演示文稿</vt:lpstr>
      <vt:lpstr>6.2.2   和接口有关的匿名类 </vt:lpstr>
      <vt:lpstr>6 .3   异常类</vt:lpstr>
      <vt:lpstr>异常处理</vt:lpstr>
      <vt:lpstr>Exception的概念</vt:lpstr>
      <vt:lpstr>Exception Class 继承关系</vt:lpstr>
      <vt:lpstr>PowerPoint 演示文稿</vt:lpstr>
      <vt:lpstr>java.lang.Throwable类</vt:lpstr>
      <vt:lpstr>java.lang.Throwable类</vt:lpstr>
      <vt:lpstr>java.lang.Throwable类</vt:lpstr>
      <vt:lpstr>Java中的异常处理机制</vt:lpstr>
      <vt:lpstr>Exception Types(异常类型)</vt:lpstr>
      <vt:lpstr>异常处理的原则</vt:lpstr>
      <vt:lpstr>Exception的分类</vt:lpstr>
      <vt:lpstr>Programmer-Defined Exception  (程序员自定义异常)</vt:lpstr>
      <vt:lpstr>User-defined Exceptions (用户自定义异常)</vt:lpstr>
      <vt:lpstr>Example 1:</vt:lpstr>
      <vt:lpstr>System-Defined Exception (系统定义的异常)</vt:lpstr>
      <vt:lpstr>Runtime Exception (运行时异常)</vt:lpstr>
      <vt:lpstr>PowerPoint 演示文稿</vt:lpstr>
      <vt:lpstr>异常处理</vt:lpstr>
      <vt:lpstr>处理异常的关键字</vt:lpstr>
      <vt:lpstr>处理异常</vt:lpstr>
      <vt:lpstr>捕获异常try-catch-finally</vt:lpstr>
      <vt:lpstr>PowerPoint 演示文稿</vt:lpstr>
      <vt:lpstr>try语句</vt:lpstr>
      <vt:lpstr>catch语句</vt:lpstr>
      <vt:lpstr>finally语句</vt:lpstr>
      <vt:lpstr>异常处理语句(try-catch-finally)的控制流程</vt:lpstr>
      <vt:lpstr>系统抛出异常后，及时捕获处理异常，运行finally块，程序继续运行。</vt:lpstr>
      <vt:lpstr>FinallyTest的运行结果：</vt:lpstr>
      <vt:lpstr>PowerPoint 演示文稿</vt:lpstr>
      <vt:lpstr>PowerPoint 演示文稿</vt:lpstr>
      <vt:lpstr>PowerPoint 演示文稿</vt:lpstr>
      <vt:lpstr>声明异常— throws </vt:lpstr>
      <vt:lpstr>例:</vt:lpstr>
      <vt:lpstr>Example：声明抛出多个异常</vt:lpstr>
      <vt:lpstr>PowerPoint 演示文稿</vt:lpstr>
      <vt:lpstr>Exception传递</vt:lpstr>
      <vt:lpstr>异常传递</vt:lpstr>
      <vt:lpstr>抛出异常-- throw</vt:lpstr>
      <vt:lpstr>抛出(throw)异常</vt:lpstr>
      <vt:lpstr>异常处理方式1：exp方法内抛出异常，在方法内部不处理异常，仅在方法头部使用throws声明可能抛出的异常，异常传递给调用者。</vt:lpstr>
      <vt:lpstr>异常处理方式2：exp方法内抛出异常，并在方法内部使用try-catch及时处理异常。</vt:lpstr>
      <vt:lpstr>自定义异常--实例</vt:lpstr>
      <vt:lpstr>PowerPoint 演示文稿</vt:lpstr>
      <vt:lpstr>用法2： show()方法不及时处理异常，由方法调用者负责处理异常 。</vt:lpstr>
      <vt:lpstr>PowerPoint 演示文稿</vt:lpstr>
      <vt:lpstr>PowerPoint 演示文稿</vt:lpstr>
      <vt:lpstr>重点和难点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xtc</cp:lastModifiedBy>
  <cp:revision>243</cp:revision>
  <dcterms:created xsi:type="dcterms:W3CDTF">2017-10-09T12:31:21Z</dcterms:created>
  <dcterms:modified xsi:type="dcterms:W3CDTF">2024-10-11T10:02:52Z</dcterms:modified>
</cp:coreProperties>
</file>