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7" r:id="rId4"/>
  </p:sldMasterIdLst>
  <p:notesMasterIdLst>
    <p:notesMasterId r:id="rId52"/>
  </p:notesMasterIdLst>
  <p:sldIdLst>
    <p:sldId id="257" r:id="rId5"/>
    <p:sldId id="258" r:id="rId6"/>
    <p:sldId id="259" r:id="rId7"/>
    <p:sldId id="260" r:id="rId8"/>
    <p:sldId id="261" r:id="rId9"/>
    <p:sldId id="271" r:id="rId10"/>
    <p:sldId id="262" r:id="rId11"/>
    <p:sldId id="263" r:id="rId12"/>
    <p:sldId id="310" r:id="rId13"/>
    <p:sldId id="311" r:id="rId14"/>
    <p:sldId id="312" r:id="rId15"/>
    <p:sldId id="264" r:id="rId16"/>
    <p:sldId id="266" r:id="rId17"/>
    <p:sldId id="265" r:id="rId18"/>
    <p:sldId id="267" r:id="rId19"/>
    <p:sldId id="269" r:id="rId20"/>
    <p:sldId id="270" r:id="rId21"/>
    <p:sldId id="303" r:id="rId22"/>
    <p:sldId id="275" r:id="rId23"/>
    <p:sldId id="272" r:id="rId24"/>
    <p:sldId id="274" r:id="rId25"/>
    <p:sldId id="273" r:id="rId26"/>
    <p:sldId id="276" r:id="rId27"/>
    <p:sldId id="277" r:id="rId28"/>
    <p:sldId id="278" r:id="rId29"/>
    <p:sldId id="281" r:id="rId30"/>
    <p:sldId id="279" r:id="rId31"/>
    <p:sldId id="282" r:id="rId32"/>
    <p:sldId id="307" r:id="rId33"/>
    <p:sldId id="305" r:id="rId34"/>
    <p:sldId id="306" r:id="rId35"/>
    <p:sldId id="308" r:id="rId36"/>
    <p:sldId id="280" r:id="rId37"/>
    <p:sldId id="283" r:id="rId38"/>
    <p:sldId id="285" r:id="rId39"/>
    <p:sldId id="302" r:id="rId40"/>
    <p:sldId id="309" r:id="rId41"/>
    <p:sldId id="284" r:id="rId42"/>
    <p:sldId id="286" r:id="rId43"/>
    <p:sldId id="288" r:id="rId44"/>
    <p:sldId id="289" r:id="rId45"/>
    <p:sldId id="296" r:id="rId46"/>
    <p:sldId id="299" r:id="rId47"/>
    <p:sldId id="300" r:id="rId48"/>
    <p:sldId id="301" r:id="rId49"/>
    <p:sldId id="297" r:id="rId50"/>
    <p:sldId id="298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491825A-F4A8-4D58-A9A5-4B162F6A8133}">
          <p14:sldIdLst>
            <p14:sldId id="257"/>
            <p14:sldId id="258"/>
            <p14:sldId id="259"/>
            <p14:sldId id="260"/>
            <p14:sldId id="261"/>
            <p14:sldId id="271"/>
            <p14:sldId id="262"/>
            <p14:sldId id="263"/>
            <p14:sldId id="310"/>
            <p14:sldId id="311"/>
            <p14:sldId id="312"/>
            <p14:sldId id="264"/>
            <p14:sldId id="266"/>
            <p14:sldId id="265"/>
            <p14:sldId id="267"/>
            <p14:sldId id="269"/>
            <p14:sldId id="270"/>
            <p14:sldId id="303"/>
            <p14:sldId id="275"/>
            <p14:sldId id="272"/>
            <p14:sldId id="274"/>
            <p14:sldId id="273"/>
            <p14:sldId id="276"/>
            <p14:sldId id="277"/>
            <p14:sldId id="278"/>
            <p14:sldId id="281"/>
            <p14:sldId id="279"/>
            <p14:sldId id="282"/>
          </p14:sldIdLst>
        </p14:section>
        <p14:section name="无标题节" id="{E21307D8-B064-43F1-B894-95DA8D4ED406}">
          <p14:sldIdLst>
            <p14:sldId id="307"/>
            <p14:sldId id="305"/>
            <p14:sldId id="306"/>
            <p14:sldId id="308"/>
            <p14:sldId id="280"/>
            <p14:sldId id="283"/>
            <p14:sldId id="285"/>
            <p14:sldId id="302"/>
            <p14:sldId id="309"/>
            <p14:sldId id="284"/>
            <p14:sldId id="286"/>
            <p14:sldId id="288"/>
            <p14:sldId id="289"/>
            <p14:sldId id="296"/>
            <p14:sldId id="299"/>
            <p14:sldId id="300"/>
            <p14:sldId id="30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792-1E3B-49B3-A6F7-D279ACC1111A}" type="datetimeFigureOut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75897-1D5F-414B-89D5-9585F04AB5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1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7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7244551-9F4B-454F-8B41-BFD744A27E7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0A502-1F71-4A83-8235-4911944DAB55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EBEBB-9D36-4105-8ADF-CECE27527A42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4551-9F4B-454F-8B41-BFD744A27E7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6CF8-C915-457E-A44F-159BA1292DC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A28E-1AE5-4164-AD68-BFD76139AA0F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AF2A-B722-4416-8343-FD2387078642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0328-1E4C-4C56-81F1-6EBA3519060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282-34BA-4795-91FE-47C1F7843CCC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7327-9728-4D3F-BDC1-C547D16EAE4B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9305-F185-4B5B-ACAF-C831E67C74D0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616CF8-C915-457E-A44F-159BA1292DC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E52-EAE6-4A3E-A367-5533E3A8CC48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502-1F71-4A83-8235-4911944DAB55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EBB-9D36-4105-8ADF-CECE27527A42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7244551-9F4B-454F-8B41-BFD744A27E7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52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616CF8-C915-457E-A44F-159BA1292DC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38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EA28E-1AE5-4164-AD68-BFD76139AA0F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74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CAF2A-B722-4416-8343-FD2387078642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79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50328-1E4C-4C56-81F1-6EBA3519060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92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4A282-34BA-4795-91FE-47C1F7843CCC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82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47327-9728-4D3F-BDC1-C547D16EAE4B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EA28E-1AE5-4164-AD68-BFD76139AA0F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D9305-F185-4B5B-ACAF-C831E67C74D0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43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2E52-EAE6-4A3E-A367-5533E3A8CC48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46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0A502-1F71-4A83-8235-4911944DAB55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12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EBEBB-9D36-4105-8ADF-CECE27527A42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93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629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75" y="6497638"/>
            <a:ext cx="1905000" cy="319087"/>
          </a:xfrm>
        </p:spPr>
        <p:txBody>
          <a:bodyPr/>
          <a:lstStyle>
            <a:lvl1pPr>
              <a:defRPr/>
            </a:lvl1pPr>
          </a:lstStyle>
          <a:p>
            <a:fld id="{290F155C-5AB5-40A5-92D8-56B74BD21B0E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7294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344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94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11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38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CAF2A-B722-4416-8343-FD2387078642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33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6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150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49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915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50328-1E4C-4C56-81F1-6EBA35190604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4A282-34BA-4795-91FE-47C1F7843CCC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47327-9728-4D3F-BDC1-C547D16EAE4B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D9305-F185-4B5B-ACAF-C831E67C74D0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2E52-EAE6-4A3E-A367-5533E3A8CC48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290F155C-5AB5-40A5-92D8-56B74BD21B0E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155C-5AB5-40A5-92D8-56B74BD21B0E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290F155C-5AB5-40A5-92D8-56B74BD21B0E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86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04" y="1643050"/>
            <a:ext cx="5695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/>
              <a:t>面向对象程序设计</a:t>
            </a:r>
            <a:r>
              <a:rPr lang="en-US" altLang="zh-CN" sz="4800"/>
              <a:t>(Java)</a:t>
            </a:r>
            <a:endParaRPr lang="zh-CN" altLang="en-US" sz="4800" b="1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071538" y="3429000"/>
            <a:ext cx="6248400" cy="1862134"/>
          </a:xfrm>
        </p:spPr>
        <p:txBody>
          <a:bodyPr/>
          <a:lstStyle/>
          <a:p>
            <a:pPr algn="ctr"/>
            <a:r>
              <a:rPr lang="zh-CN" altLang="en-US" sz="4000" b="1" dirty="0"/>
              <a:t>第</a:t>
            </a:r>
            <a:r>
              <a:rPr lang="en-US" altLang="zh-CN" sz="4000" b="1" dirty="0"/>
              <a:t>13</a:t>
            </a:r>
            <a:r>
              <a:rPr lang="zh-CN" altLang="en-US" sz="4000" b="1" dirty="0"/>
              <a:t>章 泛型与集合框架</a:t>
            </a:r>
            <a:endParaRPr lang="zh-CN" altLang="en-US" sz="4000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57158" y="3571876"/>
            <a:ext cx="61436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E1727-53BD-4BC1-8CCB-86101440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§13.1.2 </a:t>
            </a:r>
            <a:r>
              <a:rPr lang="zh-CN" altLang="en-US">
                <a:latin typeface="宋体" charset="-122"/>
              </a:rPr>
              <a:t>使用泛型类声明对象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AED55-94DA-43D9-A494-1C5EEEFA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假设：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00CC"/>
                </a:solidFill>
              </a:rPr>
              <a:t>Geometry</a:t>
            </a:r>
            <a:r>
              <a:rPr lang="zh-CN" altLang="en-US" dirty="0"/>
              <a:t>是接口。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00CC"/>
                </a:solidFill>
              </a:rPr>
              <a:t>Circle</a:t>
            </a:r>
            <a:r>
              <a:rPr lang="zh-CN" altLang="en-US" dirty="0">
                <a:latin typeface="+mj-lt"/>
                <a:ea typeface="隶书" panose="02010509060101010101" pitchFamily="49" charset="-122"/>
              </a:rPr>
              <a:t>是实现了</a:t>
            </a:r>
            <a:r>
              <a:rPr lang="en-US" altLang="zh-CN" dirty="0"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 dirty="0">
                <a:latin typeface="+mj-lt"/>
                <a:ea typeface="隶书" panose="02010509060101010101" pitchFamily="49" charset="-122"/>
              </a:rPr>
              <a:t>接口的类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那么下列创建</a:t>
            </a:r>
            <a:r>
              <a:rPr lang="en-US" altLang="zh-CN" b="1" dirty="0" err="1"/>
              <a:t>coneOne</a:t>
            </a:r>
            <a:r>
              <a:rPr lang="zh-CN" altLang="en-US" dirty="0"/>
              <a:t>就是合法的：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6E7B2-FFEC-46A4-B4D8-2A09311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B547EE-CE6F-449C-8FC7-FD7D93C5733C}"/>
              </a:ext>
            </a:extLst>
          </p:cNvPr>
          <p:cNvSpPr/>
          <p:nvPr/>
        </p:nvSpPr>
        <p:spPr>
          <a:xfrm>
            <a:off x="827584" y="3887157"/>
            <a:ext cx="763284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Cone</a:t>
            </a:r>
            <a:r>
              <a:rPr lang="en-US" altLang="zh-CN" sz="2400" b="1" dirty="0">
                <a:solidFill>
                  <a:srgbClr val="0000CC"/>
                </a:solidFill>
              </a:rPr>
              <a:t>&lt;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r>
              <a:rPr lang="en-US" altLang="zh-CN" sz="2400" b="1" dirty="0">
                <a:solidFill>
                  <a:srgbClr val="0000CC"/>
                </a:solidFill>
              </a:rPr>
              <a:t> extends Geometry&gt;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coneOne</a:t>
            </a:r>
            <a:r>
              <a:rPr lang="en-US" altLang="zh-CN" sz="2400" b="1" dirty="0"/>
              <a:t>;</a:t>
            </a:r>
          </a:p>
          <a:p>
            <a:endParaRPr lang="zh-CN" altLang="en-US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Circle</a:t>
            </a:r>
            <a:r>
              <a:rPr lang="en-US" altLang="zh-CN" sz="2400" b="1" dirty="0"/>
              <a:t>  </a:t>
            </a:r>
            <a:r>
              <a:rPr lang="en-US" altLang="zh-CN" sz="2400" b="1" dirty="0" err="1">
                <a:solidFill>
                  <a:srgbClr val="006600"/>
                </a:solidFill>
              </a:rPr>
              <a:t>circle</a:t>
            </a:r>
            <a:r>
              <a:rPr lang="en-US" altLang="zh-CN" sz="2400" b="1" dirty="0"/>
              <a:t> = new Circle();</a:t>
            </a:r>
          </a:p>
          <a:p>
            <a:r>
              <a:rPr lang="en-US" altLang="zh-CN" sz="2400" b="1" dirty="0" err="1"/>
              <a:t>coneOne</a:t>
            </a:r>
            <a:r>
              <a:rPr lang="en-US" altLang="zh-CN" sz="2400" b="1" dirty="0"/>
              <a:t> = new Cone&lt;</a:t>
            </a:r>
            <a:r>
              <a:rPr lang="en-US" altLang="zh-CN" sz="2400" b="1" dirty="0">
                <a:solidFill>
                  <a:srgbClr val="FF0000"/>
                </a:solidFill>
              </a:rPr>
              <a:t>Circle</a:t>
            </a:r>
            <a:r>
              <a:rPr lang="en-US" altLang="zh-CN" sz="2400" b="1" dirty="0"/>
              <a:t>&gt;(</a:t>
            </a:r>
            <a:r>
              <a:rPr lang="en-US" altLang="zh-CN" sz="2400" b="1" dirty="0">
                <a:solidFill>
                  <a:srgbClr val="006600"/>
                </a:solidFill>
              </a:rPr>
              <a:t>circle</a:t>
            </a:r>
            <a:r>
              <a:rPr lang="en-US" altLang="zh-CN" sz="24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26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CA840-C551-465C-BAD9-E9B23214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r>
              <a:rPr lang="zh-CN" altLang="en-US" dirty="0"/>
              <a:t>这里，</a:t>
            </a:r>
            <a:r>
              <a:rPr lang="en-US" altLang="zh-CN" dirty="0"/>
              <a:t>B</a:t>
            </a:r>
            <a:r>
              <a:rPr lang="zh-CN" altLang="en-US" dirty="0"/>
              <a:t>必须是一个类，不可以是接口。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? super B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类的任何父类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B</a:t>
            </a:r>
            <a:r>
              <a:rPr lang="zh-CN" altLang="en-US" dirty="0"/>
              <a:t>类本身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例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600" dirty="0"/>
              <a:t>泛型类声明对象时，也可以</a:t>
            </a:r>
            <a:r>
              <a:rPr lang="zh-CN" altLang="en-US" sz="2600" b="1" dirty="0"/>
              <a:t>仅仅使用</a:t>
            </a:r>
            <a:r>
              <a:rPr lang="zh-CN" altLang="en-US" sz="2600" b="1" dirty="0">
                <a:solidFill>
                  <a:srgbClr val="FF0000"/>
                </a:solidFill>
              </a:rPr>
              <a:t>通配符</a:t>
            </a:r>
            <a:r>
              <a:rPr lang="en-US" altLang="zh-CN" sz="2600" b="1" dirty="0">
                <a:solidFill>
                  <a:srgbClr val="FF0000"/>
                </a:solidFill>
              </a:rPr>
              <a:t>?</a:t>
            </a:r>
            <a:r>
              <a:rPr lang="zh-CN" altLang="en-US" sz="2600" b="1" dirty="0"/>
              <a:t>代表泛型</a:t>
            </a:r>
            <a:r>
              <a:rPr lang="en-US" altLang="zh-CN" sz="2600" b="1" dirty="0"/>
              <a:t>E</a:t>
            </a:r>
            <a:r>
              <a:rPr lang="zh-CN" altLang="en-US" sz="2600" dirty="0"/>
              <a:t>，但不限制泛型</a:t>
            </a:r>
            <a:r>
              <a:rPr lang="en-US" altLang="zh-CN" sz="2600" dirty="0"/>
              <a:t>E</a:t>
            </a:r>
            <a:r>
              <a:rPr lang="zh-CN" altLang="en-US" sz="2600" dirty="0"/>
              <a:t>的范围</a:t>
            </a:r>
            <a:r>
              <a:rPr lang="en-US" altLang="zh-CN" sz="2600" dirty="0"/>
              <a:t>(?</a:t>
            </a:r>
            <a:r>
              <a:rPr lang="zh-CN" altLang="en-US" sz="2600" dirty="0"/>
              <a:t>代表任意类型</a:t>
            </a:r>
            <a:r>
              <a:rPr lang="en-US" altLang="zh-CN" sz="2600" dirty="0"/>
              <a:t>)</a:t>
            </a:r>
            <a:r>
              <a:rPr lang="zh-CN" altLang="en-US" sz="2600" dirty="0"/>
              <a:t>，</a:t>
            </a:r>
            <a:endParaRPr lang="en-US" altLang="zh-CN" sz="2600" dirty="0"/>
          </a:p>
          <a:p>
            <a:pPr lvl="1"/>
            <a:r>
              <a:rPr lang="zh-CN" altLang="en-US" sz="2600" dirty="0"/>
              <a:t>但是</a:t>
            </a:r>
            <a:r>
              <a:rPr lang="zh-CN" altLang="en-US" sz="26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创建对象时，必须用具体的类型</a:t>
            </a:r>
            <a:r>
              <a:rPr lang="zh-CN" altLang="en-US" sz="2600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8FF62-504E-4018-AC1D-B847A43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282190-AF8E-4F2D-B491-633BF4D6ABAC}"/>
              </a:ext>
            </a:extLst>
          </p:cNvPr>
          <p:cNvSpPr/>
          <p:nvPr/>
        </p:nvSpPr>
        <p:spPr>
          <a:xfrm>
            <a:off x="1558008" y="1273919"/>
            <a:ext cx="553427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/>
              <a:t>Cone</a:t>
            </a:r>
            <a:r>
              <a:rPr lang="en-US" altLang="zh-CN" sz="2400" b="1" dirty="0">
                <a:solidFill>
                  <a:srgbClr val="FF0000"/>
                </a:solidFill>
              </a:rPr>
              <a:t>&lt;? super B&gt; </a:t>
            </a:r>
            <a:r>
              <a:rPr lang="en-US" altLang="zh-CN" sz="2400" b="1" err="1"/>
              <a:t>coneOne</a:t>
            </a:r>
            <a:r>
              <a:rPr lang="en-US" altLang="zh-CN" sz="2400" b="1"/>
              <a:t>;</a:t>
            </a: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029E91-4813-4EFB-AB8F-BB9D0731E70D}"/>
              </a:ext>
            </a:extLst>
          </p:cNvPr>
          <p:cNvSpPr/>
          <p:nvPr/>
        </p:nvSpPr>
        <p:spPr>
          <a:xfrm>
            <a:off x="1763688" y="3356992"/>
            <a:ext cx="5400600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Cone</a:t>
            </a:r>
            <a:r>
              <a:rPr lang="en-US" altLang="zh-CN" sz="2400" b="1" dirty="0">
                <a:solidFill>
                  <a:srgbClr val="FF0000"/>
                </a:solidFill>
              </a:rPr>
              <a:t>&lt;?&gt;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coneOne</a:t>
            </a:r>
            <a:r>
              <a:rPr lang="en-US" altLang="zh-CN" sz="2400" b="1" dirty="0"/>
              <a:t>;</a:t>
            </a:r>
          </a:p>
          <a:p>
            <a:endParaRPr lang="en-US" altLang="zh-CN" sz="1000" b="1" dirty="0"/>
          </a:p>
          <a:p>
            <a:r>
              <a:rPr lang="en-US" altLang="zh-CN" sz="2400" b="1" dirty="0"/>
              <a:t>Circle </a:t>
            </a:r>
            <a:r>
              <a:rPr lang="en-US" altLang="zh-CN" sz="2400" b="1" dirty="0" err="1"/>
              <a:t>circle</a:t>
            </a:r>
            <a:r>
              <a:rPr lang="en-US" altLang="zh-CN" sz="2400" b="1" dirty="0"/>
              <a:t> = new Circle();</a:t>
            </a:r>
          </a:p>
          <a:p>
            <a:r>
              <a:rPr lang="en-US" altLang="zh-CN" sz="2400" b="1" dirty="0" err="1"/>
              <a:t>coneOne</a:t>
            </a:r>
            <a:r>
              <a:rPr lang="en-US" altLang="zh-CN" sz="2400" b="1" dirty="0"/>
              <a:t> =  new Cone</a:t>
            </a:r>
            <a:r>
              <a:rPr lang="en-US" altLang="zh-CN" sz="2400" b="1" dirty="0">
                <a:solidFill>
                  <a:srgbClr val="FF0000"/>
                </a:solidFill>
              </a:rPr>
              <a:t>&lt;Circle&gt;</a:t>
            </a:r>
            <a:r>
              <a:rPr lang="en-US" altLang="zh-CN" sz="2400" b="1" dirty="0"/>
              <a:t>(circle);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47A7E42-C12E-445C-B4A7-22FBC591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§13.1.2 </a:t>
            </a:r>
            <a:r>
              <a:rPr lang="zh-CN" altLang="en-US">
                <a:latin typeface="宋体" charset="-122"/>
              </a:rPr>
              <a:t>使用泛型类声明对象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49523"/>
            <a:ext cx="7543800" cy="59211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>
                <a:latin typeface="Tahoma" pitchFamily="34" charset="0"/>
                <a:cs typeface="Tahoma" pitchFamily="34" charset="0"/>
              </a:rPr>
              <a:t>例题13-1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41641"/>
            <a:ext cx="8784976" cy="567257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Cone&lt;E&gt;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double height;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 bottom;    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用泛型类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声明对象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，表示“底面积”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public Cone(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b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bottom=b;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(double h)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height=h;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public double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computeVolume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String s =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altLang="zh-CN" sz="20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.toString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double area=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Double.parseDouble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return 1.0/3.0*area*height;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BB2BCC-7BE6-41F3-8E63-68A6A090AA0C}"/>
              </a:ext>
            </a:extLst>
          </p:cNvPr>
          <p:cNvSpPr txBox="1"/>
          <p:nvPr/>
        </p:nvSpPr>
        <p:spPr>
          <a:xfrm>
            <a:off x="4097331" y="4725144"/>
            <a:ext cx="486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泛型变量只能调用从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类继承的或重写的方法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Tahoma" pitchFamily="34" charset="0"/>
                <a:cs typeface="Tahoma" pitchFamily="34" charset="0"/>
              </a:rPr>
              <a:t>例题13-1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0554"/>
            <a:ext cx="8229600" cy="561579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Example13_1 {</a:t>
            </a:r>
          </a:p>
          <a:p>
            <a:pPr>
              <a:spcBef>
                <a:spcPts val="0"/>
              </a:spcBef>
              <a:buNone/>
            </a:pP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//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创建一个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圆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锥对象</a:t>
            </a: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=new Circle(10);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Cone&lt;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coneOne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endParaRPr lang="en-US" altLang="zh-CN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coneOne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.setHeight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(16);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coneOne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.computeVolume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//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创建一个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锥对象</a:t>
            </a: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(15,23);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coneTwo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);   </a:t>
            </a:r>
            <a:endParaRPr lang="zh-CN" altLang="en-US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coneTwo.setHeight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(98);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coneTwo.computerVolume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§13.1.3   </a:t>
            </a:r>
            <a:r>
              <a:rPr lang="zh-CN" altLang="en-US" dirty="0">
                <a:latin typeface="宋体" charset="-122"/>
              </a:rPr>
              <a:t>泛型接口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声明一个泛型接口</a:t>
            </a:r>
            <a:r>
              <a:rPr lang="zh-CN" altLang="en-US" b="1">
                <a:latin typeface="Tahoma" pitchFamily="34" charset="0"/>
                <a:cs typeface="Tahoma" pitchFamily="34" charset="0"/>
              </a:rPr>
              <a:t>，如</a:t>
            </a: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Tahoma" pitchFamily="34" charset="0"/>
                <a:cs typeface="Tahoma" pitchFamily="34" charset="0"/>
              </a:rPr>
              <a:t>这样</a:t>
            </a:r>
            <a:r>
              <a:rPr lang="zh-CN" altLang="en-US" b="1" dirty="0">
                <a:latin typeface="Tahoma" pitchFamily="34" charset="0"/>
                <a:cs typeface="Tahoma" pitchFamily="34" charset="0"/>
              </a:rPr>
              <a:t>声名的接口称作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itchFamily="34" charset="0"/>
              </a:rPr>
              <a:t>泛型</a:t>
            </a:r>
            <a:r>
              <a:rPr lang="zh-CN" altLang="en-US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itchFamily="34" charset="0"/>
              </a:rPr>
              <a:t>接口</a:t>
            </a:r>
            <a:r>
              <a:rPr lang="zh-CN" altLang="en-US" b="1">
                <a:latin typeface="Tahoma" pitchFamily="34" charset="0"/>
                <a:cs typeface="Tahoma" pitchFamily="34" charset="0"/>
              </a:rPr>
              <a:t>。</a:t>
            </a:r>
            <a:endParaRPr lang="en-US" altLang="zh-CN" b="1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en-US" b="1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例如：</a:t>
            </a:r>
            <a:endParaRPr lang="en-US" altLang="zh-C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 Computer&lt;E&gt;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 {…}</a:t>
            </a:r>
            <a:endParaRPr lang="zh-CN" altLang="en-US" b="1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  <a:p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D1604-C646-49C2-8FC3-28339570379C}"/>
              </a:ext>
            </a:extLst>
          </p:cNvPr>
          <p:cNvSpPr txBox="1"/>
          <p:nvPr/>
        </p:nvSpPr>
        <p:spPr>
          <a:xfrm>
            <a:off x="1259632" y="2204864"/>
            <a:ext cx="5400600" cy="108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 </a:t>
            </a:r>
            <a:r>
              <a:rPr lang="zh-CN" altLang="en-US" sz="24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名称&lt;泛型列表&gt; </a:t>
            </a:r>
            <a:r>
              <a:rPr lang="en-US" altLang="zh-CN" sz="2400" b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…</a:t>
            </a: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7787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Tahoma" panose="020B0604030504040204" pitchFamily="34" charset="0"/>
                <a:cs typeface="Tahoma" pitchFamily="34" charset="0"/>
              </a:rPr>
              <a:t>例题13</a:t>
            </a:r>
            <a:r>
              <a:rPr lang="zh-CN" altLang="en-US">
                <a:latin typeface="Tahoma" panose="020B0604030504040204" pitchFamily="34" charset="0"/>
                <a:cs typeface="Tahoma" pitchFamily="34" charset="0"/>
              </a:rPr>
              <a:t>-2：</a:t>
            </a:r>
            <a:r>
              <a:rPr lang="zh-CN" altLang="en-US" sz="3200">
                <a:latin typeface="Tahoma" panose="020B0604030504040204" pitchFamily="34" charset="0"/>
                <a:cs typeface="Tahoma" panose="020B0604030504040204" pitchFamily="34" charset="0"/>
              </a:rPr>
              <a:t>在接口上定义泛型 </a:t>
            </a:r>
            <a:endParaRPr lang="zh-CN" altLang="en-US" sz="3200" dirty="0">
              <a:latin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15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874" y="1000108"/>
            <a:ext cx="8320438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Computer&lt;E, F&gt;</a:t>
            </a:r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      </a:t>
            </a:r>
          </a:p>
          <a:p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void </a:t>
            </a:r>
            <a:r>
              <a:rPr lang="en-US" altLang="zh-CN" sz="22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sz="2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zh-CN" sz="2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y);       </a:t>
            </a:r>
            <a:endParaRPr lang="en-US" altLang="zh-CN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6" y="2324477"/>
            <a:ext cx="7918134" cy="2616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在子类的定义上也声明泛型类型 </a:t>
            </a:r>
            <a:endParaRPr lang="en-US" altLang="zh-CN" sz="2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&lt;E,F&gt;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Computer&lt;E, F&gt;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void </a:t>
            </a:r>
            <a:r>
              <a:rPr lang="en-US" altLang="zh-CN" sz="24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x.toString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y.toString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9465" y="7175"/>
            <a:ext cx="150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Chorus--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合唱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22338D01-A072-4968-87F4-EA72DB5A559B}"/>
              </a:ext>
            </a:extLst>
          </p:cNvPr>
          <p:cNvSpPr txBox="1"/>
          <p:nvPr/>
        </p:nvSpPr>
        <p:spPr>
          <a:xfrm>
            <a:off x="438547" y="5535859"/>
            <a:ext cx="81724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Chorus&lt;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  <a:p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Chorus&lt;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zh-CN" alt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06872-52EA-4ECD-BD19-F1357F818C48}"/>
              </a:ext>
            </a:extLst>
          </p:cNvPr>
          <p:cNvSpPr txBox="1"/>
          <p:nvPr/>
        </p:nvSpPr>
        <p:spPr>
          <a:xfrm>
            <a:off x="323528" y="5105136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Chorus</a:t>
            </a:r>
            <a:r>
              <a:rPr lang="zh-CN" altLang="en-US" sz="2400" dirty="0"/>
              <a:t>类的对象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8B505C-ABDB-44B5-963E-4A9A65F0BE1F}"/>
              </a:ext>
            </a:extLst>
          </p:cNvPr>
          <p:cNvSpPr txBox="1"/>
          <p:nvPr/>
        </p:nvSpPr>
        <p:spPr>
          <a:xfrm>
            <a:off x="4644008" y="141072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抽象方法的参数是泛型类型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cs typeface="Tahoma" pitchFamily="34" charset="0"/>
              </a:rPr>
              <a:t>例题13-2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16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7143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zh-CN" altLang="en-US" sz="2400" b="1" dirty="0"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{		//</a:t>
            </a:r>
            <a:r>
              <a:rPr lang="zh-CN" altLang="en-US" sz="2400" b="1" dirty="0">
                <a:cs typeface="Tahoma" panose="020B0604030504040204" pitchFamily="34" charset="0"/>
              </a:rPr>
              <a:t>乐器</a:t>
            </a:r>
            <a:endParaRPr lang="en-US" altLang="zh-CN" sz="24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public String </a:t>
            </a:r>
            <a:r>
              <a:rPr lang="en-US" altLang="zh-CN" sz="2400" b="1" dirty="0" err="1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b="1" dirty="0" err="1"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("|3 5 1-|1 3 5-|12 35 2-|");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   return "";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b="1" dirty="0"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4000504"/>
            <a:ext cx="835824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zh-CN" altLang="en-US" sz="2400" b="1" dirty="0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{	//</a:t>
            </a:r>
            <a:r>
              <a:rPr lang="zh-CN" altLang="en-US" sz="2400" b="1" dirty="0">
                <a:cs typeface="Tahoma" panose="020B0604030504040204" pitchFamily="34" charset="0"/>
              </a:rPr>
              <a:t>歌手</a:t>
            </a:r>
            <a:endParaRPr lang="en-US" altLang="zh-CN" sz="24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public String </a:t>
            </a:r>
            <a:r>
              <a:rPr lang="en-US" altLang="zh-CN" sz="2400" b="1" dirty="0" err="1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b="1" dirty="0" err="1"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2400" b="1" dirty="0">
                <a:cs typeface="Tahoma" panose="020B0604030504040204" pitchFamily="34" charset="0"/>
              </a:rPr>
              <a:t>你和我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400" b="1" dirty="0">
                <a:cs typeface="Tahoma" panose="020B0604030504040204" pitchFamily="34" charset="0"/>
              </a:rPr>
              <a:t>我和你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400" b="1" dirty="0">
                <a:cs typeface="Tahoma" panose="020B0604030504040204" pitchFamily="34" charset="0"/>
              </a:rPr>
              <a:t>同住地球村</a:t>
            </a:r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   return "";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b="1" dirty="0"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b="1" dirty="0"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pPr algn="l"/>
            <a:r>
              <a:rPr lang="zh-CN" altLang="en-US" dirty="0">
                <a:latin typeface="Tahoma" pitchFamily="34" charset="0"/>
                <a:cs typeface="Tahoma" pitchFamily="34" charset="0"/>
              </a:rPr>
              <a:t>例题13-2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38944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 class Example13_2 {</a:t>
            </a:r>
          </a:p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24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 ]) {   </a:t>
            </a:r>
          </a:p>
          <a:p>
            <a:endParaRPr lang="en-US" altLang="zh-CN" sz="24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Computer</a:t>
            </a:r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&lt;Singer, Instrument&gt; </a:t>
            </a: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                 = new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Chorus</a:t>
            </a:r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Singer,Instrument</a:t>
            </a:r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&gt;();</a:t>
            </a:r>
          </a:p>
          <a:p>
            <a:endParaRPr lang="en-US" altLang="zh-CN" sz="24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Singer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pengliyuan</a:t>
            </a:r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=new Singer();		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//E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泛型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Instrument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piano=new Instrument();	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//F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泛型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4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model</a:t>
            </a:r>
            <a:r>
              <a:rPr lang="en-US" altLang="zh-CN" sz="24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makeChorus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pengliyuan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piano)</a:t>
            </a:r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US" altLang="zh-CN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151815"/>
            <a:ext cx="46454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输出：</a:t>
            </a:r>
            <a:endParaRPr lang="en-US" altLang="zh-CN" sz="2400" dirty="0"/>
          </a:p>
          <a:p>
            <a:pPr lvl="1"/>
            <a:r>
              <a:rPr lang="zh-CN" altLang="en-US" sz="2400" dirty="0"/>
              <a:t>你和我</a:t>
            </a:r>
            <a:r>
              <a:rPr lang="en-US" altLang="zh-CN" sz="2400" dirty="0"/>
              <a:t>,</a:t>
            </a:r>
            <a:r>
              <a:rPr lang="zh-CN" altLang="en-US" sz="2400" dirty="0"/>
              <a:t>我和你</a:t>
            </a:r>
            <a:r>
              <a:rPr lang="en-US" altLang="zh-CN" sz="2400" dirty="0"/>
              <a:t>,</a:t>
            </a:r>
            <a:r>
              <a:rPr lang="zh-CN" altLang="en-US" sz="2400" dirty="0"/>
              <a:t>同住地球村</a:t>
            </a:r>
          </a:p>
          <a:p>
            <a:pPr lvl="1"/>
            <a:r>
              <a:rPr lang="en-US" altLang="zh-CN" sz="2400" dirty="0"/>
              <a:t>|3 5 1-|1 3 5-|12 35 2-|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40ABD-232F-4384-8722-69C4F6696370}"/>
              </a:ext>
            </a:extLst>
          </p:cNvPr>
          <p:cNvSpPr txBox="1"/>
          <p:nvPr/>
        </p:nvSpPr>
        <p:spPr>
          <a:xfrm>
            <a:off x="827584" y="1700808"/>
            <a:ext cx="45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接口对象通过接口的子类实例化对象</a:t>
            </a:r>
            <a:endParaRPr lang="en-US" altLang="zh-CN" sz="2000" dirty="0">
              <a:solidFill>
                <a:srgbClr val="006600"/>
              </a:solidFill>
              <a:latin typeface="隶书" panose="02010509060101010101" pitchFamily="49" charset="-122"/>
              <a:ea typeface="隶书" panose="02010509060101010101" pitchFamily="49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7685-D95C-4542-A119-62143851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§13.1.3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charset="-122"/>
              </a:rPr>
              <a:t>泛型接口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5006C-C443-4833-B15C-C8CE7532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泛型的优点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消除强制类型转换</a:t>
            </a:r>
            <a:r>
              <a:rPr lang="zh-CN" altLang="en-US" dirty="0"/>
              <a:t> </a:t>
            </a:r>
            <a:endParaRPr lang="en-US" altLang="zh-CN" dirty="0"/>
          </a:p>
          <a:p>
            <a:pPr lvl="2"/>
            <a:r>
              <a:rPr lang="zh-CN" altLang="en-US" dirty="0"/>
              <a:t>泛型的一个附带好处是，消除源代码中的许多强制类型转换。这使得代码更加可读，并且减少了出错机会。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是支持泛型的编译器，它将运行时的类型检查提前到编译时执行，使代码更安全。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推出泛型的主要目的是为了建立具有类型安全的数据结构，如：链表、散列映射等。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0550D1-31D0-457D-9202-0BF85F74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2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java.util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4686304" cy="45021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包含：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collection </a:t>
            </a:r>
            <a:r>
              <a:rPr lang="zh-CN" altLang="en-US" sz="2400" dirty="0"/>
              <a:t>框架、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遗留的 </a:t>
            </a:r>
            <a:r>
              <a:rPr lang="en-US" altLang="zh-CN" sz="2400" dirty="0"/>
              <a:t>collection </a:t>
            </a:r>
            <a:r>
              <a:rPr lang="zh-CN" altLang="en-US" sz="2400" dirty="0"/>
              <a:t>类、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事件模型、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日期和时间设施、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国际化和各种实用工具类</a:t>
            </a:r>
            <a:r>
              <a:rPr lang="en-US" altLang="zh-CN" sz="2400" dirty="0"/>
              <a:t>(</a:t>
            </a:r>
            <a:r>
              <a:rPr lang="zh-CN" altLang="en-US" sz="2400" dirty="0"/>
              <a:t>字符串标记生成器、随机数生成器和位数组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6096" y="253856"/>
            <a:ext cx="2928958" cy="628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/>
            <a:r>
              <a:rPr lang="zh-CN" altLang="en-US" sz="3200" b="1" dirty="0">
                <a:solidFill>
                  <a:srgbClr val="3333FF"/>
                </a:solidFill>
                <a:latin typeface="Tahoma" pitchFamily="34" charset="0"/>
              </a:rPr>
              <a:t>主要内容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800" b="1" dirty="0">
                <a:latin typeface="Tahoma" pitchFamily="34" charset="0"/>
              </a:rPr>
              <a:t>泛型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800" b="1" dirty="0">
                <a:latin typeface="Tahoma" pitchFamily="34" charset="0"/>
              </a:rPr>
              <a:t>链表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800" b="1" dirty="0">
                <a:latin typeface="Tahoma" pitchFamily="34" charset="0"/>
              </a:rPr>
              <a:t>堆栈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散列映射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树集</a:t>
            </a: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</a:rPr>
              <a:t>树映射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    </a:t>
            </a:r>
            <a:r>
              <a:rPr lang="zh-CN" altLang="en-US" dirty="0">
                <a:latin typeface="宋体" charset="-122"/>
              </a:rPr>
              <a:t>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链表</a:t>
            </a:r>
            <a:r>
              <a:rPr lang="zh-CN" altLang="en-US" dirty="0">
                <a:latin typeface="宋体" charset="-122"/>
              </a:rPr>
              <a:t>是由若干个称作节点的对象组成的一种数据结构，每个节点含有一个数据和下一个节点的引用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143248"/>
            <a:ext cx="6553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0201"/>
            <a:ext cx="7677472" cy="117857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§13.2.1 </a:t>
            </a:r>
            <a:r>
              <a:rPr lang="en-US" altLang="zh-CN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LinkedList</a:t>
            </a:r>
            <a:r>
              <a:rPr lang="en-US" altLang="zh-CN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&lt;E&gt;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泛型类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401080" cy="4502150"/>
          </a:xfrm>
        </p:spPr>
        <p:txBody>
          <a:bodyPr/>
          <a:lstStyle/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Collection&lt;E&gt;</a:t>
            </a: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List&lt;E&gt;</a:t>
            </a: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&lt;E&gt;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21</a:t>
            </a:fld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3965571" y="3106735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3965571" y="4678371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0562" y="3000372"/>
            <a:ext cx="164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endParaRPr lang="zh-CN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0562" y="4429132"/>
            <a:ext cx="237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</a:t>
            </a:r>
            <a:endParaRPr lang="zh-CN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§13.2.1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LinkedList&lt;E&gt;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泛型类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021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LinkedList&lt;E&gt;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是一个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cs typeface="Tahoma" pitchFamily="34" charset="0"/>
              </a:rPr>
              <a:t>泛型类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，创建的对象以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cs typeface="Tahoma" pitchFamily="34" charset="0"/>
              </a:rPr>
              <a:t>链表结构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存储数据。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类创建的对象为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itchFamily="34" charset="0"/>
              </a:rPr>
              <a:t>链表对象</a:t>
            </a:r>
            <a:r>
              <a:rPr lang="zh-CN" altLang="en-US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，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链表对象中每一个节点存储的是</a:t>
            </a: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itchFamily="34" charset="0"/>
              </a:rPr>
              <a:t>对象</a:t>
            </a:r>
            <a:r>
              <a:rPr lang="zh-CN" altLang="en-US" sz="2400" dirty="0">
                <a:latin typeface="Tahoma" pitchFamily="34" charset="0"/>
                <a:cs typeface="Tahoma" pitchFamily="34" charset="0"/>
              </a:rPr>
              <a:t>。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r>
              <a:rPr lang="zh-CN" altLang="en-US" sz="2400" dirty="0">
                <a:latin typeface="Tahoma" pitchFamily="34" charset="0"/>
                <a:cs typeface="Tahoma" pitchFamily="34" charset="0"/>
              </a:rPr>
              <a:t>例如：</a:t>
            </a: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 lvl="2"/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lvl="2"/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lvl="2"/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lvl="2"/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lvl="2"/>
            <a:r>
              <a:rPr lang="zh-CN" altLang="en-US" sz="2200" dirty="0">
                <a:latin typeface="Tahoma" pitchFamily="34" charset="0"/>
                <a:cs typeface="Tahoma" pitchFamily="34" charset="0"/>
              </a:rPr>
              <a:t>创建一个</a:t>
            </a:r>
            <a:r>
              <a:rPr lang="zh-CN" altLang="en-US" sz="2200" b="1" dirty="0">
                <a:latin typeface="Tahoma" pitchFamily="34" charset="0"/>
                <a:cs typeface="Tahoma" pitchFamily="34" charset="0"/>
              </a:rPr>
              <a:t>空</a:t>
            </a:r>
            <a:r>
              <a:rPr lang="zh-CN" altLang="en-US" sz="22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itchFamily="34" charset="0"/>
              </a:rPr>
              <a:t>双向</a:t>
            </a:r>
            <a:r>
              <a:rPr lang="zh-CN" altLang="en-US" sz="2200" b="1" dirty="0">
                <a:latin typeface="Tahoma" pitchFamily="34" charset="0"/>
                <a:cs typeface="Tahoma" pitchFamily="34" charset="0"/>
              </a:rPr>
              <a:t>链表</a:t>
            </a:r>
            <a:r>
              <a:rPr lang="zh-CN" altLang="en-US" sz="2200" dirty="0">
                <a:latin typeface="Tahoma" pitchFamily="34" charset="0"/>
                <a:cs typeface="Tahoma" pitchFamily="34" charset="0"/>
              </a:rPr>
              <a:t>。</a:t>
            </a:r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lvl="2"/>
            <a:r>
              <a:rPr lang="zh-CN" altLang="en-US" sz="2200" dirty="0">
                <a:latin typeface="Tahoma" pitchFamily="34" charset="0"/>
                <a:cs typeface="Tahoma" pitchFamily="34" charset="0"/>
              </a:rPr>
              <a:t>使用</a:t>
            </a:r>
            <a:r>
              <a:rPr lang="en-US" altLang="zh-CN" sz="22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sz="22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&lt;E&gt;</a:t>
            </a:r>
            <a:r>
              <a:rPr lang="zh-CN" altLang="en-US" sz="22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泛型类</a:t>
            </a:r>
            <a:r>
              <a:rPr lang="zh-CN" altLang="en-US" sz="2200" dirty="0">
                <a:latin typeface="Tahoma" pitchFamily="34" charset="0"/>
                <a:cs typeface="Tahoma" pitchFamily="34" charset="0"/>
              </a:rPr>
              <a:t>声明和创建链表时，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  <a:cs typeface="Tahoma" pitchFamily="34" charset="0"/>
              </a:rPr>
              <a:t>必须指定</a:t>
            </a:r>
            <a:r>
              <a:rPr lang="en-US" altLang="zh-CN" sz="22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ahoma" pitchFamily="34" charset="0"/>
              </a:rPr>
              <a:t>E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  <a:cs typeface="Tahoma" pitchFamily="34" charset="0"/>
              </a:rPr>
              <a:t>的具体类型</a:t>
            </a:r>
            <a:r>
              <a:rPr lang="zh-CN" altLang="en-US" sz="2200" dirty="0">
                <a:latin typeface="Tahoma" pitchFamily="34" charset="0"/>
                <a:cs typeface="Tahoma" pitchFamily="34" charset="0"/>
              </a:rPr>
              <a:t>。</a:t>
            </a:r>
            <a:endParaRPr lang="en-US" altLang="zh-CN" sz="2200" dirty="0">
              <a:latin typeface="Tahoma" pitchFamily="34" charset="0"/>
              <a:cs typeface="Tahoma" pitchFamily="34" charset="0"/>
            </a:endParaRPr>
          </a:p>
          <a:p>
            <a:pPr lvl="2"/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60464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582689-B43C-480C-AF14-EA5570657AD7}"/>
              </a:ext>
            </a:extLst>
          </p:cNvPr>
          <p:cNvSpPr txBox="1"/>
          <p:nvPr/>
        </p:nvSpPr>
        <p:spPr>
          <a:xfrm>
            <a:off x="1763688" y="3501008"/>
            <a:ext cx="6708311" cy="1569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LinkedList&lt;</a:t>
            </a:r>
            <a:r>
              <a:rPr lang="en-US" altLang="zh-CN" sz="2400" b="1" dirty="0">
                <a:solidFill>
                  <a:srgbClr val="C00000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String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&gt; </a:t>
            </a:r>
            <a:r>
              <a:rPr lang="en-US" altLang="zh-CN" sz="2400" b="1" dirty="0" err="1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=new LinkedList&lt;</a:t>
            </a:r>
            <a:r>
              <a:rPr lang="en-US" altLang="zh-CN" sz="2400" b="1" dirty="0">
                <a:solidFill>
                  <a:srgbClr val="C00000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String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Arial Unicode MS" pitchFamily="34" charset="-122"/>
                <a:cs typeface="Arial" pitchFamily="34" charset="0"/>
              </a:rPr>
              <a:t>&gt;();</a:t>
            </a:r>
          </a:p>
          <a:p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Arial Unicode MS" pitchFamily="34" charset="-122"/>
              <a:cs typeface="Arial" pitchFamily="34" charset="0"/>
            </a:endParaRPr>
          </a:p>
          <a:p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Arial Unicode MS" pitchFamily="34" charset="-122"/>
              <a:cs typeface="Arial" pitchFamily="34" charset="0"/>
            </a:endParaRPr>
          </a:p>
          <a:p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08DF52-C3CF-4343-A773-B5E637AE948B}"/>
              </a:ext>
            </a:extLst>
          </p:cNvPr>
          <p:cNvSpPr txBox="1"/>
          <p:nvPr/>
        </p:nvSpPr>
        <p:spPr>
          <a:xfrm>
            <a:off x="1767467" y="3870339"/>
            <a:ext cx="280453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mylist.add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("How");</a:t>
            </a:r>
          </a:p>
          <a:p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mylist.add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("Are");</a:t>
            </a:r>
          </a:p>
          <a:p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mylist.add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("You");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§13.2.2   </a:t>
            </a:r>
            <a:r>
              <a:rPr lang="zh-CN" altLang="en-US" dirty="0">
                <a:latin typeface="宋体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 err="1">
                <a:solidFill>
                  <a:srgbClr val="C00000"/>
                </a:solidFill>
              </a:rPr>
              <a:t>LinkedList</a:t>
            </a:r>
            <a:r>
              <a:rPr lang="en-US" altLang="zh-CN" sz="2400" b="1" dirty="0">
                <a:solidFill>
                  <a:srgbClr val="C00000"/>
                </a:solidFill>
              </a:rPr>
              <a:t>&lt;E&gt;</a:t>
            </a:r>
            <a:r>
              <a:rPr lang="zh-CN" altLang="en-US" sz="2400" b="1" dirty="0">
                <a:solidFill>
                  <a:srgbClr val="C00000"/>
                </a:solidFill>
              </a:rPr>
              <a:t>泛型</a:t>
            </a:r>
            <a:r>
              <a:rPr lang="zh-CN" altLang="en-US" sz="2400" dirty="0"/>
              <a:t>类实现</a:t>
            </a:r>
            <a:r>
              <a:rPr lang="en-US" altLang="zh-CN" sz="2400" b="1" dirty="0">
                <a:solidFill>
                  <a:srgbClr val="006600"/>
                </a:solidFill>
              </a:rPr>
              <a:t>List&lt;E&gt;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泛型接口</a:t>
            </a:r>
            <a:r>
              <a:rPr lang="zh-CN" altLang="en-US" sz="2400" dirty="0"/>
              <a:t>中的一些常用方法。 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</a:rPr>
              <a:t> add(</a:t>
            </a:r>
            <a:r>
              <a:rPr lang="en-US" altLang="zh-CN" b="1" dirty="0">
                <a:solidFill>
                  <a:srgbClr val="006600"/>
                </a:solidFill>
              </a:rPr>
              <a:t>E element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solidFill>
                  <a:srgbClr val="C00000"/>
                </a:solidFill>
              </a:rPr>
              <a:t>向链表末尾添加一个新的节点</a:t>
            </a:r>
            <a:r>
              <a:rPr lang="zh-CN" altLang="en-US" sz="2000" dirty="0"/>
              <a:t>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指定的数据。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void add(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index, </a:t>
            </a:r>
            <a:r>
              <a:rPr lang="en-US" altLang="zh-CN" b="1" dirty="0">
                <a:solidFill>
                  <a:srgbClr val="006600"/>
                </a:solidFill>
              </a:rPr>
              <a:t>E element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向链表的指定位置添加一个新的节点，该节点中的数据是参数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指定的数据。 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void clear() 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删除链表的所有节点，使当前链表成为空链表。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§13.2.2   </a:t>
            </a:r>
            <a:r>
              <a:rPr lang="zh-CN" altLang="en-US" dirty="0">
                <a:latin typeface="宋体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 err="1">
                <a:solidFill>
                  <a:srgbClr val="C00000"/>
                </a:solidFill>
              </a:rPr>
              <a:t>LinkedList</a:t>
            </a:r>
            <a:r>
              <a:rPr lang="en-US" altLang="zh-CN" sz="2400" b="1" dirty="0">
                <a:solidFill>
                  <a:srgbClr val="C00000"/>
                </a:solidFill>
              </a:rPr>
              <a:t>&lt;E&gt;</a:t>
            </a:r>
            <a:r>
              <a:rPr lang="zh-CN" altLang="en-US" sz="2400" dirty="0">
                <a:solidFill>
                  <a:srgbClr val="C00000"/>
                </a:solidFill>
              </a:rPr>
              <a:t>泛型类</a:t>
            </a:r>
            <a:r>
              <a:rPr lang="zh-CN" altLang="en-US" sz="2400" dirty="0"/>
              <a:t>实现</a:t>
            </a:r>
            <a:r>
              <a:rPr lang="en-US" altLang="zh-CN" sz="2400" b="1" dirty="0">
                <a:solidFill>
                  <a:srgbClr val="006600"/>
                </a:solidFill>
              </a:rPr>
              <a:t>List&lt;E&gt;</a:t>
            </a:r>
            <a:r>
              <a:rPr lang="zh-CN" altLang="en-US" sz="2400" dirty="0"/>
              <a:t>泛型接口中的一些常用方法。 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E remove(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删除指定位置上的节点。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</a:rPr>
              <a:t> remove(</a:t>
            </a:r>
            <a:r>
              <a:rPr lang="en-US" altLang="zh-CN" b="1" dirty="0">
                <a:solidFill>
                  <a:srgbClr val="006600"/>
                </a:solidFill>
              </a:rPr>
              <a:t>E element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删除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首次</a:t>
            </a:r>
            <a:r>
              <a:rPr lang="zh-CN" altLang="en-US" sz="2400" dirty="0"/>
              <a:t>出现含有数据</a:t>
            </a:r>
            <a:r>
              <a:rPr lang="en-US" altLang="zh-CN" sz="2400" dirty="0" err="1"/>
              <a:t>elemen</a:t>
            </a:r>
            <a:r>
              <a:rPr lang="zh-CN" altLang="en-US" sz="2400" dirty="0"/>
              <a:t>的节点。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</a:t>
            </a:r>
            <a:r>
              <a:rPr lang="en-US" altLang="zh-CN" b="1" dirty="0">
                <a:solidFill>
                  <a:srgbClr val="006600"/>
                </a:solidFill>
              </a:rPr>
              <a:t>E</a:t>
            </a:r>
            <a:r>
              <a:rPr lang="en-US" altLang="zh-CN" b="1" dirty="0">
                <a:solidFill>
                  <a:srgbClr val="0000CC"/>
                </a:solidFill>
              </a:rPr>
              <a:t> get(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index) </a:t>
            </a: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得到链表中指定位置处节点中的数据。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en-US" altLang="zh-CN" sz="2400" dirty="0"/>
          </a:p>
          <a:p>
            <a:pPr lvl="2">
              <a:spcBef>
                <a:spcPts val="0"/>
              </a:spcBef>
              <a:buNone/>
            </a:pPr>
            <a:r>
              <a:rPr lang="zh-CN" altLang="en-US" sz="2000" b="1" dirty="0">
                <a:latin typeface="宋体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</a:rPr>
              <a:t>……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§13.2.2   </a:t>
            </a:r>
            <a:r>
              <a:rPr lang="zh-CN" altLang="en-US" dirty="0">
                <a:latin typeface="宋体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9007"/>
            <a:ext cx="8258204" cy="49831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err="1">
                <a:latin typeface="Calibri" pitchFamily="34" charset="0"/>
              </a:rPr>
              <a:t>LinkedList</a:t>
            </a:r>
            <a:r>
              <a:rPr lang="en-US" altLang="zh-CN" b="1" dirty="0">
                <a:latin typeface="Calibri" pitchFamily="34" charset="0"/>
              </a:rPr>
              <a:t>&lt;E&gt;</a:t>
            </a:r>
            <a:r>
              <a:rPr lang="zh-CN" altLang="en-US" b="1" dirty="0">
                <a:latin typeface="Calibri" pitchFamily="34" charset="0"/>
              </a:rPr>
              <a:t>泛型类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本身新增</a:t>
            </a:r>
            <a:r>
              <a:rPr lang="zh-CN" altLang="en-US" b="1" dirty="0">
                <a:latin typeface="Calibri" pitchFamily="34" charset="0"/>
              </a:rPr>
              <a:t>加的一些常用方法：</a:t>
            </a:r>
            <a:endParaRPr lang="en-US" altLang="zh-CN" b="1" dirty="0">
              <a:latin typeface="Calibri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addFirst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</a:rPr>
              <a:t>E element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altLang="zh-CN" b="1" dirty="0">
                <a:latin typeface="Calibri" pitchFamily="34" charset="0"/>
              </a:rPr>
              <a:t>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向链表的头添加新节点，该节点中的数据是参数</a:t>
            </a:r>
            <a:r>
              <a:rPr lang="en-US" altLang="zh-CN" dirty="0" err="1">
                <a:latin typeface="Calibri" pitchFamily="34" charset="0"/>
              </a:rPr>
              <a:t>elememt</a:t>
            </a:r>
            <a:r>
              <a:rPr lang="zh-CN" altLang="en-US" dirty="0">
                <a:latin typeface="Calibri" pitchFamily="34" charset="0"/>
              </a:rPr>
              <a:t>指定的数据。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addLast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</a:rPr>
              <a:t>E element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)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向链表的末尾添加新节点，该节点中的数据是参数</a:t>
            </a:r>
            <a:r>
              <a:rPr lang="en-US" altLang="zh-CN" dirty="0" err="1">
                <a:latin typeface="Calibri" pitchFamily="34" charset="0"/>
              </a:rPr>
              <a:t>elememt</a:t>
            </a:r>
            <a:r>
              <a:rPr lang="zh-CN" altLang="en-US" dirty="0">
                <a:latin typeface="Calibri" pitchFamily="34" charset="0"/>
              </a:rPr>
              <a:t>指定的数据。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</a:rPr>
              <a:t>E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getFirst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()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得到链表中第一个节点中的数据。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</a:rPr>
              <a:t>E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getLast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()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得到链表中最后一个节点中的数据。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public </a:t>
            </a:r>
            <a:r>
              <a:rPr lang="en-US" altLang="zh-CN" b="1" dirty="0">
                <a:solidFill>
                  <a:srgbClr val="006600"/>
                </a:solidFill>
                <a:latin typeface="Calibri" pitchFamily="34" charset="0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alibri" pitchFamily="34" charset="0"/>
              </a:rPr>
              <a:t>removeFirst</a:t>
            </a:r>
            <a:r>
              <a:rPr lang="en-US" altLang="zh-CN" b="1" dirty="0">
                <a:solidFill>
                  <a:srgbClr val="0000FF"/>
                </a:solidFill>
                <a:latin typeface="Calibri" pitchFamily="34" charset="0"/>
              </a:rPr>
              <a:t>()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itchFamily="34" charset="0"/>
              </a:rPr>
              <a:t>删除第一个节点，并返回这个节点中的数据。</a:t>
            </a:r>
            <a:endParaRPr lang="en-US" altLang="zh-CN" dirty="0">
              <a:latin typeface="Calibri" pitchFamily="3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</a:rPr>
              <a:t>……</a:t>
            </a:r>
            <a:endParaRPr lang="zh-CN" altLang="en-US" dirty="0"/>
          </a:p>
          <a:p>
            <a:pPr lvl="2" algn="just">
              <a:spcBef>
                <a:spcPts val="0"/>
              </a:spcBef>
              <a:buNone/>
            </a:pPr>
            <a:endParaRPr lang="zh-CN" altLang="en-US" dirty="0"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§13.2.3    </a:t>
            </a:r>
            <a:r>
              <a:rPr lang="zh-CN" altLang="en-US" dirty="0">
                <a:latin typeface="宋体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集合框架的集合类，有时候称之为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容器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容器的种类有很多种，比如：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800" dirty="0" err="1"/>
              <a:t>ArrayList</a:t>
            </a:r>
            <a:r>
              <a:rPr lang="zh-CN" altLang="en-US" sz="2800" dirty="0"/>
              <a:t>、</a:t>
            </a:r>
            <a:r>
              <a:rPr lang="en-US" altLang="zh-CN" sz="2800" dirty="0"/>
              <a:t>LinkedList</a:t>
            </a:r>
            <a:r>
              <a:rPr lang="zh-CN" altLang="en-US" sz="2800" dirty="0"/>
              <a:t>、</a:t>
            </a:r>
            <a:r>
              <a:rPr lang="en-US" altLang="zh-CN" sz="2800" dirty="0"/>
              <a:t>HashSet....</a:t>
            </a:r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zh-CN" sz="2400" dirty="0"/>
              <a:t>无论何种集合，应当允许客户以某种方法</a:t>
            </a:r>
            <a:r>
              <a:rPr lang="zh-CN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遍历集合中的对象</a:t>
            </a:r>
            <a:r>
              <a:rPr lang="zh-CN" altLang="zh-CN" sz="2400" dirty="0"/>
              <a:t>，而不需要知道这些对象在集合中是如何表示及存储的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为了使对容器内元素的遍历更为简单，</a:t>
            </a:r>
            <a:r>
              <a:rPr lang="en-US" altLang="zh-CN" sz="2400" dirty="0"/>
              <a:t>Java</a:t>
            </a:r>
            <a:r>
              <a:rPr lang="zh-CN" altLang="zh-CN" sz="2400" dirty="0"/>
              <a:t>集合框架为</a:t>
            </a:r>
            <a:r>
              <a:rPr lang="zh-CN" altLang="en-US" sz="2400" dirty="0"/>
              <a:t>内部结构不同的容器引入了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迭代器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C00000"/>
                </a:solidFill>
              </a:rPr>
              <a:t>Iterator</a:t>
            </a:r>
            <a:r>
              <a:rPr lang="en-US" altLang="zh-CN" b="1" dirty="0"/>
              <a:t>)</a:t>
            </a:r>
            <a:r>
              <a:rPr lang="zh-CN" altLang="en-US" sz="2400" dirty="0"/>
              <a:t>！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§13.2.3    </a:t>
            </a:r>
            <a:r>
              <a:rPr lang="zh-CN" altLang="en-US" dirty="0">
                <a:latin typeface="宋体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当用户需要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遍历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集合中的对象</a:t>
            </a:r>
            <a:r>
              <a:rPr lang="zh-CN" altLang="en-US" dirty="0"/>
              <a:t>时，应当使用</a:t>
            </a:r>
            <a:r>
              <a:rPr lang="zh-CN" altLang="en-US" dirty="0">
                <a:solidFill>
                  <a:srgbClr val="0000CC"/>
                </a:solidFill>
              </a:rPr>
              <a:t>该集合提供的</a:t>
            </a:r>
            <a:r>
              <a:rPr lang="zh-CN" altLang="en-US" dirty="0">
                <a:solidFill>
                  <a:srgbClr val="C00000"/>
                </a:solidFill>
              </a:rPr>
              <a:t>迭代器</a:t>
            </a:r>
            <a:r>
              <a:rPr lang="en-US" altLang="zh-CN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java.util.Iterator</a:t>
            </a:r>
            <a:r>
              <a:rPr lang="en-US" altLang="zh-CN" dirty="0"/>
              <a:t>)</a:t>
            </a:r>
            <a:r>
              <a:rPr lang="zh-CN" altLang="en-US" dirty="0"/>
              <a:t>，而不是让集合本身来遍历其中的对象。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dirty="0"/>
              <a:t>由于迭代器遍历集合的方法在找到集合中的一个对象的同时，也得到待遍历的后继对象的引用，因此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迭代器可以快速地遍历集合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2800" dirty="0"/>
              <a:t>通过使用迭代器，可以访问类集中的每一个元素，</a:t>
            </a:r>
            <a:r>
              <a:rPr lang="zh-CN" altLang="en-US" sz="28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一次一个元素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401" y="1676520"/>
            <a:ext cx="8229600" cy="450215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迭代器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Iterator</a:t>
            </a:r>
            <a:r>
              <a:rPr lang="en-US" altLang="zh-CN" b="1" dirty="0"/>
              <a:t>)</a:t>
            </a:r>
            <a:r>
              <a:rPr lang="zh-CN" altLang="en-US" dirty="0"/>
              <a:t>模式，又叫做</a:t>
            </a:r>
            <a:r>
              <a:rPr lang="zh-CN" altLang="en-US" b="1" dirty="0">
                <a:solidFill>
                  <a:srgbClr val="C00000"/>
                </a:solidFill>
              </a:rPr>
              <a:t>游标</a:t>
            </a:r>
            <a:r>
              <a:rPr lang="zh-CN" altLang="en-US" dirty="0"/>
              <a:t>模式。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迭代器</a:t>
            </a:r>
            <a:r>
              <a:rPr lang="zh-CN" altLang="en-US" dirty="0"/>
              <a:t>提供一种方法访问一个容器对象中各个元素，而又不需暴露该对象的内部细节。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A2F561-EBC0-4B3D-881F-CC874BF12D13}"/>
              </a:ext>
            </a:extLst>
          </p:cNvPr>
          <p:cNvSpPr txBox="1"/>
          <p:nvPr/>
        </p:nvSpPr>
        <p:spPr>
          <a:xfrm>
            <a:off x="2106402" y="3708718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397EC7-9884-430C-BD33-3D0118C87A77}"/>
              </a:ext>
            </a:extLst>
          </p:cNvPr>
          <p:cNvSpPr txBox="1"/>
          <p:nvPr/>
        </p:nvSpPr>
        <p:spPr>
          <a:xfrm>
            <a:off x="3697661" y="3708717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96A426-8754-4A24-B8EB-2004986FF185}"/>
              </a:ext>
            </a:extLst>
          </p:cNvPr>
          <p:cNvSpPr txBox="1"/>
          <p:nvPr/>
        </p:nvSpPr>
        <p:spPr>
          <a:xfrm>
            <a:off x="6880179" y="3706484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5A2BC1-3A51-4B85-BB5E-F311E44ADAD1}"/>
              </a:ext>
            </a:extLst>
          </p:cNvPr>
          <p:cNvSpPr txBox="1"/>
          <p:nvPr/>
        </p:nvSpPr>
        <p:spPr>
          <a:xfrm>
            <a:off x="5288920" y="3708717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422291-CB55-4081-B2BA-A5769CEA632A}"/>
              </a:ext>
            </a:extLst>
          </p:cNvPr>
          <p:cNvCxnSpPr>
            <a:endCxn id="7" idx="1"/>
          </p:cNvCxnSpPr>
          <p:nvPr/>
        </p:nvCxnSpPr>
        <p:spPr>
          <a:xfrm>
            <a:off x="3196765" y="3937316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9FA93F8-B356-499D-8C70-84438AC3795D}"/>
              </a:ext>
            </a:extLst>
          </p:cNvPr>
          <p:cNvCxnSpPr/>
          <p:nvPr/>
        </p:nvCxnSpPr>
        <p:spPr>
          <a:xfrm>
            <a:off x="4788024" y="3933056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307F922-9C38-445E-8D3F-77A6294D248E}"/>
              </a:ext>
            </a:extLst>
          </p:cNvPr>
          <p:cNvCxnSpPr/>
          <p:nvPr/>
        </p:nvCxnSpPr>
        <p:spPr>
          <a:xfrm>
            <a:off x="6379283" y="3924842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6CFDA2-B9B0-4C73-9960-6B5D69E5715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371600" y="3939551"/>
            <a:ext cx="734802" cy="3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DBFF-68B9-4B00-9B6C-DF89F0C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游标</a:t>
            </a:r>
            <a:r>
              <a:rPr lang="zh-CN" altLang="en-US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429A-766A-41A4-88CF-63E1FC2F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021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6738E-9947-4176-B11C-8409147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11188-56C5-464E-B591-1C0FBCE11143}"/>
              </a:ext>
            </a:extLst>
          </p:cNvPr>
          <p:cNvSpPr txBox="1"/>
          <p:nvPr/>
        </p:nvSpPr>
        <p:spPr>
          <a:xfrm>
            <a:off x="2092659" y="3152656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4E9D64-2B0A-4FC8-88FF-8D30516971FF}"/>
              </a:ext>
            </a:extLst>
          </p:cNvPr>
          <p:cNvSpPr txBox="1"/>
          <p:nvPr/>
        </p:nvSpPr>
        <p:spPr>
          <a:xfrm>
            <a:off x="3683918" y="3152655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node2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B3B9B-BD69-4CC4-858C-4BB10B07D9D6}"/>
              </a:ext>
            </a:extLst>
          </p:cNvPr>
          <p:cNvSpPr txBox="1"/>
          <p:nvPr/>
        </p:nvSpPr>
        <p:spPr>
          <a:xfrm>
            <a:off x="6866436" y="3150422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43909-C7AA-43B9-9A90-9130FB43C0D6}"/>
              </a:ext>
            </a:extLst>
          </p:cNvPr>
          <p:cNvSpPr txBox="1"/>
          <p:nvPr/>
        </p:nvSpPr>
        <p:spPr>
          <a:xfrm>
            <a:off x="5275177" y="3152655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07021B-252F-4AFC-9A6B-D98E2D2FE683}"/>
              </a:ext>
            </a:extLst>
          </p:cNvPr>
          <p:cNvCxnSpPr>
            <a:endCxn id="6" idx="1"/>
          </p:cNvCxnSpPr>
          <p:nvPr/>
        </p:nvCxnSpPr>
        <p:spPr>
          <a:xfrm>
            <a:off x="3183022" y="338125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2075EE-4787-4053-B307-03D1E927321D}"/>
              </a:ext>
            </a:extLst>
          </p:cNvPr>
          <p:cNvCxnSpPr/>
          <p:nvPr/>
        </p:nvCxnSpPr>
        <p:spPr>
          <a:xfrm>
            <a:off x="4774281" y="337699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168439-F0FF-4459-95C9-DB0BE8CF82AA}"/>
              </a:ext>
            </a:extLst>
          </p:cNvPr>
          <p:cNvCxnSpPr/>
          <p:nvPr/>
        </p:nvCxnSpPr>
        <p:spPr>
          <a:xfrm>
            <a:off x="6365540" y="3368780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CA10CB-F54C-4E11-9FCC-2AF4E6726F6D}"/>
              </a:ext>
            </a:extLst>
          </p:cNvPr>
          <p:cNvCxnSpPr>
            <a:cxnSpLocks/>
          </p:cNvCxnSpPr>
          <p:nvPr/>
        </p:nvCxnSpPr>
        <p:spPr>
          <a:xfrm>
            <a:off x="1362658" y="3368780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58709249-DBE5-425A-9398-559FF9116127}"/>
              </a:ext>
            </a:extLst>
          </p:cNvPr>
          <p:cNvSpPr/>
          <p:nvPr/>
        </p:nvSpPr>
        <p:spPr>
          <a:xfrm>
            <a:off x="971600" y="3826400"/>
            <a:ext cx="1304239" cy="360015"/>
          </a:xfrm>
          <a:prstGeom prst="borderCallout1">
            <a:avLst>
              <a:gd name="adj1" fmla="val 508"/>
              <a:gd name="adj2" fmla="val 51667"/>
              <a:gd name="adj3" fmla="val -117551"/>
              <a:gd name="adj4" fmla="val 836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iterator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在</a:t>
            </a:r>
            <a:r>
              <a:rPr lang="en-US" altLang="zh-CN" dirty="0">
                <a:latin typeface="Tahoma" pitchFamily="34" charset="0"/>
              </a:rPr>
              <a:t>jdk1.2</a:t>
            </a:r>
            <a:r>
              <a:rPr lang="zh-CN" altLang="en-US" dirty="0">
                <a:latin typeface="宋体" charset="-122"/>
              </a:rPr>
              <a:t>之后，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宋体" charset="-122"/>
              </a:rPr>
              <a:t>提供了实现常见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r>
              <a:rPr lang="zh-CN" altLang="en-US" dirty="0">
                <a:latin typeface="宋体" charset="-122"/>
              </a:rPr>
              <a:t>的类，这些实现数据结构的类通称为</a:t>
            </a: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集合框架</a:t>
            </a:r>
            <a:r>
              <a:rPr lang="zh-CN" altLang="en-US" dirty="0">
                <a:latin typeface="宋体" charset="-122"/>
              </a:rPr>
              <a:t>。</a:t>
            </a:r>
            <a:endParaRPr lang="en-US" altLang="zh-CN" dirty="0">
              <a:latin typeface="宋体" charset="-122"/>
            </a:endParaRPr>
          </a:p>
          <a:p>
            <a:endParaRPr lang="en-US" altLang="zh-CN" dirty="0">
              <a:latin typeface="宋体" charset="-122"/>
            </a:endParaRPr>
          </a:p>
          <a:p>
            <a:r>
              <a:rPr lang="zh-CN" altLang="en-US" dirty="0">
                <a:latin typeface="宋体" charset="-122"/>
              </a:rPr>
              <a:t>在</a:t>
            </a:r>
            <a:r>
              <a:rPr lang="en-US" altLang="zh-CN" dirty="0">
                <a:latin typeface="Tahoma" pitchFamily="34" charset="0"/>
              </a:rPr>
              <a:t>JDK1.5</a:t>
            </a:r>
            <a:r>
              <a:rPr lang="zh-CN" altLang="en-US" dirty="0">
                <a:latin typeface="宋体" charset="-122"/>
              </a:rPr>
              <a:t>后，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宋体" charset="-122"/>
              </a:rPr>
              <a:t>集合框架开始支持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泛型</a:t>
            </a: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。</a:t>
            </a:r>
            <a:endParaRPr lang="en-US" altLang="zh-CN" dirty="0">
              <a:latin typeface="宋体" charset="-122"/>
            </a:endParaRPr>
          </a:p>
          <a:p>
            <a:endParaRPr lang="en-US" altLang="zh-CN" dirty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DBFF-68B9-4B00-9B6C-DF89F0C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游标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429A-766A-41A4-88CF-63E1FC2F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6738E-9947-4176-B11C-8409147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4FACFA-E460-463A-B362-F92927DDD037}"/>
              </a:ext>
            </a:extLst>
          </p:cNvPr>
          <p:cNvGrpSpPr/>
          <p:nvPr/>
        </p:nvGrpSpPr>
        <p:grpSpPr>
          <a:xfrm>
            <a:off x="1362658" y="3150422"/>
            <a:ext cx="6594141" cy="1089443"/>
            <a:chOff x="1362658" y="3150422"/>
            <a:chExt cx="6594141" cy="108944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4A11188-56C5-464E-B591-1C0FBCE11143}"/>
                </a:ext>
              </a:extLst>
            </p:cNvPr>
            <p:cNvSpPr txBox="1"/>
            <p:nvPr/>
          </p:nvSpPr>
          <p:spPr>
            <a:xfrm>
              <a:off x="2092659" y="3152656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node1</a:t>
              </a:r>
              <a:endParaRPr lang="zh-CN" altLang="en-US" sz="2400" b="1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F4E9D64-2B0A-4FC8-88FF-8D30516971FF}"/>
                </a:ext>
              </a:extLst>
            </p:cNvPr>
            <p:cNvSpPr txBox="1"/>
            <p:nvPr/>
          </p:nvSpPr>
          <p:spPr>
            <a:xfrm>
              <a:off x="3683918" y="3152655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node2</a:t>
              </a:r>
              <a:endParaRPr lang="zh-CN" altLang="en-US" sz="2400" b="1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8B3B9B-BD69-4CC4-858C-4BB10B07D9D6}"/>
                </a:ext>
              </a:extLst>
            </p:cNvPr>
            <p:cNvSpPr txBox="1"/>
            <p:nvPr/>
          </p:nvSpPr>
          <p:spPr>
            <a:xfrm>
              <a:off x="6866436" y="3150422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node4</a:t>
              </a:r>
              <a:endParaRPr lang="zh-CN" altLang="en-US" sz="2400" b="1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4D43909-C7AA-43B9-9A90-9130FB43C0D6}"/>
                </a:ext>
              </a:extLst>
            </p:cNvPr>
            <p:cNvSpPr txBox="1"/>
            <p:nvPr/>
          </p:nvSpPr>
          <p:spPr>
            <a:xfrm>
              <a:off x="5275177" y="3152655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node3</a:t>
              </a:r>
              <a:endParaRPr lang="zh-CN" altLang="en-US" sz="2400" b="1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707021B-252F-4AFC-9A6B-D98E2D2FE683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3183022" y="338125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02075EE-4787-4053-B307-03D1E927321D}"/>
                </a:ext>
              </a:extLst>
            </p:cNvPr>
            <p:cNvCxnSpPr/>
            <p:nvPr/>
          </p:nvCxnSpPr>
          <p:spPr>
            <a:xfrm>
              <a:off x="4774281" y="337699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D168439-F0FF-4459-95C9-DB0BE8CF82AA}"/>
                </a:ext>
              </a:extLst>
            </p:cNvPr>
            <p:cNvCxnSpPr/>
            <p:nvPr/>
          </p:nvCxnSpPr>
          <p:spPr>
            <a:xfrm>
              <a:off x="6365540" y="3368780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DCA10CB-F54C-4E11-9FCC-2AF4E6726F6D}"/>
                </a:ext>
              </a:extLst>
            </p:cNvPr>
            <p:cNvCxnSpPr>
              <a:cxnSpLocks/>
            </p:cNvCxnSpPr>
            <p:nvPr/>
          </p:nvCxnSpPr>
          <p:spPr>
            <a:xfrm>
              <a:off x="1362658" y="3368780"/>
              <a:ext cx="7359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标注: 线形 13">
              <a:extLst>
                <a:ext uri="{FF2B5EF4-FFF2-40B4-BE49-F238E27FC236}">
                  <a16:creationId xmlns:a16="http://schemas.microsoft.com/office/drawing/2014/main" id="{58709249-DBE5-425A-9398-559FF9116127}"/>
                </a:ext>
              </a:extLst>
            </p:cNvPr>
            <p:cNvSpPr/>
            <p:nvPr/>
          </p:nvSpPr>
          <p:spPr>
            <a:xfrm>
              <a:off x="2699792" y="3879850"/>
              <a:ext cx="1278860" cy="360015"/>
            </a:xfrm>
            <a:prstGeom prst="borderCallout1">
              <a:avLst>
                <a:gd name="adj1" fmla="val 508"/>
                <a:gd name="adj2" fmla="val 51667"/>
                <a:gd name="adj3" fmla="val -128160"/>
                <a:gd name="adj4" fmla="val 746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iterator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873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DBFF-68B9-4B00-9B6C-DF89F0C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游标</a:t>
            </a:r>
            <a:r>
              <a:rPr lang="zh-CN" altLang="en-US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429A-766A-41A4-88CF-63E1FC2F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6738E-9947-4176-B11C-8409147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11188-56C5-464E-B591-1C0FBCE11143}"/>
              </a:ext>
            </a:extLst>
          </p:cNvPr>
          <p:cNvSpPr txBox="1"/>
          <p:nvPr/>
        </p:nvSpPr>
        <p:spPr>
          <a:xfrm>
            <a:off x="2092659" y="3152656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4E9D64-2B0A-4FC8-88FF-8D30516971FF}"/>
              </a:ext>
            </a:extLst>
          </p:cNvPr>
          <p:cNvSpPr txBox="1"/>
          <p:nvPr/>
        </p:nvSpPr>
        <p:spPr>
          <a:xfrm>
            <a:off x="3683918" y="3152655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B3B9B-BD69-4CC4-858C-4BB10B07D9D6}"/>
              </a:ext>
            </a:extLst>
          </p:cNvPr>
          <p:cNvSpPr txBox="1"/>
          <p:nvPr/>
        </p:nvSpPr>
        <p:spPr>
          <a:xfrm>
            <a:off x="6866436" y="3150422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43909-C7AA-43B9-9A90-9130FB43C0D6}"/>
              </a:ext>
            </a:extLst>
          </p:cNvPr>
          <p:cNvSpPr txBox="1"/>
          <p:nvPr/>
        </p:nvSpPr>
        <p:spPr>
          <a:xfrm>
            <a:off x="5275177" y="3152655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07021B-252F-4AFC-9A6B-D98E2D2FE683}"/>
              </a:ext>
            </a:extLst>
          </p:cNvPr>
          <p:cNvCxnSpPr>
            <a:endCxn id="6" idx="1"/>
          </p:cNvCxnSpPr>
          <p:nvPr/>
        </p:nvCxnSpPr>
        <p:spPr>
          <a:xfrm>
            <a:off x="3183022" y="338125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2075EE-4787-4053-B307-03D1E927321D}"/>
              </a:ext>
            </a:extLst>
          </p:cNvPr>
          <p:cNvCxnSpPr/>
          <p:nvPr/>
        </p:nvCxnSpPr>
        <p:spPr>
          <a:xfrm>
            <a:off x="4774281" y="337699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168439-F0FF-4459-95C9-DB0BE8CF82AA}"/>
              </a:ext>
            </a:extLst>
          </p:cNvPr>
          <p:cNvCxnSpPr/>
          <p:nvPr/>
        </p:nvCxnSpPr>
        <p:spPr>
          <a:xfrm>
            <a:off x="6365540" y="3368780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CA10CB-F54C-4E11-9FCC-2AF4E6726F6D}"/>
              </a:ext>
            </a:extLst>
          </p:cNvPr>
          <p:cNvCxnSpPr>
            <a:cxnSpLocks/>
          </p:cNvCxnSpPr>
          <p:nvPr/>
        </p:nvCxnSpPr>
        <p:spPr>
          <a:xfrm>
            <a:off x="1362658" y="3368780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58709249-DBE5-425A-9398-559FF9116127}"/>
              </a:ext>
            </a:extLst>
          </p:cNvPr>
          <p:cNvSpPr/>
          <p:nvPr/>
        </p:nvSpPr>
        <p:spPr>
          <a:xfrm>
            <a:off x="4211960" y="3879850"/>
            <a:ext cx="1357951" cy="360015"/>
          </a:xfrm>
          <a:prstGeom prst="borderCallout1">
            <a:avLst>
              <a:gd name="adj1" fmla="val 508"/>
              <a:gd name="adj2" fmla="val 51667"/>
              <a:gd name="adj3" fmla="val -130834"/>
              <a:gd name="adj4" fmla="val 762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iterator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4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DBFF-68B9-4B00-9B6C-DF89F0C7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游标</a:t>
            </a:r>
            <a:r>
              <a:rPr lang="zh-CN" altLang="en-US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429A-766A-41A4-88CF-63E1FC2F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6738E-9947-4176-B11C-8409147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11188-56C5-464E-B591-1C0FBCE11143}"/>
              </a:ext>
            </a:extLst>
          </p:cNvPr>
          <p:cNvSpPr txBox="1"/>
          <p:nvPr/>
        </p:nvSpPr>
        <p:spPr>
          <a:xfrm>
            <a:off x="2092659" y="3152656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4E9D64-2B0A-4FC8-88FF-8D30516971FF}"/>
              </a:ext>
            </a:extLst>
          </p:cNvPr>
          <p:cNvSpPr txBox="1"/>
          <p:nvPr/>
        </p:nvSpPr>
        <p:spPr>
          <a:xfrm>
            <a:off x="3683918" y="3152655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B3B9B-BD69-4CC4-858C-4BB10B07D9D6}"/>
              </a:ext>
            </a:extLst>
          </p:cNvPr>
          <p:cNvSpPr txBox="1"/>
          <p:nvPr/>
        </p:nvSpPr>
        <p:spPr>
          <a:xfrm>
            <a:off x="6866436" y="3150422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43909-C7AA-43B9-9A90-9130FB43C0D6}"/>
              </a:ext>
            </a:extLst>
          </p:cNvPr>
          <p:cNvSpPr txBox="1"/>
          <p:nvPr/>
        </p:nvSpPr>
        <p:spPr>
          <a:xfrm>
            <a:off x="5275177" y="3152655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07021B-252F-4AFC-9A6B-D98E2D2FE683}"/>
              </a:ext>
            </a:extLst>
          </p:cNvPr>
          <p:cNvCxnSpPr>
            <a:endCxn id="6" idx="1"/>
          </p:cNvCxnSpPr>
          <p:nvPr/>
        </p:nvCxnSpPr>
        <p:spPr>
          <a:xfrm>
            <a:off x="3183022" y="338125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2075EE-4787-4053-B307-03D1E927321D}"/>
              </a:ext>
            </a:extLst>
          </p:cNvPr>
          <p:cNvCxnSpPr/>
          <p:nvPr/>
        </p:nvCxnSpPr>
        <p:spPr>
          <a:xfrm>
            <a:off x="4774281" y="337699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168439-F0FF-4459-95C9-DB0BE8CF82AA}"/>
              </a:ext>
            </a:extLst>
          </p:cNvPr>
          <p:cNvCxnSpPr/>
          <p:nvPr/>
        </p:nvCxnSpPr>
        <p:spPr>
          <a:xfrm>
            <a:off x="6365540" y="3368780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CA10CB-F54C-4E11-9FCC-2AF4E6726F6D}"/>
              </a:ext>
            </a:extLst>
          </p:cNvPr>
          <p:cNvCxnSpPr>
            <a:cxnSpLocks/>
          </p:cNvCxnSpPr>
          <p:nvPr/>
        </p:nvCxnSpPr>
        <p:spPr>
          <a:xfrm>
            <a:off x="1362658" y="3368780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58709249-DBE5-425A-9398-559FF9116127}"/>
              </a:ext>
            </a:extLst>
          </p:cNvPr>
          <p:cNvSpPr/>
          <p:nvPr/>
        </p:nvSpPr>
        <p:spPr>
          <a:xfrm>
            <a:off x="5868144" y="3879850"/>
            <a:ext cx="1293026" cy="360015"/>
          </a:xfrm>
          <a:prstGeom prst="borderCallout1">
            <a:avLst>
              <a:gd name="adj1" fmla="val 508"/>
              <a:gd name="adj2" fmla="val 51667"/>
              <a:gd name="adj3" fmla="val -129815"/>
              <a:gd name="adj4" fmla="val 745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iterator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2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329642" cy="4502150"/>
          </a:xfrm>
        </p:spPr>
        <p:txBody>
          <a:bodyPr/>
          <a:lstStyle/>
          <a:p>
            <a:r>
              <a:rPr lang="zh-CN" altLang="en-US" dirty="0"/>
              <a:t>迭代器是一个</a:t>
            </a:r>
            <a:r>
              <a:rPr lang="en-US" altLang="zh-CN" b="1" dirty="0">
                <a:solidFill>
                  <a:srgbClr val="C00000"/>
                </a:solidFill>
              </a:rPr>
              <a:t>Iterator</a:t>
            </a:r>
            <a:r>
              <a:rPr lang="zh-CN" altLang="en-US" b="1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实现了该接口的类</a:t>
            </a:r>
            <a:r>
              <a:rPr lang="zh-CN" altLang="en-US" dirty="0"/>
              <a:t>叫做</a:t>
            </a:r>
            <a:r>
              <a:rPr lang="zh-CN" altLang="en-US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可迭代类。</a:t>
            </a:r>
            <a:r>
              <a:rPr lang="zh-CN" altLang="en-US" dirty="0"/>
              <a:t>这些类多数时候指的就是</a:t>
            </a:r>
            <a:r>
              <a:rPr lang="en-US" altLang="zh-CN" dirty="0" err="1"/>
              <a:t>java.util</a:t>
            </a:r>
            <a:r>
              <a:rPr lang="zh-CN" altLang="en-US" dirty="0"/>
              <a:t>包下的集合类。</a:t>
            </a:r>
            <a:endParaRPr lang="en-US" altLang="zh-CN" dirty="0"/>
          </a:p>
          <a:p>
            <a:endParaRPr lang="zh-CN" altLang="en-US" dirty="0"/>
          </a:p>
          <a:p>
            <a:pPr latinLnBrk="0"/>
            <a:r>
              <a:rPr lang="en-US" b="1" dirty="0" err="1">
                <a:solidFill>
                  <a:srgbClr val="FF0000"/>
                </a:solidFill>
              </a:rPr>
              <a:t>java.util.Iterator</a:t>
            </a:r>
            <a:r>
              <a:rPr lang="zh-CN" altLang="en-US" dirty="0"/>
              <a:t>接口：</a:t>
            </a:r>
          </a:p>
          <a:p>
            <a:pPr lvl="2">
              <a:buNone/>
            </a:pP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E9EE2-4627-4026-8A0F-C3DF3420CBC6}"/>
              </a:ext>
            </a:extLst>
          </p:cNvPr>
          <p:cNvSpPr txBox="1"/>
          <p:nvPr/>
        </p:nvSpPr>
        <p:spPr>
          <a:xfrm>
            <a:off x="547501" y="4166524"/>
            <a:ext cx="7840923" cy="192677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0000CC"/>
                </a:solidFill>
              </a:rPr>
              <a:t>interface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Iterator</a:t>
            </a:r>
            <a:r>
              <a:rPr lang="en-US" altLang="zh-CN" sz="2400" b="1" dirty="0"/>
              <a:t> { 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lang="en-US" altLang="zh-CN" sz="2400" b="1" dirty="0" err="1"/>
              <a:t>boolean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hasNext</a:t>
            </a:r>
            <a:r>
              <a:rPr lang="en-US" altLang="zh-CN" sz="2400" b="1" dirty="0"/>
              <a:t>(); 	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6600"/>
                </a:solidFill>
              </a:rPr>
              <a:t>Object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next</a:t>
            </a:r>
            <a:r>
              <a:rPr lang="en-US" altLang="zh-CN" sz="2400" b="1" dirty="0"/>
              <a:t>(); 		</a:t>
            </a:r>
            <a:br>
              <a:rPr lang="en-US" altLang="zh-CN" sz="2400" b="1" dirty="0"/>
            </a:br>
            <a:r>
              <a:rPr lang="en-US" altLang="zh-CN" sz="2400" b="1" dirty="0"/>
              <a:t>    void </a:t>
            </a:r>
            <a:r>
              <a:rPr lang="en-US" altLang="zh-CN" sz="2400" b="1" dirty="0">
                <a:solidFill>
                  <a:srgbClr val="C00000"/>
                </a:solidFill>
              </a:rPr>
              <a:t>remove</a:t>
            </a:r>
            <a:r>
              <a:rPr lang="en-US" altLang="zh-CN" sz="2400" b="1" dirty="0"/>
              <a:t>(); 		</a:t>
            </a:r>
          </a:p>
          <a:p>
            <a:r>
              <a:rPr lang="en-US" altLang="zh-CN" sz="2400" b="1" dirty="0"/>
              <a:t>} 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F5490D-D63E-4066-BA7C-EF74B13C2533}"/>
              </a:ext>
            </a:extLst>
          </p:cNvPr>
          <p:cNvSpPr txBox="1"/>
          <p:nvPr/>
        </p:nvSpPr>
        <p:spPr>
          <a:xfrm>
            <a:off x="3779912" y="4581128"/>
            <a:ext cx="4009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/>
              <a:t>//</a:t>
            </a:r>
            <a:r>
              <a:rPr lang="zh-CN" altLang="en-US" sz="2200"/>
              <a:t>判断是否存在下一个对象元素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912C3D-50CB-44AA-8B70-40DC21AEF56B}"/>
              </a:ext>
            </a:extLst>
          </p:cNvPr>
          <p:cNvSpPr txBox="1"/>
          <p:nvPr/>
        </p:nvSpPr>
        <p:spPr>
          <a:xfrm>
            <a:off x="3746084" y="4950460"/>
            <a:ext cx="2316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//</a:t>
            </a:r>
            <a:r>
              <a:rPr lang="zh-CN" altLang="en-US" sz="2200" dirty="0"/>
              <a:t>获取下一个元素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75768B-AA29-4F4D-B4C0-48FE4E2105C7}"/>
              </a:ext>
            </a:extLst>
          </p:cNvPr>
          <p:cNvSpPr txBox="1"/>
          <p:nvPr/>
        </p:nvSpPr>
        <p:spPr>
          <a:xfrm>
            <a:off x="3723049" y="5315554"/>
            <a:ext cx="2034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//</a:t>
            </a:r>
            <a:r>
              <a:rPr lang="zh-CN" altLang="en-US" sz="2200" dirty="0"/>
              <a:t>移除一个元素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1490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在迭代器</a:t>
            </a:r>
            <a:r>
              <a:rPr lang="en-US" b="1" dirty="0" err="1">
                <a:solidFill>
                  <a:srgbClr val="006600"/>
                </a:solidFill>
              </a:rPr>
              <a:t>Iteartor</a:t>
            </a:r>
            <a:r>
              <a:rPr lang="zh-CN" altLang="en-US" dirty="0"/>
              <a:t>接口中，有以下</a:t>
            </a:r>
            <a:r>
              <a:rPr lang="en-US" altLang="zh-CN" dirty="0"/>
              <a:t>3</a:t>
            </a:r>
            <a:r>
              <a:rPr lang="zh-CN" altLang="en-US" dirty="0"/>
              <a:t>个方法：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1. </a:t>
            </a:r>
            <a:r>
              <a:rPr lang="en-US" altLang="zh-CN" sz="2800" b="1" dirty="0" err="1">
                <a:solidFill>
                  <a:srgbClr val="C00000"/>
                </a:solidFill>
              </a:rPr>
              <a:t>hasNext</a:t>
            </a:r>
            <a:r>
              <a:rPr lang="en-US" altLang="zh-CN" sz="2800" b="1" dirty="0">
                <a:solidFill>
                  <a:srgbClr val="C00000"/>
                </a:solidFill>
              </a:rPr>
              <a:t>()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该方法英语判断集合对象是否还有下一个元素，如果已经是最后一个元素则返回</a:t>
            </a:r>
            <a:r>
              <a:rPr lang="en-US" dirty="0"/>
              <a:t>false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2. </a:t>
            </a:r>
            <a:r>
              <a:rPr lang="en-US" altLang="zh-CN" sz="2800" b="1" dirty="0">
                <a:solidFill>
                  <a:srgbClr val="C00000"/>
                </a:solidFill>
              </a:rPr>
              <a:t>next()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把迭代器的指向移到下一个位置，同时，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该方法返回下一个元素的引用</a:t>
            </a:r>
            <a:r>
              <a:rPr lang="zh-CN" altLang="en-US" b="1" dirty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3</a:t>
            </a:r>
            <a:r>
              <a:rPr lang="en-US" altLang="zh-CN" sz="2800" dirty="0"/>
              <a:t>. </a:t>
            </a:r>
            <a:r>
              <a:rPr lang="en-US" sz="2800" b="1" dirty="0">
                <a:solidFill>
                  <a:srgbClr val="C00000"/>
                </a:solidFill>
              </a:rPr>
              <a:t>remove() </a:t>
            </a:r>
            <a:r>
              <a:rPr lang="en-US" sz="2800" dirty="0"/>
              <a:t>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从迭代器指向的</a:t>
            </a:r>
            <a:r>
              <a:rPr lang="en-US" dirty="0"/>
              <a:t>Collection</a:t>
            </a:r>
            <a:r>
              <a:rPr lang="zh-CN" altLang="en-US" dirty="0"/>
              <a:t>中移除</a:t>
            </a:r>
            <a:r>
              <a:rPr lang="zh-CN" altLang="en-US" dirty="0">
                <a:solidFill>
                  <a:srgbClr val="0000CC"/>
                </a:solidFill>
              </a:rPr>
              <a:t>迭代器返回的最后一个元素</a:t>
            </a:r>
            <a:r>
              <a:rPr lang="zh-CN" altLang="en-US" dirty="0"/>
              <a:t>，该操作使用的比较少。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 lvl="1"/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4"/>
            <a:ext cx="8363272" cy="496857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通过迭代器接口访问</a:t>
            </a:r>
            <a:r>
              <a:rPr lang="zh-CN" altLang="en-US" sz="2400" b="1" dirty="0">
                <a:solidFill>
                  <a:srgbClr val="006600"/>
                </a:solidFill>
              </a:rPr>
              <a:t>类集</a:t>
            </a:r>
            <a:r>
              <a:rPr lang="zh-CN" altLang="en-US" sz="2400" dirty="0"/>
              <a:t>之前，必须得到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一个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迭代器对象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每一个</a:t>
            </a:r>
            <a:r>
              <a:rPr lang="en-US" altLang="zh-CN" sz="2400" b="1" dirty="0">
                <a:solidFill>
                  <a:srgbClr val="FF0000"/>
                </a:solidFill>
              </a:rPr>
              <a:t>Collection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都提供</a:t>
            </a:r>
            <a:r>
              <a:rPr lang="zh-CN" altLang="en-US" sz="2400" dirty="0">
                <a:ea typeface="隶书" panose="02010509060101010101" pitchFamily="49" charset="-122"/>
              </a:rPr>
              <a:t>一个</a:t>
            </a:r>
            <a:r>
              <a:rPr lang="en-US" altLang="zh-CN" sz="2400" b="1" dirty="0">
                <a:solidFill>
                  <a:srgbClr val="0000CC"/>
                </a:solidFill>
                <a:ea typeface="隶书" panose="02010509060101010101" pitchFamily="49" charset="-122"/>
                <a:cs typeface="Tahoma" panose="020B0604030504040204" pitchFamily="34" charset="0"/>
              </a:rPr>
              <a:t>iterator()</a:t>
            </a:r>
            <a:r>
              <a:rPr lang="zh-CN" altLang="en-US" sz="2400" b="1" dirty="0">
                <a:solidFill>
                  <a:srgbClr val="0000CC"/>
                </a:solidFill>
                <a:ea typeface="隶书" panose="02010509060101010101" pitchFamily="49" charset="-122"/>
                <a:cs typeface="Tahoma" panose="020B0604030504040204" pitchFamily="34" charset="0"/>
              </a:rPr>
              <a:t>方法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该方法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一个类集的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迭代器。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迭代器的使用步骤如下：</a:t>
            </a:r>
            <a:endParaRPr lang="en-US" altLang="zh-CN" sz="2400" dirty="0"/>
          </a:p>
          <a:p>
            <a:pPr lvl="1">
              <a:spcBef>
                <a:spcPts val="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通过调用类集的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iterator()</a:t>
            </a:r>
            <a:r>
              <a:rPr lang="zh-CN" altLang="en-US" dirty="0"/>
              <a:t>方法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获得类集的迭代器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建立一个含有</a:t>
            </a:r>
            <a:r>
              <a:rPr lang="en-US" altLang="zh-CN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hasNext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/>
              <a:t>方法的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循环</a:t>
            </a:r>
            <a:r>
              <a:rPr lang="zh-CN" altLang="en-US" dirty="0"/>
              <a:t>，只要</a:t>
            </a:r>
            <a:r>
              <a:rPr lang="en-US" altLang="zh-CN" dirty="0" err="1"/>
              <a:t>hasNext</a:t>
            </a:r>
            <a:r>
              <a:rPr lang="en-US" altLang="zh-CN" dirty="0"/>
              <a:t> ()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，就进行循环迭代。</a:t>
            </a:r>
            <a:endParaRPr lang="en-US" altLang="zh-CN" dirty="0"/>
          </a:p>
          <a:p>
            <a:pPr lvl="1"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在循环内部，通过调用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()</a:t>
            </a:r>
            <a:r>
              <a:rPr lang="zh-CN" altLang="en-US" dirty="0"/>
              <a:t>方法来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得到每一个元素</a:t>
            </a:r>
            <a:r>
              <a:rPr lang="zh-CN" altLang="en-US" dirty="0"/>
              <a:t>。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迭代器指向的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初始位置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元素之前的位置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假设集合</a:t>
            </a:r>
            <a:r>
              <a:rPr lang="en-US" dirty="0"/>
              <a:t>List</a:t>
            </a:r>
            <a:r>
              <a:rPr lang="zh-CN" altLang="en-US" dirty="0"/>
              <a:t>由四个元素</a:t>
            </a:r>
            <a:r>
              <a:rPr lang="en-US" altLang="zh-CN" dirty="0"/>
              <a:t>node</a:t>
            </a:r>
            <a:r>
              <a:rPr lang="en-US" dirty="0"/>
              <a:t>1、</a:t>
            </a:r>
            <a:r>
              <a:rPr lang="en-US" altLang="zh-CN" dirty="0"/>
              <a:t>node</a:t>
            </a:r>
            <a:r>
              <a:rPr lang="en-US" dirty="0"/>
              <a:t>2、</a:t>
            </a:r>
            <a:r>
              <a:rPr lang="en-US" altLang="zh-CN" dirty="0"/>
              <a:t>node</a:t>
            </a:r>
            <a:r>
              <a:rPr lang="en-US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node</a:t>
            </a:r>
            <a:r>
              <a:rPr lang="en-US" dirty="0"/>
              <a:t>4</a:t>
            </a:r>
            <a:r>
              <a:rPr lang="zh-CN" altLang="en-US" dirty="0"/>
              <a:t>组成：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344487" lvl="1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3405E35-64FC-4EF6-A02E-ADE3F07E0646}"/>
              </a:ext>
            </a:extLst>
          </p:cNvPr>
          <p:cNvGrpSpPr/>
          <p:nvPr/>
        </p:nvGrpSpPr>
        <p:grpSpPr>
          <a:xfrm>
            <a:off x="1115616" y="3430363"/>
            <a:ext cx="6594141" cy="463899"/>
            <a:chOff x="1362658" y="3150422"/>
            <a:chExt cx="6594141" cy="46389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13418BF-23FD-431D-BAC7-371AEE6274E2}"/>
                </a:ext>
              </a:extLst>
            </p:cNvPr>
            <p:cNvSpPr txBox="1"/>
            <p:nvPr/>
          </p:nvSpPr>
          <p:spPr>
            <a:xfrm>
              <a:off x="2092659" y="3152656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node1</a:t>
              </a:r>
              <a:endParaRPr lang="zh-CN" altLang="en-US" sz="2400" b="1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8D585E-FEBE-4B9C-97DF-C5C9997B1C07}"/>
                </a:ext>
              </a:extLst>
            </p:cNvPr>
            <p:cNvSpPr txBox="1"/>
            <p:nvPr/>
          </p:nvSpPr>
          <p:spPr>
            <a:xfrm>
              <a:off x="3683918" y="3152655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node2</a:t>
              </a:r>
              <a:endParaRPr lang="zh-CN" altLang="en-US" sz="2400" b="1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99AD18-59B1-4569-9DCA-3BD61E5156FB}"/>
                </a:ext>
              </a:extLst>
            </p:cNvPr>
            <p:cNvSpPr txBox="1"/>
            <p:nvPr/>
          </p:nvSpPr>
          <p:spPr>
            <a:xfrm>
              <a:off x="6866436" y="3150422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node4</a:t>
              </a:r>
              <a:endParaRPr lang="zh-CN" altLang="en-US" sz="2400" b="1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93BFC7E-256E-43FB-9B2E-A67F27D7436C}"/>
                </a:ext>
              </a:extLst>
            </p:cNvPr>
            <p:cNvSpPr txBox="1"/>
            <p:nvPr/>
          </p:nvSpPr>
          <p:spPr>
            <a:xfrm>
              <a:off x="5275177" y="3152655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node3</a:t>
              </a:r>
              <a:endParaRPr lang="zh-CN" altLang="en-US" sz="2400" b="1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7BF333A-FD29-4AF2-B663-153FB5AF5DDF}"/>
                </a:ext>
              </a:extLst>
            </p:cNvPr>
            <p:cNvCxnSpPr>
              <a:endCxn id="37" idx="1"/>
            </p:cNvCxnSpPr>
            <p:nvPr/>
          </p:nvCxnSpPr>
          <p:spPr>
            <a:xfrm>
              <a:off x="3183022" y="338125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43840A8-7863-4D59-8FFF-C00B14660E62}"/>
                </a:ext>
              </a:extLst>
            </p:cNvPr>
            <p:cNvCxnSpPr/>
            <p:nvPr/>
          </p:nvCxnSpPr>
          <p:spPr>
            <a:xfrm>
              <a:off x="4774281" y="337699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5468389-42F2-4B60-834A-892CBB7E5C53}"/>
                </a:ext>
              </a:extLst>
            </p:cNvPr>
            <p:cNvCxnSpPr/>
            <p:nvPr/>
          </p:nvCxnSpPr>
          <p:spPr>
            <a:xfrm>
              <a:off x="6365540" y="3368780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C6F032F-BEBC-47D2-8919-98AA5FADFA9B}"/>
                </a:ext>
              </a:extLst>
            </p:cNvPr>
            <p:cNvCxnSpPr>
              <a:cxnSpLocks/>
            </p:cNvCxnSpPr>
            <p:nvPr/>
          </p:nvCxnSpPr>
          <p:spPr>
            <a:xfrm>
              <a:off x="1362658" y="3368780"/>
              <a:ext cx="7359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3EB71-6E79-4A06-84D8-949275F7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sz="2800" dirty="0"/>
              <a:t>当使用语句</a:t>
            </a:r>
            <a:r>
              <a:rPr lang="en-US" altLang="zh-CN" sz="2800" b="1" dirty="0">
                <a:solidFill>
                  <a:srgbClr val="0000CC"/>
                </a:solidFill>
              </a:rPr>
              <a:t>Iterator it = </a:t>
            </a:r>
            <a:r>
              <a:rPr lang="en-US" altLang="zh-CN" sz="2800" b="1" dirty="0" err="1">
                <a:solidFill>
                  <a:srgbClr val="0000CC"/>
                </a:solidFill>
              </a:rPr>
              <a:t>List.Iterator</a:t>
            </a:r>
            <a:r>
              <a:rPr lang="en-US" altLang="zh-CN" sz="2800" b="1" dirty="0">
                <a:solidFill>
                  <a:srgbClr val="0000CC"/>
                </a:solidFill>
              </a:rPr>
              <a:t>()</a:t>
            </a:r>
            <a:r>
              <a:rPr lang="zh-CN" altLang="en-US" sz="2800" dirty="0"/>
              <a:t>时，迭代器</a:t>
            </a:r>
            <a:r>
              <a:rPr lang="en-US" altLang="zh-CN" sz="2800" dirty="0"/>
              <a:t>it</a:t>
            </a:r>
            <a:r>
              <a:rPr lang="zh-CN" altLang="en-US" sz="2800" dirty="0"/>
              <a:t>指向的位置是第一个节点</a:t>
            </a:r>
            <a:r>
              <a:rPr lang="en-US" altLang="zh-CN" sz="2800" dirty="0"/>
              <a:t>node1</a:t>
            </a:r>
            <a:r>
              <a:rPr lang="zh-CN" altLang="en-US" sz="2800" dirty="0"/>
              <a:t>前的位置；</a:t>
            </a:r>
            <a:endParaRPr lang="en-US" altLang="zh-CN" sz="2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dirty="0"/>
              <a:t>当执行语句</a:t>
            </a:r>
            <a:r>
              <a:rPr lang="en-US" altLang="zh-CN" sz="2800" b="1" dirty="0" err="1">
                <a:solidFill>
                  <a:srgbClr val="0000CC"/>
                </a:solidFill>
              </a:rPr>
              <a:t>it.next</a:t>
            </a:r>
            <a:r>
              <a:rPr lang="en-US" altLang="zh-CN" sz="2800" b="1" dirty="0">
                <a:solidFill>
                  <a:srgbClr val="0000CC"/>
                </a:solidFill>
              </a:rPr>
              <a:t>()</a:t>
            </a:r>
            <a:r>
              <a:rPr lang="zh-CN" altLang="en-US" sz="2800" b="1" dirty="0">
                <a:solidFill>
                  <a:srgbClr val="0000CC"/>
                </a:solidFill>
              </a:rPr>
              <a:t>时，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sz="2800" b="1" dirty="0">
                <a:solidFill>
                  <a:srgbClr val="FF0000"/>
                </a:solidFill>
                <a:ea typeface="华文新魏" panose="02010800040101010101" pitchFamily="2" charset="-122"/>
              </a:rPr>
              <a:t>it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所指向的当前元素</a:t>
            </a:r>
            <a:r>
              <a:rPr lang="zh-CN" altLang="en-US" sz="2800" dirty="0"/>
              <a:t>之后，迭代器指向的位置后移到下图所指向的位置。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5F889-A9F7-4464-BE9A-62DFAA06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B60FCD-022B-46C2-8A30-F89C2D44B66F}"/>
              </a:ext>
            </a:extLst>
          </p:cNvPr>
          <p:cNvGrpSpPr/>
          <p:nvPr/>
        </p:nvGrpSpPr>
        <p:grpSpPr>
          <a:xfrm>
            <a:off x="1220791" y="5253429"/>
            <a:ext cx="6594141" cy="1090680"/>
            <a:chOff x="1362658" y="3150422"/>
            <a:chExt cx="6594141" cy="109068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CB8FB0-62A7-4FE6-877C-165B8CA2DC51}"/>
                </a:ext>
              </a:extLst>
            </p:cNvPr>
            <p:cNvSpPr txBox="1"/>
            <p:nvPr/>
          </p:nvSpPr>
          <p:spPr>
            <a:xfrm>
              <a:off x="2092659" y="3152656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node1</a:t>
              </a:r>
              <a:endParaRPr lang="zh-CN" altLang="en-US" sz="2400" b="1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DB8A378-6B22-47AE-A79F-267AD7FAC032}"/>
                </a:ext>
              </a:extLst>
            </p:cNvPr>
            <p:cNvSpPr txBox="1"/>
            <p:nvPr/>
          </p:nvSpPr>
          <p:spPr>
            <a:xfrm>
              <a:off x="3683918" y="3152655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node2</a:t>
              </a:r>
              <a:endParaRPr lang="zh-CN" altLang="en-US" sz="2400" b="1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184206-2F08-4958-B2BB-FC5BEA58B885}"/>
                </a:ext>
              </a:extLst>
            </p:cNvPr>
            <p:cNvSpPr txBox="1"/>
            <p:nvPr/>
          </p:nvSpPr>
          <p:spPr>
            <a:xfrm>
              <a:off x="6866436" y="3150422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node4</a:t>
              </a:r>
              <a:endParaRPr lang="zh-CN" altLang="en-US" sz="2400" b="1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8268CD6-CF9C-4218-B38F-7A53315B2828}"/>
                </a:ext>
              </a:extLst>
            </p:cNvPr>
            <p:cNvSpPr txBox="1"/>
            <p:nvPr/>
          </p:nvSpPr>
          <p:spPr>
            <a:xfrm>
              <a:off x="5275177" y="3152655"/>
              <a:ext cx="1090363" cy="46166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node3</a:t>
              </a:r>
              <a:endParaRPr lang="zh-CN" altLang="en-US" sz="2400" b="1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3952D28-9E18-4128-8BBE-2256FBF7FFFD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3183022" y="338125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BB84A1E-CC3D-480B-9382-B62A254FBC29}"/>
                </a:ext>
              </a:extLst>
            </p:cNvPr>
            <p:cNvCxnSpPr/>
            <p:nvPr/>
          </p:nvCxnSpPr>
          <p:spPr>
            <a:xfrm>
              <a:off x="4774281" y="337699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0D55539-2BEA-4CCE-981D-A503B29084DC}"/>
                </a:ext>
              </a:extLst>
            </p:cNvPr>
            <p:cNvCxnSpPr/>
            <p:nvPr/>
          </p:nvCxnSpPr>
          <p:spPr>
            <a:xfrm>
              <a:off x="6365540" y="3368780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2B9D983-DF7E-4A24-B142-11588B29B09F}"/>
                </a:ext>
              </a:extLst>
            </p:cNvPr>
            <p:cNvCxnSpPr>
              <a:cxnSpLocks/>
            </p:cNvCxnSpPr>
            <p:nvPr/>
          </p:nvCxnSpPr>
          <p:spPr>
            <a:xfrm>
              <a:off x="1362658" y="3368780"/>
              <a:ext cx="7359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标注: 线形 13">
              <a:extLst>
                <a:ext uri="{FF2B5EF4-FFF2-40B4-BE49-F238E27FC236}">
                  <a16:creationId xmlns:a16="http://schemas.microsoft.com/office/drawing/2014/main" id="{8A057D76-987D-422B-8692-71E0485DBC15}"/>
                </a:ext>
              </a:extLst>
            </p:cNvPr>
            <p:cNvSpPr/>
            <p:nvPr/>
          </p:nvSpPr>
          <p:spPr>
            <a:xfrm>
              <a:off x="3221089" y="3881087"/>
              <a:ext cx="484756" cy="360015"/>
            </a:xfrm>
            <a:prstGeom prst="borderCallout1">
              <a:avLst>
                <a:gd name="adj1" fmla="val 508"/>
                <a:gd name="adj2" fmla="val 51667"/>
                <a:gd name="adj3" fmla="val -137502"/>
                <a:gd name="adj4" fmla="val 898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it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C9ADA8A-660F-447E-94CD-70B711B7927B}"/>
              </a:ext>
            </a:extLst>
          </p:cNvPr>
          <p:cNvSpPr txBox="1"/>
          <p:nvPr/>
        </p:nvSpPr>
        <p:spPr>
          <a:xfrm>
            <a:off x="1950792" y="1847058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86AAFE-3A51-4687-97AC-B2016168076C}"/>
              </a:ext>
            </a:extLst>
          </p:cNvPr>
          <p:cNvSpPr txBox="1"/>
          <p:nvPr/>
        </p:nvSpPr>
        <p:spPr>
          <a:xfrm>
            <a:off x="3542051" y="1847057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F4C5C7-9B74-48DC-AC8F-6754ADD6D899}"/>
              </a:ext>
            </a:extLst>
          </p:cNvPr>
          <p:cNvSpPr txBox="1"/>
          <p:nvPr/>
        </p:nvSpPr>
        <p:spPr>
          <a:xfrm>
            <a:off x="6724569" y="1844824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node4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515085-552F-491D-B252-4C4C1C6221FF}"/>
              </a:ext>
            </a:extLst>
          </p:cNvPr>
          <p:cNvSpPr txBox="1"/>
          <p:nvPr/>
        </p:nvSpPr>
        <p:spPr>
          <a:xfrm>
            <a:off x="5133310" y="1847057"/>
            <a:ext cx="1090363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83B3E3-891A-4D8F-BF85-A2E6803D854C}"/>
              </a:ext>
            </a:extLst>
          </p:cNvPr>
          <p:cNvCxnSpPr>
            <a:endCxn id="17" idx="1"/>
          </p:cNvCxnSpPr>
          <p:nvPr/>
        </p:nvCxnSpPr>
        <p:spPr>
          <a:xfrm>
            <a:off x="3041155" y="2075656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1D4E75-809A-461B-9EFA-2023F1DC5120}"/>
              </a:ext>
            </a:extLst>
          </p:cNvPr>
          <p:cNvCxnSpPr>
            <a:cxnSpLocks/>
          </p:cNvCxnSpPr>
          <p:nvPr/>
        </p:nvCxnSpPr>
        <p:spPr>
          <a:xfrm>
            <a:off x="4632414" y="2071396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0FED88-11B7-4EBB-90BD-AF24BC067849}"/>
              </a:ext>
            </a:extLst>
          </p:cNvPr>
          <p:cNvCxnSpPr>
            <a:cxnSpLocks/>
          </p:cNvCxnSpPr>
          <p:nvPr/>
        </p:nvCxnSpPr>
        <p:spPr>
          <a:xfrm>
            <a:off x="6172200" y="2065416"/>
            <a:ext cx="5523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7243F1-2F53-4492-A32C-423BC3ACA23A}"/>
              </a:ext>
            </a:extLst>
          </p:cNvPr>
          <p:cNvCxnSpPr>
            <a:cxnSpLocks/>
          </p:cNvCxnSpPr>
          <p:nvPr/>
        </p:nvCxnSpPr>
        <p:spPr>
          <a:xfrm>
            <a:off x="1220791" y="2063182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A4181A0F-6369-4DA0-B33E-1C60665ED98E}"/>
              </a:ext>
            </a:extLst>
          </p:cNvPr>
          <p:cNvSpPr/>
          <p:nvPr/>
        </p:nvSpPr>
        <p:spPr>
          <a:xfrm>
            <a:off x="1403648" y="2564904"/>
            <a:ext cx="504056" cy="360015"/>
          </a:xfrm>
          <a:prstGeom prst="borderCallout1">
            <a:avLst>
              <a:gd name="adj1" fmla="val 508"/>
              <a:gd name="adj2" fmla="val 51667"/>
              <a:gd name="adj3" fmla="val -125773"/>
              <a:gd name="adj4" fmla="val 1043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链表</a:t>
            </a:r>
            <a:r>
              <a:rPr lang="zh-CN" altLang="en-US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迭代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器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链表对象可以使用</a:t>
            </a:r>
            <a:r>
              <a:rPr lang="en-US" altLang="zh-CN" sz="24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方法获取一个</a:t>
            </a:r>
            <a:r>
              <a:rPr lang="en-US" altLang="zh-CN" sz="24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，该对象就是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针对当前链表的迭代器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例题13-3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课堂阅读与讨论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38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429" y="2442354"/>
            <a:ext cx="784717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LinkedList&lt;</a:t>
            </a:r>
            <a:r>
              <a:rPr lang="en-US" altLang="zh-CN" sz="2400" b="1" dirty="0">
                <a:solidFill>
                  <a:srgbClr val="CC0099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=new LinkedList&lt;</a:t>
            </a:r>
            <a:r>
              <a:rPr lang="en-US" altLang="zh-CN" sz="2400" b="1" dirty="0">
                <a:solidFill>
                  <a:srgbClr val="CC0099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&gt;();  </a:t>
            </a:r>
          </a:p>
          <a:p>
            <a:pPr>
              <a:buNone/>
            </a:pP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	……</a:t>
            </a:r>
          </a:p>
          <a:p>
            <a:pPr>
              <a:buNone/>
            </a:pPr>
            <a:r>
              <a:rPr lang="en-US" altLang="zh-CN" sz="2400" dirty="0">
                <a:latin typeface="+mj-lt"/>
                <a:cs typeface="Tahoma" panose="020B0604030504040204" pitchFamily="34" charset="0"/>
              </a:rPr>
              <a:t>//</a:t>
            </a:r>
            <a:r>
              <a:rPr lang="zh-CN" altLang="en-US" sz="2400" dirty="0">
                <a:latin typeface="+mj-lt"/>
                <a:cs typeface="Tahoma" panose="020B0604030504040204" pitchFamily="34" charset="0"/>
              </a:rPr>
              <a:t>使用</a:t>
            </a:r>
            <a:r>
              <a:rPr lang="en-US" altLang="zh-CN" sz="2400" dirty="0">
                <a:latin typeface="+mj-lt"/>
                <a:cs typeface="Tahoma" panose="020B0604030504040204" pitchFamily="34" charset="0"/>
              </a:rPr>
              <a:t>Iterator</a:t>
            </a:r>
            <a:r>
              <a:rPr lang="zh-CN" altLang="en-US" sz="2400" dirty="0">
                <a:latin typeface="+mj-lt"/>
                <a:cs typeface="Tahoma" panose="020B0604030504040204" pitchFamily="34" charset="0"/>
              </a:rPr>
              <a:t>对象遍历链表</a:t>
            </a:r>
            <a:endParaRPr lang="en-US" altLang="zh-CN" sz="2400" dirty="0">
              <a:latin typeface="+mj-lt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Iterator&lt;</a:t>
            </a:r>
            <a:r>
              <a:rPr lang="en-US" altLang="zh-CN" sz="2400" b="1" dirty="0">
                <a:solidFill>
                  <a:srgbClr val="CC0099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4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400" b="1" dirty="0" err="1">
                <a:solidFill>
                  <a:srgbClr val="0066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en-US" altLang="zh-CN" sz="24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.iterator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None/>
            </a:pP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while(</a:t>
            </a:r>
            <a:r>
              <a:rPr lang="en-US" altLang="zh-CN" sz="24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iter.hasNext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){</a:t>
            </a:r>
          </a:p>
          <a:p>
            <a:pPr>
              <a:buNone/>
            </a:pP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String </a:t>
            </a:r>
            <a:r>
              <a:rPr lang="en-US" altLang="zh-CN" sz="24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</a:t>
            </a: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24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iter.next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400" b="1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38F604-1859-46AF-89F1-5FDF4C1CD74B}"/>
              </a:ext>
            </a:extLst>
          </p:cNvPr>
          <p:cNvSpPr txBox="1"/>
          <p:nvPr/>
        </p:nvSpPr>
        <p:spPr>
          <a:xfrm>
            <a:off x="5724128" y="3571156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//1. </a:t>
            </a:r>
            <a:r>
              <a:rPr lang="zh-CN" altLang="en-US" sz="2000" b="1" dirty="0">
                <a:latin typeface="+mj-lt"/>
                <a:cs typeface="Tahoma" panose="020B0604030504040204" pitchFamily="34" charset="0"/>
              </a:rPr>
              <a:t>获取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cs typeface="Tahoma" panose="020B0604030504040204" pitchFamily="34" charset="0"/>
              </a:rPr>
              <a:t>对象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D48BDC-45ED-4902-8F7E-91B6220E1370}"/>
              </a:ext>
            </a:extLst>
          </p:cNvPr>
          <p:cNvSpPr txBox="1"/>
          <p:nvPr/>
        </p:nvSpPr>
        <p:spPr>
          <a:xfrm>
            <a:off x="5163189" y="399539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//2. </a:t>
            </a:r>
            <a:r>
              <a:rPr lang="zh-CN" altLang="en-US" sz="2000" b="1" dirty="0">
                <a:latin typeface="+mj-lt"/>
                <a:cs typeface="Tahoma" panose="020B0604030504040204" pitchFamily="34" charset="0"/>
              </a:rPr>
              <a:t>建立循环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83D3D-3C08-4000-A6E8-0661A781338A}"/>
              </a:ext>
            </a:extLst>
          </p:cNvPr>
          <p:cNvSpPr txBox="1"/>
          <p:nvPr/>
        </p:nvSpPr>
        <p:spPr>
          <a:xfrm>
            <a:off x="5164677" y="4286182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//3. </a:t>
            </a:r>
            <a:r>
              <a:rPr lang="zh-CN" altLang="en-US" sz="2000" b="1" dirty="0">
                <a:latin typeface="+mj-lt"/>
                <a:cs typeface="Tahoma" panose="020B0604030504040204" pitchFamily="34" charset="0"/>
              </a:rPr>
              <a:t>获取节点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元素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F49892-396E-42F4-8932-33F3555D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5271459"/>
            <a:ext cx="358140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§13.2.3  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宋体" charset="-122"/>
              </a:rPr>
              <a:t>遍历链表 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JDK1.5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之前没有泛型的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类，可以用普通的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创建一个链表对象,如：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sz="24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=new </a:t>
            </a:r>
            <a:r>
              <a:rPr lang="en-US" altLang="zh-CN" sz="2400" b="1" dirty="0" err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LinkedList</a:t>
            </a:r>
            <a:r>
              <a:rPr lang="en-US" altLang="zh-CN" sz="24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 </a:t>
            </a: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泛型的主要目的是可以建立具有类型安全的集合框架，优点就是：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在使用这些泛型类建立的数据结构时，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ahoma" pitchFamily="34" charset="0"/>
              </a:rPr>
              <a:t>不必进行强制类型转换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，即：不要求进行运行时类型检查。</a:t>
            </a:r>
            <a:r>
              <a:rPr lang="zh-CN" altLang="en-US" sz="1600" dirty="0">
                <a:latin typeface="Tahoma" pitchFamily="34" charset="0"/>
                <a:cs typeface="Tahoma" pitchFamily="34" charset="0"/>
              </a:rPr>
              <a:t> </a:t>
            </a:r>
            <a:endParaRPr lang="en-US" altLang="zh-CN" sz="16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endParaRPr lang="zh-CN" altLang="en-US" sz="20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例题13-4, 例题13-5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课后阅读</a:t>
            </a:r>
            <a:r>
              <a:rPr lang="en-US" altLang="zh-CN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)</a:t>
            </a:r>
            <a:endParaRPr lang="zh-CN" altLang="en-US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§13.1   泛型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(Generics)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是在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JDK1.5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中推出的，其主要目的是可以建立具有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类型安全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的集合框架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，如：</a:t>
            </a: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链表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(LinkedList)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、散列映射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(HashMap)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等数据结构。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定义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ahoma" panose="020B0604030504040204" pitchFamily="34" charset="0"/>
              </a:rPr>
              <a:t>泛型类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Tahoma" panose="020B0604030504040204" pitchFamily="34" charset="0"/>
            </a:endParaRPr>
          </a:p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创建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ahoma" panose="020B0604030504040204" pitchFamily="34" charset="0"/>
              </a:rPr>
              <a:t>泛型类对象</a:t>
            </a: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§13.3   </a:t>
            </a:r>
            <a:r>
              <a:rPr lang="zh-CN" altLang="en-US" dirty="0">
                <a:latin typeface="宋体" charset="-122"/>
              </a:rPr>
              <a:t>堆栈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堆栈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是一种“后进先出”的数据结构，只能在一端进行输入或输出数据的操作。 </a:t>
            </a: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Stack&lt;E&gt;</a:t>
            </a:r>
            <a:r>
              <a:rPr lang="zh-CN" altLang="en-US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泛型类，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创建一个堆栈对象。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堆栈对象常用方法：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E push(E item);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实现压栈操作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E pop();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实现弹栈操作。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endParaRPr lang="zh-CN" altLang="en-US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§13.3   堆栈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ahoma" pitchFamily="34" charset="0"/>
                <a:cs typeface="Tahoma" pitchFamily="34" charset="0"/>
              </a:rPr>
              <a:t>堆栈对象常用方法：</a:t>
            </a:r>
            <a:endParaRPr lang="en-US" altLang="zh-CN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empty();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判断堆栈是否还有数据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E peek();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获取堆栈顶端的数据，但不删除该数据。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search(Object data);</a:t>
            </a: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获取数据在堆栈中的位置。 </a:t>
            </a: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10000"/>
              </a:lnSpc>
            </a:pPr>
            <a:endParaRPr lang="zh-CN" altLang="en-US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例题13-6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课后练习</a:t>
            </a:r>
            <a:r>
              <a:rPr lang="en-US" altLang="zh-CN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itchFamily="34" charset="0"/>
                <a:cs typeface="Tahoma" pitchFamily="34" charset="0"/>
              </a:rPr>
              <a:pPr/>
              <a:t>41</a:t>
            </a:fld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en-US"/>
              <a:t>Comparable</a:t>
            </a:r>
            <a:r>
              <a:rPr lang="zh-CN" altLang="en-US" dirty="0"/>
              <a:t>排序接口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329642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CC"/>
                </a:solidFill>
              </a:rPr>
              <a:t>Comparable</a:t>
            </a:r>
            <a:r>
              <a:rPr lang="zh-CN" altLang="en-US" dirty="0"/>
              <a:t>是系统定义的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一个排序接口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若一个类实现了</a:t>
            </a:r>
            <a:r>
              <a:rPr lang="en-US" b="1" dirty="0">
                <a:solidFill>
                  <a:srgbClr val="0000CC"/>
                </a:solidFill>
              </a:rPr>
              <a:t>Comparable</a:t>
            </a:r>
            <a:r>
              <a:rPr lang="zh-CN" altLang="en-US" dirty="0"/>
              <a:t>接口，就意味着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该类支持排序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实现了</a:t>
            </a:r>
            <a:r>
              <a:rPr lang="en-US" sz="2400" b="1" dirty="0">
                <a:solidFill>
                  <a:srgbClr val="0000CC"/>
                </a:solidFill>
              </a:rPr>
              <a:t>Comparable</a:t>
            </a:r>
            <a:r>
              <a:rPr lang="zh-CN" altLang="en-US" sz="2400" b="1" dirty="0">
                <a:solidFill>
                  <a:srgbClr val="0000CC"/>
                </a:solidFill>
              </a:rPr>
              <a:t>接口</a:t>
            </a:r>
            <a:r>
              <a:rPr lang="zh-CN" altLang="en-US" sz="2400" dirty="0"/>
              <a:t>的类的对象的</a:t>
            </a:r>
            <a:r>
              <a:rPr lang="zh-CN" altLang="en-US" sz="2400" dirty="0">
                <a:solidFill>
                  <a:srgbClr val="0000CC"/>
                </a:solidFill>
              </a:rPr>
              <a:t>列表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CC"/>
                </a:solidFill>
              </a:rPr>
              <a:t>数组</a:t>
            </a:r>
            <a:r>
              <a:rPr lang="zh-CN" altLang="en-US" sz="2400" dirty="0"/>
              <a:t>可以通过</a:t>
            </a:r>
            <a:r>
              <a:rPr lang="en-US" sz="2400" b="1" dirty="0" err="1"/>
              <a:t>Collections.</a:t>
            </a:r>
            <a:r>
              <a:rPr lang="en-US" sz="2400" b="1" dirty="0" err="1">
                <a:solidFill>
                  <a:srgbClr val="006600"/>
                </a:solidFill>
              </a:rPr>
              <a:t>sort</a:t>
            </a:r>
            <a:r>
              <a:rPr lang="zh-CN" altLang="en-US" sz="2400" dirty="0"/>
              <a:t>或</a:t>
            </a:r>
            <a:r>
              <a:rPr lang="en-US" sz="2400" b="1" dirty="0" err="1"/>
              <a:t>Arrays.</a:t>
            </a:r>
            <a:r>
              <a:rPr lang="en-US" sz="2400" b="1" dirty="0" err="1">
                <a:solidFill>
                  <a:srgbClr val="006600"/>
                </a:solidFill>
              </a:rPr>
              <a:t>sort</a:t>
            </a:r>
            <a:r>
              <a:rPr lang="zh-CN" altLang="en-US" sz="2400" dirty="0"/>
              <a:t>进行自动排序。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1000" dirty="0"/>
          </a:p>
          <a:p>
            <a:pPr algn="ctr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Collections</a:t>
            </a:r>
            <a:r>
              <a:rPr lang="en-US" sz="2400" b="1" dirty="0" err="1">
                <a:solidFill>
                  <a:srgbClr val="0000CC"/>
                </a:solidFill>
              </a:rPr>
              <a:t>.sort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6600"/>
                </a:solidFill>
              </a:rPr>
              <a:t>subList</a:t>
            </a:r>
            <a:r>
              <a:rPr lang="en-US" sz="2400" b="1" dirty="0">
                <a:solidFill>
                  <a:srgbClr val="0000CC"/>
                </a:solidFill>
              </a:rPr>
              <a:t>);</a:t>
            </a:r>
          </a:p>
          <a:p>
            <a:pPr algn="ctr">
              <a:spcBef>
                <a:spcPts val="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6600"/>
                </a:solidFill>
                <a:cs typeface="+mn-cs"/>
              </a:rPr>
              <a:t>subList</a:t>
            </a:r>
            <a:r>
              <a:rPr lang="zh-CN" altLang="en-US" dirty="0"/>
              <a:t>每一个节点里面的对象必须实现</a:t>
            </a:r>
            <a:r>
              <a:rPr lang="en-US" b="1" dirty="0">
                <a:solidFill>
                  <a:srgbClr val="C00000"/>
                </a:solidFill>
              </a:rPr>
              <a:t>comparable</a:t>
            </a:r>
            <a:r>
              <a:rPr lang="zh-CN" altLang="en-US" dirty="0"/>
              <a:t>接口，完成</a:t>
            </a:r>
            <a:r>
              <a:rPr lang="en-US" b="1" dirty="0" err="1">
                <a:solidFill>
                  <a:srgbClr val="C00000"/>
                </a:solidFill>
              </a:rPr>
              <a:t>compareTo</a:t>
            </a:r>
            <a:r>
              <a:rPr lang="zh-CN" altLang="en-US" dirty="0"/>
              <a:t>方法，才能调用</a:t>
            </a:r>
            <a:r>
              <a:rPr lang="en-US" dirty="0"/>
              <a:t>sort</a:t>
            </a:r>
            <a:r>
              <a:rPr lang="zh-CN" altLang="en-US" dirty="0"/>
              <a:t>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</a:t>
            </a:r>
            <a:r>
              <a:rPr lang="zh-CN" altLang="en-US" dirty="0"/>
              <a:t>排序接口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fr-FR" dirty="0"/>
              <a:t>java.lang</a:t>
            </a:r>
            <a:r>
              <a:rPr lang="zh-CN" altLang="en-US" dirty="0"/>
              <a:t>包中，</a:t>
            </a:r>
            <a:r>
              <a:rPr lang="en-US" altLang="zh-CN" sz="2800" b="1" dirty="0">
                <a:solidFill>
                  <a:srgbClr val="0000CC"/>
                </a:solidFill>
              </a:rPr>
              <a:t> Comparable</a:t>
            </a:r>
            <a:r>
              <a:rPr lang="zh-CN" altLang="en-US" dirty="0"/>
              <a:t>是一个泛型接口：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sz="2800" dirty="0"/>
              <a:t>返回： 负整数、零或正整数，根据此对象是小于、等于还是大于指定对象。</a:t>
            </a:r>
            <a:endParaRPr lang="fr-FR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2976" y="2500306"/>
            <a:ext cx="549862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sz="2400" b="1" dirty="0"/>
              <a:t>public interface </a:t>
            </a:r>
            <a:r>
              <a:rPr lang="fr-FR" sz="2400" b="1" dirty="0">
                <a:solidFill>
                  <a:srgbClr val="C00000"/>
                </a:solidFill>
              </a:rPr>
              <a:t>Comparable</a:t>
            </a:r>
            <a:r>
              <a:rPr lang="fr-FR" sz="2400" b="1" dirty="0"/>
              <a:t>&lt;</a:t>
            </a:r>
            <a:r>
              <a:rPr lang="fr-FR" sz="2400" b="1" dirty="0">
                <a:solidFill>
                  <a:srgbClr val="C00000"/>
                </a:solidFill>
              </a:rPr>
              <a:t>T</a:t>
            </a:r>
            <a:r>
              <a:rPr lang="fr-FR" sz="2400" b="1" dirty="0"/>
              <a:t>&gt; {     </a:t>
            </a:r>
          </a:p>
          <a:p>
            <a:pPr lvl="1">
              <a:buNone/>
            </a:pPr>
            <a:r>
              <a:rPr lang="fr-FR" sz="2400" b="1" dirty="0">
                <a:solidFill>
                  <a:srgbClr val="0000CC"/>
                </a:solidFill>
              </a:rPr>
              <a:t>public int compareTo(</a:t>
            </a:r>
            <a:r>
              <a:rPr lang="fr-FR" sz="2400" b="1" dirty="0">
                <a:solidFill>
                  <a:srgbClr val="C00000"/>
                </a:solidFill>
              </a:rPr>
              <a:t>T</a:t>
            </a:r>
            <a:r>
              <a:rPr lang="fr-FR" sz="2400" b="1" dirty="0">
                <a:solidFill>
                  <a:srgbClr val="0000CC"/>
                </a:solidFill>
              </a:rPr>
              <a:t> o); </a:t>
            </a:r>
          </a:p>
          <a:p>
            <a:pPr>
              <a:buNone/>
            </a:pPr>
            <a:r>
              <a:rPr lang="fr-FR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076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Comparable</a:t>
            </a:r>
            <a:r>
              <a:rPr lang="zh-CN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实现实例：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7859216" cy="592013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String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age;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Person(String name,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age)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this.name =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age;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String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getName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age;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lang="en-US" altLang="zh-CN" sz="8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public int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compareTo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this.age-p.getAge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44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C3149DB6-5936-4746-9D80-38839BCDCBD8}"/>
              </a:ext>
            </a:extLst>
          </p:cNvPr>
          <p:cNvSpPr/>
          <p:nvPr/>
        </p:nvSpPr>
        <p:spPr>
          <a:xfrm>
            <a:off x="6553200" y="1988840"/>
            <a:ext cx="1845568" cy="612648"/>
          </a:xfrm>
          <a:prstGeom prst="borderCallout1">
            <a:avLst>
              <a:gd name="adj1" fmla="val 4901"/>
              <a:gd name="adj2" fmla="val 50504"/>
              <a:gd name="adj3" fmla="val -158312"/>
              <a:gd name="adj4" fmla="val -46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指定比较的数据类型为</a:t>
            </a:r>
            <a:r>
              <a:rPr lang="en-US" altLang="zh-CN">
                <a:solidFill>
                  <a:schemeClr val="tx1"/>
                </a:solidFill>
              </a:rPr>
              <a:t>Person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5886F3-A9C1-AB91-E5C1-7A60E8C7F9B4}"/>
              </a:ext>
            </a:extLst>
          </p:cNvPr>
          <p:cNvSpPr txBox="1"/>
          <p:nvPr/>
        </p:nvSpPr>
        <p:spPr>
          <a:xfrm>
            <a:off x="2843808" y="708843"/>
            <a:ext cx="4334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Comparable</a:t>
            </a:r>
            <a:r>
              <a: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&lt;Person&gt;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190" y="136524"/>
            <a:ext cx="8421620" cy="552472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public static void main(String[]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   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Person[]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people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=new Person[]{ new Person("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xujian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", 20),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			              new Person("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xiewei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", 10),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			              new Person("Mary", 15) };       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排序前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for (Person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people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person.getName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()+":"+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person.getAge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}</a:t>
            </a:r>
          </a:p>
          <a:p>
            <a:pPr>
              <a:spcBef>
                <a:spcPts val="0"/>
              </a:spcBef>
              <a:buNone/>
            </a:pPr>
            <a:endParaRPr lang="en-US" altLang="zh-CN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Arrays.sort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people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altLang="zh-CN" sz="1000" b="1" dirty="0">
              <a:solidFill>
                <a:srgbClr val="0000CC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("\n</a:t>
            </a: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排序后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for (Person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people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person.getName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()+":"+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person.getAge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FE1B74-078E-404C-BFE2-E7E65BBC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856384"/>
            <a:ext cx="363855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§13.7   </a:t>
            </a:r>
            <a:r>
              <a:rPr lang="zh-CN" altLang="en-US" dirty="0">
                <a:latin typeface="宋体" charset="-122"/>
              </a:rPr>
              <a:t>自动装箱与拆箱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dirty="0"/>
              <a:t>JDK1.5</a:t>
            </a:r>
            <a:r>
              <a:rPr lang="zh-CN" altLang="en-US" dirty="0">
                <a:latin typeface="宋体" charset="-122"/>
              </a:rPr>
              <a:t>新增的基本类型数据和相应的对象之间相互自动转换的功能，称作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基本数据类型的自动装箱与拆箱</a:t>
            </a:r>
            <a:r>
              <a:rPr lang="zh-CN" altLang="en-US" sz="1800" dirty="0">
                <a:latin typeface="宋体" charset="-122"/>
              </a:rPr>
              <a:t>（</a:t>
            </a:r>
            <a:r>
              <a:rPr lang="en-US" altLang="zh-CN" sz="1800" dirty="0" err="1"/>
              <a:t>Autoboxing</a:t>
            </a:r>
            <a:r>
              <a:rPr lang="en-US" altLang="zh-CN" sz="1800" dirty="0"/>
              <a:t> and Auto-</a:t>
            </a:r>
            <a:r>
              <a:rPr lang="en-US" altLang="zh-CN" sz="1800" dirty="0" err="1"/>
              <a:t>Unboxing</a:t>
            </a:r>
            <a:r>
              <a:rPr lang="en-US" altLang="zh-CN" sz="1800" dirty="0"/>
              <a:t> of Primitive Types</a:t>
            </a:r>
            <a:r>
              <a:rPr lang="en-US" altLang="zh-CN" sz="1800" dirty="0">
                <a:latin typeface="宋体" charset="-122"/>
              </a:rPr>
              <a:t>）</a:t>
            </a:r>
            <a:r>
              <a:rPr lang="en-US" altLang="zh-CN" dirty="0">
                <a:latin typeface="宋体" charset="-122"/>
              </a:rPr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例题13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-10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课后练习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Example13_10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490" y="1061722"/>
            <a:ext cx="8305974" cy="515127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java.util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 class Example13_10 {</a:t>
            </a:r>
          </a:p>
          <a:p>
            <a:pPr>
              <a:spcBef>
                <a:spcPts val="0"/>
              </a:spcBef>
              <a:buNone/>
            </a:pP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ArrayList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Integer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&gt; list=new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ArrayList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Integer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&gt;();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for(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=0;i&lt;10;i++)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list.add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  	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for(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k=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list.size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()-1; k&gt;=0; k--)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int m=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list.get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(k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System.out.printf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("%3d",m);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47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FCFFE7-5131-4C38-8B11-E7B760B5E0F8}"/>
              </a:ext>
            </a:extLst>
          </p:cNvPr>
          <p:cNvSpPr txBox="1"/>
          <p:nvPr/>
        </p:nvSpPr>
        <p:spPr>
          <a:xfrm>
            <a:off x="2627784" y="3140968"/>
            <a:ext cx="5360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自动装箱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实际添加到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中的是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new Integer(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8F64F-2CE1-0066-CCF5-2DD9D4770B20}"/>
              </a:ext>
            </a:extLst>
          </p:cNvPr>
          <p:cNvSpPr txBox="1"/>
          <p:nvPr/>
        </p:nvSpPr>
        <p:spPr>
          <a:xfrm>
            <a:off x="3491880" y="4436279"/>
            <a:ext cx="480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自动拆箱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获取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对象中的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型数据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§13.1.1    </a:t>
            </a:r>
            <a:r>
              <a:rPr lang="zh-CN" altLang="en-US" dirty="0">
                <a:latin typeface="宋体" charset="-122"/>
              </a:rPr>
              <a:t>泛型类声明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003232" cy="4752528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泛型类</a:t>
            </a:r>
            <a:r>
              <a:rPr lang="zh-CN" altLang="en-US" dirty="0">
                <a:latin typeface="宋体" charset="-122"/>
              </a:rPr>
              <a:t>的声明：</a:t>
            </a:r>
            <a:endParaRPr lang="en-US" altLang="zh-CN" dirty="0">
              <a:latin typeface="宋体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zh-CN" altLang="en-US" sz="2400" b="1" dirty="0">
                <a:solidFill>
                  <a:srgbClr val="C00000"/>
                </a:solidFill>
              </a:rPr>
              <a:t>名称</a:t>
            </a:r>
            <a:r>
              <a:rPr lang="zh-CN" altLang="en-US" sz="2400" b="1" dirty="0">
                <a:solidFill>
                  <a:srgbClr val="006600"/>
                </a:solidFill>
              </a:rPr>
              <a:t>&lt;泛型列表&gt; </a:t>
            </a:r>
            <a:r>
              <a:rPr lang="en-US" altLang="zh-CN" sz="2400" b="1" dirty="0">
                <a:solidFill>
                  <a:srgbClr val="C00000"/>
                </a:solidFill>
              </a:rPr>
              <a:t>{…}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endParaRPr lang="en-US" altLang="zh-CN" sz="1200" b="1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zh-CN" altLang="en-US" b="1" dirty="0"/>
              <a:t>例如：</a:t>
            </a:r>
          </a:p>
          <a:p>
            <a:pPr algn="ctr">
              <a:spcBef>
                <a:spcPts val="0"/>
              </a:spcBef>
              <a:buNone/>
            </a:pPr>
            <a:r>
              <a:rPr lang="zh-CN" altLang="en-US" sz="2000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class </a:t>
            </a:r>
            <a:r>
              <a:rPr lang="en-US" altLang="zh-CN" b="1" dirty="0">
                <a:solidFill>
                  <a:srgbClr val="C00000"/>
                </a:solidFill>
              </a:rPr>
              <a:t>People</a:t>
            </a:r>
            <a:r>
              <a:rPr lang="en-US" altLang="zh-CN" b="1" dirty="0">
                <a:solidFill>
                  <a:srgbClr val="006600"/>
                </a:solidFill>
              </a:rPr>
              <a:t>&lt;E&gt;</a:t>
            </a:r>
            <a:r>
              <a:rPr lang="en-US" altLang="zh-CN" b="1" dirty="0">
                <a:solidFill>
                  <a:srgbClr val="0000FF"/>
                </a:solidFill>
              </a:rPr>
              <a:t> { … }</a:t>
            </a: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People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泛型类</a:t>
            </a:r>
            <a:r>
              <a:rPr lang="zh-CN" altLang="en-US" dirty="0"/>
              <a:t>名称；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是</a:t>
            </a:r>
            <a:r>
              <a:rPr lang="en-US" altLang="zh-CN" dirty="0"/>
              <a:t>People</a:t>
            </a:r>
            <a:r>
              <a:rPr lang="zh-CN" altLang="en-US" dirty="0"/>
              <a:t>类的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泛型数据类型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6600"/>
                </a:solidFill>
              </a:rPr>
              <a:t>数据类型</a:t>
            </a:r>
            <a:r>
              <a:rPr lang="zh-CN" altLang="en-US" dirty="0"/>
              <a:t>没有被指定，它可以是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任何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接口</a:t>
            </a:r>
            <a:r>
              <a:rPr lang="zh-CN" altLang="en-US" dirty="0"/>
              <a:t>，但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不能是基本数据类型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可以使用</a:t>
            </a:r>
            <a:r>
              <a:rPr lang="zh-CN" altLang="en-US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任何合理的标识符</a:t>
            </a:r>
            <a:r>
              <a:rPr lang="zh-CN" altLang="en-US" dirty="0"/>
              <a:t>代替。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7B2475-6C4D-460F-A59D-595A2EEF49AD}"/>
              </a:ext>
            </a:extLst>
          </p:cNvPr>
          <p:cNvCxnSpPr>
            <a:cxnSpLocks/>
          </p:cNvCxnSpPr>
          <p:nvPr/>
        </p:nvCxnSpPr>
        <p:spPr>
          <a:xfrm flipH="1">
            <a:off x="4716016" y="3429000"/>
            <a:ext cx="50405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§13.1.1    </a:t>
            </a:r>
            <a:r>
              <a:rPr lang="zh-CN" altLang="en-US" dirty="0">
                <a:latin typeface="宋体" charset="-122"/>
              </a:rPr>
              <a:t>泛型类声明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sz="2800" dirty="0"/>
              <a:t>“</a:t>
            </a:r>
            <a:r>
              <a:rPr lang="zh-CN" altLang="en-US" sz="2800" b="1" dirty="0">
                <a:solidFill>
                  <a:srgbClr val="0000CC"/>
                </a:solidFill>
              </a:rPr>
              <a:t>泛型列表</a:t>
            </a:r>
            <a:r>
              <a:rPr lang="en-US" altLang="zh-CN" sz="2800" dirty="0"/>
              <a:t>”</a:t>
            </a:r>
            <a:r>
              <a:rPr lang="zh-CN" altLang="en-US" sz="2800" dirty="0"/>
              <a:t>中给出的类型可以有</a:t>
            </a: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多个类型变量</a:t>
            </a:r>
            <a:r>
              <a:rPr lang="zh-CN" altLang="en-US" sz="2800" dirty="0"/>
              <a:t>， 如：</a:t>
            </a:r>
            <a:endParaRPr lang="en-US" altLang="zh-CN" sz="2800" dirty="0"/>
          </a:p>
          <a:p>
            <a:pPr marL="342900" lvl="1" indent="-342900" algn="ctr">
              <a:buClr>
                <a:schemeClr val="tx2"/>
              </a:buClr>
              <a:buNone/>
            </a:pPr>
            <a:r>
              <a:rPr lang="en-US" b="1" dirty="0">
                <a:solidFill>
                  <a:srgbClr val="0000CC"/>
                </a:solidFill>
              </a:rPr>
              <a:t>public class </a:t>
            </a:r>
            <a:r>
              <a:rPr lang="en-US" b="1" dirty="0" err="1">
                <a:solidFill>
                  <a:srgbClr val="0000CC"/>
                </a:solidFill>
              </a:rPr>
              <a:t>MyClass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0000CC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dirty="0">
                <a:solidFill>
                  <a:srgbClr val="0000CC"/>
                </a:solidFill>
              </a:rPr>
              <a:t>&gt; {…}</a:t>
            </a:r>
          </a:p>
          <a:p>
            <a:pPr marL="342900" lvl="1" indent="-342900" algn="ctr">
              <a:buClr>
                <a:schemeClr val="tx2"/>
              </a:buClr>
              <a:buNone/>
            </a:pPr>
            <a:endParaRPr lang="en-US" dirty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sz="2800" dirty="0"/>
              <a:t>“</a:t>
            </a:r>
            <a:r>
              <a:rPr lang="zh-CN" altLang="en-US" sz="2800" b="1" dirty="0">
                <a:solidFill>
                  <a:srgbClr val="0000CC"/>
                </a:solidFill>
              </a:rPr>
              <a:t>泛型列表</a:t>
            </a:r>
            <a:r>
              <a:rPr lang="en-US" altLang="zh-CN" sz="2800" dirty="0"/>
              <a:t>”</a:t>
            </a:r>
            <a:r>
              <a:rPr lang="zh-CN" altLang="en-US" sz="2800" dirty="0"/>
              <a:t>中给出的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泛型</a:t>
            </a:r>
            <a:r>
              <a:rPr lang="zh-CN" altLang="en-US" sz="2800" dirty="0"/>
              <a:t>可以作为：</a:t>
            </a:r>
            <a:endParaRPr lang="en-US" altLang="zh-CN" sz="2800" dirty="0"/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类的成员变量</a:t>
            </a:r>
            <a:r>
              <a:rPr lang="zh-CN" altLang="en-US" sz="2400" dirty="0"/>
              <a:t>的类型</a:t>
            </a:r>
            <a:endParaRPr lang="en-US" altLang="zh-CN" sz="2400" dirty="0"/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00"/>
                </a:solidFill>
              </a:rPr>
              <a:t>方法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返回类型</a:t>
            </a:r>
            <a:endParaRPr lang="en-US" altLang="zh-CN" sz="2400" b="1" dirty="0">
              <a:solidFill>
                <a:srgbClr val="00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局部变量</a:t>
            </a:r>
            <a:r>
              <a:rPr lang="zh-CN" altLang="en-US" sz="2400" dirty="0"/>
              <a:t>的类型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  <a:cs typeface="Tahoma" panose="020B0604030504040204" pitchFamily="34" charset="0"/>
              </a:rPr>
              <a:t>示例：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Cone.java	//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锥体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例如：设计一个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锥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，锥只关心它的底面积是多少并不关心底的具体形状，它需要的是用底面积和高计算出自身的体积。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177" y="2992886"/>
            <a:ext cx="8181645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Cone&lt;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double height;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bottom;     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Cone(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b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bottom=b;   </a:t>
            </a: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4B315F-E6C5-4FC1-8B69-ABA3F784C419}"/>
              </a:ext>
            </a:extLst>
          </p:cNvPr>
          <p:cNvSpPr txBox="1"/>
          <p:nvPr/>
        </p:nvSpPr>
        <p:spPr>
          <a:xfrm>
            <a:off x="3347864" y="3740216"/>
            <a:ext cx="522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用</a:t>
            </a:r>
            <a:r>
              <a:rPr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声明对象，表示“底面”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16280-0234-45CA-A9D3-62D41E74F099}"/>
              </a:ext>
            </a:extLst>
          </p:cNvPr>
          <p:cNvSpPr txBox="1"/>
          <p:nvPr/>
        </p:nvSpPr>
        <p:spPr>
          <a:xfrm>
            <a:off x="4211960" y="4487546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参数为</a:t>
            </a:r>
            <a:r>
              <a:rPr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的对象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</a:t>
            </a:r>
            <a:r>
              <a:rPr lang="zh-CN" altLang="en-US"/>
              <a:t>.2 </a:t>
            </a:r>
            <a:r>
              <a:rPr lang="zh-CN" altLang="en-US">
                <a:latin typeface="宋体" charset="-122"/>
              </a:rPr>
              <a:t>使用</a:t>
            </a:r>
            <a:r>
              <a:rPr lang="zh-CN" altLang="en-US" dirty="0">
                <a:latin typeface="宋体" charset="-122"/>
              </a:rPr>
              <a:t>泛型类声明对象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使用具体类型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  <a:cs typeface="Tahoma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泛型类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Tahoma" pitchFamily="34" charset="0"/>
              </a:rPr>
              <a:t>声明和创建对象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时，类名后多了一对“</a:t>
            </a:r>
            <a:r>
              <a:rPr lang="zh-CN" altLang="en-US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&lt;&gt;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”，而且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itchFamily="34" charset="0"/>
              </a:rPr>
              <a:t>必须要用具体的类型替换“&lt;&gt;”中的泛型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。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  <a:cs typeface="Tahoma" pitchFamily="34" charset="0"/>
              </a:rPr>
              <a:t>例如：</a:t>
            </a:r>
          </a:p>
          <a:p>
            <a:pPr lvl="2" algn="just">
              <a:lnSpc>
                <a:spcPct val="90000"/>
              </a:lnSpc>
              <a:buNone/>
            </a:pPr>
            <a:endParaRPr lang="zh-CN" altLang="en-US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A62064-B116-4EF2-BC99-01B2D3E4A9EB}"/>
              </a:ext>
            </a:extLst>
          </p:cNvPr>
          <p:cNvSpPr txBox="1"/>
          <p:nvPr/>
        </p:nvSpPr>
        <p:spPr>
          <a:xfrm>
            <a:off x="772366" y="4028896"/>
            <a:ext cx="759926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Cone</a:t>
            </a:r>
            <a:r>
              <a:rPr lang="en-US" altLang="zh-CN" sz="24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&lt;Circle&gt; </a:t>
            </a:r>
            <a:r>
              <a:rPr lang="en-US" altLang="zh-CN" sz="2400" b="1">
                <a:latin typeface="Tahoma" pitchFamily="34" charset="0"/>
                <a:ea typeface="Tahoma" pitchFamily="34" charset="0"/>
                <a:cs typeface="Tahoma" pitchFamily="34" charset="0"/>
              </a:rPr>
              <a:t>coneOne;</a:t>
            </a:r>
          </a:p>
          <a:p>
            <a:pPr algn="just"/>
            <a:endParaRPr lang="en-US" altLang="zh-CN" sz="2400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altLang="zh-CN" sz="2400" b="1">
                <a:latin typeface="Tahoma" pitchFamily="34" charset="0"/>
                <a:ea typeface="Tahoma" pitchFamily="34" charset="0"/>
                <a:cs typeface="Tahoma" pitchFamily="34" charset="0"/>
              </a:rPr>
              <a:t>coneOne = new </a:t>
            </a:r>
            <a:r>
              <a:rPr lang="en-US" altLang="zh-CN" sz="2400" b="1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Cone</a:t>
            </a:r>
            <a:r>
              <a:rPr lang="en-US" altLang="zh-CN" sz="2400" b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&lt;Circle&gt;</a:t>
            </a:r>
            <a:r>
              <a:rPr lang="en-US" altLang="zh-CN" sz="2400" b="1">
                <a:latin typeface="Tahoma" pitchFamily="34" charset="0"/>
                <a:ea typeface="Tahoma" pitchFamily="34" charset="0"/>
                <a:cs typeface="Tahoma" pitchFamily="34" charset="0"/>
              </a:rPr>
              <a:t>(new </a:t>
            </a:r>
            <a:r>
              <a:rPr lang="en-US" altLang="zh-CN" sz="2400" b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Circle</a:t>
            </a:r>
            <a:r>
              <a:rPr lang="en-US" altLang="zh-CN" sz="2400" b="1">
                <a:latin typeface="Tahoma" pitchFamily="34" charset="0"/>
                <a:ea typeface="Tahoma" pitchFamily="34" charset="0"/>
                <a:cs typeface="Tahoma" pitchFamily="34" charset="0"/>
              </a:rPr>
              <a:t>());</a:t>
            </a:r>
            <a:endParaRPr lang="zh-CN" altLang="en-US"/>
          </a:p>
        </p:txBody>
      </p:sp>
      <p:sp>
        <p:nvSpPr>
          <p:cNvPr id="6" name="线形标注 1 8">
            <a:extLst>
              <a:ext uri="{FF2B5EF4-FFF2-40B4-BE49-F238E27FC236}">
                <a16:creationId xmlns:a16="http://schemas.microsoft.com/office/drawing/2014/main" id="{A8642F0C-6985-49A5-AF99-138A0FBB1753}"/>
              </a:ext>
            </a:extLst>
          </p:cNvPr>
          <p:cNvSpPr/>
          <p:nvPr/>
        </p:nvSpPr>
        <p:spPr>
          <a:xfrm>
            <a:off x="2195736" y="3356992"/>
            <a:ext cx="1186607" cy="358900"/>
          </a:xfrm>
          <a:prstGeom prst="borderCallout1">
            <a:avLst>
              <a:gd name="adj1" fmla="val 108654"/>
              <a:gd name="adj2" fmla="val 57496"/>
              <a:gd name="adj3" fmla="val 227768"/>
              <a:gd name="adj4" fmla="val 6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具体类型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F2F34-F243-4408-A86D-B50E6618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444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使用统配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</a:p>
          <a:p>
            <a:pPr lvl="1"/>
            <a:r>
              <a:rPr lang="zh-CN" altLang="en-US" dirty="0"/>
              <a:t>泛型类声明对象时，可以使用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通配符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?</a:t>
            </a:r>
            <a:r>
              <a:rPr lang="zh-CN" altLang="en-US" dirty="0"/>
              <a:t>来限制泛型的范围。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>
              <a:latin typeface="+mj-lt"/>
            </a:endParaRPr>
          </a:p>
          <a:p>
            <a:pPr marL="801687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j-lt"/>
              </a:rPr>
              <a:t>如果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Geometry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是类</a:t>
            </a:r>
            <a:r>
              <a:rPr lang="zh-CN" altLang="en-US" dirty="0">
                <a:latin typeface="+mj-lt"/>
              </a:rPr>
              <a:t>，则：</a:t>
            </a:r>
            <a:endParaRPr lang="en-US" altLang="zh-CN" dirty="0">
              <a:latin typeface="+mj-lt"/>
            </a:endParaRPr>
          </a:p>
          <a:p>
            <a:pPr lvl="2"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? extends Geometry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</a:rPr>
              <a:t>：</a:t>
            </a:r>
            <a:r>
              <a:rPr lang="zh-CN" altLang="en-US" sz="2000" dirty="0">
                <a:latin typeface="+mj-lt"/>
              </a:rPr>
              <a:t>表示任何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类的子类</a:t>
            </a:r>
            <a:r>
              <a:rPr lang="zh-CN" altLang="en-US" sz="2000" dirty="0">
                <a:latin typeface="+mj-lt"/>
              </a:rPr>
              <a:t>或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类本身</a:t>
            </a:r>
            <a:r>
              <a:rPr lang="en-US" altLang="zh-CN" sz="2000" dirty="0">
                <a:latin typeface="+mj-lt"/>
              </a:rPr>
              <a:t>(</a:t>
            </a:r>
            <a:r>
              <a:rPr lang="zh-CN" altLang="en-US" sz="2000" dirty="0">
                <a:latin typeface="+mj-lt"/>
              </a:rPr>
              <a:t>可理解为泛型</a:t>
            </a:r>
            <a:r>
              <a:rPr lang="en-US" altLang="zh-CN" sz="2000" dirty="0">
                <a:latin typeface="+mj-lt"/>
              </a:rPr>
              <a:t>E</a:t>
            </a:r>
            <a:r>
              <a:rPr lang="zh-CN" altLang="en-US" sz="2000" dirty="0">
                <a:latin typeface="+mj-lt"/>
              </a:rPr>
              <a:t>被限制了范围</a:t>
            </a:r>
            <a:r>
              <a:rPr lang="en-US" altLang="zh-CN" sz="2000" dirty="0">
                <a:latin typeface="+mj-lt"/>
              </a:rPr>
              <a:t>)</a:t>
            </a:r>
            <a:r>
              <a:rPr lang="zh-CN" altLang="en-US" sz="2000" dirty="0">
                <a:latin typeface="+mj-lt"/>
              </a:rPr>
              <a:t>。</a:t>
            </a:r>
            <a:endParaRPr lang="en-US" altLang="zh-CN" sz="2000" dirty="0">
              <a:latin typeface="+mj-lt"/>
            </a:endParaRPr>
          </a:p>
          <a:p>
            <a:pPr lvl="2">
              <a:spcBef>
                <a:spcPts val="0"/>
              </a:spcBef>
            </a:pPr>
            <a:endParaRPr lang="en-US" altLang="zh-CN" sz="2000" dirty="0">
              <a:latin typeface="+mj-lt"/>
            </a:endParaRPr>
          </a:p>
          <a:p>
            <a:pPr marL="801687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Geometry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是接口</a:t>
            </a:r>
            <a:r>
              <a:rPr lang="zh-CN" altLang="en-US" dirty="0"/>
              <a:t>，则：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? extends Geometry</a:t>
            </a:r>
            <a:r>
              <a:rPr lang="zh-CN" altLang="en-US" sz="2000" b="1" dirty="0">
                <a:solidFill>
                  <a:srgbClr val="C00000"/>
                </a:solidFill>
              </a:rPr>
              <a:t>：</a:t>
            </a:r>
            <a:r>
              <a:rPr lang="zh-CN" altLang="en-US" sz="2000" dirty="0"/>
              <a:t>表示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任何实现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接口的类</a:t>
            </a:r>
            <a:r>
              <a:rPr lang="zh-CN" altLang="en-US" sz="2000" dirty="0"/>
              <a:t>。</a:t>
            </a:r>
            <a:endParaRPr lang="zh-CN" altLang="en-US" sz="2000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F76AF-7D5D-4372-B14C-144CAE02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8A4766-3CBF-4ED4-B7E0-650AC889E6E0}"/>
              </a:ext>
            </a:extLst>
          </p:cNvPr>
          <p:cNvSpPr/>
          <p:nvPr/>
        </p:nvSpPr>
        <p:spPr>
          <a:xfrm>
            <a:off x="1467664" y="3426766"/>
            <a:ext cx="612068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Cone</a:t>
            </a:r>
            <a:r>
              <a:rPr lang="en-US" altLang="zh-CN" sz="2400" b="1" dirty="0">
                <a:solidFill>
                  <a:srgbClr val="0000CC"/>
                </a:solidFill>
              </a:rPr>
              <a:t>&lt;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r>
              <a:rPr lang="en-US" altLang="zh-CN" sz="2400" b="1" dirty="0">
                <a:solidFill>
                  <a:srgbClr val="0000CC"/>
                </a:solidFill>
              </a:rPr>
              <a:t> extends Geometry&gt;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coneOne</a:t>
            </a:r>
            <a:r>
              <a:rPr lang="en-US" altLang="zh-CN" sz="2400" b="1" dirty="0"/>
              <a:t>;</a:t>
            </a:r>
            <a:endParaRPr lang="zh-CN" altLang="en-US" sz="2400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791617D-6131-49B9-8DDE-4262D5C2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lvl="1"/>
            <a:r>
              <a:rPr lang="zh-CN" altLang="en-US" dirty="0"/>
              <a:t>§13.1</a:t>
            </a:r>
            <a:r>
              <a:rPr lang="zh-CN" altLang="en-US"/>
              <a:t>.2 </a:t>
            </a:r>
            <a:r>
              <a:rPr lang="zh-CN" altLang="en-US">
                <a:latin typeface="宋体" charset="-122"/>
              </a:rPr>
              <a:t>使用</a:t>
            </a:r>
            <a:r>
              <a:rPr lang="zh-CN" altLang="en-US" dirty="0">
                <a:latin typeface="宋体" charset="-122"/>
              </a:rPr>
              <a:t>泛型类声明对象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97C3C83B-2078-4722-AC76-4DAD10D0FA72}" vid="{F0EA3705-93A3-4FD2-9E69-7D661BE54E8D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1197</TotalTime>
  <Words>3514</Words>
  <Application>Microsoft Office PowerPoint</Application>
  <PresentationFormat>全屏显示(4:3)</PresentationFormat>
  <Paragraphs>549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华文楷体</vt:lpstr>
      <vt:lpstr>华文新魏</vt:lpstr>
      <vt:lpstr>华文行楷</vt:lpstr>
      <vt:lpstr>隶书</vt:lpstr>
      <vt:lpstr>宋体</vt:lpstr>
      <vt:lpstr>Arial</vt:lpstr>
      <vt:lpstr>Calibri</vt:lpstr>
      <vt:lpstr>Tahoma</vt:lpstr>
      <vt:lpstr>Times New Roman</vt:lpstr>
      <vt:lpstr>Wingdings</vt:lpstr>
      <vt:lpstr>主题1</vt:lpstr>
      <vt:lpstr>Office 主题</vt:lpstr>
      <vt:lpstr>1_主题1</vt:lpstr>
      <vt:lpstr>1_Office 主题</vt:lpstr>
      <vt:lpstr>面向对象程序设计(Java)</vt:lpstr>
      <vt:lpstr>主要内容</vt:lpstr>
      <vt:lpstr>概述</vt:lpstr>
      <vt:lpstr>§13.1   泛型 </vt:lpstr>
      <vt:lpstr>§13.1.1    泛型类声明 </vt:lpstr>
      <vt:lpstr>§13.1.1    泛型类声明 </vt:lpstr>
      <vt:lpstr>示例：Cone.java //锥体</vt:lpstr>
      <vt:lpstr>§13.1.2 使用泛型类声明对象  </vt:lpstr>
      <vt:lpstr>§13.1.2 使用泛型类声明对象  </vt:lpstr>
      <vt:lpstr>§13.1.2 使用泛型类声明对象 </vt:lpstr>
      <vt:lpstr>§13.1.2 使用泛型类声明对象 </vt:lpstr>
      <vt:lpstr>例题13-1</vt:lpstr>
      <vt:lpstr>例题13-1</vt:lpstr>
      <vt:lpstr>§13.1.3   泛型接口 </vt:lpstr>
      <vt:lpstr>例题13-2：在接口上定义泛型 </vt:lpstr>
      <vt:lpstr>例题13-2</vt:lpstr>
      <vt:lpstr>例题13-2</vt:lpstr>
      <vt:lpstr>§13.1.3   泛型接口 </vt:lpstr>
      <vt:lpstr>java.util包</vt:lpstr>
      <vt:lpstr>§13.2    链表 </vt:lpstr>
      <vt:lpstr>§13.2.1 LinkedList&lt;E&gt;泛型类 </vt:lpstr>
      <vt:lpstr>§13.2.1 LinkedList&lt;E&gt;泛型类 </vt:lpstr>
      <vt:lpstr>§13.2.2   常用方法 </vt:lpstr>
      <vt:lpstr>§13.2.2   常用方法 </vt:lpstr>
      <vt:lpstr>§13.2.2   常用方法 </vt:lpstr>
      <vt:lpstr>§13.2.3    遍历链表 </vt:lpstr>
      <vt:lpstr>§13.2.3    遍历链表 </vt:lpstr>
      <vt:lpstr>迭代器(Iterator)</vt:lpstr>
      <vt:lpstr>游标模式</vt:lpstr>
      <vt:lpstr>游标模式</vt:lpstr>
      <vt:lpstr>游标模式</vt:lpstr>
      <vt:lpstr>游标模式</vt:lpstr>
      <vt:lpstr>迭代器(Iterator)</vt:lpstr>
      <vt:lpstr>迭代器(Iterator)</vt:lpstr>
      <vt:lpstr>迭代器(Iterator)</vt:lpstr>
      <vt:lpstr>迭代器</vt:lpstr>
      <vt:lpstr>PowerPoint 演示文稿</vt:lpstr>
      <vt:lpstr>链表迭代器(Iterator)</vt:lpstr>
      <vt:lpstr>§13.2.3    遍历链表 </vt:lpstr>
      <vt:lpstr>§13.3   堆栈 </vt:lpstr>
      <vt:lpstr>§13.3   堆栈 </vt:lpstr>
      <vt:lpstr>13.5 Comparable排序接口</vt:lpstr>
      <vt:lpstr>Comparable排序接口</vt:lpstr>
      <vt:lpstr>Comparable实现实例：</vt:lpstr>
      <vt:lpstr>PowerPoint 演示文稿</vt:lpstr>
      <vt:lpstr>§13.7   自动装箱与拆箱 </vt:lpstr>
      <vt:lpstr>Example13_10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xtc</cp:lastModifiedBy>
  <cp:revision>289</cp:revision>
  <dcterms:created xsi:type="dcterms:W3CDTF">2018-03-04T02:09:43Z</dcterms:created>
  <dcterms:modified xsi:type="dcterms:W3CDTF">2024-10-14T02:33:14Z</dcterms:modified>
</cp:coreProperties>
</file>