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696" r:id="rId2"/>
    <p:sldMasterId id="2147483708" r:id="rId3"/>
    <p:sldMasterId id="2147483721" r:id="rId4"/>
  </p:sldMasterIdLst>
  <p:notesMasterIdLst>
    <p:notesMasterId r:id="rId108"/>
  </p:notesMasterIdLst>
  <p:sldIdLst>
    <p:sldId id="299" r:id="rId5"/>
    <p:sldId id="256" r:id="rId6"/>
    <p:sldId id="257" r:id="rId7"/>
    <p:sldId id="260" r:id="rId8"/>
    <p:sldId id="346" r:id="rId9"/>
    <p:sldId id="280" r:id="rId10"/>
    <p:sldId id="367" r:id="rId11"/>
    <p:sldId id="362" r:id="rId12"/>
    <p:sldId id="262" r:id="rId13"/>
    <p:sldId id="263" r:id="rId14"/>
    <p:sldId id="264" r:id="rId15"/>
    <p:sldId id="265" r:id="rId16"/>
    <p:sldId id="266" r:id="rId17"/>
    <p:sldId id="392" r:id="rId18"/>
    <p:sldId id="333" r:id="rId19"/>
    <p:sldId id="274" r:id="rId20"/>
    <p:sldId id="275" r:id="rId21"/>
    <p:sldId id="277" r:id="rId22"/>
    <p:sldId id="334" r:id="rId23"/>
    <p:sldId id="364" r:id="rId24"/>
    <p:sldId id="281" r:id="rId25"/>
    <p:sldId id="365" r:id="rId26"/>
    <p:sldId id="258" r:id="rId27"/>
    <p:sldId id="338" r:id="rId28"/>
    <p:sldId id="300" r:id="rId29"/>
    <p:sldId id="339" r:id="rId30"/>
    <p:sldId id="384" r:id="rId31"/>
    <p:sldId id="341" r:id="rId32"/>
    <p:sldId id="439" r:id="rId33"/>
    <p:sldId id="440" r:id="rId34"/>
    <p:sldId id="393" r:id="rId35"/>
    <p:sldId id="442" r:id="rId36"/>
    <p:sldId id="304" r:id="rId37"/>
    <p:sldId id="309" r:id="rId38"/>
    <p:sldId id="441" r:id="rId39"/>
    <p:sldId id="426" r:id="rId40"/>
    <p:sldId id="444" r:id="rId41"/>
    <p:sldId id="454" r:id="rId42"/>
    <p:sldId id="282" r:id="rId43"/>
    <p:sldId id="283" r:id="rId44"/>
    <p:sldId id="278" r:id="rId45"/>
    <p:sldId id="293" r:id="rId46"/>
    <p:sldId id="305" r:id="rId47"/>
    <p:sldId id="455" r:id="rId48"/>
    <p:sldId id="286" r:id="rId49"/>
    <p:sldId id="306" r:id="rId50"/>
    <p:sldId id="308" r:id="rId51"/>
    <p:sldId id="456" r:id="rId52"/>
    <p:sldId id="288" r:id="rId53"/>
    <p:sldId id="371" r:id="rId54"/>
    <p:sldId id="289" r:id="rId55"/>
    <p:sldId id="372" r:id="rId56"/>
    <p:sldId id="291" r:id="rId57"/>
    <p:sldId id="296" r:id="rId58"/>
    <p:sldId id="294" r:id="rId59"/>
    <p:sldId id="295" r:id="rId60"/>
    <p:sldId id="370" r:id="rId61"/>
    <p:sldId id="298" r:id="rId62"/>
    <p:sldId id="310" r:id="rId63"/>
    <p:sldId id="312" r:id="rId64"/>
    <p:sldId id="313" r:id="rId65"/>
    <p:sldId id="307" r:id="rId66"/>
    <p:sldId id="314" r:id="rId67"/>
    <p:sldId id="316" r:id="rId68"/>
    <p:sldId id="315" r:id="rId69"/>
    <p:sldId id="317" r:id="rId70"/>
    <p:sldId id="335" r:id="rId71"/>
    <p:sldId id="446" r:id="rId72"/>
    <p:sldId id="447" r:id="rId73"/>
    <p:sldId id="318" r:id="rId74"/>
    <p:sldId id="386" r:id="rId75"/>
    <p:sldId id="385" r:id="rId76"/>
    <p:sldId id="387" r:id="rId77"/>
    <p:sldId id="388" r:id="rId78"/>
    <p:sldId id="337" r:id="rId79"/>
    <p:sldId id="321" r:id="rId80"/>
    <p:sldId id="322" r:id="rId81"/>
    <p:sldId id="389" r:id="rId82"/>
    <p:sldId id="323" r:id="rId83"/>
    <p:sldId id="324" r:id="rId84"/>
    <p:sldId id="325" r:id="rId85"/>
    <p:sldId id="448" r:id="rId86"/>
    <p:sldId id="449" r:id="rId87"/>
    <p:sldId id="349" r:id="rId88"/>
    <p:sldId id="279" r:id="rId89"/>
    <p:sldId id="350" r:id="rId90"/>
    <p:sldId id="352" r:id="rId91"/>
    <p:sldId id="284" r:id="rId92"/>
    <p:sldId id="285" r:id="rId93"/>
    <p:sldId id="353" r:id="rId94"/>
    <p:sldId id="287" r:id="rId95"/>
    <p:sldId id="354" r:id="rId96"/>
    <p:sldId id="390" r:id="rId97"/>
    <p:sldId id="347" r:id="rId98"/>
    <p:sldId id="348" r:id="rId99"/>
    <p:sldId id="355" r:id="rId100"/>
    <p:sldId id="357" r:id="rId101"/>
    <p:sldId id="358" r:id="rId102"/>
    <p:sldId id="391" r:id="rId103"/>
    <p:sldId id="359" r:id="rId104"/>
    <p:sldId id="360" r:id="rId105"/>
    <p:sldId id="361" r:id="rId106"/>
    <p:sldId id="453" r:id="rId10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660066"/>
    <a:srgbClr val="006600"/>
    <a:srgbClr val="000099"/>
    <a:srgbClr val="99CC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0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102" Type="http://schemas.openxmlformats.org/officeDocument/2006/relationships/slide" Target="slides/slide98.xml"/><Relationship Id="rId110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presProps" Target="presProps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480-B6BA-4627-863B-33981B989B57}" type="datetimeFigureOut">
              <a:rPr lang="zh-CN" altLang="en-US" smtClean="0"/>
              <a:pPr/>
              <a:t>2024/10/16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2C5A2-D015-44A9-91A8-48C1BAF3DB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7386E25-A63A-447B-B7E8-452936AA13DB}" type="slidenum">
              <a:rPr lang="en-US" altLang="zh-CN" sz="1200" b="0" smtClean="0">
                <a:solidFill>
                  <a:schemeClr val="tx1"/>
                </a:solidFill>
              </a:rPr>
              <a:pPr eaLnBrk="1" hangingPunct="1"/>
              <a:t>21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2C5A2-D015-44A9-91A8-48C1BAF3DBC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10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075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E69AA34-1122-479D-9D5F-86478EEA4D1C}" type="slidenum">
              <a:rPr lang="en-US" altLang="zh-CN" sz="1200" b="0" smtClean="0">
                <a:solidFill>
                  <a:schemeClr val="tx1"/>
                </a:solidFill>
              </a:rPr>
              <a:pPr eaLnBrk="1" hangingPunct="1"/>
              <a:t>32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62C5A2-D015-44A9-91A8-48C1BAF3DBCA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191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62C5A2-D015-44A9-91A8-48C1BAF3DBCA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2C5A2-D015-44A9-91A8-48C1BAF3DBCA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530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2C5A2-D015-44A9-91A8-48C1BAF3DBCA}" type="slidenum">
              <a:rPr lang="zh-CN" altLang="en-US" smtClean="0"/>
              <a:pPr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443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A1E3560A-80E8-43F5-B553-5B4996F9748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 b="1">
                <a:solidFill>
                  <a:schemeClr val="bg2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63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77B855-45CD-4F98-914A-B498FD6255E8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48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B3AD5F-977B-4AC7-B653-6D951A453F81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409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85B0-7EDF-4657-A818-10DCC67A0322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761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3FBD-CBFA-494E-BA62-E0993BDCF72E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093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D8CF-837D-4403-A2BF-9260B40B2E32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784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86D2-B30B-44FE-8EE9-E6412351F065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110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092A-FC62-4167-9952-5A2D704BE386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750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AA1E-30A7-4FEE-BB09-CD3E89E88FB4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839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46D0-0FA0-4F7D-90D4-A1F564B3EF63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2492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493D-D70C-434C-A261-9134F82BBF72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15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F60E58-C643-4164-B1A5-B0F10D29C33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581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B253-C8EB-4FBA-A514-177DF3FD57E9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8598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44B0-A7D8-4BCE-BF55-4B983E29EFC4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025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8D123-6540-49AB-8555-083CD479B27E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4206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673490B-46D7-4E5C-927E-EA787CDADF86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 b="1">
                <a:solidFill>
                  <a:schemeClr val="bg2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5413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77D5D1-AAF0-4413-B0F2-CADB3A5873DA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417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D4A5DF-A1FD-4FAD-ACC3-026345A04935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2805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AA7546-97FC-4423-8B5E-A5293B30A14C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6389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7732EF-368B-4B77-BB7C-4577EF65BA7A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15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79D8FD-46B7-4AF7-856B-5A2CD4901BC5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4731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4F09A9-E56E-49F6-BF77-66703199C511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37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5632F9-EC2F-48DF-8BB5-ED27852EBC85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9302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C94AF4-6C5D-4F06-9E66-F4C2860A458A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855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22F71E-8155-4AD3-8B02-70279C6F6CC5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507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A2FAFF-5999-4673-B1B7-3A8A226BECF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8317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F83502-D4DE-4EE4-A90F-FCCD2A20DF4C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0265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66294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r>
              <a:rPr lang="zh-CN" altLang="en-US"/>
              <a:t>单击图标添加 </a:t>
            </a:r>
            <a:r>
              <a:rPr lang="en-US" altLang="zh-CN"/>
              <a:t>SmartArt </a:t>
            </a:r>
            <a:r>
              <a:rPr lang="zh-CN" altLang="en-US"/>
              <a:t>图形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75" y="6497638"/>
            <a:ext cx="1905000" cy="319087"/>
          </a:xfrm>
        </p:spPr>
        <p:txBody>
          <a:bodyPr/>
          <a:lstStyle>
            <a:lvl1pPr>
              <a:defRPr/>
            </a:lvl1pPr>
          </a:lstStyle>
          <a:p>
            <a:fld id="{32C20D1F-FFAC-4FEC-8EF2-F8BE771C2D0A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00400" y="66294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0617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1483-85DE-40FC-9DDB-127BFDCA5942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6010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BB61-55C9-4F2E-A30C-D69555B093B7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078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B3EE-2104-4837-A466-706F3CEB73D9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3964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8DF9-866F-4D87-905C-94B903A0A0BA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0278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14BF-9F9F-4669-868A-402B02E201A0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68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654CC7-560C-4A7F-BC1F-1B2AF56A8FD0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687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2B11-F6E2-473D-8E78-8F81C6BDE937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0265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F130-434C-4EFA-8768-1B39AE588229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9862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5C66-C840-4394-BCB9-B1A4E16FDA41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430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9637-C1EE-4452-8338-3DB997DA8D9E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7826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9F25-66A2-4159-8348-B038BD7C122C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688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5167-BAA8-421B-9221-18736E7774F8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38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C62B9-D2AB-4734-8735-1A439423DF3F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25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D39B48-0A55-44A7-A0E1-CF1CD8ACE922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7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57D935-869F-4DC7-9B34-4C1077047425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6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DE69C4-A0D0-4B08-81E2-7AA55AB041E7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18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F8698C-A05C-4727-8B73-545254171B3A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50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DB0728FC-1136-491D-8430-64AAD92C6051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050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29FE3-5365-4C32-A9FE-F80688A24A18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FCD55EEB-87C5-49D1-8067-CCCE835FF95E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090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A1216-B1C0-4F72-9ECE-4058FE11E159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31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audio" Target="../media/audio2.wav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/>
              <a:t>面向对象程序设计</a:t>
            </a:r>
            <a:r>
              <a:rPr lang="en-US" altLang="zh-CN" sz="5400" dirty="0"/>
              <a:t>(Java)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汤 蓉</a:t>
            </a:r>
            <a:endParaRPr lang="en-US" altLang="zh-CN" dirty="0"/>
          </a:p>
          <a:p>
            <a:r>
              <a:rPr lang="zh-CN" altLang="en-US" dirty="0"/>
              <a:t>计算机学院</a:t>
            </a:r>
            <a:endParaRPr lang="en-US" altLang="zh-CN" dirty="0"/>
          </a:p>
          <a:p>
            <a:r>
              <a:rPr lang="zh-CN" altLang="en-US" dirty="0"/>
              <a:t>成都信息工程大学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§12.</a:t>
            </a:r>
            <a:r>
              <a:rPr lang="zh-CN" altLang="en-US" sz="4400"/>
              <a:t>1 </a:t>
            </a:r>
            <a:r>
              <a:rPr lang="en-US" altLang="zh-CN" sz="4400"/>
              <a:t>File</a:t>
            </a:r>
            <a:r>
              <a:rPr lang="zh-CN" altLang="en-US" sz="4400" dirty="0"/>
              <a:t>类 </a:t>
            </a:r>
            <a:endParaRPr lang="zh-CN" altLang="en-US" sz="4300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1"/>
            <a:ext cx="8382000" cy="4467244"/>
          </a:xfrm>
        </p:spPr>
        <p:txBody>
          <a:bodyPr>
            <a:normAutofit/>
          </a:bodyPr>
          <a:lstStyle/>
          <a:p>
            <a:pPr marL="533400" indent="-533400"/>
            <a:r>
              <a:rPr lang="zh-CN" altLang="en-US" dirty="0"/>
              <a:t>通过</a:t>
            </a:r>
            <a:r>
              <a:rPr lang="en-US" altLang="zh-CN" b="1" dirty="0">
                <a:solidFill>
                  <a:srgbClr val="0000CC"/>
                </a:solidFill>
              </a:rPr>
              <a:t>java.io</a:t>
            </a:r>
            <a:r>
              <a:rPr lang="zh-CN" altLang="en-US" dirty="0"/>
              <a:t>包中的</a:t>
            </a:r>
            <a:r>
              <a:rPr lang="en-US" altLang="zh-CN" b="1" dirty="0">
                <a:solidFill>
                  <a:srgbClr val="990000"/>
                </a:solidFill>
              </a:rPr>
              <a:t>File</a:t>
            </a:r>
            <a:r>
              <a:rPr lang="zh-CN" altLang="en-US" b="1" dirty="0">
                <a:solidFill>
                  <a:srgbClr val="990000"/>
                </a:solidFill>
              </a:rPr>
              <a:t>类</a:t>
            </a:r>
            <a:r>
              <a:rPr lang="zh-CN" altLang="en-US" dirty="0"/>
              <a:t>，程序可以建立与</a:t>
            </a:r>
            <a:r>
              <a:rPr lang="zh-CN" altLang="en-US" b="1" dirty="0">
                <a:solidFill>
                  <a:srgbClr val="66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磁盘文件</a:t>
            </a:r>
            <a:r>
              <a:rPr lang="zh-CN" altLang="en-US" dirty="0"/>
              <a:t>的联系。</a:t>
            </a:r>
            <a:endParaRPr lang="en-US" altLang="zh-CN" dirty="0"/>
          </a:p>
          <a:p>
            <a:pPr marL="882650" lvl="1" indent="-533400"/>
            <a:r>
              <a:rPr lang="zh-CN" altLang="en-US" dirty="0"/>
              <a:t>可以用来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获取或设置文件或目录的属性</a:t>
            </a:r>
            <a:r>
              <a:rPr lang="zh-CN" altLang="en-US" dirty="0"/>
              <a:t>，但</a:t>
            </a:r>
            <a:r>
              <a:rPr lang="zh-CN" altLang="en-US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不支持从文件里读取数据</a:t>
            </a:r>
            <a:r>
              <a:rPr lang="zh-CN" altLang="en-US" dirty="0"/>
              <a:t>或者</a:t>
            </a:r>
            <a:r>
              <a:rPr lang="zh-CN" altLang="en-US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往文件里写数据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33400" indent="-533400" eaLnBrk="1" hangingPunct="1"/>
            <a:endParaRPr lang="zh-CN" altLang="en-US" dirty="0"/>
          </a:p>
          <a:p>
            <a:pPr marL="533400" indent="-533400" eaLnBrk="1" hangingPunct="1"/>
            <a:r>
              <a:rPr lang="zh-CN" altLang="en-US" dirty="0"/>
              <a:t>构造方法</a:t>
            </a:r>
          </a:p>
          <a:p>
            <a:pPr marL="914400" lvl="1" indent="-569913" eaLnBrk="1" hangingPunct="1">
              <a:buFont typeface="Wingdings" pitchFamily="2" charset="2"/>
              <a:buAutoNum type="arabicPeriod"/>
            </a:pPr>
            <a:r>
              <a:rPr lang="zh-CN" altLang="en-US" dirty="0">
                <a:solidFill>
                  <a:srgbClr val="000066"/>
                </a:solidFill>
              </a:rPr>
              <a:t> </a:t>
            </a:r>
            <a:r>
              <a:rPr lang="en-US" altLang="zh-CN" b="1" dirty="0">
                <a:solidFill>
                  <a:srgbClr val="000066"/>
                </a:solidFill>
                <a:latin typeface="Tahoma" pitchFamily="34" charset="0"/>
              </a:rPr>
              <a:t>File(String  </a:t>
            </a:r>
            <a:r>
              <a:rPr lang="en-US" altLang="zh-CN" b="1" dirty="0" err="1">
                <a:solidFill>
                  <a:srgbClr val="FF0000"/>
                </a:solidFill>
                <a:latin typeface="Tahoma" pitchFamily="34" charset="0"/>
              </a:rPr>
              <a:t>filePath</a:t>
            </a:r>
            <a:r>
              <a:rPr lang="en-US" altLang="zh-CN" b="1" dirty="0">
                <a:solidFill>
                  <a:srgbClr val="000066"/>
                </a:solidFill>
                <a:latin typeface="Tahoma" pitchFamily="34" charset="0"/>
              </a:rPr>
              <a:t>);</a:t>
            </a:r>
          </a:p>
          <a:p>
            <a:pPr marL="914400" lvl="1" indent="-569913" eaLnBrk="1" hangingPunct="1">
              <a:buFont typeface="Wingdings" pitchFamily="2" charset="2"/>
              <a:buAutoNum type="arabicPeriod"/>
            </a:pPr>
            <a:r>
              <a:rPr lang="en-US" altLang="zh-CN" b="1" dirty="0">
                <a:solidFill>
                  <a:srgbClr val="000066"/>
                </a:solidFill>
                <a:latin typeface="Tahoma" pitchFamily="34" charset="0"/>
              </a:rPr>
              <a:t> File(String </a:t>
            </a:r>
            <a:r>
              <a:rPr lang="en-US" altLang="zh-CN" b="1" dirty="0" err="1">
                <a:solidFill>
                  <a:srgbClr val="006600"/>
                </a:solidFill>
                <a:latin typeface="Tahoma" pitchFamily="34" charset="0"/>
              </a:rPr>
              <a:t>directoryPath</a:t>
            </a:r>
            <a:r>
              <a:rPr lang="en-US" altLang="zh-CN" b="1" dirty="0">
                <a:solidFill>
                  <a:srgbClr val="000066"/>
                </a:solidFill>
                <a:latin typeface="Tahoma" pitchFamily="34" charset="0"/>
              </a:rPr>
              <a:t>, String </a:t>
            </a:r>
            <a:r>
              <a:rPr lang="en-US" altLang="zh-CN" b="1" dirty="0">
                <a:solidFill>
                  <a:srgbClr val="FF0000"/>
                </a:solidFill>
                <a:latin typeface="Tahoma" pitchFamily="34" charset="0"/>
              </a:rPr>
              <a:t>filename</a:t>
            </a:r>
            <a:r>
              <a:rPr lang="en-US" altLang="zh-CN" b="1" dirty="0">
                <a:solidFill>
                  <a:srgbClr val="000066"/>
                </a:solidFill>
                <a:latin typeface="Tahoma" pitchFamily="34" charset="0"/>
              </a:rPr>
              <a:t>);</a:t>
            </a:r>
          </a:p>
          <a:p>
            <a:pPr marL="914400" lvl="1" indent="-569913" eaLnBrk="1" hangingPunct="1">
              <a:buFont typeface="Wingdings" pitchFamily="2" charset="2"/>
              <a:buAutoNum type="arabicPeriod"/>
            </a:pPr>
            <a:r>
              <a:rPr lang="en-US" altLang="zh-CN" b="1" dirty="0">
                <a:solidFill>
                  <a:srgbClr val="000066"/>
                </a:solidFill>
                <a:latin typeface="Tahoma" pitchFamily="34" charset="0"/>
              </a:rPr>
              <a:t> File(File f, String </a:t>
            </a:r>
            <a:r>
              <a:rPr lang="en-US" altLang="zh-CN" b="1" dirty="0">
                <a:solidFill>
                  <a:srgbClr val="FF0000"/>
                </a:solidFill>
                <a:latin typeface="Tahoma" pitchFamily="34" charset="0"/>
              </a:rPr>
              <a:t>filename</a:t>
            </a:r>
            <a:r>
              <a:rPr lang="en-US" altLang="zh-CN" b="1" dirty="0">
                <a:solidFill>
                  <a:srgbClr val="000066"/>
                </a:solidFill>
                <a:latin typeface="Tahoma" pitchFamily="34" charset="0"/>
              </a:rPr>
              <a:t>);</a:t>
            </a:r>
            <a:endParaRPr lang="en-US" altLang="zh-CN" dirty="0">
              <a:latin typeface="Tahoma" pitchFamily="34" charset="0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63F665C-B80B-486B-9387-33C13108DA08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10</a:t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标注: 线形 1">
            <a:extLst>
              <a:ext uri="{FF2B5EF4-FFF2-40B4-BE49-F238E27FC236}">
                <a16:creationId xmlns:a16="http://schemas.microsoft.com/office/drawing/2014/main" id="{7336F386-C55A-26F4-C6A9-FE25E39B4CA5}"/>
              </a:ext>
            </a:extLst>
          </p:cNvPr>
          <p:cNvSpPr/>
          <p:nvPr/>
        </p:nvSpPr>
        <p:spPr>
          <a:xfrm>
            <a:off x="3559696" y="3789040"/>
            <a:ext cx="1872208" cy="396624"/>
          </a:xfrm>
          <a:prstGeom prst="borderCallout1">
            <a:avLst>
              <a:gd name="adj1" fmla="val 113176"/>
              <a:gd name="adj2" fmla="val 46737"/>
              <a:gd name="adj3" fmla="val 198230"/>
              <a:gd name="adj4" fmla="val 190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0066"/>
                </a:solidFill>
              </a:rPr>
              <a:t>文件的路径</a:t>
            </a:r>
            <a:endParaRPr lang="zh-CN" altLang="en-US" sz="2400" dirty="0"/>
          </a:p>
        </p:txBody>
      </p:sp>
      <p:sp>
        <p:nvSpPr>
          <p:cNvPr id="3" name="标注: 线形 2">
            <a:extLst>
              <a:ext uri="{FF2B5EF4-FFF2-40B4-BE49-F238E27FC236}">
                <a16:creationId xmlns:a16="http://schemas.microsoft.com/office/drawing/2014/main" id="{8F752A8F-47DD-1357-5603-8B42B08A3C33}"/>
              </a:ext>
            </a:extLst>
          </p:cNvPr>
          <p:cNvSpPr/>
          <p:nvPr/>
        </p:nvSpPr>
        <p:spPr>
          <a:xfrm>
            <a:off x="1403648" y="6021533"/>
            <a:ext cx="2016224" cy="396624"/>
          </a:xfrm>
          <a:prstGeom prst="borderCallout1">
            <a:avLst>
              <a:gd name="adj1" fmla="val 5108"/>
              <a:gd name="adj2" fmla="val 46737"/>
              <a:gd name="adj3" fmla="val -77944"/>
              <a:gd name="adj4" fmla="val 669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0066"/>
                </a:solidFill>
              </a:rPr>
              <a:t>文件夹的路径</a:t>
            </a:r>
            <a:endParaRPr lang="zh-CN" altLang="en-US" sz="2400" dirty="0"/>
          </a:p>
        </p:txBody>
      </p:sp>
      <p:sp>
        <p:nvSpPr>
          <p:cNvPr id="4" name="标注: 线形 3">
            <a:extLst>
              <a:ext uri="{FF2B5EF4-FFF2-40B4-BE49-F238E27FC236}">
                <a16:creationId xmlns:a16="http://schemas.microsoft.com/office/drawing/2014/main" id="{4060C39E-A1C2-CE03-CC2B-8FFD0464646B}"/>
              </a:ext>
            </a:extLst>
          </p:cNvPr>
          <p:cNvSpPr/>
          <p:nvPr/>
        </p:nvSpPr>
        <p:spPr>
          <a:xfrm>
            <a:off x="4504357" y="6021533"/>
            <a:ext cx="1219773" cy="396624"/>
          </a:xfrm>
          <a:prstGeom prst="borderCallout1">
            <a:avLst>
              <a:gd name="adj1" fmla="val 1505"/>
              <a:gd name="adj2" fmla="val 51061"/>
              <a:gd name="adj3" fmla="val -74342"/>
              <a:gd name="adj4" fmla="val 70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0066"/>
                </a:solidFill>
              </a:rPr>
              <a:t>文件名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61294"/>
            <a:ext cx="7543800" cy="639763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zh-CN" sz="3600" dirty="0">
                <a:latin typeface="Tahoma" pitchFamily="34" charset="0"/>
                <a:cs typeface="Tahoma" pitchFamily="34" charset="0"/>
              </a:rPr>
              <a:t>//</a:t>
            </a:r>
            <a:r>
              <a:rPr lang="en-US" altLang="zh-CN" sz="3600" dirty="0" err="1">
                <a:latin typeface="Tahoma" pitchFamily="34" charset="0"/>
                <a:cs typeface="Tahoma" pitchFamily="34" charset="0"/>
              </a:rPr>
              <a:t>Student.java</a:t>
            </a:r>
            <a:endParaRPr lang="zh-CN" altLang="en-US" sz="3600" b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4212" name="Rectangle 3"/>
          <p:cNvSpPr>
            <a:spLocks noGrp="1" noChangeArrowheads="1"/>
          </p:cNvSpPr>
          <p:nvPr>
            <p:ph idx="1"/>
          </p:nvPr>
        </p:nvSpPr>
        <p:spPr>
          <a:xfrm>
            <a:off x="199132" y="806166"/>
            <a:ext cx="8651304" cy="558876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java.io.Serializable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altLang="zh-CN" sz="20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implements Serializable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static final long </a:t>
            </a:r>
            <a:r>
              <a:rPr lang="en-US" altLang="zh-CN" sz="2000" b="1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serialVersionUID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1663183895424656802L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id;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	String name;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age;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	String department;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	public Student(){ }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	public Student(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id, String name, 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age, String department){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this.id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= id;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this.name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= name;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this.age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= age;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this.department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= department;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42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7610B16-D5F2-4925-9551-A88BC79CFCA8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100</a:t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altLang="en-US" dirty="0"/>
              <a:t>序列化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196486"/>
            <a:ext cx="8352928" cy="5095526"/>
          </a:xfrm>
          <a:noFill/>
          <a:ln>
            <a:solidFill>
              <a:srgbClr val="C0C0C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import java.io.*;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TestSeria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public static void main(String[] 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</a:t>
            </a:r>
            <a:r>
              <a:rPr lang="en-US" altLang="zh-CN" sz="2000" b="1" dirty="0" err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</a:t>
            </a: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=new Student(981036,"Liu Ming",18, "CSD");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try{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FileOutputStream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=new 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FileOutputStream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altLang="zh-CN" b="1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data.ser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altLang="zh-CN" b="1" dirty="0" err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ObjectOutputStream</a:t>
            </a:r>
            <a:r>
              <a:rPr lang="en-US" altLang="zh-CN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en-US" altLang="zh-CN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=new </a:t>
            </a:r>
            <a:r>
              <a:rPr lang="en-US" altLang="zh-CN" b="1" dirty="0" err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ObjectOutputStream</a:t>
            </a:r>
            <a:r>
              <a:rPr lang="en-US" altLang="zh-CN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</a:t>
            </a:r>
            <a:r>
              <a:rPr lang="en-US" altLang="zh-CN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lvl="3" eaLnBrk="1" hangingPunct="1">
              <a:buFont typeface="Wingdings" pitchFamily="2" charset="2"/>
              <a:buNone/>
            </a:pPr>
            <a:endParaRPr lang="en-US" altLang="zh-CN" b="1" dirty="0">
              <a:solidFill>
                <a:srgbClr val="99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eaLnBrk="1" hangingPunct="1">
              <a:buFont typeface="Wingdings" pitchFamily="2" charset="2"/>
              <a:buNone/>
            </a:pPr>
            <a:r>
              <a:rPr lang="en-US" altLang="zh-CN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en-US" altLang="zh-CN" b="1" dirty="0" err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.writeObject</a:t>
            </a:r>
            <a:r>
              <a:rPr lang="en-US" altLang="zh-CN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b="1" dirty="0" err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</a:t>
            </a:r>
            <a:r>
              <a:rPr lang="en-US" altLang="zh-CN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lvl="3" eaLnBrk="1" hangingPunct="1">
              <a:buFont typeface="Wingdings" pitchFamily="2" charset="2"/>
              <a:buNone/>
            </a:pPr>
            <a:endParaRPr lang="en-US" altLang="zh-CN" b="1" dirty="0">
              <a:solidFill>
                <a:srgbClr val="99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eaLnBrk="1" hangingPunct="1">
              <a:buFont typeface="Wingdings" pitchFamily="2" charset="2"/>
              <a:buNone/>
            </a:pPr>
            <a:r>
              <a:rPr lang="en-US" altLang="zh-CN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en-US" altLang="zh-CN" b="1" dirty="0" err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.close</a:t>
            </a:r>
            <a:r>
              <a:rPr lang="en-US" altLang="zh-CN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}catch(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e){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altLang="zh-CN" b="1" i="1" dirty="0" err="1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(e);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93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D9CEFE4-B8A9-49D2-8A4D-B0DC578157E4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101</a:t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CAFE9E-1EED-4A2A-8118-F80385F52AA0}"/>
              </a:ext>
            </a:extLst>
          </p:cNvPr>
          <p:cNvSpPr txBox="1"/>
          <p:nvPr/>
        </p:nvSpPr>
        <p:spPr>
          <a:xfrm>
            <a:off x="2483768" y="479242"/>
            <a:ext cx="540192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演示：将对象</a:t>
            </a:r>
            <a:r>
              <a:rPr lang="en-US" altLang="zh-CN" sz="2800" dirty="0" err="1"/>
              <a:t>stu</a:t>
            </a:r>
            <a:r>
              <a:rPr lang="zh-CN" altLang="en-US" sz="2800" dirty="0"/>
              <a:t>写入文件</a:t>
            </a:r>
            <a:r>
              <a:rPr lang="en-US" altLang="zh-CN" sz="2800" dirty="0" err="1"/>
              <a:t>data.ser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CCE4958-5FA9-4B26-9633-B6CDAA6403CF}" type="slidenum">
              <a:rPr lang="en-US" altLang="zh-CN" sz="1400" b="0" smtClean="0">
                <a:solidFill>
                  <a:schemeClr val="tx1"/>
                </a:solidFill>
              </a:rPr>
              <a:pPr eaLnBrk="1" hangingPunct="1"/>
              <a:t>102</a:t>
            </a:fld>
            <a:endParaRPr lang="en-US" altLang="zh-CN" sz="1400" b="0" dirty="0">
              <a:solidFill>
                <a:schemeClr val="tx1"/>
              </a:solidFill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6512" y="44624"/>
            <a:ext cx="9180512" cy="681337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/>
              <a:t>import java.io.*;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/>
              <a:t>public class test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/>
              <a:t>  public static void main(String[] </a:t>
            </a:r>
            <a:r>
              <a:rPr lang="en-US" altLang="zh-CN" sz="2000" b="1" dirty="0" err="1"/>
              <a:t>args</a:t>
            </a:r>
            <a:r>
              <a:rPr lang="en-US" altLang="zh-CN" sz="2000" b="1" dirty="0"/>
              <a:t>) throws </a:t>
            </a:r>
            <a:r>
              <a:rPr lang="en-US" altLang="zh-CN" sz="2000" b="1" dirty="0" err="1"/>
              <a:t>IOException,ClassNotFoundException</a:t>
            </a:r>
            <a:r>
              <a:rPr lang="en-US" altLang="zh-CN" sz="2000" b="1" dirty="0"/>
              <a:t>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/>
              <a:t>	//</a:t>
            </a:r>
            <a:r>
              <a:rPr lang="zh-CN" altLang="en-US" sz="2000" b="1" dirty="0"/>
              <a:t>序列化，将对象写入文件保存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>
                <a:solidFill>
                  <a:srgbClr val="006600"/>
                </a:solidFill>
              </a:rPr>
              <a:t>Student s1=new Student(1,"Mar", 20, "</a:t>
            </a:r>
            <a:r>
              <a:rPr lang="en-US" altLang="zh-CN" sz="2000" b="1" dirty="0" err="1">
                <a:solidFill>
                  <a:srgbClr val="006600"/>
                </a:solidFill>
              </a:rPr>
              <a:t>Computer_Science</a:t>
            </a:r>
            <a:r>
              <a:rPr lang="en-US" altLang="zh-CN" sz="2000" b="1" dirty="0">
                <a:solidFill>
                  <a:srgbClr val="006600"/>
                </a:solidFill>
              </a:rPr>
              <a:t>");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>
                <a:solidFill>
                  <a:srgbClr val="006600"/>
                </a:solidFill>
              </a:rPr>
              <a:t>	Student s3=new Student(2,"Cathy", 21, "</a:t>
            </a:r>
            <a:r>
              <a:rPr lang="en-US" altLang="zh-CN" sz="2000" b="1" dirty="0" err="1">
                <a:solidFill>
                  <a:srgbClr val="006600"/>
                </a:solidFill>
              </a:rPr>
              <a:t>Software_Engineering</a:t>
            </a:r>
            <a:r>
              <a:rPr lang="en-US" altLang="zh-CN" sz="2000" b="1" dirty="0">
                <a:solidFill>
                  <a:srgbClr val="006600"/>
                </a:solidFill>
              </a:rPr>
              <a:t>");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>
                <a:solidFill>
                  <a:srgbClr val="000099"/>
                </a:solidFill>
              </a:rPr>
              <a:t>	</a:t>
            </a:r>
            <a:r>
              <a:rPr lang="en-US" altLang="zh-CN" sz="2000" b="1" dirty="0" err="1">
                <a:solidFill>
                  <a:srgbClr val="000099"/>
                </a:solidFill>
              </a:rPr>
              <a:t>FileOutputStream</a:t>
            </a:r>
            <a:r>
              <a:rPr lang="en-US" altLang="zh-CN" sz="2000" b="1" dirty="0">
                <a:solidFill>
                  <a:srgbClr val="000099"/>
                </a:solidFill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</a:rPr>
              <a:t>fos</a:t>
            </a:r>
            <a:r>
              <a:rPr lang="en-US" altLang="zh-CN" sz="2000" b="1" dirty="0">
                <a:solidFill>
                  <a:srgbClr val="000099"/>
                </a:solidFill>
              </a:rPr>
              <a:t>=new </a:t>
            </a:r>
            <a:r>
              <a:rPr lang="en-US" altLang="zh-CN" sz="2000" b="1" dirty="0" err="1">
                <a:solidFill>
                  <a:srgbClr val="000099"/>
                </a:solidFill>
              </a:rPr>
              <a:t>FileOutputStream</a:t>
            </a:r>
            <a:r>
              <a:rPr lang="en-US" altLang="zh-CN" sz="2000" b="1" dirty="0">
                <a:solidFill>
                  <a:srgbClr val="000099"/>
                </a:solidFill>
              </a:rPr>
              <a:t>("</a:t>
            </a:r>
            <a:r>
              <a:rPr lang="en-US" altLang="zh-CN" sz="2000" b="1" dirty="0" err="1">
                <a:solidFill>
                  <a:srgbClr val="FF0000"/>
                </a:solidFill>
              </a:rPr>
              <a:t>Student.ser</a:t>
            </a:r>
            <a:r>
              <a:rPr lang="en-US" altLang="zh-CN" sz="2000" b="1" dirty="0">
                <a:solidFill>
                  <a:srgbClr val="000099"/>
                </a:solidFill>
              </a:rPr>
              <a:t>");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>
                <a:solidFill>
                  <a:srgbClr val="000099"/>
                </a:solidFill>
              </a:rPr>
              <a:t>	</a:t>
            </a:r>
            <a:r>
              <a:rPr lang="en-US" altLang="zh-CN" sz="2000" b="1" dirty="0" err="1">
                <a:solidFill>
                  <a:srgbClr val="000099"/>
                </a:solidFill>
              </a:rPr>
              <a:t>ObjectOutputStream</a:t>
            </a:r>
            <a:r>
              <a:rPr lang="en-US" altLang="zh-CN" sz="2000" b="1" dirty="0">
                <a:solidFill>
                  <a:srgbClr val="000099"/>
                </a:solidFill>
              </a:rPr>
              <a:t> </a:t>
            </a:r>
            <a:r>
              <a:rPr lang="en-US" altLang="zh-CN" sz="2000" b="1" dirty="0" err="1">
                <a:solidFill>
                  <a:srgbClr val="000099"/>
                </a:solidFill>
              </a:rPr>
              <a:t>oos</a:t>
            </a:r>
            <a:r>
              <a:rPr lang="en-US" altLang="zh-CN" sz="2000" b="1" dirty="0">
                <a:solidFill>
                  <a:srgbClr val="000099"/>
                </a:solidFill>
              </a:rPr>
              <a:t>=new </a:t>
            </a:r>
            <a:r>
              <a:rPr lang="en-US" altLang="zh-CN" sz="2000" b="1" dirty="0" err="1">
                <a:solidFill>
                  <a:srgbClr val="000099"/>
                </a:solidFill>
              </a:rPr>
              <a:t>ObjectOutputStream</a:t>
            </a:r>
            <a:r>
              <a:rPr lang="en-US" altLang="zh-CN" sz="2000" b="1" dirty="0">
                <a:solidFill>
                  <a:srgbClr val="000099"/>
                </a:solidFill>
              </a:rPr>
              <a:t>(</a:t>
            </a:r>
            <a:r>
              <a:rPr lang="en-US" altLang="zh-CN" sz="2000" b="1" dirty="0" err="1">
                <a:solidFill>
                  <a:srgbClr val="C00000"/>
                </a:solidFill>
              </a:rPr>
              <a:t>fos</a:t>
            </a:r>
            <a:r>
              <a:rPr lang="en-US" altLang="zh-CN" sz="2000" b="1" dirty="0">
                <a:solidFill>
                  <a:srgbClr val="000099"/>
                </a:solidFill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>
                <a:solidFill>
                  <a:srgbClr val="000099"/>
                </a:solidFill>
              </a:rPr>
              <a:t>	</a:t>
            </a:r>
            <a:r>
              <a:rPr lang="en-US" altLang="zh-CN" sz="2000" b="1" dirty="0" err="1">
                <a:solidFill>
                  <a:srgbClr val="000099"/>
                </a:solidFill>
              </a:rPr>
              <a:t>oos.writeObject</a:t>
            </a:r>
            <a:r>
              <a:rPr lang="en-US" altLang="zh-CN" sz="2000" b="1" dirty="0">
                <a:solidFill>
                  <a:srgbClr val="000099"/>
                </a:solidFill>
              </a:rPr>
              <a:t>(s1); 	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>
                <a:solidFill>
                  <a:srgbClr val="000099"/>
                </a:solidFill>
              </a:rPr>
              <a:t>	</a:t>
            </a:r>
            <a:r>
              <a:rPr lang="en-US" altLang="zh-CN" sz="2000" b="1" dirty="0" err="1">
                <a:solidFill>
                  <a:srgbClr val="000099"/>
                </a:solidFill>
              </a:rPr>
              <a:t>oos.writeObject</a:t>
            </a:r>
            <a:r>
              <a:rPr lang="en-US" altLang="zh-CN" sz="2000" b="1" dirty="0">
                <a:solidFill>
                  <a:srgbClr val="000099"/>
                </a:solidFill>
              </a:rPr>
              <a:t>(s3);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CN" sz="1000" b="1" dirty="0">
              <a:solidFill>
                <a:srgbClr val="000099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990000"/>
                </a:solidFill>
              </a:rPr>
              <a:t>	</a:t>
            </a:r>
            <a:r>
              <a:rPr lang="en-US" altLang="zh-CN" sz="2000" b="1" dirty="0"/>
              <a:t>//</a:t>
            </a:r>
            <a:r>
              <a:rPr lang="zh-CN" altLang="en-US" sz="2000" b="1" dirty="0"/>
              <a:t>反序列化，将对象从文件读出并恢复</a:t>
            </a:r>
            <a:br>
              <a:rPr lang="zh-CN" altLang="en-US" sz="2000" b="1" dirty="0"/>
            </a:br>
            <a:r>
              <a:rPr lang="en-US" altLang="zh-CN" sz="2000" b="1" dirty="0" err="1">
                <a:solidFill>
                  <a:srgbClr val="990000"/>
                </a:solidFill>
              </a:rPr>
              <a:t>FileInputStream</a:t>
            </a:r>
            <a:r>
              <a:rPr lang="en-US" altLang="zh-CN" sz="2000" b="1" dirty="0">
                <a:solidFill>
                  <a:srgbClr val="990000"/>
                </a:solidFill>
              </a:rPr>
              <a:t> </a:t>
            </a:r>
            <a:r>
              <a:rPr lang="en-US" altLang="zh-CN" sz="2000" b="1" dirty="0" err="1">
                <a:solidFill>
                  <a:srgbClr val="990000"/>
                </a:solidFill>
              </a:rPr>
              <a:t>fis</a:t>
            </a:r>
            <a:r>
              <a:rPr lang="en-US" altLang="zh-CN" sz="2000" b="1" dirty="0">
                <a:solidFill>
                  <a:srgbClr val="990000"/>
                </a:solidFill>
              </a:rPr>
              <a:t>=new </a:t>
            </a:r>
            <a:r>
              <a:rPr lang="en-US" altLang="zh-CN" sz="2000" b="1" dirty="0" err="1">
                <a:solidFill>
                  <a:srgbClr val="990000"/>
                </a:solidFill>
              </a:rPr>
              <a:t>FileInputStream</a:t>
            </a:r>
            <a:r>
              <a:rPr lang="en-US" altLang="zh-CN" sz="2000" b="1" dirty="0">
                <a:solidFill>
                  <a:srgbClr val="990000"/>
                </a:solidFill>
              </a:rPr>
              <a:t>("</a:t>
            </a:r>
            <a:r>
              <a:rPr lang="en-US" altLang="zh-CN" sz="2000" b="1" dirty="0" err="1">
                <a:solidFill>
                  <a:srgbClr val="FF0000"/>
                </a:solidFill>
              </a:rPr>
              <a:t>Student.ser</a:t>
            </a:r>
            <a:r>
              <a:rPr lang="en-US" altLang="zh-CN" sz="2000" b="1" dirty="0">
                <a:solidFill>
                  <a:srgbClr val="990000"/>
                </a:solidFill>
              </a:rPr>
              <a:t>");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>
                <a:solidFill>
                  <a:srgbClr val="990000"/>
                </a:solidFill>
              </a:rPr>
              <a:t>	</a:t>
            </a:r>
            <a:r>
              <a:rPr lang="en-US" altLang="zh-CN" sz="2000" b="1" dirty="0" err="1">
                <a:solidFill>
                  <a:srgbClr val="990000"/>
                </a:solidFill>
              </a:rPr>
              <a:t>ObjectInputStream</a:t>
            </a:r>
            <a:r>
              <a:rPr lang="en-US" altLang="zh-CN" sz="2000" b="1" dirty="0">
                <a:solidFill>
                  <a:srgbClr val="990000"/>
                </a:solidFill>
              </a:rPr>
              <a:t> </a:t>
            </a:r>
            <a:r>
              <a:rPr lang="en-US" altLang="zh-CN" sz="2000" b="1" dirty="0" err="1">
                <a:solidFill>
                  <a:srgbClr val="990000"/>
                </a:solidFill>
              </a:rPr>
              <a:t>ois</a:t>
            </a:r>
            <a:r>
              <a:rPr lang="en-US" altLang="zh-CN" sz="2000" b="1" dirty="0">
                <a:solidFill>
                  <a:srgbClr val="990000"/>
                </a:solidFill>
              </a:rPr>
              <a:t>=new </a:t>
            </a:r>
            <a:r>
              <a:rPr lang="en-US" altLang="zh-CN" sz="2000" b="1" dirty="0" err="1">
                <a:solidFill>
                  <a:srgbClr val="990000"/>
                </a:solidFill>
              </a:rPr>
              <a:t>ObjectInputStream</a:t>
            </a:r>
            <a:r>
              <a:rPr lang="en-US" altLang="zh-CN" sz="2000" b="1" dirty="0">
                <a:solidFill>
                  <a:srgbClr val="990000"/>
                </a:solidFill>
              </a:rPr>
              <a:t>(</a:t>
            </a:r>
            <a:r>
              <a:rPr lang="en-US" altLang="zh-CN" sz="2000" b="1" dirty="0" err="1">
                <a:solidFill>
                  <a:srgbClr val="990000"/>
                </a:solidFill>
              </a:rPr>
              <a:t>fis</a:t>
            </a:r>
            <a:r>
              <a:rPr lang="en-US" altLang="zh-CN" sz="2000" b="1" dirty="0">
                <a:solidFill>
                  <a:srgbClr val="990000"/>
                </a:solidFill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>
                <a:solidFill>
                  <a:srgbClr val="990000"/>
                </a:solidFill>
              </a:rPr>
              <a:t>	Student s2 = </a:t>
            </a:r>
            <a:r>
              <a:rPr lang="en-US" altLang="zh-CN" sz="2000" b="1" dirty="0">
                <a:solidFill>
                  <a:srgbClr val="0000CC"/>
                </a:solidFill>
              </a:rPr>
              <a:t>(Student)</a:t>
            </a:r>
            <a:r>
              <a:rPr lang="en-US" altLang="zh-CN" sz="2000" b="1" dirty="0" err="1">
                <a:solidFill>
                  <a:srgbClr val="990000"/>
                </a:solidFill>
              </a:rPr>
              <a:t>ois.readObject</a:t>
            </a:r>
            <a:r>
              <a:rPr lang="en-US" altLang="zh-CN" sz="2000" b="1" dirty="0">
                <a:solidFill>
                  <a:srgbClr val="990000"/>
                </a:solidFill>
              </a:rPr>
              <a:t>();    </a:t>
            </a:r>
            <a:r>
              <a:rPr lang="en-US" altLang="zh-CN" sz="2000" b="1" dirty="0">
                <a:solidFill>
                  <a:srgbClr val="000099"/>
                </a:solidFill>
              </a:rPr>
              <a:t>//</a:t>
            </a:r>
            <a:r>
              <a:rPr lang="zh-CN" altLang="en-US" sz="2000" b="1" dirty="0">
                <a:solidFill>
                  <a:srgbClr val="000099"/>
                </a:solidFill>
              </a:rPr>
              <a:t>恢复</a:t>
            </a:r>
            <a:r>
              <a:rPr lang="en-US" altLang="zh-CN" sz="2000" b="1" dirty="0">
                <a:solidFill>
                  <a:srgbClr val="000099"/>
                </a:solidFill>
              </a:rPr>
              <a:t>s1</a:t>
            </a:r>
            <a:r>
              <a:rPr lang="zh-CN" altLang="en-US" sz="2000" b="1" dirty="0">
                <a:solidFill>
                  <a:srgbClr val="000099"/>
                </a:solidFill>
              </a:rPr>
              <a:t>，必须强制类型转换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990000"/>
                </a:solidFill>
              </a:rPr>
              <a:t>	Student s4 = </a:t>
            </a:r>
            <a:r>
              <a:rPr lang="en-US" altLang="zh-CN" sz="2000" b="1" dirty="0">
                <a:solidFill>
                  <a:srgbClr val="0000CC"/>
                </a:solidFill>
              </a:rPr>
              <a:t>(Student)</a:t>
            </a:r>
            <a:r>
              <a:rPr lang="en-US" altLang="zh-CN" sz="2000" b="1" dirty="0" err="1">
                <a:solidFill>
                  <a:srgbClr val="990000"/>
                </a:solidFill>
              </a:rPr>
              <a:t>ois.readObject</a:t>
            </a:r>
            <a:r>
              <a:rPr lang="en-US" altLang="zh-CN" sz="2000" b="1" dirty="0">
                <a:solidFill>
                  <a:srgbClr val="990000"/>
                </a:solidFill>
              </a:rPr>
              <a:t>();</a:t>
            </a:r>
            <a:r>
              <a:rPr lang="en-US" altLang="zh-CN" sz="2000" b="1" dirty="0">
                <a:solidFill>
                  <a:srgbClr val="000099"/>
                </a:solidFill>
              </a:rPr>
              <a:t>    //</a:t>
            </a:r>
            <a:r>
              <a:rPr lang="zh-CN" altLang="en-US" sz="2000" b="1" dirty="0">
                <a:solidFill>
                  <a:srgbClr val="000099"/>
                </a:solidFill>
              </a:rPr>
              <a:t>恢复</a:t>
            </a:r>
            <a:r>
              <a:rPr lang="en-US" altLang="zh-CN" sz="2000" b="1" dirty="0">
                <a:solidFill>
                  <a:srgbClr val="000099"/>
                </a:solidFill>
              </a:rPr>
              <a:t>s3</a:t>
            </a:r>
            <a:endParaRPr lang="en-US" altLang="zh-CN" sz="2000" b="1" dirty="0">
              <a:solidFill>
                <a:srgbClr val="99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800" b="1" dirty="0"/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("</a:t>
            </a:r>
            <a:r>
              <a:rPr lang="en-US" altLang="zh-CN" sz="2000" b="1" dirty="0" err="1"/>
              <a:t>DeSerialized</a:t>
            </a:r>
            <a:r>
              <a:rPr lang="en-US" altLang="zh-CN" sz="2000" b="1" dirty="0"/>
              <a:t> Student Information:");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(s2.id+“  ”+s2.name+"  “+s2.age+"  “+s2.department);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System.out.print</a:t>
            </a:r>
            <a:r>
              <a:rPr lang="en-US" altLang="zh-CN" sz="2000" b="1" dirty="0"/>
              <a:t>(s4.id+"  “+s4.name+"  “+s4.age+"  “+s4.department);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>
                <a:solidFill>
                  <a:srgbClr val="0000CC"/>
                </a:solidFill>
              </a:rPr>
              <a:t>oos.close</a:t>
            </a:r>
            <a:r>
              <a:rPr lang="en-US" altLang="zh-CN" sz="2000" b="1" dirty="0">
                <a:solidFill>
                  <a:srgbClr val="0000CC"/>
                </a:solidFill>
              </a:rPr>
              <a:t>(); 	</a:t>
            </a:r>
            <a:r>
              <a:rPr lang="en-US" altLang="zh-CN" sz="2000" b="1" dirty="0" err="1">
                <a:solidFill>
                  <a:srgbClr val="0000CC"/>
                </a:solidFill>
              </a:rPr>
              <a:t>ois.close</a:t>
            </a:r>
            <a:r>
              <a:rPr lang="en-US" altLang="zh-CN" sz="2000" b="1" dirty="0">
                <a:solidFill>
                  <a:srgbClr val="0000CC"/>
                </a:solidFill>
              </a:rPr>
              <a:t>();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/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55C1C-C98D-4A7C-806E-5D6A478EC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274638"/>
            <a:ext cx="8075240" cy="929132"/>
          </a:xfrm>
        </p:spPr>
        <p:txBody>
          <a:bodyPr/>
          <a:lstStyle/>
          <a:p>
            <a:pPr algn="l"/>
            <a:r>
              <a:rPr lang="zh-CN" altLang="en-US" b="1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E2181E-A465-42D3-993B-F3DC36D4C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文件</a:t>
            </a:r>
            <a:r>
              <a:rPr lang="en-US" altLang="zh-CN" dirty="0"/>
              <a:t>&amp;</a:t>
            </a:r>
            <a:r>
              <a:rPr lang="zh-CN" altLang="en-US" dirty="0"/>
              <a:t>文件夹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字节流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字符流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缓冲流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对象序列化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68B65B-C636-4812-9530-04FE74A9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103</a:t>
            </a:fld>
            <a:endParaRPr lang="zh-CN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6CC3BBA0-ABE4-4744-BE1F-87436B04E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529" y="1916832"/>
            <a:ext cx="2040874" cy="382834"/>
          </a:xfrm>
          <a:prstGeom prst="rect">
            <a:avLst/>
          </a:prstGeom>
          <a:solidFill>
            <a:srgbClr val="CCFFCC"/>
          </a:solidFill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kumimoji="1" lang="en-US" altLang="zh-CN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InputStream</a:t>
            </a:r>
            <a:endParaRPr kumimoji="1" lang="en-US" altLang="zh-CN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AB81320E-761C-4DA9-A79A-2AFB55D78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221" y="1926651"/>
            <a:ext cx="2501797" cy="375081"/>
          </a:xfrm>
          <a:prstGeom prst="rect">
            <a:avLst/>
          </a:prstGeom>
          <a:solidFill>
            <a:srgbClr val="CCFFCC"/>
          </a:solidFill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kumimoji="1" lang="en-US" altLang="zh-CN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OutputStream</a:t>
            </a:r>
            <a:endParaRPr kumimoji="1" lang="en-US" altLang="zh-CN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B8524F2E-7C78-4CD3-9FC6-D4AF4EDA8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9119" y="3346976"/>
            <a:ext cx="1224702" cy="3132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Reader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70DD4DB-DC8D-472A-92C6-938260777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318" y="3343026"/>
            <a:ext cx="1224702" cy="3236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Writer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D9F58C41-6A3E-450F-8BDC-81F3A12FE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205" y="1133567"/>
            <a:ext cx="762000" cy="4670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8D8C08E7-C395-4CCA-9EDA-89F31B8DC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067" y="2533136"/>
            <a:ext cx="2501797" cy="405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kumimoji="1" lang="en-US" altLang="zh-CN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FileInputStream</a:t>
            </a:r>
            <a:endParaRPr kumimoji="1" lang="en-US" altLang="zh-CN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303C8649-78C2-481F-B126-27B5BCC8C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660" y="2544066"/>
            <a:ext cx="2676920" cy="3739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kumimoji="1" lang="en-US" altLang="zh-CN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FileOutputStream</a:t>
            </a:r>
            <a:endParaRPr kumimoji="1" lang="en-US" altLang="zh-CN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DBBF70D2-5ECD-4BCB-94FD-096728E16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936" y="3913727"/>
            <a:ext cx="1763068" cy="3394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FileReader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48D76ACE-C8CF-4ACE-A7E2-2D1A5475C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975" y="3888417"/>
            <a:ext cx="1586145" cy="364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kumimoji="1" lang="en-US" altLang="zh-CN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FileWriter</a:t>
            </a:r>
            <a:endParaRPr kumimoji="1" lang="en-US" altLang="zh-CN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398EE474-6C43-4EE8-84B4-E814DA344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4798341"/>
            <a:ext cx="2520280" cy="3394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2400" b="1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Buffered</a:t>
            </a:r>
            <a:r>
              <a:rPr kumimoji="1"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Reader</a:t>
            </a:r>
            <a:endParaRPr kumimoji="1"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F39F587E-9CC1-402B-9886-176785F9B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032" y="4800021"/>
            <a:ext cx="2324116" cy="364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2400" b="1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Buffered</a:t>
            </a:r>
            <a:r>
              <a:rPr kumimoji="1"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Writer</a:t>
            </a:r>
            <a:endParaRPr kumimoji="1"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57900EE-4C02-4BB5-8376-E8B535B11D2A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flipV="1">
            <a:off x="3501966" y="2299666"/>
            <a:ext cx="0" cy="233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F128A69-0429-495D-BDE0-732498633B3E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V="1">
            <a:off x="6353120" y="2301732"/>
            <a:ext cx="0" cy="2423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8F27607-5609-411E-B71D-35B1C25933EE}"/>
              </a:ext>
            </a:extLst>
          </p:cNvPr>
          <p:cNvCxnSpPr>
            <a:cxnSpLocks/>
            <a:stCxn id="22" idx="0"/>
            <a:endCxn id="12" idx="2"/>
          </p:cNvCxnSpPr>
          <p:nvPr/>
        </p:nvCxnSpPr>
        <p:spPr>
          <a:xfrm flipV="1">
            <a:off x="3101470" y="3660186"/>
            <a:ext cx="0" cy="253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C807B3F-54AE-4484-B510-25B046CB80C2}"/>
              </a:ext>
            </a:extLst>
          </p:cNvPr>
          <p:cNvCxnSpPr>
            <a:cxnSpLocks/>
            <a:stCxn id="23" idx="0"/>
            <a:endCxn id="13" idx="2"/>
          </p:cNvCxnSpPr>
          <p:nvPr/>
        </p:nvCxnSpPr>
        <p:spPr>
          <a:xfrm flipH="1" flipV="1">
            <a:off x="5550669" y="3666677"/>
            <a:ext cx="9379" cy="2217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7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Example: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417638"/>
            <a:ext cx="8229600" cy="4656124"/>
          </a:xfrm>
        </p:spPr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6629-DACD-498F-867D-4B2567C9B252}" type="slidenum">
              <a:rPr lang="en-US" altLang="zh-CN" smtClean="0"/>
              <a:pPr>
                <a:defRPr/>
              </a:pPr>
              <a:t>11</a:t>
            </a:fld>
            <a:r>
              <a:rPr lang="en-US" altLang="zh-CN" dirty="0"/>
              <a:t> 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451603" y="1916832"/>
            <a:ext cx="8335238" cy="3748719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8000" rIns="18000">
            <a:spAutoFit/>
          </a:bodyPr>
          <a:lstStyle>
            <a:lvl1pPr marL="342900" indent="-3429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0" dirty="0">
                <a:solidFill>
                  <a:schemeClr val="tx1"/>
                </a:solidFill>
                <a:ea typeface="隶书" pitchFamily="49" charset="-122"/>
              </a:rPr>
              <a:t>//1.</a:t>
            </a:r>
            <a:r>
              <a:rPr lang="zh-CN" altLang="en-US" sz="2400" b="0" dirty="0">
                <a:solidFill>
                  <a:schemeClr val="tx1"/>
                </a:solidFill>
                <a:ea typeface="隶书" pitchFamily="49" charset="-122"/>
              </a:rPr>
              <a:t>创建文件对象</a:t>
            </a:r>
          </a:p>
          <a:p>
            <a:r>
              <a:rPr lang="en-US" altLang="zh-CN" sz="2400" dirty="0">
                <a:solidFill>
                  <a:srgbClr val="000099"/>
                </a:solidFill>
                <a:latin typeface="Tahoma" pitchFamily="34" charset="0"/>
                <a:ea typeface="隶书" pitchFamily="49" charset="-122"/>
              </a:rPr>
              <a:t>File </a:t>
            </a:r>
            <a:r>
              <a:rPr lang="en-US" altLang="zh-CN" sz="2400" dirty="0" err="1">
                <a:solidFill>
                  <a:srgbClr val="000099"/>
                </a:solidFill>
                <a:latin typeface="Tahoma" pitchFamily="34" charset="0"/>
                <a:ea typeface="隶书" pitchFamily="49" charset="-122"/>
              </a:rPr>
              <a:t>file</a:t>
            </a:r>
            <a:r>
              <a:rPr lang="en-US" altLang="zh-CN" sz="2400" dirty="0">
                <a:solidFill>
                  <a:srgbClr val="000099"/>
                </a:solidFill>
                <a:latin typeface="Tahoma" pitchFamily="34" charset="0"/>
                <a:ea typeface="隶书" pitchFamily="49" charset="-122"/>
              </a:rPr>
              <a:t> = new File(“</a:t>
            </a:r>
            <a:r>
              <a:rPr lang="en-US" altLang="zh-CN" sz="2400" dirty="0">
                <a:solidFill>
                  <a:srgbClr val="C00000"/>
                </a:solidFill>
                <a:latin typeface="Tahoma" pitchFamily="34" charset="0"/>
                <a:ea typeface="隶书" pitchFamily="49" charset="-122"/>
              </a:rPr>
              <a:t>d:/java/test.txt</a:t>
            </a:r>
            <a:r>
              <a:rPr lang="en-US" altLang="zh-CN" sz="2400" dirty="0">
                <a:solidFill>
                  <a:srgbClr val="000099"/>
                </a:solidFill>
                <a:latin typeface="Tahoma" pitchFamily="34" charset="0"/>
                <a:ea typeface="隶书" pitchFamily="49" charset="-122"/>
              </a:rPr>
              <a:t>”);   </a:t>
            </a:r>
            <a:r>
              <a:rPr lang="en-US" altLang="zh-CN" sz="2400" b="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//</a:t>
            </a:r>
            <a:r>
              <a:rPr lang="zh-CN" altLang="en-US" sz="2400" b="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文件对象</a:t>
            </a:r>
            <a:endParaRPr lang="en-US" altLang="zh-CN" sz="2400" b="0" dirty="0">
              <a:solidFill>
                <a:schemeClr val="tx1"/>
              </a:solidFill>
              <a:latin typeface="Tahoma" pitchFamily="34" charset="0"/>
              <a:ea typeface="隶书" pitchFamily="49" charset="-122"/>
            </a:endParaRPr>
          </a:p>
          <a:p>
            <a:endParaRPr lang="en-US" altLang="zh-CN" sz="2400" dirty="0">
              <a:solidFill>
                <a:schemeClr val="tx1"/>
              </a:solidFill>
              <a:latin typeface="Tahoma" pitchFamily="34" charset="0"/>
              <a:ea typeface="隶书" pitchFamily="49" charset="-122"/>
            </a:endParaRPr>
          </a:p>
          <a:p>
            <a:r>
              <a:rPr lang="en-US" altLang="zh-CN" sz="2400" dirty="0">
                <a:solidFill>
                  <a:srgbClr val="000099"/>
                </a:solidFill>
                <a:latin typeface="Tahoma" pitchFamily="34" charset="0"/>
                <a:ea typeface="隶书" pitchFamily="49" charset="-122"/>
              </a:rPr>
              <a:t>//</a:t>
            </a:r>
            <a:r>
              <a:rPr lang="en-US" altLang="zh-CN" sz="2400" b="0" dirty="0">
                <a:solidFill>
                  <a:schemeClr val="tx1"/>
                </a:solidFill>
                <a:ea typeface="隶书" pitchFamily="49" charset="-122"/>
              </a:rPr>
              <a:t>2.</a:t>
            </a:r>
            <a:r>
              <a:rPr lang="zh-CN" altLang="en-US" sz="2400" b="0" dirty="0">
                <a:solidFill>
                  <a:schemeClr val="tx1"/>
                </a:solidFill>
                <a:ea typeface="隶书" pitchFamily="49" charset="-122"/>
              </a:rPr>
              <a:t>创建文件</a:t>
            </a:r>
            <a:r>
              <a:rPr lang="en-US" altLang="zh-CN" sz="2400" b="0" dirty="0">
                <a:solidFill>
                  <a:schemeClr val="tx1"/>
                </a:solidFill>
                <a:ea typeface="隶书" pitchFamily="49" charset="-122"/>
              </a:rPr>
              <a:t>test.txt</a:t>
            </a:r>
            <a:endParaRPr lang="en-US" altLang="zh-CN" sz="2400" dirty="0">
              <a:solidFill>
                <a:schemeClr val="tx1"/>
              </a:solidFill>
              <a:latin typeface="Tahoma" pitchFamily="34" charset="0"/>
              <a:ea typeface="隶书" pitchFamily="49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try {</a:t>
            </a:r>
            <a:endParaRPr lang="zh-CN" altLang="en-US" sz="2400" b="0" dirty="0">
              <a:solidFill>
                <a:schemeClr val="tx1"/>
              </a:solidFill>
              <a:latin typeface="Tahoma" pitchFamily="34" charset="0"/>
              <a:ea typeface="隶书" pitchFamily="49" charset="-122"/>
            </a:endParaRPr>
          </a:p>
          <a:p>
            <a:pPr lvl="1"/>
            <a:r>
              <a:rPr lang="en-US" altLang="zh-CN" sz="240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if(</a:t>
            </a:r>
            <a:r>
              <a:rPr lang="en-US" altLang="zh-CN" sz="2400" dirty="0">
                <a:solidFill>
                  <a:srgbClr val="C00000"/>
                </a:solidFill>
                <a:latin typeface="Tahoma" pitchFamily="34" charset="0"/>
                <a:ea typeface="隶书" pitchFamily="49" charset="-122"/>
              </a:rPr>
              <a:t>!</a:t>
            </a:r>
            <a:r>
              <a:rPr lang="en-US" altLang="zh-CN" sz="2400" dirty="0" err="1">
                <a:solidFill>
                  <a:srgbClr val="C00000"/>
                </a:solidFill>
                <a:latin typeface="Tahoma" pitchFamily="34" charset="0"/>
                <a:ea typeface="隶书" pitchFamily="49" charset="-122"/>
              </a:rPr>
              <a:t>file.exists</a:t>
            </a:r>
            <a:r>
              <a:rPr lang="en-US" altLang="zh-CN" sz="2400" dirty="0">
                <a:solidFill>
                  <a:srgbClr val="C00000"/>
                </a:solidFill>
                <a:latin typeface="Tahoma" pitchFamily="34" charset="0"/>
                <a:ea typeface="隶书" pitchFamily="49" charset="-122"/>
              </a:rPr>
              <a:t>()</a:t>
            </a:r>
            <a:r>
              <a:rPr lang="en-US" altLang="zh-CN" sz="240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)</a:t>
            </a:r>
            <a:r>
              <a:rPr lang="en-US" altLang="zh-CN" sz="2400" dirty="0">
                <a:solidFill>
                  <a:srgbClr val="000099"/>
                </a:solidFill>
                <a:latin typeface="Tahoma" pitchFamily="34" charset="0"/>
                <a:ea typeface="隶书" pitchFamily="49" charset="-122"/>
              </a:rPr>
              <a:t> </a:t>
            </a:r>
            <a:endParaRPr lang="en-US" altLang="zh-CN" sz="2400" dirty="0">
              <a:solidFill>
                <a:schemeClr val="tx1"/>
              </a:solidFill>
              <a:latin typeface="Tahoma" pitchFamily="34" charset="0"/>
              <a:ea typeface="隶书" pitchFamily="49" charset="-122"/>
            </a:endParaRPr>
          </a:p>
          <a:p>
            <a:pPr lvl="2"/>
            <a:r>
              <a:rPr lang="en-US" altLang="zh-CN" sz="2400" dirty="0" err="1">
                <a:solidFill>
                  <a:srgbClr val="000099"/>
                </a:solidFill>
                <a:latin typeface="Tahoma" pitchFamily="34" charset="0"/>
                <a:ea typeface="隶书" pitchFamily="49" charset="-122"/>
              </a:rPr>
              <a:t>file.createNewFile</a:t>
            </a:r>
            <a:r>
              <a:rPr lang="en-US" altLang="zh-CN" sz="2400" dirty="0">
                <a:solidFill>
                  <a:srgbClr val="000099"/>
                </a:solidFill>
                <a:latin typeface="Tahoma" pitchFamily="34" charset="0"/>
                <a:ea typeface="隶书" pitchFamily="49" charset="-122"/>
              </a:rPr>
              <a:t>();	</a:t>
            </a:r>
            <a:r>
              <a:rPr lang="en-US" altLang="zh-CN" sz="2400" b="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 //</a:t>
            </a:r>
            <a:r>
              <a:rPr lang="zh-CN" altLang="en-US" sz="2400" b="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在指定路径创建文件</a:t>
            </a:r>
            <a:endParaRPr lang="zh-CN" altLang="en-US" sz="2400" b="0" dirty="0">
              <a:solidFill>
                <a:schemeClr val="tx1"/>
              </a:solidFill>
              <a:ea typeface="隶书" pitchFamily="49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} catch (</a:t>
            </a:r>
            <a:r>
              <a:rPr lang="en-US" altLang="zh-CN" sz="2400" dirty="0" err="1">
                <a:solidFill>
                  <a:srgbClr val="FF0000"/>
                </a:solidFill>
                <a:latin typeface="Tahoma" pitchFamily="34" charset="0"/>
                <a:ea typeface="隶书" pitchFamily="49" charset="-122"/>
              </a:rPr>
              <a:t>IOException</a:t>
            </a:r>
            <a:r>
              <a:rPr lang="en-US" altLang="zh-CN" sz="240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 e) {	</a:t>
            </a:r>
          </a:p>
          <a:p>
            <a:pPr lvl="1"/>
            <a:r>
              <a:rPr lang="en-US" altLang="zh-CN" sz="2400" dirty="0" err="1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e.printStackTrace</a:t>
            </a:r>
            <a:r>
              <a:rPr lang="en-US" altLang="zh-CN" sz="240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();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}</a:t>
            </a:r>
            <a:endParaRPr lang="en-US" altLang="zh-CN" sz="2400" dirty="0">
              <a:solidFill>
                <a:schemeClr val="tx1"/>
              </a:solidFill>
              <a:latin typeface="Tahoma" pitchFamily="34" charset="0"/>
              <a:ea typeface="隶书" pitchFamily="49" charset="-122"/>
              <a:cs typeface="Courier New" pitchFamily="49" charset="0"/>
            </a:endParaRPr>
          </a:p>
        </p:txBody>
      </p:sp>
      <p:sp>
        <p:nvSpPr>
          <p:cNvPr id="3" name="标注: 线形 2">
            <a:extLst>
              <a:ext uri="{FF2B5EF4-FFF2-40B4-BE49-F238E27FC236}">
                <a16:creationId xmlns:a16="http://schemas.microsoft.com/office/drawing/2014/main" id="{0883D3B5-977F-4BAB-9CF2-70127E35711D}"/>
              </a:ext>
            </a:extLst>
          </p:cNvPr>
          <p:cNvSpPr/>
          <p:nvPr/>
        </p:nvSpPr>
        <p:spPr>
          <a:xfrm>
            <a:off x="4067944" y="1218392"/>
            <a:ext cx="3384376" cy="612648"/>
          </a:xfrm>
          <a:prstGeom prst="borderCallout1">
            <a:avLst>
              <a:gd name="adj1" fmla="val 113176"/>
              <a:gd name="adj2" fmla="val 46737"/>
              <a:gd name="adj3" fmla="val 192489"/>
              <a:gd name="adj4" fmla="val 349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0066"/>
                </a:solidFill>
              </a:rPr>
              <a:t>UNIX</a:t>
            </a:r>
            <a:r>
              <a:rPr lang="zh-CN" altLang="en-US" sz="2400" dirty="0">
                <a:solidFill>
                  <a:srgbClr val="000066"/>
                </a:solidFill>
              </a:rPr>
              <a:t>和</a:t>
            </a:r>
            <a:r>
              <a:rPr lang="en-US" altLang="zh-CN" sz="2400" dirty="0">
                <a:solidFill>
                  <a:srgbClr val="000066"/>
                </a:solidFill>
              </a:rPr>
              <a:t>URL</a:t>
            </a:r>
            <a:r>
              <a:rPr lang="zh-CN" altLang="en-US" sz="2400" dirty="0">
                <a:solidFill>
                  <a:srgbClr val="000066"/>
                </a:solidFill>
              </a:rPr>
              <a:t>风格路径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FBCBF0-8FB0-A80C-D4FA-48042DDC3034}"/>
              </a:ext>
            </a:extLst>
          </p:cNvPr>
          <p:cNvSpPr txBox="1"/>
          <p:nvPr/>
        </p:nvSpPr>
        <p:spPr>
          <a:xfrm>
            <a:off x="865630" y="5776749"/>
            <a:ext cx="7507183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IOException</a:t>
            </a:r>
            <a:r>
              <a:rPr lang="zh-CN" altLang="en-US" sz="2800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是检查性异常，必须处理和捕获。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§12.1.1   </a:t>
            </a:r>
            <a:r>
              <a:rPr lang="zh-CN" altLang="en-US" dirty="0">
                <a:latin typeface="宋体" charset="-122"/>
              </a:rPr>
              <a:t>文件的属性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628775"/>
            <a:ext cx="8535322" cy="4502150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en-US" altLang="zh-CN" b="1" dirty="0"/>
              <a:t>File</a:t>
            </a:r>
            <a:r>
              <a:rPr lang="zh-CN" altLang="en-US" b="1" dirty="0">
                <a:latin typeface="宋体" charset="-122"/>
              </a:rPr>
              <a:t>类的下列方法获取文件本身的一些信息：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 algn="just">
              <a:lnSpc>
                <a:spcPct val="11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public String </a:t>
            </a:r>
            <a:r>
              <a:rPr lang="en-US" altLang="zh-CN" b="1" dirty="0" err="1">
                <a:solidFill>
                  <a:srgbClr val="0000FF"/>
                </a:solidFill>
              </a:rPr>
              <a:t>getName</a:t>
            </a:r>
            <a:r>
              <a:rPr lang="en-US" altLang="zh-CN" b="1" dirty="0">
                <a:solidFill>
                  <a:srgbClr val="0000FF"/>
                </a:solidFill>
              </a:rPr>
              <a:t>();	</a:t>
            </a:r>
            <a:r>
              <a:rPr lang="en-US" altLang="zh-CN" b="1" dirty="0"/>
              <a:t>//</a:t>
            </a:r>
            <a:r>
              <a:rPr lang="zh-CN" altLang="en-US" b="1" dirty="0"/>
              <a:t>获取文件的名字。</a:t>
            </a:r>
          </a:p>
          <a:p>
            <a:pPr lvl="1" algn="just">
              <a:lnSpc>
                <a:spcPct val="11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public </a:t>
            </a:r>
            <a:r>
              <a:rPr lang="en-US" altLang="zh-CN" b="1" dirty="0" err="1">
                <a:solidFill>
                  <a:srgbClr val="0000FF"/>
                </a:solidFill>
              </a:rPr>
              <a:t>boolean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</a:rPr>
              <a:t>canRead</a:t>
            </a:r>
            <a:r>
              <a:rPr lang="en-US" altLang="zh-CN" b="1" dirty="0">
                <a:solidFill>
                  <a:srgbClr val="0000FF"/>
                </a:solidFill>
              </a:rPr>
              <a:t>(); </a:t>
            </a:r>
            <a:r>
              <a:rPr lang="en-US" altLang="zh-CN" b="1" dirty="0"/>
              <a:t>//</a:t>
            </a:r>
            <a:r>
              <a:rPr lang="zh-CN" altLang="en-US" b="1" dirty="0"/>
              <a:t>判断文件是否是可读的。</a:t>
            </a:r>
          </a:p>
          <a:p>
            <a:pPr lvl="1" algn="just">
              <a:lnSpc>
                <a:spcPct val="11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public </a:t>
            </a:r>
            <a:r>
              <a:rPr lang="en-US" altLang="zh-CN" b="1" dirty="0" err="1">
                <a:solidFill>
                  <a:srgbClr val="0000FF"/>
                </a:solidFill>
              </a:rPr>
              <a:t>boolean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</a:rPr>
              <a:t>canWrite</a:t>
            </a:r>
            <a:r>
              <a:rPr lang="en-US" altLang="zh-CN" b="1" dirty="0">
                <a:solidFill>
                  <a:srgbClr val="0000FF"/>
                </a:solidFill>
              </a:rPr>
              <a:t>(); </a:t>
            </a:r>
            <a:r>
              <a:rPr lang="en-US" altLang="zh-CN" b="1" dirty="0"/>
              <a:t>//</a:t>
            </a:r>
            <a:r>
              <a:rPr lang="zh-CN" altLang="en-US" b="1" dirty="0"/>
              <a:t>判断文件是否可被写入。</a:t>
            </a:r>
          </a:p>
          <a:p>
            <a:pPr lvl="1" algn="just">
              <a:lnSpc>
                <a:spcPct val="11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public </a:t>
            </a:r>
            <a:r>
              <a:rPr lang="en-US" altLang="zh-CN" b="1" dirty="0" err="1">
                <a:solidFill>
                  <a:srgbClr val="0000FF"/>
                </a:solidFill>
              </a:rPr>
              <a:t>boolean</a:t>
            </a:r>
            <a:r>
              <a:rPr lang="en-US" altLang="zh-CN" b="1" dirty="0">
                <a:solidFill>
                  <a:srgbClr val="0000FF"/>
                </a:solidFill>
              </a:rPr>
              <a:t> exists();  	</a:t>
            </a:r>
            <a:r>
              <a:rPr lang="en-US" altLang="zh-CN" b="1" dirty="0"/>
              <a:t>//</a:t>
            </a:r>
            <a:r>
              <a:rPr lang="zh-CN" altLang="en-US" b="1" dirty="0"/>
              <a:t>判断文件是否存在。</a:t>
            </a:r>
          </a:p>
          <a:p>
            <a:pPr lvl="1" algn="just">
              <a:lnSpc>
                <a:spcPct val="11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public long length();  </a:t>
            </a:r>
            <a:r>
              <a:rPr lang="en-US" altLang="zh-CN" b="1" dirty="0"/>
              <a:t>//</a:t>
            </a:r>
            <a:r>
              <a:rPr lang="zh-CN" altLang="en-US" b="1" dirty="0"/>
              <a:t>获取文件的长度</a:t>
            </a:r>
            <a:r>
              <a:rPr lang="en-US" altLang="zh-CN" b="1" dirty="0"/>
              <a:t>(</a:t>
            </a:r>
            <a:r>
              <a:rPr lang="zh-CN" altLang="en-US" b="1" dirty="0"/>
              <a:t>单位是字节</a:t>
            </a:r>
            <a:r>
              <a:rPr lang="en-US" altLang="zh-CN" b="1" dirty="0"/>
              <a:t>)</a:t>
            </a:r>
            <a:r>
              <a:rPr lang="zh-CN" altLang="en-US" b="1" dirty="0"/>
              <a:t>。</a:t>
            </a:r>
          </a:p>
          <a:p>
            <a:pPr lvl="1" algn="just">
              <a:lnSpc>
                <a:spcPct val="11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public String </a:t>
            </a:r>
            <a:r>
              <a:rPr lang="en-US" altLang="zh-CN" b="1" dirty="0" err="1">
                <a:solidFill>
                  <a:srgbClr val="0000FF"/>
                </a:solidFill>
              </a:rPr>
              <a:t>getAbsolutePath</a:t>
            </a:r>
            <a:r>
              <a:rPr lang="en-US" altLang="zh-CN" b="1" dirty="0">
                <a:solidFill>
                  <a:srgbClr val="0000FF"/>
                </a:solidFill>
              </a:rPr>
              <a:t>();  </a:t>
            </a:r>
            <a:r>
              <a:rPr lang="en-US" altLang="zh-CN" b="1" dirty="0"/>
              <a:t>//</a:t>
            </a:r>
            <a:r>
              <a:rPr lang="zh-CN" altLang="en-US" sz="2000" dirty="0"/>
              <a:t>获取文件的绝对路径。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§12.1.1   </a:t>
            </a:r>
            <a:r>
              <a:rPr lang="zh-CN" altLang="en-US" dirty="0">
                <a:latin typeface="宋体" charset="-122"/>
              </a:rPr>
              <a:t>文件的属性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28775"/>
            <a:ext cx="8640960" cy="4502150"/>
          </a:xfrm>
        </p:spPr>
        <p:txBody>
          <a:bodyPr>
            <a:normAutofit/>
          </a:bodyPr>
          <a:lstStyle/>
          <a:p>
            <a:pPr lvl="1" algn="just">
              <a:lnSpc>
                <a:spcPct val="11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public String </a:t>
            </a:r>
            <a:r>
              <a:rPr lang="en-US" altLang="zh-CN" b="1" dirty="0" err="1">
                <a:solidFill>
                  <a:srgbClr val="0000FF"/>
                </a:solidFill>
              </a:rPr>
              <a:t>getParent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en-US" altLang="zh-CN" b="1" dirty="0"/>
              <a:t>) //</a:t>
            </a:r>
            <a:r>
              <a:rPr lang="zh-CN" altLang="en-US" b="1" dirty="0"/>
              <a:t>获取文件的父目录。</a:t>
            </a:r>
          </a:p>
          <a:p>
            <a:pPr lvl="1" algn="just">
              <a:lnSpc>
                <a:spcPct val="11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public </a:t>
            </a:r>
            <a:r>
              <a:rPr lang="en-US" altLang="zh-CN" b="1" dirty="0" err="1">
                <a:solidFill>
                  <a:srgbClr val="0000FF"/>
                </a:solidFill>
              </a:rPr>
              <a:t>boolean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</a:rPr>
              <a:t>isFile</a:t>
            </a:r>
            <a:r>
              <a:rPr lang="en-US" altLang="zh-CN" b="1" dirty="0">
                <a:solidFill>
                  <a:srgbClr val="0000FF"/>
                </a:solidFill>
              </a:rPr>
              <a:t>()</a:t>
            </a:r>
            <a:r>
              <a:rPr lang="en-US" altLang="zh-CN" b="1" dirty="0"/>
              <a:t> </a:t>
            </a:r>
          </a:p>
          <a:p>
            <a:pPr lvl="2" algn="just">
              <a:lnSpc>
                <a:spcPct val="110000"/>
              </a:lnSpc>
            </a:pPr>
            <a:r>
              <a:rPr lang="zh-CN" altLang="en-US" b="1" dirty="0"/>
              <a:t>判断文件是否是一个普通文件，而不是目录。</a:t>
            </a:r>
          </a:p>
          <a:p>
            <a:pPr lvl="1" algn="just">
              <a:lnSpc>
                <a:spcPct val="11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public </a:t>
            </a:r>
            <a:r>
              <a:rPr lang="en-US" altLang="zh-CN" b="1" dirty="0" err="1">
                <a:solidFill>
                  <a:srgbClr val="0000FF"/>
                </a:solidFill>
              </a:rPr>
              <a:t>boolean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</a:rPr>
              <a:t>isDirectroy</a:t>
            </a:r>
            <a:r>
              <a:rPr lang="en-US" altLang="zh-CN" b="1" dirty="0">
                <a:solidFill>
                  <a:srgbClr val="0000FF"/>
                </a:solidFill>
              </a:rPr>
              <a:t>()</a:t>
            </a:r>
            <a:r>
              <a:rPr lang="en-US" altLang="zh-CN" b="1" dirty="0"/>
              <a:t> //</a:t>
            </a:r>
            <a:r>
              <a:rPr lang="zh-CN" altLang="en-US" b="1" dirty="0"/>
              <a:t>判断文件是否是一个目录。</a:t>
            </a:r>
          </a:p>
          <a:p>
            <a:pPr lvl="1" algn="just">
              <a:lnSpc>
                <a:spcPct val="11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public </a:t>
            </a:r>
            <a:r>
              <a:rPr lang="en-US" altLang="zh-CN" b="1" dirty="0" err="1">
                <a:solidFill>
                  <a:srgbClr val="0000FF"/>
                </a:solidFill>
              </a:rPr>
              <a:t>boolean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</a:rPr>
              <a:t>isHidden</a:t>
            </a:r>
            <a:r>
              <a:rPr lang="en-US" altLang="zh-CN" b="1" dirty="0">
                <a:solidFill>
                  <a:srgbClr val="0000FF"/>
                </a:solidFill>
              </a:rPr>
              <a:t>()</a:t>
            </a:r>
            <a:r>
              <a:rPr lang="en-US" altLang="zh-CN" b="1" dirty="0"/>
              <a:t> //</a:t>
            </a:r>
            <a:r>
              <a:rPr lang="zh-CN" altLang="en-US" b="1" dirty="0"/>
              <a:t>判断文件是否是隐藏文件。</a:t>
            </a:r>
          </a:p>
          <a:p>
            <a:pPr lvl="1" algn="just">
              <a:lnSpc>
                <a:spcPct val="11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public long </a:t>
            </a:r>
            <a:r>
              <a:rPr lang="en-US" altLang="zh-CN" b="1" dirty="0" err="1">
                <a:solidFill>
                  <a:srgbClr val="0000FF"/>
                </a:solidFill>
              </a:rPr>
              <a:t>lastModified</a:t>
            </a:r>
            <a:r>
              <a:rPr lang="en-US" altLang="zh-CN" b="1" dirty="0">
                <a:solidFill>
                  <a:srgbClr val="0000FF"/>
                </a:solidFill>
              </a:rPr>
              <a:t>()</a:t>
            </a:r>
            <a:r>
              <a:rPr lang="en-US" altLang="zh-CN" b="1" dirty="0"/>
              <a:t> //</a:t>
            </a:r>
            <a:r>
              <a:rPr lang="zh-CN" altLang="en-US" b="1" dirty="0"/>
              <a:t>获取文件最后修改的时间。</a:t>
            </a:r>
            <a:endParaRPr lang="en-US" altLang="zh-CN" b="1" dirty="0"/>
          </a:p>
          <a:p>
            <a:pPr algn="just">
              <a:lnSpc>
                <a:spcPct val="110000"/>
              </a:lnSpc>
            </a:pPr>
            <a:endParaRPr lang="en-US" altLang="zh-CN" sz="2400" b="1" dirty="0"/>
          </a:p>
          <a:p>
            <a:pPr algn="just">
              <a:lnSpc>
                <a:spcPct val="110000"/>
              </a:lnSpc>
            </a:pPr>
            <a:r>
              <a:rPr lang="zh-CN" altLang="en-US" dirty="0"/>
              <a:t>课后阅读例</a:t>
            </a:r>
            <a:r>
              <a:rPr lang="en-US" altLang="zh-CN" dirty="0"/>
              <a:t>12-1</a:t>
            </a:r>
            <a:r>
              <a:rPr lang="zh-CN" altLang="en-US" dirty="0"/>
              <a:t>。</a:t>
            </a:r>
          </a:p>
          <a:p>
            <a:pPr algn="just">
              <a:lnSpc>
                <a:spcPct val="110000"/>
              </a:lnSpc>
            </a:pP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28A61-F0B0-49B2-91C2-690FB41F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/>
              <a:t>§12.1.2   </a:t>
            </a:r>
            <a:r>
              <a:rPr lang="zh-CN" altLang="en-US" b="1" dirty="0">
                <a:latin typeface="宋体" charset="-122"/>
              </a:rPr>
              <a:t>目录 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29890-8F6F-413D-A8B3-994A4E521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1. </a:t>
            </a:r>
            <a:r>
              <a:rPr lang="zh-CN" altLang="en-US" b="1" dirty="0"/>
              <a:t>使用</a:t>
            </a:r>
            <a:r>
              <a:rPr lang="en-US" altLang="zh-CN" b="1" dirty="0"/>
              <a:t>File</a:t>
            </a:r>
            <a:r>
              <a:rPr lang="zh-CN" altLang="en-US" b="1" dirty="0"/>
              <a:t>类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创建目录</a:t>
            </a:r>
            <a:r>
              <a:rPr lang="en-US" altLang="zh-CN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dir</a:t>
            </a:r>
            <a:endParaRPr lang="zh-CN" altLang="en-US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914400" lvl="1" indent="-457200">
              <a:spcBef>
                <a:spcPts val="0"/>
              </a:spcBef>
              <a:buFont typeface="+mj-ea"/>
              <a:buAutoNum type="circleNumDbPlain"/>
            </a:pPr>
            <a:r>
              <a:rPr lang="zh-CN" altLang="en-US" b="1" dirty="0">
                <a:solidFill>
                  <a:srgbClr val="000066"/>
                </a:solidFill>
              </a:rPr>
              <a:t> 创建一个目录：</a:t>
            </a:r>
          </a:p>
          <a:p>
            <a:pPr lvl="2">
              <a:spcBef>
                <a:spcPts val="0"/>
              </a:spcBef>
            </a:pPr>
            <a:r>
              <a:rPr lang="zh-CN" altLang="en-US" dirty="0">
                <a:solidFill>
                  <a:srgbClr val="000066"/>
                </a:solidFill>
                <a:latin typeface="Tahoma" pitchFamily="34" charset="0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Tahoma" pitchFamily="34" charset="0"/>
              </a:rPr>
              <a:t>public </a:t>
            </a:r>
            <a:r>
              <a:rPr lang="en-US" altLang="zh-CN" b="1" dirty="0" err="1">
                <a:solidFill>
                  <a:srgbClr val="006600"/>
                </a:solidFill>
                <a:latin typeface="Tahoma" pitchFamily="34" charset="0"/>
              </a:rPr>
              <a:t>boolean</a:t>
            </a:r>
            <a:r>
              <a:rPr lang="en-US" altLang="zh-CN" b="1" dirty="0">
                <a:solidFill>
                  <a:srgbClr val="006600"/>
                </a:solidFill>
                <a:latin typeface="Tahoma" pitchFamily="34" charset="0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Tahoma" pitchFamily="34" charset="0"/>
              </a:rPr>
              <a:t>mkdir</a:t>
            </a:r>
            <a:r>
              <a:rPr lang="en-US" altLang="zh-CN" b="1" dirty="0">
                <a:solidFill>
                  <a:srgbClr val="006600"/>
                </a:solidFill>
                <a:latin typeface="Tahoma" pitchFamily="34" charset="0"/>
              </a:rPr>
              <a:t>()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b="1" dirty="0">
                <a:solidFill>
                  <a:srgbClr val="000066"/>
                </a:solidFill>
              </a:rPr>
              <a:t>在目录中创建文件</a:t>
            </a:r>
          </a:p>
          <a:p>
            <a:pPr lvl="2">
              <a:spcBef>
                <a:spcPts val="0"/>
              </a:spcBef>
            </a:pPr>
            <a:r>
              <a:rPr lang="zh-CN" altLang="en-US" dirty="0">
                <a:solidFill>
                  <a:srgbClr val="000066"/>
                </a:solidFill>
                <a:latin typeface="Tahoma" pitchFamily="34" charset="0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Tahoma" pitchFamily="34" charset="0"/>
              </a:rPr>
              <a:t>public </a:t>
            </a:r>
            <a:r>
              <a:rPr lang="en-US" altLang="zh-CN" b="1" dirty="0" err="1">
                <a:solidFill>
                  <a:srgbClr val="006600"/>
                </a:solidFill>
                <a:latin typeface="Tahoma" pitchFamily="34" charset="0"/>
              </a:rPr>
              <a:t>boolean</a:t>
            </a:r>
            <a:r>
              <a:rPr lang="en-US" altLang="zh-CN" b="1" dirty="0">
                <a:solidFill>
                  <a:srgbClr val="006600"/>
                </a:solidFill>
                <a:latin typeface="Tahoma" pitchFamily="34" charset="0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Tahoma" pitchFamily="34" charset="0"/>
              </a:rPr>
              <a:t>createNewFile</a:t>
            </a:r>
            <a:r>
              <a:rPr lang="en-US" altLang="zh-CN" b="1" dirty="0">
                <a:solidFill>
                  <a:srgbClr val="006600"/>
                </a:solidFill>
                <a:latin typeface="Tahoma" pitchFamily="34" charset="0"/>
              </a:rPr>
              <a:t>()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FDD4BF-37A0-44A2-BE54-B50334FD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D746EB6-B69D-47C6-8C62-2FA98D696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3563601"/>
            <a:ext cx="8147544" cy="267765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8000" rIns="18000">
            <a:spAutoFit/>
          </a:bodyPr>
          <a:lstStyle>
            <a:lvl1pPr marL="342900" indent="-3429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0" dirty="0">
                <a:solidFill>
                  <a:schemeClr val="tx1"/>
                </a:solidFill>
                <a:ea typeface="隶书" pitchFamily="49" charset="-122"/>
              </a:rPr>
              <a:t>//1. </a:t>
            </a:r>
            <a:r>
              <a:rPr lang="zh-CN" altLang="en-US" sz="2400" b="0" dirty="0">
                <a:solidFill>
                  <a:schemeClr val="tx1"/>
                </a:solidFill>
                <a:ea typeface="隶书" pitchFamily="49" charset="-122"/>
              </a:rPr>
              <a:t>创建文件夹</a:t>
            </a:r>
            <a:r>
              <a:rPr lang="en-US" altLang="zh-CN" sz="2400" dirty="0" err="1">
                <a:solidFill>
                  <a:srgbClr val="990000"/>
                </a:solidFill>
                <a:latin typeface="Tahoma" pitchFamily="34" charset="0"/>
                <a:ea typeface="隶书" pitchFamily="49" charset="-122"/>
                <a:cs typeface="Courier New" pitchFamily="49" charset="0"/>
              </a:rPr>
              <a:t>dir</a:t>
            </a:r>
            <a:endParaRPr lang="zh-CN" altLang="en-US" sz="2400" b="0" dirty="0">
              <a:solidFill>
                <a:schemeClr val="tx1"/>
              </a:solidFill>
              <a:ea typeface="隶书" pitchFamily="49" charset="-122"/>
            </a:endParaRPr>
          </a:p>
          <a:p>
            <a:pPr algn="l" eaLnBrk="1" hangingPunct="1"/>
            <a:r>
              <a:rPr lang="en-US" altLang="zh-CN" sz="240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  <a:cs typeface="Courier New" pitchFamily="49" charset="0"/>
              </a:rPr>
              <a:t>File </a:t>
            </a:r>
            <a:r>
              <a:rPr lang="en-US" altLang="zh-CN" sz="2400" dirty="0" err="1">
                <a:solidFill>
                  <a:srgbClr val="990000"/>
                </a:solidFill>
                <a:latin typeface="Tahoma" pitchFamily="34" charset="0"/>
                <a:ea typeface="隶书" pitchFamily="49" charset="-122"/>
                <a:cs typeface="Courier New" pitchFamily="49" charset="0"/>
              </a:rPr>
              <a:t>dir</a:t>
            </a:r>
            <a:r>
              <a:rPr lang="en-US" altLang="zh-CN" sz="240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  <a:cs typeface="Courier New" pitchFamily="49" charset="0"/>
              </a:rPr>
              <a:t> = new File(“d:</a:t>
            </a:r>
            <a:r>
              <a:rPr lang="en-US" altLang="zh-CN" sz="2400" dirty="0">
                <a:latin typeface="Tahoma" pitchFamily="34" charset="0"/>
                <a:ea typeface="隶书" pitchFamily="49" charset="-122"/>
                <a:cs typeface="Courier New" pitchFamily="49" charset="0"/>
              </a:rPr>
              <a:t>/</a:t>
            </a:r>
            <a:r>
              <a:rPr lang="en-US" altLang="zh-CN" sz="2400" dirty="0" err="1">
                <a:latin typeface="Tahoma" pitchFamily="34" charset="0"/>
                <a:ea typeface="隶书" pitchFamily="49" charset="-122"/>
                <a:cs typeface="Courier New" pitchFamily="49" charset="0"/>
              </a:rPr>
              <a:t>myletter</a:t>
            </a:r>
            <a:r>
              <a:rPr lang="en-US" altLang="zh-CN" sz="240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  <a:cs typeface="Courier New" pitchFamily="49" charset="0"/>
              </a:rPr>
              <a:t>);	</a:t>
            </a:r>
            <a:endParaRPr lang="zh-CN" altLang="en-US" sz="2400" dirty="0">
              <a:solidFill>
                <a:srgbClr val="000099"/>
              </a:solidFill>
            </a:endParaRPr>
          </a:p>
          <a:p>
            <a:pPr algn="l" eaLnBrk="1" hangingPunct="1"/>
            <a:r>
              <a:rPr lang="en-US" altLang="zh-CN" sz="2400" dirty="0" err="1">
                <a:solidFill>
                  <a:srgbClr val="990000"/>
                </a:solidFill>
                <a:latin typeface="Tahoma" pitchFamily="34" charset="0"/>
                <a:ea typeface="隶书" pitchFamily="49" charset="-122"/>
                <a:cs typeface="Courier New" pitchFamily="49" charset="0"/>
              </a:rPr>
              <a:t>dir</a:t>
            </a:r>
            <a:r>
              <a:rPr lang="en-US" altLang="zh-CN" sz="2400" dirty="0" err="1">
                <a:solidFill>
                  <a:srgbClr val="006600"/>
                </a:solidFill>
                <a:latin typeface="Tahoma" pitchFamily="34" charset="0"/>
                <a:ea typeface="隶书" pitchFamily="49" charset="-122"/>
                <a:cs typeface="Courier New" pitchFamily="49" charset="0"/>
              </a:rPr>
              <a:t>.mkdir</a:t>
            </a:r>
            <a:r>
              <a:rPr lang="en-US" altLang="zh-CN" sz="2400" dirty="0">
                <a:solidFill>
                  <a:srgbClr val="006600"/>
                </a:solidFill>
                <a:latin typeface="Tahoma" pitchFamily="34" charset="0"/>
                <a:ea typeface="隶书" pitchFamily="49" charset="-122"/>
                <a:cs typeface="Courier New" pitchFamily="49" charset="0"/>
              </a:rPr>
              <a:t>();</a:t>
            </a:r>
            <a:r>
              <a:rPr lang="en-US" altLang="zh-CN" sz="2400" dirty="0">
                <a:solidFill>
                  <a:srgbClr val="006600"/>
                </a:solidFill>
              </a:rPr>
              <a:t> </a:t>
            </a:r>
          </a:p>
          <a:p>
            <a:pPr algn="l" eaLnBrk="1" hangingPunct="1"/>
            <a:r>
              <a:rPr lang="en-US" altLang="zh-CN" sz="2400" dirty="0">
                <a:solidFill>
                  <a:srgbClr val="006600"/>
                </a:solidFill>
              </a:rPr>
              <a:t>	</a:t>
            </a:r>
            <a:endParaRPr lang="zh-CN" altLang="en-US" sz="2400" dirty="0">
              <a:solidFill>
                <a:srgbClr val="000099"/>
              </a:solidFill>
            </a:endParaRPr>
          </a:p>
          <a:p>
            <a:pPr eaLnBrk="1" hangingPunct="1"/>
            <a:r>
              <a:rPr lang="en-US" altLang="zh-CN" sz="2400" b="0" dirty="0">
                <a:solidFill>
                  <a:schemeClr val="tx1"/>
                </a:solidFill>
                <a:ea typeface="隶书" pitchFamily="49" charset="-122"/>
              </a:rPr>
              <a:t>//2. </a:t>
            </a:r>
            <a:r>
              <a:rPr lang="zh-CN" altLang="en-US" sz="2400" b="0" dirty="0">
                <a:solidFill>
                  <a:schemeClr val="tx1"/>
                </a:solidFill>
                <a:ea typeface="隶书" pitchFamily="49" charset="-122"/>
              </a:rPr>
              <a:t>在文件夹</a:t>
            </a:r>
            <a:r>
              <a:rPr lang="en-US" altLang="zh-CN" sz="2400" dirty="0" err="1">
                <a:solidFill>
                  <a:srgbClr val="990000"/>
                </a:solidFill>
                <a:latin typeface="Tahoma" pitchFamily="34" charset="0"/>
                <a:ea typeface="隶书" pitchFamily="49" charset="-122"/>
                <a:cs typeface="Courier New" pitchFamily="49" charset="0"/>
              </a:rPr>
              <a:t>dir</a:t>
            </a:r>
            <a:r>
              <a:rPr lang="zh-CN" altLang="en-US" sz="2400" b="0" dirty="0">
                <a:solidFill>
                  <a:schemeClr val="tx1"/>
                </a:solidFill>
                <a:ea typeface="隶书" pitchFamily="49" charset="-122"/>
              </a:rPr>
              <a:t>中创建文件</a:t>
            </a:r>
            <a:r>
              <a:rPr lang="en-US" altLang="zh-CN" sz="2400" dirty="0">
                <a:solidFill>
                  <a:srgbClr val="0000CC"/>
                </a:solidFill>
                <a:latin typeface="Tahoma" pitchFamily="34" charset="0"/>
                <a:ea typeface="隶书" pitchFamily="49" charset="-122"/>
              </a:rPr>
              <a:t>file</a:t>
            </a:r>
            <a:endParaRPr lang="zh-CN" altLang="en-US" sz="2400" b="0" dirty="0">
              <a:solidFill>
                <a:schemeClr val="tx1"/>
              </a:solidFill>
              <a:ea typeface="隶书" pitchFamily="49" charset="-122"/>
            </a:endParaRPr>
          </a:p>
          <a:p>
            <a:pPr algn="l" eaLnBrk="1" hangingPunct="1"/>
            <a:r>
              <a:rPr lang="en-US" altLang="zh-CN" sz="240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File </a:t>
            </a:r>
            <a:r>
              <a:rPr lang="en-US" altLang="zh-CN" sz="2400" dirty="0" err="1">
                <a:solidFill>
                  <a:srgbClr val="0000CC"/>
                </a:solidFill>
                <a:latin typeface="Tahoma" pitchFamily="34" charset="0"/>
                <a:ea typeface="隶书" pitchFamily="49" charset="-122"/>
              </a:rPr>
              <a:t>file</a:t>
            </a:r>
            <a:r>
              <a:rPr lang="en-US" altLang="zh-CN" sz="240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 = new File(</a:t>
            </a:r>
            <a:r>
              <a:rPr lang="en-US" altLang="zh-CN" sz="2400" dirty="0" err="1">
                <a:solidFill>
                  <a:srgbClr val="990000"/>
                </a:solidFill>
                <a:latin typeface="Tahoma" pitchFamily="34" charset="0"/>
                <a:ea typeface="隶书" pitchFamily="49" charset="-122"/>
              </a:rPr>
              <a:t>dir</a:t>
            </a:r>
            <a:r>
              <a:rPr lang="en-US" altLang="zh-CN" sz="240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, ”letter.doc");</a:t>
            </a:r>
            <a:r>
              <a:rPr lang="en-US" altLang="zh-CN" sz="240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  <a:cs typeface="Courier New" pitchFamily="49" charset="0"/>
              </a:rPr>
              <a:t> </a:t>
            </a:r>
            <a:endParaRPr lang="en-US" altLang="zh-CN" sz="2400" dirty="0">
              <a:solidFill>
                <a:schemeClr val="tx1"/>
              </a:solidFill>
              <a:latin typeface="Tahoma" pitchFamily="34" charset="0"/>
              <a:ea typeface="隶书" pitchFamily="49" charset="-122"/>
            </a:endParaRPr>
          </a:p>
          <a:p>
            <a:pPr algn="l" eaLnBrk="1" hangingPunct="1"/>
            <a:r>
              <a:rPr lang="en-US" altLang="zh-CN" sz="2400" dirty="0" err="1">
                <a:solidFill>
                  <a:srgbClr val="0000CC"/>
                </a:solidFill>
                <a:latin typeface="Tahoma" pitchFamily="34" charset="0"/>
                <a:ea typeface="隶书" pitchFamily="49" charset="-122"/>
              </a:rPr>
              <a:t>file</a:t>
            </a:r>
            <a:r>
              <a:rPr lang="en-US" altLang="zh-CN" sz="2400" dirty="0" err="1">
                <a:solidFill>
                  <a:srgbClr val="006600"/>
                </a:solidFill>
                <a:latin typeface="Tahoma" pitchFamily="34" charset="0"/>
                <a:ea typeface="隶书" pitchFamily="49" charset="-122"/>
              </a:rPr>
              <a:t>.createNewFile</a:t>
            </a:r>
            <a:r>
              <a:rPr lang="en-US" altLang="zh-CN" sz="2400" dirty="0">
                <a:solidFill>
                  <a:srgbClr val="006600"/>
                </a:solidFill>
                <a:latin typeface="Tahoma" pitchFamily="34" charset="0"/>
                <a:ea typeface="隶书" pitchFamily="49" charset="-122"/>
              </a:rPr>
              <a:t>(); </a:t>
            </a:r>
            <a:r>
              <a:rPr lang="en-US" altLang="zh-CN" sz="240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	</a:t>
            </a:r>
            <a:endParaRPr lang="en-US" altLang="zh-CN" sz="1800" dirty="0">
              <a:solidFill>
                <a:srgbClr val="000099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3B0F53-737F-4780-BBE4-03200E8C895D}"/>
              </a:ext>
            </a:extLst>
          </p:cNvPr>
          <p:cNvSpPr txBox="1"/>
          <p:nvPr/>
        </p:nvSpPr>
        <p:spPr>
          <a:xfrm>
            <a:off x="6031603" y="3984805"/>
            <a:ext cx="2150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99"/>
                </a:solidFill>
              </a:rPr>
              <a:t>//1.</a:t>
            </a:r>
            <a:r>
              <a:rPr lang="zh-CN" altLang="en-US" sz="2000" b="1" dirty="0">
                <a:solidFill>
                  <a:srgbClr val="000099"/>
                </a:solidFill>
              </a:rPr>
              <a:t>创建</a:t>
            </a:r>
            <a:r>
              <a:rPr lang="en-US" altLang="zh-CN" sz="2000" b="1" dirty="0">
                <a:solidFill>
                  <a:srgbClr val="000099"/>
                </a:solidFill>
              </a:rPr>
              <a:t>File</a:t>
            </a:r>
            <a:r>
              <a:rPr lang="zh-CN" altLang="en-US" sz="2000" b="1" dirty="0">
                <a:solidFill>
                  <a:srgbClr val="000099"/>
                </a:solidFill>
              </a:rPr>
              <a:t>对象</a:t>
            </a:r>
            <a:endParaRPr lang="zh-CN" altLang="en-US" sz="20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FA4A44-6FFC-4B6D-8A6F-0E70D88F8B15}"/>
              </a:ext>
            </a:extLst>
          </p:cNvPr>
          <p:cNvSpPr txBox="1"/>
          <p:nvPr/>
        </p:nvSpPr>
        <p:spPr>
          <a:xfrm>
            <a:off x="5531914" y="4398367"/>
            <a:ext cx="3396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99"/>
                </a:solidFill>
              </a:rPr>
              <a:t>//2.</a:t>
            </a:r>
            <a:r>
              <a:rPr lang="zh-CN" altLang="en-US" sz="2000" b="1" dirty="0">
                <a:solidFill>
                  <a:srgbClr val="000099"/>
                </a:solidFill>
              </a:rPr>
              <a:t>通过</a:t>
            </a:r>
            <a:r>
              <a:rPr lang="en-US" altLang="zh-CN" sz="2000" b="1" dirty="0">
                <a:solidFill>
                  <a:srgbClr val="000099"/>
                </a:solidFill>
              </a:rPr>
              <a:t>File</a:t>
            </a:r>
            <a:r>
              <a:rPr lang="zh-CN" altLang="en-US" sz="2000" b="1" dirty="0">
                <a:solidFill>
                  <a:srgbClr val="000099"/>
                </a:solidFill>
              </a:rPr>
              <a:t>对象创建文件夹</a:t>
            </a:r>
            <a:endParaRPr lang="zh-CN" altLang="en-US" sz="20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1C46C21-F8F1-4779-AD49-10883056850F}"/>
              </a:ext>
            </a:extLst>
          </p:cNvPr>
          <p:cNvSpPr txBox="1"/>
          <p:nvPr/>
        </p:nvSpPr>
        <p:spPr>
          <a:xfrm>
            <a:off x="6660232" y="5449538"/>
            <a:ext cx="209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CC"/>
                </a:solidFill>
                <a:latin typeface="Tahoma" pitchFamily="34" charset="0"/>
                <a:ea typeface="隶书" pitchFamily="49" charset="-122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00CC"/>
                </a:solidFill>
                <a:latin typeface="Tahoma" pitchFamily="34" charset="0"/>
                <a:ea typeface="隶书" pitchFamily="49" charset="-122"/>
                <a:cs typeface="Courier New" pitchFamily="49" charset="0"/>
              </a:rPr>
              <a:t>创建</a:t>
            </a:r>
            <a:r>
              <a:rPr lang="en-US" altLang="zh-CN" sz="2000" b="1" dirty="0">
                <a:solidFill>
                  <a:srgbClr val="0000CC"/>
                </a:solidFill>
                <a:latin typeface="Tahoma" pitchFamily="34" charset="0"/>
                <a:ea typeface="隶书" pitchFamily="49" charset="-122"/>
                <a:cs typeface="Courier New" pitchFamily="49" charset="0"/>
              </a:rPr>
              <a:t>File</a:t>
            </a:r>
            <a:r>
              <a:rPr lang="zh-CN" altLang="en-US" sz="2000" b="1" dirty="0">
                <a:solidFill>
                  <a:srgbClr val="0000CC"/>
                </a:solidFill>
                <a:latin typeface="Tahoma" pitchFamily="34" charset="0"/>
                <a:ea typeface="隶书" pitchFamily="49" charset="-122"/>
                <a:cs typeface="Courier New" pitchFamily="49" charset="0"/>
              </a:rPr>
              <a:t>对象</a:t>
            </a:r>
            <a:endParaRPr lang="zh-CN" altLang="en-US" sz="2000" b="1" dirty="0">
              <a:solidFill>
                <a:srgbClr val="0000CC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4FF3C1-FEE4-43E5-AB84-062F4D0F0C34}"/>
              </a:ext>
            </a:extLst>
          </p:cNvPr>
          <p:cNvSpPr txBox="1"/>
          <p:nvPr/>
        </p:nvSpPr>
        <p:spPr>
          <a:xfrm>
            <a:off x="6047999" y="5898694"/>
            <a:ext cx="2982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99"/>
                </a:solidFill>
              </a:rPr>
              <a:t>//</a:t>
            </a:r>
            <a:r>
              <a:rPr lang="zh-CN" altLang="en-US" sz="2000" b="1" dirty="0">
                <a:solidFill>
                  <a:srgbClr val="000099"/>
                </a:solidFill>
              </a:rPr>
              <a:t>通过</a:t>
            </a:r>
            <a:r>
              <a:rPr lang="en-US" altLang="zh-CN" sz="2000" b="1" dirty="0">
                <a:solidFill>
                  <a:srgbClr val="000099"/>
                </a:solidFill>
              </a:rPr>
              <a:t>File</a:t>
            </a:r>
            <a:r>
              <a:rPr lang="zh-CN" altLang="en-US" sz="2000" b="1" dirty="0">
                <a:solidFill>
                  <a:srgbClr val="000099"/>
                </a:solidFill>
              </a:rPr>
              <a:t>对象创建文件</a:t>
            </a:r>
            <a:endParaRPr lang="zh-CN" altLang="en-US" sz="2000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44F9ED2-3B94-4079-A2EE-196010603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696" y="1238405"/>
            <a:ext cx="2295104" cy="15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8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§12.1.2   </a:t>
            </a:r>
            <a:r>
              <a:rPr lang="zh-CN" altLang="en-US" dirty="0">
                <a:latin typeface="宋体" charset="-122"/>
              </a:rPr>
              <a:t>目录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3128"/>
            <a:ext cx="8229600" cy="4607797"/>
          </a:xfrm>
        </p:spPr>
        <p:txBody>
          <a:bodyPr/>
          <a:lstStyle/>
          <a:p>
            <a:pPr>
              <a:buNone/>
            </a:pPr>
            <a:r>
              <a:rPr lang="en-US" altLang="zh-CN" b="1" dirty="0">
                <a:latin typeface="Tahoma" pitchFamily="34" charset="0"/>
              </a:rPr>
              <a:t>2. </a:t>
            </a:r>
            <a:r>
              <a:rPr lang="zh-CN" altLang="en-US" b="1" dirty="0">
                <a:latin typeface="Tahoma" pitchFamily="34" charset="0"/>
              </a:rPr>
              <a:t>列出目录中的文件</a:t>
            </a:r>
            <a:endParaRPr lang="en-US" altLang="zh-CN" b="1" dirty="0">
              <a:latin typeface="Tahoma" pitchFamily="34" charset="0"/>
            </a:endParaRPr>
          </a:p>
          <a:p>
            <a:pPr lvl="2"/>
            <a:r>
              <a:rPr lang="zh-CN" altLang="en-US" dirty="0">
                <a:solidFill>
                  <a:srgbClr val="000066"/>
                </a:solidFill>
                <a:latin typeface="Tahoma" pitchFamily="34" charset="0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Tahoma" pitchFamily="34" charset="0"/>
              </a:rPr>
              <a:t>public </a:t>
            </a:r>
            <a:r>
              <a:rPr lang="en-US" altLang="zh-CN" b="1" dirty="0">
                <a:solidFill>
                  <a:srgbClr val="C00000"/>
                </a:solidFill>
                <a:latin typeface="Tahoma" pitchFamily="34" charset="0"/>
              </a:rPr>
              <a:t>String</a:t>
            </a:r>
            <a:r>
              <a:rPr lang="en-US" altLang="zh-CN" b="1" dirty="0">
                <a:solidFill>
                  <a:srgbClr val="006600"/>
                </a:solidFill>
                <a:latin typeface="Tahoma" pitchFamily="34" charset="0"/>
              </a:rPr>
              <a:t>[] list(); </a:t>
            </a:r>
          </a:p>
          <a:p>
            <a:pPr lvl="2"/>
            <a:r>
              <a:rPr lang="en-US" altLang="zh-CN" b="1" dirty="0">
                <a:solidFill>
                  <a:srgbClr val="006600"/>
                </a:solidFill>
                <a:latin typeface="Tahoma" pitchFamily="34" charset="0"/>
              </a:rPr>
              <a:t> public </a:t>
            </a:r>
            <a:r>
              <a:rPr lang="en-US" altLang="zh-CN" b="1" dirty="0">
                <a:solidFill>
                  <a:srgbClr val="C00000"/>
                </a:solidFill>
                <a:latin typeface="Tahoma" pitchFamily="34" charset="0"/>
              </a:rPr>
              <a:t>File</a:t>
            </a:r>
            <a:r>
              <a:rPr lang="en-US" altLang="zh-CN" b="1" dirty="0">
                <a:solidFill>
                  <a:srgbClr val="006600"/>
                </a:solidFill>
                <a:latin typeface="Tahoma" pitchFamily="34" charset="0"/>
              </a:rPr>
              <a:t>[] </a:t>
            </a:r>
            <a:r>
              <a:rPr lang="en-US" altLang="zh-CN" b="1" dirty="0" err="1">
                <a:solidFill>
                  <a:srgbClr val="006600"/>
                </a:solidFill>
                <a:latin typeface="Tahoma" pitchFamily="34" charset="0"/>
              </a:rPr>
              <a:t>listFiles</a:t>
            </a:r>
            <a:r>
              <a:rPr lang="en-US" altLang="zh-CN" b="1" dirty="0">
                <a:solidFill>
                  <a:srgbClr val="006600"/>
                </a:solidFill>
                <a:latin typeface="Tahoma" pitchFamily="34" charset="0"/>
              </a:rPr>
              <a:t>()</a:t>
            </a:r>
            <a:r>
              <a:rPr lang="en-US" altLang="zh-CN" dirty="0">
                <a:solidFill>
                  <a:srgbClr val="000066"/>
                </a:solidFill>
                <a:latin typeface="Tahoma" pitchFamily="34" charset="0"/>
              </a:rPr>
              <a:t>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31BB-EF57-49D3-9AE2-A78B18EC9B5C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5536" y="2996952"/>
            <a:ext cx="5544616" cy="14465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200" dirty="0">
                <a:solidFill>
                  <a:srgbClr val="000099"/>
                </a:solidFill>
                <a:latin typeface="Arial" panose="020B0604020202020204" pitchFamily="34" charset="0"/>
                <a:ea typeface="隶书" pitchFamily="49" charset="-122"/>
                <a:cs typeface="Arial" panose="020B0604020202020204" pitchFamily="34" charset="0"/>
              </a:rPr>
              <a:t>//</a:t>
            </a:r>
            <a:r>
              <a:rPr lang="zh-CN" altLang="en-US" sz="2200" dirty="0">
                <a:solidFill>
                  <a:srgbClr val="000099"/>
                </a:solidFill>
                <a:latin typeface="Arial" panose="020B0604020202020204" pitchFamily="34" charset="0"/>
                <a:ea typeface="隶书" pitchFamily="49" charset="-122"/>
                <a:cs typeface="Arial" panose="020B0604020202020204" pitchFamily="34" charset="0"/>
              </a:rPr>
              <a:t>显示文件夹中所有文件的文件名</a:t>
            </a:r>
          </a:p>
          <a:p>
            <a:pPr algn="l" eaLnBrk="1" hangingPunct="1"/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ea typeface="隶书" pitchFamily="49" charset="-122"/>
                <a:cs typeface="Arial" panose="020B0604020202020204" pitchFamily="34" charset="0"/>
              </a:rPr>
              <a:t>String[ ] </a:t>
            </a:r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  <a:cs typeface="Arial" panose="020B0604020202020204" pitchFamily="34" charset="0"/>
              </a:rPr>
              <a:t>files = </a:t>
            </a:r>
            <a:r>
              <a:rPr lang="en-US" altLang="zh-CN" sz="2200" dirty="0" err="1">
                <a:solidFill>
                  <a:srgbClr val="FF0000"/>
                </a:solidFill>
                <a:latin typeface="Arial" panose="020B0604020202020204" pitchFamily="34" charset="0"/>
                <a:ea typeface="隶书" pitchFamily="49" charset="-122"/>
                <a:cs typeface="Arial" panose="020B0604020202020204" pitchFamily="34" charset="0"/>
              </a:rPr>
              <a:t>dir</a:t>
            </a:r>
            <a:r>
              <a:rPr lang="en-US" altLang="zh-CN" sz="2200" dirty="0" err="1">
                <a:solidFill>
                  <a:srgbClr val="000099"/>
                </a:solidFill>
                <a:latin typeface="Arial" panose="020B0604020202020204" pitchFamily="34" charset="0"/>
                <a:ea typeface="隶书" pitchFamily="49" charset="-122"/>
                <a:cs typeface="Arial" panose="020B0604020202020204" pitchFamily="34" charset="0"/>
              </a:rPr>
              <a:t>.list</a:t>
            </a:r>
            <a:r>
              <a:rPr lang="en-US" altLang="zh-CN" sz="2200" dirty="0">
                <a:solidFill>
                  <a:srgbClr val="000099"/>
                </a:solidFill>
                <a:latin typeface="Arial" panose="020B0604020202020204" pitchFamily="34" charset="0"/>
                <a:ea typeface="隶书" pitchFamily="49" charset="-122"/>
                <a:cs typeface="Arial" panose="020B0604020202020204" pitchFamily="34" charset="0"/>
              </a:rPr>
              <a:t>();</a:t>
            </a:r>
          </a:p>
          <a:p>
            <a:pPr algn="l" eaLnBrk="1" hangingPunct="1"/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  <a:cs typeface="Arial" panose="020B0604020202020204" pitchFamily="34" charset="0"/>
              </a:rPr>
              <a:t>for(</a:t>
            </a:r>
            <a:r>
              <a:rPr lang="en-US" altLang="zh-CN" sz="2200" dirty="0" err="1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  <a:cs typeface="Arial" panose="020B0604020202020204" pitchFamily="34" charset="0"/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  <a:cs typeface="Arial" panose="020B0604020202020204" pitchFamily="34" charset="0"/>
              </a:rPr>
              <a:t> </a:t>
            </a:r>
            <a:r>
              <a:rPr lang="en-US" altLang="zh-CN" sz="2200" dirty="0" err="1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  <a:cs typeface="Arial" panose="020B0604020202020204" pitchFamily="34" charset="0"/>
              </a:rPr>
              <a:t>i</a:t>
            </a:r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  <a:cs typeface="Arial" panose="020B0604020202020204" pitchFamily="34" charset="0"/>
              </a:rPr>
              <a:t> = 0; </a:t>
            </a:r>
            <a:r>
              <a:rPr lang="en-US" altLang="zh-CN" sz="2200" dirty="0" err="1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  <a:cs typeface="Arial" panose="020B0604020202020204" pitchFamily="34" charset="0"/>
              </a:rPr>
              <a:t>i</a:t>
            </a:r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2200" dirty="0" err="1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  <a:cs typeface="Arial" panose="020B0604020202020204" pitchFamily="34" charset="0"/>
              </a:rPr>
              <a:t>files.length</a:t>
            </a:r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  <a:cs typeface="Arial" panose="020B0604020202020204" pitchFamily="34" charset="0"/>
              </a:rPr>
              <a:t>; </a:t>
            </a:r>
            <a:r>
              <a:rPr lang="en-US" altLang="zh-CN" sz="2200" dirty="0" err="1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  <a:cs typeface="Arial" panose="020B0604020202020204" pitchFamily="34" charset="0"/>
              </a:rPr>
              <a:t>i</a:t>
            </a:r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  <a:cs typeface="Arial" panose="020B0604020202020204" pitchFamily="34" charset="0"/>
              </a:rPr>
              <a:t>++)</a:t>
            </a:r>
          </a:p>
          <a:p>
            <a:pPr algn="l" eaLnBrk="1" hangingPunct="1"/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  <a:cs typeface="Arial" panose="020B0604020202020204" pitchFamily="34" charset="0"/>
              </a:rPr>
              <a:t>    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  <a:cs typeface="Arial" panose="020B0604020202020204" pitchFamily="34" charset="0"/>
              </a:rPr>
              <a:t>System.out.print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  <a:cs typeface="Arial" panose="020B0604020202020204" pitchFamily="34" charset="0"/>
              </a:rPr>
              <a:t>(files[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  <a:cs typeface="Arial" panose="020B0604020202020204" pitchFamily="34" charset="0"/>
              </a:rPr>
              <a:t>i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  <a:cs typeface="Arial" panose="020B0604020202020204" pitchFamily="34" charset="0"/>
              </a:rPr>
              <a:t>]);</a:t>
            </a:r>
            <a:endParaRPr lang="en-US" altLang="zh-CN" sz="2200" dirty="0">
              <a:solidFill>
                <a:schemeClr val="tx1"/>
              </a:solidFill>
              <a:latin typeface="Arial" panose="020B0604020202020204" pitchFamily="34" charset="0"/>
              <a:ea typeface="隶书" pitchFamily="49" charset="-122"/>
              <a:cs typeface="Arial" panose="020B0604020202020204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1520" y="4801850"/>
            <a:ext cx="8452320" cy="14465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lvl="1" algn="l" eaLnBrk="1" hangingPunct="1"/>
            <a:r>
              <a:rPr lang="en-US" altLang="zh-CN" sz="2200" dirty="0">
                <a:solidFill>
                  <a:srgbClr val="000099"/>
                </a:solidFill>
                <a:latin typeface="Arial" panose="020B0604020202020204" pitchFamily="34" charset="0"/>
                <a:ea typeface="隶书" pitchFamily="49" charset="-122"/>
                <a:cs typeface="Arial" panose="020B0604020202020204" pitchFamily="34" charset="0"/>
              </a:rPr>
              <a:t>//</a:t>
            </a:r>
            <a:r>
              <a:rPr lang="zh-CN" altLang="en-US" sz="2200" dirty="0">
                <a:solidFill>
                  <a:srgbClr val="000099"/>
                </a:solidFill>
                <a:latin typeface="Arial" panose="020B0604020202020204" pitchFamily="34" charset="0"/>
                <a:ea typeface="隶书" pitchFamily="49" charset="-122"/>
                <a:cs typeface="Arial" panose="020B0604020202020204" pitchFamily="34" charset="0"/>
              </a:rPr>
              <a:t>显示文件夹中所有文件的对象</a:t>
            </a:r>
            <a:endParaRPr lang="en-US" altLang="zh-CN" sz="2200" dirty="0">
              <a:solidFill>
                <a:srgbClr val="000099"/>
              </a:solidFill>
              <a:latin typeface="Arial" panose="020B0604020202020204" pitchFamily="34" charset="0"/>
              <a:ea typeface="隶书" pitchFamily="49" charset="-122"/>
              <a:cs typeface="Arial" panose="020B0604020202020204" pitchFamily="34" charset="0"/>
            </a:endParaRPr>
          </a:p>
          <a:p>
            <a:pPr algn="l" eaLnBrk="1" hangingPunct="1"/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ea typeface="隶书" pitchFamily="49" charset="-122"/>
                <a:cs typeface="Arial" panose="020B0604020202020204" pitchFamily="34" charset="0"/>
              </a:rPr>
              <a:t>File[ ] </a:t>
            </a:r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  <a:cs typeface="Arial" panose="020B0604020202020204" pitchFamily="34" charset="0"/>
              </a:rPr>
              <a:t>files = </a:t>
            </a:r>
            <a:r>
              <a:rPr lang="en-US" altLang="zh-CN" sz="2200" dirty="0" err="1">
                <a:solidFill>
                  <a:srgbClr val="FF0000"/>
                </a:solidFill>
                <a:latin typeface="Arial" panose="020B0604020202020204" pitchFamily="34" charset="0"/>
                <a:ea typeface="隶书" pitchFamily="49" charset="-122"/>
                <a:cs typeface="Arial" panose="020B0604020202020204" pitchFamily="34" charset="0"/>
              </a:rPr>
              <a:t>dir</a:t>
            </a:r>
            <a:r>
              <a:rPr lang="en-US" altLang="zh-CN" sz="2200" dirty="0" err="1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  <a:cs typeface="Arial" panose="020B0604020202020204" pitchFamily="34" charset="0"/>
              </a:rPr>
              <a:t>.</a:t>
            </a:r>
            <a:r>
              <a:rPr lang="en-US" altLang="zh-CN" sz="2200" dirty="0" err="1">
                <a:solidFill>
                  <a:srgbClr val="990000"/>
                </a:solidFill>
                <a:latin typeface="Arial" panose="020B0604020202020204" pitchFamily="34" charset="0"/>
                <a:ea typeface="隶书" pitchFamily="49" charset="-122"/>
                <a:cs typeface="Arial" panose="020B0604020202020204" pitchFamily="34" charset="0"/>
              </a:rPr>
              <a:t>listFiles</a:t>
            </a:r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  <a:cs typeface="Arial" panose="020B0604020202020204" pitchFamily="34" charset="0"/>
              </a:rPr>
              <a:t>();	</a:t>
            </a:r>
          </a:p>
          <a:p>
            <a:pPr algn="l" eaLnBrk="1" hangingPunct="1"/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  <a:cs typeface="Arial" panose="020B0604020202020204" pitchFamily="34" charset="0"/>
              </a:rPr>
              <a:t>for(</a:t>
            </a:r>
            <a:r>
              <a:rPr lang="en-US" altLang="zh-CN" sz="2200" dirty="0" err="1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  <a:cs typeface="Arial" panose="020B0604020202020204" pitchFamily="34" charset="0"/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  <a:cs typeface="Arial" panose="020B0604020202020204" pitchFamily="34" charset="0"/>
              </a:rPr>
              <a:t> i = 0; i&lt;</a:t>
            </a:r>
            <a:r>
              <a:rPr lang="en-US" altLang="zh-CN" sz="2200" dirty="0" err="1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  <a:cs typeface="Arial" panose="020B0604020202020204" pitchFamily="34" charset="0"/>
              </a:rPr>
              <a:t>files.length</a:t>
            </a:r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  <a:cs typeface="Arial" panose="020B0604020202020204" pitchFamily="34" charset="0"/>
              </a:rPr>
              <a:t>; i++)</a:t>
            </a:r>
          </a:p>
          <a:p>
            <a:pPr algn="l" eaLnBrk="1" hangingPunct="1"/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2200" dirty="0" err="1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  <a:cs typeface="Arial" panose="020B0604020202020204" pitchFamily="34" charset="0"/>
              </a:rPr>
              <a:t>System.out.println</a:t>
            </a:r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  <a:cs typeface="Arial" panose="020B0604020202020204" pitchFamily="34" charset="0"/>
              </a:rPr>
              <a:t>(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ea typeface="隶书" pitchFamily="49" charset="-122"/>
                <a:cs typeface="Arial" panose="020B0604020202020204" pitchFamily="34" charset="0"/>
              </a:rPr>
              <a:t>files[i].</a:t>
            </a:r>
            <a:r>
              <a:rPr lang="en-US" altLang="zh-CN" sz="2200" dirty="0" err="1">
                <a:solidFill>
                  <a:srgbClr val="006600"/>
                </a:solidFill>
                <a:latin typeface="Arial" panose="020B0604020202020204" pitchFamily="34" charset="0"/>
                <a:ea typeface="隶书" pitchFamily="49" charset="-122"/>
                <a:cs typeface="Arial" panose="020B0604020202020204" pitchFamily="34" charset="0"/>
              </a:rPr>
              <a:t>getName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ea typeface="隶书" pitchFamily="49" charset="-122"/>
                <a:cs typeface="Arial" panose="020B0604020202020204" pitchFamily="34" charset="0"/>
              </a:rPr>
              <a:t>()+"\t"+ files[i].length()</a:t>
            </a:r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  <a:cs typeface="Arial" panose="020B0604020202020204" pitchFamily="34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§12.1.3 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charset="-122"/>
              </a:rPr>
              <a:t>文件的创建与删除  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0"/>
              </a:spcBef>
              <a:buFont typeface="+mj-ea"/>
              <a:buAutoNum type="circleNumDbPlain"/>
            </a:pPr>
            <a:r>
              <a:rPr lang="zh-CN" altLang="en-US" dirty="0"/>
              <a:t>当使用</a:t>
            </a:r>
            <a:r>
              <a:rPr lang="en-US" altLang="zh-CN" dirty="0"/>
              <a:t>File</a:t>
            </a:r>
            <a:r>
              <a:rPr lang="zh-CN" altLang="en-US" dirty="0"/>
              <a:t>类创建一个文件对象后，例如：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File file=new File("c:\\myletter", "letter.txt");</a:t>
            </a:r>
          </a:p>
          <a:p>
            <a:pPr algn="ctr">
              <a:spcBef>
                <a:spcPts val="0"/>
              </a:spcBef>
              <a:buNone/>
            </a:pPr>
            <a:endParaRPr lang="en-US" altLang="zh-CN" sz="2400" b="1" dirty="0">
              <a:solidFill>
                <a:srgbClr val="000099"/>
              </a:solidFill>
            </a:endParaRPr>
          </a:p>
          <a:p>
            <a:pPr marL="514350" indent="-514350">
              <a:spcBef>
                <a:spcPts val="0"/>
              </a:spcBef>
              <a:buFont typeface="+mj-ea"/>
              <a:buAutoNum type="circleNumDbPlain" startAt="2"/>
            </a:pPr>
            <a:r>
              <a:rPr lang="en-US" altLang="zh-CN" sz="2800" b="1" dirty="0">
                <a:solidFill>
                  <a:srgbClr val="000099"/>
                </a:solidFill>
              </a:rPr>
              <a:t>file</a:t>
            </a:r>
            <a:r>
              <a:rPr lang="zh-CN" altLang="en-US" dirty="0"/>
              <a:t>调用</a:t>
            </a:r>
            <a:r>
              <a:rPr lang="en-US" altLang="zh-CN" dirty="0" err="1"/>
              <a:t>createNewFile</a:t>
            </a:r>
            <a:r>
              <a:rPr lang="en-US" altLang="zh-CN" dirty="0"/>
              <a:t>()</a:t>
            </a:r>
            <a:r>
              <a:rPr lang="zh-CN" altLang="en-US" dirty="0"/>
              <a:t>方法：</a:t>
            </a:r>
            <a:endParaRPr lang="en-US" altLang="zh-CN" b="1" dirty="0">
              <a:solidFill>
                <a:srgbClr val="000099"/>
              </a:solidFill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altLang="zh-CN" b="1" dirty="0" err="1">
                <a:solidFill>
                  <a:srgbClr val="000099"/>
                </a:solidFill>
              </a:rPr>
              <a:t>file.</a:t>
            </a:r>
            <a:r>
              <a:rPr lang="en-US" altLang="zh-CN" b="1" dirty="0" err="1">
                <a:solidFill>
                  <a:srgbClr val="006600"/>
                </a:solidFill>
              </a:rPr>
              <a:t>createNewFile</a:t>
            </a:r>
            <a:r>
              <a:rPr lang="en-US" altLang="zh-CN" b="1" dirty="0">
                <a:solidFill>
                  <a:srgbClr val="006600"/>
                </a:solidFill>
              </a:rPr>
              <a:t>();</a:t>
            </a:r>
          </a:p>
          <a:p>
            <a:pPr algn="ctr">
              <a:spcBef>
                <a:spcPts val="0"/>
              </a:spcBef>
              <a:buNone/>
            </a:pPr>
            <a:endParaRPr lang="en-US" altLang="zh-CN" b="1" dirty="0">
              <a:solidFill>
                <a:srgbClr val="000099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dirty="0"/>
              <a:t>如果</a:t>
            </a:r>
            <a:r>
              <a:rPr lang="en-US" altLang="zh-CN" b="1" dirty="0">
                <a:solidFill>
                  <a:srgbClr val="FF0000"/>
                </a:solidFill>
              </a:rPr>
              <a:t>c:\myletter</a:t>
            </a:r>
            <a:r>
              <a:rPr lang="zh-CN" altLang="en-US" dirty="0"/>
              <a:t>目录中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没有名字为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letter.txt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文件</a:t>
            </a:r>
            <a:r>
              <a:rPr lang="zh-CN" altLang="en-US" dirty="0"/>
              <a:t>，该方法将在指定路径建立文件：</a:t>
            </a:r>
            <a:endParaRPr lang="en-US" altLang="zh-CN" dirty="0"/>
          </a:p>
          <a:p>
            <a:pPr marL="344487" lvl="1" indent="0" algn="ctr"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"c:\\myletter\\letter.txt"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§12.1.3  </a:t>
            </a:r>
            <a:r>
              <a:rPr lang="zh-CN" altLang="en-US" dirty="0">
                <a:latin typeface="宋体" charset="-122"/>
              </a:rPr>
              <a:t>文件的创建与删除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文件对象调用</a:t>
            </a:r>
            <a:r>
              <a:rPr lang="en-US" altLang="zh-CN" b="1" dirty="0">
                <a:solidFill>
                  <a:srgbClr val="0000CC"/>
                </a:solidFill>
              </a:rPr>
              <a:t>delete()</a:t>
            </a:r>
            <a:r>
              <a:rPr lang="zh-CN" altLang="en-US" dirty="0"/>
              <a:t>方法可以删除当前文件：</a:t>
            </a:r>
            <a:endParaRPr lang="en-US" altLang="zh-CN" dirty="0"/>
          </a:p>
          <a:p>
            <a:pPr algn="ctr"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public </a:t>
            </a:r>
            <a:r>
              <a:rPr lang="en-US" altLang="zh-CN" b="1" dirty="0" err="1">
                <a:solidFill>
                  <a:srgbClr val="000099"/>
                </a:solidFill>
              </a:rPr>
              <a:t>boolean</a:t>
            </a:r>
            <a:r>
              <a:rPr lang="en-US" altLang="zh-CN" b="1" dirty="0">
                <a:solidFill>
                  <a:srgbClr val="000099"/>
                </a:solidFill>
              </a:rPr>
              <a:t> delete()</a:t>
            </a:r>
          </a:p>
          <a:p>
            <a:endParaRPr lang="en-US" altLang="zh-CN" dirty="0"/>
          </a:p>
          <a:p>
            <a:r>
              <a:rPr lang="zh-CN" altLang="en-US" dirty="0"/>
              <a:t>例如：</a:t>
            </a:r>
          </a:p>
          <a:p>
            <a:pPr algn="ctr">
              <a:buNone/>
            </a:pPr>
            <a:r>
              <a:rPr lang="en-US" altLang="zh-CN" b="1" dirty="0" err="1">
                <a:solidFill>
                  <a:srgbClr val="C00000"/>
                </a:solidFill>
              </a:rPr>
              <a:t>file</a:t>
            </a:r>
            <a:r>
              <a:rPr lang="en-US" altLang="zh-CN" b="1" dirty="0" err="1">
                <a:solidFill>
                  <a:srgbClr val="000099"/>
                </a:solidFill>
              </a:rPr>
              <a:t>.delete</a:t>
            </a:r>
            <a:r>
              <a:rPr lang="en-US" altLang="zh-CN" b="1" dirty="0">
                <a:solidFill>
                  <a:srgbClr val="000099"/>
                </a:solidFill>
              </a:rPr>
              <a:t>();</a:t>
            </a:r>
            <a:endParaRPr lang="zh-CN" altLang="en-US" b="1" dirty="0">
              <a:solidFill>
                <a:srgbClr val="000099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§12.1.4   </a:t>
            </a:r>
            <a:r>
              <a:rPr lang="zh-CN" altLang="en-US" dirty="0">
                <a:latin typeface="宋体" charset="-122"/>
              </a:rPr>
              <a:t>运行可执行文件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用</a:t>
            </a:r>
            <a:r>
              <a:rPr lang="en-US" altLang="zh-CN" sz="2400" b="1" dirty="0" err="1">
                <a:solidFill>
                  <a:srgbClr val="C00000"/>
                </a:solidFill>
              </a:rPr>
              <a:t>java.lang.Runtime</a:t>
            </a:r>
            <a:r>
              <a:rPr lang="zh-CN" altLang="en-US" sz="2400" b="1" dirty="0">
                <a:solidFill>
                  <a:srgbClr val="C00000"/>
                </a:solidFill>
              </a:rPr>
              <a:t>类</a:t>
            </a:r>
            <a:r>
              <a:rPr lang="zh-CN" altLang="en-US" sz="2400" dirty="0"/>
              <a:t>声明一个对象，然后使用该类的</a:t>
            </a:r>
            <a:r>
              <a:rPr lang="en-US" altLang="zh-CN" sz="2400" b="1" dirty="0" err="1">
                <a:solidFill>
                  <a:srgbClr val="0000CC"/>
                </a:solidFill>
              </a:rPr>
              <a:t>getRuntime</a:t>
            </a:r>
            <a:r>
              <a:rPr lang="en-US" altLang="zh-CN" sz="2400" b="1" dirty="0">
                <a:solidFill>
                  <a:srgbClr val="0000CC"/>
                </a:solidFill>
              </a:rPr>
              <a:t>()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静态方法</a:t>
            </a:r>
            <a:r>
              <a:rPr lang="zh-CN" altLang="en-US" sz="2400" dirty="0"/>
              <a:t>创建这个对象：</a:t>
            </a:r>
            <a:endParaRPr lang="en-US" altLang="zh-CN" sz="2400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b="1" dirty="0">
              <a:solidFill>
                <a:srgbClr val="000099"/>
              </a:solidFill>
            </a:endParaRPr>
          </a:p>
          <a:p>
            <a:pPr lvl="1"/>
            <a:r>
              <a:rPr lang="en-US" altLang="zh-CN" b="1" dirty="0">
                <a:solidFill>
                  <a:srgbClr val="C00000"/>
                </a:solidFill>
              </a:rPr>
              <a:t>Runtime</a:t>
            </a:r>
            <a:r>
              <a:rPr lang="zh-CN" altLang="en-US" b="1" dirty="0">
                <a:solidFill>
                  <a:srgbClr val="C00000"/>
                </a:solidFill>
              </a:rPr>
              <a:t>类提供了</a:t>
            </a:r>
            <a:r>
              <a:rPr lang="en-US" altLang="zh-CN" b="1" dirty="0">
                <a:solidFill>
                  <a:srgbClr val="000099"/>
                </a:solidFill>
              </a:rPr>
              <a:t>exec(</a:t>
            </a:r>
            <a:r>
              <a:rPr lang="en-US" altLang="zh-CN" b="1" dirty="0">
                <a:solidFill>
                  <a:srgbClr val="FF0000"/>
                </a:solidFill>
              </a:rPr>
              <a:t>String command</a:t>
            </a:r>
            <a:r>
              <a:rPr lang="en-US" altLang="zh-CN" b="1" dirty="0">
                <a:solidFill>
                  <a:srgbClr val="000099"/>
                </a:solidFill>
              </a:rPr>
              <a:t>)</a:t>
            </a:r>
            <a:r>
              <a:rPr lang="zh-CN" altLang="en-US" dirty="0"/>
              <a:t>方法，该方法能够打开本地机的可执行文件或执行一个操作。</a:t>
            </a:r>
            <a:endParaRPr lang="en-US" altLang="zh-CN" dirty="0"/>
          </a:p>
          <a:p>
            <a:pPr marL="344487" lvl="1" indent="0" algn="ctr">
              <a:buNone/>
            </a:pPr>
            <a:r>
              <a:rPr lang="en-US" altLang="zh-CN" b="1" dirty="0">
                <a:solidFill>
                  <a:srgbClr val="006600"/>
                </a:solidFill>
              </a:rPr>
              <a:t>Process exec(String command);</a:t>
            </a:r>
          </a:p>
          <a:p>
            <a:pPr lvl="2"/>
            <a:r>
              <a:rPr lang="en-US" altLang="zh-CN" b="1" dirty="0">
                <a:solidFill>
                  <a:srgbClr val="FF0000"/>
                </a:solidFill>
              </a:rPr>
              <a:t>command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字符串指定一个</a:t>
            </a:r>
            <a:r>
              <a:rPr lang="zh-CN" altLang="en-US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系统命令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的路径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>
                <a:latin typeface="+mj-ea"/>
                <a:ea typeface="+mj-ea"/>
              </a:rPr>
              <a:t>在单独的进程中执行指定的</a:t>
            </a:r>
            <a:r>
              <a:rPr lang="en-US" altLang="zh-CN" b="1" dirty="0">
                <a:solidFill>
                  <a:srgbClr val="FF0000"/>
                </a:solidFill>
              </a:rPr>
              <a:t>command</a:t>
            </a:r>
            <a:r>
              <a:rPr lang="zh-CN" altLang="en-US" dirty="0">
                <a:latin typeface="+mj-ea"/>
                <a:ea typeface="+mj-ea"/>
              </a:rPr>
              <a:t>命令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8A93B0-2498-4C83-8116-15C3E16C1114}"/>
              </a:ext>
            </a:extLst>
          </p:cNvPr>
          <p:cNvSpPr txBox="1"/>
          <p:nvPr/>
        </p:nvSpPr>
        <p:spPr>
          <a:xfrm>
            <a:off x="2089732" y="2598003"/>
            <a:ext cx="427873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99"/>
                </a:solidFill>
              </a:rPr>
              <a:t>Runtime </a:t>
            </a:r>
            <a:r>
              <a:rPr lang="en-US" altLang="zh-CN" sz="2400" b="1" dirty="0" err="1">
                <a:solidFill>
                  <a:srgbClr val="006600"/>
                </a:solidFill>
              </a:rPr>
              <a:t>ec</a:t>
            </a:r>
            <a:r>
              <a:rPr lang="en-US" altLang="zh-CN" sz="2400" b="1" dirty="0">
                <a:solidFill>
                  <a:srgbClr val="000099"/>
                </a:solidFill>
              </a:rPr>
              <a:t>; </a:t>
            </a:r>
            <a:endParaRPr lang="zh-CN" altLang="en-US" sz="2400" b="1" dirty="0">
              <a:solidFill>
                <a:srgbClr val="000099"/>
              </a:solidFill>
            </a:endParaRPr>
          </a:p>
          <a:p>
            <a:r>
              <a:rPr lang="en-US" altLang="zh-CN" sz="2400" b="1" dirty="0" err="1">
                <a:solidFill>
                  <a:srgbClr val="006600"/>
                </a:solidFill>
              </a:rPr>
              <a:t>ec</a:t>
            </a:r>
            <a:r>
              <a:rPr lang="en-US" altLang="zh-CN" sz="2400" b="1" dirty="0">
                <a:solidFill>
                  <a:srgbClr val="000099"/>
                </a:solidFill>
              </a:rPr>
              <a:t> = </a:t>
            </a:r>
            <a:r>
              <a:rPr lang="en-US" altLang="zh-CN" sz="2400" b="1" dirty="0" err="1">
                <a:solidFill>
                  <a:srgbClr val="000099"/>
                </a:solidFill>
              </a:rPr>
              <a:t>Runtime.getRuntime</a:t>
            </a:r>
            <a:r>
              <a:rPr lang="en-US" altLang="zh-CN" sz="2400" b="1" dirty="0">
                <a:solidFill>
                  <a:srgbClr val="000099"/>
                </a:solidFill>
              </a:rPr>
              <a:t>();</a:t>
            </a:r>
            <a:r>
              <a:rPr lang="en-US" altLang="zh-CN" sz="2400" dirty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课后练习：例题</a:t>
            </a:r>
            <a:r>
              <a:rPr lang="en-US" altLang="zh-CN" dirty="0"/>
              <a:t>12-3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2226604"/>
            <a:ext cx="8001056" cy="1500198"/>
          </a:xfrm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/>
              <a:t>Runtime </a:t>
            </a:r>
            <a:r>
              <a:rPr lang="en-US" altLang="zh-CN" dirty="0" err="1"/>
              <a:t>ec</a:t>
            </a:r>
            <a:r>
              <a:rPr lang="en-US" altLang="zh-CN" dirty="0"/>
              <a:t>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 err="1"/>
              <a:t>ec</a:t>
            </a:r>
            <a:r>
              <a:rPr lang="en-US" altLang="zh-CN" dirty="0"/>
              <a:t> = </a:t>
            </a:r>
            <a:r>
              <a:rPr lang="en-US" altLang="zh-CN" dirty="0" err="1"/>
              <a:t>Runtime.getRuntime</a:t>
            </a:r>
            <a:r>
              <a:rPr lang="en-US" altLang="zh-CN" dirty="0"/>
              <a:t>(); 	</a:t>
            </a:r>
            <a:r>
              <a:rPr lang="en-US" altLang="zh-CN" sz="2200" b="1" dirty="0"/>
              <a:t>//</a:t>
            </a:r>
            <a:r>
              <a:rPr lang="zh-CN" altLang="en-US" sz="2200" b="1" dirty="0"/>
              <a:t>获得</a:t>
            </a:r>
            <a:r>
              <a:rPr lang="en-US" altLang="zh-CN" sz="2200" b="1" dirty="0">
                <a:solidFill>
                  <a:srgbClr val="FF0000"/>
                </a:solidFill>
              </a:rPr>
              <a:t>Runtime</a:t>
            </a:r>
            <a:r>
              <a:rPr lang="zh-CN" altLang="en-US" sz="2200" b="1" dirty="0">
                <a:solidFill>
                  <a:srgbClr val="FF0000"/>
                </a:solidFill>
              </a:rPr>
              <a:t>对象</a:t>
            </a:r>
            <a:r>
              <a:rPr lang="en-US" altLang="zh-CN" sz="2200" b="1" dirty="0" err="1">
                <a:solidFill>
                  <a:srgbClr val="FF0000"/>
                </a:solidFill>
              </a:rPr>
              <a:t>ec</a:t>
            </a:r>
            <a:endParaRPr lang="en-US" altLang="zh-CN" sz="22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 err="1"/>
              <a:t>ec.</a:t>
            </a:r>
            <a:r>
              <a:rPr lang="en-US" altLang="zh-CN" b="1" dirty="0" err="1">
                <a:solidFill>
                  <a:srgbClr val="C00000"/>
                </a:solidFill>
              </a:rPr>
              <a:t>exec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0099"/>
                </a:solidFill>
              </a:rPr>
              <a:t>"</a:t>
            </a:r>
            <a:r>
              <a:rPr lang="en-US" altLang="zh-CN" b="1" dirty="0">
                <a:solidFill>
                  <a:srgbClr val="0000CC"/>
                </a:solidFill>
              </a:rPr>
              <a:t>c:\\windows\\system32\\notepad.exe</a:t>
            </a:r>
            <a:r>
              <a:rPr lang="en-US" altLang="zh-CN" dirty="0">
                <a:solidFill>
                  <a:srgbClr val="000099"/>
                </a:solidFill>
              </a:rPr>
              <a:t>"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5" name="标注: 线形 4">
            <a:extLst>
              <a:ext uri="{FF2B5EF4-FFF2-40B4-BE49-F238E27FC236}">
                <a16:creationId xmlns:a16="http://schemas.microsoft.com/office/drawing/2014/main" id="{4E1ACFD6-DF5E-49D8-944A-5144E7C01120}"/>
              </a:ext>
            </a:extLst>
          </p:cNvPr>
          <p:cNvSpPr/>
          <p:nvPr/>
        </p:nvSpPr>
        <p:spPr>
          <a:xfrm>
            <a:off x="437800" y="4653136"/>
            <a:ext cx="8249000" cy="1214287"/>
          </a:xfrm>
          <a:prstGeom prst="borderCallout1">
            <a:avLst>
              <a:gd name="adj1" fmla="val -1905"/>
              <a:gd name="adj2" fmla="val 15435"/>
              <a:gd name="adj3" fmla="val -102855"/>
              <a:gd name="adj4" fmla="val 123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1"/>
                </a:solidFill>
              </a:rPr>
              <a:t>通过</a:t>
            </a:r>
            <a:r>
              <a:rPr lang="en-US" altLang="zh-CN" sz="2800" dirty="0">
                <a:solidFill>
                  <a:schemeClr val="tx1"/>
                </a:solidFill>
              </a:rPr>
              <a:t>Runtime</a:t>
            </a:r>
            <a:r>
              <a:rPr lang="zh-CN" altLang="en-US" sz="2800" dirty="0">
                <a:solidFill>
                  <a:schemeClr val="tx1"/>
                </a:solidFill>
              </a:rPr>
              <a:t>对象</a:t>
            </a:r>
            <a:r>
              <a:rPr lang="en-US" altLang="zh-CN" sz="2800" dirty="0" err="1">
                <a:solidFill>
                  <a:schemeClr val="tx1"/>
                </a:solidFill>
              </a:rPr>
              <a:t>ec</a:t>
            </a:r>
            <a:r>
              <a:rPr lang="zh-CN" altLang="en-US" sz="2800" dirty="0">
                <a:solidFill>
                  <a:schemeClr val="tx1"/>
                </a:solidFill>
              </a:rPr>
              <a:t>调用</a:t>
            </a:r>
            <a:r>
              <a:rPr lang="en-US" altLang="zh-CN" sz="2800" b="1" dirty="0">
                <a:solidFill>
                  <a:srgbClr val="C00000"/>
                </a:solidFill>
              </a:rPr>
              <a:t>exec</a:t>
            </a:r>
            <a:r>
              <a:rPr lang="zh-CN" altLang="en-US" sz="2800" dirty="0">
                <a:solidFill>
                  <a:schemeClr val="tx1"/>
                </a:solidFill>
              </a:rPr>
              <a:t>方法，执行：</a:t>
            </a:r>
            <a:endParaRPr lang="en-US" altLang="zh-CN" sz="2800" dirty="0">
              <a:solidFill>
                <a:schemeClr val="tx1"/>
              </a:solidFill>
            </a:endParaRPr>
          </a:p>
          <a:p>
            <a:endParaRPr lang="en-US" altLang="zh-CN" sz="2200" dirty="0">
              <a:solidFill>
                <a:schemeClr val="tx1"/>
              </a:solidFill>
            </a:endParaRPr>
          </a:p>
          <a:p>
            <a:pPr algn="ctr"/>
            <a:r>
              <a:rPr lang="en-US" altLang="zh-CN" sz="2200" dirty="0"/>
              <a:t>(</a:t>
            </a:r>
            <a:r>
              <a:rPr lang="en-US" altLang="zh-CN" sz="2200" dirty="0">
                <a:solidFill>
                  <a:srgbClr val="000099"/>
                </a:solidFill>
              </a:rPr>
              <a:t>“</a:t>
            </a:r>
            <a:r>
              <a:rPr lang="en-US" altLang="zh-CN" sz="2200" b="1" dirty="0">
                <a:solidFill>
                  <a:srgbClr val="0000CC"/>
                </a:solidFill>
              </a:rPr>
              <a:t>c:\\windows\\system32\\notepad.exe</a:t>
            </a:r>
            <a:r>
              <a:rPr lang="en-US" altLang="zh-CN" sz="2200" dirty="0">
                <a:solidFill>
                  <a:srgbClr val="000099"/>
                </a:solidFill>
              </a:rPr>
              <a:t>”</a:t>
            </a:r>
            <a:r>
              <a:rPr lang="zh-CN" altLang="en-US" sz="2200" dirty="0">
                <a:solidFill>
                  <a:srgbClr val="000099"/>
                </a:solidFill>
              </a:rPr>
              <a:t>路径之下的</a:t>
            </a:r>
            <a:r>
              <a:rPr lang="zh-CN" altLang="en-US" sz="2200" b="1" dirty="0">
                <a:solidFill>
                  <a:srgbClr val="0000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记事本程序</a:t>
            </a:r>
            <a:r>
              <a:rPr lang="en-US" altLang="zh-CN" sz="2200" b="1" dirty="0"/>
              <a:t>);</a:t>
            </a:r>
            <a:endParaRPr lang="zh-CN" altLang="en-US" sz="2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0" y="2060848"/>
            <a:ext cx="7072362" cy="1663420"/>
          </a:xfrm>
        </p:spPr>
        <p:txBody>
          <a:bodyPr/>
          <a:lstStyle/>
          <a:p>
            <a:pPr algn="ctr"/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章 输入输出流 </a:t>
            </a:r>
            <a:b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nput/</a:t>
            </a:r>
            <a:r>
              <a:rPr lang="en-US" altLang="zh-CN" sz="4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utput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2686B-8DE1-4B24-BB6D-3ED450CA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宋体" charset="-122"/>
              </a:rPr>
              <a:t>导读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EBE234-06D4-4B89-B1CA-3E9E0F07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bg1">
                    <a:lumMod val="75000"/>
                  </a:schemeClr>
                </a:solidFill>
              </a:rPr>
              <a:t>File</a:t>
            </a:r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类</a:t>
            </a:r>
          </a:p>
          <a:p>
            <a:r>
              <a:rPr lang="zh-CN" altLang="en-US" b="1"/>
              <a:t>文件字节流</a:t>
            </a:r>
            <a:r>
              <a:rPr lang="en-US" altLang="zh-CN" b="1"/>
              <a:t>(InputStream/OutputStream)</a:t>
            </a:r>
          </a:p>
          <a:p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文件字符流</a:t>
            </a:r>
            <a:r>
              <a:rPr lang="en-US" altLang="zh-CN" b="1">
                <a:solidFill>
                  <a:schemeClr val="bg1">
                    <a:lumMod val="75000"/>
                  </a:schemeClr>
                </a:solidFill>
              </a:rPr>
              <a:t>(Reader/Writer)</a:t>
            </a:r>
          </a:p>
          <a:p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缓冲流</a:t>
            </a:r>
          </a:p>
          <a:p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对象流</a:t>
            </a:r>
          </a:p>
          <a:p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序列化</a:t>
            </a:r>
          </a:p>
          <a:p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使用</a:t>
            </a:r>
            <a:r>
              <a:rPr lang="en-US" altLang="zh-CN" b="1">
                <a:solidFill>
                  <a:schemeClr val="bg1">
                    <a:lumMod val="75000"/>
                  </a:schemeClr>
                </a:solidFill>
              </a:rPr>
              <a:t>Scanner</a:t>
            </a:r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解析文件</a:t>
            </a:r>
            <a:r>
              <a:rPr lang="en-US" altLang="zh-CN" b="1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自学</a:t>
            </a:r>
            <a:r>
              <a:rPr lang="en-US" altLang="zh-CN" b="1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zh-CN" altLang="en-US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0EE719-810D-430F-B92C-881C7ADE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229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543800" cy="1295400"/>
          </a:xfrm>
        </p:spPr>
        <p:txBody>
          <a:bodyPr/>
          <a:lstStyle/>
          <a:p>
            <a:pPr eaLnBrk="1" hangingPunct="1"/>
            <a:r>
              <a:rPr lang="zh-CN" altLang="en-US" sz="3500"/>
              <a:t>文本文件</a:t>
            </a:r>
            <a:r>
              <a:rPr lang="en-US" altLang="zh-CN" sz="3500"/>
              <a:t>(Text Files/</a:t>
            </a:r>
            <a:r>
              <a:rPr lang="zh-CN" altLang="en-US" sz="3500"/>
              <a:t>纯字符文件</a:t>
            </a:r>
            <a:r>
              <a:rPr lang="en-US" altLang="zh-CN" sz="3500"/>
              <a:t>) </a:t>
            </a:r>
            <a:br>
              <a:rPr lang="en-US" altLang="zh-CN" sz="3500"/>
            </a:br>
            <a:r>
              <a:rPr lang="en-US" altLang="zh-CN" sz="3500"/>
              <a:t>vs. </a:t>
            </a:r>
            <a:r>
              <a:rPr lang="zh-CN" altLang="en-US" sz="3500"/>
              <a:t>二进制文件</a:t>
            </a:r>
            <a:r>
              <a:rPr lang="en-US" altLang="zh-CN" sz="3500"/>
              <a:t>(Binary Files)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1"/>
            <a:ext cx="8229600" cy="408624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rgbClr val="C00000"/>
                </a:solidFill>
              </a:rPr>
              <a:t>纯文本文件</a:t>
            </a:r>
            <a:r>
              <a:rPr lang="en-US" altLang="zh-CN" sz="2400" b="1" dirty="0">
                <a:solidFill>
                  <a:srgbClr val="C00000"/>
                </a:solidFill>
              </a:rPr>
              <a:t>(</a:t>
            </a:r>
            <a:r>
              <a:rPr lang="en-US" altLang="zh-CN" sz="2600" b="1" dirty="0">
                <a:solidFill>
                  <a:srgbClr val="C00000"/>
                </a:solidFill>
              </a:rPr>
              <a:t>Text file)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US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纯文本文件</a:t>
            </a:r>
            <a:r>
              <a:rPr lang="zh-CN" altLang="en-US" b="1" dirty="0"/>
              <a:t>是指的只包含纯文字和字符的文件，这些文字是没有格式的。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dirty="0"/>
              <a:t>Example:</a:t>
            </a:r>
            <a:endParaRPr lang="zh-CN" altLang="en-US" b="1" dirty="0"/>
          </a:p>
          <a:p>
            <a:pPr marL="1143000" lvl="2" indent="-228600" eaLnBrk="1" hangingPunct="1">
              <a:lnSpc>
                <a:spcPct val="110000"/>
              </a:lnSpc>
              <a:spcBef>
                <a:spcPts val="0"/>
              </a:spcBef>
            </a:pPr>
            <a:r>
              <a:rPr lang="zh-CN" altLang="en-US" dirty="0"/>
              <a:t>记事本文件</a:t>
            </a:r>
            <a:r>
              <a:rPr lang="en-US" altLang="zh-CN" dirty="0"/>
              <a:t>(.txt</a:t>
            </a:r>
            <a:r>
              <a:rPr lang="zh-CN" altLang="en-US" dirty="0"/>
              <a:t>文件，默认</a:t>
            </a:r>
            <a:r>
              <a:rPr lang="en-US" altLang="zh-CN" dirty="0"/>
              <a:t>ANSI</a:t>
            </a:r>
            <a:r>
              <a:rPr lang="zh-CN" altLang="en-US" dirty="0"/>
              <a:t>编码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1143000" lvl="2" indent="-228600" eaLnBrk="1" hangingPunct="1">
              <a:lnSpc>
                <a:spcPct val="90000"/>
              </a:lnSpc>
              <a:buNone/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rgbClr val="C00000"/>
                </a:solidFill>
              </a:rPr>
              <a:t>二进制文件</a:t>
            </a:r>
            <a:r>
              <a:rPr lang="en-US" altLang="zh-CN" sz="2400" b="1" dirty="0">
                <a:solidFill>
                  <a:srgbClr val="C00000"/>
                </a:solidFill>
              </a:rPr>
              <a:t>(Binary file)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非字符文件，文件中含有特殊的格式及计算机代码。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如：</a:t>
            </a:r>
            <a:endParaRPr lang="en-US" altLang="zh-CN" dirty="0"/>
          </a:p>
          <a:p>
            <a:pPr lvl="2">
              <a:lnSpc>
                <a:spcPct val="90000"/>
              </a:lnSpc>
            </a:pPr>
            <a:r>
              <a:rPr lang="zh-CN" altLang="en-US" dirty="0"/>
              <a:t>图片、声音、</a:t>
            </a:r>
            <a:r>
              <a:rPr lang="en-US" altLang="zh-CN" dirty="0"/>
              <a:t>word</a:t>
            </a:r>
            <a:r>
              <a:rPr lang="zh-CN" altLang="en-US" dirty="0"/>
              <a:t>文档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ASCII(binary)</a:t>
            </a:r>
            <a:r>
              <a:rPr lang="zh-CN" altLang="en-US" dirty="0"/>
              <a:t>文件</a:t>
            </a:r>
            <a:r>
              <a:rPr lang="en-US" altLang="zh-CN" dirty="0"/>
              <a:t>: 00110001 00110010 00110111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51EA7FB-FBD3-47DF-B000-F588E7876EAC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21</a:t>
            </a:fld>
            <a:endParaRPr lang="en-US" altLang="zh-CN" sz="1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箭头: 圆角右 14">
            <a:extLst>
              <a:ext uri="{FF2B5EF4-FFF2-40B4-BE49-F238E27FC236}">
                <a16:creationId xmlns:a16="http://schemas.microsoft.com/office/drawing/2014/main" id="{6BFBC791-3AAE-472C-A5D9-35F93D2E0C30}"/>
              </a:ext>
            </a:extLst>
          </p:cNvPr>
          <p:cNvSpPr/>
          <p:nvPr/>
        </p:nvSpPr>
        <p:spPr>
          <a:xfrm rot="5400000">
            <a:off x="6494212" y="3551014"/>
            <a:ext cx="1737175" cy="1619200"/>
          </a:xfrm>
          <a:prstGeom prst="bentArrow">
            <a:avLst>
              <a:gd name="adj1" fmla="val 13352"/>
              <a:gd name="adj2" fmla="val 31687"/>
              <a:gd name="adj3" fmla="val 25000"/>
              <a:gd name="adj4" fmla="val 43750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7F02222-6EAB-41A3-9702-C7F0B890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真实世界</a:t>
            </a:r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F7F245A9-2BE5-4C5D-B80E-A60CA0F62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33" y="2119602"/>
            <a:ext cx="2358107" cy="2358107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227CCA-0763-4C3B-BA3F-24D1863F1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11" name="流程图: 磁盘 10">
            <a:extLst>
              <a:ext uri="{FF2B5EF4-FFF2-40B4-BE49-F238E27FC236}">
                <a16:creationId xmlns:a16="http://schemas.microsoft.com/office/drawing/2014/main" id="{716348B3-9045-44A8-B4B6-1ADE282A1A5D}"/>
              </a:ext>
            </a:extLst>
          </p:cNvPr>
          <p:cNvSpPr/>
          <p:nvPr/>
        </p:nvSpPr>
        <p:spPr>
          <a:xfrm>
            <a:off x="755576" y="2996952"/>
            <a:ext cx="1241314" cy="936104"/>
          </a:xfrm>
          <a:prstGeom prst="flowChartMagneticDisk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tx1"/>
                </a:solidFill>
              </a:rPr>
              <a:t>水源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5291E7D-DB43-47BE-9D05-F19E63BCF81E}"/>
              </a:ext>
            </a:extLst>
          </p:cNvPr>
          <p:cNvSpPr/>
          <p:nvPr/>
        </p:nvSpPr>
        <p:spPr>
          <a:xfrm>
            <a:off x="1998049" y="3492024"/>
            <a:ext cx="2577602" cy="2555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F00CE59-C4E1-4425-9240-D5015F9F3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419" y="3232102"/>
            <a:ext cx="504056" cy="607832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D0AFC47E-34A9-496F-A5C2-67446B21D3A7}"/>
              </a:ext>
            </a:extLst>
          </p:cNvPr>
          <p:cNvSpPr txBox="1"/>
          <p:nvPr/>
        </p:nvSpPr>
        <p:spPr>
          <a:xfrm>
            <a:off x="1931381" y="3747562"/>
            <a:ext cx="1896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进水管</a:t>
            </a:r>
            <a:r>
              <a:rPr lang="en-US" altLang="zh-CN" sz="2000" b="1"/>
              <a:t>/</a:t>
            </a:r>
            <a:r>
              <a:rPr lang="zh-CN" altLang="en-US" sz="2000" b="1"/>
              <a:t>输入流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5B0CEAC-FF29-43B8-ADD6-96C8D06FAF87}"/>
              </a:ext>
            </a:extLst>
          </p:cNvPr>
          <p:cNvSpPr txBox="1"/>
          <p:nvPr/>
        </p:nvSpPr>
        <p:spPr>
          <a:xfrm>
            <a:off x="3658580" y="284437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/>
              <a:t>龙头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BD49A02-9A9C-4CD5-B467-BAA1E5C76604}"/>
              </a:ext>
            </a:extLst>
          </p:cNvPr>
          <p:cNvSpPr txBox="1"/>
          <p:nvPr/>
        </p:nvSpPr>
        <p:spPr>
          <a:xfrm>
            <a:off x="5562935" y="2776543"/>
            <a:ext cx="980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/>
              <a:t>房子</a:t>
            </a:r>
          </a:p>
        </p:txBody>
      </p:sp>
      <p:sp>
        <p:nvSpPr>
          <p:cNvPr id="25" name="标注: 线形 24">
            <a:extLst>
              <a:ext uri="{FF2B5EF4-FFF2-40B4-BE49-F238E27FC236}">
                <a16:creationId xmlns:a16="http://schemas.microsoft.com/office/drawing/2014/main" id="{5555B559-2598-4C28-88F3-29438A3A2A87}"/>
              </a:ext>
            </a:extLst>
          </p:cNvPr>
          <p:cNvSpPr/>
          <p:nvPr/>
        </p:nvSpPr>
        <p:spPr>
          <a:xfrm>
            <a:off x="2069139" y="2560070"/>
            <a:ext cx="881509" cy="461665"/>
          </a:xfrm>
          <a:prstGeom prst="borderCallout1">
            <a:avLst>
              <a:gd name="adj1" fmla="val 108595"/>
              <a:gd name="adj2" fmla="val 49414"/>
              <a:gd name="adj3" fmla="val 212553"/>
              <a:gd name="adj4" fmla="val 44010"/>
            </a:avLst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tx1"/>
                </a:solidFill>
              </a:rPr>
              <a:t>水流</a:t>
            </a: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94881406-23D3-486A-B227-2B5A854E0907}"/>
              </a:ext>
            </a:extLst>
          </p:cNvPr>
          <p:cNvSpPr/>
          <p:nvPr/>
        </p:nvSpPr>
        <p:spPr>
          <a:xfrm flipV="1">
            <a:off x="2050778" y="3516806"/>
            <a:ext cx="1145102" cy="184873"/>
          </a:xfrm>
          <a:prstGeom prst="rightArrow">
            <a:avLst/>
          </a:prstGeom>
          <a:solidFill>
            <a:srgbClr val="99CCF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83562F2-44A5-42B3-8C31-942A0FAC86A0}"/>
              </a:ext>
            </a:extLst>
          </p:cNvPr>
          <p:cNvSpPr txBox="1"/>
          <p:nvPr/>
        </p:nvSpPr>
        <p:spPr>
          <a:xfrm>
            <a:off x="3689685" y="744642"/>
            <a:ext cx="3384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/>
              <a:t>开龙头，打开水流；</a:t>
            </a:r>
            <a:endParaRPr lang="en-US" altLang="zh-CN" sz="200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/>
              <a:t>通过水流进水，然后用水；</a:t>
            </a:r>
            <a:endParaRPr lang="en-US" altLang="zh-CN" sz="200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/>
              <a:t>用完关闭水流。</a:t>
            </a:r>
          </a:p>
        </p:txBody>
      </p:sp>
      <p:sp>
        <p:nvSpPr>
          <p:cNvPr id="16" name="流程图: 磁盘 15">
            <a:extLst>
              <a:ext uri="{FF2B5EF4-FFF2-40B4-BE49-F238E27FC236}">
                <a16:creationId xmlns:a16="http://schemas.microsoft.com/office/drawing/2014/main" id="{9D031415-0978-40D1-A063-A15D06705D04}"/>
              </a:ext>
            </a:extLst>
          </p:cNvPr>
          <p:cNvSpPr/>
          <p:nvPr/>
        </p:nvSpPr>
        <p:spPr>
          <a:xfrm>
            <a:off x="6856407" y="5226289"/>
            <a:ext cx="1527186" cy="98470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废水处理站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4E66109-B7F6-4602-83BE-DA4A04463D80}"/>
              </a:ext>
            </a:extLst>
          </p:cNvPr>
          <p:cNvSpPr txBox="1"/>
          <p:nvPr/>
        </p:nvSpPr>
        <p:spPr>
          <a:xfrm>
            <a:off x="6594551" y="3992662"/>
            <a:ext cx="2209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/>
              <a:t>出水管</a:t>
            </a:r>
            <a:r>
              <a:rPr lang="en-US" altLang="zh-CN" sz="2000" b="1"/>
              <a:t>/</a:t>
            </a:r>
            <a:r>
              <a:rPr lang="zh-CN" altLang="en-US" sz="2000" b="1"/>
              <a:t>输出流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960A7B3D-3D6D-4A76-A6DB-914D74FE0934}"/>
              </a:ext>
            </a:extLst>
          </p:cNvPr>
          <p:cNvSpPr/>
          <p:nvPr/>
        </p:nvSpPr>
        <p:spPr>
          <a:xfrm flipV="1">
            <a:off x="6594551" y="3487051"/>
            <a:ext cx="389095" cy="214629"/>
          </a:xfrm>
          <a:prstGeom prst="rightArrow">
            <a:avLst/>
          </a:prstGeom>
          <a:solidFill>
            <a:srgbClr val="99CCF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66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2" grpId="0"/>
      <p:bldP spid="23" grpId="0"/>
      <p:bldP spid="25" grpId="0" animBg="1"/>
      <p:bldP spid="26" grpId="0" animBg="1"/>
      <p:bldP spid="27" grpId="0"/>
      <p:bldP spid="16" grpId="0" animBg="1"/>
      <p:bldP spid="18" grpId="0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7543800" cy="806432"/>
          </a:xfrm>
        </p:spPr>
        <p:txBody>
          <a:bodyPr/>
          <a:lstStyle/>
          <a:p>
            <a:pPr algn="l"/>
            <a:r>
              <a:rPr lang="zh-CN" altLang="en-US" sz="4000" b="1" dirty="0">
                <a:solidFill>
                  <a:schemeClr val="tx1"/>
                </a:solidFill>
                <a:latin typeface="+mj-ea"/>
                <a:ea typeface="+mj-ea"/>
              </a:rPr>
              <a:t>输入</a:t>
            </a:r>
            <a:r>
              <a:rPr lang="en-US" altLang="zh-CN" sz="4000" b="1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zh-CN" altLang="en-US" sz="4000" b="1" dirty="0">
                <a:solidFill>
                  <a:schemeClr val="tx1"/>
                </a:solidFill>
                <a:latin typeface="+mj-ea"/>
                <a:ea typeface="+mj-ea"/>
              </a:rPr>
              <a:t>输出流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4258816" cy="450212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+mj-ea"/>
                <a:ea typeface="+mj-ea"/>
              </a:rPr>
              <a:t>输入</a:t>
            </a:r>
            <a:r>
              <a:rPr lang="en-US" altLang="zh-CN" sz="2400" b="1" dirty="0">
                <a:solidFill>
                  <a:srgbClr val="C00000"/>
                </a:solidFill>
                <a:latin typeface="+mj-ea"/>
                <a:ea typeface="+mj-ea"/>
              </a:rPr>
              <a:t>/</a:t>
            </a:r>
            <a:r>
              <a:rPr lang="zh-CN" altLang="en-US" sz="2400" b="1" dirty="0">
                <a:solidFill>
                  <a:srgbClr val="C00000"/>
                </a:solidFill>
                <a:latin typeface="+mj-ea"/>
                <a:ea typeface="+mj-ea"/>
              </a:rPr>
              <a:t>输出流</a:t>
            </a:r>
            <a:r>
              <a:rPr lang="zh-CN" altLang="en-US" sz="2400" dirty="0">
                <a:latin typeface="+mj-ea"/>
                <a:ea typeface="+mj-ea"/>
              </a:rPr>
              <a:t>提供一条通道程序，</a:t>
            </a:r>
            <a:r>
              <a:rPr lang="zh-CN" altLang="en-US" sz="2400" dirty="0">
                <a:latin typeface="+mn-ea"/>
              </a:rPr>
              <a:t>可以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使用这条通道</a:t>
            </a:r>
            <a:r>
              <a:rPr lang="zh-CN" altLang="en-US" sz="24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读取源中的数据</a:t>
            </a:r>
            <a:r>
              <a:rPr lang="zh-CN" altLang="en-US" sz="2400" dirty="0">
                <a:latin typeface="+mj-ea"/>
                <a:ea typeface="+mj-ea"/>
              </a:rPr>
              <a:t>或</a:t>
            </a:r>
            <a:r>
              <a:rPr lang="zh-CN" altLang="en-US" sz="24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把数据传送到目的地</a:t>
            </a:r>
            <a:r>
              <a:rPr lang="zh-CN" altLang="en-US" sz="2400" dirty="0">
                <a:latin typeface="+mj-ea"/>
                <a:ea typeface="+mj-ea"/>
              </a:rPr>
              <a:t>。</a:t>
            </a:r>
            <a:endParaRPr lang="en-US" altLang="zh-CN" sz="2400" dirty="0">
              <a:latin typeface="+mj-ea"/>
              <a:ea typeface="+mj-ea"/>
            </a:endParaRP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+mj-ea"/>
                <a:ea typeface="+mj-ea"/>
              </a:rPr>
              <a:t>把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输入流</a:t>
            </a:r>
            <a:r>
              <a:rPr lang="zh-CN" altLang="en-US" dirty="0">
                <a:latin typeface="+mj-ea"/>
                <a:ea typeface="+mj-ea"/>
              </a:rPr>
              <a:t>的指向称作</a:t>
            </a:r>
            <a:r>
              <a:rPr lang="zh-CN" altLang="en-US" b="1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源</a:t>
            </a:r>
            <a:r>
              <a:rPr lang="zh-CN" altLang="en-US" dirty="0">
                <a:latin typeface="+mj-ea"/>
                <a:ea typeface="+mj-ea"/>
              </a:rPr>
              <a:t>，程序从指向源的输入流中读取源中的数据；</a:t>
            </a:r>
            <a:endParaRPr lang="en-US" altLang="zh-CN" dirty="0">
              <a:latin typeface="+mj-ea"/>
              <a:ea typeface="+mj-ea"/>
            </a:endParaRPr>
          </a:p>
          <a:p>
            <a:pPr lvl="1">
              <a:spcBef>
                <a:spcPts val="0"/>
              </a:spcBef>
            </a:pPr>
            <a:endParaRPr lang="en-US" altLang="zh-CN" dirty="0">
              <a:latin typeface="+mj-ea"/>
              <a:ea typeface="+mj-ea"/>
            </a:endParaRPr>
          </a:p>
          <a:p>
            <a:pPr lvl="1">
              <a:spcBef>
                <a:spcPts val="0"/>
              </a:spcBef>
            </a:pP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输出流</a:t>
            </a:r>
            <a:r>
              <a:rPr lang="zh-CN" altLang="en-US" dirty="0">
                <a:latin typeface="+mj-ea"/>
                <a:ea typeface="+mj-ea"/>
              </a:rPr>
              <a:t>的指向是数据要去的一个</a:t>
            </a:r>
            <a:r>
              <a:rPr lang="zh-CN" altLang="en-US" b="1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目的地</a:t>
            </a:r>
            <a:r>
              <a:rPr lang="zh-CN" altLang="en-US" dirty="0">
                <a:latin typeface="+mj-ea"/>
                <a:ea typeface="+mj-ea"/>
              </a:rPr>
              <a:t>，程序通过向输出流中写入数据把数据传送到目的地。 </a:t>
            </a:r>
          </a:p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C29868-7AD2-4C10-B6D6-E930AF16E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201" y="1470599"/>
            <a:ext cx="3381375" cy="24955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06463C7-51D5-43E9-B3AC-45F4172C6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3" y="4077072"/>
            <a:ext cx="32956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7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输入流与输出流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643050"/>
            <a:ext cx="8229600" cy="4411662"/>
          </a:xfrm>
        </p:spPr>
        <p:txBody>
          <a:bodyPr/>
          <a:lstStyle/>
          <a:p>
            <a:pPr eaLnBrk="1" hangingPunct="1"/>
            <a:r>
              <a:rPr lang="zh-CN" altLang="en-US" dirty="0"/>
              <a:t>程序与数据</a:t>
            </a:r>
          </a:p>
        </p:txBody>
      </p:sp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55EDE44-A1EE-4B08-A2EC-4505D97D861F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24</a:t>
            </a:fld>
            <a:endParaRPr lang="en-US" altLang="zh-CN" sz="1000" b="0" dirty="0">
              <a:solidFill>
                <a:schemeClr val="tx1"/>
              </a:solidFill>
            </a:endParaRPr>
          </a:p>
        </p:txBody>
      </p:sp>
      <p:sp>
        <p:nvSpPr>
          <p:cNvPr id="32777" name="Rectangle 15"/>
          <p:cNvSpPr>
            <a:spLocks noChangeArrowheads="1"/>
          </p:cNvSpPr>
          <p:nvPr/>
        </p:nvSpPr>
        <p:spPr bwMode="auto">
          <a:xfrm>
            <a:off x="683568" y="2764575"/>
            <a:ext cx="1281113" cy="7001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587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anchor="ctr" anchorCtr="1"/>
          <a:lstStyle/>
          <a:p>
            <a:pPr>
              <a:spcBef>
                <a:spcPts val="775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数据源</a:t>
            </a:r>
            <a:endParaRPr lang="zh-CN" altLang="en-US" sz="2800" b="1" dirty="0">
              <a:solidFill>
                <a:schemeClr val="tx1"/>
              </a:solidFill>
              <a:latin typeface="Garamond" pitchFamily="18" charset="0"/>
              <a:ea typeface="华文中宋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AF8091-711C-49E6-B801-FA867E8544C1}"/>
              </a:ext>
            </a:extLst>
          </p:cNvPr>
          <p:cNvSpPr txBox="1"/>
          <p:nvPr/>
        </p:nvSpPr>
        <p:spPr>
          <a:xfrm>
            <a:off x="4274863" y="3003054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内存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5DDF0C3-F3FA-4CD4-A57C-6B3C461387B9}"/>
              </a:ext>
            </a:extLst>
          </p:cNvPr>
          <p:cNvSpPr txBox="1"/>
          <p:nvPr/>
        </p:nvSpPr>
        <p:spPr>
          <a:xfrm>
            <a:off x="683568" y="2364465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外置存储</a:t>
            </a:r>
          </a:p>
        </p:txBody>
      </p:sp>
      <p:sp>
        <p:nvSpPr>
          <p:cNvPr id="3" name="AutoShape 16">
            <a:extLst>
              <a:ext uri="{FF2B5EF4-FFF2-40B4-BE49-F238E27FC236}">
                <a16:creationId xmlns:a16="http://schemas.microsoft.com/office/drawing/2014/main" id="{4EE5E03D-56BD-AC25-2363-156CA290B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860" y="3407994"/>
            <a:ext cx="1141432" cy="88683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5875" algn="ctr">
            <a:solidFill>
              <a:schemeClr val="tx2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anchor="ctr" anchorCtr="1"/>
          <a:lstStyle/>
          <a:p>
            <a:pPr algn="just">
              <a:spcBef>
                <a:spcPts val="775"/>
              </a:spcBef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Java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程序</a:t>
            </a:r>
            <a:endParaRPr lang="zh-CN" altLang="en-US" sz="2800" b="1" dirty="0">
              <a:solidFill>
                <a:schemeClr val="tx1"/>
              </a:solidFill>
              <a:latin typeface="Garamond" pitchFamily="18" charset="0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714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7" grpId="0" animBg="1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输入流、输出流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643050"/>
            <a:ext cx="8229600" cy="4411662"/>
          </a:xfrm>
        </p:spPr>
        <p:txBody>
          <a:bodyPr/>
          <a:lstStyle/>
          <a:p>
            <a:r>
              <a:rPr lang="zh-CN" altLang="en-US" dirty="0"/>
              <a:t>程序与数据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55EDE44-A1EE-4B08-A2EC-4505D97D861F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25</a:t>
            </a:fld>
            <a:endParaRPr lang="en-US" altLang="zh-CN" sz="1000" b="0" dirty="0">
              <a:solidFill>
                <a:schemeClr val="tx1"/>
              </a:solidFill>
            </a:endParaRPr>
          </a:p>
        </p:txBody>
      </p:sp>
      <p:sp>
        <p:nvSpPr>
          <p:cNvPr id="32777" name="Rectangle 15"/>
          <p:cNvSpPr>
            <a:spLocks noChangeArrowheads="1"/>
          </p:cNvSpPr>
          <p:nvPr/>
        </p:nvSpPr>
        <p:spPr bwMode="auto">
          <a:xfrm>
            <a:off x="685800" y="2764575"/>
            <a:ext cx="1281113" cy="7001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anchor="ctr" anchorCtr="1"/>
          <a:lstStyle/>
          <a:p>
            <a:pPr>
              <a:spcBef>
                <a:spcPts val="775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数据源</a:t>
            </a:r>
            <a:endParaRPr lang="zh-CN" altLang="en-US" sz="2800" b="1" dirty="0">
              <a:solidFill>
                <a:schemeClr val="tx1"/>
              </a:solidFill>
              <a:latin typeface="Garamond" pitchFamily="18" charset="0"/>
              <a:ea typeface="华文中宋" pitchFamily="2" charset="-122"/>
            </a:endParaRPr>
          </a:p>
        </p:txBody>
      </p:sp>
      <p:sp>
        <p:nvSpPr>
          <p:cNvPr id="32780" name="Freeform 18"/>
          <p:cNvSpPr>
            <a:spLocks/>
          </p:cNvSpPr>
          <p:nvPr/>
        </p:nvSpPr>
        <p:spPr bwMode="auto">
          <a:xfrm>
            <a:off x="1966913" y="2927644"/>
            <a:ext cx="2176459" cy="885190"/>
          </a:xfrm>
          <a:custGeom>
            <a:avLst/>
            <a:gdLst>
              <a:gd name="T0" fmla="*/ 0 w 4500"/>
              <a:gd name="T1" fmla="*/ 104 h 832"/>
              <a:gd name="T2" fmla="*/ 1260 w 4500"/>
              <a:gd name="T3" fmla="*/ 104 h 832"/>
              <a:gd name="T4" fmla="*/ 3060 w 4500"/>
              <a:gd name="T5" fmla="*/ 728 h 832"/>
              <a:gd name="T6" fmla="*/ 4500 w 4500"/>
              <a:gd name="T7" fmla="*/ 728 h 832"/>
              <a:gd name="T8" fmla="*/ 0 60000 65536"/>
              <a:gd name="T9" fmla="*/ 0 60000 65536"/>
              <a:gd name="T10" fmla="*/ 0 60000 65536"/>
              <a:gd name="T11" fmla="*/ 0 60000 65536"/>
              <a:gd name="T12" fmla="*/ 0 w 4500"/>
              <a:gd name="T13" fmla="*/ 0 h 832"/>
              <a:gd name="T14" fmla="*/ 4500 w 4500"/>
              <a:gd name="T15" fmla="*/ 832 h 8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00" h="832">
                <a:moveTo>
                  <a:pt x="0" y="104"/>
                </a:moveTo>
                <a:cubicBezTo>
                  <a:pt x="375" y="52"/>
                  <a:pt x="750" y="0"/>
                  <a:pt x="1260" y="104"/>
                </a:cubicBezTo>
                <a:cubicBezTo>
                  <a:pt x="1770" y="208"/>
                  <a:pt x="2520" y="624"/>
                  <a:pt x="3060" y="728"/>
                </a:cubicBezTo>
                <a:cubicBezTo>
                  <a:pt x="3600" y="832"/>
                  <a:pt x="4260" y="728"/>
                  <a:pt x="4500" y="728"/>
                </a:cubicBezTo>
              </a:path>
            </a:pathLst>
          </a:custGeom>
          <a:noFill/>
          <a:ln w="222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1" name="Freeform 19"/>
          <p:cNvSpPr>
            <a:spLocks/>
          </p:cNvSpPr>
          <p:nvPr/>
        </p:nvSpPr>
        <p:spPr bwMode="auto">
          <a:xfrm>
            <a:off x="1966913" y="3161324"/>
            <a:ext cx="2176459" cy="865824"/>
          </a:xfrm>
          <a:custGeom>
            <a:avLst/>
            <a:gdLst>
              <a:gd name="T0" fmla="*/ 0 w 4500"/>
              <a:gd name="T1" fmla="*/ 104 h 832"/>
              <a:gd name="T2" fmla="*/ 1260 w 4500"/>
              <a:gd name="T3" fmla="*/ 104 h 832"/>
              <a:gd name="T4" fmla="*/ 3060 w 4500"/>
              <a:gd name="T5" fmla="*/ 728 h 832"/>
              <a:gd name="T6" fmla="*/ 4500 w 4500"/>
              <a:gd name="T7" fmla="*/ 728 h 832"/>
              <a:gd name="T8" fmla="*/ 0 60000 65536"/>
              <a:gd name="T9" fmla="*/ 0 60000 65536"/>
              <a:gd name="T10" fmla="*/ 0 60000 65536"/>
              <a:gd name="T11" fmla="*/ 0 60000 65536"/>
              <a:gd name="T12" fmla="*/ 0 w 4500"/>
              <a:gd name="T13" fmla="*/ 0 h 832"/>
              <a:gd name="T14" fmla="*/ 4500 w 4500"/>
              <a:gd name="T15" fmla="*/ 832 h 8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00" h="832">
                <a:moveTo>
                  <a:pt x="0" y="104"/>
                </a:moveTo>
                <a:cubicBezTo>
                  <a:pt x="375" y="52"/>
                  <a:pt x="750" y="0"/>
                  <a:pt x="1260" y="104"/>
                </a:cubicBezTo>
                <a:cubicBezTo>
                  <a:pt x="1770" y="208"/>
                  <a:pt x="2520" y="624"/>
                  <a:pt x="3060" y="728"/>
                </a:cubicBezTo>
                <a:cubicBezTo>
                  <a:pt x="3600" y="832"/>
                  <a:pt x="4260" y="728"/>
                  <a:pt x="4500" y="728"/>
                </a:cubicBezTo>
              </a:path>
            </a:pathLst>
          </a:custGeom>
          <a:noFill/>
          <a:ln w="222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2" name="AutoShape 20"/>
          <p:cNvSpPr>
            <a:spLocks noChangeArrowheads="1"/>
          </p:cNvSpPr>
          <p:nvPr/>
        </p:nvSpPr>
        <p:spPr bwMode="auto">
          <a:xfrm>
            <a:off x="2021630" y="3300135"/>
            <a:ext cx="568323" cy="140208"/>
          </a:xfrm>
          <a:prstGeom prst="rightArrow">
            <a:avLst>
              <a:gd name="adj1" fmla="val 50000"/>
              <a:gd name="adj2" fmla="val 115385"/>
            </a:avLst>
          </a:prstGeom>
          <a:solidFill>
            <a:srgbClr val="000000"/>
          </a:solidFill>
          <a:ln w="15875" algn="ctr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32783" name="Rectangle 21"/>
          <p:cNvSpPr>
            <a:spLocks noChangeArrowheads="1"/>
          </p:cNvSpPr>
          <p:nvPr/>
        </p:nvSpPr>
        <p:spPr bwMode="auto">
          <a:xfrm>
            <a:off x="2910239" y="2366810"/>
            <a:ext cx="1120973" cy="560834"/>
          </a:xfrm>
          <a:prstGeom prst="rect">
            <a:avLst/>
          </a:prstGeom>
          <a:solidFill>
            <a:srgbClr val="FFFFFF"/>
          </a:solidFill>
          <a:ln w="1587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just">
              <a:spcBef>
                <a:spcPct val="0"/>
              </a:spcBef>
            </a:pP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输入流</a:t>
            </a:r>
            <a:endParaRPr lang="zh-CN" altLang="en-US" sz="2400" b="1">
              <a:solidFill>
                <a:schemeClr val="tx1"/>
              </a:solidFill>
              <a:latin typeface="Garamond" pitchFamily="18" charset="0"/>
              <a:ea typeface="华文中宋" pitchFamily="2" charset="-122"/>
            </a:endParaRPr>
          </a:p>
        </p:txBody>
      </p:sp>
      <p:sp>
        <p:nvSpPr>
          <p:cNvPr id="32784" name="Line 22"/>
          <p:cNvSpPr>
            <a:spLocks noChangeShapeType="1"/>
          </p:cNvSpPr>
          <p:nvPr/>
        </p:nvSpPr>
        <p:spPr bwMode="auto">
          <a:xfrm flipH="1">
            <a:off x="3019850" y="2957473"/>
            <a:ext cx="285752" cy="357190"/>
          </a:xfrm>
          <a:prstGeom prst="line">
            <a:avLst/>
          </a:prstGeom>
          <a:noFill/>
          <a:ln w="15875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E78753-A0A5-490B-A1C5-FA01A98867B9}"/>
              </a:ext>
            </a:extLst>
          </p:cNvPr>
          <p:cNvSpPr txBox="1"/>
          <p:nvPr/>
        </p:nvSpPr>
        <p:spPr>
          <a:xfrm>
            <a:off x="4327187" y="3003054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内存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8976484-2028-46F6-9266-E263A3441BFB}"/>
              </a:ext>
            </a:extLst>
          </p:cNvPr>
          <p:cNvSpPr txBox="1"/>
          <p:nvPr/>
        </p:nvSpPr>
        <p:spPr>
          <a:xfrm>
            <a:off x="683568" y="2364465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外置存储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D4CBE24-6C09-4EA1-B0A7-912D7D0D89BC}"/>
              </a:ext>
            </a:extLst>
          </p:cNvPr>
          <p:cNvSpPr txBox="1"/>
          <p:nvPr/>
        </p:nvSpPr>
        <p:spPr>
          <a:xfrm>
            <a:off x="1956446" y="29139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3" name="AutoShape 16">
            <a:extLst>
              <a:ext uri="{FF2B5EF4-FFF2-40B4-BE49-F238E27FC236}">
                <a16:creationId xmlns:a16="http://schemas.microsoft.com/office/drawing/2014/main" id="{FE8E1176-C42B-4E60-5EF2-A3195C800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860" y="3407994"/>
            <a:ext cx="1141432" cy="88683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5875" algn="ctr">
            <a:solidFill>
              <a:schemeClr val="tx2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anchor="ctr" anchorCtr="1"/>
          <a:lstStyle/>
          <a:p>
            <a:pPr algn="just">
              <a:spcBef>
                <a:spcPts val="775"/>
              </a:spcBef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Java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程序</a:t>
            </a:r>
            <a:endParaRPr lang="zh-CN" altLang="en-US" sz="2800" b="1" dirty="0">
              <a:solidFill>
                <a:schemeClr val="tx1"/>
              </a:solidFill>
              <a:latin typeface="Garamond" pitchFamily="18" charset="0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118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2" grpId="0" animBg="1"/>
      <p:bldP spid="32783" grpId="0" animBg="1"/>
      <p:bldP spid="32784" grpId="0" animBg="1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输入流、输出流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607003"/>
            <a:ext cx="8229600" cy="4411662"/>
          </a:xfrm>
        </p:spPr>
        <p:txBody>
          <a:bodyPr/>
          <a:lstStyle/>
          <a:p>
            <a:r>
              <a:rPr lang="zh-CN" altLang="en-US" dirty="0"/>
              <a:t>程序与数据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55EDE44-A1EE-4B08-A2EC-4505D97D861F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26</a:t>
            </a:fld>
            <a:endParaRPr lang="en-US" altLang="zh-CN" sz="1000" b="0" dirty="0">
              <a:solidFill>
                <a:schemeClr val="tx1"/>
              </a:solidFill>
            </a:endParaRPr>
          </a:p>
        </p:txBody>
      </p:sp>
      <p:sp>
        <p:nvSpPr>
          <p:cNvPr id="32777" name="Rectangle 15"/>
          <p:cNvSpPr>
            <a:spLocks noChangeArrowheads="1"/>
          </p:cNvSpPr>
          <p:nvPr/>
        </p:nvSpPr>
        <p:spPr bwMode="auto">
          <a:xfrm>
            <a:off x="685800" y="2764575"/>
            <a:ext cx="1281113" cy="7001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anchor="ctr" anchorCtr="1"/>
          <a:lstStyle/>
          <a:p>
            <a:pPr>
              <a:spcBef>
                <a:spcPts val="775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数据源</a:t>
            </a:r>
            <a:endParaRPr lang="zh-CN" altLang="en-US" sz="2800" b="1" dirty="0">
              <a:solidFill>
                <a:schemeClr val="tx1"/>
              </a:solidFill>
              <a:latin typeface="Garamond" pitchFamily="18" charset="0"/>
              <a:ea typeface="华文中宋" pitchFamily="2" charset="-122"/>
            </a:endParaRPr>
          </a:p>
        </p:txBody>
      </p:sp>
      <p:sp>
        <p:nvSpPr>
          <p:cNvPr id="32780" name="Freeform 18"/>
          <p:cNvSpPr>
            <a:spLocks/>
          </p:cNvSpPr>
          <p:nvPr/>
        </p:nvSpPr>
        <p:spPr bwMode="auto">
          <a:xfrm>
            <a:off x="1966913" y="2927644"/>
            <a:ext cx="2176459" cy="885190"/>
          </a:xfrm>
          <a:custGeom>
            <a:avLst/>
            <a:gdLst>
              <a:gd name="T0" fmla="*/ 0 w 4500"/>
              <a:gd name="T1" fmla="*/ 104 h 832"/>
              <a:gd name="T2" fmla="*/ 1260 w 4500"/>
              <a:gd name="T3" fmla="*/ 104 h 832"/>
              <a:gd name="T4" fmla="*/ 3060 w 4500"/>
              <a:gd name="T5" fmla="*/ 728 h 832"/>
              <a:gd name="T6" fmla="*/ 4500 w 4500"/>
              <a:gd name="T7" fmla="*/ 728 h 832"/>
              <a:gd name="T8" fmla="*/ 0 60000 65536"/>
              <a:gd name="T9" fmla="*/ 0 60000 65536"/>
              <a:gd name="T10" fmla="*/ 0 60000 65536"/>
              <a:gd name="T11" fmla="*/ 0 60000 65536"/>
              <a:gd name="T12" fmla="*/ 0 w 4500"/>
              <a:gd name="T13" fmla="*/ 0 h 832"/>
              <a:gd name="T14" fmla="*/ 4500 w 4500"/>
              <a:gd name="T15" fmla="*/ 832 h 8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00" h="832">
                <a:moveTo>
                  <a:pt x="0" y="104"/>
                </a:moveTo>
                <a:cubicBezTo>
                  <a:pt x="375" y="52"/>
                  <a:pt x="750" y="0"/>
                  <a:pt x="1260" y="104"/>
                </a:cubicBezTo>
                <a:cubicBezTo>
                  <a:pt x="1770" y="208"/>
                  <a:pt x="2520" y="624"/>
                  <a:pt x="3060" y="728"/>
                </a:cubicBezTo>
                <a:cubicBezTo>
                  <a:pt x="3600" y="832"/>
                  <a:pt x="4260" y="728"/>
                  <a:pt x="4500" y="728"/>
                </a:cubicBezTo>
              </a:path>
            </a:pathLst>
          </a:custGeom>
          <a:noFill/>
          <a:ln w="222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1" name="Freeform 19"/>
          <p:cNvSpPr>
            <a:spLocks/>
          </p:cNvSpPr>
          <p:nvPr/>
        </p:nvSpPr>
        <p:spPr bwMode="auto">
          <a:xfrm>
            <a:off x="1966913" y="3161324"/>
            <a:ext cx="2176459" cy="865824"/>
          </a:xfrm>
          <a:custGeom>
            <a:avLst/>
            <a:gdLst>
              <a:gd name="T0" fmla="*/ 0 w 4500"/>
              <a:gd name="T1" fmla="*/ 104 h 832"/>
              <a:gd name="T2" fmla="*/ 1260 w 4500"/>
              <a:gd name="T3" fmla="*/ 104 h 832"/>
              <a:gd name="T4" fmla="*/ 3060 w 4500"/>
              <a:gd name="T5" fmla="*/ 728 h 832"/>
              <a:gd name="T6" fmla="*/ 4500 w 4500"/>
              <a:gd name="T7" fmla="*/ 728 h 832"/>
              <a:gd name="T8" fmla="*/ 0 60000 65536"/>
              <a:gd name="T9" fmla="*/ 0 60000 65536"/>
              <a:gd name="T10" fmla="*/ 0 60000 65536"/>
              <a:gd name="T11" fmla="*/ 0 60000 65536"/>
              <a:gd name="T12" fmla="*/ 0 w 4500"/>
              <a:gd name="T13" fmla="*/ 0 h 832"/>
              <a:gd name="T14" fmla="*/ 4500 w 4500"/>
              <a:gd name="T15" fmla="*/ 832 h 8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00" h="832">
                <a:moveTo>
                  <a:pt x="0" y="104"/>
                </a:moveTo>
                <a:cubicBezTo>
                  <a:pt x="375" y="52"/>
                  <a:pt x="750" y="0"/>
                  <a:pt x="1260" y="104"/>
                </a:cubicBezTo>
                <a:cubicBezTo>
                  <a:pt x="1770" y="208"/>
                  <a:pt x="2520" y="624"/>
                  <a:pt x="3060" y="728"/>
                </a:cubicBezTo>
                <a:cubicBezTo>
                  <a:pt x="3600" y="832"/>
                  <a:pt x="4260" y="728"/>
                  <a:pt x="4500" y="728"/>
                </a:cubicBezTo>
              </a:path>
            </a:pathLst>
          </a:custGeom>
          <a:noFill/>
          <a:ln w="222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2" name="AutoShape 20"/>
          <p:cNvSpPr>
            <a:spLocks noChangeArrowheads="1"/>
          </p:cNvSpPr>
          <p:nvPr/>
        </p:nvSpPr>
        <p:spPr bwMode="auto">
          <a:xfrm>
            <a:off x="2021630" y="3300135"/>
            <a:ext cx="568323" cy="140208"/>
          </a:xfrm>
          <a:prstGeom prst="rightArrow">
            <a:avLst>
              <a:gd name="adj1" fmla="val 50000"/>
              <a:gd name="adj2" fmla="val 115385"/>
            </a:avLst>
          </a:prstGeom>
          <a:solidFill>
            <a:srgbClr val="000000"/>
          </a:solidFill>
          <a:ln w="15875" algn="ctr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32783" name="Rectangle 21"/>
          <p:cNvSpPr>
            <a:spLocks noChangeArrowheads="1"/>
          </p:cNvSpPr>
          <p:nvPr/>
        </p:nvSpPr>
        <p:spPr bwMode="auto">
          <a:xfrm>
            <a:off x="2910239" y="2366810"/>
            <a:ext cx="1120973" cy="560834"/>
          </a:xfrm>
          <a:prstGeom prst="rect">
            <a:avLst/>
          </a:prstGeom>
          <a:solidFill>
            <a:srgbClr val="FFFFFF"/>
          </a:solidFill>
          <a:ln w="1587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just">
              <a:spcBef>
                <a:spcPct val="0"/>
              </a:spcBef>
            </a:pP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输入流</a:t>
            </a:r>
            <a:endParaRPr lang="zh-CN" altLang="en-US" sz="2400" b="1">
              <a:solidFill>
                <a:schemeClr val="tx1"/>
              </a:solidFill>
              <a:latin typeface="Garamond" pitchFamily="18" charset="0"/>
              <a:ea typeface="华文中宋" pitchFamily="2" charset="-122"/>
            </a:endParaRPr>
          </a:p>
        </p:txBody>
      </p:sp>
      <p:sp>
        <p:nvSpPr>
          <p:cNvPr id="32784" name="Line 22"/>
          <p:cNvSpPr>
            <a:spLocks noChangeShapeType="1"/>
          </p:cNvSpPr>
          <p:nvPr/>
        </p:nvSpPr>
        <p:spPr bwMode="auto">
          <a:xfrm flipH="1">
            <a:off x="3019850" y="2957473"/>
            <a:ext cx="285752" cy="357190"/>
          </a:xfrm>
          <a:prstGeom prst="line">
            <a:avLst/>
          </a:prstGeom>
          <a:noFill/>
          <a:ln w="15875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4105860" y="3407994"/>
            <a:ext cx="1141432" cy="88683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5875" algn="ctr">
            <a:solidFill>
              <a:schemeClr val="tx2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anchor="ctr" anchorCtr="1"/>
          <a:lstStyle/>
          <a:p>
            <a:pPr algn="just">
              <a:spcBef>
                <a:spcPts val="775"/>
              </a:spcBef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Java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程序</a:t>
            </a:r>
            <a:endParaRPr lang="zh-CN" altLang="en-US" sz="2800" b="1" dirty="0">
              <a:solidFill>
                <a:schemeClr val="tx1"/>
              </a:solidFill>
              <a:latin typeface="Garamond" pitchFamily="18" charset="0"/>
              <a:ea typeface="华文中宋" pitchFamily="2" charset="-122"/>
            </a:endParaRPr>
          </a:p>
        </p:txBody>
      </p:sp>
      <p:grpSp>
        <p:nvGrpSpPr>
          <p:cNvPr id="13" name="组合 18">
            <a:extLst>
              <a:ext uri="{FF2B5EF4-FFF2-40B4-BE49-F238E27FC236}">
                <a16:creationId xmlns:a16="http://schemas.microsoft.com/office/drawing/2014/main" id="{742A2488-239E-4425-AF47-125BEE4DB1A4}"/>
              </a:ext>
            </a:extLst>
          </p:cNvPr>
          <p:cNvGrpSpPr/>
          <p:nvPr/>
        </p:nvGrpSpPr>
        <p:grpSpPr>
          <a:xfrm>
            <a:off x="5247292" y="3563270"/>
            <a:ext cx="1772980" cy="1340449"/>
            <a:chOff x="5214943" y="3786190"/>
            <a:chExt cx="2143139" cy="1245409"/>
          </a:xfrm>
        </p:grpSpPr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E24041DD-67BE-4934-819D-780A6FEDE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943" y="3786190"/>
              <a:ext cx="2143139" cy="1000132"/>
            </a:xfrm>
            <a:custGeom>
              <a:avLst/>
              <a:gdLst>
                <a:gd name="T0" fmla="*/ 0 w 4500"/>
                <a:gd name="T1" fmla="*/ 104 h 832"/>
                <a:gd name="T2" fmla="*/ 1260 w 4500"/>
                <a:gd name="T3" fmla="*/ 104 h 832"/>
                <a:gd name="T4" fmla="*/ 3060 w 4500"/>
                <a:gd name="T5" fmla="*/ 728 h 832"/>
                <a:gd name="T6" fmla="*/ 4500 w 4500"/>
                <a:gd name="T7" fmla="*/ 728 h 8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00"/>
                <a:gd name="T13" fmla="*/ 0 h 832"/>
                <a:gd name="T14" fmla="*/ 4500 w 4500"/>
                <a:gd name="T15" fmla="*/ 832 h 8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00" h="832">
                  <a:moveTo>
                    <a:pt x="0" y="104"/>
                  </a:moveTo>
                  <a:cubicBezTo>
                    <a:pt x="375" y="52"/>
                    <a:pt x="750" y="0"/>
                    <a:pt x="1260" y="104"/>
                  </a:cubicBezTo>
                  <a:cubicBezTo>
                    <a:pt x="1770" y="208"/>
                    <a:pt x="2520" y="624"/>
                    <a:pt x="3060" y="728"/>
                  </a:cubicBezTo>
                  <a:cubicBezTo>
                    <a:pt x="3600" y="832"/>
                    <a:pt x="4260" y="728"/>
                    <a:pt x="4500" y="728"/>
                  </a:cubicBez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D4273E31-56AB-4401-B314-ED60C2D74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943" y="4000504"/>
              <a:ext cx="2143139" cy="1031095"/>
            </a:xfrm>
            <a:custGeom>
              <a:avLst/>
              <a:gdLst>
                <a:gd name="T0" fmla="*/ 0 w 4500"/>
                <a:gd name="T1" fmla="*/ 104 h 832"/>
                <a:gd name="T2" fmla="*/ 1260 w 4500"/>
                <a:gd name="T3" fmla="*/ 104 h 832"/>
                <a:gd name="T4" fmla="*/ 3060 w 4500"/>
                <a:gd name="T5" fmla="*/ 728 h 832"/>
                <a:gd name="T6" fmla="*/ 4500 w 4500"/>
                <a:gd name="T7" fmla="*/ 728 h 8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00"/>
                <a:gd name="T13" fmla="*/ 0 h 832"/>
                <a:gd name="T14" fmla="*/ 4500 w 4500"/>
                <a:gd name="T15" fmla="*/ 832 h 8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00" h="832">
                  <a:moveTo>
                    <a:pt x="0" y="104"/>
                  </a:moveTo>
                  <a:cubicBezTo>
                    <a:pt x="375" y="52"/>
                    <a:pt x="750" y="0"/>
                    <a:pt x="1260" y="104"/>
                  </a:cubicBezTo>
                  <a:cubicBezTo>
                    <a:pt x="1770" y="208"/>
                    <a:pt x="2520" y="624"/>
                    <a:pt x="3060" y="728"/>
                  </a:cubicBezTo>
                  <a:cubicBezTo>
                    <a:pt x="3600" y="832"/>
                    <a:pt x="4260" y="728"/>
                    <a:pt x="4500" y="728"/>
                  </a:cubicBez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" name="Rectangle 6">
            <a:extLst>
              <a:ext uri="{FF2B5EF4-FFF2-40B4-BE49-F238E27FC236}">
                <a16:creationId xmlns:a16="http://schemas.microsoft.com/office/drawing/2014/main" id="{A1B1DA0F-EA81-4A25-B5E0-905382CFC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1585" y="4148273"/>
            <a:ext cx="1422800" cy="10001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anchor="ctr" anchorCtr="1"/>
          <a:lstStyle/>
          <a:p>
            <a:pPr algn="ctr">
              <a:spcBef>
                <a:spcPts val="775"/>
              </a:spcBef>
            </a:pP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数据</a:t>
            </a:r>
            <a:endParaRPr lang="en-US" altLang="zh-CN" sz="2400" b="1">
              <a:solidFill>
                <a:schemeClr val="tx1"/>
              </a:solidFill>
              <a:latin typeface="Times New Roman" pitchFamily="18" charset="0"/>
            </a:endParaRPr>
          </a:p>
          <a:p>
            <a:pPr algn="ctr">
              <a:spcBef>
                <a:spcPts val="775"/>
              </a:spcBef>
            </a:pP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目的地</a:t>
            </a:r>
            <a:endParaRPr lang="zh-CN" altLang="en-US" sz="2400" b="1" dirty="0">
              <a:solidFill>
                <a:schemeClr val="tx1"/>
              </a:solidFill>
              <a:latin typeface="Garamond" pitchFamily="18" charset="0"/>
              <a:ea typeface="华文中宋" pitchFamily="2" charset="-122"/>
            </a:endParaRPr>
          </a:p>
        </p:txBody>
      </p:sp>
      <p:sp>
        <p:nvSpPr>
          <p:cNvPr id="18" name="AutoShape 11">
            <a:extLst>
              <a:ext uri="{FF2B5EF4-FFF2-40B4-BE49-F238E27FC236}">
                <a16:creationId xmlns:a16="http://schemas.microsoft.com/office/drawing/2014/main" id="{C5A476A3-2376-4932-A419-30B4D4E0D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7292" y="3997896"/>
            <a:ext cx="571504" cy="173594"/>
          </a:xfrm>
          <a:prstGeom prst="rightArrow">
            <a:avLst>
              <a:gd name="adj1" fmla="val 50000"/>
              <a:gd name="adj2" fmla="val 115385"/>
            </a:avLst>
          </a:prstGeom>
          <a:solidFill>
            <a:srgbClr val="000000"/>
          </a:solidFill>
          <a:ln w="25400" algn="ctr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20FDF8B5-9ED2-4E52-8969-9915840BE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586" y="4842112"/>
            <a:ext cx="1307536" cy="612586"/>
          </a:xfrm>
          <a:prstGeom prst="rect">
            <a:avLst/>
          </a:prstGeom>
          <a:solidFill>
            <a:srgbClr val="FFFFFF"/>
          </a:solidFill>
          <a:ln w="25400" algn="ctr">
            <a:solidFill>
              <a:schemeClr val="tx2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just">
              <a:spcBef>
                <a:spcPct val="0"/>
              </a:spcBef>
            </a:pP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输出流</a:t>
            </a:r>
            <a:endParaRPr lang="zh-CN" altLang="en-US" sz="2400" b="1">
              <a:solidFill>
                <a:schemeClr val="tx1"/>
              </a:solidFill>
              <a:latin typeface="Garamond" pitchFamily="18" charset="0"/>
              <a:ea typeface="华文中宋" pitchFamily="2" charset="-122"/>
            </a:endParaRPr>
          </a:p>
        </p:txBody>
      </p:sp>
      <p:sp>
        <p:nvSpPr>
          <p:cNvPr id="20" name="Line 13">
            <a:extLst>
              <a:ext uri="{FF2B5EF4-FFF2-40B4-BE49-F238E27FC236}">
                <a16:creationId xmlns:a16="http://schemas.microsoft.com/office/drawing/2014/main" id="{71B67AD0-1B29-406A-992C-6DAB529CB9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9278" y="4291132"/>
            <a:ext cx="442882" cy="53032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2A06D98-AC23-49B9-8BEF-4E198A36CCD5}"/>
              </a:ext>
            </a:extLst>
          </p:cNvPr>
          <p:cNvSpPr txBox="1"/>
          <p:nvPr/>
        </p:nvSpPr>
        <p:spPr>
          <a:xfrm>
            <a:off x="4316662" y="3019822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内存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D60472F-1C51-45F7-B964-457053665FB1}"/>
              </a:ext>
            </a:extLst>
          </p:cNvPr>
          <p:cNvSpPr txBox="1"/>
          <p:nvPr/>
        </p:nvSpPr>
        <p:spPr>
          <a:xfrm>
            <a:off x="683568" y="2364465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外置存储</a:t>
            </a:r>
            <a:endParaRPr lang="zh-CN" altLang="en-US" sz="2400" dirty="0"/>
          </a:p>
          <a:p>
            <a:endParaRPr lang="zh-CN" altLang="en-US" sz="24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2ED40F9-695C-44F3-AEE7-34F36C0F322A}"/>
              </a:ext>
            </a:extLst>
          </p:cNvPr>
          <p:cNvSpPr txBox="1"/>
          <p:nvPr/>
        </p:nvSpPr>
        <p:spPr>
          <a:xfrm>
            <a:off x="7051585" y="377138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外置存储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754D3F0-2151-4FE8-8501-07F1DA3B3455}"/>
              </a:ext>
            </a:extLst>
          </p:cNvPr>
          <p:cNvSpPr txBox="1"/>
          <p:nvPr/>
        </p:nvSpPr>
        <p:spPr>
          <a:xfrm>
            <a:off x="1956446" y="29139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5E3C573-FD08-4A63-BBB8-41F63137BD90}"/>
              </a:ext>
            </a:extLst>
          </p:cNvPr>
          <p:cNvSpPr txBox="1"/>
          <p:nvPr/>
        </p:nvSpPr>
        <p:spPr>
          <a:xfrm>
            <a:off x="5184666" y="356874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80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6" grpId="0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3445D68-0E2D-415C-BAFF-257E05655FF3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27</a:t>
            </a:fld>
            <a:endParaRPr lang="en-US" altLang="zh-CN" sz="1000" b="0" dirty="0">
              <a:solidFill>
                <a:schemeClr val="tx1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00CC"/>
                </a:solidFill>
                <a:latin typeface="Tahoma" pitchFamily="34" charset="0"/>
              </a:rPr>
              <a:t>System</a:t>
            </a:r>
            <a:r>
              <a:rPr lang="zh-CN" altLang="en-US" dirty="0">
                <a:solidFill>
                  <a:schemeClr val="tx1"/>
                </a:solidFill>
                <a:latin typeface="Tahoma" pitchFamily="34" charset="0"/>
              </a:rPr>
              <a:t>类和</a:t>
            </a:r>
            <a:r>
              <a:rPr lang="zh-CN" altLang="en-US" dirty="0"/>
              <a:t>标准输入输出流</a:t>
            </a:r>
            <a:endParaRPr lang="en-US" altLang="zh-TW" dirty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990000"/>
                </a:solidFill>
              </a:rPr>
              <a:t>System</a:t>
            </a:r>
            <a:r>
              <a:rPr lang="zh-CN" altLang="en-US" dirty="0">
                <a:solidFill>
                  <a:srgbClr val="990000"/>
                </a:solidFill>
              </a:rPr>
              <a:t>类</a:t>
            </a:r>
            <a:r>
              <a:rPr lang="zh-CN" altLang="en-US" dirty="0"/>
              <a:t>代表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系统</a:t>
            </a:r>
            <a:r>
              <a:rPr lang="zh-CN" altLang="en-US" dirty="0"/>
              <a:t>，系统级的很多属性和控制方法都放置在该类的内部。</a:t>
            </a:r>
            <a:endParaRPr lang="en-US" altLang="zh-CN" dirty="0"/>
          </a:p>
          <a:p>
            <a:pPr eaLnBrk="1" hangingPunct="1"/>
            <a:endParaRPr lang="en-US" altLang="zh-CN" dirty="0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 b="1" dirty="0">
                <a:solidFill>
                  <a:srgbClr val="990000"/>
                </a:solidFill>
              </a:rPr>
              <a:t>System</a:t>
            </a:r>
            <a:r>
              <a:rPr lang="zh-CN" altLang="en-US" dirty="0">
                <a:solidFill>
                  <a:srgbClr val="C00000"/>
                </a:solidFill>
              </a:rPr>
              <a:t>类</a:t>
            </a:r>
            <a:r>
              <a:rPr lang="zh-CN" altLang="en-US" dirty="0"/>
              <a:t>在</a:t>
            </a:r>
            <a:r>
              <a:rPr lang="en-US" altLang="zh-CN" b="1" dirty="0" err="1">
                <a:solidFill>
                  <a:srgbClr val="006600"/>
                </a:solidFill>
              </a:rPr>
              <a:t>java.lang</a:t>
            </a:r>
            <a:r>
              <a:rPr lang="zh-CN" altLang="en-US" dirty="0"/>
              <a:t>包中</a:t>
            </a:r>
            <a:r>
              <a:rPr lang="zh-CN" altLang="en-US" dirty="0">
                <a:solidFill>
                  <a:srgbClr val="006600"/>
                </a:solidFill>
              </a:rPr>
              <a:t>。</a:t>
            </a:r>
            <a:endParaRPr lang="en-US" altLang="zh-CN" dirty="0">
              <a:solidFill>
                <a:srgbClr val="006600"/>
              </a:solidFill>
            </a:endParaRPr>
          </a:p>
          <a:p>
            <a:pPr eaLnBrk="1" hangingPunct="1"/>
            <a:endParaRPr lang="zh-CN" altLang="en-US" dirty="0">
              <a:solidFill>
                <a:srgbClr val="006600"/>
              </a:solidFill>
            </a:endParaRPr>
          </a:p>
          <a:p>
            <a:pPr eaLnBrk="1" hangingPunct="1"/>
            <a:r>
              <a:rPr lang="en-US" altLang="zh-CN" b="1" dirty="0">
                <a:solidFill>
                  <a:srgbClr val="990000"/>
                </a:solidFill>
              </a:rPr>
              <a:t>System</a:t>
            </a:r>
            <a:r>
              <a:rPr lang="zh-CN" altLang="en-US" dirty="0">
                <a:solidFill>
                  <a:srgbClr val="990000"/>
                </a:solidFill>
              </a:rPr>
              <a:t>类使用时</a:t>
            </a:r>
            <a:r>
              <a:rPr lang="zh-CN" altLang="en-US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不需要实例化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b="1" dirty="0">
                <a:solidFill>
                  <a:srgbClr val="990000"/>
                </a:solidFill>
              </a:rPr>
              <a:t>System</a:t>
            </a:r>
            <a:r>
              <a:rPr lang="zh-CN" altLang="en-US" dirty="0"/>
              <a:t>的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所有成员变量和方法都是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静态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/>
            <a:endParaRPr lang="zh-TW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F564B-45DB-4346-A2C9-3BC353016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备注：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870403-F6AF-4A2F-AF84-3EB8675C5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/>
          <a:lstStyle/>
          <a:p>
            <a:r>
              <a:rPr lang="en-US" altLang="zh-CN" b="1" dirty="0"/>
              <a:t>System</a:t>
            </a:r>
            <a:r>
              <a:rPr lang="zh-CN" altLang="en-US" b="1" dirty="0"/>
              <a:t>的</a:t>
            </a:r>
            <a:r>
              <a:rPr lang="zh-CN" altLang="en-US" dirty="0"/>
              <a:t>三个流是一个程序运行时，进程的</a:t>
            </a:r>
            <a:r>
              <a:rPr lang="zh-CN" altLang="en-US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标准输入输出流。</a:t>
            </a:r>
            <a:endParaRPr lang="en-US" altLang="zh-CN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882650" lvl="1" indent="-533400">
              <a:spcBef>
                <a:spcPts val="0"/>
              </a:spcBef>
            </a:pPr>
            <a:r>
              <a:rPr lang="en-US" altLang="zh-CN" b="1" dirty="0"/>
              <a:t>System.in</a:t>
            </a:r>
          </a:p>
          <a:p>
            <a:pPr marL="1177925" lvl="2" indent="-533400">
              <a:spcBef>
                <a:spcPts val="0"/>
              </a:spcBef>
            </a:pPr>
            <a:r>
              <a:rPr lang="zh-CN" altLang="en-US" dirty="0"/>
              <a:t>表示系统的</a:t>
            </a:r>
            <a:r>
              <a:rPr lang="zh-CN" altLang="en-US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标准输入流对象</a:t>
            </a:r>
            <a:r>
              <a:rPr lang="zh-CN" altLang="en-US" dirty="0">
                <a:solidFill>
                  <a:srgbClr val="000099"/>
                </a:solidFill>
              </a:rPr>
              <a:t>，</a:t>
            </a:r>
            <a:r>
              <a:rPr lang="zh-CN" altLang="en-US" dirty="0"/>
              <a:t>通常的环境下标准输入流指向</a:t>
            </a:r>
            <a:r>
              <a:rPr lang="zh-CN" altLang="en-US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键盘输入</a:t>
            </a:r>
            <a:r>
              <a:rPr lang="en-US" altLang="zh-CN" dirty="0"/>
              <a:t>;</a:t>
            </a:r>
          </a:p>
          <a:p>
            <a:pPr marL="882650" lvl="1" indent="-533400">
              <a:spcBef>
                <a:spcPts val="0"/>
              </a:spcBef>
            </a:pPr>
            <a:r>
              <a:rPr lang="en-US" altLang="zh-CN" b="1" dirty="0" err="1"/>
              <a:t>System.out</a:t>
            </a:r>
            <a:endParaRPr lang="en-US" altLang="zh-CN" dirty="0"/>
          </a:p>
          <a:p>
            <a:pPr marL="1177925" lvl="2" indent="-533400">
              <a:spcBef>
                <a:spcPts val="0"/>
              </a:spcBef>
            </a:pPr>
            <a:r>
              <a:rPr lang="zh-CN" altLang="en-US" b="1" dirty="0"/>
              <a:t>表示系统的</a:t>
            </a:r>
            <a:r>
              <a:rPr lang="zh-CN" altLang="en-US" b="1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标准输出流对象</a:t>
            </a:r>
            <a:r>
              <a:rPr lang="zh-CN" altLang="en-US" b="1" dirty="0">
                <a:solidFill>
                  <a:srgbClr val="0000FF"/>
                </a:solidFill>
              </a:rPr>
              <a:t>，</a:t>
            </a:r>
            <a:r>
              <a:rPr lang="zh-CN" altLang="en-US" b="1" dirty="0"/>
              <a:t>通常环境下指向</a:t>
            </a:r>
            <a:r>
              <a:rPr lang="zh-CN" altLang="en-US" b="1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屏幕输出</a:t>
            </a:r>
            <a:r>
              <a:rPr lang="en-US" altLang="zh-CN" b="1" dirty="0"/>
              <a:t>;</a:t>
            </a:r>
          </a:p>
          <a:p>
            <a:pPr marL="882650" lvl="1" indent="-533400">
              <a:spcBef>
                <a:spcPts val="0"/>
              </a:spcBef>
            </a:pPr>
            <a:r>
              <a:rPr lang="en-US" altLang="zh-CN" b="1" dirty="0" err="1">
                <a:solidFill>
                  <a:srgbClr val="C00000"/>
                </a:solidFill>
              </a:rPr>
              <a:t>System.err</a:t>
            </a:r>
            <a:endParaRPr lang="en-US" altLang="zh-CN" dirty="0">
              <a:solidFill>
                <a:srgbClr val="C00000"/>
              </a:solidFill>
            </a:endParaRPr>
          </a:p>
          <a:p>
            <a:pPr marL="1177925" lvl="2" indent="-533400">
              <a:spcBef>
                <a:spcPts val="0"/>
              </a:spcBef>
            </a:pPr>
            <a:r>
              <a:rPr lang="zh-CN" altLang="en-US" dirty="0"/>
              <a:t>表示系统的</a:t>
            </a: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标准错误输出流对象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r>
              <a:rPr lang="zh-CN" altLang="en-US" dirty="0"/>
              <a:t>通常环境下也指向</a:t>
            </a:r>
            <a:r>
              <a:rPr lang="zh-CN" altLang="en-US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屏幕输出</a:t>
            </a:r>
            <a:r>
              <a:rPr lang="zh-CN" altLang="en-US" dirty="0">
                <a:solidFill>
                  <a:srgbClr val="000099"/>
                </a:solidFill>
              </a:rPr>
              <a:t>。</a:t>
            </a:r>
            <a:endParaRPr lang="en-US" altLang="zh-CN" dirty="0">
              <a:solidFill>
                <a:srgbClr val="000099"/>
              </a:solidFill>
            </a:endParaRPr>
          </a:p>
          <a:p>
            <a:pPr marL="882650" lvl="1" indent="-533400">
              <a:spcBef>
                <a:spcPts val="0"/>
              </a:spcBef>
            </a:pPr>
            <a:endParaRPr lang="en-US" altLang="zh-CN" b="1" dirty="0"/>
          </a:p>
          <a:p>
            <a:r>
              <a:rPr lang="en-US" altLang="zh-CN" b="1" dirty="0"/>
              <a:t>System</a:t>
            </a:r>
            <a:r>
              <a:rPr lang="zh-CN" altLang="en-US" b="1" dirty="0"/>
              <a:t>的</a:t>
            </a:r>
            <a:r>
              <a:rPr lang="zh-CN" altLang="en-US" dirty="0"/>
              <a:t>三个流在程序启动时创建，退出时关闭。</a:t>
            </a:r>
            <a:endParaRPr lang="en-US" altLang="zh-CN" dirty="0"/>
          </a:p>
          <a:p>
            <a:r>
              <a:rPr lang="zh-CN" altLang="en-US" dirty="0"/>
              <a:t>在程序运行过程中是不能关闭的。</a:t>
            </a:r>
            <a:endParaRPr lang="zh-CN" altLang="en-US" sz="28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F17940-550C-4819-9429-9D03C5A2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10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标准流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System.out</a:t>
            </a:r>
            <a:r>
              <a:rPr lang="zh-CN" altLang="en-US" dirty="0"/>
              <a:t>和</a:t>
            </a:r>
            <a:r>
              <a:rPr lang="en-US" altLang="zh-CN" dirty="0" err="1">
                <a:solidFill>
                  <a:srgbClr val="0000FF"/>
                </a:solidFill>
              </a:rPr>
              <a:t>System.err</a:t>
            </a:r>
            <a:r>
              <a:rPr lang="zh-CN" altLang="en-US" dirty="0"/>
              <a:t>都用于输出，通常情况下</a:t>
            </a:r>
            <a:r>
              <a:rPr lang="en-US" altLang="zh-CN" dirty="0"/>
              <a:t>:</a:t>
            </a:r>
          </a:p>
          <a:p>
            <a:pPr marL="801688" lvl="1" indent="-457200" eaLnBrk="1" hangingPunct="1">
              <a:spcBef>
                <a:spcPts val="0"/>
              </a:spcBef>
            </a:pPr>
            <a:r>
              <a:rPr lang="zh-CN" altLang="en-US" dirty="0"/>
              <a:t>在系统中，</a:t>
            </a:r>
            <a:r>
              <a:rPr lang="en-US" altLang="zh-CN" dirty="0" err="1"/>
              <a:t>System.out</a:t>
            </a:r>
            <a:r>
              <a:rPr lang="zh-CN" altLang="en-US" dirty="0"/>
              <a:t>具有缓冲机制，而</a:t>
            </a:r>
            <a:r>
              <a:rPr lang="en-US" altLang="zh-CN" dirty="0" err="1"/>
              <a:t>System.err</a:t>
            </a:r>
            <a:r>
              <a:rPr lang="zh-CN" altLang="en-US" dirty="0"/>
              <a:t>是没有缓冲的，这是两者之间的一个重要区别。</a:t>
            </a:r>
            <a:endParaRPr lang="en-US" altLang="zh-CN" dirty="0"/>
          </a:p>
          <a:p>
            <a:pPr marL="801688" lvl="1" indent="-457200" eaLnBrk="1" hangingPunct="1">
              <a:spcBef>
                <a:spcPts val="0"/>
              </a:spcBef>
            </a:pPr>
            <a:r>
              <a:rPr lang="en-US" altLang="zh-CN" b="1" dirty="0" err="1">
                <a:solidFill>
                  <a:srgbClr val="C00000"/>
                </a:solidFill>
              </a:rPr>
              <a:t>Syetem.out</a:t>
            </a:r>
            <a:r>
              <a:rPr lang="zh-CN" altLang="en-US" dirty="0"/>
              <a:t>用于程序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输出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一般信息</a:t>
            </a:r>
            <a:r>
              <a:rPr lang="zh-CN" altLang="en-US"/>
              <a:t>。</a:t>
            </a:r>
            <a:endParaRPr lang="en-US" altLang="zh-CN"/>
          </a:p>
          <a:p>
            <a:pPr marL="801688" lvl="1" indent="-457200" eaLnBrk="1" hangingPunct="1">
              <a:spcBef>
                <a:spcPts val="0"/>
              </a:spcBef>
            </a:pPr>
            <a:r>
              <a:rPr lang="en-US" altLang="zh-CN" b="1">
                <a:solidFill>
                  <a:srgbClr val="C00000"/>
                </a:solidFill>
              </a:rPr>
              <a:t>System</a:t>
            </a:r>
            <a:r>
              <a:rPr lang="en-US" altLang="zh-CN" b="1" dirty="0" err="1">
                <a:solidFill>
                  <a:srgbClr val="C00000"/>
                </a:solidFill>
              </a:rPr>
              <a:t>.err</a:t>
            </a:r>
            <a:r>
              <a:rPr lang="zh-CN" altLang="en-US"/>
              <a:t>用于</a:t>
            </a:r>
            <a:r>
              <a:rPr lang="zh-CN" altLang="en-US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输出错误信息和其他需要引起用户立即注意的信息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  <a:p>
            <a:pPr marL="801688" lvl="1" indent="-457200" eaLnBrk="1" hangingPunct="1">
              <a:spcBef>
                <a:spcPts val="0"/>
              </a:spcBef>
            </a:pPr>
            <a:endParaRPr lang="en-US" altLang="zh-CN" dirty="0"/>
          </a:p>
          <a:p>
            <a:pPr marL="801688" lvl="1" indent="-457200" eaLnBrk="1" hangingPunct="1">
              <a:spcBef>
                <a:spcPts val="0"/>
              </a:spcBef>
            </a:pPr>
            <a:r>
              <a:rPr lang="zh-CN" altLang="en-US" dirty="0"/>
              <a:t>一些类似</a:t>
            </a:r>
            <a:r>
              <a:rPr lang="en-US" altLang="zh-CN" dirty="0"/>
              <a:t>Eclipse</a:t>
            </a:r>
            <a:r>
              <a:rPr lang="zh-CN" altLang="en-US" dirty="0"/>
              <a:t>的程序，为了让错误信息更加显眼，会将错误信息以</a:t>
            </a:r>
            <a:r>
              <a:rPr lang="zh-CN" altLang="en-US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红色文本的形式</a:t>
            </a:r>
            <a:r>
              <a:rPr lang="zh-CN" altLang="en-US" dirty="0"/>
              <a:t>通过</a:t>
            </a:r>
            <a:r>
              <a:rPr lang="en-US" altLang="zh-CN" dirty="0" err="1"/>
              <a:t>System.err</a:t>
            </a:r>
            <a:r>
              <a:rPr lang="zh-CN" altLang="en-US" dirty="0"/>
              <a:t>输出到控制台上。</a:t>
            </a: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6629-DACD-498F-867D-4B2567C9B252}" type="slidenum">
              <a:rPr lang="en-US" altLang="zh-CN" smtClean="0"/>
              <a:pPr>
                <a:defRPr/>
              </a:pPr>
              <a:t>29</a:t>
            </a:fld>
            <a:r>
              <a:rPr lang="en-US" altLang="zh-CN"/>
              <a:t> /94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宋体" charset="-122"/>
              </a:rPr>
              <a:t>导读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76250" indent="-476250" algn="just" fontAlgn="t"/>
            <a:r>
              <a:rPr lang="zh-CN" altLang="en-US" sz="3200" b="1" dirty="0">
                <a:solidFill>
                  <a:srgbClr val="3333FF"/>
                </a:solidFill>
                <a:latin typeface="Tahoma" pitchFamily="34" charset="0"/>
              </a:rPr>
              <a:t>主要内容</a:t>
            </a:r>
          </a:p>
          <a:p>
            <a:pPr marL="825500" lvl="1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en-US" altLang="zh-CN" b="1" dirty="0">
                <a:latin typeface="Tahoma" pitchFamily="34" charset="0"/>
              </a:rPr>
              <a:t>File</a:t>
            </a:r>
            <a:r>
              <a:rPr lang="zh-CN" altLang="en-US" b="1" dirty="0">
                <a:latin typeface="Tahoma" pitchFamily="34" charset="0"/>
              </a:rPr>
              <a:t>类</a:t>
            </a:r>
            <a:endParaRPr lang="en-US" altLang="zh-CN" b="1" dirty="0">
              <a:latin typeface="Tahoma" pitchFamily="34" charset="0"/>
            </a:endParaRPr>
          </a:p>
          <a:p>
            <a:pPr marL="825500" lvl="1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b="1" dirty="0">
                <a:latin typeface="Tahoma" pitchFamily="34" charset="0"/>
              </a:rPr>
              <a:t>文件字节流</a:t>
            </a:r>
            <a:r>
              <a:rPr lang="en-US" altLang="zh-CN" b="1" dirty="0">
                <a:latin typeface="Tahoma" pitchFamily="34" charset="0"/>
              </a:rPr>
              <a:t>(</a:t>
            </a:r>
            <a:r>
              <a:rPr lang="en-US" altLang="zh-CN" b="1" dirty="0" err="1">
                <a:latin typeface="Tahoma" pitchFamily="34" charset="0"/>
              </a:rPr>
              <a:t>InputStream</a:t>
            </a:r>
            <a:r>
              <a:rPr lang="en-US" altLang="zh-CN" b="1" dirty="0">
                <a:latin typeface="Tahoma" pitchFamily="34" charset="0"/>
              </a:rPr>
              <a:t>/</a:t>
            </a:r>
            <a:r>
              <a:rPr lang="en-US" altLang="zh-CN" b="1" dirty="0" err="1">
                <a:latin typeface="Tahoma" pitchFamily="34" charset="0"/>
              </a:rPr>
              <a:t>OutputStream</a:t>
            </a:r>
            <a:r>
              <a:rPr lang="en-US" altLang="zh-CN" b="1" dirty="0">
                <a:latin typeface="Tahoma" pitchFamily="34" charset="0"/>
              </a:rPr>
              <a:t>)</a:t>
            </a:r>
          </a:p>
          <a:p>
            <a:pPr marL="825500" lvl="1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b="1" dirty="0">
                <a:latin typeface="Tahoma" pitchFamily="34" charset="0"/>
              </a:rPr>
              <a:t>文件字符流</a:t>
            </a:r>
            <a:r>
              <a:rPr lang="en-US" altLang="zh-CN" b="1" dirty="0">
                <a:latin typeface="Tahoma" pitchFamily="34" charset="0"/>
              </a:rPr>
              <a:t>(Reader/Writer)</a:t>
            </a:r>
            <a:endParaRPr lang="zh-CN" altLang="en-US" b="1" dirty="0">
              <a:latin typeface="Tahoma" pitchFamily="34" charset="0"/>
            </a:endParaRPr>
          </a:p>
          <a:p>
            <a:pPr marL="825500" lvl="1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b="1" dirty="0">
                <a:latin typeface="Tahoma" pitchFamily="34" charset="0"/>
              </a:rPr>
              <a:t>缓冲流</a:t>
            </a:r>
          </a:p>
          <a:p>
            <a:pPr marL="825500" lvl="1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b="1" dirty="0">
                <a:latin typeface="Tahoma" pitchFamily="34" charset="0"/>
              </a:rPr>
              <a:t>对象流</a:t>
            </a:r>
          </a:p>
          <a:p>
            <a:pPr marL="825500" lvl="1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b="1" dirty="0">
                <a:latin typeface="Tahoma" pitchFamily="34" charset="0"/>
              </a:rPr>
              <a:t>序列化</a:t>
            </a:r>
            <a:endParaRPr lang="en-US" altLang="zh-CN" b="1" dirty="0">
              <a:latin typeface="Tahoma" pitchFamily="34" charset="0"/>
            </a:endParaRPr>
          </a:p>
          <a:p>
            <a:pPr marL="825500" lvl="1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</a:rPr>
              <a:t>使用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</a:rPr>
              <a:t>Scanner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</a:rPr>
              <a:t>解析文件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</a:rPr>
              <a:t>(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</a:rPr>
              <a:t>自学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</a:rPr>
              <a:t>)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ahoma" pitchFamily="34" charset="0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598" y="323134"/>
            <a:ext cx="6858048" cy="571504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 err="1">
                <a:solidFill>
                  <a:schemeClr val="bg1">
                    <a:lumMod val="50000"/>
                  </a:schemeClr>
                </a:solidFill>
              </a:rPr>
              <a:t>System.err</a:t>
            </a: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</a:rPr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1073554"/>
            <a:ext cx="6515372" cy="512337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public class </a:t>
            </a:r>
            <a:r>
              <a:rPr lang="en-US" altLang="zh-CN" sz="2000" b="1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errTest</a:t>
            </a:r>
            <a:r>
              <a:rPr lang="en-US" altLang="zh-CN" sz="2000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{</a:t>
            </a:r>
          </a:p>
          <a:p>
            <a:pPr>
              <a:buNone/>
            </a:pPr>
            <a:r>
              <a:rPr lang="en-US" altLang="zh-CN" sz="2000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  	public void foo() {</a:t>
            </a:r>
          </a:p>
          <a:p>
            <a:pPr>
              <a:buNone/>
            </a:pPr>
            <a:r>
              <a:rPr lang="en-US" altLang="zh-CN" sz="2000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        try {</a:t>
            </a:r>
          </a:p>
          <a:p>
            <a:pPr lvl="2">
              <a:buNone/>
            </a:pPr>
            <a:r>
              <a:rPr lang="en-US" altLang="zh-CN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int a[ ] = new int[2];</a:t>
            </a:r>
          </a:p>
          <a:p>
            <a:pPr lvl="2">
              <a:buNone/>
            </a:pPr>
            <a:r>
              <a:rPr lang="en-US" altLang="zh-CN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a[4] = 1;       /* 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下标越界，程序终止 *</a:t>
            </a:r>
            <a:r>
              <a:rPr lang="en-US" altLang="zh-CN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/</a:t>
            </a:r>
          </a:p>
          <a:p>
            <a:pPr lvl="1">
              <a:buNone/>
            </a:pPr>
            <a:r>
              <a:rPr lang="en-US" altLang="zh-CN" sz="2000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  }catch(</a:t>
            </a:r>
            <a:r>
              <a:rPr lang="en-US" altLang="zh-CN" sz="2000" b="1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ArrayIndexOutOfBoundsException</a:t>
            </a:r>
            <a:r>
              <a:rPr lang="en-US" altLang="zh-CN" sz="2000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e) {</a:t>
            </a:r>
          </a:p>
          <a:p>
            <a:pPr lvl="2">
              <a:buNone/>
            </a:pPr>
            <a:r>
              <a:rPr lang="en-US" altLang="zh-CN" b="1" dirty="0" err="1">
                <a:solidFill>
                  <a:srgbClr val="0066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System.out</a:t>
            </a:r>
            <a:r>
              <a:rPr lang="en-US" altLang="zh-CN" b="1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.println</a:t>
            </a:r>
            <a:r>
              <a:rPr lang="en-US" altLang="zh-CN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("out: " + </a:t>
            </a:r>
            <a:r>
              <a:rPr lang="en-US" altLang="zh-CN" b="1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e.getMessage</a:t>
            </a:r>
            <a:r>
              <a:rPr lang="en-US" altLang="zh-CN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());</a:t>
            </a:r>
          </a:p>
          <a:p>
            <a:pPr lvl="2">
              <a:buNone/>
            </a:pPr>
            <a:r>
              <a:rPr lang="en-US" altLang="zh-CN" b="1" dirty="0" err="1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System.err</a:t>
            </a:r>
            <a:r>
              <a:rPr lang="en-US" altLang="zh-CN" b="1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.println</a:t>
            </a:r>
            <a:r>
              <a:rPr lang="en-US" altLang="zh-CN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("err: " + </a:t>
            </a:r>
            <a:r>
              <a:rPr lang="en-US" altLang="zh-CN" b="1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e.getMessage</a:t>
            </a:r>
            <a:r>
              <a:rPr lang="en-US" altLang="zh-CN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());</a:t>
            </a:r>
          </a:p>
          <a:p>
            <a:pPr lvl="1">
              <a:buNone/>
            </a:pPr>
            <a:r>
              <a:rPr lang="en-US" altLang="zh-CN" sz="2000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  }</a:t>
            </a:r>
          </a:p>
          <a:p>
            <a:pPr lvl="1">
              <a:buNone/>
            </a:pPr>
            <a:r>
              <a:rPr lang="en-US" altLang="zh-CN" sz="2000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}</a:t>
            </a:r>
          </a:p>
          <a:p>
            <a:pPr lvl="1">
              <a:buNone/>
            </a:pPr>
            <a:endParaRPr lang="en-US" altLang="zh-CN" sz="2000" b="1" dirty="0"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2000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public static void main(String[] </a:t>
            </a:r>
            <a:r>
              <a:rPr lang="en-US" altLang="zh-CN" sz="2000" b="1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args</a:t>
            </a:r>
            <a:r>
              <a:rPr lang="en-US" altLang="zh-CN" sz="2000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) </a:t>
            </a:r>
          </a:p>
          <a:p>
            <a:pPr>
              <a:buNone/>
            </a:pPr>
            <a:r>
              <a:rPr lang="en-US" altLang="zh-CN" sz="2000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        throws </a:t>
            </a:r>
            <a:r>
              <a:rPr lang="en-US" altLang="zh-CN" sz="2000" b="1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ArrayIndexOutOfBoundsException</a:t>
            </a:r>
            <a:r>
              <a:rPr lang="en-US" altLang="zh-CN" sz="2000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{</a:t>
            </a:r>
          </a:p>
          <a:p>
            <a:pPr lvl="1">
              <a:buNone/>
            </a:pPr>
            <a:r>
              <a:rPr lang="en-US" altLang="zh-CN" sz="2000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	new </a:t>
            </a:r>
            <a:r>
              <a:rPr lang="en-US" altLang="zh-CN" sz="2000" b="1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errTest</a:t>
            </a:r>
            <a:r>
              <a:rPr lang="en-US" altLang="zh-CN" sz="2000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().foo();   </a:t>
            </a:r>
          </a:p>
          <a:p>
            <a:pPr>
              <a:buNone/>
            </a:pPr>
            <a:r>
              <a:rPr lang="en-US" altLang="zh-CN" sz="2000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  }</a:t>
            </a:r>
          </a:p>
          <a:p>
            <a:pPr>
              <a:buNone/>
            </a:pPr>
            <a:r>
              <a:rPr lang="en-US" altLang="zh-CN" sz="2000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}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6629-DACD-498F-867D-4B2567C9B252}" type="slidenum">
              <a:rPr lang="en-US" altLang="zh-CN" smtClean="0"/>
              <a:pPr>
                <a:defRPr/>
              </a:pPr>
              <a:t>30</a:t>
            </a:fld>
            <a:r>
              <a:rPr lang="en-US" altLang="zh-CN" dirty="0"/>
              <a:t>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48264" y="1386052"/>
            <a:ext cx="15621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171167" y="89500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输出：</a:t>
            </a:r>
          </a:p>
        </p:txBody>
      </p:sp>
      <p:sp>
        <p:nvSpPr>
          <p:cNvPr id="9" name="线形标注 1 8"/>
          <p:cNvSpPr/>
          <p:nvPr/>
        </p:nvSpPr>
        <p:spPr>
          <a:xfrm>
            <a:off x="6865540" y="3001050"/>
            <a:ext cx="2133600" cy="2448272"/>
          </a:xfrm>
          <a:prstGeom prst="borderCallout1">
            <a:avLst>
              <a:gd name="adj1" fmla="val -1250"/>
              <a:gd name="adj2" fmla="val 48189"/>
              <a:gd name="adj3" fmla="val -29801"/>
              <a:gd name="adj4" fmla="val 3605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2400" b="0" dirty="0">
                <a:solidFill>
                  <a:schemeClr val="tx1"/>
                </a:solidFill>
              </a:rPr>
              <a:t>Eclipse</a:t>
            </a:r>
            <a:r>
              <a:rPr lang="zh-CN" altLang="en-US" sz="2400" b="0" dirty="0">
                <a:solidFill>
                  <a:schemeClr val="tx1"/>
                </a:solidFill>
              </a:rPr>
              <a:t>将错误信息以红色文本的形式通过</a:t>
            </a:r>
            <a:r>
              <a:rPr lang="en-US" altLang="zh-CN" sz="2400" b="0" dirty="0" err="1">
                <a:solidFill>
                  <a:schemeClr val="tx1"/>
                </a:solidFill>
              </a:rPr>
              <a:t>System.err</a:t>
            </a:r>
            <a:r>
              <a:rPr lang="zh-CN" altLang="en-US" sz="2400" b="0" dirty="0">
                <a:solidFill>
                  <a:schemeClr val="tx1"/>
                </a:solidFill>
              </a:rPr>
              <a:t>输出到控制台上。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AC332-56BC-4A50-8380-90898F83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字节流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148D52-D089-4E60-B11D-314EFA4EB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 err="1">
                <a:solidFill>
                  <a:srgbClr val="990000"/>
                </a:solidFill>
                <a:latin typeface="Tahoma" pitchFamily="34" charset="0"/>
              </a:rPr>
              <a:t>InputStream</a:t>
            </a:r>
            <a:r>
              <a:rPr lang="zh-CN" altLang="en-US" sz="2800" dirty="0">
                <a:latin typeface="Tahoma" pitchFamily="34" charset="0"/>
              </a:rPr>
              <a:t>抽象类</a:t>
            </a:r>
            <a:endParaRPr lang="en-US" altLang="zh-CN" sz="2800" dirty="0">
              <a:latin typeface="Tahoma" pitchFamily="34" charset="0"/>
            </a:endParaRPr>
          </a:p>
          <a:p>
            <a:pPr lvl="1"/>
            <a:r>
              <a:rPr lang="zh-CN" altLang="en-US" dirty="0">
                <a:latin typeface="Tahoma" pitchFamily="34" charset="0"/>
              </a:rPr>
              <a:t>子类</a:t>
            </a:r>
            <a:r>
              <a:rPr lang="en-US" altLang="zh-CN" b="1" dirty="0" err="1">
                <a:solidFill>
                  <a:srgbClr val="006600"/>
                </a:solidFill>
                <a:latin typeface="Tahoma" pitchFamily="34" charset="0"/>
              </a:rPr>
              <a:t>FileInputStream</a:t>
            </a:r>
            <a:endParaRPr lang="en-US" altLang="zh-CN" b="1" dirty="0">
              <a:solidFill>
                <a:srgbClr val="006600"/>
              </a:solidFill>
              <a:latin typeface="Tahoma" pitchFamily="34" charset="0"/>
            </a:endParaRPr>
          </a:p>
          <a:p>
            <a:pPr lvl="1"/>
            <a:endParaRPr lang="en-US" altLang="zh-CN" b="1" dirty="0">
              <a:solidFill>
                <a:srgbClr val="006600"/>
              </a:solidFill>
              <a:latin typeface="Tahoma" pitchFamily="34" charset="0"/>
            </a:endParaRPr>
          </a:p>
          <a:p>
            <a:r>
              <a:rPr lang="en-US" altLang="zh-CN" sz="2800" b="1" dirty="0" err="1">
                <a:solidFill>
                  <a:srgbClr val="990000"/>
                </a:solidFill>
                <a:latin typeface="Tahoma" pitchFamily="34" charset="0"/>
              </a:rPr>
              <a:t>OutputStream</a:t>
            </a:r>
            <a:r>
              <a:rPr lang="zh-CN" altLang="en-US" sz="2800" dirty="0">
                <a:latin typeface="Tahoma" pitchFamily="34" charset="0"/>
              </a:rPr>
              <a:t>抽象类</a:t>
            </a:r>
            <a:endParaRPr lang="en-US" altLang="zh-CN" sz="2800" dirty="0">
              <a:latin typeface="Tahoma" pitchFamily="34" charset="0"/>
            </a:endParaRPr>
          </a:p>
          <a:p>
            <a:pPr lvl="1"/>
            <a:r>
              <a:rPr lang="zh-CN" altLang="en-US" dirty="0">
                <a:latin typeface="Tahoma" pitchFamily="34" charset="0"/>
              </a:rPr>
              <a:t>子类</a:t>
            </a:r>
            <a:r>
              <a:rPr lang="en-US" altLang="zh-CN" b="1" dirty="0" err="1">
                <a:solidFill>
                  <a:srgbClr val="006600"/>
                </a:solidFill>
                <a:latin typeface="Tahoma" pitchFamily="34" charset="0"/>
              </a:rPr>
              <a:t>FileOutputStream</a:t>
            </a:r>
            <a:r>
              <a:rPr lang="en-US" altLang="zh-CN" b="1" dirty="0">
                <a:solidFill>
                  <a:srgbClr val="006600"/>
                </a:solidFill>
                <a:latin typeface="Tahoma" pitchFamily="34" charset="0"/>
              </a:rPr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EF1EA0-FE57-45B2-AA1F-0151945C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17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9D8C085-9C36-4561-9FD8-0D12B8C81381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32</a:t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8738"/>
            <a:ext cx="8686800" cy="55086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TW" dirty="0"/>
              <a:t>Byte Stream </a:t>
            </a:r>
            <a:r>
              <a:rPr lang="en-US" altLang="zh-CN" dirty="0"/>
              <a:t>F</a:t>
            </a:r>
            <a:r>
              <a:rPr lang="en-US" altLang="zh-TW" dirty="0"/>
              <a:t>amily</a:t>
            </a:r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33413"/>
            <a:ext cx="6981825" cy="303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838200" y="4267200"/>
            <a:ext cx="1752600" cy="1981200"/>
          </a:xfrm>
          <a:prstGeom prst="ellips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l">
              <a:spcBef>
                <a:spcPct val="0"/>
              </a:spcBef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1143000" y="1981200"/>
            <a:ext cx="12954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0"/>
              </a:spcBef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pic>
        <p:nvPicPr>
          <p:cNvPr id="47111" name="Picture 7" descr="26output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21125"/>
            <a:ext cx="7620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064" name="Rectangle 8"/>
          <p:cNvSpPr>
            <a:spLocks noChangeArrowheads="1"/>
          </p:cNvSpPr>
          <p:nvPr/>
        </p:nvSpPr>
        <p:spPr bwMode="auto">
          <a:xfrm>
            <a:off x="6400800" y="5562600"/>
            <a:ext cx="12954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0"/>
              </a:spcBef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173065" name="AutoShape 9"/>
          <p:cNvSpPr>
            <a:spLocks noChangeArrowheads="1"/>
          </p:cNvSpPr>
          <p:nvPr/>
        </p:nvSpPr>
        <p:spPr bwMode="auto">
          <a:xfrm>
            <a:off x="500034" y="3114675"/>
            <a:ext cx="1500198" cy="381000"/>
          </a:xfrm>
          <a:prstGeom prst="wedgeRoundRectCallout">
            <a:avLst>
              <a:gd name="adj1" fmla="val 36595"/>
              <a:gd name="adj2" fmla="val -312083"/>
              <a:gd name="adj3" fmla="val 16667"/>
            </a:avLst>
          </a:prstGeom>
          <a:noFill/>
          <a:ln w="9525">
            <a:solidFill>
              <a:srgbClr val="FC012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algn="ctr" eaLnBrk="0" hangingPunct="0">
              <a:spcBef>
                <a:spcPct val="0"/>
              </a:spcBef>
            </a:pPr>
            <a:r>
              <a:rPr kumimoji="1" lang="en-US" altLang="zh-TW" sz="1800" b="1">
                <a:solidFill>
                  <a:schemeClr val="tx1"/>
                </a:solidFill>
                <a:latin typeface="Tahoma" pitchFamily="34" charset="0"/>
                <a:ea typeface="華康楷書體W3" pitchFamily="49" charset="-120"/>
                <a:cs typeface="Tahoma" pitchFamily="34" charset="0"/>
              </a:rPr>
              <a:t>System.in</a:t>
            </a:r>
          </a:p>
        </p:txBody>
      </p:sp>
      <p:sp>
        <p:nvSpPr>
          <p:cNvPr id="173066" name="AutoShape 10"/>
          <p:cNvSpPr>
            <a:spLocks noChangeArrowheads="1"/>
          </p:cNvSpPr>
          <p:nvPr/>
        </p:nvSpPr>
        <p:spPr bwMode="auto">
          <a:xfrm>
            <a:off x="5643570" y="6000768"/>
            <a:ext cx="1600192" cy="381000"/>
          </a:xfrm>
          <a:prstGeom prst="wedgeRoundRectCallout">
            <a:avLst>
              <a:gd name="adj1" fmla="val 27083"/>
              <a:gd name="adj2" fmla="val -134583"/>
              <a:gd name="adj3" fmla="val 16667"/>
            </a:avLst>
          </a:prstGeom>
          <a:noFill/>
          <a:ln w="9525">
            <a:solidFill>
              <a:srgbClr val="FC012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algn="ctr" eaLnBrk="0" hangingPunct="0">
              <a:spcBef>
                <a:spcPct val="0"/>
              </a:spcBef>
            </a:pPr>
            <a:r>
              <a:rPr kumimoji="1" lang="en-US" altLang="zh-TW" sz="1800" b="1">
                <a:solidFill>
                  <a:schemeClr val="tx1"/>
                </a:solidFill>
                <a:latin typeface="Tahoma" pitchFamily="34" charset="0"/>
                <a:ea typeface="華康楷書體W3" pitchFamily="49" charset="-120"/>
                <a:cs typeface="Tahoma" pitchFamily="34" charset="0"/>
              </a:rPr>
              <a:t>System.out</a:t>
            </a:r>
          </a:p>
        </p:txBody>
      </p:sp>
      <p:sp>
        <p:nvSpPr>
          <p:cNvPr id="173067" name="AutoShape 11"/>
          <p:cNvSpPr>
            <a:spLocks noChangeArrowheads="1"/>
          </p:cNvSpPr>
          <p:nvPr/>
        </p:nvSpPr>
        <p:spPr bwMode="auto">
          <a:xfrm>
            <a:off x="7358082" y="5929330"/>
            <a:ext cx="1571604" cy="381000"/>
          </a:xfrm>
          <a:prstGeom prst="wedgeRoundRectCallout">
            <a:avLst>
              <a:gd name="adj1" fmla="val -61931"/>
              <a:gd name="adj2" fmla="val -110417"/>
              <a:gd name="adj3" fmla="val 16667"/>
            </a:avLst>
          </a:prstGeom>
          <a:noFill/>
          <a:ln w="9525">
            <a:solidFill>
              <a:srgbClr val="FC012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algn="ctr" eaLnBrk="0" hangingPunct="0">
              <a:spcBef>
                <a:spcPct val="0"/>
              </a:spcBef>
            </a:pPr>
            <a:r>
              <a:rPr kumimoji="1" lang="en-US" altLang="zh-TW" sz="1800" b="1" dirty="0" err="1">
                <a:solidFill>
                  <a:schemeClr val="tx1"/>
                </a:solidFill>
                <a:latin typeface="Tahoma" pitchFamily="34" charset="0"/>
                <a:ea typeface="華康楷書體W3" pitchFamily="49" charset="-120"/>
                <a:cs typeface="Tahoma" pitchFamily="34" charset="0"/>
              </a:rPr>
              <a:t>System.err</a:t>
            </a:r>
            <a:endParaRPr kumimoji="1" lang="en-US" altLang="zh-TW" sz="1800" b="1" dirty="0">
              <a:solidFill>
                <a:schemeClr val="tx1"/>
              </a:solidFill>
              <a:latin typeface="Tahoma" pitchFamily="34" charset="0"/>
              <a:ea typeface="華康楷書體W3" pitchFamily="49" charset="-12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2" grpId="0" animBg="1"/>
      <p:bldP spid="173064" grpId="0" animBg="1"/>
      <p:bldP spid="173065" grpId="0" animBg="1" autoUpdateAnimBg="0"/>
      <p:bldP spid="173066" grpId="0" animBg="1" autoUpdateAnimBg="0"/>
      <p:bldP spid="173067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4000" b="1" dirty="0" err="1"/>
              <a:t>InputStream</a:t>
            </a:r>
            <a:r>
              <a:rPr lang="zh-CN" altLang="en-US" sz="4000" b="1" dirty="0"/>
              <a:t>类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268760"/>
            <a:ext cx="8534752" cy="4968552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/>
              <a:t>该</a:t>
            </a:r>
            <a:r>
              <a:rPr lang="zh-CN" altLang="en-US" b="1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抽象类</a:t>
            </a:r>
            <a:r>
              <a:rPr lang="zh-CN" altLang="en-US" b="1" dirty="0"/>
              <a:t>作为所有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字节输入流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类的基类</a:t>
            </a:r>
            <a:r>
              <a:rPr lang="zh-CN" altLang="en-US" b="1" dirty="0"/>
              <a:t>，声明用于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读取</a:t>
            </a:r>
            <a:r>
              <a:rPr lang="zh-CN" altLang="en-US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字节</a:t>
            </a:r>
            <a:r>
              <a:rPr lang="zh-CN" altLang="en-US" b="1" dirty="0"/>
              <a:t>流数据的通用方法。</a:t>
            </a:r>
            <a:endParaRPr lang="en-US" altLang="zh-CN" b="1" dirty="0"/>
          </a:p>
          <a:p>
            <a:pPr>
              <a:spcBef>
                <a:spcPct val="0"/>
              </a:spcBef>
            </a:pPr>
            <a:endParaRPr lang="zh-CN" altLang="en-US" sz="2400" dirty="0"/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CN" sz="2200" b="1" dirty="0">
                <a:latin typeface="Tahoma" pitchFamily="34" charset="0"/>
              </a:rPr>
              <a:t>public </a:t>
            </a:r>
            <a:r>
              <a:rPr lang="en-US" altLang="zh-CN" sz="2200" b="1" dirty="0">
                <a:solidFill>
                  <a:srgbClr val="C00000"/>
                </a:solidFill>
                <a:latin typeface="Tahoma" pitchFamily="34" charset="0"/>
              </a:rPr>
              <a:t>abstract</a:t>
            </a:r>
            <a:r>
              <a:rPr lang="en-US" altLang="zh-CN" sz="2200" b="1" dirty="0">
                <a:latin typeface="Tahoma" pitchFamily="34" charset="0"/>
              </a:rPr>
              <a:t> </a:t>
            </a:r>
            <a:r>
              <a:rPr lang="en-US" altLang="zh-CN" sz="2200" b="1" dirty="0" err="1">
                <a:latin typeface="Tahoma" pitchFamily="34" charset="0"/>
              </a:rPr>
              <a:t>int</a:t>
            </a:r>
            <a:r>
              <a:rPr lang="en-US" altLang="zh-CN" sz="2200" b="1" dirty="0">
                <a:latin typeface="Tahoma" pitchFamily="34" charset="0"/>
              </a:rPr>
              <a:t> </a:t>
            </a:r>
            <a:r>
              <a:rPr lang="en-US" altLang="zh-CN" sz="2200" b="1" dirty="0">
                <a:solidFill>
                  <a:srgbClr val="008000"/>
                </a:solidFill>
                <a:latin typeface="Tahoma" pitchFamily="34" charset="0"/>
              </a:rPr>
              <a:t>read</a:t>
            </a:r>
            <a:r>
              <a:rPr lang="en-US" altLang="zh-CN" sz="2200" b="1" dirty="0">
                <a:latin typeface="Tahoma" pitchFamily="34" charset="0"/>
              </a:rPr>
              <a:t>() </a:t>
            </a:r>
            <a:r>
              <a:rPr lang="en-US" altLang="zh-CN" sz="2200" b="1" dirty="0">
                <a:solidFill>
                  <a:schemeClr val="tx2"/>
                </a:solidFill>
                <a:latin typeface="Tahoma" pitchFamily="34" charset="0"/>
              </a:rPr>
              <a:t>throws </a:t>
            </a:r>
            <a:r>
              <a:rPr lang="en-US" altLang="zh-CN" sz="2200" b="1" dirty="0" err="1">
                <a:solidFill>
                  <a:srgbClr val="0000CC"/>
                </a:solidFill>
                <a:latin typeface="Tahoma" pitchFamily="34" charset="0"/>
              </a:rPr>
              <a:t>IOException</a:t>
            </a:r>
            <a:r>
              <a:rPr lang="en-US" altLang="zh-CN" sz="2200" b="1" dirty="0">
                <a:latin typeface="Tahoma" pitchFamily="34" charset="0"/>
              </a:rPr>
              <a:t>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200" b="1" dirty="0">
                <a:latin typeface="Tahoma" pitchFamily="34" charset="0"/>
              </a:rPr>
              <a:t>public int </a:t>
            </a:r>
            <a:r>
              <a:rPr lang="en-US" altLang="zh-CN" sz="2200" b="1" dirty="0">
                <a:solidFill>
                  <a:srgbClr val="008000"/>
                </a:solidFill>
                <a:latin typeface="Tahoma" pitchFamily="34" charset="0"/>
              </a:rPr>
              <a:t>read</a:t>
            </a:r>
            <a:r>
              <a:rPr lang="en-US" altLang="zh-CN" sz="2200" b="1" dirty="0">
                <a:latin typeface="Tahoma" pitchFamily="34" charset="0"/>
              </a:rPr>
              <a:t>(byte[] </a:t>
            </a:r>
            <a:r>
              <a:rPr lang="en-US" altLang="zh-CN" sz="2200" b="1" dirty="0" err="1">
                <a:latin typeface="Tahoma" pitchFamily="34" charset="0"/>
              </a:rPr>
              <a:t>buf</a:t>
            </a:r>
            <a:r>
              <a:rPr lang="en-US" altLang="zh-CN" sz="2200" b="1" dirty="0">
                <a:latin typeface="Tahoma" pitchFamily="34" charset="0"/>
              </a:rPr>
              <a:t>) </a:t>
            </a:r>
            <a:r>
              <a:rPr lang="en-US" altLang="zh-CN" sz="2200" b="1" dirty="0">
                <a:solidFill>
                  <a:schemeClr val="tx2"/>
                </a:solidFill>
                <a:latin typeface="Tahoma" pitchFamily="34" charset="0"/>
              </a:rPr>
              <a:t>throws </a:t>
            </a:r>
            <a:r>
              <a:rPr lang="en-US" altLang="zh-CN" sz="2200" b="1" dirty="0" err="1">
                <a:solidFill>
                  <a:srgbClr val="0000CC"/>
                </a:solidFill>
                <a:latin typeface="Tahoma" pitchFamily="34" charset="0"/>
              </a:rPr>
              <a:t>IOException</a:t>
            </a:r>
            <a:r>
              <a:rPr lang="en-US" altLang="zh-CN" sz="2200" b="1" dirty="0">
                <a:latin typeface="Tahoma" pitchFamily="34" charset="0"/>
              </a:rPr>
              <a:t>;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CN" sz="2200" b="1" dirty="0">
                <a:latin typeface="Tahoma" pitchFamily="34" charset="0"/>
              </a:rPr>
              <a:t>public int </a:t>
            </a:r>
            <a:r>
              <a:rPr lang="en-US" altLang="zh-CN" sz="2200" b="1" dirty="0">
                <a:solidFill>
                  <a:srgbClr val="008000"/>
                </a:solidFill>
                <a:latin typeface="Tahoma" pitchFamily="34" charset="0"/>
              </a:rPr>
              <a:t>read</a:t>
            </a:r>
            <a:r>
              <a:rPr lang="en-US" altLang="zh-CN" sz="2200" b="1" dirty="0">
                <a:latin typeface="Tahoma" pitchFamily="34" charset="0"/>
              </a:rPr>
              <a:t>(byte[] </a:t>
            </a:r>
            <a:r>
              <a:rPr lang="en-US" altLang="zh-CN" sz="2200" b="1" dirty="0" err="1">
                <a:latin typeface="Tahoma" pitchFamily="34" charset="0"/>
              </a:rPr>
              <a:t>buf</a:t>
            </a:r>
            <a:r>
              <a:rPr lang="en-US" altLang="zh-CN" sz="2200" b="1" dirty="0">
                <a:latin typeface="Tahoma" pitchFamily="34" charset="0"/>
              </a:rPr>
              <a:t>, int offset, int count) </a:t>
            </a:r>
          </a:p>
          <a:p>
            <a:pPr lvl="1" eaLnBrk="1" hangingPunct="1">
              <a:buNone/>
            </a:pPr>
            <a:r>
              <a:rPr lang="en-US" altLang="zh-CN" sz="2200" b="1" dirty="0">
                <a:solidFill>
                  <a:schemeClr val="tx2"/>
                </a:solidFill>
                <a:latin typeface="Tahoma" pitchFamily="34" charset="0"/>
              </a:rPr>
              <a:t>                                                           throws </a:t>
            </a:r>
            <a:r>
              <a:rPr lang="en-US" altLang="zh-CN" sz="2200" b="1" dirty="0" err="1">
                <a:solidFill>
                  <a:srgbClr val="0000CC"/>
                </a:solidFill>
                <a:latin typeface="Tahoma" pitchFamily="34" charset="0"/>
              </a:rPr>
              <a:t>IOException</a:t>
            </a:r>
            <a:r>
              <a:rPr lang="en-US" altLang="zh-CN" sz="2200" b="1" dirty="0">
                <a:latin typeface="Tahoma" pitchFamily="34" charset="0"/>
              </a:rPr>
              <a:t>;</a:t>
            </a:r>
          </a:p>
          <a:p>
            <a:pPr lvl="1" eaLnBrk="1" hangingPunct="1">
              <a:buFont typeface="Wingdings" pitchFamily="2" charset="2"/>
              <a:buChar char="Ø"/>
            </a:pPr>
            <a:endParaRPr lang="en-US" altLang="zh-CN" sz="2200" b="1" dirty="0">
              <a:latin typeface="Tahoma" pitchFamily="34" charset="0"/>
            </a:endParaRP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CN" sz="2200" b="1" dirty="0">
                <a:latin typeface="Tahoma" pitchFamily="34" charset="0"/>
              </a:rPr>
              <a:t>public long </a:t>
            </a:r>
            <a:r>
              <a:rPr lang="en-US" altLang="zh-CN" sz="2200" b="1" dirty="0">
                <a:solidFill>
                  <a:srgbClr val="008000"/>
                </a:solidFill>
                <a:latin typeface="Tahoma" pitchFamily="34" charset="0"/>
              </a:rPr>
              <a:t>skip</a:t>
            </a:r>
            <a:r>
              <a:rPr lang="en-US" altLang="zh-CN" sz="2200" b="1" dirty="0">
                <a:latin typeface="Tahoma" pitchFamily="34" charset="0"/>
              </a:rPr>
              <a:t>(long count) </a:t>
            </a:r>
            <a:r>
              <a:rPr lang="en-US" altLang="zh-CN" sz="2200" b="1" dirty="0">
                <a:solidFill>
                  <a:schemeClr val="tx2"/>
                </a:solidFill>
                <a:latin typeface="Tahoma" pitchFamily="34" charset="0"/>
              </a:rPr>
              <a:t>throws </a:t>
            </a:r>
            <a:r>
              <a:rPr lang="en-US" altLang="zh-CN" sz="2200" b="1" dirty="0" err="1">
                <a:solidFill>
                  <a:schemeClr val="tx2"/>
                </a:solidFill>
                <a:latin typeface="Tahoma" pitchFamily="34" charset="0"/>
              </a:rPr>
              <a:t>IOException</a:t>
            </a:r>
            <a:r>
              <a:rPr lang="en-US" altLang="zh-CN" sz="2200" b="1" dirty="0">
                <a:latin typeface="Tahoma" pitchFamily="34" charset="0"/>
              </a:rPr>
              <a:t>;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CN" sz="2200" b="1" dirty="0">
                <a:latin typeface="Tahoma" pitchFamily="34" charset="0"/>
              </a:rPr>
              <a:t>public </a:t>
            </a:r>
            <a:r>
              <a:rPr lang="en-US" altLang="zh-CN" sz="2200" b="1" dirty="0" err="1">
                <a:latin typeface="Tahoma" pitchFamily="34" charset="0"/>
              </a:rPr>
              <a:t>int</a:t>
            </a:r>
            <a:r>
              <a:rPr lang="en-US" altLang="zh-CN" sz="2200" b="1" dirty="0">
                <a:latin typeface="Tahoma" pitchFamily="34" charset="0"/>
              </a:rPr>
              <a:t> </a:t>
            </a:r>
            <a:r>
              <a:rPr lang="en-US" altLang="zh-CN" sz="2200" b="1" dirty="0">
                <a:solidFill>
                  <a:srgbClr val="008000"/>
                </a:solidFill>
                <a:latin typeface="Tahoma" pitchFamily="34" charset="0"/>
              </a:rPr>
              <a:t>available</a:t>
            </a:r>
            <a:r>
              <a:rPr lang="en-US" altLang="zh-CN" sz="2200" b="1" dirty="0">
                <a:latin typeface="Tahoma" pitchFamily="34" charset="0"/>
              </a:rPr>
              <a:t>() </a:t>
            </a:r>
            <a:r>
              <a:rPr lang="en-US" altLang="zh-CN" sz="2200" b="1" dirty="0">
                <a:solidFill>
                  <a:schemeClr val="tx2"/>
                </a:solidFill>
                <a:latin typeface="Tahoma" pitchFamily="34" charset="0"/>
              </a:rPr>
              <a:t>throws </a:t>
            </a:r>
            <a:r>
              <a:rPr lang="en-US" altLang="zh-CN" sz="2200" b="1" dirty="0" err="1">
                <a:solidFill>
                  <a:schemeClr val="tx2"/>
                </a:solidFill>
                <a:latin typeface="Tahoma" pitchFamily="34" charset="0"/>
              </a:rPr>
              <a:t>IOException</a:t>
            </a:r>
            <a:r>
              <a:rPr lang="en-US" altLang="zh-CN" sz="2200" b="1" dirty="0">
                <a:latin typeface="Tahoma" pitchFamily="34" charset="0"/>
              </a:rPr>
              <a:t>;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CN" sz="2200" b="1" dirty="0">
                <a:latin typeface="Tahoma" pitchFamily="34" charset="0"/>
              </a:rPr>
              <a:t>public void </a:t>
            </a:r>
            <a:r>
              <a:rPr lang="en-US" altLang="zh-CN" sz="2200" b="1" dirty="0">
                <a:solidFill>
                  <a:srgbClr val="008000"/>
                </a:solidFill>
                <a:latin typeface="Tahoma" pitchFamily="34" charset="0"/>
              </a:rPr>
              <a:t>close</a:t>
            </a:r>
            <a:r>
              <a:rPr lang="en-US" altLang="zh-CN" sz="2200" b="1" dirty="0">
                <a:latin typeface="Tahoma" pitchFamily="34" charset="0"/>
              </a:rPr>
              <a:t>() </a:t>
            </a:r>
            <a:r>
              <a:rPr lang="en-US" altLang="zh-CN" sz="2200" b="1" dirty="0">
                <a:solidFill>
                  <a:schemeClr val="tx2"/>
                </a:solidFill>
                <a:latin typeface="Tahoma" pitchFamily="34" charset="0"/>
              </a:rPr>
              <a:t>throws </a:t>
            </a:r>
            <a:r>
              <a:rPr lang="en-US" altLang="zh-CN" sz="2200" b="1" dirty="0" err="1">
                <a:solidFill>
                  <a:schemeClr val="tx2"/>
                </a:solidFill>
                <a:latin typeface="Tahoma" pitchFamily="34" charset="0"/>
              </a:rPr>
              <a:t>IOException</a:t>
            </a:r>
            <a:r>
              <a:rPr lang="en-US" altLang="zh-CN" sz="2200" b="1" dirty="0">
                <a:latin typeface="Tahoma" pitchFamily="34" charset="0"/>
              </a:rPr>
              <a:t>;</a:t>
            </a:r>
          </a:p>
          <a:p>
            <a:pPr eaLnBrk="1" hangingPunct="1"/>
            <a:endParaRPr lang="en-US" altLang="zh-CN" sz="2200" b="1" dirty="0">
              <a:latin typeface="Tahoma" pitchFamily="34" charset="0"/>
            </a:endParaRPr>
          </a:p>
          <a:p>
            <a:pPr marL="295275" lvl="2" indent="0" algn="ctr" eaLnBrk="1" hangingPunct="1">
              <a:spcBef>
                <a:spcPts val="0"/>
              </a:spcBef>
              <a:buNone/>
            </a:pPr>
            <a:r>
              <a:rPr lang="en-US" altLang="zh-CN" sz="2400" b="1" i="1" dirty="0"/>
              <a:t>Every method here can throw an </a:t>
            </a:r>
            <a:r>
              <a:rPr lang="en-US" altLang="zh-CN" sz="2400" b="1" i="1" dirty="0" err="1">
                <a:solidFill>
                  <a:srgbClr val="0000CC"/>
                </a:solidFill>
                <a:latin typeface="Courier New" pitchFamily="49" charset="0"/>
              </a:rPr>
              <a:t>IOException</a:t>
            </a:r>
            <a:r>
              <a:rPr lang="en-US" altLang="zh-CN" sz="2400" b="1" i="1" dirty="0"/>
              <a:t>;</a:t>
            </a:r>
          </a:p>
        </p:txBody>
      </p:sp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696DD49-31CB-49A7-830E-6D1B66D73F7B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33</a:t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err="1"/>
              <a:t>InputStream</a:t>
            </a:r>
            <a:r>
              <a:rPr lang="zh-CN" altLang="en-US" sz="4000" dirty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7"/>
            <a:ext cx="8229600" cy="4430117"/>
          </a:xfrm>
        </p:spPr>
        <p:txBody>
          <a:bodyPr/>
          <a:lstStyle/>
          <a:p>
            <a:pPr algn="ctr">
              <a:buNone/>
            </a:pPr>
            <a:r>
              <a:rPr lang="en-US" b="1" dirty="0"/>
              <a:t>public </a:t>
            </a:r>
            <a:r>
              <a:rPr lang="en-US" b="1" dirty="0">
                <a:solidFill>
                  <a:srgbClr val="006600"/>
                </a:solidFill>
              </a:rPr>
              <a:t>abstract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int</a:t>
            </a:r>
            <a:r>
              <a:rPr lang="en-US" b="1" dirty="0"/>
              <a:t> read() throws </a:t>
            </a:r>
            <a:r>
              <a:rPr lang="en-US" b="1" dirty="0" err="1">
                <a:solidFill>
                  <a:srgbClr val="FF0000"/>
                </a:solidFill>
              </a:rPr>
              <a:t>IOException</a:t>
            </a:r>
            <a:endParaRPr lang="en-US" b="1" dirty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altLang="zh-CN" dirty="0"/>
          </a:p>
          <a:p>
            <a:pPr lvl="1"/>
            <a:r>
              <a:rPr lang="zh-CN" altLang="en-US" dirty="0"/>
              <a:t>从输入流中读取数据的下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一个字节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返回 </a:t>
            </a:r>
            <a:r>
              <a:rPr lang="en-US" altLang="zh-CN" dirty="0"/>
              <a:t>0 </a:t>
            </a:r>
            <a:r>
              <a:rPr lang="zh-CN" altLang="en-US" dirty="0"/>
              <a:t>到 </a:t>
            </a:r>
            <a:r>
              <a:rPr lang="en-US" altLang="zh-CN" dirty="0"/>
              <a:t>255 </a:t>
            </a:r>
            <a:r>
              <a:rPr lang="zh-CN" altLang="en-US" dirty="0"/>
              <a:t>范围内的 </a:t>
            </a: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字节值。</a:t>
            </a:r>
            <a:endParaRPr lang="en-US" altLang="zh-CN" dirty="0"/>
          </a:p>
          <a:p>
            <a:pPr lvl="1"/>
            <a:r>
              <a:rPr lang="zh-CN" altLang="en-US" dirty="0"/>
              <a:t>如果因为已经到达流末尾而没有可用的字节，则返回值 </a:t>
            </a:r>
            <a:r>
              <a:rPr lang="en-US" altLang="zh-CN" dirty="0"/>
              <a:t>-1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其子类必须提供此方法的一个实现。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5C36BA-C220-42ED-9FCC-1D4F08FDAA77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0FAE077-3B99-4B6F-A648-84BEF9B1CB1B}" type="slidenum">
              <a:rPr lang="en-US" altLang="zh-CN" sz="1400" b="0" smtClean="0">
                <a:solidFill>
                  <a:schemeClr val="tx1"/>
                </a:solidFill>
              </a:rPr>
              <a:pPr eaLnBrk="1" hangingPunct="1"/>
              <a:t>35</a:t>
            </a:fld>
            <a:endParaRPr lang="en-US" altLang="zh-CN" sz="1400" b="0" dirty="0">
              <a:solidFill>
                <a:schemeClr val="tx1"/>
              </a:solidFill>
            </a:endParaRP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395536" y="260648"/>
            <a:ext cx="8499574" cy="4318544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>
              <a:spcBef>
                <a:spcPct val="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标准输入、输出</a:t>
            </a:r>
          </a:p>
          <a:p>
            <a:pPr algn="l">
              <a:spcBef>
                <a:spcPts val="0"/>
              </a:spcBef>
            </a:pPr>
            <a:r>
              <a:rPr lang="en-US" altLang="zh-CN" sz="2200" b="1" dirty="0">
                <a:solidFill>
                  <a:schemeClr val="tx1"/>
                </a:solidFill>
                <a:latin typeface="+mj-lt"/>
              </a:rPr>
              <a:t>import java.io.*;</a:t>
            </a:r>
          </a:p>
          <a:p>
            <a:pPr algn="l">
              <a:spcBef>
                <a:spcPts val="0"/>
              </a:spcBef>
            </a:pPr>
            <a:endParaRPr lang="zh-CN" altLang="en-US" sz="1000" b="1" dirty="0">
              <a:solidFill>
                <a:schemeClr val="tx1"/>
              </a:solidFill>
              <a:latin typeface="+mj-lt"/>
            </a:endParaRPr>
          </a:p>
          <a:p>
            <a:pPr algn="l">
              <a:spcBef>
                <a:spcPts val="0"/>
              </a:spcBef>
            </a:pPr>
            <a:r>
              <a:rPr lang="en-US" altLang="zh-CN" sz="2200" b="1" dirty="0">
                <a:solidFill>
                  <a:schemeClr val="tx1"/>
                </a:solidFill>
                <a:latin typeface="+mj-lt"/>
              </a:rPr>
              <a:t>public class </a:t>
            </a:r>
            <a:r>
              <a:rPr lang="en-US" altLang="zh-CN" sz="2200" b="1" dirty="0" err="1">
                <a:solidFill>
                  <a:schemeClr val="tx1"/>
                </a:solidFill>
                <a:latin typeface="+mj-lt"/>
              </a:rPr>
              <a:t>TranslateByte</a:t>
            </a:r>
            <a:r>
              <a:rPr lang="en-US" altLang="zh-CN" sz="2200" b="1" dirty="0">
                <a:solidFill>
                  <a:schemeClr val="tx1"/>
                </a:solidFill>
                <a:latin typeface="+mj-lt"/>
              </a:rPr>
              <a:t> {</a:t>
            </a:r>
          </a:p>
          <a:p>
            <a:pPr algn="l">
              <a:spcBef>
                <a:spcPts val="0"/>
              </a:spcBef>
            </a:pPr>
            <a:r>
              <a:rPr lang="en-US" altLang="zh-CN" sz="2200" b="1" dirty="0">
                <a:solidFill>
                  <a:schemeClr val="tx1"/>
                </a:solidFill>
                <a:latin typeface="+mj-lt"/>
              </a:rPr>
              <a:t>    public static void main(String[] </a:t>
            </a:r>
            <a:r>
              <a:rPr lang="en-US" altLang="zh-CN" sz="2200" b="1" dirty="0" err="1">
                <a:solidFill>
                  <a:schemeClr val="tx1"/>
                </a:solidFill>
                <a:latin typeface="+mj-lt"/>
              </a:rPr>
              <a:t>args</a:t>
            </a:r>
            <a:r>
              <a:rPr lang="en-US" altLang="zh-CN" sz="2200" b="1" dirty="0">
                <a:solidFill>
                  <a:schemeClr val="tx1"/>
                </a:solidFill>
                <a:latin typeface="+mj-lt"/>
              </a:rPr>
              <a:t>) </a:t>
            </a:r>
            <a:r>
              <a:rPr lang="en-US" altLang="zh-CN" sz="2200" b="1" dirty="0">
                <a:solidFill>
                  <a:srgbClr val="006600"/>
                </a:solidFill>
                <a:latin typeface="+mj-lt"/>
              </a:rPr>
              <a:t>throws </a:t>
            </a:r>
            <a:r>
              <a:rPr lang="en-US" altLang="zh-CN" sz="2200" b="1" dirty="0" err="1">
                <a:solidFill>
                  <a:srgbClr val="006600"/>
                </a:solidFill>
                <a:latin typeface="+mj-lt"/>
              </a:rPr>
              <a:t>IOException</a:t>
            </a:r>
            <a:r>
              <a:rPr lang="en-US" altLang="zh-CN" sz="2200" b="1" dirty="0">
                <a:solidFill>
                  <a:schemeClr val="tx1"/>
                </a:solidFill>
                <a:latin typeface="+mj-lt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altLang="zh-CN" sz="2200" b="1" dirty="0">
                <a:solidFill>
                  <a:schemeClr val="tx1"/>
                </a:solidFill>
                <a:latin typeface="+mj-lt"/>
              </a:rPr>
              <a:t>        byte from=(byte)’b’;	//’b’</a:t>
            </a:r>
            <a:r>
              <a:rPr lang="zh-CN" altLang="en-US" sz="2200" b="1" dirty="0">
                <a:latin typeface="+mj-lt"/>
              </a:rPr>
              <a:t>字符</a:t>
            </a:r>
            <a:endParaRPr lang="en-US" altLang="zh-CN" sz="2200" b="1" dirty="0">
              <a:solidFill>
                <a:schemeClr val="tx1"/>
              </a:solidFill>
              <a:latin typeface="+mj-lt"/>
            </a:endParaRPr>
          </a:p>
          <a:p>
            <a:pPr algn="l">
              <a:spcBef>
                <a:spcPts val="0"/>
              </a:spcBef>
            </a:pPr>
            <a:r>
              <a:rPr lang="en-US" altLang="zh-CN" sz="2200" b="1" dirty="0">
                <a:solidFill>
                  <a:schemeClr val="tx1"/>
                </a:solidFill>
                <a:latin typeface="+mj-lt"/>
              </a:rPr>
              <a:t>        byte to=(byte)</a:t>
            </a:r>
            <a:r>
              <a:rPr lang="en-US" altLang="zh-CN" sz="2200" b="1" dirty="0">
                <a:solidFill>
                  <a:srgbClr val="C00000"/>
                </a:solidFill>
                <a:latin typeface="+mj-lt"/>
              </a:rPr>
              <a:t>’B’;		//’B’</a:t>
            </a:r>
            <a:r>
              <a:rPr lang="zh-CN" altLang="en-US" sz="2200" b="1" dirty="0">
                <a:solidFill>
                  <a:srgbClr val="C00000"/>
                </a:solidFill>
                <a:latin typeface="+mj-lt"/>
              </a:rPr>
              <a:t>字符</a:t>
            </a:r>
            <a:endParaRPr lang="en-US" altLang="zh-CN" sz="2200" b="1" dirty="0">
              <a:solidFill>
                <a:schemeClr val="tx1"/>
              </a:solidFill>
              <a:latin typeface="+mj-lt"/>
            </a:endParaRPr>
          </a:p>
          <a:p>
            <a:pPr algn="l">
              <a:spcBef>
                <a:spcPts val="0"/>
              </a:spcBef>
            </a:pPr>
            <a:r>
              <a:rPr lang="en-US" altLang="zh-CN" sz="2200" b="1" dirty="0">
                <a:solidFill>
                  <a:schemeClr val="tx1"/>
                </a:solidFill>
                <a:latin typeface="+mj-lt"/>
              </a:rPr>
              <a:t>        </a:t>
            </a:r>
            <a:r>
              <a:rPr lang="en-US" altLang="zh-CN" sz="2200" b="1" dirty="0" err="1">
                <a:solidFill>
                  <a:schemeClr val="tx1"/>
                </a:solidFill>
                <a:latin typeface="+mj-lt"/>
              </a:rPr>
              <a:t>int</a:t>
            </a:r>
            <a:r>
              <a:rPr lang="en-US" altLang="zh-CN" sz="2200" b="1" dirty="0">
                <a:solidFill>
                  <a:schemeClr val="tx1"/>
                </a:solidFill>
                <a:latin typeface="+mj-lt"/>
              </a:rPr>
              <a:t> b;</a:t>
            </a:r>
          </a:p>
          <a:p>
            <a:pPr algn="l">
              <a:spcBef>
                <a:spcPts val="0"/>
              </a:spcBef>
            </a:pPr>
            <a:r>
              <a:rPr lang="en-US" altLang="zh-CN" sz="2200" b="1" dirty="0">
                <a:solidFill>
                  <a:schemeClr val="tx1"/>
                </a:solidFill>
                <a:latin typeface="+mj-lt"/>
              </a:rPr>
              <a:t>        while((b= </a:t>
            </a:r>
            <a:r>
              <a:rPr lang="en-US" altLang="zh-CN" sz="2200" b="1" dirty="0" err="1">
                <a:solidFill>
                  <a:srgbClr val="C00000"/>
                </a:solidFill>
                <a:latin typeface="+mj-lt"/>
              </a:rPr>
              <a:t>System.in</a:t>
            </a:r>
            <a:r>
              <a:rPr lang="en-US" altLang="zh-CN" sz="2200" b="1" dirty="0" err="1">
                <a:solidFill>
                  <a:srgbClr val="006600"/>
                </a:solidFill>
                <a:latin typeface="+mj-lt"/>
              </a:rPr>
              <a:t>.read</a:t>
            </a:r>
            <a:r>
              <a:rPr lang="en-US" altLang="zh-CN" sz="2200" b="1" dirty="0">
                <a:solidFill>
                  <a:srgbClr val="006600"/>
                </a:solidFill>
                <a:latin typeface="+mj-lt"/>
              </a:rPr>
              <a:t>() </a:t>
            </a:r>
            <a:r>
              <a:rPr lang="en-US" altLang="zh-CN" sz="2200" b="1" dirty="0">
                <a:solidFill>
                  <a:schemeClr val="tx1"/>
                </a:solidFill>
                <a:latin typeface="+mj-lt"/>
              </a:rPr>
              <a:t>)!=‘\r’)           //</a:t>
            </a:r>
            <a:r>
              <a:rPr lang="zh-CN" altLang="en-US" sz="2200" b="1" dirty="0">
                <a:solidFill>
                  <a:srgbClr val="C00000"/>
                </a:solidFill>
                <a:latin typeface="+mj-lt"/>
              </a:rPr>
              <a:t>从键盘读入一个字节</a:t>
            </a:r>
            <a:endParaRPr lang="en-US" altLang="zh-CN" sz="2200" b="1" dirty="0">
              <a:solidFill>
                <a:srgbClr val="C00000"/>
              </a:solidFill>
              <a:latin typeface="+mj-lt"/>
            </a:endParaRPr>
          </a:p>
          <a:p>
            <a:pPr algn="l">
              <a:spcBef>
                <a:spcPts val="0"/>
              </a:spcBef>
            </a:pPr>
            <a:r>
              <a:rPr lang="en-US" altLang="zh-CN" sz="2200" b="1" dirty="0">
                <a:solidFill>
                  <a:schemeClr val="tx1"/>
                </a:solidFill>
                <a:latin typeface="+mj-lt"/>
              </a:rPr>
              <a:t>            </a:t>
            </a:r>
            <a:r>
              <a:rPr lang="en-US" altLang="zh-CN" sz="2200" b="1" dirty="0" err="1">
                <a:solidFill>
                  <a:srgbClr val="C00000"/>
                </a:solidFill>
                <a:latin typeface="+mj-lt"/>
              </a:rPr>
              <a:t>System.out</a:t>
            </a:r>
            <a:r>
              <a:rPr lang="en-US" altLang="zh-CN" sz="2200" b="1" dirty="0" err="1">
                <a:solidFill>
                  <a:srgbClr val="0000CC"/>
                </a:solidFill>
                <a:latin typeface="+mj-lt"/>
              </a:rPr>
              <a:t>.write</a:t>
            </a:r>
            <a:r>
              <a:rPr lang="en-US" altLang="zh-CN" sz="2200" b="1" dirty="0">
                <a:solidFill>
                  <a:schemeClr val="tx1"/>
                </a:solidFill>
                <a:latin typeface="+mj-lt"/>
              </a:rPr>
              <a:t>(b==from ? to : b);    //</a:t>
            </a:r>
            <a:r>
              <a:rPr lang="zh-CN" altLang="en-US" sz="2200" b="1" dirty="0">
                <a:solidFill>
                  <a:srgbClr val="C00000"/>
                </a:solidFill>
                <a:latin typeface="+mj-lt"/>
              </a:rPr>
              <a:t>写入</a:t>
            </a:r>
            <a:r>
              <a:rPr lang="zh-CN" altLang="en-US" sz="2200" b="1" dirty="0">
                <a:solidFill>
                  <a:srgbClr val="000099"/>
                </a:solidFill>
                <a:latin typeface="Tahoma" pitchFamily="34" charset="0"/>
              </a:rPr>
              <a:t>标准输出流</a:t>
            </a:r>
            <a:r>
              <a:rPr lang="en-US" altLang="zh-CN" sz="2200" b="1" dirty="0">
                <a:solidFill>
                  <a:srgbClr val="C00000"/>
                </a:solidFill>
                <a:latin typeface="+mj-lt"/>
              </a:rPr>
              <a:t>out</a:t>
            </a:r>
            <a:endParaRPr lang="zh-CN" altLang="en-US" sz="2200" b="1" dirty="0">
              <a:solidFill>
                <a:srgbClr val="C00000"/>
              </a:solidFill>
              <a:latin typeface="+mj-lt"/>
            </a:endParaRPr>
          </a:p>
          <a:p>
            <a:pPr algn="l">
              <a:spcBef>
                <a:spcPts val="0"/>
              </a:spcBef>
            </a:pPr>
            <a:r>
              <a:rPr lang="zh-CN" altLang="en-US" sz="1000" b="1" dirty="0">
                <a:solidFill>
                  <a:schemeClr val="tx1"/>
                </a:solidFill>
                <a:latin typeface="+mj-lt"/>
              </a:rPr>
              <a:t>        </a:t>
            </a:r>
          </a:p>
          <a:p>
            <a:pPr algn="l">
              <a:spcBef>
                <a:spcPts val="0"/>
              </a:spcBef>
            </a:pPr>
            <a:r>
              <a:rPr lang="en-US" altLang="zh-CN" sz="2200" b="1" dirty="0">
                <a:solidFill>
                  <a:srgbClr val="0000CC"/>
                </a:solidFill>
                <a:latin typeface="+mj-lt"/>
              </a:rPr>
              <a:t>        </a:t>
            </a:r>
            <a:r>
              <a:rPr lang="en-US" altLang="zh-CN" sz="2200" b="1" dirty="0" err="1">
                <a:solidFill>
                  <a:srgbClr val="0000CC"/>
                </a:solidFill>
                <a:latin typeface="+mj-lt"/>
              </a:rPr>
              <a:t>System.out.write</a:t>
            </a:r>
            <a:r>
              <a:rPr lang="en-US" altLang="zh-CN" sz="2200" b="1" dirty="0">
                <a:solidFill>
                  <a:schemeClr val="tx1"/>
                </a:solidFill>
                <a:latin typeface="+mj-lt"/>
              </a:rPr>
              <a:t>('\n'); 	 </a:t>
            </a:r>
            <a:r>
              <a:rPr lang="en-US" altLang="zh-CN" sz="2200" b="1" dirty="0">
                <a:solidFill>
                  <a:schemeClr val="tx1"/>
                </a:solidFill>
              </a:rPr>
              <a:t>//</a:t>
            </a:r>
            <a:r>
              <a:rPr lang="zh-CN" altLang="en-US" sz="2200" b="1" dirty="0">
                <a:solidFill>
                  <a:schemeClr val="tx1"/>
                </a:solidFill>
              </a:rPr>
              <a:t>当字符串中含有</a:t>
            </a:r>
            <a:r>
              <a:rPr lang="en-US" altLang="zh-CN" sz="2200" b="1" dirty="0">
                <a:solidFill>
                  <a:schemeClr val="tx1"/>
                </a:solidFill>
              </a:rPr>
              <a:t>'\n'</a:t>
            </a:r>
            <a:r>
              <a:rPr lang="zh-CN" altLang="en-US" sz="2200" b="1" dirty="0">
                <a:solidFill>
                  <a:schemeClr val="tx1"/>
                </a:solidFill>
              </a:rPr>
              <a:t>时会刷新</a:t>
            </a:r>
            <a:r>
              <a:rPr lang="en-US" altLang="zh-CN" sz="2200" b="1" dirty="0">
                <a:solidFill>
                  <a:schemeClr val="tx1"/>
                </a:solidFill>
              </a:rPr>
              <a:t>out</a:t>
            </a:r>
            <a:endParaRPr lang="en-US" altLang="zh-CN" sz="2200" b="1" dirty="0">
              <a:solidFill>
                <a:schemeClr val="tx1"/>
              </a:solidFill>
              <a:latin typeface="+mj-lt"/>
            </a:endParaRPr>
          </a:p>
          <a:p>
            <a:pPr algn="l">
              <a:spcBef>
                <a:spcPts val="0"/>
              </a:spcBef>
            </a:pPr>
            <a:r>
              <a:rPr lang="zh-CN" altLang="en-US" sz="2200" b="1" dirty="0">
                <a:solidFill>
                  <a:schemeClr val="tx1"/>
                </a:solidFill>
                <a:latin typeface="+mj-lt"/>
              </a:rPr>
              <a:t>    </a:t>
            </a:r>
            <a:r>
              <a:rPr lang="en-US" altLang="zh-CN" sz="2200" b="1" dirty="0">
                <a:solidFill>
                  <a:schemeClr val="tx1"/>
                </a:solidFill>
                <a:latin typeface="+mj-lt"/>
              </a:rPr>
              <a:t>}</a:t>
            </a:r>
          </a:p>
          <a:p>
            <a:pPr algn="l">
              <a:spcBef>
                <a:spcPts val="0"/>
              </a:spcBef>
            </a:pPr>
            <a:r>
              <a:rPr lang="en-US" altLang="zh-CN" sz="2200" b="1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971600" y="4637507"/>
            <a:ext cx="2362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输入：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lang="en-US" altLang="zh-CN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racada</a:t>
            </a:r>
            <a:r>
              <a:rPr lang="en-US" altLang="zh-CN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ra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!</a:t>
            </a: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4355976" y="4668173"/>
            <a:ext cx="2490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输出：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dirty="0" err="1">
                <a:solidFill>
                  <a:srgbClr val="0000CC"/>
                </a:solidFill>
                <a:latin typeface="Times New Roman" pitchFamily="18" charset="0"/>
              </a:rPr>
              <a:t>B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</a:rPr>
              <a:t>racada</a:t>
            </a:r>
            <a:r>
              <a:rPr lang="en-US" altLang="zh-CN" dirty="0" err="1">
                <a:solidFill>
                  <a:srgbClr val="0000CC"/>
                </a:solidFill>
                <a:latin typeface="Times New Roman" pitchFamily="18" charset="0"/>
              </a:rPr>
              <a:t>B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</a:rPr>
              <a:t>ra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!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BD1473-ED94-4E9B-A570-35F0C0698064}"/>
              </a:ext>
            </a:extLst>
          </p:cNvPr>
          <p:cNvSpPr txBox="1"/>
          <p:nvPr/>
        </p:nvSpPr>
        <p:spPr>
          <a:xfrm>
            <a:off x="1032179" y="5648464"/>
            <a:ext cx="6647593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C00000"/>
                </a:solidFill>
                <a:latin typeface="+mj-lt"/>
              </a:rPr>
              <a:t>System.out</a:t>
            </a:r>
            <a:r>
              <a:rPr lang="en-US" altLang="zh-CN" sz="2000" b="1" dirty="0" err="1">
                <a:solidFill>
                  <a:srgbClr val="0000CC"/>
                </a:solidFill>
                <a:latin typeface="+mj-lt"/>
              </a:rPr>
              <a:t>.write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(int c); 	//</a:t>
            </a:r>
            <a:r>
              <a:rPr lang="zh-CN" altLang="en-US" sz="2000" b="1" dirty="0">
                <a:solidFill>
                  <a:srgbClr val="000099"/>
                </a:solidFill>
                <a:latin typeface="Tahoma" pitchFamily="34" charset="0"/>
                <a:cs typeface="Courier New" pitchFamily="49" charset="0"/>
              </a:rPr>
              <a:t>显示整数</a:t>
            </a:r>
            <a:r>
              <a:rPr lang="en-US" altLang="zh-CN" sz="2000" b="1" dirty="0">
                <a:solidFill>
                  <a:srgbClr val="000099"/>
                </a:solidFill>
                <a:latin typeface="Tahoma" pitchFamily="34" charset="0"/>
                <a:cs typeface="Courier New" pitchFamily="49" charset="0"/>
              </a:rPr>
              <a:t>c</a:t>
            </a:r>
            <a:r>
              <a:rPr lang="zh-CN" altLang="en-US" sz="2000" b="1" dirty="0">
                <a:solidFill>
                  <a:srgbClr val="000099"/>
                </a:solidFill>
                <a:latin typeface="Tahoma" pitchFamily="34" charset="0"/>
                <a:cs typeface="Courier New" pitchFamily="49" charset="0"/>
              </a:rPr>
              <a:t>对应的</a:t>
            </a:r>
            <a:r>
              <a:rPr lang="zh-CN" altLang="zh-CN" sz="2000" dirty="0">
                <a:latin typeface="Consolas" panose="020B0609020204030204" pitchFamily="49" charset="0"/>
              </a:rPr>
              <a:t>ASCII</a:t>
            </a:r>
            <a:r>
              <a:rPr lang="zh-CN" altLang="en-US" sz="2000" dirty="0">
                <a:latin typeface="Consolas" panose="020B0609020204030204" pitchFamily="49" charset="0"/>
              </a:rPr>
              <a:t>字符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solidFill>
                  <a:srgbClr val="C00000"/>
                </a:solidFill>
                <a:latin typeface="+mj-lt"/>
              </a:rPr>
              <a:t>System.out</a:t>
            </a:r>
            <a:r>
              <a:rPr lang="en-US" altLang="zh-CN" sz="2000" b="1" dirty="0" err="1">
                <a:solidFill>
                  <a:srgbClr val="0000CC"/>
                </a:solidFill>
                <a:latin typeface="+mj-lt"/>
              </a:rPr>
              <a:t>.print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(int c);	//</a:t>
            </a:r>
            <a:r>
              <a:rPr lang="zh-CN" altLang="en-US" sz="2000" b="0" i="0" dirty="0">
                <a:solidFill>
                  <a:srgbClr val="666666"/>
                </a:solidFill>
                <a:effectLst/>
                <a:latin typeface="pingfang SC"/>
              </a:rPr>
              <a:t>显示整数值</a:t>
            </a:r>
            <a:r>
              <a:rPr lang="en-US" altLang="zh-CN" sz="2000" b="0" i="0" dirty="0">
                <a:solidFill>
                  <a:srgbClr val="666666"/>
                </a:solidFill>
                <a:effectLst/>
                <a:latin typeface="pingfang SC"/>
              </a:rPr>
              <a:t>c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2436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4" grpId="0"/>
      <p:bldP spid="174085" grpId="0"/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b="1" dirty="0">
                <a:solidFill>
                  <a:srgbClr val="008000"/>
                </a:solidFill>
                <a:latin typeface="Tahoma" pitchFamily="34" charset="0"/>
              </a:rPr>
              <a:t>read</a:t>
            </a:r>
            <a:r>
              <a:rPr lang="zh-CN" altLang="en-US" sz="2400" b="1" dirty="0">
                <a:latin typeface="Tahoma" pitchFamily="34" charset="0"/>
              </a:rPr>
              <a:t>方法示例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</a:rPr>
              <a:t>(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</a:rPr>
              <a:t>输出及说明见下页，课后运行，了解不同的编码方式</a:t>
            </a: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</a:rPr>
              <a:t>)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534418" y="782177"/>
            <a:ext cx="8229600" cy="5885566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import java.io.*;</a:t>
            </a:r>
            <a:endParaRPr lang="zh-CN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StandardIO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{	</a:t>
            </a:r>
          </a:p>
          <a:p>
            <a:pPr marL="400050" lvl="1" indent="0"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public static void main(String []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marL="800100" lvl="2" indent="0"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int b = 0, 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=0;</a:t>
            </a:r>
          </a:p>
          <a:p>
            <a:pPr marL="800100" lvl="2" indent="0"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byte[] </a:t>
            </a:r>
            <a:r>
              <a:rPr lang="en-US" altLang="zh-CN" sz="1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r=new byte[50];</a:t>
            </a:r>
          </a:p>
          <a:p>
            <a:pPr marL="800100" lvl="2" indent="0">
              <a:buNone/>
            </a:pP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InputStream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stdin= </a:t>
            </a: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System.in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marL="800100" lvl="2" indent="0"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while(true) {</a:t>
            </a:r>
          </a:p>
          <a:p>
            <a:pPr marL="1257300" lvl="3" indent="0"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try {</a:t>
            </a:r>
          </a:p>
          <a:p>
            <a:pPr marL="1714500" lvl="4" indent="0"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= </a:t>
            </a:r>
            <a:r>
              <a:rPr lang="en-US" altLang="zh-CN" sz="1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stdin.read</a:t>
            </a:r>
            <a:r>
              <a:rPr lang="en-US" altLang="zh-CN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1714500" lvl="4" indent="0">
              <a:buNone/>
            </a:pPr>
            <a:r>
              <a:rPr lang="en-US" altLang="zh-CN" sz="1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buffer[</a:t>
            </a:r>
            <a:r>
              <a:rPr lang="en-US" altLang="zh-CN" sz="18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++]=(byte)b;</a:t>
            </a:r>
            <a:endParaRPr lang="zh-CN" altLang="en-US" sz="1800" b="1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4" indent="0"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if(b==(int)'#’)	break;</a:t>
            </a:r>
            <a:endParaRPr lang="zh-CN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4" indent="0">
              <a:buNone/>
            </a:pPr>
            <a:r>
              <a:rPr lang="en-US" altLang="zh-CN" sz="18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</a:t>
            </a: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(b+“; ”);	//</a:t>
            </a:r>
            <a:r>
              <a:rPr lang="zh-CN" altLang="en-US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以字节为单位输出</a:t>
            </a:r>
            <a:endParaRPr lang="en-US" altLang="zh-CN" sz="18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4" indent="0">
              <a:buNone/>
            </a:pP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if(b==10)		</a:t>
            </a:r>
            <a:r>
              <a:rPr lang="en-US" altLang="zh-CN" sz="18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	//'\n'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换行</a:t>
            </a:r>
          </a:p>
          <a:p>
            <a:pPr marL="1714500" lvl="4" indent="0"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stdin.close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1257300" lvl="3" indent="0"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}catch(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ie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marL="1714500" lvl="4" indent="0">
              <a:buNone/>
            </a:pP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异常发生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pPr marL="1257300" lvl="3" indent="0"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800100" lvl="2" indent="0"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800100" lvl="2" indent="0">
              <a:buNone/>
            </a:pP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键盘输入：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\n“ + </a:t>
            </a:r>
            <a:r>
              <a:rPr lang="en-US" altLang="zh-CN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String(buffer)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400050" lvl="1" indent="0">
              <a:buNone/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00826" y="6215082"/>
            <a:ext cx="2133600" cy="476250"/>
          </a:xfrm>
        </p:spPr>
        <p:txBody>
          <a:bodyPr/>
          <a:lstStyle/>
          <a:p>
            <a:pPr>
              <a:defRPr/>
            </a:pPr>
            <a:fld id="{C65C36BA-C220-42ED-9FCC-1D4F08FDAA77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E17A91-E28F-4875-98AF-F644C7E03270}"/>
              </a:ext>
            </a:extLst>
          </p:cNvPr>
          <p:cNvSpPr txBox="1"/>
          <p:nvPr/>
        </p:nvSpPr>
        <p:spPr>
          <a:xfrm>
            <a:off x="4834713" y="2171518"/>
            <a:ext cx="382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0099"/>
                </a:solidFill>
                <a:latin typeface="Tahoma" pitchFamily="34" charset="0"/>
              </a:rPr>
              <a:t>//</a:t>
            </a:r>
            <a:r>
              <a:rPr lang="zh-CN" altLang="en-US" sz="1800" dirty="0">
                <a:solidFill>
                  <a:srgbClr val="000099"/>
                </a:solidFill>
                <a:latin typeface="Tahoma" pitchFamily="34" charset="0"/>
              </a:rPr>
              <a:t>声明输入字节流并指向标准输入流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DB1871-9DDB-4076-9A00-C92A1B6D68D5}"/>
              </a:ext>
            </a:extLst>
          </p:cNvPr>
          <p:cNvSpPr txBox="1"/>
          <p:nvPr/>
        </p:nvSpPr>
        <p:spPr>
          <a:xfrm>
            <a:off x="4067944" y="2953505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rgbClr val="000099"/>
                </a:solidFill>
                <a:latin typeface="Tahoma" pitchFamily="34" charset="0"/>
              </a:rPr>
              <a:t>//</a:t>
            </a:r>
            <a:r>
              <a:rPr lang="zh-CN" altLang="en-US" sz="1800" b="1" dirty="0">
                <a:solidFill>
                  <a:srgbClr val="000099"/>
                </a:solidFill>
                <a:latin typeface="Tahoma" pitchFamily="34" charset="0"/>
              </a:rPr>
              <a:t>使用流读入一个字节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3D37EC-6319-46B9-BB67-EFBC7D00FB23}"/>
              </a:ext>
            </a:extLst>
          </p:cNvPr>
          <p:cNvSpPr txBox="1"/>
          <p:nvPr/>
        </p:nvSpPr>
        <p:spPr>
          <a:xfrm>
            <a:off x="4139952" y="4365104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rgbClr val="000099"/>
                </a:solidFill>
                <a:latin typeface="Tahoma" pitchFamily="34" charset="0"/>
              </a:rPr>
              <a:t>//</a:t>
            </a:r>
            <a:r>
              <a:rPr lang="zh-CN" altLang="en-US" sz="1800" b="1" dirty="0"/>
              <a:t>标准输入流不</a:t>
            </a:r>
            <a:r>
              <a:rPr lang="zh-CN" altLang="en-US" sz="1800" b="1" dirty="0">
                <a:solidFill>
                  <a:srgbClr val="000099"/>
                </a:solidFill>
                <a:latin typeface="Tahoma" pitchFamily="34" charset="0"/>
              </a:rPr>
              <a:t>关闭</a:t>
            </a:r>
            <a:endParaRPr lang="zh-CN" altLang="en-US" dirty="0"/>
          </a:p>
        </p:txBody>
      </p:sp>
      <p:sp>
        <p:nvSpPr>
          <p:cNvPr id="6" name="标注: 线形 5">
            <a:extLst>
              <a:ext uri="{FF2B5EF4-FFF2-40B4-BE49-F238E27FC236}">
                <a16:creationId xmlns:a16="http://schemas.microsoft.com/office/drawing/2014/main" id="{8211A506-C6DD-4618-AF94-2FF937285E43}"/>
              </a:ext>
            </a:extLst>
          </p:cNvPr>
          <p:cNvSpPr/>
          <p:nvPr/>
        </p:nvSpPr>
        <p:spPr>
          <a:xfrm>
            <a:off x="6804248" y="4734436"/>
            <a:ext cx="2232248" cy="610975"/>
          </a:xfrm>
          <a:prstGeom prst="borderCallout1">
            <a:avLst>
              <a:gd name="adj1" fmla="val 52896"/>
              <a:gd name="adj2" fmla="val -897"/>
              <a:gd name="adj3" fmla="val 174593"/>
              <a:gd name="adj4" fmla="val -2921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0" i="0" dirty="0">
                <a:solidFill>
                  <a:srgbClr val="22222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将</a:t>
            </a:r>
            <a:r>
              <a:rPr lang="zh-CN" altLang="en-US" sz="2000" dirty="0">
                <a:solidFill>
                  <a:srgbClr val="2222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字节数组</a:t>
            </a:r>
            <a:r>
              <a:rPr lang="en-US" altLang="zh-CN" sz="2000" dirty="0">
                <a:solidFill>
                  <a:srgbClr val="2222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buffer</a:t>
            </a:r>
            <a:r>
              <a:rPr lang="zh-CN" altLang="en-US" sz="2000" dirty="0">
                <a:solidFill>
                  <a:srgbClr val="2222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构建成字符串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038A300-09E7-9990-8ECA-72675B4BE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6" y="770553"/>
            <a:ext cx="3558530" cy="267486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62A642A-C4D3-45B4-BE6B-70B36AB1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-682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例子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程序使用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GBK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编码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75C62-E4DA-42C9-972E-DC7CDC2E7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936" y="3680507"/>
            <a:ext cx="8794824" cy="2585199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b="0" i="0" dirty="0">
                <a:solidFill>
                  <a:srgbClr val="22222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在</a:t>
            </a:r>
            <a:r>
              <a:rPr lang="en-US" altLang="zh-CN" sz="2000" b="0" i="0" dirty="0">
                <a:solidFill>
                  <a:srgbClr val="22222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Java</a:t>
            </a:r>
            <a:r>
              <a:rPr lang="zh-CN" altLang="en-US" sz="2000" b="0" i="0" dirty="0">
                <a:solidFill>
                  <a:srgbClr val="22222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语言中，中文字符所占的字节数取决于</a:t>
            </a:r>
            <a:r>
              <a:rPr lang="zh-CN" altLang="en-US" sz="2000" b="0" i="0" dirty="0">
                <a:solidFill>
                  <a:srgbClr val="222226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字符的编码方式</a:t>
            </a:r>
            <a:r>
              <a:rPr lang="zh-CN" altLang="en-US" sz="2000" dirty="0">
                <a:solidFill>
                  <a:srgbClr val="2222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r>
              <a:rPr lang="zh-CN" altLang="en-US" sz="2000" b="0" i="0" dirty="0">
                <a:solidFill>
                  <a:srgbClr val="22222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一般情况下：</a:t>
            </a:r>
            <a:endParaRPr lang="en-US" altLang="zh-CN" sz="2000" b="0" i="0" dirty="0">
              <a:solidFill>
                <a:srgbClr val="222226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2000" dirty="0">
                <a:solidFill>
                  <a:srgbClr val="2222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所有编码方式，一个英文</a:t>
            </a:r>
            <a:r>
              <a:rPr lang="en-US" altLang="zh-CN" sz="2000" dirty="0">
                <a:solidFill>
                  <a:srgbClr val="2222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sz="2000" dirty="0">
                <a:solidFill>
                  <a:srgbClr val="2222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包括英文下的符号</a:t>
            </a:r>
            <a:r>
              <a:rPr lang="en-US" altLang="zh-CN" sz="2000" dirty="0">
                <a:solidFill>
                  <a:srgbClr val="2222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)1</a:t>
            </a:r>
            <a:r>
              <a:rPr lang="zh-CN" altLang="en-US" sz="2000" dirty="0">
                <a:solidFill>
                  <a:srgbClr val="2222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个字节，一个数字</a:t>
            </a:r>
            <a:r>
              <a:rPr lang="en-US" altLang="zh-CN" sz="2000" dirty="0">
                <a:solidFill>
                  <a:srgbClr val="2222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rgbClr val="2222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个字节。</a:t>
            </a:r>
            <a:endParaRPr lang="en-US" altLang="zh-CN" sz="2000" dirty="0">
              <a:solidFill>
                <a:srgbClr val="2222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GB2312</a:t>
            </a:r>
            <a:r>
              <a:rPr lang="zh-CN" altLang="en-US" sz="2000" dirty="0">
                <a:solidFill>
                  <a:srgbClr val="2222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或</a:t>
            </a:r>
            <a:r>
              <a:rPr lang="en-US" altLang="zh-CN" sz="2000" dirty="0">
                <a:solidFill>
                  <a:srgbClr val="2222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GBK</a:t>
            </a:r>
            <a:r>
              <a:rPr lang="zh-CN" altLang="en-US" sz="2000" dirty="0">
                <a:solidFill>
                  <a:srgbClr val="2222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编码方式：</a:t>
            </a:r>
            <a:r>
              <a:rPr lang="zh-CN" altLang="en-US" sz="20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一个中文字符占</a:t>
            </a:r>
            <a:r>
              <a:rPr lang="en-US" altLang="zh-CN" sz="20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个字节</a:t>
            </a:r>
            <a:r>
              <a:rPr lang="zh-CN" altLang="en-US" sz="2000" dirty="0">
                <a:solidFill>
                  <a:srgbClr val="2222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；</a:t>
            </a:r>
            <a:endParaRPr lang="en-US" altLang="zh-CN" sz="2000" dirty="0">
              <a:solidFill>
                <a:srgbClr val="2222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" indent="0">
              <a:buNone/>
            </a:pPr>
            <a:endParaRPr lang="en-US" altLang="zh-CN" sz="2000" dirty="0">
              <a:solidFill>
                <a:srgbClr val="2222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UTF-8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编码方式：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一个中文字符会占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个字节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  <a:p>
            <a:r>
              <a:rPr lang="en-US" altLang="zh-CN" sz="20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ISO8859-1</a:t>
            </a:r>
            <a:r>
              <a:rPr lang="zh-CN" altLang="en-US" sz="20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编码方式：一个中文字符与一个英文字符一样只占</a:t>
            </a:r>
            <a:r>
              <a:rPr lang="en-US" altLang="zh-CN" sz="20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sz="20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个字节。</a:t>
            </a:r>
            <a:endParaRPr lang="en-US" altLang="zh-CN" sz="2000" b="0" i="0" dirty="0"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ANSI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不是某一种特定的字符编码，而是在不同的操作系统中，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ANSI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表示不同的编码，与操作系统编码相同。</a:t>
            </a:r>
            <a:endParaRPr lang="en-US" altLang="zh-CN" sz="2000" b="0" i="0" dirty="0"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BF854F-54AA-4F40-802D-586B889D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E6DBED-4155-4E63-AB2B-A58E7E301BC5}"/>
              </a:ext>
            </a:extLst>
          </p:cNvPr>
          <p:cNvSpPr txBox="1"/>
          <p:nvPr/>
        </p:nvSpPr>
        <p:spPr>
          <a:xfrm>
            <a:off x="5786966" y="103009"/>
            <a:ext cx="325779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符号   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ASCII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码值  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Unicode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值</a:t>
            </a:r>
            <a:endParaRPr lang="zh-CN" altLang="en-US" b="1" i="0" dirty="0">
              <a:solidFill>
                <a:srgbClr val="4D4D4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\n            10          \u000a</a:t>
            </a:r>
            <a:endParaRPr lang="en-US" altLang="zh-CN" b="0" i="0" dirty="0">
              <a:solidFill>
                <a:srgbClr val="4D4D4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\r             13          \u000d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818372-7D61-44E6-B260-B46391CFC495}"/>
              </a:ext>
            </a:extLst>
          </p:cNvPr>
          <p:cNvSpPr txBox="1"/>
          <p:nvPr/>
        </p:nvSpPr>
        <p:spPr>
          <a:xfrm>
            <a:off x="3814764" y="964237"/>
            <a:ext cx="1669804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i="0" dirty="0">
                <a:solidFill>
                  <a:srgbClr val="4D4D4D"/>
                </a:solidFill>
                <a:effectLst/>
                <a:latin typeface="-apple-system"/>
              </a:rPr>
              <a:t>“</a:t>
            </a:r>
            <a:r>
              <a:rPr lang="en-US" altLang="zh-CN" sz="2000" b="1" i="0" dirty="0" err="1">
                <a:solidFill>
                  <a:srgbClr val="4D4D4D"/>
                </a:solidFill>
                <a:effectLst/>
                <a:latin typeface="-apple-system"/>
              </a:rPr>
              <a:t>abcde</a:t>
            </a:r>
            <a:r>
              <a:rPr lang="en-US" altLang="zh-CN" sz="2000" b="1" dirty="0">
                <a:solidFill>
                  <a:srgbClr val="4D4D4D"/>
                </a:solidFill>
                <a:latin typeface="-apple-system"/>
              </a:rPr>
              <a:t>\\n \\r”</a:t>
            </a:r>
            <a:endParaRPr lang="zh-CN" altLang="en-US" sz="20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4595F0F-C080-47AB-A373-B1FB3E34DE8B}"/>
              </a:ext>
            </a:extLst>
          </p:cNvPr>
          <p:cNvSpPr txBox="1"/>
          <p:nvPr/>
        </p:nvSpPr>
        <p:spPr>
          <a:xfrm>
            <a:off x="3563888" y="1484784"/>
            <a:ext cx="1669804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i="0" dirty="0">
                <a:solidFill>
                  <a:srgbClr val="4D4D4D"/>
                </a:solidFill>
                <a:effectLst/>
                <a:latin typeface="-apple-system"/>
              </a:rPr>
              <a:t>“</a:t>
            </a:r>
            <a:r>
              <a:rPr lang="zh-CN" altLang="en-US" sz="2000" b="1" i="0" dirty="0">
                <a:solidFill>
                  <a:srgbClr val="4D4D4D"/>
                </a:solidFill>
                <a:effectLst/>
                <a:latin typeface="-apple-system"/>
              </a:rPr>
              <a:t>成都</a:t>
            </a:r>
            <a:r>
              <a:rPr lang="en-US" altLang="zh-CN" sz="2000" b="1" i="0" dirty="0">
                <a:solidFill>
                  <a:srgbClr val="4D4D4D"/>
                </a:solidFill>
                <a:effectLst/>
                <a:latin typeface="-apple-system"/>
              </a:rPr>
              <a:t>\\</a:t>
            </a:r>
            <a:r>
              <a:rPr lang="en-US" altLang="zh-CN" sz="2000" b="1" dirty="0">
                <a:solidFill>
                  <a:srgbClr val="4D4D4D"/>
                </a:solidFill>
                <a:latin typeface="-apple-system"/>
              </a:rPr>
              <a:t>n \\r”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8057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  <p:bldP spid="8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FB614-7B49-4CED-91BF-0E22BD0E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System.in</a:t>
            </a:r>
            <a:r>
              <a:rPr lang="zh-CN" alt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的</a:t>
            </a:r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read</a:t>
            </a:r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  <a:latin typeface="-apple-system"/>
              </a:rPr>
              <a:t>()</a:t>
            </a:r>
            <a:r>
              <a:rPr lang="zh-CN" alt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方法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57998-FAD4-4216-9F42-9C261D220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从控制台</a:t>
            </a:r>
            <a:r>
              <a:rPr lang="en-US" altLang="zh-CN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(console)</a:t>
            </a:r>
            <a:r>
              <a:rPr lang="zh-CN" alt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输入时，按下回车键</a:t>
            </a:r>
            <a:r>
              <a:rPr lang="en-US" altLang="zh-CN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(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Enter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键</a:t>
            </a:r>
            <a:r>
              <a:rPr lang="en-US" altLang="zh-CN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)</a:t>
            </a:r>
            <a:r>
              <a:rPr lang="zh-CN" alt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代表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本次</a:t>
            </a:r>
            <a:r>
              <a:rPr lang="zh-CN" alt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输入完成。</a:t>
            </a:r>
            <a:endParaRPr lang="en-US" altLang="zh-CN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当按下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Enter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键的时候，实际上发送两个键值：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\r (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回车，回到行首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\n(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换行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从控制台</a:t>
            </a:r>
            <a:r>
              <a:rPr lang="en-US" altLang="zh-CN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(console)</a:t>
            </a:r>
            <a:r>
              <a:rPr lang="zh-CN" alt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输入的内容存入输入流</a:t>
            </a:r>
            <a:r>
              <a:rPr lang="en-US" altLang="zh-CN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System.in</a:t>
            </a:r>
            <a:r>
              <a:rPr lang="zh-CN" alt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read()</a:t>
            </a:r>
            <a:r>
              <a:rPr lang="zh-CN" alt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方法每次从流中读出一个字节。</a:t>
            </a:r>
            <a:endParaRPr lang="en-US" altLang="zh-CN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4CA6E3-8553-4F80-8B5B-8FD3BAAB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665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543800" cy="944563"/>
          </a:xfrm>
        </p:spPr>
        <p:txBody>
          <a:bodyPr/>
          <a:lstStyle/>
          <a:p>
            <a:pPr lvl="1"/>
            <a:r>
              <a:rPr lang="zh-CN" altLang="en-US" dirty="0"/>
              <a:t>§12.2  </a:t>
            </a:r>
            <a:r>
              <a:rPr lang="zh-CN" altLang="en-US" dirty="0">
                <a:latin typeface="宋体" charset="-122"/>
              </a:rPr>
              <a:t>文件字节流 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14488"/>
            <a:ext cx="8458200" cy="45259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b="1" dirty="0" err="1">
                <a:solidFill>
                  <a:srgbClr val="006600"/>
                </a:solidFill>
                <a:latin typeface="Tahoma" pitchFamily="34" charset="0"/>
              </a:rPr>
              <a:t>FileInputStream</a:t>
            </a:r>
            <a:r>
              <a:rPr lang="en-US" altLang="zh-CN" b="1" dirty="0">
                <a:solidFill>
                  <a:srgbClr val="006600"/>
                </a:solidFill>
                <a:latin typeface="Tahoma" pitchFamily="34" charset="0"/>
              </a:rPr>
              <a:t> </a:t>
            </a:r>
          </a:p>
          <a:p>
            <a:pPr lvl="1">
              <a:spcBef>
                <a:spcPts val="0"/>
              </a:spcBef>
            </a:pPr>
            <a:r>
              <a:rPr lang="en-US" altLang="zh-CN" b="1" dirty="0" err="1">
                <a:solidFill>
                  <a:srgbClr val="990000"/>
                </a:solidFill>
                <a:latin typeface="Tahoma" pitchFamily="34" charset="0"/>
              </a:rPr>
              <a:t>InputStream</a:t>
            </a:r>
            <a:r>
              <a:rPr lang="zh-CN" altLang="en-US" dirty="0">
                <a:latin typeface="Tahoma" pitchFamily="34" charset="0"/>
              </a:rPr>
              <a:t>抽象类的子类。</a:t>
            </a:r>
            <a:endParaRPr lang="en-US" altLang="zh-CN" dirty="0">
              <a:latin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en-US" altLang="zh-CN" b="1" dirty="0" err="1">
                <a:solidFill>
                  <a:srgbClr val="006600"/>
                </a:solidFill>
                <a:latin typeface="Tahoma" pitchFamily="34" charset="0"/>
              </a:rPr>
              <a:t>FileOutputStream</a:t>
            </a:r>
            <a:r>
              <a:rPr lang="en-US" altLang="zh-CN" b="1" dirty="0">
                <a:solidFill>
                  <a:srgbClr val="006600"/>
                </a:solidFill>
                <a:latin typeface="Tahoma" pitchFamily="34" charset="0"/>
              </a:rPr>
              <a:t> </a:t>
            </a:r>
          </a:p>
          <a:p>
            <a:pPr lvl="1">
              <a:spcBef>
                <a:spcPts val="0"/>
              </a:spcBef>
            </a:pPr>
            <a:r>
              <a:rPr lang="en-US" altLang="zh-CN" b="1" dirty="0" err="1">
                <a:solidFill>
                  <a:srgbClr val="990000"/>
                </a:solidFill>
                <a:latin typeface="Tahoma" pitchFamily="34" charset="0"/>
              </a:rPr>
              <a:t>OutputStream</a:t>
            </a:r>
            <a:r>
              <a:rPr lang="zh-CN" altLang="en-US" dirty="0">
                <a:latin typeface="Tahoma" pitchFamily="34" charset="0"/>
              </a:rPr>
              <a:t>抽象类的子类。</a:t>
            </a:r>
            <a:endParaRPr lang="en-US" altLang="zh-CN" b="1" dirty="0">
              <a:solidFill>
                <a:srgbClr val="006600"/>
              </a:solidFill>
              <a:latin typeface="Tahoma" pitchFamily="34" charset="0"/>
            </a:endParaRPr>
          </a:p>
          <a:p>
            <a:pPr eaLnBrk="1" hangingPunct="1">
              <a:spcBef>
                <a:spcPts val="0"/>
              </a:spcBef>
            </a:pPr>
            <a:endParaRPr lang="en-US" altLang="zh-CN" sz="2400" dirty="0">
              <a:latin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zh-CN" altLang="en-US" b="1" dirty="0">
                <a:latin typeface="Tahoma" pitchFamily="34" charset="0"/>
              </a:rPr>
              <a:t>它们生成与</a:t>
            </a:r>
            <a:r>
              <a:rPr lang="zh-CN" altLang="en-US" b="1" dirty="0">
                <a:solidFill>
                  <a:srgbClr val="FF0000"/>
                </a:solidFill>
                <a:latin typeface="Tahoma" pitchFamily="34" charset="0"/>
              </a:rPr>
              <a:t>文件</a:t>
            </a:r>
            <a:r>
              <a:rPr lang="zh-CN" altLang="en-US" b="1" dirty="0">
                <a:latin typeface="Tahoma" pitchFamily="34" charset="0"/>
              </a:rPr>
              <a:t>链接的</a:t>
            </a:r>
            <a:r>
              <a:rPr lang="zh-CN" altLang="en-US" b="1" dirty="0">
                <a:solidFill>
                  <a:srgbClr val="0000CC"/>
                </a:solidFill>
                <a:latin typeface="Tahoma" pitchFamily="34" charset="0"/>
              </a:rPr>
              <a:t>字节流</a:t>
            </a:r>
            <a:r>
              <a:rPr lang="zh-CN" altLang="en-US" b="1" dirty="0">
                <a:latin typeface="Tahoma" pitchFamily="34" charset="0"/>
              </a:rPr>
              <a:t>。</a:t>
            </a:r>
            <a:endParaRPr lang="en-US" altLang="zh-CN" b="1" dirty="0">
              <a:latin typeface="Tahoma" pitchFamily="34" charset="0"/>
            </a:endParaRPr>
          </a:p>
          <a:p>
            <a:pPr eaLnBrk="1" hangingPunct="1">
              <a:spcBef>
                <a:spcPts val="0"/>
              </a:spcBef>
            </a:pPr>
            <a:endParaRPr lang="zh-CN" altLang="en-US" sz="2400" b="1" dirty="0">
              <a:latin typeface="Tahoma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zh-CN" altLang="en-US" sz="2400" b="1" dirty="0">
                <a:latin typeface="Tahoma" pitchFamily="34" charset="0"/>
              </a:rPr>
              <a:t>程序打开一个文件，只需创建</a:t>
            </a:r>
            <a:r>
              <a:rPr lang="en-US" altLang="zh-CN" sz="2400" b="1" dirty="0" err="1">
                <a:solidFill>
                  <a:srgbClr val="006600"/>
                </a:solidFill>
                <a:latin typeface="Tahoma" pitchFamily="34" charset="0"/>
              </a:rPr>
              <a:t>FileOutputStream</a:t>
            </a:r>
            <a:r>
              <a:rPr lang="zh-CN" altLang="en-US" sz="2400" b="1" dirty="0">
                <a:solidFill>
                  <a:srgbClr val="006600"/>
                </a:solidFill>
                <a:latin typeface="Tahoma" pitchFamily="34" charset="0"/>
              </a:rPr>
              <a:t>、</a:t>
            </a:r>
            <a:r>
              <a:rPr lang="en-US" altLang="zh-CN" sz="2400" b="1" dirty="0" err="1">
                <a:solidFill>
                  <a:srgbClr val="006600"/>
                </a:solidFill>
                <a:latin typeface="Tahoma" pitchFamily="34" charset="0"/>
              </a:rPr>
              <a:t>FileInputStream</a:t>
            </a:r>
            <a:r>
              <a:rPr lang="zh-CN" altLang="en-US" sz="2400" b="1" dirty="0">
                <a:latin typeface="Tahoma" pitchFamily="34" charset="0"/>
              </a:rPr>
              <a:t>类的一个对象，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在</a:t>
            </a:r>
            <a:r>
              <a:rPr lang="zh-CN" altLang="en-US" sz="2400" b="1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构造函数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中以</a:t>
            </a:r>
            <a:r>
              <a:rPr lang="zh-CN" altLang="en-US" sz="2400" b="1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参数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形式指定</a:t>
            </a:r>
            <a:r>
              <a:rPr lang="zh-CN" altLang="en-US" sz="2400" b="1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文件的名称</a:t>
            </a:r>
            <a:r>
              <a:rPr lang="zh-CN" altLang="en-US" sz="2400" b="1" dirty="0">
                <a:latin typeface="Tahoma" pitchFamily="34" charset="0"/>
              </a:rPr>
              <a:t>。</a:t>
            </a:r>
          </a:p>
          <a:p>
            <a:pPr eaLnBrk="1" hangingPunct="1"/>
            <a:endParaRPr lang="en-US" altLang="zh-CN" dirty="0">
              <a:solidFill>
                <a:srgbClr val="000099"/>
              </a:solidFill>
            </a:endParaRPr>
          </a:p>
        </p:txBody>
      </p:sp>
      <p:sp>
        <p:nvSpPr>
          <p:cNvPr id="624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2709BBA-7864-4597-86C7-2E5820CC1B1F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39</a:t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300" i="1" dirty="0"/>
              <a:t>java.io </a:t>
            </a:r>
            <a:r>
              <a:rPr lang="zh-CN" altLang="en-US" sz="4300" dirty="0"/>
              <a:t>包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CN" b="1" dirty="0" err="1">
                <a:solidFill>
                  <a:srgbClr val="0000FF"/>
                </a:solidFill>
              </a:rPr>
              <a:t>java.io</a:t>
            </a:r>
            <a:r>
              <a:rPr lang="zh-CN" altLang="en-US" b="1" dirty="0">
                <a:solidFill>
                  <a:srgbClr val="0000FF"/>
                </a:solidFill>
              </a:rPr>
              <a:t>包</a:t>
            </a:r>
            <a:r>
              <a:rPr lang="zh-CN" altLang="en-US" dirty="0"/>
              <a:t>中定义了与输入、输出流相关的类和接口，构成了</a:t>
            </a:r>
            <a:r>
              <a:rPr lang="en-US" altLang="zh-CN" dirty="0"/>
              <a:t>Java</a:t>
            </a:r>
            <a:r>
              <a:rPr lang="zh-CN" altLang="en-US" dirty="0"/>
              <a:t>语言的</a:t>
            </a:r>
            <a:r>
              <a:rPr lang="en-US" altLang="zh-CN" dirty="0">
                <a:solidFill>
                  <a:srgbClr val="C00000"/>
                </a:solidFill>
                <a:ea typeface="隶书" panose="02010509060101010101" pitchFamily="49" charset="-122"/>
              </a:rPr>
              <a:t>I/O</a:t>
            </a:r>
            <a:r>
              <a:rPr lang="zh-CN" altLang="en-US" dirty="0">
                <a:solidFill>
                  <a:srgbClr val="C00000"/>
                </a:solidFill>
                <a:ea typeface="隶书" panose="02010509060101010101" pitchFamily="49" charset="-122"/>
              </a:rPr>
              <a:t>框架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>
              <a:spcBef>
                <a:spcPts val="0"/>
              </a:spcBef>
            </a:pPr>
            <a:endParaRPr lang="zh-CN" altLang="en-US" dirty="0"/>
          </a:p>
          <a:p>
            <a:pPr eaLnBrk="1" hangingPunct="1">
              <a:spcBef>
                <a:spcPts val="0"/>
              </a:spcBef>
            </a:pPr>
            <a:r>
              <a:rPr lang="en-US" altLang="zh-CN" dirty="0" err="1"/>
              <a:t>java.io</a:t>
            </a:r>
            <a:r>
              <a:rPr lang="zh-CN" altLang="en-US" dirty="0"/>
              <a:t>包中定义的各种各样的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输入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输出流类</a:t>
            </a:r>
            <a:r>
              <a:rPr lang="zh-CN" altLang="en-US" dirty="0"/>
              <a:t>，每一个流类代表一种特定的输入或输出流。</a:t>
            </a:r>
            <a:endParaRPr lang="en-US" altLang="zh-CN" dirty="0"/>
          </a:p>
          <a:p>
            <a:pPr eaLnBrk="1" hangingPunct="1">
              <a:spcBef>
                <a:spcPts val="0"/>
              </a:spcBef>
            </a:pPr>
            <a:endParaRPr lang="en-US" altLang="zh-CN" dirty="0"/>
          </a:p>
          <a:p>
            <a:pPr eaLnBrk="1" hangingPunct="1">
              <a:spcBef>
                <a:spcPts val="0"/>
              </a:spcBef>
            </a:pPr>
            <a:r>
              <a:rPr lang="zh-CN" altLang="en-US" dirty="0"/>
              <a:t>使用</a:t>
            </a:r>
            <a:r>
              <a:rPr lang="en-US" altLang="zh-CN" b="1" dirty="0" err="1">
                <a:solidFill>
                  <a:srgbClr val="0000FF"/>
                </a:solidFill>
              </a:rPr>
              <a:t>java.io</a:t>
            </a:r>
            <a:r>
              <a:rPr lang="zh-CN" altLang="en-US" b="1" dirty="0">
                <a:solidFill>
                  <a:srgbClr val="0000FF"/>
                </a:solidFill>
              </a:rPr>
              <a:t>包</a:t>
            </a:r>
            <a:r>
              <a:rPr lang="zh-CN" altLang="en-US" b="1" dirty="0"/>
              <a:t>，需要导入。</a:t>
            </a:r>
            <a:endParaRPr lang="zh-CN" altLang="en-US" dirty="0"/>
          </a:p>
          <a:p>
            <a:pPr algn="ctr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import java.io.*;</a:t>
            </a:r>
            <a:endParaRPr lang="en-US" altLang="zh-CN" b="1" dirty="0">
              <a:solidFill>
                <a:schemeClr val="folHlin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A887F28-BCA8-4B0A-BEFB-FA3FE9415BC4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4</a:t>
            </a:fld>
            <a:endParaRPr lang="en-US" altLang="zh-CN" sz="1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§12.2.1 </a:t>
            </a:r>
            <a:r>
              <a:rPr lang="zh-CN" altLang="en-US">
                <a:latin typeface="宋体" charset="-122"/>
              </a:rPr>
              <a:t>文件字节输入流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550" y="1628775"/>
            <a:ext cx="8363272" cy="4502150"/>
          </a:xfrm>
        </p:spPr>
        <p:txBody>
          <a:bodyPr>
            <a:normAutofit/>
          </a:bodyPr>
          <a:lstStyle/>
          <a:p>
            <a:r>
              <a:rPr lang="zh-CN" altLang="en-US" dirty="0"/>
              <a:t>例如：程序读取一个名为</a:t>
            </a:r>
            <a:r>
              <a:rPr lang="en-US" altLang="zh-CN" dirty="0"/>
              <a:t>c</a:t>
            </a:r>
            <a:r>
              <a:rPr lang="zh-CN" altLang="en-US" dirty="0"/>
              <a:t>盘下</a:t>
            </a:r>
            <a:r>
              <a:rPr lang="en-US" altLang="zh-CN" b="1" dirty="0">
                <a:solidFill>
                  <a:srgbClr val="FF0000"/>
                </a:solidFill>
              </a:rPr>
              <a:t>hello.txt</a:t>
            </a:r>
            <a:r>
              <a:rPr lang="zh-CN" altLang="en-US" dirty="0"/>
              <a:t>的文件，建立一个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文件输入流对象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380E27-B3F9-450E-9775-0BA2D936CA5A}"/>
              </a:ext>
            </a:extLst>
          </p:cNvPr>
          <p:cNvSpPr txBox="1"/>
          <p:nvPr/>
        </p:nvSpPr>
        <p:spPr>
          <a:xfrm>
            <a:off x="423907" y="2677178"/>
            <a:ext cx="8612589" cy="16927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try {</a:t>
            </a:r>
          </a:p>
          <a:p>
            <a:r>
              <a:rPr lang="en-US" altLang="zh-CN" sz="2400" b="1" dirty="0">
                <a:solidFill>
                  <a:srgbClr val="000099"/>
                </a:solidFill>
              </a:rPr>
              <a:t>   </a:t>
            </a:r>
            <a:r>
              <a:rPr lang="en-US" altLang="zh-CN" sz="2400" b="1" dirty="0" err="1">
                <a:solidFill>
                  <a:srgbClr val="000099"/>
                </a:solidFill>
              </a:rPr>
              <a:t>FileInputStream</a:t>
            </a:r>
            <a:r>
              <a:rPr lang="en-US" altLang="zh-CN" sz="2400" b="1" dirty="0">
                <a:solidFill>
                  <a:srgbClr val="000099"/>
                </a:solidFill>
              </a:rPr>
              <a:t> in = </a:t>
            </a:r>
            <a:r>
              <a:rPr lang="en-US" altLang="zh-CN" sz="2400" b="1" dirty="0">
                <a:solidFill>
                  <a:srgbClr val="006600"/>
                </a:solidFill>
              </a:rPr>
              <a:t>new </a:t>
            </a:r>
            <a:r>
              <a:rPr lang="en-US" altLang="zh-CN" sz="2400" b="1" dirty="0" err="1">
                <a:solidFill>
                  <a:srgbClr val="006600"/>
                </a:solidFill>
              </a:rPr>
              <a:t>FileInputStream</a:t>
            </a:r>
            <a:r>
              <a:rPr lang="en-US" altLang="zh-CN" sz="2400" b="1" dirty="0">
                <a:solidFill>
                  <a:srgbClr val="006600"/>
                </a:solidFill>
              </a:rPr>
              <a:t>(“</a:t>
            </a:r>
            <a:r>
              <a:rPr lang="en-US" altLang="zh-CN" sz="2400" b="1" dirty="0">
                <a:solidFill>
                  <a:srgbClr val="C00000"/>
                </a:solidFill>
              </a:rPr>
              <a:t>c:\\hello.txt</a:t>
            </a:r>
            <a:r>
              <a:rPr lang="en-US" altLang="zh-CN" sz="2400" b="1" dirty="0">
                <a:solidFill>
                  <a:srgbClr val="006600"/>
                </a:solidFill>
              </a:rPr>
              <a:t>")</a:t>
            </a:r>
            <a:r>
              <a:rPr lang="en-US" altLang="zh-CN" sz="2400" b="1" dirty="0">
                <a:solidFill>
                  <a:srgbClr val="000099"/>
                </a:solidFill>
              </a:rPr>
              <a:t>; </a:t>
            </a:r>
          </a:p>
          <a:p>
            <a:r>
              <a:rPr lang="en-US" altLang="zh-CN" sz="2000" b="1" dirty="0"/>
              <a:t>}catch (</a:t>
            </a:r>
            <a:r>
              <a:rPr lang="en-US" altLang="zh-CN" sz="2000" b="1" dirty="0" err="1"/>
              <a:t>IOException</a:t>
            </a:r>
            <a:r>
              <a:rPr lang="en-US" altLang="zh-CN" sz="2000" b="1" dirty="0"/>
              <a:t> e) {</a:t>
            </a:r>
          </a:p>
          <a:p>
            <a:r>
              <a:rPr lang="en-US" altLang="zh-CN" sz="2000" b="1" dirty="0"/>
              <a:t>   </a:t>
            </a: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("File read error:"+e );</a:t>
            </a:r>
          </a:p>
          <a:p>
            <a:r>
              <a:rPr lang="en-US" altLang="zh-CN" sz="2000" b="1" dirty="0"/>
              <a:t>} </a:t>
            </a:r>
            <a:endParaRPr lang="zh-CN" altLang="en-US" sz="2000" b="1" dirty="0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9E78830D-69FD-4B92-8425-A35404124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34" y="5219568"/>
            <a:ext cx="2111738" cy="593827"/>
          </a:xfrm>
          <a:prstGeom prst="rect">
            <a:avLst/>
          </a:prstGeom>
          <a:solidFill>
            <a:srgbClr val="FFFFFF"/>
          </a:solidFill>
          <a:ln w="1587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anchor="ctr" anchorCtr="1"/>
          <a:lstStyle/>
          <a:p>
            <a:pPr>
              <a:spcBef>
                <a:spcPts val="775"/>
              </a:spcBef>
            </a:pPr>
            <a:r>
              <a:rPr lang="en-US" altLang="zh-CN" sz="2800" b="1" dirty="0">
                <a:solidFill>
                  <a:srgbClr val="C00000"/>
                </a:solidFill>
              </a:rPr>
              <a:t>c:\\hello.txt</a:t>
            </a:r>
            <a:endParaRPr lang="zh-CN" altLang="en-US" sz="2800" b="1" dirty="0">
              <a:solidFill>
                <a:schemeClr val="tx1"/>
              </a:solidFill>
              <a:latin typeface="Garamond" pitchFamily="18" charset="0"/>
              <a:ea typeface="华文中宋" pitchFamily="2" charset="-122"/>
            </a:endParaRPr>
          </a:p>
        </p:txBody>
      </p:sp>
      <p:sp>
        <p:nvSpPr>
          <p:cNvPr id="10" name="Rectangle 21">
            <a:extLst>
              <a:ext uri="{FF2B5EF4-FFF2-40B4-BE49-F238E27FC236}">
                <a16:creationId xmlns:a16="http://schemas.microsoft.com/office/drawing/2014/main" id="{E39D3FFE-1C1C-44CC-981B-D6287AABE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208" y="5644403"/>
            <a:ext cx="3589783" cy="560834"/>
          </a:xfrm>
          <a:prstGeom prst="rect">
            <a:avLst/>
          </a:prstGeom>
          <a:solidFill>
            <a:srgbClr val="FFFFFF"/>
          </a:solidFill>
          <a:ln w="15875" algn="ctr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just">
              <a:spcBef>
                <a:spcPct val="0"/>
              </a:spcBef>
            </a:pPr>
            <a:r>
              <a:rPr lang="en-US" altLang="zh-CN" sz="2400" b="1" dirty="0" err="1">
                <a:solidFill>
                  <a:srgbClr val="0000CC"/>
                </a:solidFill>
              </a:rPr>
              <a:t>FileInputStream</a:t>
            </a:r>
            <a:r>
              <a:rPr lang="zh-CN" altLang="en-US" sz="2400" b="1" dirty="0">
                <a:solidFill>
                  <a:srgbClr val="0000CC"/>
                </a:solidFill>
              </a:rPr>
              <a:t>对象 </a:t>
            </a:r>
            <a:r>
              <a:rPr lang="en-US" altLang="zh-CN" sz="2400" b="1" dirty="0">
                <a:solidFill>
                  <a:srgbClr val="0000CC"/>
                </a:solidFill>
              </a:rPr>
              <a:t>in</a:t>
            </a:r>
            <a:endParaRPr lang="zh-CN" altLang="en-US" sz="2400" b="1" dirty="0">
              <a:solidFill>
                <a:srgbClr val="0000CC"/>
              </a:solidFill>
              <a:latin typeface="Garamond" pitchFamily="18" charset="0"/>
              <a:ea typeface="华文中宋" pitchFamily="2" charset="-122"/>
            </a:endParaRPr>
          </a:p>
        </p:txBody>
      </p:sp>
      <p:sp>
        <p:nvSpPr>
          <p:cNvPr id="12" name="AutoShape 16">
            <a:extLst>
              <a:ext uri="{FF2B5EF4-FFF2-40B4-BE49-F238E27FC236}">
                <a16:creationId xmlns:a16="http://schemas.microsoft.com/office/drawing/2014/main" id="{483D6DAE-444D-4E59-B50B-68129EABE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149" y="5108142"/>
            <a:ext cx="1263758" cy="81667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5875" algn="ctr">
            <a:solidFill>
              <a:schemeClr val="tx2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anchor="ctr" anchorCtr="1"/>
          <a:lstStyle/>
          <a:p>
            <a:pPr algn="just">
              <a:spcBef>
                <a:spcPts val="775"/>
              </a:spcBef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Java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程序</a:t>
            </a:r>
            <a:endParaRPr lang="zh-CN" altLang="en-US" sz="2800" b="1" dirty="0">
              <a:solidFill>
                <a:schemeClr val="tx1"/>
              </a:solidFill>
              <a:latin typeface="Garamond" pitchFamily="18" charset="0"/>
              <a:ea typeface="华文中宋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C3A0D7F-FAA5-4E44-8A36-31A4430C8173}"/>
              </a:ext>
            </a:extLst>
          </p:cNvPr>
          <p:cNvSpPr txBox="1"/>
          <p:nvPr/>
        </p:nvSpPr>
        <p:spPr>
          <a:xfrm>
            <a:off x="7100611" y="4701982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内存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3ABDBC3-254A-4BF8-9017-E7AB58B3DB32}"/>
              </a:ext>
            </a:extLst>
          </p:cNvPr>
          <p:cNvSpPr txBox="1"/>
          <p:nvPr/>
        </p:nvSpPr>
        <p:spPr>
          <a:xfrm>
            <a:off x="827584" y="4834938"/>
            <a:ext cx="1387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硬盘</a:t>
            </a: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3E79B9C4-4014-4656-A706-E20A48234C8B}"/>
              </a:ext>
            </a:extLst>
          </p:cNvPr>
          <p:cNvSpPr/>
          <p:nvPr/>
        </p:nvSpPr>
        <p:spPr>
          <a:xfrm>
            <a:off x="2710409" y="5157193"/>
            <a:ext cx="4108740" cy="734488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CF6F819-C215-468E-834B-40909F84FDDE}"/>
              </a:ext>
            </a:extLst>
          </p:cNvPr>
          <p:cNvSpPr txBox="1"/>
          <p:nvPr/>
        </p:nvSpPr>
        <p:spPr>
          <a:xfrm>
            <a:off x="4140221" y="5273714"/>
            <a:ext cx="863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data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2" grpId="0" animBg="1"/>
      <p:bldP spid="20" grpId="0"/>
      <p:bldP spid="21" grpId="0"/>
      <p:bldP spid="25" grpId="0" animBg="1"/>
      <p:bldP spid="2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§12.2.1   </a:t>
            </a:r>
            <a:r>
              <a:rPr lang="zh-CN" altLang="en-US" dirty="0">
                <a:latin typeface="宋体" charset="-122"/>
              </a:rPr>
              <a:t>文件字节输入流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628774"/>
            <a:ext cx="8501122" cy="489656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600" b="1" dirty="0" err="1">
                <a:solidFill>
                  <a:srgbClr val="C00000"/>
                </a:solidFill>
              </a:rPr>
              <a:t>FileInputStream</a:t>
            </a:r>
            <a:r>
              <a:rPr lang="zh-CN" altLang="en-US" sz="2600" dirty="0"/>
              <a:t>类创建的对象被称作</a:t>
            </a:r>
            <a:r>
              <a:rPr lang="zh-CN" altLang="en-US" sz="2600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文件字节输入流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 err="1">
                <a:solidFill>
                  <a:srgbClr val="C00000"/>
                </a:solidFill>
              </a:rPr>
              <a:t>FileInputStream</a:t>
            </a:r>
            <a:r>
              <a:rPr lang="zh-CN" altLang="en-US" dirty="0"/>
              <a:t>类从</a:t>
            </a:r>
            <a:r>
              <a:rPr lang="en-US" altLang="zh-CN" b="1" dirty="0" err="1">
                <a:solidFill>
                  <a:srgbClr val="0000CC"/>
                </a:solidFill>
              </a:rPr>
              <a:t>InputStream</a:t>
            </a:r>
            <a:r>
              <a:rPr lang="zh-CN" altLang="en-US" dirty="0"/>
              <a:t>中派生出来，其所有方法都从</a:t>
            </a:r>
            <a:r>
              <a:rPr lang="en-US" altLang="zh-CN" dirty="0" err="1"/>
              <a:t>InputStream</a:t>
            </a:r>
            <a:r>
              <a:rPr lang="zh-CN" altLang="en-US" dirty="0"/>
              <a:t>类继承而来。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文件字节输入流</a:t>
            </a:r>
            <a:r>
              <a:rPr lang="zh-CN" altLang="en-US" dirty="0"/>
              <a:t>基本操作步骤：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1&gt; </a:t>
            </a:r>
            <a:r>
              <a:rPr lang="zh-CN" altLang="en-US" sz="2400" dirty="0"/>
              <a:t>建立文件的输入流对象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2&gt; </a:t>
            </a:r>
            <a:r>
              <a:rPr lang="zh-CN" altLang="en-US" sz="2400" dirty="0"/>
              <a:t>从输入流中读取字节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3&gt; </a:t>
            </a:r>
            <a:r>
              <a:rPr lang="zh-CN" altLang="en-US" sz="2400" dirty="0"/>
              <a:t>关闭流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§12.2.1   </a:t>
            </a:r>
            <a:r>
              <a:rPr lang="zh-CN" altLang="en-US" dirty="0">
                <a:latin typeface="宋体" charset="-122"/>
              </a:rPr>
              <a:t>文件字节输入流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581944"/>
            <a:ext cx="8640960" cy="45021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>
                <a:solidFill>
                  <a:srgbClr val="000066"/>
                </a:solidFill>
              </a:rPr>
              <a:t>常用构造方法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006600"/>
                </a:solidFill>
                <a:latin typeface="Tahoma" pitchFamily="34" charset="0"/>
              </a:rPr>
              <a:t>public </a:t>
            </a:r>
            <a:r>
              <a:rPr lang="en-US" altLang="zh-CN" b="1" dirty="0" err="1">
                <a:solidFill>
                  <a:srgbClr val="006600"/>
                </a:solidFill>
                <a:latin typeface="Tahoma" pitchFamily="34" charset="0"/>
              </a:rPr>
              <a:t>FileInputStream</a:t>
            </a:r>
            <a:r>
              <a:rPr lang="en-US" altLang="zh-CN" b="1" dirty="0">
                <a:solidFill>
                  <a:srgbClr val="006600"/>
                </a:solidFill>
                <a:latin typeface="Tahoma" pitchFamily="34" charset="0"/>
              </a:rPr>
              <a:t>(String name) 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006600"/>
                </a:solidFill>
                <a:latin typeface="Tahoma" pitchFamily="34" charset="0"/>
              </a:rPr>
              <a:t>                     </a:t>
            </a:r>
            <a:r>
              <a:rPr lang="en-US" altLang="zh-CN" b="1" dirty="0">
                <a:solidFill>
                  <a:srgbClr val="000099"/>
                </a:solidFill>
                <a:latin typeface="Tahoma" pitchFamily="34" charset="0"/>
              </a:rPr>
              <a:t>throws </a:t>
            </a:r>
            <a:r>
              <a:rPr lang="en-US" altLang="zh-CN" b="1" dirty="0" err="1">
                <a:solidFill>
                  <a:srgbClr val="000099"/>
                </a:solidFill>
                <a:latin typeface="Tahoma" pitchFamily="34" charset="0"/>
              </a:rPr>
              <a:t>FileNotFoundException</a:t>
            </a:r>
            <a:endParaRPr lang="en-US" altLang="zh-CN" b="1" dirty="0">
              <a:solidFill>
                <a:srgbClr val="000099"/>
              </a:solidFill>
              <a:latin typeface="Tahoma" pitchFamily="34" charset="0"/>
            </a:endParaRPr>
          </a:p>
          <a:p>
            <a:pPr lvl="1">
              <a:lnSpc>
                <a:spcPct val="80000"/>
              </a:lnSpc>
              <a:buNone/>
            </a:pPr>
            <a:endParaRPr lang="en-US" altLang="zh-CN" b="1" dirty="0">
              <a:solidFill>
                <a:srgbClr val="000099"/>
              </a:solidFill>
              <a:latin typeface="Tahoma" pitchFamily="34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006600"/>
                </a:solidFill>
                <a:latin typeface="Tahoma" pitchFamily="34" charset="0"/>
              </a:rPr>
              <a:t>public </a:t>
            </a:r>
            <a:r>
              <a:rPr lang="en-US" altLang="zh-CN" b="1" dirty="0" err="1">
                <a:solidFill>
                  <a:srgbClr val="006600"/>
                </a:solidFill>
                <a:latin typeface="Tahoma" pitchFamily="34" charset="0"/>
              </a:rPr>
              <a:t>FileInputStream</a:t>
            </a:r>
            <a:r>
              <a:rPr lang="en-US" altLang="zh-CN" b="1" dirty="0">
                <a:solidFill>
                  <a:srgbClr val="006600"/>
                </a:solidFill>
                <a:latin typeface="Tahoma" pitchFamily="34" charset="0"/>
              </a:rPr>
              <a:t>(</a:t>
            </a:r>
            <a:r>
              <a:rPr lang="en-US" altLang="zh-CN" b="1" dirty="0">
                <a:solidFill>
                  <a:srgbClr val="C00000"/>
                </a:solidFill>
                <a:latin typeface="Tahoma" pitchFamily="34" charset="0"/>
              </a:rPr>
              <a:t>File file</a:t>
            </a:r>
            <a:r>
              <a:rPr lang="en-US" altLang="zh-CN" b="1" dirty="0">
                <a:solidFill>
                  <a:srgbClr val="006600"/>
                </a:solidFill>
                <a:latin typeface="Tahoma" pitchFamily="34" charset="0"/>
              </a:rPr>
              <a:t>) 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006600"/>
                </a:solidFill>
                <a:latin typeface="Tahoma" pitchFamily="34" charset="0"/>
              </a:rPr>
              <a:t>                       </a:t>
            </a:r>
            <a:r>
              <a:rPr lang="en-US" altLang="zh-CN" b="1" dirty="0">
                <a:solidFill>
                  <a:srgbClr val="000099"/>
                </a:solidFill>
                <a:latin typeface="Tahoma" pitchFamily="34" charset="0"/>
              </a:rPr>
              <a:t>throws </a:t>
            </a:r>
            <a:r>
              <a:rPr lang="en-US" altLang="zh-CN" b="1" dirty="0" err="1">
                <a:solidFill>
                  <a:srgbClr val="000099"/>
                </a:solidFill>
                <a:latin typeface="Tahoma" pitchFamily="34" charset="0"/>
              </a:rPr>
              <a:t>FileNotFoundException</a:t>
            </a:r>
            <a:endParaRPr lang="en-US" altLang="zh-CN" b="1" dirty="0">
              <a:solidFill>
                <a:srgbClr val="000099"/>
              </a:solidFill>
              <a:latin typeface="Tahoma" pitchFamily="34" charset="0"/>
            </a:endParaRPr>
          </a:p>
          <a:p>
            <a:pPr lvl="1">
              <a:lnSpc>
                <a:spcPct val="80000"/>
              </a:lnSpc>
            </a:pPr>
            <a:endParaRPr lang="en-US" altLang="zh-CN" sz="2000" b="1" dirty="0">
              <a:solidFill>
                <a:srgbClr val="006600"/>
              </a:solidFill>
              <a:latin typeface="Tahoma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dirty="0">
                <a:solidFill>
                  <a:srgbClr val="000066"/>
                </a:solidFill>
              </a:rPr>
              <a:t> </a:t>
            </a:r>
            <a:r>
              <a:rPr lang="zh-CN" altLang="en-US" dirty="0">
                <a:solidFill>
                  <a:srgbClr val="000066"/>
                </a:solidFill>
              </a:rPr>
              <a:t>均会抛出</a:t>
            </a:r>
            <a:r>
              <a:rPr lang="en-US" altLang="zh-CN" b="1" dirty="0" err="1">
                <a:solidFill>
                  <a:srgbClr val="FF0000"/>
                </a:solidFill>
              </a:rPr>
              <a:t>FileNotFoundException</a:t>
            </a:r>
            <a:r>
              <a:rPr lang="zh-CN" altLang="en-US" dirty="0">
                <a:solidFill>
                  <a:srgbClr val="000066"/>
                </a:solidFill>
              </a:rPr>
              <a:t>异常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solidFill>
                  <a:srgbClr val="000066"/>
                </a:solidFill>
              </a:rPr>
              <a:t> 构造方法</a:t>
            </a:r>
            <a:r>
              <a:rPr lang="zh-CN" altLang="en-US" dirty="0">
                <a:solidFill>
                  <a:srgbClr val="0000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参数指定的文件</a:t>
            </a:r>
            <a:r>
              <a:rPr lang="zh-CN" altLang="en-US" dirty="0">
                <a:solidFill>
                  <a:srgbClr val="000066"/>
                </a:solidFill>
              </a:rPr>
              <a:t>称作</a:t>
            </a:r>
            <a:r>
              <a:rPr lang="zh-CN" altLang="en-US" dirty="0">
                <a:solidFill>
                  <a:srgbClr val="0000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输入流的源</a:t>
            </a:r>
            <a:endParaRPr lang="en-US" altLang="zh-CN" dirty="0">
              <a:solidFill>
                <a:srgbClr val="000066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400" b="1" dirty="0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400" b="1" dirty="0">
                <a:solidFill>
                  <a:srgbClr val="000066"/>
                </a:solidFill>
              </a:rPr>
              <a:t>例如：</a:t>
            </a:r>
            <a:endParaRPr lang="en-US" altLang="zh-CN" sz="2400" b="1" dirty="0">
              <a:solidFill>
                <a:srgbClr val="000066"/>
              </a:solidFill>
            </a:endParaRPr>
          </a:p>
          <a:p>
            <a:pPr algn="ctr">
              <a:lnSpc>
                <a:spcPct val="80000"/>
              </a:lnSpc>
              <a:buNone/>
            </a:pPr>
            <a:r>
              <a:rPr lang="en-US" altLang="zh-CN" sz="2200" b="1" dirty="0" err="1">
                <a:solidFill>
                  <a:srgbClr val="0000FF"/>
                </a:solidFill>
              </a:rPr>
              <a:t>FileInputStream</a:t>
            </a:r>
            <a:r>
              <a:rPr lang="en-US" altLang="zh-CN" sz="2200" b="1" dirty="0">
                <a:solidFill>
                  <a:srgbClr val="0000FF"/>
                </a:solidFill>
              </a:rPr>
              <a:t> fin=new </a:t>
            </a:r>
            <a:r>
              <a:rPr lang="en-US" altLang="zh-CN" sz="2200" b="1" dirty="0" err="1">
                <a:solidFill>
                  <a:srgbClr val="0000FF"/>
                </a:solidFill>
              </a:rPr>
              <a:t>FileInputStream</a:t>
            </a:r>
            <a:r>
              <a:rPr lang="en-US" altLang="zh-CN" sz="2200" b="1" dirty="0">
                <a:solidFill>
                  <a:srgbClr val="0000FF"/>
                </a:solidFill>
              </a:rPr>
              <a:t>(“</a:t>
            </a:r>
            <a:r>
              <a:rPr lang="en-US" altLang="zh-CN" sz="2200" b="1" dirty="0">
                <a:solidFill>
                  <a:srgbClr val="C00000"/>
                </a:solidFill>
              </a:rPr>
              <a:t>c:\\java\\test.java</a:t>
            </a:r>
            <a:r>
              <a:rPr lang="en-US" altLang="zh-CN" sz="2200" b="1" dirty="0">
                <a:solidFill>
                  <a:srgbClr val="0000FF"/>
                </a:solidFill>
              </a:rPr>
              <a:t>”);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§12.2.1   </a:t>
            </a:r>
            <a:r>
              <a:rPr lang="zh-CN" altLang="en-US" sz="3600" dirty="0">
                <a:latin typeface="宋体" charset="-122"/>
              </a:rPr>
              <a:t>文件字节输入流 </a:t>
            </a:r>
            <a:endParaRPr lang="zh-CN" altLang="en-US" sz="3600" b="0" dirty="0">
              <a:solidFill>
                <a:schemeClr val="tx1"/>
              </a:solidFill>
            </a:endParaRPr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>
          <a:xfrm>
            <a:off x="354360" y="1700808"/>
            <a:ext cx="8435280" cy="4638695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read</a:t>
            </a:r>
            <a:r>
              <a:rPr lang="zh-CN" altLang="en-US" b="1" dirty="0">
                <a:solidFill>
                  <a:srgbClr val="C00000"/>
                </a:solidFill>
              </a:rPr>
              <a:t>方法</a:t>
            </a:r>
            <a:r>
              <a:rPr lang="zh-CN" altLang="en-US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按顺序读取流</a:t>
            </a:r>
            <a:r>
              <a:rPr lang="zh-CN" altLang="en-US" dirty="0">
                <a:solidFill>
                  <a:srgbClr val="000066"/>
                </a:solidFill>
              </a:rPr>
              <a:t>，直到流的末尾或流被关闭。</a:t>
            </a:r>
            <a:endParaRPr lang="en-US" altLang="zh-CN" dirty="0">
              <a:solidFill>
                <a:srgbClr val="000066"/>
              </a:solidFill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z="2400" dirty="0">
                <a:solidFill>
                  <a:srgbClr val="000066"/>
                </a:solidFill>
              </a:rPr>
              <a:t>read</a:t>
            </a:r>
            <a:r>
              <a:rPr lang="zh-CN" altLang="en-US" sz="2400" dirty="0">
                <a:solidFill>
                  <a:srgbClr val="000066"/>
                </a:solidFill>
              </a:rPr>
              <a:t>方法的格式：</a:t>
            </a:r>
          </a:p>
          <a:p>
            <a:pPr lvl="1">
              <a:spcBef>
                <a:spcPts val="0"/>
              </a:spcBef>
            </a:pPr>
            <a:r>
              <a:rPr lang="en-US" altLang="zh-CN" b="1" dirty="0">
                <a:solidFill>
                  <a:srgbClr val="000066"/>
                </a:solidFill>
                <a:latin typeface="Tahoma" pitchFamily="34" charset="0"/>
              </a:rPr>
              <a:t>public </a:t>
            </a:r>
            <a:r>
              <a:rPr lang="en-US" altLang="zh-CN" b="1" dirty="0" err="1">
                <a:solidFill>
                  <a:srgbClr val="0000CC"/>
                </a:solidFill>
                <a:latin typeface="Tahoma" pitchFamily="34" charset="0"/>
              </a:rPr>
              <a:t>int</a:t>
            </a:r>
            <a:r>
              <a:rPr lang="en-US" altLang="zh-CN" b="1" dirty="0">
                <a:solidFill>
                  <a:srgbClr val="000066"/>
                </a:solidFill>
                <a:latin typeface="Tahoma" pitchFamily="34" charset="0"/>
              </a:rPr>
              <a:t> read() throws </a:t>
            </a:r>
            <a:r>
              <a:rPr lang="en-US" altLang="zh-CN" b="1" dirty="0" err="1">
                <a:solidFill>
                  <a:srgbClr val="000066"/>
                </a:solidFill>
                <a:latin typeface="Tahoma" pitchFamily="34" charset="0"/>
              </a:rPr>
              <a:t>IOException</a:t>
            </a:r>
            <a:endParaRPr lang="en-US" altLang="zh-CN" b="1" dirty="0">
              <a:solidFill>
                <a:srgbClr val="000066"/>
              </a:solidFill>
              <a:latin typeface="Tahoma" pitchFamily="34" charset="0"/>
            </a:endParaRPr>
          </a:p>
          <a:p>
            <a:pPr lvl="2" eaLnBrk="1" hangingPunct="1">
              <a:spcBef>
                <a:spcPts val="0"/>
              </a:spcBef>
            </a:pPr>
            <a:r>
              <a:rPr lang="zh-CN" altLang="en-US" sz="2200" dirty="0">
                <a:latin typeface="Tahoma" pitchFamily="34" charset="0"/>
              </a:rPr>
              <a:t>从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输入流</a:t>
            </a:r>
            <a:r>
              <a:rPr lang="zh-CN" altLang="en-US" sz="2200" dirty="0">
                <a:latin typeface="Tahoma" pitchFamily="34" charset="0"/>
              </a:rPr>
              <a:t>中顺序读取</a:t>
            </a:r>
            <a:r>
              <a:rPr lang="zh-CN" altLang="en-US" sz="2200" b="1" dirty="0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单个字节</a:t>
            </a:r>
            <a:r>
              <a:rPr lang="zh-CN" altLang="en-US" sz="2200" dirty="0">
                <a:latin typeface="Tahoma" pitchFamily="34" charset="0"/>
              </a:rPr>
              <a:t>的数据，并将所读</a:t>
            </a:r>
            <a:r>
              <a:rPr lang="zh-CN" altLang="en-US" sz="2200" b="1" dirty="0">
                <a:solidFill>
                  <a:srgbClr val="FF3300"/>
                </a:solidFill>
                <a:latin typeface="Tahoma" pitchFamily="34" charset="0"/>
              </a:rPr>
              <a:t>单个字节</a:t>
            </a:r>
            <a:r>
              <a:rPr lang="zh-CN" altLang="en-US" sz="2200" dirty="0">
                <a:latin typeface="Tahoma" pitchFamily="34" charset="0"/>
              </a:rPr>
              <a:t>以</a:t>
            </a:r>
            <a:r>
              <a:rPr lang="en-US" altLang="zh-CN" sz="2200" b="1" dirty="0" err="1">
                <a:solidFill>
                  <a:srgbClr val="0000FF"/>
                </a:solidFill>
                <a:latin typeface="Tahoma" pitchFamily="34" charset="0"/>
              </a:rPr>
              <a:t>int</a:t>
            </a:r>
            <a:r>
              <a:rPr lang="zh-CN" altLang="en-US" sz="2200" dirty="0">
                <a:latin typeface="Tahoma" pitchFamily="34" charset="0"/>
              </a:rPr>
              <a:t>返回。如果已到达文件末尾，则返回 </a:t>
            </a:r>
            <a:r>
              <a:rPr lang="en-US" altLang="zh-CN" sz="2200" dirty="0">
                <a:latin typeface="Tahoma" pitchFamily="34" charset="0"/>
              </a:rPr>
              <a:t>-1 </a:t>
            </a:r>
            <a:r>
              <a:rPr lang="zh-CN" altLang="en-US" sz="2200" dirty="0">
                <a:latin typeface="Tahoma" pitchFamily="34" charset="0"/>
              </a:rPr>
              <a:t>。</a:t>
            </a:r>
            <a:endParaRPr lang="en-US" altLang="zh-CN" sz="2200" dirty="0">
              <a:latin typeface="Tahoma" pitchFamily="34" charset="0"/>
            </a:endParaRPr>
          </a:p>
          <a:p>
            <a:pPr lvl="2" eaLnBrk="1" hangingPunct="1">
              <a:spcBef>
                <a:spcPts val="0"/>
              </a:spcBef>
            </a:pPr>
            <a:endParaRPr lang="zh-CN" altLang="en-US" sz="2400" dirty="0">
              <a:latin typeface="Tahoma" pitchFamily="34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CN" b="1" dirty="0">
                <a:solidFill>
                  <a:srgbClr val="000066"/>
                </a:solidFill>
                <a:latin typeface="Tahoma" pitchFamily="34" charset="0"/>
              </a:rPr>
              <a:t>public </a:t>
            </a:r>
            <a:r>
              <a:rPr lang="en-US" altLang="zh-CN" b="1" dirty="0">
                <a:solidFill>
                  <a:srgbClr val="FF0000"/>
                </a:solidFill>
                <a:latin typeface="Tahoma" pitchFamily="34" charset="0"/>
              </a:rPr>
              <a:t>int</a:t>
            </a:r>
            <a:r>
              <a:rPr lang="en-US" altLang="zh-CN" b="1" dirty="0">
                <a:solidFill>
                  <a:srgbClr val="000066"/>
                </a:solidFill>
                <a:latin typeface="Tahoma" pitchFamily="34" charset="0"/>
              </a:rPr>
              <a:t> read(</a:t>
            </a:r>
            <a:r>
              <a:rPr lang="en-US" altLang="zh-CN" b="1" dirty="0">
                <a:solidFill>
                  <a:srgbClr val="0000CC"/>
                </a:solidFill>
                <a:latin typeface="Tahoma" pitchFamily="34" charset="0"/>
              </a:rPr>
              <a:t>byte b[]</a:t>
            </a:r>
            <a:r>
              <a:rPr lang="en-US" altLang="zh-CN" b="1" dirty="0">
                <a:solidFill>
                  <a:srgbClr val="000066"/>
                </a:solidFill>
                <a:latin typeface="Tahoma" pitchFamily="34" charset="0"/>
              </a:rPr>
              <a:t>) throws </a:t>
            </a:r>
            <a:r>
              <a:rPr lang="en-US" altLang="zh-CN" b="1" dirty="0" err="1">
                <a:solidFill>
                  <a:srgbClr val="000066"/>
                </a:solidFill>
                <a:latin typeface="Tahoma" pitchFamily="34" charset="0"/>
              </a:rPr>
              <a:t>IOException</a:t>
            </a:r>
            <a:endParaRPr lang="en-US" altLang="zh-CN" b="1" dirty="0">
              <a:solidFill>
                <a:srgbClr val="000066"/>
              </a:solidFill>
              <a:latin typeface="Tahoma" pitchFamily="34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CN" b="1" dirty="0">
                <a:solidFill>
                  <a:srgbClr val="000066"/>
                </a:solidFill>
                <a:latin typeface="Tahoma" pitchFamily="34" charset="0"/>
              </a:rPr>
              <a:t>public </a:t>
            </a:r>
            <a:r>
              <a:rPr lang="en-US" altLang="zh-CN" b="1" dirty="0">
                <a:solidFill>
                  <a:srgbClr val="FF0000"/>
                </a:solidFill>
                <a:latin typeface="Tahoma" pitchFamily="34" charset="0"/>
              </a:rPr>
              <a:t>int </a:t>
            </a:r>
            <a:r>
              <a:rPr lang="en-US" altLang="zh-CN" b="1" dirty="0">
                <a:solidFill>
                  <a:srgbClr val="000066"/>
                </a:solidFill>
                <a:latin typeface="Tahoma" pitchFamily="34" charset="0"/>
              </a:rPr>
              <a:t>read(</a:t>
            </a:r>
            <a:r>
              <a:rPr lang="en-US" altLang="zh-CN" b="1" dirty="0">
                <a:solidFill>
                  <a:srgbClr val="0000CC"/>
                </a:solidFill>
                <a:latin typeface="Tahoma" pitchFamily="34" charset="0"/>
              </a:rPr>
              <a:t>byte b[], </a:t>
            </a:r>
            <a:r>
              <a:rPr lang="en-US" altLang="zh-CN" b="1" dirty="0">
                <a:solidFill>
                  <a:srgbClr val="000066"/>
                </a:solidFill>
                <a:latin typeface="Tahoma" pitchFamily="34" charset="0"/>
              </a:rPr>
              <a:t>int off, int </a:t>
            </a:r>
            <a:r>
              <a:rPr lang="en-US" altLang="zh-CN" b="1" dirty="0" err="1">
                <a:solidFill>
                  <a:srgbClr val="000066"/>
                </a:solidFill>
                <a:latin typeface="Tahoma" pitchFamily="34" charset="0"/>
              </a:rPr>
              <a:t>len</a:t>
            </a:r>
            <a:r>
              <a:rPr lang="en-US" altLang="zh-CN" b="1" dirty="0">
                <a:solidFill>
                  <a:srgbClr val="000066"/>
                </a:solidFill>
                <a:latin typeface="Tahoma" pitchFamily="34" charset="0"/>
              </a:rPr>
              <a:t>) 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b="1" dirty="0">
                <a:solidFill>
                  <a:srgbClr val="000066"/>
                </a:solidFill>
                <a:latin typeface="Tahoma" pitchFamily="34" charset="0"/>
              </a:rPr>
              <a:t>						  throws </a:t>
            </a:r>
            <a:r>
              <a:rPr lang="en-US" altLang="zh-CN" b="1" dirty="0" err="1">
                <a:solidFill>
                  <a:srgbClr val="000066"/>
                </a:solidFill>
                <a:latin typeface="Tahoma" pitchFamily="34" charset="0"/>
              </a:rPr>
              <a:t>IOException</a:t>
            </a:r>
            <a:endParaRPr lang="en-US" altLang="zh-CN" b="1" dirty="0">
              <a:solidFill>
                <a:srgbClr val="000066"/>
              </a:solidFill>
              <a:latin typeface="Tahoma" pitchFamily="34" charset="0"/>
            </a:endParaRPr>
          </a:p>
          <a:p>
            <a:pPr lvl="2" eaLnBrk="1" hangingPunct="1">
              <a:spcBef>
                <a:spcPts val="0"/>
              </a:spcBef>
            </a:pPr>
            <a:r>
              <a:rPr lang="zh-CN" altLang="en-US" sz="2400" dirty="0">
                <a:solidFill>
                  <a:srgbClr val="000066"/>
                </a:solidFill>
              </a:rPr>
              <a:t>把</a:t>
            </a:r>
            <a:r>
              <a:rPr lang="zh-CN" altLang="en-US" sz="2400" b="1" dirty="0">
                <a:solidFill>
                  <a:srgbClr val="FF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多个字节</a:t>
            </a:r>
            <a:r>
              <a:rPr lang="zh-CN" altLang="en-US" sz="2400" dirty="0">
                <a:solidFill>
                  <a:srgbClr val="000066"/>
                </a:solidFill>
              </a:rPr>
              <a:t>读到一个字节数组</a:t>
            </a:r>
            <a:r>
              <a:rPr lang="en-US" altLang="zh-CN" sz="2400" dirty="0">
                <a:solidFill>
                  <a:srgbClr val="000066"/>
                </a:solidFill>
              </a:rPr>
              <a:t>b</a:t>
            </a:r>
            <a:r>
              <a:rPr lang="zh-CN" altLang="en-US" sz="2400" dirty="0">
                <a:solidFill>
                  <a:srgbClr val="000066"/>
                </a:solidFill>
              </a:rPr>
              <a:t>中，返回</a:t>
            </a:r>
            <a:r>
              <a:rPr lang="zh-CN" altLang="en-US" sz="24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实际所读的字节数</a:t>
            </a:r>
            <a:r>
              <a:rPr lang="zh-CN" altLang="en-US" sz="2400" dirty="0">
                <a:solidFill>
                  <a:srgbClr val="000066"/>
                </a:solidFill>
              </a:rPr>
              <a:t>。 </a:t>
            </a:r>
          </a:p>
        </p:txBody>
      </p:sp>
      <p:sp>
        <p:nvSpPr>
          <p:cNvPr id="655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6A5BA42-8E57-48FB-8635-16A03D31B2FD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43</a:t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6F685-63EA-4807-828E-217C7E19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85F60-1201-4010-888E-21C24EC0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000066"/>
                </a:solidFill>
                <a:latin typeface="Tahoma" pitchFamily="34" charset="0"/>
              </a:rPr>
              <a:t>public </a:t>
            </a:r>
            <a:r>
              <a:rPr lang="en-US" altLang="zh-CN" b="1" dirty="0">
                <a:solidFill>
                  <a:srgbClr val="FF0000"/>
                </a:solidFill>
                <a:latin typeface="Tahoma" pitchFamily="34" charset="0"/>
              </a:rPr>
              <a:t>int</a:t>
            </a:r>
            <a:r>
              <a:rPr lang="en-US" altLang="zh-CN" b="1" dirty="0">
                <a:solidFill>
                  <a:srgbClr val="000066"/>
                </a:solidFill>
                <a:latin typeface="Tahoma" pitchFamily="34" charset="0"/>
              </a:rPr>
              <a:t> read(</a:t>
            </a:r>
            <a:r>
              <a:rPr lang="en-US" altLang="zh-CN" b="1" dirty="0">
                <a:solidFill>
                  <a:srgbClr val="0000CC"/>
                </a:solidFill>
                <a:latin typeface="Tahoma" pitchFamily="34" charset="0"/>
              </a:rPr>
              <a:t>byte b[]</a:t>
            </a:r>
            <a:r>
              <a:rPr lang="en-US" altLang="zh-CN" b="1" dirty="0">
                <a:solidFill>
                  <a:srgbClr val="000066"/>
                </a:solidFill>
                <a:latin typeface="Tahoma" pitchFamily="34" charset="0"/>
              </a:rPr>
              <a:t>) throws </a:t>
            </a:r>
            <a:r>
              <a:rPr lang="en-US" altLang="zh-CN" b="1" dirty="0" err="1">
                <a:solidFill>
                  <a:srgbClr val="000066"/>
                </a:solidFill>
                <a:latin typeface="Tahoma" pitchFamily="34" charset="0"/>
              </a:rPr>
              <a:t>IOException</a:t>
            </a:r>
            <a:endParaRPr lang="en-US" altLang="zh-CN" b="1" dirty="0">
              <a:solidFill>
                <a:srgbClr val="000066"/>
              </a:solidFill>
              <a:latin typeface="Tahoma" pitchFamily="34" charset="0"/>
            </a:endParaRPr>
          </a:p>
          <a:p>
            <a:pPr algn="l"/>
            <a:endParaRPr lang="en-US" altLang="zh-CN" sz="1000" b="0" i="0" dirty="0">
              <a:solidFill>
                <a:srgbClr val="222222"/>
              </a:solidFill>
              <a:effectLst/>
              <a:latin typeface="tahoma" panose="020B0604030504040204" pitchFamily="34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500" dirty="0">
                <a:solidFill>
                  <a:srgbClr val="000066"/>
                </a:solidFill>
              </a:rPr>
              <a:t>把</a:t>
            </a:r>
            <a:r>
              <a:rPr lang="zh-CN" altLang="en-US" sz="2500" b="1" dirty="0">
                <a:solidFill>
                  <a:srgbClr val="FF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多个字节</a:t>
            </a:r>
            <a:r>
              <a:rPr lang="zh-CN" altLang="en-US" sz="2500" dirty="0">
                <a:solidFill>
                  <a:srgbClr val="000066"/>
                </a:solidFill>
              </a:rPr>
              <a:t>读到一个字节数组</a:t>
            </a:r>
            <a:r>
              <a:rPr lang="en-US" altLang="zh-CN" sz="2500" dirty="0">
                <a:solidFill>
                  <a:srgbClr val="000066"/>
                </a:solidFill>
              </a:rPr>
              <a:t>b</a:t>
            </a:r>
            <a:r>
              <a:rPr lang="zh-CN" altLang="en-US" sz="2500" dirty="0">
                <a:solidFill>
                  <a:srgbClr val="000066"/>
                </a:solidFill>
              </a:rPr>
              <a:t>中，返回</a:t>
            </a:r>
            <a:r>
              <a:rPr lang="zh-CN" altLang="en-US" sz="25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实际所读的字节数</a:t>
            </a:r>
            <a:r>
              <a:rPr lang="zh-CN" altLang="en-US" sz="2500" dirty="0">
                <a:solidFill>
                  <a:srgbClr val="000066"/>
                </a:solidFill>
              </a:rPr>
              <a:t>。</a:t>
            </a:r>
            <a:endParaRPr lang="en-US" altLang="zh-CN" sz="2500" dirty="0">
              <a:solidFill>
                <a:srgbClr val="000066"/>
              </a:solidFill>
            </a:endParaRPr>
          </a:p>
          <a:p>
            <a:pPr marL="344487" lvl="1" indent="0">
              <a:spcBef>
                <a:spcPts val="0"/>
              </a:spcBef>
              <a:buNone/>
            </a:pPr>
            <a:endParaRPr lang="zh-CN" altLang="en-US" sz="2500" dirty="0">
              <a:solidFill>
                <a:srgbClr val="000066"/>
              </a:solidFill>
            </a:endParaRPr>
          </a:p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例如：文件总共是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102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个字节</a:t>
            </a:r>
            <a:r>
              <a:rPr lang="zh-CN" altLang="en-US" dirty="0">
                <a:solidFill>
                  <a:srgbClr val="222222"/>
                </a:solidFill>
                <a:latin typeface="tahoma" panose="020B0604030504040204" pitchFamily="34" charset="0"/>
              </a:rPr>
              <a:t>，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数组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b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长度是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10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，那么：</a:t>
            </a:r>
            <a:endParaRPr lang="en-US" altLang="zh-CN" b="0" i="0" dirty="0">
              <a:solidFill>
                <a:srgbClr val="222222"/>
              </a:solidFill>
              <a:effectLst/>
              <a:latin typeface="tahoma" panose="020B0604030504040204" pitchFamily="34" charset="0"/>
            </a:endParaRPr>
          </a:p>
          <a:p>
            <a:pPr lvl="2"/>
            <a:r>
              <a:rPr lang="zh-CN" altLang="en-US" dirty="0">
                <a:solidFill>
                  <a:srgbClr val="222222"/>
                </a:solidFill>
                <a:latin typeface="tahoma" panose="020B0604030504040204" pitchFamily="34" charset="0"/>
              </a:rPr>
              <a:t>读十一次，每次都是放入</a:t>
            </a:r>
            <a:r>
              <a:rPr lang="en-US" altLang="zh-CN" dirty="0">
                <a:solidFill>
                  <a:srgbClr val="222222"/>
                </a:solidFill>
                <a:latin typeface="tahoma" panose="020B0604030504040204" pitchFamily="34" charset="0"/>
              </a:rPr>
              <a:t>10</a:t>
            </a:r>
            <a:r>
              <a:rPr lang="zh-CN" altLang="en-US" dirty="0">
                <a:solidFill>
                  <a:srgbClr val="222222"/>
                </a:solidFill>
                <a:latin typeface="tahoma" panose="020B0604030504040204" pitchFamily="34" charset="0"/>
              </a:rPr>
              <a:t>个长度的数组。</a:t>
            </a:r>
            <a:endParaRPr lang="en-US" altLang="zh-CN" dirty="0">
              <a:solidFill>
                <a:srgbClr val="222222"/>
              </a:solidFill>
              <a:latin typeface="tahoma" panose="020B0604030504040204" pitchFamily="34" charset="0"/>
            </a:endParaRPr>
          </a:p>
          <a:p>
            <a:pPr lvl="2"/>
            <a:r>
              <a:rPr lang="zh-CN" altLang="en-US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默认前面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10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次都是读取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10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个长度。</a:t>
            </a:r>
          </a:p>
          <a:p>
            <a:pPr lvl="2"/>
            <a:r>
              <a:rPr lang="zh-CN" altLang="en-US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最后一次不够十个</a:t>
            </a:r>
            <a:r>
              <a:rPr lang="zh-CN" altLang="en-US" dirty="0">
                <a:solidFill>
                  <a:srgbClr val="222222"/>
                </a:solidFill>
                <a:latin typeface="tahoma" panose="020B0604030504040204" pitchFamily="34" charset="0"/>
              </a:rPr>
              <a:t>，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那么读取的是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2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个。</a:t>
            </a:r>
            <a:endParaRPr lang="en-US" altLang="zh-CN" b="0" i="0" dirty="0">
              <a:solidFill>
                <a:srgbClr val="222222"/>
              </a:solidFill>
              <a:effectLst/>
              <a:latin typeface="tahoma" panose="020B0604030504040204" pitchFamily="34" charset="0"/>
            </a:endParaRPr>
          </a:p>
          <a:p>
            <a:pPr lvl="2"/>
            <a:r>
              <a:rPr lang="zh-CN" altLang="en-US" sz="24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实际所读的字节数</a:t>
            </a:r>
            <a:r>
              <a:rPr lang="zh-CN" altLang="en-US" sz="2400" b="1" dirty="0">
                <a:latin typeface="+mj-ea"/>
                <a:ea typeface="+mj-ea"/>
              </a:rPr>
              <a:t>不一定等于</a:t>
            </a:r>
            <a:r>
              <a:rPr lang="en-US" altLang="zh-CN" sz="2400" b="1" dirty="0" err="1">
                <a:solidFill>
                  <a:srgbClr val="C00000"/>
                </a:solidFill>
                <a:ea typeface="+mj-ea"/>
              </a:rPr>
              <a:t>b.length</a:t>
            </a:r>
            <a:r>
              <a:rPr lang="en-US" altLang="zh-CN" sz="2400" b="1" dirty="0">
                <a:solidFill>
                  <a:srgbClr val="C00000"/>
                </a:solidFill>
                <a:latin typeface="+mj-ea"/>
                <a:ea typeface="+mj-ea"/>
              </a:rPr>
              <a:t>.</a:t>
            </a:r>
            <a:endParaRPr lang="zh-CN" altLang="en-US" b="0" i="0" dirty="0">
              <a:solidFill>
                <a:srgbClr val="222222"/>
              </a:solidFill>
              <a:effectLst/>
              <a:latin typeface="+mj-ea"/>
              <a:ea typeface="+mj-ea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752BEA-5E04-47AB-B405-4FA4D3615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64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123EAC5-DF38-43E9-A44D-B40FE0C428AC}" type="slidenum">
              <a:rPr lang="en-US" altLang="zh-CN" sz="1400" b="0" smtClean="0">
                <a:solidFill>
                  <a:schemeClr val="tx1"/>
                </a:solidFill>
              </a:rPr>
              <a:pPr eaLnBrk="1" hangingPunct="1"/>
              <a:t>45</a:t>
            </a:fld>
            <a:endParaRPr lang="en-US" altLang="zh-CN" sz="1400" b="0" dirty="0">
              <a:solidFill>
                <a:schemeClr val="tx1"/>
              </a:solidFill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6271" y="239306"/>
            <a:ext cx="7105650" cy="5508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altLang="en-US" sz="4000" b="1"/>
              <a:t>使用</a:t>
            </a:r>
            <a:r>
              <a:rPr lang="en-US" altLang="zh-CN" sz="4000" b="1"/>
              <a:t>FileInputStream</a:t>
            </a:r>
            <a:r>
              <a:rPr lang="zh-CN" altLang="en-US" sz="4000" b="1"/>
              <a:t>示例</a:t>
            </a:r>
            <a:endParaRPr lang="en-US" altLang="zh-CN" sz="4000" b="1" dirty="0"/>
          </a:p>
        </p:txBody>
      </p:sp>
      <p:sp>
        <p:nvSpPr>
          <p:cNvPr id="66564" name="Text Box 3"/>
          <p:cNvSpPr txBox="1">
            <a:spLocks noChangeArrowheads="1"/>
          </p:cNvSpPr>
          <p:nvPr/>
        </p:nvSpPr>
        <p:spPr bwMode="auto">
          <a:xfrm>
            <a:off x="539552" y="766752"/>
            <a:ext cx="7715200" cy="5632311"/>
          </a:xfrm>
          <a:prstGeom prst="rect">
            <a:avLst/>
          </a:prstGeom>
          <a:noFill/>
          <a:ln w="12700" cap="sq">
            <a:solidFill>
              <a:srgbClr val="96969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java.io.*;	//</a:t>
            </a:r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导入</a:t>
            </a: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</a:t>
            </a:r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包</a:t>
            </a:r>
            <a:endParaRPr lang="en-US" altLang="zh-CN" sz="20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altLang="zh-C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FileIn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algn="l" eaLnBrk="1" hangingPunct="1">
              <a:spcBef>
                <a:spcPct val="0"/>
              </a:spcBef>
            </a:pPr>
            <a:endParaRPr lang="en-US" altLang="zh-CN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public static void main(String[] </a:t>
            </a:r>
            <a:r>
              <a:rPr lang="en-US" altLang="zh-C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000" dirty="0">
                <a:solidFill>
                  <a:srgbClr val="66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//1.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创建流对象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zh-CN" sz="20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FileInputStream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fin = 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new </a:t>
            </a:r>
            <a:r>
              <a:rPr lang="en-US" altLang="zh-CN" sz="20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FileInputStream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c:\\java\\test.java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”);</a:t>
            </a:r>
          </a:p>
          <a:p>
            <a:pPr algn="l" eaLnBrk="1" hangingPunct="1">
              <a:spcBef>
                <a:spcPct val="0"/>
              </a:spcBef>
            </a:pPr>
            <a:endParaRPr lang="en-US" altLang="zh-CN" sz="10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zh-C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input=0;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while (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= </a:t>
            </a:r>
            <a:r>
              <a:rPr lang="en-US" altLang="zh-CN" sz="20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fin.read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!= -1)  	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//2.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读取字节直到末尾</a:t>
            </a:r>
          </a:p>
          <a:p>
            <a:pPr algn="l" eaLnBrk="1" hangingPunct="1"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zh-C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(char)input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algn="l" eaLnBrk="1" hangingPunct="1">
              <a:spcBef>
                <a:spcPct val="0"/>
              </a:spcBef>
            </a:pP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zh-CN" sz="20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fin.close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		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//3.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关闭流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r>
              <a:rPr lang="en-US" altLang="zh-CN" sz="2000" dirty="0">
                <a:solidFill>
                  <a:srgbClr val="66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zh-C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(e);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err="1">
                <a:latin typeface="Tahoma" pitchFamily="34" charset="0"/>
              </a:rPr>
              <a:t>OutputStream</a:t>
            </a:r>
            <a:r>
              <a:rPr lang="zh-CN" altLang="en-US" sz="4000" dirty="0"/>
              <a:t>类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idx="1"/>
          </p:nvPr>
        </p:nvSpPr>
        <p:spPr>
          <a:xfrm>
            <a:off x="368660" y="1585342"/>
            <a:ext cx="8406680" cy="4495354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该</a:t>
            </a:r>
            <a:r>
              <a:rPr lang="zh-CN" altLang="en-US" b="1" dirty="0">
                <a:solidFill>
                  <a:srgbClr val="C00000"/>
                </a:solidFill>
              </a:rPr>
              <a:t>抽象类</a:t>
            </a:r>
            <a:r>
              <a:rPr lang="zh-CN" altLang="en-US" dirty="0"/>
              <a:t>作为所有输出字节流类的基类，声明用于输出字节流数据的通用方法：</a:t>
            </a:r>
            <a:endParaRPr lang="en-US" altLang="zh-CN" dirty="0"/>
          </a:p>
          <a:p>
            <a:pPr lvl="1" eaLnBrk="1" hangingPunct="1"/>
            <a:r>
              <a:rPr lang="en-US" altLang="zh-CN" sz="2200" b="1" dirty="0">
                <a:solidFill>
                  <a:srgbClr val="000099"/>
                </a:solidFill>
                <a:latin typeface="Tahoma" pitchFamily="34" charset="0"/>
              </a:rPr>
              <a:t>void </a:t>
            </a:r>
            <a:r>
              <a:rPr lang="en-US" altLang="zh-CN" sz="2200" b="1" dirty="0">
                <a:solidFill>
                  <a:srgbClr val="990000"/>
                </a:solidFill>
                <a:latin typeface="Tahoma" pitchFamily="34" charset="0"/>
              </a:rPr>
              <a:t>write</a:t>
            </a:r>
            <a:r>
              <a:rPr lang="en-US" altLang="zh-CN" sz="2200" b="1" dirty="0">
                <a:solidFill>
                  <a:srgbClr val="000099"/>
                </a:solidFill>
                <a:latin typeface="Tahoma" pitchFamily="34" charset="0"/>
              </a:rPr>
              <a:t>(int b) </a:t>
            </a:r>
            <a:r>
              <a:rPr lang="en-US" altLang="zh-CN" sz="2200" b="1" dirty="0">
                <a:solidFill>
                  <a:srgbClr val="006600"/>
                </a:solidFill>
                <a:latin typeface="Tahoma" pitchFamily="34" charset="0"/>
              </a:rPr>
              <a:t>throws </a:t>
            </a:r>
            <a:r>
              <a:rPr lang="en-US" altLang="zh-CN" sz="2200" b="1" dirty="0" err="1">
                <a:solidFill>
                  <a:srgbClr val="006600"/>
                </a:solidFill>
                <a:latin typeface="Tahoma" pitchFamily="34" charset="0"/>
              </a:rPr>
              <a:t>IOException</a:t>
            </a:r>
            <a:endParaRPr lang="en-US" altLang="zh-CN" sz="2200" b="1" dirty="0">
              <a:solidFill>
                <a:srgbClr val="006600"/>
              </a:solidFill>
              <a:latin typeface="Tahoma" pitchFamily="34" charset="0"/>
            </a:endParaRPr>
          </a:p>
          <a:p>
            <a:pPr lvl="1"/>
            <a:r>
              <a:rPr lang="en-US" altLang="zh-CN" sz="2200" b="1" dirty="0">
                <a:solidFill>
                  <a:srgbClr val="000099"/>
                </a:solidFill>
                <a:latin typeface="Tahoma" pitchFamily="34" charset="0"/>
              </a:rPr>
              <a:t>void </a:t>
            </a:r>
            <a:r>
              <a:rPr lang="en-US" altLang="zh-CN" sz="2200" b="1" dirty="0">
                <a:solidFill>
                  <a:srgbClr val="990000"/>
                </a:solidFill>
                <a:latin typeface="Tahoma" pitchFamily="34" charset="0"/>
              </a:rPr>
              <a:t>write</a:t>
            </a:r>
            <a:r>
              <a:rPr lang="en-US" altLang="zh-CN" sz="2200" b="1" dirty="0">
                <a:solidFill>
                  <a:srgbClr val="000099"/>
                </a:solidFill>
                <a:latin typeface="Tahoma" pitchFamily="34" charset="0"/>
              </a:rPr>
              <a:t>(byte[] b) </a:t>
            </a:r>
            <a:r>
              <a:rPr lang="en-US" altLang="zh-CN" sz="2200" b="1" dirty="0">
                <a:solidFill>
                  <a:srgbClr val="006600"/>
                </a:solidFill>
                <a:latin typeface="Tahoma" pitchFamily="34" charset="0"/>
              </a:rPr>
              <a:t>throws </a:t>
            </a:r>
            <a:r>
              <a:rPr lang="en-US" altLang="zh-CN" sz="2200" b="1" dirty="0" err="1">
                <a:solidFill>
                  <a:srgbClr val="006600"/>
                </a:solidFill>
                <a:latin typeface="Tahoma" pitchFamily="34" charset="0"/>
              </a:rPr>
              <a:t>IOException</a:t>
            </a:r>
            <a:endParaRPr lang="en-US" altLang="zh-CN" sz="2200" b="1" dirty="0">
              <a:solidFill>
                <a:srgbClr val="006600"/>
              </a:solidFill>
              <a:latin typeface="Tahoma" pitchFamily="34" charset="0"/>
            </a:endParaRPr>
          </a:p>
          <a:p>
            <a:pPr lvl="1" eaLnBrk="1" hangingPunct="1"/>
            <a:r>
              <a:rPr lang="en-US" altLang="zh-CN" sz="2200" b="1" dirty="0">
                <a:solidFill>
                  <a:srgbClr val="000099"/>
                </a:solidFill>
                <a:latin typeface="Tahoma" pitchFamily="34" charset="0"/>
              </a:rPr>
              <a:t>void </a:t>
            </a:r>
            <a:r>
              <a:rPr lang="en-US" altLang="zh-CN" sz="2200" b="1" dirty="0">
                <a:solidFill>
                  <a:srgbClr val="990000"/>
                </a:solidFill>
                <a:latin typeface="Tahoma" pitchFamily="34" charset="0"/>
              </a:rPr>
              <a:t>write</a:t>
            </a:r>
            <a:r>
              <a:rPr lang="en-US" altLang="zh-CN" sz="2200" b="1" dirty="0">
                <a:solidFill>
                  <a:srgbClr val="000099"/>
                </a:solidFill>
                <a:latin typeface="Tahoma" pitchFamily="34" charset="0"/>
              </a:rPr>
              <a:t>(byte[] </a:t>
            </a:r>
            <a:r>
              <a:rPr lang="en-US" altLang="zh-CN" sz="2200" b="1" dirty="0" err="1">
                <a:solidFill>
                  <a:srgbClr val="000099"/>
                </a:solidFill>
                <a:latin typeface="Tahoma" pitchFamily="34" charset="0"/>
              </a:rPr>
              <a:t>buf</a:t>
            </a:r>
            <a:r>
              <a:rPr lang="en-US" altLang="zh-CN" sz="2200" b="1" dirty="0">
                <a:solidFill>
                  <a:srgbClr val="000099"/>
                </a:solidFill>
                <a:latin typeface="Tahoma" pitchFamily="34" charset="0"/>
              </a:rPr>
              <a:t>, int offset, int count) </a:t>
            </a:r>
          </a:p>
          <a:p>
            <a:pPr marL="344487" lvl="1" indent="0" eaLnBrk="1" hangingPunct="1">
              <a:buNone/>
            </a:pPr>
            <a:r>
              <a:rPr lang="en-US" altLang="zh-CN" sz="2200" b="1" dirty="0">
                <a:solidFill>
                  <a:srgbClr val="000099"/>
                </a:solidFill>
                <a:latin typeface="Tahoma" pitchFamily="34" charset="0"/>
              </a:rPr>
              <a:t>					</a:t>
            </a:r>
            <a:r>
              <a:rPr lang="en-US" altLang="zh-CN" sz="2200" b="1" dirty="0">
                <a:solidFill>
                  <a:srgbClr val="006600"/>
                </a:solidFill>
                <a:latin typeface="Tahoma" pitchFamily="34" charset="0"/>
              </a:rPr>
              <a:t>throws </a:t>
            </a:r>
            <a:r>
              <a:rPr lang="en-US" altLang="zh-CN" sz="2200" b="1" dirty="0" err="1">
                <a:solidFill>
                  <a:srgbClr val="006600"/>
                </a:solidFill>
                <a:latin typeface="Tahoma" pitchFamily="34" charset="0"/>
              </a:rPr>
              <a:t>IOException</a:t>
            </a:r>
            <a:endParaRPr lang="en-US" altLang="zh-CN" sz="2200" b="1" dirty="0">
              <a:solidFill>
                <a:srgbClr val="006600"/>
              </a:solidFill>
              <a:latin typeface="Tahoma" pitchFamily="34" charset="0"/>
            </a:endParaRPr>
          </a:p>
          <a:p>
            <a:pPr lvl="1" eaLnBrk="1" hangingPunct="1"/>
            <a:endParaRPr lang="en-US" altLang="zh-CN" sz="2200" b="1" dirty="0">
              <a:solidFill>
                <a:srgbClr val="000099"/>
              </a:solidFill>
              <a:latin typeface="Tahoma" pitchFamily="34" charset="0"/>
            </a:endParaRPr>
          </a:p>
          <a:p>
            <a:pPr lvl="1" eaLnBrk="1" hangingPunct="1"/>
            <a:r>
              <a:rPr lang="en-US" altLang="zh-CN" sz="2200" b="1" dirty="0">
                <a:solidFill>
                  <a:srgbClr val="000099"/>
                </a:solidFill>
                <a:latin typeface="Tahoma" pitchFamily="34" charset="0"/>
              </a:rPr>
              <a:t>void </a:t>
            </a:r>
            <a:r>
              <a:rPr lang="en-US" altLang="zh-CN" sz="2200" b="1" dirty="0">
                <a:solidFill>
                  <a:srgbClr val="990000"/>
                </a:solidFill>
                <a:latin typeface="Tahoma" pitchFamily="34" charset="0"/>
              </a:rPr>
              <a:t>flush</a:t>
            </a:r>
            <a:r>
              <a:rPr lang="en-US" altLang="zh-CN" sz="2200" b="1" dirty="0">
                <a:solidFill>
                  <a:srgbClr val="000099"/>
                </a:solidFill>
                <a:latin typeface="Tahoma" pitchFamily="34" charset="0"/>
              </a:rPr>
              <a:t>() </a:t>
            </a:r>
            <a:r>
              <a:rPr lang="en-US" altLang="zh-CN" sz="2200" b="1" dirty="0">
                <a:solidFill>
                  <a:srgbClr val="006600"/>
                </a:solidFill>
                <a:latin typeface="Tahoma" pitchFamily="34" charset="0"/>
              </a:rPr>
              <a:t>throws </a:t>
            </a:r>
            <a:r>
              <a:rPr lang="en-US" altLang="zh-CN" sz="2200" b="1" dirty="0" err="1">
                <a:solidFill>
                  <a:srgbClr val="006600"/>
                </a:solidFill>
                <a:latin typeface="Tahoma" pitchFamily="34" charset="0"/>
              </a:rPr>
              <a:t>IOException</a:t>
            </a:r>
            <a:endParaRPr lang="en-US" altLang="zh-CN" sz="2200" b="1" dirty="0">
              <a:solidFill>
                <a:srgbClr val="006600"/>
              </a:solidFill>
              <a:latin typeface="Tahoma" pitchFamily="34" charset="0"/>
            </a:endParaRPr>
          </a:p>
          <a:p>
            <a:pPr lvl="2" eaLnBrk="1" hangingPunct="1"/>
            <a:r>
              <a:rPr lang="zh-CN" altLang="en-US" sz="2200" dirty="0"/>
              <a:t>刷新此输出流并强制写出流缓冲区中的所有字节</a:t>
            </a:r>
            <a:endParaRPr lang="en-US" altLang="zh-CN" sz="2200" b="1" dirty="0">
              <a:solidFill>
                <a:srgbClr val="000099"/>
              </a:solidFill>
              <a:latin typeface="Tahoma" pitchFamily="34" charset="0"/>
            </a:endParaRPr>
          </a:p>
          <a:p>
            <a:pPr lvl="1" eaLnBrk="1" hangingPunct="1"/>
            <a:r>
              <a:rPr lang="en-US" altLang="zh-CN" sz="2200" b="1" dirty="0">
                <a:solidFill>
                  <a:srgbClr val="000099"/>
                </a:solidFill>
                <a:latin typeface="Tahoma" pitchFamily="34" charset="0"/>
              </a:rPr>
              <a:t>void </a:t>
            </a:r>
            <a:r>
              <a:rPr lang="en-US" altLang="zh-CN" sz="2200" b="1" dirty="0">
                <a:solidFill>
                  <a:srgbClr val="990000"/>
                </a:solidFill>
                <a:latin typeface="Tahoma" pitchFamily="34" charset="0"/>
              </a:rPr>
              <a:t>close</a:t>
            </a:r>
            <a:r>
              <a:rPr lang="en-US" altLang="zh-CN" sz="2200" b="1" dirty="0">
                <a:solidFill>
                  <a:srgbClr val="000099"/>
                </a:solidFill>
                <a:latin typeface="Tahoma" pitchFamily="34" charset="0"/>
              </a:rPr>
              <a:t>() </a:t>
            </a:r>
            <a:r>
              <a:rPr lang="en-US" altLang="zh-CN" sz="2200" b="1" dirty="0">
                <a:solidFill>
                  <a:srgbClr val="006600"/>
                </a:solidFill>
                <a:latin typeface="Tahoma" pitchFamily="34" charset="0"/>
              </a:rPr>
              <a:t>throws </a:t>
            </a:r>
            <a:r>
              <a:rPr lang="en-US" altLang="zh-CN" sz="2200" b="1" dirty="0" err="1">
                <a:solidFill>
                  <a:srgbClr val="006600"/>
                </a:solidFill>
                <a:latin typeface="Tahoma" pitchFamily="34" charset="0"/>
              </a:rPr>
              <a:t>IOException</a:t>
            </a:r>
            <a:endParaRPr lang="en-US" altLang="zh-CN" sz="2200" b="1" dirty="0">
              <a:solidFill>
                <a:srgbClr val="006600"/>
              </a:solidFill>
              <a:latin typeface="Tahoma" pitchFamily="34" charset="0"/>
            </a:endParaRPr>
          </a:p>
        </p:txBody>
      </p:sp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6C5AF9-D512-4080-BDCB-871FC2A814D7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46</a:t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err="1">
                <a:latin typeface="Tahoma" pitchFamily="34" charset="0"/>
              </a:rPr>
              <a:t>OutputStream</a:t>
            </a:r>
            <a:r>
              <a:rPr lang="zh-CN" altLang="en-US" sz="4000" dirty="0"/>
              <a:t>类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0" y="1719263"/>
            <a:ext cx="8964488" cy="4411662"/>
          </a:xfrm>
        </p:spPr>
        <p:txBody>
          <a:bodyPr/>
          <a:lstStyle/>
          <a:p>
            <a:pPr lvl="1" algn="ctr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99"/>
                </a:solidFill>
              </a:rPr>
              <a:t>public void </a:t>
            </a:r>
            <a:r>
              <a:rPr lang="en-US" altLang="zh-CN" sz="2800" b="1" dirty="0">
                <a:solidFill>
                  <a:srgbClr val="006600"/>
                </a:solidFill>
              </a:rPr>
              <a:t>write</a:t>
            </a:r>
            <a:r>
              <a:rPr lang="en-US" altLang="zh-CN" sz="2800" b="1" dirty="0">
                <a:solidFill>
                  <a:srgbClr val="000099"/>
                </a:solidFill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</a:rPr>
              <a:t>int b</a:t>
            </a:r>
            <a:r>
              <a:rPr lang="en-US" altLang="zh-CN" sz="2800" b="1" dirty="0">
                <a:solidFill>
                  <a:srgbClr val="000099"/>
                </a:solidFill>
              </a:rPr>
              <a:t>)  throws </a:t>
            </a:r>
            <a:r>
              <a:rPr lang="en-US" altLang="zh-CN" sz="2800" b="1" dirty="0" err="1">
                <a:solidFill>
                  <a:srgbClr val="000099"/>
                </a:solidFill>
              </a:rPr>
              <a:t>IOException</a:t>
            </a:r>
            <a:r>
              <a:rPr lang="en-US" altLang="zh-CN" sz="2800" dirty="0"/>
              <a:t> </a:t>
            </a:r>
          </a:p>
          <a:p>
            <a:pPr lvl="1" algn="ctr">
              <a:spcBef>
                <a:spcPts val="0"/>
              </a:spcBef>
              <a:buFont typeface="Wingdings" pitchFamily="2" charset="2"/>
              <a:buNone/>
            </a:pP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将指定的</a:t>
            </a:r>
            <a:r>
              <a:rPr lang="zh-CN" altLang="en-US" dirty="0">
                <a:solidFill>
                  <a:srgbClr val="000099"/>
                </a:solidFill>
              </a:rPr>
              <a:t>字节</a:t>
            </a:r>
            <a:r>
              <a:rPr lang="en-US" altLang="zh-CN" dirty="0">
                <a:solidFill>
                  <a:srgbClr val="000099"/>
                </a:solidFill>
              </a:rPr>
              <a:t>b</a:t>
            </a:r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写入此输出流</a:t>
            </a:r>
            <a:r>
              <a:rPr lang="en-US" altLang="zh-CN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内存空间</a:t>
            </a:r>
            <a:r>
              <a:rPr lang="en-US" altLang="zh-CN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dirty="0"/>
              <a:t>。</a:t>
            </a:r>
            <a:r>
              <a:rPr lang="en-US" altLang="zh-CN" dirty="0" err="1"/>
              <a:t>OutputStream</a:t>
            </a:r>
            <a:r>
              <a:rPr lang="en-US" altLang="zh-CN" dirty="0"/>
              <a:t> </a:t>
            </a:r>
            <a:r>
              <a:rPr lang="zh-CN" altLang="en-US" dirty="0"/>
              <a:t>的子类必须提供此方法的实现。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write </a:t>
            </a:r>
            <a:r>
              <a:rPr lang="zh-CN" altLang="en-US" dirty="0"/>
              <a:t>的常规协定是：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向输出流写入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一个字节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要写入的字节是</a:t>
            </a:r>
            <a:r>
              <a:rPr lang="zh-CN" altLang="en-US" b="1" dirty="0">
                <a:solidFill>
                  <a:srgbClr val="FF0000"/>
                </a:solidFill>
                <a:latin typeface="+mj-lt"/>
                <a:ea typeface="隶书" panose="02010509060101010101" pitchFamily="49" charset="-122"/>
              </a:rPr>
              <a:t>参数 </a:t>
            </a:r>
            <a:r>
              <a:rPr lang="en-US" altLang="zh-CN" b="1" dirty="0">
                <a:solidFill>
                  <a:srgbClr val="FF0000"/>
                </a:solidFill>
                <a:latin typeface="+mj-lt"/>
                <a:ea typeface="隶书" panose="02010509060101010101" pitchFamily="49" charset="-122"/>
              </a:rPr>
              <a:t>b </a:t>
            </a:r>
            <a:r>
              <a:rPr lang="zh-CN" altLang="en-US" dirty="0">
                <a:latin typeface="+mj-lt"/>
                <a:ea typeface="隶书" panose="02010509060101010101" pitchFamily="49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+mj-lt"/>
                <a:ea typeface="隶书" panose="02010509060101010101" pitchFamily="49" charset="-122"/>
              </a:rPr>
              <a:t>八个低位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dirty="0"/>
              <a:t>b </a:t>
            </a:r>
            <a:r>
              <a:rPr lang="zh-CN" altLang="en-US" dirty="0"/>
              <a:t>的 </a:t>
            </a:r>
            <a:r>
              <a:rPr lang="en-US" altLang="zh-CN" dirty="0">
                <a:ea typeface="隶书" panose="02010509060101010101" pitchFamily="49" charset="-122"/>
              </a:rPr>
              <a:t>24 </a:t>
            </a:r>
            <a:r>
              <a:rPr lang="zh-CN" altLang="en-US" dirty="0">
                <a:ea typeface="隶书" panose="02010509060101010101" pitchFamily="49" charset="-122"/>
              </a:rPr>
              <a:t>个高位将被忽略</a:t>
            </a:r>
            <a:r>
              <a:rPr lang="zh-CN" altLang="en-US" dirty="0"/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6629-DACD-498F-867D-4B2567C9B252}" type="slidenum">
              <a:rPr lang="en-US" altLang="zh-CN" smtClean="0"/>
              <a:pPr>
                <a:defRPr/>
              </a:pPr>
              <a:t>47</a:t>
            </a:fld>
            <a:r>
              <a:rPr lang="en-US" altLang="zh-CN" dirty="0"/>
              <a:t> 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323528" y="4725144"/>
            <a:ext cx="7394524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2400" b="1" dirty="0" err="1">
                <a:solidFill>
                  <a:srgbClr val="000099"/>
                </a:solidFill>
                <a:latin typeface="Tahoma" pitchFamily="34" charset="0"/>
                <a:cs typeface="Courier New" pitchFamily="49" charset="0"/>
              </a:rPr>
              <a:t>OutputStream</a:t>
            </a:r>
            <a:r>
              <a:rPr lang="en-US" altLang="zh-CN" sz="2400" b="1" dirty="0">
                <a:solidFill>
                  <a:srgbClr val="000099"/>
                </a:solidFill>
                <a:latin typeface="Tahoma" pitchFamily="34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srgbClr val="000099"/>
                </a:solidFill>
                <a:latin typeface="Tahoma" pitchFamily="34" charset="0"/>
                <a:cs typeface="Courier New" pitchFamily="49" charset="0"/>
              </a:rPr>
              <a:t>stdout</a:t>
            </a:r>
            <a:r>
              <a:rPr lang="en-US" altLang="zh-CN" sz="2400" b="1" dirty="0">
                <a:solidFill>
                  <a:srgbClr val="000099"/>
                </a:solidFill>
                <a:latin typeface="Tahoma" pitchFamily="34" charset="0"/>
                <a:cs typeface="Courier New" pitchFamily="49" charset="0"/>
              </a:rPr>
              <a:t> = </a:t>
            </a:r>
            <a:r>
              <a:rPr lang="en-US" altLang="zh-CN" sz="2400" b="1" dirty="0" err="1">
                <a:solidFill>
                  <a:srgbClr val="C00000"/>
                </a:solidFill>
                <a:latin typeface="Tahoma" pitchFamily="34" charset="0"/>
                <a:cs typeface="Courier New" pitchFamily="49" charset="0"/>
              </a:rPr>
              <a:t>System.out</a:t>
            </a:r>
            <a:r>
              <a:rPr lang="en-US" altLang="zh-CN" sz="2400" b="1" dirty="0">
                <a:solidFill>
                  <a:srgbClr val="000099"/>
                </a:solidFill>
                <a:latin typeface="Tahoma" pitchFamily="34" charset="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</a:pPr>
            <a:r>
              <a:rPr lang="en-US" altLang="zh-CN" sz="2400" b="1" dirty="0" err="1">
                <a:solidFill>
                  <a:srgbClr val="000099"/>
                </a:solidFill>
                <a:latin typeface="Tahoma" pitchFamily="34" charset="0"/>
                <a:cs typeface="Courier New" pitchFamily="49" charset="0"/>
              </a:rPr>
              <a:t>stdout.</a:t>
            </a:r>
            <a:r>
              <a:rPr lang="en-US" altLang="zh-CN" sz="2400" b="1" dirty="0" err="1">
                <a:solidFill>
                  <a:srgbClr val="006600"/>
                </a:solidFill>
                <a:latin typeface="Tahoma" pitchFamily="34" charset="0"/>
                <a:cs typeface="Courier New" pitchFamily="49" charset="0"/>
              </a:rPr>
              <a:t>write</a:t>
            </a:r>
            <a:r>
              <a:rPr lang="en-US" altLang="zh-CN" sz="2400" b="1" dirty="0">
                <a:solidFill>
                  <a:srgbClr val="000099"/>
                </a:solidFill>
                <a:latin typeface="Tahoma" pitchFamily="34" charset="0"/>
                <a:cs typeface="Courier New" pitchFamily="49" charset="0"/>
              </a:rPr>
              <a:t>(104);   </a:t>
            </a:r>
            <a:endParaRPr lang="zh-CN" altLang="en-US" sz="2400" b="1" dirty="0">
              <a:solidFill>
                <a:srgbClr val="000099"/>
              </a:solidFill>
              <a:latin typeface="Tahoma" pitchFamily="34" charset="0"/>
              <a:cs typeface="Courier New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400" b="1" dirty="0" err="1">
                <a:solidFill>
                  <a:srgbClr val="000099"/>
                </a:solidFill>
                <a:latin typeface="Tahoma" pitchFamily="34" charset="0"/>
                <a:cs typeface="Courier New" pitchFamily="49" charset="0"/>
              </a:rPr>
              <a:t>stdout.</a:t>
            </a:r>
            <a:r>
              <a:rPr lang="en-US" altLang="zh-CN" sz="2400" b="1" dirty="0" err="1">
                <a:solidFill>
                  <a:srgbClr val="006600"/>
                </a:solidFill>
                <a:latin typeface="Tahoma" pitchFamily="34" charset="0"/>
                <a:cs typeface="Courier New" pitchFamily="49" charset="0"/>
              </a:rPr>
              <a:t>flush</a:t>
            </a:r>
            <a:r>
              <a:rPr lang="en-US" altLang="zh-CN" sz="2400" b="1" dirty="0">
                <a:solidFill>
                  <a:srgbClr val="000099"/>
                </a:solidFill>
                <a:latin typeface="Tahoma" pitchFamily="34" charset="0"/>
                <a:cs typeface="Courier New" pitchFamily="49" charset="0"/>
              </a:rPr>
              <a:t>();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AD5D85-5537-4040-8334-9802D3C39325}"/>
              </a:ext>
            </a:extLst>
          </p:cNvPr>
          <p:cNvSpPr txBox="1"/>
          <p:nvPr/>
        </p:nvSpPr>
        <p:spPr>
          <a:xfrm>
            <a:off x="3298441" y="5215877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000099"/>
                </a:solidFill>
                <a:latin typeface="Tahoma" pitchFamily="34" charset="0"/>
                <a:cs typeface="Courier New" pitchFamily="49" charset="0"/>
              </a:rPr>
              <a:t>//</a:t>
            </a:r>
            <a:r>
              <a:rPr lang="zh-CN" altLang="en-US" sz="1800" b="1" dirty="0">
                <a:solidFill>
                  <a:srgbClr val="000099"/>
                </a:solidFill>
                <a:latin typeface="Tahoma" pitchFamily="34" charset="0"/>
                <a:cs typeface="Courier New" pitchFamily="49" charset="0"/>
              </a:rPr>
              <a:t>显示</a:t>
            </a:r>
            <a:r>
              <a:rPr lang="en-US" altLang="zh-CN" sz="1800" b="1" dirty="0">
                <a:solidFill>
                  <a:srgbClr val="000099"/>
                </a:solidFill>
                <a:latin typeface="Tahoma" pitchFamily="34" charset="0"/>
                <a:cs typeface="Courier New" pitchFamily="49" charset="0"/>
              </a:rPr>
              <a:t>104</a:t>
            </a:r>
            <a:r>
              <a:rPr lang="zh-CN" altLang="en-US" sz="1800" b="1" dirty="0">
                <a:solidFill>
                  <a:srgbClr val="000099"/>
                </a:solidFill>
                <a:latin typeface="Tahoma" pitchFamily="34" charset="0"/>
                <a:cs typeface="Courier New" pitchFamily="49" charset="0"/>
              </a:rPr>
              <a:t>对应的</a:t>
            </a:r>
            <a:r>
              <a:rPr lang="zh-CN" altLang="zh-CN" dirty="0">
                <a:latin typeface="Consolas" panose="020B0609020204030204" pitchFamily="49" charset="0"/>
              </a:rPr>
              <a:t>ASCII</a:t>
            </a:r>
            <a:r>
              <a:rPr lang="zh-CN" altLang="en-US" dirty="0">
                <a:latin typeface="Consolas" panose="020B0609020204030204" pitchFamily="49" charset="0"/>
              </a:rPr>
              <a:t>字符</a:t>
            </a:r>
            <a:r>
              <a:rPr lang="en-US" altLang="zh-CN" dirty="0">
                <a:latin typeface="Consolas" panose="020B0609020204030204" pitchFamily="49" charset="0"/>
              </a:rPr>
              <a:t>‘h’</a:t>
            </a:r>
            <a:endParaRPr lang="zh-CN" altLang="zh-CN" sz="4000" dirty="0"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7FFF4CB-14DF-4AC5-8DA5-EB5453CBD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808" y="4886891"/>
            <a:ext cx="1246436" cy="63415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4BC8D8E-C90A-4977-83CC-BEBF90071BB7}"/>
              </a:ext>
            </a:extLst>
          </p:cNvPr>
          <p:cNvSpPr txBox="1"/>
          <p:nvPr/>
        </p:nvSpPr>
        <p:spPr>
          <a:xfrm>
            <a:off x="3247008" y="5554206"/>
            <a:ext cx="454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000099"/>
                </a:solidFill>
                <a:latin typeface="Tahoma" pitchFamily="34" charset="0"/>
                <a:cs typeface="Courier New" pitchFamily="49" charset="0"/>
              </a:rPr>
              <a:t>//</a:t>
            </a:r>
            <a:r>
              <a:rPr lang="zh-CN" altLang="en-US" sz="1800" b="1" dirty="0">
                <a:solidFill>
                  <a:srgbClr val="000099"/>
                </a:solidFill>
                <a:latin typeface="Tahoma" pitchFamily="34" charset="0"/>
                <a:cs typeface="Courier New" pitchFamily="49" charset="0"/>
              </a:rPr>
              <a:t>必须</a:t>
            </a:r>
            <a:r>
              <a:rPr lang="zh-CN" altLang="en-US" b="1" dirty="0">
                <a:solidFill>
                  <a:srgbClr val="000099"/>
                </a:solidFill>
                <a:latin typeface="Tahoma" pitchFamily="34" charset="0"/>
                <a:cs typeface="Courier New" pitchFamily="49" charset="0"/>
              </a:rPr>
              <a:t>调用</a:t>
            </a:r>
            <a:r>
              <a:rPr lang="en-US" altLang="zh-CN" b="1" dirty="0">
                <a:solidFill>
                  <a:srgbClr val="000099"/>
                </a:solidFill>
                <a:latin typeface="Tahoma" pitchFamily="34" charset="0"/>
                <a:cs typeface="Courier New" pitchFamily="49" charset="0"/>
              </a:rPr>
              <a:t>flush</a:t>
            </a:r>
            <a:r>
              <a:rPr lang="zh-CN" altLang="en-US" b="1" dirty="0">
                <a:solidFill>
                  <a:srgbClr val="000099"/>
                </a:solidFill>
                <a:latin typeface="Tahoma" pitchFamily="34" charset="0"/>
                <a:cs typeface="Courier New" pitchFamily="49" charset="0"/>
              </a:rPr>
              <a:t>方法刷新</a:t>
            </a:r>
            <a:r>
              <a:rPr lang="en-US" altLang="zh-CN" b="1" dirty="0">
                <a:solidFill>
                  <a:srgbClr val="000099"/>
                </a:solidFill>
                <a:latin typeface="Tahoma" pitchFamily="34" charset="0"/>
                <a:cs typeface="Courier New" pitchFamily="49" charset="0"/>
              </a:rPr>
              <a:t>out</a:t>
            </a:r>
            <a:r>
              <a:rPr lang="zh-CN" altLang="en-US" b="1" dirty="0">
                <a:solidFill>
                  <a:srgbClr val="000099"/>
                </a:solidFill>
                <a:latin typeface="Tahoma" pitchFamily="34" charset="0"/>
                <a:cs typeface="Courier New" pitchFamily="49" charset="0"/>
              </a:rPr>
              <a:t>流才能显示</a:t>
            </a:r>
            <a:endParaRPr lang="zh-CN" altLang="zh-CN" sz="4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nimBg="1"/>
      <p:bldP spid="3" grpId="0"/>
      <p:bldP spid="1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err="1">
                <a:latin typeface="Tahoma" pitchFamily="34" charset="0"/>
              </a:rPr>
              <a:t>OutputStream</a:t>
            </a:r>
            <a:r>
              <a:rPr lang="zh-CN" altLang="en-US" sz="4000" dirty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486" y="1495847"/>
            <a:ext cx="8348985" cy="475255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altLang="zh-CN" sz="3000" b="1" dirty="0"/>
              <a:t>write</a:t>
            </a:r>
            <a:r>
              <a:rPr lang="zh-CN" altLang="en-US" sz="3000" b="1" dirty="0"/>
              <a:t>机制：</a:t>
            </a:r>
            <a:endParaRPr lang="en-US" altLang="zh-CN" sz="3000" b="1" dirty="0"/>
          </a:p>
          <a:p>
            <a:pPr lvl="1">
              <a:spcBef>
                <a:spcPts val="0"/>
              </a:spcBef>
            </a:pPr>
            <a:r>
              <a:rPr lang="zh-CN" altLang="en-US" sz="2600" dirty="0"/>
              <a:t>使用</a:t>
            </a:r>
            <a:r>
              <a:rPr lang="en-US" altLang="zh-CN" sz="2600" b="1" dirty="0" err="1">
                <a:latin typeface="Tahoma" pitchFamily="34" charset="0"/>
              </a:rPr>
              <a:t>OutputStream</a:t>
            </a:r>
            <a:r>
              <a:rPr lang="zh-CN" altLang="en-US" sz="2600" dirty="0"/>
              <a:t>时，写入的数据并不会先输出到目的地</a:t>
            </a:r>
            <a:r>
              <a:rPr lang="en-US" altLang="zh-CN" sz="2600" dirty="0"/>
              <a:t>(</a:t>
            </a:r>
            <a:r>
              <a:rPr lang="zh-CN" altLang="en-US" sz="2600" dirty="0"/>
              <a:t>如：控制台</a:t>
            </a:r>
            <a:r>
              <a:rPr lang="en-US" altLang="zh-CN" sz="2600" dirty="0"/>
              <a:t>)</a:t>
            </a:r>
            <a:r>
              <a:rPr lang="zh-CN" altLang="en-US" sz="2600" dirty="0"/>
              <a:t>，而是先存储至</a:t>
            </a:r>
            <a:r>
              <a:rPr lang="en-US" altLang="zh-CN" sz="2600" b="1" dirty="0" err="1">
                <a:latin typeface="Tahoma" pitchFamily="34" charset="0"/>
              </a:rPr>
              <a:t>OutputStream</a:t>
            </a:r>
            <a:r>
              <a:rPr lang="zh-CN" altLang="en-US" sz="2600" b="1" dirty="0"/>
              <a:t>类</a:t>
            </a:r>
            <a:r>
              <a:rPr lang="zh-CN" altLang="en-US" sz="2600" b="1" dirty="0">
                <a:solidFill>
                  <a:srgbClr val="FF0000"/>
                </a:solidFill>
              </a:rPr>
              <a:t>对象</a:t>
            </a:r>
            <a:r>
              <a:rPr lang="zh-CN" altLang="en-US" sz="2600" b="1" dirty="0"/>
              <a:t>的</a:t>
            </a:r>
            <a:r>
              <a:rPr lang="zh-CN" altLang="en-US" sz="26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缓冲区</a:t>
            </a:r>
            <a:r>
              <a:rPr lang="zh-CN" altLang="en-US" sz="2600" dirty="0"/>
              <a:t>中。</a:t>
            </a:r>
            <a:endParaRPr lang="en-US" altLang="zh-CN" sz="2600" dirty="0"/>
          </a:p>
          <a:p>
            <a:pPr lvl="1">
              <a:spcBef>
                <a:spcPts val="0"/>
              </a:spcBef>
            </a:pPr>
            <a:r>
              <a:rPr lang="zh-CN" altLang="en-US" sz="2600" b="1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写出数据</a:t>
            </a:r>
            <a:r>
              <a:rPr lang="zh-CN" altLang="en-US" sz="2600" dirty="0"/>
              <a:t>：</a:t>
            </a:r>
            <a:endParaRPr lang="en-US" altLang="zh-CN" sz="2600" dirty="0"/>
          </a:p>
          <a:p>
            <a:pPr marL="1096962" lvl="2" indent="-457200"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如果缓冲区中的数据满了</a:t>
            </a:r>
            <a:r>
              <a:rPr lang="zh-CN" altLang="en-US" sz="2400" dirty="0"/>
              <a:t>，才会一次对目的地进行写出。</a:t>
            </a:r>
            <a:endParaRPr lang="en-US" altLang="zh-CN" sz="2400" dirty="0"/>
          </a:p>
          <a:p>
            <a:pPr marL="1096962" lvl="2" indent="-457200"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400" dirty="0"/>
              <a:t>如果执行</a:t>
            </a:r>
            <a:r>
              <a:rPr lang="en-US" altLang="zh-CN" sz="2400" b="1" dirty="0">
                <a:solidFill>
                  <a:srgbClr val="FF0000"/>
                </a:solidFill>
              </a:rPr>
              <a:t>flush()</a:t>
            </a:r>
            <a:r>
              <a:rPr lang="zh-CN" altLang="en-US" sz="2400" dirty="0"/>
              <a:t>方法，强制将缓冲区的数据都写到目标地址。</a:t>
            </a:r>
            <a:endParaRPr lang="en-US" altLang="zh-CN" sz="2400" dirty="0"/>
          </a:p>
          <a:p>
            <a:pPr marL="1096962" lvl="2" indent="-457200">
              <a:spcBef>
                <a:spcPts val="0"/>
              </a:spcBef>
              <a:buFont typeface="+mj-ea"/>
              <a:buAutoNum type="circleNumDbPlain"/>
            </a:pPr>
            <a:endParaRPr lang="en-US" dirty="0"/>
          </a:p>
          <a:p>
            <a:pPr lvl="1"/>
            <a:r>
              <a:rPr lang="en-US" altLang="zh-CN" sz="3000" b="1" dirty="0">
                <a:solidFill>
                  <a:srgbClr val="000099"/>
                </a:solidFill>
                <a:latin typeface="Tahoma" pitchFamily="34" charset="0"/>
              </a:rPr>
              <a:t>void </a:t>
            </a:r>
            <a:r>
              <a:rPr lang="en-US" altLang="zh-CN" sz="3000" b="1" dirty="0">
                <a:solidFill>
                  <a:srgbClr val="FF0000"/>
                </a:solidFill>
                <a:latin typeface="Tahoma" pitchFamily="34" charset="0"/>
              </a:rPr>
              <a:t>flush() </a:t>
            </a:r>
            <a:r>
              <a:rPr lang="en-US" altLang="zh-CN" sz="3000" b="1" dirty="0">
                <a:solidFill>
                  <a:srgbClr val="006600"/>
                </a:solidFill>
                <a:latin typeface="Tahoma" pitchFamily="34" charset="0"/>
              </a:rPr>
              <a:t>throws </a:t>
            </a:r>
            <a:r>
              <a:rPr lang="en-US" altLang="zh-CN" sz="3000" b="1" dirty="0" err="1">
                <a:solidFill>
                  <a:srgbClr val="006600"/>
                </a:solidFill>
                <a:latin typeface="Tahoma" pitchFamily="34" charset="0"/>
              </a:rPr>
              <a:t>IOException</a:t>
            </a:r>
            <a:endParaRPr lang="en-US" altLang="zh-CN" sz="3000" b="1" dirty="0">
              <a:solidFill>
                <a:srgbClr val="006600"/>
              </a:solidFill>
              <a:latin typeface="Tahoma" pitchFamily="34" charset="0"/>
            </a:endParaRPr>
          </a:p>
          <a:p>
            <a:pPr lvl="2"/>
            <a:r>
              <a:rPr lang="zh-CN" altLang="en-US" sz="2200" dirty="0"/>
              <a:t>刷新此输出流的缓冲区，并强制写出流缓冲区中的所有字节</a:t>
            </a:r>
            <a:endParaRPr lang="en-US" altLang="zh-CN" sz="2200" b="1" dirty="0">
              <a:solidFill>
                <a:srgbClr val="000099"/>
              </a:solidFill>
              <a:latin typeface="Tahoma" pitchFamily="34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dirty="0"/>
              <a:t>不管缓冲区数据是否满了，执行</a:t>
            </a:r>
            <a:r>
              <a:rPr lang="en-US" altLang="zh-CN" dirty="0"/>
              <a:t>flush()</a:t>
            </a:r>
            <a:r>
              <a:rPr lang="zh-CN" altLang="en-US" dirty="0"/>
              <a:t>方法时将缓冲区的数据都写到目标地址，从而保证所有缓冲都写出去。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6629-DACD-498F-867D-4B2567C9B252}" type="slidenum">
              <a:rPr lang="en-US" altLang="zh-CN" smtClean="0"/>
              <a:pPr>
                <a:defRPr/>
              </a:pPr>
              <a:t>48</a:t>
            </a:fld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71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§12.2.2   </a:t>
            </a:r>
            <a:r>
              <a:rPr lang="zh-CN" altLang="en-US" dirty="0">
                <a:latin typeface="宋体" charset="-122"/>
              </a:rPr>
              <a:t>文件字节输出流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>
          <a:xfrm>
            <a:off x="321439" y="1628800"/>
            <a:ext cx="8501122" cy="468632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</a:pPr>
            <a:r>
              <a:rPr lang="zh-CN" altLang="en-US" b="1" dirty="0">
                <a:latin typeface="宋体" charset="-122"/>
              </a:rPr>
              <a:t>1</a:t>
            </a:r>
            <a:r>
              <a:rPr lang="zh-CN" altLang="en-US" b="1" dirty="0"/>
              <a:t>．创建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文件字节输出流 </a:t>
            </a:r>
          </a:p>
          <a:p>
            <a:pPr lvl="1" algn="just">
              <a:lnSpc>
                <a:spcPct val="90000"/>
              </a:lnSpc>
            </a:pPr>
            <a:r>
              <a:rPr lang="en-US" altLang="zh-CN" b="1" dirty="0" err="1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FileOutputStream</a:t>
            </a:r>
            <a:r>
              <a:rPr lang="zh-CN" altLang="en-US" dirty="0">
                <a:latin typeface="宋体" charset="-122"/>
              </a:rPr>
              <a:t>类创建的</a:t>
            </a:r>
            <a:r>
              <a:rPr lang="zh-CN" altLang="en-US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对象</a:t>
            </a:r>
            <a:r>
              <a:rPr lang="zh-CN" altLang="en-US" dirty="0">
                <a:latin typeface="宋体" charset="-122"/>
              </a:rPr>
              <a:t>被称作</a:t>
            </a:r>
            <a:r>
              <a:rPr lang="zh-CN" altLang="en-US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文件字节输出流</a:t>
            </a:r>
            <a:r>
              <a:rPr lang="zh-CN" altLang="en-US" dirty="0">
                <a:latin typeface="宋体" charset="-122"/>
              </a:rPr>
              <a:t>。 </a:t>
            </a:r>
            <a:endParaRPr lang="en-US" altLang="zh-CN" dirty="0">
              <a:solidFill>
                <a:srgbClr val="000066"/>
              </a:solidFill>
            </a:endParaRPr>
          </a:p>
          <a:p>
            <a:pPr algn="just">
              <a:lnSpc>
                <a:spcPct val="90000"/>
              </a:lnSpc>
            </a:pPr>
            <a:endParaRPr lang="en-US" altLang="zh-CN" dirty="0">
              <a:solidFill>
                <a:srgbClr val="000066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FileOutputStream</a:t>
            </a:r>
            <a:r>
              <a:rPr lang="zh-CN" altLang="en-US" b="1" dirty="0">
                <a:latin typeface="宋体" charset="-122"/>
              </a:rPr>
              <a:t>类从</a:t>
            </a:r>
            <a:r>
              <a:rPr lang="en-US" altLang="zh-CN" dirty="0" err="1">
                <a:solidFill>
                  <a:srgbClr val="000066"/>
                </a:solidFill>
              </a:rPr>
              <a:t>OutputStream</a:t>
            </a:r>
            <a:r>
              <a:rPr lang="zh-CN" altLang="en-US" dirty="0">
                <a:solidFill>
                  <a:srgbClr val="000066"/>
                </a:solidFill>
              </a:rPr>
              <a:t>中派生出来，其所有方法都从</a:t>
            </a:r>
            <a:r>
              <a:rPr lang="en-US" altLang="zh-CN" dirty="0" err="1">
                <a:solidFill>
                  <a:srgbClr val="000066"/>
                </a:solidFill>
              </a:rPr>
              <a:t>OutputStream</a:t>
            </a:r>
            <a:r>
              <a:rPr lang="zh-CN" altLang="en-US" dirty="0">
                <a:solidFill>
                  <a:srgbClr val="000066"/>
                </a:solidFill>
              </a:rPr>
              <a:t>类继承来的。</a:t>
            </a:r>
            <a:endParaRPr lang="en-US" altLang="zh-CN" dirty="0">
              <a:solidFill>
                <a:srgbClr val="000066"/>
              </a:solidFill>
            </a:endParaRPr>
          </a:p>
          <a:p>
            <a:pPr algn="just">
              <a:lnSpc>
                <a:spcPct val="90000"/>
              </a:lnSpc>
            </a:pPr>
            <a:endParaRPr lang="zh-CN" altLang="en-US" dirty="0">
              <a:solidFill>
                <a:srgbClr val="000066"/>
              </a:solidFill>
            </a:endParaRPr>
          </a:p>
          <a:p>
            <a:pPr>
              <a:buClr>
                <a:schemeClr val="accent2"/>
              </a:buClr>
              <a:buSzPct val="45000"/>
              <a:buFont typeface="Wingdings" pitchFamily="2" charset="2"/>
              <a:buChar char="u"/>
            </a:pP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FileOutputStream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类的</a:t>
            </a:r>
            <a:r>
              <a:rPr lang="zh-CN" altLang="en-US" sz="2400" dirty="0">
                <a:solidFill>
                  <a:srgbClr val="000066"/>
                </a:solidFill>
              </a:rPr>
              <a:t>基本操作步骤：     </a:t>
            </a:r>
            <a:endParaRPr lang="en-US" altLang="zh-CN" sz="2400" dirty="0">
              <a:solidFill>
                <a:srgbClr val="000066"/>
              </a:solidFill>
            </a:endParaRPr>
          </a:p>
          <a:p>
            <a:pPr marL="644525" lvl="2" indent="0">
              <a:buSzPct val="45000"/>
              <a:buNone/>
            </a:pPr>
            <a:r>
              <a:rPr lang="en-US" altLang="zh-CN" sz="2400" dirty="0"/>
              <a:t>1&gt; </a:t>
            </a:r>
            <a:r>
              <a:rPr lang="zh-CN" altLang="en-US" sz="2400" dirty="0"/>
              <a:t>建立文件的输出流对象</a:t>
            </a:r>
            <a:br>
              <a:rPr lang="zh-CN" altLang="en-US" sz="2400" dirty="0"/>
            </a:br>
            <a:r>
              <a:rPr lang="en-US" altLang="zh-CN" sz="2400" dirty="0"/>
              <a:t>2&gt; </a:t>
            </a:r>
            <a:r>
              <a:rPr lang="zh-CN" altLang="en-US" sz="2400" dirty="0"/>
              <a:t>向输出流中写字节</a:t>
            </a:r>
            <a:br>
              <a:rPr lang="zh-CN" altLang="en-US" sz="2400" dirty="0"/>
            </a:br>
            <a:r>
              <a:rPr lang="en-US" altLang="zh-CN" sz="2400" dirty="0"/>
              <a:t>3&gt; </a:t>
            </a:r>
            <a:r>
              <a:rPr lang="zh-CN" altLang="en-US" sz="2400" dirty="0"/>
              <a:t>关闭流</a:t>
            </a:r>
          </a:p>
        </p:txBody>
      </p:sp>
      <p:sp>
        <p:nvSpPr>
          <p:cNvPr id="675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F28FAA8-4D8A-41E8-9128-1F49CD703BE4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49</a:t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17">
            <a:extLst>
              <a:ext uri="{FF2B5EF4-FFF2-40B4-BE49-F238E27FC236}">
                <a16:creationId xmlns:a16="http://schemas.microsoft.com/office/drawing/2014/main" id="{4B098D33-2A65-4335-B600-8A50B650B3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308350"/>
            <a:ext cx="0" cy="533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AE55C1C-C98D-4A7C-806E-5D6A478E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>
                <a:solidFill>
                  <a:srgbClr val="000066"/>
                </a:solidFill>
              </a:rPr>
              <a:t>流的类结构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E2181E-A465-42D3-993B-F3DC36D4C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rgbClr val="000066"/>
                </a:solidFill>
              </a:rPr>
              <a:t>java.io</a:t>
            </a:r>
            <a:r>
              <a:rPr kumimoji="1" lang="zh-CN" altLang="en-US" dirty="0">
                <a:solidFill>
                  <a:srgbClr val="000066"/>
                </a:solidFill>
              </a:rPr>
              <a:t>包的类层次结构：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68B65B-C636-4812-9530-04FE74A9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19786C0-720F-41A3-BD30-16044C829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2470150"/>
            <a:ext cx="10795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kumimoji="1" lang="en-US" altLang="zh-CN" sz="2400" b="1">
                <a:solidFill>
                  <a:schemeClr val="tx1"/>
                </a:solidFill>
                <a:latin typeface="Book Antiqua" pitchFamily="18" charset="0"/>
              </a:rPr>
              <a:t>Object</a:t>
            </a: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E2D05CA-500A-49C8-97D8-2E2C8AADFE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003550"/>
            <a:ext cx="0" cy="8382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B3FD62B1-70E5-433D-819A-0F74D55A3D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308350"/>
            <a:ext cx="64770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6CC3BBA0-ABE4-4744-BE1F-87436B04E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841750"/>
            <a:ext cx="1828800" cy="533400"/>
          </a:xfrm>
          <a:prstGeom prst="rect">
            <a:avLst/>
          </a:prstGeom>
          <a:solidFill>
            <a:srgbClr val="CCFFCC"/>
          </a:solidFill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kumimoji="1" lang="en-US" altLang="zh-CN" sz="2400" b="1" dirty="0" err="1">
                <a:solidFill>
                  <a:schemeClr val="tx1"/>
                </a:solidFill>
                <a:latin typeface="Book Antiqua" pitchFamily="18" charset="0"/>
              </a:rPr>
              <a:t>InputStream</a:t>
            </a:r>
            <a:endParaRPr kumimoji="1" lang="en-US" altLang="zh-CN" sz="24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AB81320E-761C-4DA9-A79A-2AFB55D78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399" y="4679950"/>
            <a:ext cx="2076449" cy="609600"/>
          </a:xfrm>
          <a:prstGeom prst="rect">
            <a:avLst/>
          </a:prstGeom>
          <a:solidFill>
            <a:srgbClr val="CCFFCC"/>
          </a:solidFill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kumimoji="1" lang="en-US" altLang="zh-CN" sz="2400" b="1">
                <a:solidFill>
                  <a:schemeClr val="tx1"/>
                </a:solidFill>
                <a:latin typeface="Book Antiqua" pitchFamily="18" charset="0"/>
              </a:rPr>
              <a:t>OutputStream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B8524F2E-7C78-4CD3-9FC6-D4AF4EDA8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863" y="3830638"/>
            <a:ext cx="12192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Book Antiqua" pitchFamily="18" charset="0"/>
              </a:rPr>
              <a:t>Reader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70DD4DB-DC8D-472A-92C6-938260777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4756150"/>
            <a:ext cx="11430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Book Antiqua" pitchFamily="18" charset="0"/>
              </a:rPr>
              <a:t>Writer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D9F58C41-6A3E-450F-8BDC-81F3A12FE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841750"/>
            <a:ext cx="7620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kumimoji="1" lang="en-US" altLang="zh-CN" sz="2400" b="1">
                <a:solidFill>
                  <a:schemeClr val="tx1"/>
                </a:solidFill>
                <a:latin typeface="Book Antiqua" pitchFamily="18" charset="0"/>
              </a:rPr>
              <a:t>File</a:t>
            </a: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8D8C08E7-C395-4CCA-9EDA-89F31B8DC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756150"/>
            <a:ext cx="2792288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kumimoji="1" lang="en-US" altLang="zh-CN" sz="2400" b="1" dirty="0" err="1">
                <a:solidFill>
                  <a:schemeClr val="tx1"/>
                </a:solidFill>
                <a:latin typeface="Book Antiqua" pitchFamily="18" charset="0"/>
              </a:rPr>
              <a:t>RandomAccessFile</a:t>
            </a:r>
            <a:endParaRPr kumimoji="1" lang="en-US" altLang="zh-CN" sz="24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856DFA21-3FEC-49D5-B7C4-AD7BD0F451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308350"/>
            <a:ext cx="0" cy="533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007CC6D2-379D-4C98-8B7E-B38A809541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308350"/>
            <a:ext cx="0" cy="1371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DA8FA5B0-49C3-467E-9851-E530D20FC3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308350"/>
            <a:ext cx="0" cy="1447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CC0FD44E-42BC-48C0-AFD9-A9EE19F558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308350"/>
            <a:ext cx="0" cy="1447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19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0C2386B-4BCB-411F-9EAF-38AEC9CE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CDBB11-6B1C-42EB-95C1-EE145DB0E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132856"/>
            <a:ext cx="5595391" cy="20882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CEBB3EB-A057-44BA-8AAD-24DBF682ECB5}"/>
              </a:ext>
            </a:extLst>
          </p:cNvPr>
          <p:cNvSpPr txBox="1"/>
          <p:nvPr/>
        </p:nvSpPr>
        <p:spPr>
          <a:xfrm>
            <a:off x="2012276" y="378904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1</a:t>
            </a:r>
            <a:endParaRPr lang="zh-CN" altLang="en-US" sz="32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CF2356-F8C8-480C-AF3B-DEF01CF8C882}"/>
              </a:ext>
            </a:extLst>
          </p:cNvPr>
          <p:cNvSpPr txBox="1"/>
          <p:nvPr/>
        </p:nvSpPr>
        <p:spPr>
          <a:xfrm>
            <a:off x="3491880" y="198012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2</a:t>
            </a:r>
            <a:endParaRPr lang="zh-CN" altLang="en-US" sz="32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098DE8-2904-4371-8952-4592C022657E}"/>
              </a:ext>
            </a:extLst>
          </p:cNvPr>
          <p:cNvSpPr txBox="1"/>
          <p:nvPr/>
        </p:nvSpPr>
        <p:spPr>
          <a:xfrm>
            <a:off x="4860032" y="378904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3</a:t>
            </a:r>
            <a:endParaRPr lang="zh-CN" altLang="en-US" sz="32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28C2DE-73EF-4EEA-9C00-04DFB92BD8C0}"/>
              </a:ext>
            </a:extLst>
          </p:cNvPr>
          <p:cNvSpPr txBox="1"/>
          <p:nvPr/>
        </p:nvSpPr>
        <p:spPr>
          <a:xfrm>
            <a:off x="6347054" y="198012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4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63575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§12.2.2   </a:t>
            </a:r>
            <a:r>
              <a:rPr lang="zh-CN" altLang="en-US" dirty="0">
                <a:latin typeface="宋体" charset="-122"/>
              </a:rPr>
              <a:t>文件字节输出流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628800"/>
            <a:ext cx="8291264" cy="4502150"/>
          </a:xfrm>
        </p:spPr>
        <p:txBody>
          <a:bodyPr>
            <a:normAutofit/>
          </a:bodyPr>
          <a:lstStyle/>
          <a:p>
            <a:r>
              <a:rPr lang="zh-CN" altLang="en-US" b="1" dirty="0"/>
              <a:t>常用构造方法</a:t>
            </a:r>
          </a:p>
          <a:p>
            <a:pPr lvl="1"/>
            <a:r>
              <a:rPr lang="en-US" altLang="zh-CN" b="1" dirty="0">
                <a:solidFill>
                  <a:srgbClr val="000066"/>
                </a:solidFill>
                <a:latin typeface="Tahoma" pitchFamily="34" charset="0"/>
              </a:rPr>
              <a:t>public </a:t>
            </a:r>
            <a:r>
              <a:rPr lang="en-US" altLang="zh-CN" b="1" dirty="0" err="1">
                <a:solidFill>
                  <a:srgbClr val="000066"/>
                </a:solidFill>
                <a:latin typeface="Tahoma" pitchFamily="34" charset="0"/>
              </a:rPr>
              <a:t>FileOutputStream</a:t>
            </a:r>
            <a:r>
              <a:rPr lang="en-US" altLang="zh-CN" b="1" dirty="0">
                <a:solidFill>
                  <a:srgbClr val="000066"/>
                </a:solidFill>
                <a:latin typeface="Tahoma" pitchFamily="34" charset="0"/>
              </a:rPr>
              <a:t>(String name)</a:t>
            </a:r>
          </a:p>
          <a:p>
            <a:pPr lvl="1"/>
            <a:r>
              <a:rPr lang="en-US" altLang="zh-CN" b="1" dirty="0">
                <a:solidFill>
                  <a:srgbClr val="000066"/>
                </a:solidFill>
                <a:latin typeface="Tahoma" pitchFamily="34" charset="0"/>
              </a:rPr>
              <a:t>public </a:t>
            </a:r>
            <a:r>
              <a:rPr lang="en-US" altLang="zh-CN" b="1" dirty="0" err="1">
                <a:solidFill>
                  <a:srgbClr val="000066"/>
                </a:solidFill>
                <a:latin typeface="Tahoma" pitchFamily="34" charset="0"/>
              </a:rPr>
              <a:t>FileOutputStream</a:t>
            </a:r>
            <a:r>
              <a:rPr lang="en-US" altLang="zh-CN" b="1" dirty="0">
                <a:solidFill>
                  <a:srgbClr val="000066"/>
                </a:solidFill>
                <a:latin typeface="Tahoma" pitchFamily="34" charset="0"/>
              </a:rPr>
              <a:t>(File file)</a:t>
            </a:r>
          </a:p>
          <a:p>
            <a:pPr lvl="1"/>
            <a:endParaRPr lang="en-US" altLang="zh-CN" b="1" dirty="0">
              <a:solidFill>
                <a:srgbClr val="000066"/>
              </a:solidFill>
              <a:latin typeface="Tahoma" pitchFamily="34" charset="0"/>
            </a:endParaRPr>
          </a:p>
          <a:p>
            <a:pPr marL="801687" lvl="1" indent="-457200">
              <a:buFont typeface="+mj-ea"/>
              <a:buAutoNum type="circleNumDbPlain"/>
            </a:pPr>
            <a:r>
              <a:rPr lang="zh-CN" altLang="en-US" dirty="0"/>
              <a:t>如果输出流要写入数据的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文件已经存在</a:t>
            </a:r>
            <a:r>
              <a:rPr lang="zh-CN" altLang="en-US" dirty="0"/>
              <a:t>，该文件中的数据内容就会被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刷新</a:t>
            </a:r>
            <a:r>
              <a:rPr lang="en-US" altLang="zh-CN" dirty="0"/>
              <a:t>(</a:t>
            </a:r>
            <a:r>
              <a:rPr lang="zh-CN" altLang="en-US" sz="20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总是从头开始写入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endParaRPr lang="en-US" altLang="zh-CN" dirty="0"/>
          </a:p>
          <a:p>
            <a:pPr marL="801687" lvl="1" indent="-457200">
              <a:buFont typeface="+mj-ea"/>
              <a:buAutoNum type="circleNumDbPlain"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如果要写入数据的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文件不存在</a:t>
            </a:r>
            <a:r>
              <a:rPr lang="zh-CN" altLang="en-US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，该文件就会被建立</a:t>
            </a:r>
            <a:r>
              <a:rPr lang="zh-CN" altLang="en-US" dirty="0">
                <a:solidFill>
                  <a:srgbClr val="990000"/>
                </a:solidFill>
              </a:rPr>
              <a:t>。</a:t>
            </a:r>
            <a:endParaRPr lang="en-US" altLang="zh-CN" dirty="0">
              <a:solidFill>
                <a:srgbClr val="990000"/>
              </a:solidFill>
            </a:endParaRPr>
          </a:p>
          <a:p>
            <a:pPr lvl="1"/>
            <a:endParaRPr lang="en-US" altLang="zh-CN" b="1" dirty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2D6FB8-DE7C-4A83-A037-46C0FBB1C6AE}"/>
              </a:ext>
            </a:extLst>
          </p:cNvPr>
          <p:cNvSpPr txBox="1"/>
          <p:nvPr/>
        </p:nvSpPr>
        <p:spPr>
          <a:xfrm>
            <a:off x="755576" y="4813701"/>
            <a:ext cx="7697941" cy="830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solidFill>
                  <a:srgbClr val="006600"/>
                </a:solidFill>
              </a:rPr>
              <a:t>FileOutputStream</a:t>
            </a:r>
            <a:r>
              <a:rPr lang="en-US" altLang="zh-CN" sz="2400" b="1" dirty="0">
                <a:solidFill>
                  <a:srgbClr val="006600"/>
                </a:solidFill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</a:rPr>
              <a:t>fout</a:t>
            </a:r>
            <a:r>
              <a:rPr lang="en-US" altLang="zh-CN" sz="2400" b="1" dirty="0">
                <a:solidFill>
                  <a:srgbClr val="006600"/>
                </a:solidFill>
              </a:rPr>
              <a:t> </a:t>
            </a:r>
          </a:p>
          <a:p>
            <a:r>
              <a:rPr lang="en-US" altLang="zh-CN" sz="2400" b="1" dirty="0">
                <a:solidFill>
                  <a:srgbClr val="006600"/>
                </a:solidFill>
              </a:rPr>
              <a:t>	= new </a:t>
            </a:r>
            <a:r>
              <a:rPr lang="en-US" altLang="zh-CN" sz="2400" b="1" dirty="0" err="1">
                <a:solidFill>
                  <a:srgbClr val="006600"/>
                </a:solidFill>
              </a:rPr>
              <a:t>FileOutputStream</a:t>
            </a:r>
            <a:r>
              <a:rPr lang="en-US" altLang="zh-CN" sz="2400" b="1" dirty="0">
                <a:solidFill>
                  <a:srgbClr val="006600"/>
                </a:solidFill>
              </a:rPr>
              <a:t>(“</a:t>
            </a:r>
            <a:r>
              <a:rPr lang="en-US" altLang="zh-CN" sz="2400" b="1" dirty="0">
                <a:solidFill>
                  <a:srgbClr val="C00000"/>
                </a:solidFill>
              </a:rPr>
              <a:t>c:\\java\\test.java</a:t>
            </a:r>
            <a:r>
              <a:rPr lang="en-US" altLang="zh-CN" sz="2400" b="1" dirty="0">
                <a:solidFill>
                  <a:srgbClr val="006600"/>
                </a:solidFill>
              </a:rPr>
              <a:t>”);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C939E-0BFE-4A9B-B845-42FCF2C7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04887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如果需要</a:t>
            </a:r>
            <a:r>
              <a:rPr lang="en-US" altLang="zh-CN" sz="2800" b="1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FileOutputStream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写入时在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末尾添加</a:t>
            </a:r>
            <a:r>
              <a:rPr lang="zh-CN" altLang="en-US" sz="2800" dirty="0">
                <a:latin typeface="宋体" charset="-122"/>
              </a:rPr>
              <a:t>，使用以下</a:t>
            </a:r>
            <a:r>
              <a:rPr lang="zh-CN" altLang="en-US" sz="2800" b="1" dirty="0"/>
              <a:t>构造方法：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CF5DDC-5EE7-43E1-8895-A99D3571A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2269994"/>
            <a:ext cx="8640960" cy="4399366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US" sz="2600" dirty="0"/>
              <a:t>创建一个向具有指定 </a:t>
            </a:r>
            <a:r>
              <a:rPr lang="en-US" altLang="zh-CN" sz="2600" dirty="0"/>
              <a:t>name </a:t>
            </a:r>
            <a:r>
              <a:rPr lang="zh-CN" altLang="en-US" sz="2600" dirty="0"/>
              <a:t>的文件中写入数据的输出文件流。</a:t>
            </a:r>
            <a:endParaRPr lang="en-US" altLang="zh-CN" sz="2600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US" sz="2600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如果第二个参数为 </a:t>
            </a:r>
            <a:r>
              <a:rPr lang="en-US" altLang="zh-CN" sz="2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true</a:t>
            </a:r>
            <a:r>
              <a:rPr lang="zh-CN" altLang="en-US" sz="2600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，则将字节写入</a:t>
            </a:r>
            <a:r>
              <a:rPr lang="zh-CN" altLang="en-US" sz="2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文件末尾处</a:t>
            </a:r>
            <a:r>
              <a:rPr lang="zh-CN" altLang="en-US" sz="2600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，而不是写入文件开始处。</a:t>
            </a:r>
            <a:endParaRPr lang="en-US" altLang="zh-CN" sz="2600" dirty="0">
              <a:solidFill>
                <a:srgbClr val="0000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endParaRPr lang="en-US" altLang="zh-CN" sz="1100" dirty="0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US" sz="2600" b="1" dirty="0"/>
              <a:t>参数：</a:t>
            </a:r>
            <a:r>
              <a:rPr lang="zh-CN" altLang="en-US" sz="2600" dirty="0"/>
              <a:t>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</a:rPr>
              <a:t>name</a:t>
            </a:r>
            <a:r>
              <a:rPr lang="en-US" altLang="zh-CN" sz="2200" dirty="0"/>
              <a:t> - </a:t>
            </a:r>
            <a:r>
              <a:rPr lang="zh-CN" altLang="en-US" sz="2200" dirty="0"/>
              <a:t>文件名，即：文件的路径；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</a:rPr>
              <a:t>append</a:t>
            </a:r>
            <a:r>
              <a:rPr lang="en-US" altLang="zh-CN" sz="2200" dirty="0"/>
              <a:t> - </a:t>
            </a:r>
            <a:r>
              <a:rPr lang="zh-CN" altLang="en-US" sz="2200" dirty="0"/>
              <a:t>如果为 </a:t>
            </a:r>
            <a:r>
              <a:rPr lang="en-US" altLang="zh-CN" sz="2200" dirty="0"/>
              <a:t>true</a:t>
            </a:r>
            <a:r>
              <a:rPr lang="zh-CN" altLang="en-US" sz="2200" dirty="0"/>
              <a:t>，则将字节写入文件末尾处，而不是写入文件开始处。 </a:t>
            </a:r>
            <a:endParaRPr lang="en-US" altLang="zh-CN" sz="22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endParaRPr lang="zh-CN" altLang="en-US" sz="1100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US" sz="2600" b="1" dirty="0"/>
              <a:t>抛出</a:t>
            </a:r>
            <a:r>
              <a:rPr lang="en-US" altLang="zh-CN" sz="2600" b="1" dirty="0" err="1">
                <a:solidFill>
                  <a:srgbClr val="006600"/>
                </a:solidFill>
              </a:rPr>
              <a:t>FileNotFoundException</a:t>
            </a:r>
            <a:r>
              <a:rPr lang="en-US" altLang="zh-CN" sz="2600" b="1" dirty="0"/>
              <a:t> </a:t>
            </a:r>
            <a:endParaRPr lang="en-US" altLang="zh-CN" sz="2600" dirty="0"/>
          </a:p>
          <a:p>
            <a:pPr lvl="2">
              <a:lnSpc>
                <a:spcPct val="110000"/>
              </a:lnSpc>
            </a:pPr>
            <a:r>
              <a:rPr lang="zh-CN" altLang="en-US" sz="2200" dirty="0"/>
              <a:t>如果该文件存在，但它是一个目录；</a:t>
            </a:r>
            <a:endParaRPr lang="en-US" altLang="zh-CN" sz="2200" dirty="0"/>
          </a:p>
          <a:p>
            <a:pPr lvl="2">
              <a:lnSpc>
                <a:spcPct val="110000"/>
              </a:lnSpc>
            </a:pPr>
            <a:r>
              <a:rPr lang="zh-CN" altLang="en-US" sz="2200" dirty="0"/>
              <a:t>或者该文件不存在，但无法创建它；</a:t>
            </a:r>
            <a:endParaRPr lang="en-US" altLang="zh-CN" sz="2200" dirty="0"/>
          </a:p>
          <a:p>
            <a:pPr lvl="2">
              <a:lnSpc>
                <a:spcPct val="110000"/>
              </a:lnSpc>
            </a:pPr>
            <a:r>
              <a:rPr lang="zh-CN" altLang="en-US" sz="2200" dirty="0"/>
              <a:t>抑或因为其他某些原因而无法打开它。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C1D2E5-7B50-4231-8524-78DE7599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81F675-A8B8-E467-4F74-3D03FE6FAEF9}"/>
              </a:ext>
            </a:extLst>
          </p:cNvPr>
          <p:cNvSpPr txBox="1"/>
          <p:nvPr/>
        </p:nvSpPr>
        <p:spPr>
          <a:xfrm>
            <a:off x="471712" y="1265108"/>
            <a:ext cx="8348760" cy="882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altLang="zh-CN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FileOutputStream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(String name, </a:t>
            </a:r>
            <a:r>
              <a:rPr lang="en-US" altLang="zh-CN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append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throws</a:t>
            </a:r>
            <a:r>
              <a:rPr lang="en-US" altLang="zh-CN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FileNotFoundException</a:t>
            </a:r>
            <a:r>
              <a:rPr lang="en-US" altLang="zh-CN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1373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§12.2.2   </a:t>
            </a:r>
            <a:r>
              <a:rPr lang="zh-CN" altLang="en-US" dirty="0">
                <a:latin typeface="宋体" charset="-122"/>
              </a:rPr>
              <a:t>文件字节输出流 </a:t>
            </a:r>
            <a:endParaRPr lang="zh-CN" altLang="en-US" sz="3200" b="0" dirty="0">
              <a:solidFill>
                <a:srgbClr val="000066"/>
              </a:solidFill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700808"/>
            <a:ext cx="8458200" cy="4411662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b="1" dirty="0">
                <a:solidFill>
                  <a:srgbClr val="000066"/>
                </a:solidFill>
              </a:rPr>
              <a:t>write</a:t>
            </a:r>
            <a:r>
              <a:rPr lang="zh-CN" altLang="en-US" dirty="0">
                <a:solidFill>
                  <a:srgbClr val="000066"/>
                </a:solidFill>
              </a:rPr>
              <a:t>方法</a:t>
            </a:r>
            <a:r>
              <a:rPr lang="zh-CN" altLang="en-US" dirty="0">
                <a:solidFill>
                  <a:srgbClr val="0000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把</a:t>
            </a:r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字节</a:t>
            </a:r>
            <a:r>
              <a:rPr lang="zh-CN" altLang="en-US" dirty="0">
                <a:solidFill>
                  <a:srgbClr val="0000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发送给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输出流</a:t>
            </a:r>
            <a:r>
              <a:rPr lang="zh-CN" altLang="en-US" dirty="0">
                <a:solidFill>
                  <a:srgbClr val="000066"/>
                </a:solidFill>
              </a:rPr>
              <a:t>，顺序地写文件，直到流的末尾或流被关闭。</a:t>
            </a:r>
            <a:endParaRPr lang="en-US" altLang="zh-CN" dirty="0">
              <a:solidFill>
                <a:srgbClr val="000066"/>
              </a:solidFill>
            </a:endParaRPr>
          </a:p>
          <a:p>
            <a:pPr eaLnBrk="1" hangingPunct="1">
              <a:spcBef>
                <a:spcPts val="0"/>
              </a:spcBef>
              <a:defRPr/>
            </a:pPr>
            <a:endParaRPr lang="en-US" altLang="zh-CN" dirty="0">
              <a:solidFill>
                <a:srgbClr val="000066"/>
              </a:solidFill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66"/>
                </a:solidFill>
              </a:rPr>
              <a:t>write</a:t>
            </a:r>
            <a:r>
              <a:rPr lang="zh-CN" altLang="en-US" dirty="0">
                <a:solidFill>
                  <a:srgbClr val="000066"/>
                </a:solidFill>
              </a:rPr>
              <a:t>方法的格式</a:t>
            </a:r>
            <a:r>
              <a:rPr lang="en-US" altLang="zh-CN" dirty="0">
                <a:solidFill>
                  <a:srgbClr val="000066"/>
                </a:solidFill>
              </a:rPr>
              <a:t>: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b="1" dirty="0">
                <a:solidFill>
                  <a:srgbClr val="006600"/>
                </a:solidFill>
                <a:latin typeface="Tahoma" pitchFamily="34" charset="0"/>
              </a:rPr>
              <a:t>public void write(byte b[]) </a:t>
            </a:r>
          </a:p>
          <a:p>
            <a:pPr marL="344487" lvl="1" indent="0" eaLnBrk="1" hangingPunct="1">
              <a:spcBef>
                <a:spcPts val="0"/>
              </a:spcBef>
              <a:buNone/>
              <a:defRPr/>
            </a:pPr>
            <a:r>
              <a:rPr lang="en-US" altLang="zh-CN" b="1" dirty="0">
                <a:solidFill>
                  <a:srgbClr val="006600"/>
                </a:solidFill>
                <a:latin typeface="Tahoma" pitchFamily="34" charset="0"/>
              </a:rPr>
              <a:t>                                             throws </a:t>
            </a:r>
            <a:r>
              <a:rPr lang="en-US" altLang="zh-CN" b="1" dirty="0" err="1">
                <a:solidFill>
                  <a:srgbClr val="000099"/>
                </a:solidFill>
                <a:latin typeface="Tahoma" pitchFamily="34" charset="0"/>
              </a:rPr>
              <a:t>IOException</a:t>
            </a:r>
            <a:endParaRPr lang="en-US" altLang="zh-CN" b="1" dirty="0">
              <a:solidFill>
                <a:srgbClr val="000099"/>
              </a:solidFill>
              <a:latin typeface="Tahoma" pitchFamily="34" charset="0"/>
            </a:endParaRPr>
          </a:p>
          <a:p>
            <a:pPr lvl="1" eaLnBrk="1" hangingPunct="1">
              <a:spcBef>
                <a:spcPts val="0"/>
              </a:spcBef>
              <a:defRPr/>
            </a:pPr>
            <a:endParaRPr lang="en-US" altLang="zh-CN" b="1" dirty="0">
              <a:solidFill>
                <a:srgbClr val="000099"/>
              </a:solidFill>
              <a:latin typeface="Tahoma" pitchFamily="34" charset="0"/>
            </a:endParaRP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b="1" dirty="0">
                <a:solidFill>
                  <a:srgbClr val="006600"/>
                </a:solidFill>
                <a:latin typeface="Tahoma" pitchFamily="34" charset="0"/>
              </a:rPr>
              <a:t>public void write(byte b[], </a:t>
            </a:r>
            <a:r>
              <a:rPr lang="en-US" altLang="zh-CN" b="1" dirty="0" err="1">
                <a:solidFill>
                  <a:srgbClr val="006600"/>
                </a:solidFill>
                <a:latin typeface="Tahoma" pitchFamily="34" charset="0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Tahoma" pitchFamily="34" charset="0"/>
              </a:rPr>
              <a:t> off, </a:t>
            </a:r>
            <a:r>
              <a:rPr lang="en-US" altLang="zh-CN" b="1" dirty="0" err="1">
                <a:solidFill>
                  <a:srgbClr val="006600"/>
                </a:solidFill>
                <a:latin typeface="Tahoma" pitchFamily="34" charset="0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Tahoma" pitchFamily="34" charset="0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Tahoma" pitchFamily="34" charset="0"/>
              </a:rPr>
              <a:t>len</a:t>
            </a:r>
            <a:r>
              <a:rPr lang="en-US" altLang="zh-CN" b="1" dirty="0">
                <a:solidFill>
                  <a:srgbClr val="006600"/>
                </a:solidFill>
                <a:latin typeface="Tahoma" pitchFamily="34" charset="0"/>
              </a:rPr>
              <a:t>) </a:t>
            </a:r>
          </a:p>
          <a:p>
            <a:pPr marL="344487" lvl="1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6600"/>
                </a:solidFill>
                <a:latin typeface="Tahoma" pitchFamily="34" charset="0"/>
              </a:rPr>
              <a:t>                                                   throws </a:t>
            </a:r>
            <a:r>
              <a:rPr lang="en-US" altLang="zh-CN" b="1" dirty="0" err="1">
                <a:solidFill>
                  <a:srgbClr val="000099"/>
                </a:solidFill>
                <a:latin typeface="Tahoma" pitchFamily="34" charset="0"/>
              </a:rPr>
              <a:t>IOException</a:t>
            </a:r>
            <a:endParaRPr lang="en-US" altLang="zh-CN" b="1" dirty="0">
              <a:solidFill>
                <a:srgbClr val="000099"/>
              </a:solidFill>
              <a:latin typeface="Tahoma" pitchFamily="34" charset="0"/>
            </a:endParaRPr>
          </a:p>
          <a:p>
            <a:pPr eaLnBrk="1" hangingPunct="1">
              <a:defRPr/>
            </a:pPr>
            <a:endParaRPr lang="en-US" altLang="zh-CN" dirty="0">
              <a:solidFill>
                <a:srgbClr val="000066"/>
              </a:solidFill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zh-CN" altLang="en-US" dirty="0">
              <a:solidFill>
                <a:srgbClr val="000066"/>
              </a:solidFill>
            </a:endParaRPr>
          </a:p>
        </p:txBody>
      </p:sp>
      <p:sp>
        <p:nvSpPr>
          <p:cNvPr id="696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30E9823-94D2-4496-8064-50849084ED7A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53</a:t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02B0537-501D-4D78-8FC7-6656E113FE1D}" type="slidenum">
              <a:rPr lang="en-US" altLang="zh-CN" sz="1400" b="0" smtClean="0">
                <a:solidFill>
                  <a:schemeClr val="tx1"/>
                </a:solidFill>
              </a:rPr>
              <a:pPr eaLnBrk="1" hangingPunct="1"/>
              <a:t>54</a:t>
            </a:fld>
            <a:endParaRPr lang="en-US" altLang="zh-CN" sz="1400" b="0" dirty="0">
              <a:solidFill>
                <a:schemeClr val="tx1"/>
              </a:solidFill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686800" cy="457200"/>
          </a:xfrm>
        </p:spPr>
        <p:txBody>
          <a:bodyPr/>
          <a:lstStyle/>
          <a:p>
            <a:pPr algn="l" eaLnBrk="1" hangingPunct="1"/>
            <a:r>
              <a:rPr lang="zh-CN" altLang="en-US" sz="2400"/>
              <a:t>例：使用</a:t>
            </a:r>
            <a:r>
              <a:rPr lang="en-US" altLang="zh-CN" sz="2400"/>
              <a:t>FileInputStream</a:t>
            </a:r>
            <a:r>
              <a:rPr lang="zh-CN" altLang="en-US" sz="2400"/>
              <a:t>类与</a:t>
            </a:r>
            <a:r>
              <a:rPr lang="en-US" altLang="zh-CN" sz="2400"/>
              <a:t>FileOutputStream</a:t>
            </a:r>
            <a:r>
              <a:rPr lang="zh-CN" altLang="en-US" sz="2400"/>
              <a:t>类复制文件。</a:t>
            </a:r>
          </a:p>
        </p:txBody>
      </p:sp>
      <p:sp>
        <p:nvSpPr>
          <p:cNvPr id="72708" name="Text Box 3"/>
          <p:cNvSpPr txBox="1">
            <a:spLocks noChangeArrowheads="1"/>
          </p:cNvSpPr>
          <p:nvPr/>
        </p:nvSpPr>
        <p:spPr bwMode="auto">
          <a:xfrm>
            <a:off x="-570" y="724852"/>
            <a:ext cx="9144570" cy="5909310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/*FileIn_Out.java assumes each char is a single byte */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import java.io.*;</a:t>
            </a:r>
          </a:p>
          <a:p>
            <a:pPr algn="l" eaLnBrk="1" hangingPunct="1">
              <a:spcBef>
                <a:spcPct val="0"/>
              </a:spcBef>
            </a:pPr>
            <a:endParaRPr lang="en-US" altLang="zh-CN" sz="10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public class </a:t>
            </a:r>
            <a:r>
              <a:rPr lang="en-US" altLang="zh-CN" sz="20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FileIn_Out</a:t>
            </a:r>
            <a:r>
              <a:rPr lang="en-US" altLang="zh-CN" sz="20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{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public static void main(String[] </a:t>
            </a:r>
            <a:r>
              <a:rPr lang="en-US" altLang="zh-CN" sz="20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args</a:t>
            </a:r>
            <a:r>
              <a:rPr lang="en-US" altLang="zh-CN" sz="20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) {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  </a:t>
            </a:r>
            <a:r>
              <a:rPr lang="en-US" altLang="zh-CN" sz="2000" dirty="0">
                <a:solidFill>
                  <a:srgbClr val="6600CC"/>
                </a:solidFill>
                <a:latin typeface="Tahoma" pitchFamily="34" charset="0"/>
                <a:cs typeface="Tahoma" pitchFamily="34" charset="0"/>
              </a:rPr>
              <a:t>try </a:t>
            </a:r>
            <a:r>
              <a:rPr lang="en-US" altLang="zh-CN" sz="20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{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    </a:t>
            </a:r>
            <a:r>
              <a:rPr lang="en-US" altLang="zh-CN" sz="2000" dirty="0" err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FileInputStream</a:t>
            </a:r>
            <a:r>
              <a:rPr lang="en-US" altLang="zh-CN" sz="2000" dirty="0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 fin=new </a:t>
            </a:r>
            <a:r>
              <a:rPr lang="en-US" altLang="zh-CN" sz="2000" dirty="0" err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FileInputStream</a:t>
            </a:r>
            <a:r>
              <a:rPr lang="en-US" altLang="zh-CN" sz="2000" dirty="0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(“c:\\java\\file1.java”);        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       </a:t>
            </a:r>
            <a:r>
              <a:rPr lang="en-US" altLang="zh-CN" sz="1800" dirty="0" err="1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FileOutputStream</a:t>
            </a:r>
            <a:r>
              <a:rPr lang="en-US" altLang="zh-CN" sz="1800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zh-CN" sz="1800" dirty="0" err="1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fout</a:t>
            </a:r>
            <a:r>
              <a:rPr lang="en-US" altLang="zh-CN" sz="1800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=new </a:t>
            </a:r>
            <a:r>
              <a:rPr lang="en-US" altLang="zh-CN" sz="1800" dirty="0" err="1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FileOutputStream</a:t>
            </a:r>
            <a:r>
              <a:rPr lang="en-US" altLang="zh-CN" sz="1800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(“c:\\java\\file2.java”);</a:t>
            </a:r>
            <a:r>
              <a:rPr lang="en-US" altLang="zh-CN" sz="1800" b="0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 </a:t>
            </a:r>
            <a:endParaRPr lang="en-US" altLang="zh-CN" sz="1800" dirty="0">
              <a:solidFill>
                <a:srgbClr val="0000CC"/>
              </a:solidFill>
              <a:latin typeface="Tahoma" pitchFamily="34" charset="0"/>
              <a:cs typeface="Tahoma" pitchFamily="34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      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    </a:t>
            </a:r>
            <a:r>
              <a:rPr lang="en-US" altLang="zh-CN" sz="2000" dirty="0">
                <a:solidFill>
                  <a:srgbClr val="006600"/>
                </a:solidFill>
                <a:latin typeface="Tahoma" pitchFamily="34" charset="0"/>
                <a:cs typeface="Tahoma" pitchFamily="34" charset="0"/>
              </a:rPr>
              <a:t>byte b[]= new byte[512];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    while((</a:t>
            </a:r>
            <a:r>
              <a:rPr lang="en-US" altLang="zh-CN" sz="2000" dirty="0" err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fin.read</a:t>
            </a:r>
            <a:r>
              <a:rPr lang="en-US" altLang="zh-CN" sz="2000" dirty="0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en-US" altLang="zh-CN" sz="2000" dirty="0">
                <a:solidFill>
                  <a:srgbClr val="006600"/>
                </a:solidFill>
                <a:latin typeface="Tahoma" pitchFamily="34" charset="0"/>
                <a:cs typeface="Tahoma" pitchFamily="34" charset="0"/>
              </a:rPr>
              <a:t>b</a:t>
            </a:r>
            <a:r>
              <a:rPr lang="en-US" altLang="zh-CN" sz="2000" dirty="0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, 0, 512)</a:t>
            </a:r>
            <a:r>
              <a:rPr lang="en-US" altLang="zh-CN" sz="20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)!=-1)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   	</a:t>
            </a:r>
            <a:r>
              <a:rPr lang="en-US" altLang="zh-CN" sz="2000" dirty="0" err="1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fout.write</a:t>
            </a:r>
            <a:r>
              <a:rPr lang="en-US" altLang="zh-CN" sz="2000" dirty="0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(b);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    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    </a:t>
            </a:r>
            <a:r>
              <a:rPr lang="en-US" altLang="zh-CN" sz="2000" dirty="0" err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fin.close</a:t>
            </a:r>
            <a:r>
              <a:rPr lang="en-US" altLang="zh-CN" sz="2000" dirty="0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();         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      </a:t>
            </a:r>
            <a:r>
              <a:rPr lang="en-US" altLang="zh-CN" sz="2000" dirty="0" err="1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fout.flush</a:t>
            </a:r>
            <a:r>
              <a:rPr lang="en-US" altLang="zh-CN" sz="2000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();	</a:t>
            </a:r>
            <a:r>
              <a:rPr lang="en-US" altLang="zh-CN" sz="2000" dirty="0" err="1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fout.close</a:t>
            </a:r>
            <a:r>
              <a:rPr lang="en-US" altLang="zh-CN" sz="2000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();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  }</a:t>
            </a:r>
            <a:r>
              <a:rPr lang="en-US" altLang="zh-CN" sz="2000" dirty="0">
                <a:solidFill>
                  <a:srgbClr val="6600CC"/>
                </a:solidFill>
                <a:latin typeface="Tahoma" pitchFamily="34" charset="0"/>
                <a:cs typeface="Tahoma" pitchFamily="34" charset="0"/>
              </a:rPr>
              <a:t>catch</a:t>
            </a:r>
            <a:r>
              <a:rPr lang="en-US" altLang="zh-CN" sz="20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IOException</a:t>
            </a:r>
            <a:r>
              <a:rPr lang="en-US" altLang="zh-CN" sz="20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ie</a:t>
            </a:r>
            <a:r>
              <a:rPr lang="en-US" altLang="zh-CN" sz="20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) {        </a:t>
            </a:r>
            <a:r>
              <a:rPr lang="en-US" altLang="zh-CN" sz="20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System.out.println</a:t>
            </a:r>
            <a:r>
              <a:rPr lang="en-US" altLang="zh-CN" sz="20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ie</a:t>
            </a:r>
            <a:r>
              <a:rPr lang="en-US" altLang="zh-CN" sz="20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);    }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    </a:t>
            </a:r>
            <a:r>
              <a:rPr lang="en-US" altLang="zh-CN" sz="2000" dirty="0">
                <a:solidFill>
                  <a:srgbClr val="6600CC"/>
                </a:solidFill>
                <a:latin typeface="Tahoma" pitchFamily="34" charset="0"/>
                <a:cs typeface="Tahoma" pitchFamily="34" charset="0"/>
              </a:rPr>
              <a:t>catch</a:t>
            </a:r>
            <a:r>
              <a:rPr lang="en-US" altLang="zh-CN" sz="20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(Exception e) {        </a:t>
            </a:r>
            <a:r>
              <a:rPr lang="en-US" altLang="zh-CN" sz="20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System.out.println</a:t>
            </a:r>
            <a:r>
              <a:rPr lang="en-US" altLang="zh-CN" sz="20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(e);    }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}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96CD3A8-6430-4136-9423-22E8535B9CAB}" type="slidenum">
              <a:rPr lang="en-US" altLang="zh-CN" sz="1400" b="0" smtClean="0">
                <a:solidFill>
                  <a:schemeClr val="tx1"/>
                </a:solidFill>
              </a:rPr>
              <a:pPr eaLnBrk="1" hangingPunct="1"/>
              <a:t>55</a:t>
            </a:fld>
            <a:endParaRPr lang="en-US" altLang="zh-CN" sz="1400" b="0" dirty="0">
              <a:solidFill>
                <a:schemeClr val="tx1"/>
              </a:solidFill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8335" y="428253"/>
            <a:ext cx="8552138" cy="5904656"/>
          </a:xfrm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import java.io.*;</a:t>
            </a:r>
            <a:endParaRPr lang="zh-CN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WriteFile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public static void main(String 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[ ]) {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 </a:t>
            </a: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</a:t>
            </a: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]=new byte[128];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请</a:t>
            </a:r>
            <a:r>
              <a:rPr lang="zh-CN" altLang="en-US" sz="1800" b="1" dirty="0"/>
              <a:t>从键盘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输入数据，回车后保存到文件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test.txt");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输入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则退出！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  <a:endParaRPr lang="zh-CN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try{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8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FileOutputStream</a:t>
            </a:r>
            <a:r>
              <a:rPr lang="en-US" altLang="zh-CN" sz="1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fout</a:t>
            </a:r>
            <a:r>
              <a:rPr lang="en-US" altLang="zh-CN" sz="1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=new </a:t>
            </a:r>
            <a:r>
              <a:rPr lang="en-US" altLang="zh-CN" sz="18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FileOutputStream</a:t>
            </a:r>
            <a:r>
              <a:rPr lang="en-US" altLang="zh-CN" sz="1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(“test.txt”); //</a:t>
            </a:r>
            <a:r>
              <a:rPr lang="zh-CN" altLang="en-US" sz="1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相对路径</a:t>
            </a:r>
            <a:r>
              <a:rPr lang="en-US" altLang="zh-CN" sz="1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while(true){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int </a:t>
            </a:r>
            <a:r>
              <a:rPr lang="en-US" altLang="zh-CN" sz="1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System.in.read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);   //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从键盘读入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个字节存入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buffer          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18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fout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.write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, 0, </a:t>
            </a:r>
            <a:r>
              <a:rPr lang="en-US" altLang="zh-CN" sz="1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if(buffer[0]=='#') 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break;        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8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fout</a:t>
            </a:r>
            <a:r>
              <a:rPr lang="en-US" altLang="zh-CN" sz="18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.flush</a:t>
            </a: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8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fout</a:t>
            </a:r>
            <a:r>
              <a:rPr lang="en-US" altLang="zh-CN" sz="1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.close</a:t>
            </a:r>
            <a:r>
              <a:rPr lang="en-US" altLang="zh-CN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}catch(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e){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e.toString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2F0267-FE94-484D-A6FF-743F3928FF11}"/>
              </a:ext>
            </a:extLst>
          </p:cNvPr>
          <p:cNvSpPr txBox="1"/>
          <p:nvPr/>
        </p:nvSpPr>
        <p:spPr>
          <a:xfrm>
            <a:off x="4644008" y="3223615"/>
            <a:ext cx="273630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olidFill>
                  <a:srgbClr val="0066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//n</a:t>
            </a:r>
            <a:r>
              <a:rPr lang="zh-CN" altLang="en-US" sz="1800" b="1" dirty="0">
                <a:solidFill>
                  <a:srgbClr val="006600"/>
                </a:solidFill>
                <a:latin typeface="Tahoma" pitchFamily="34" charset="0"/>
                <a:cs typeface="Tahoma" pitchFamily="34" charset="0"/>
              </a:rPr>
              <a:t>为实际读入的字节数</a:t>
            </a:r>
            <a:endParaRPr lang="en-US" altLang="zh-CN" sz="1800" b="1" dirty="0">
              <a:solidFill>
                <a:srgbClr val="0066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2890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887B5A3-0AA2-4EEC-9312-E63E3354B608}" type="slidenum">
              <a:rPr lang="en-US" altLang="zh-CN" sz="1400" b="0" smtClean="0">
                <a:solidFill>
                  <a:schemeClr val="tx1"/>
                </a:solidFill>
              </a:rPr>
              <a:pPr eaLnBrk="1" hangingPunct="1"/>
              <a:t>56</a:t>
            </a:fld>
            <a:endParaRPr lang="en-US" altLang="zh-CN" sz="1400" b="0" dirty="0">
              <a:solidFill>
                <a:schemeClr val="tx1"/>
              </a:solidFill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297235"/>
            <a:ext cx="7543800" cy="1295400"/>
          </a:xfrm>
        </p:spPr>
        <p:txBody>
          <a:bodyPr anchor="ctr"/>
          <a:lstStyle/>
          <a:p>
            <a:pPr algn="l" eaLnBrk="1" hangingPunct="1"/>
            <a:r>
              <a:rPr lang="en-US" altLang="zh-CN"/>
              <a:t> </a:t>
            </a:r>
            <a:r>
              <a:rPr lang="zh-CN" altLang="en-US"/>
              <a:t>上例程序运行结果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3B9E7E-7548-4318-A9CD-7E2B76909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772816"/>
            <a:ext cx="3762375" cy="14763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D2AF87-C9FA-4F4F-A419-74B0633F0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861048"/>
            <a:ext cx="2476500" cy="13811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B449E7D-E6DE-4494-B31B-F257CB0E896F}"/>
              </a:ext>
            </a:extLst>
          </p:cNvPr>
          <p:cNvSpPr txBox="1"/>
          <p:nvPr/>
        </p:nvSpPr>
        <p:spPr>
          <a:xfrm>
            <a:off x="4932040" y="3075057"/>
            <a:ext cx="3456384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课后运行程序，观察程序运行过程和结果。</a:t>
            </a:r>
          </a:p>
        </p:txBody>
      </p:sp>
    </p:spTree>
    <p:extLst>
      <p:ext uri="{BB962C8B-B14F-4D97-AF65-F5344CB8AC3E}">
        <p14:creationId xmlns:p14="http://schemas.microsoft.com/office/powerpoint/2010/main" val="523044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1C402C0-C8A2-4128-BCB4-57112497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57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C5F331-C155-463F-9A91-5BD6B756B155}"/>
              </a:ext>
            </a:extLst>
          </p:cNvPr>
          <p:cNvSpPr/>
          <p:nvPr/>
        </p:nvSpPr>
        <p:spPr>
          <a:xfrm>
            <a:off x="769496" y="1454314"/>
            <a:ext cx="8061170" cy="43088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>
                <a:solidFill>
                  <a:srgbClr val="0066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FileOutputStream f=new FileOutputStream("</a:t>
            </a:r>
            <a:r>
              <a:rPr lang="en-US" altLang="zh-CN" sz="2200" b="1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test.txt</a:t>
            </a:r>
            <a:r>
              <a:rPr lang="en-US" altLang="zh-CN" sz="2200" b="1">
                <a:solidFill>
                  <a:srgbClr val="0066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");</a:t>
            </a:r>
            <a:endParaRPr lang="zh-CN" altLang="en-US" sz="2200"/>
          </a:p>
        </p:txBody>
      </p:sp>
      <p:sp>
        <p:nvSpPr>
          <p:cNvPr id="4" name="标注: 线形 3">
            <a:extLst>
              <a:ext uri="{FF2B5EF4-FFF2-40B4-BE49-F238E27FC236}">
                <a16:creationId xmlns:a16="http://schemas.microsoft.com/office/drawing/2014/main" id="{91088BE0-14A7-42CA-85A6-59F349A70D09}"/>
              </a:ext>
            </a:extLst>
          </p:cNvPr>
          <p:cNvSpPr/>
          <p:nvPr/>
        </p:nvSpPr>
        <p:spPr>
          <a:xfrm>
            <a:off x="3909887" y="2504193"/>
            <a:ext cx="5049053" cy="864096"/>
          </a:xfrm>
          <a:prstGeom prst="borderCallout1">
            <a:avLst>
              <a:gd name="adj1" fmla="val -3310"/>
              <a:gd name="adj2" fmla="val 50601"/>
              <a:gd name="adj3" fmla="val -79857"/>
              <a:gd name="adj4" fmla="val 70667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>
                <a:solidFill>
                  <a:schemeClr val="tx1"/>
                </a:solidFill>
              </a:rPr>
              <a:t>Eclipse</a:t>
            </a:r>
            <a:r>
              <a:rPr lang="zh-CN" altLang="en-US" sz="2400" b="1">
                <a:solidFill>
                  <a:schemeClr val="tx1"/>
                </a:solidFill>
              </a:rPr>
              <a:t>创建文件的默认路径</a:t>
            </a:r>
            <a:r>
              <a:rPr lang="en-US" altLang="zh-CN" sz="2400" b="1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zh-CN" sz="2400" b="1">
                <a:solidFill>
                  <a:srgbClr val="000099"/>
                </a:solidFill>
              </a:rPr>
              <a:t>D:\workspace\</a:t>
            </a:r>
            <a:r>
              <a:rPr lang="zh-CN" altLang="en-US" sz="2400" b="1">
                <a:solidFill>
                  <a:srgbClr val="FF0000"/>
                </a:solidFill>
              </a:rPr>
              <a:t>输入输出测试</a:t>
            </a:r>
            <a:r>
              <a:rPr lang="en-US" altLang="zh-CN" sz="2400" b="1">
                <a:solidFill>
                  <a:srgbClr val="000099"/>
                </a:solidFill>
              </a:rPr>
              <a:t>\test.txt</a:t>
            </a:r>
            <a:endParaRPr lang="zh-CN" altLang="en-US" sz="2400" b="1"/>
          </a:p>
        </p:txBody>
      </p:sp>
      <p:sp>
        <p:nvSpPr>
          <p:cNvPr id="9" name="标注: 线形 8">
            <a:extLst>
              <a:ext uri="{FF2B5EF4-FFF2-40B4-BE49-F238E27FC236}">
                <a16:creationId xmlns:a16="http://schemas.microsoft.com/office/drawing/2014/main" id="{CADA9066-23BE-400B-9971-458F82D0006E}"/>
              </a:ext>
            </a:extLst>
          </p:cNvPr>
          <p:cNvSpPr/>
          <p:nvPr/>
        </p:nvSpPr>
        <p:spPr>
          <a:xfrm>
            <a:off x="3923928" y="3975583"/>
            <a:ext cx="4680519" cy="389522"/>
          </a:xfrm>
          <a:prstGeom prst="borderCallout1">
            <a:avLst>
              <a:gd name="adj1" fmla="val 4435"/>
              <a:gd name="adj2" fmla="val 55390"/>
              <a:gd name="adj3" fmla="val -193601"/>
              <a:gd name="adj4" fmla="val 55635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WriteFile.java</a:t>
            </a:r>
            <a:r>
              <a:rPr lang="zh-CN" altLang="en-US" sz="2000" dirty="0">
                <a:solidFill>
                  <a:schemeClr val="tx1"/>
                </a:solidFill>
              </a:rPr>
              <a:t>所在的</a:t>
            </a:r>
            <a:r>
              <a:rPr lang="en-US" altLang="zh-CN" sz="2000" b="1" dirty="0">
                <a:solidFill>
                  <a:schemeClr val="tx1"/>
                </a:solidFill>
              </a:rPr>
              <a:t>Java Project</a:t>
            </a:r>
            <a:r>
              <a:rPr lang="zh-CN" altLang="en-US" sz="2000" dirty="0">
                <a:solidFill>
                  <a:schemeClr val="tx1"/>
                </a:solidFill>
              </a:rPr>
              <a:t>名称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652ABD4-F599-4D7B-B5CA-3F5246610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243413"/>
            <a:ext cx="3295650" cy="16573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A255931-3EF4-452B-B445-9AB295C3D793}"/>
              </a:ext>
            </a:extLst>
          </p:cNvPr>
          <p:cNvSpPr txBox="1"/>
          <p:nvPr/>
        </p:nvSpPr>
        <p:spPr>
          <a:xfrm>
            <a:off x="1067099" y="2413021"/>
            <a:ext cx="1808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相对路径</a:t>
            </a:r>
            <a:r>
              <a:rPr lang="en-US" altLang="zh-CN" sz="28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endParaRPr lang="zh-CN" altLang="en-US" sz="2800"/>
          </a:p>
        </p:txBody>
      </p:sp>
      <p:sp>
        <p:nvSpPr>
          <p:cNvPr id="6" name="标注: 线形 5">
            <a:extLst>
              <a:ext uri="{FF2B5EF4-FFF2-40B4-BE49-F238E27FC236}">
                <a16:creationId xmlns:a16="http://schemas.microsoft.com/office/drawing/2014/main" id="{D5841E90-ADB5-4E44-A78D-EC129389BBC0}"/>
              </a:ext>
            </a:extLst>
          </p:cNvPr>
          <p:cNvSpPr/>
          <p:nvPr/>
        </p:nvSpPr>
        <p:spPr>
          <a:xfrm>
            <a:off x="4724509" y="663067"/>
            <a:ext cx="4258666" cy="344509"/>
          </a:xfrm>
          <a:prstGeom prst="borderCallout1">
            <a:avLst>
              <a:gd name="adj1" fmla="val 104986"/>
              <a:gd name="adj2" fmla="val 52378"/>
              <a:gd name="adj3" fmla="val 247392"/>
              <a:gd name="adj4" fmla="val 639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test.txt</a:t>
            </a:r>
            <a:r>
              <a:rPr lang="zh-CN" altLang="en-US" sz="2000">
                <a:solidFill>
                  <a:schemeClr val="tx1"/>
                </a:solidFill>
              </a:rPr>
              <a:t>如果不存在，将自动被创建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0CC0FB7-97EC-5A90-E9C4-0CCAD746216E}"/>
              </a:ext>
            </a:extLst>
          </p:cNvPr>
          <p:cNvCxnSpPr>
            <a:cxnSpLocks/>
          </p:cNvCxnSpPr>
          <p:nvPr/>
        </p:nvCxnSpPr>
        <p:spPr>
          <a:xfrm flipH="1">
            <a:off x="2051720" y="3212976"/>
            <a:ext cx="4464496" cy="115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51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/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§12.2.3  </a:t>
            </a:r>
            <a:r>
              <a:rPr lang="zh-CN" altLang="en-US" dirty="0">
                <a:latin typeface="宋体" charset="-122"/>
              </a:rPr>
              <a:t>关闭流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0000CC"/>
                </a:solidFill>
              </a:rPr>
              <a:t>close( )</a:t>
            </a:r>
            <a:r>
              <a:rPr lang="zh-CN" altLang="en-US" b="1" dirty="0">
                <a:solidFill>
                  <a:srgbClr val="0000CC"/>
                </a:solidFill>
                <a:latin typeface="宋体" charset="-122"/>
              </a:rPr>
              <a:t>方法</a:t>
            </a:r>
            <a:r>
              <a:rPr lang="zh-CN" altLang="en-US" b="1" dirty="0">
                <a:solidFill>
                  <a:srgbClr val="0000CC"/>
                </a:solidFill>
              </a:rPr>
              <a:t> 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1" algn="just">
              <a:spcBef>
                <a:spcPts val="0"/>
              </a:spcBef>
            </a:pPr>
            <a:r>
              <a:rPr lang="zh-CN" altLang="en-US" b="1" dirty="0"/>
              <a:t> </a:t>
            </a:r>
            <a:r>
              <a:rPr lang="zh-CN" altLang="en-US" dirty="0">
                <a:latin typeface="宋体" charset="-122"/>
              </a:rPr>
              <a:t>如果没有关闭那些被打开的流，那么就可能不允许另一个程序操作这些流所用的资源。</a:t>
            </a:r>
            <a:endParaRPr lang="en-US" altLang="zh-CN" dirty="0">
              <a:latin typeface="宋体" charset="-122"/>
            </a:endParaRPr>
          </a:p>
          <a:p>
            <a:pPr lvl="1" algn="just">
              <a:spcBef>
                <a:spcPts val="0"/>
              </a:spcBef>
            </a:pPr>
            <a:endParaRPr lang="zh-CN" altLang="en-US" dirty="0">
              <a:latin typeface="宋体" charset="-122"/>
            </a:endParaRPr>
          </a:p>
          <a:p>
            <a:pPr lvl="1" algn="just">
              <a:spcBef>
                <a:spcPts val="0"/>
              </a:spcBef>
            </a:pPr>
            <a:r>
              <a:rPr lang="zh-CN" altLang="en-US" dirty="0">
                <a:latin typeface="宋体" charset="-122"/>
              </a:rPr>
              <a:t>保证操作系统把流缓冲区的内容写到它的目的地。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字符流</a:t>
            </a:r>
            <a:r>
              <a:rPr lang="en-US" altLang="zh-CN" dirty="0"/>
              <a:t>(</a:t>
            </a:r>
            <a:r>
              <a:rPr lang="en-US" altLang="zh-CN" sz="4300" dirty="0"/>
              <a:t>Character Stream)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字符流可分为</a:t>
            </a:r>
            <a:r>
              <a:rPr lang="zh-CN" altLang="en-US" dirty="0">
                <a:solidFill>
                  <a:srgbClr val="FF3300"/>
                </a:solidFill>
              </a:rPr>
              <a:t>输入字符流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3300"/>
                </a:solidFill>
              </a:rPr>
              <a:t>输出字符流</a:t>
            </a:r>
          </a:p>
          <a:p>
            <a:pPr lvl="1" eaLnBrk="1" hangingPunct="1"/>
            <a:r>
              <a:rPr lang="zh-CN" altLang="en-US" sz="2800" dirty="0"/>
              <a:t>抽象类</a:t>
            </a:r>
            <a:r>
              <a:rPr lang="zh-CN" altLang="en-US" sz="2800" dirty="0">
                <a:solidFill>
                  <a:srgbClr val="FF3300"/>
                </a:solidFill>
              </a:rPr>
              <a:t> </a:t>
            </a:r>
            <a:r>
              <a:rPr lang="en-US" altLang="zh-CN" sz="2800" b="1" dirty="0">
                <a:solidFill>
                  <a:srgbClr val="FF3300"/>
                </a:solidFill>
              </a:rPr>
              <a:t>Reader</a:t>
            </a:r>
            <a:r>
              <a:rPr lang="zh-CN" altLang="en-US" sz="2800" b="1" dirty="0">
                <a:solidFill>
                  <a:srgbClr val="FF3300"/>
                </a:solidFill>
              </a:rPr>
              <a:t>，</a:t>
            </a:r>
            <a:r>
              <a:rPr lang="zh-CN" altLang="en-US" sz="2800" dirty="0"/>
              <a:t>用于表示所有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输入字符流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endParaRPr lang="zh-CN" altLang="en-US" sz="2800" dirty="0"/>
          </a:p>
          <a:p>
            <a:pPr lvl="1" eaLnBrk="1" hangingPunct="1"/>
            <a:r>
              <a:rPr lang="zh-CN" altLang="en-US" sz="2800" dirty="0"/>
              <a:t>抽象类</a:t>
            </a:r>
            <a:r>
              <a:rPr lang="zh-CN" altLang="en-US" sz="2800" dirty="0">
                <a:solidFill>
                  <a:srgbClr val="FF3300"/>
                </a:solidFill>
              </a:rPr>
              <a:t> </a:t>
            </a:r>
            <a:r>
              <a:rPr lang="en-US" altLang="zh-CN" sz="2800" b="1" dirty="0">
                <a:solidFill>
                  <a:srgbClr val="FF3300"/>
                </a:solidFill>
              </a:rPr>
              <a:t>Writer</a:t>
            </a:r>
            <a:r>
              <a:rPr lang="zh-CN" altLang="en-US" sz="2800" b="1" dirty="0">
                <a:solidFill>
                  <a:srgbClr val="FF3300"/>
                </a:solidFill>
              </a:rPr>
              <a:t>，</a:t>
            </a:r>
            <a:r>
              <a:rPr lang="zh-CN" altLang="en-US" sz="2800" dirty="0"/>
              <a:t>用于表示所有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输出字符流</a:t>
            </a:r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en-US" altLang="zh-CN" dirty="0"/>
          </a:p>
        </p:txBody>
      </p:sp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67C7B41-AE73-40D8-8B4B-FB05B5AD6727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59</a:t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C3C4A7E-3615-45AF-AD00-8F03155AC309}" type="slidenum">
              <a:rPr lang="en-US" altLang="zh-CN" sz="1400" b="0" smtClean="0">
                <a:solidFill>
                  <a:schemeClr val="tx1"/>
                </a:solidFill>
              </a:rPr>
              <a:pPr eaLnBrk="1" hangingPunct="1"/>
              <a:t>6</a:t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428625"/>
            <a:ext cx="6605339" cy="939800"/>
          </a:xfrm>
        </p:spPr>
        <p:txBody>
          <a:bodyPr/>
          <a:lstStyle/>
          <a:p>
            <a:pPr eaLnBrk="1" hangingPunct="1"/>
            <a:r>
              <a:rPr kumimoji="1" lang="zh-CN" altLang="en-US" sz="4000" b="1" dirty="0">
                <a:solidFill>
                  <a:srgbClr val="000066"/>
                </a:solidFill>
              </a:rPr>
              <a:t>流的类结构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628800"/>
            <a:ext cx="7992888" cy="4547592"/>
          </a:xfrm>
        </p:spPr>
        <p:txBody>
          <a:bodyPr/>
          <a:lstStyle/>
          <a:p>
            <a:pPr eaLnBrk="1" hangingPunct="1"/>
            <a:r>
              <a:rPr kumimoji="1" lang="en-US" altLang="zh-CN" sz="2800" b="1" dirty="0" err="1">
                <a:solidFill>
                  <a:srgbClr val="000066"/>
                </a:solidFill>
              </a:rPr>
              <a:t>java.io</a:t>
            </a:r>
            <a:r>
              <a:rPr kumimoji="1" lang="zh-CN" altLang="en-US" sz="2800" dirty="0">
                <a:solidFill>
                  <a:srgbClr val="000066"/>
                </a:solidFill>
              </a:rPr>
              <a:t>包的</a:t>
            </a:r>
            <a:r>
              <a:rPr lang="zh-CN" altLang="en-US" dirty="0"/>
              <a:t>输入输出流类</a:t>
            </a:r>
            <a:r>
              <a:rPr kumimoji="1" lang="zh-CN" altLang="en-US" sz="2800" dirty="0">
                <a:solidFill>
                  <a:srgbClr val="000066"/>
                </a:solidFill>
              </a:rPr>
              <a:t>：</a:t>
            </a:r>
            <a:r>
              <a:rPr kumimoji="1" lang="zh-CN" altLang="en-US" sz="2400" dirty="0">
                <a:solidFill>
                  <a:srgbClr val="000066"/>
                </a:solidFill>
              </a:rPr>
              <a:t> </a:t>
            </a:r>
            <a:endParaRPr kumimoji="1" lang="en-US" altLang="zh-CN" sz="2400" dirty="0">
              <a:solidFill>
                <a:srgbClr val="000066"/>
              </a:solidFill>
            </a:endParaRPr>
          </a:p>
          <a:p>
            <a:pPr lvl="1"/>
            <a:r>
              <a:rPr kumimoji="1" lang="zh-CN" altLang="en-US" dirty="0">
                <a:solidFill>
                  <a:srgbClr val="000066"/>
                </a:solidFill>
              </a:rPr>
              <a:t>以</a:t>
            </a:r>
            <a:r>
              <a:rPr kumimoji="1"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四个顶层</a:t>
            </a:r>
            <a:r>
              <a:rPr kumimoji="1" lang="zh-CN" altLang="en-US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抽象类</a:t>
            </a:r>
            <a:r>
              <a:rPr kumimoji="1" lang="zh-CN" altLang="en-US" dirty="0">
                <a:solidFill>
                  <a:srgbClr val="000066"/>
                </a:solidFill>
              </a:rPr>
              <a:t>为基础，衍生出系列具体的类来完成各种输入</a:t>
            </a:r>
            <a:r>
              <a:rPr kumimoji="1" lang="en-US" altLang="zh-CN" dirty="0">
                <a:solidFill>
                  <a:srgbClr val="000066"/>
                </a:solidFill>
              </a:rPr>
              <a:t>/</a:t>
            </a:r>
            <a:r>
              <a:rPr kumimoji="1" lang="zh-CN" altLang="en-US" dirty="0">
                <a:solidFill>
                  <a:srgbClr val="000066"/>
                </a:solidFill>
              </a:rPr>
              <a:t>输出。</a:t>
            </a:r>
          </a:p>
          <a:p>
            <a:pPr marL="971550" lvl="1" indent="-457200">
              <a:buFontTx/>
              <a:buAutoNum type="arabicPeriod"/>
            </a:pPr>
            <a:r>
              <a:rPr kumimoji="1" lang="zh-CN" altLang="en-US" sz="2400" b="1" dirty="0">
                <a:solidFill>
                  <a:srgbClr val="000099"/>
                </a:solidFill>
              </a:rPr>
              <a:t> </a:t>
            </a:r>
            <a:r>
              <a:rPr kumimoji="1" lang="en-US" altLang="zh-CN" sz="2400" b="1" dirty="0" err="1">
                <a:solidFill>
                  <a:srgbClr val="000099"/>
                </a:solidFill>
              </a:rPr>
              <a:t>InputStream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/</a:t>
            </a:r>
            <a:r>
              <a:rPr kumimoji="1" lang="en-US" altLang="zh-CN" sz="2400" b="1" dirty="0" err="1">
                <a:solidFill>
                  <a:srgbClr val="000099"/>
                </a:solidFill>
              </a:rPr>
              <a:t>OutputStream</a:t>
            </a:r>
            <a:endParaRPr kumimoji="1" lang="en-US" altLang="zh-CN" sz="2400" dirty="0">
              <a:solidFill>
                <a:srgbClr val="000066"/>
              </a:solidFill>
            </a:endParaRPr>
          </a:p>
          <a:p>
            <a:pPr marL="1266825" lvl="2" indent="-457200"/>
            <a:r>
              <a:rPr kumimoji="1" lang="zh-CN" altLang="en-US" sz="2400" dirty="0">
                <a:solidFill>
                  <a:srgbClr val="000066"/>
                </a:solidFill>
              </a:rPr>
              <a:t>用于</a:t>
            </a:r>
            <a:r>
              <a:rPr kumimoji="1" lang="zh-CN" altLang="en-US" sz="24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字节</a:t>
            </a:r>
            <a:r>
              <a:rPr kumimoji="1" lang="zh-CN" altLang="en-US" sz="2400" dirty="0">
                <a:solidFill>
                  <a:srgbClr val="000066"/>
                </a:solidFill>
              </a:rPr>
              <a:t>的读</a:t>
            </a:r>
            <a:r>
              <a:rPr kumimoji="1" lang="en-US" altLang="zh-CN" sz="2400" dirty="0">
                <a:solidFill>
                  <a:srgbClr val="000066"/>
                </a:solidFill>
              </a:rPr>
              <a:t>/</a:t>
            </a:r>
            <a:r>
              <a:rPr kumimoji="1" lang="zh-CN" altLang="en-US" sz="2400" dirty="0">
                <a:solidFill>
                  <a:srgbClr val="000066"/>
                </a:solidFill>
              </a:rPr>
              <a:t>写，</a:t>
            </a:r>
            <a:r>
              <a:rPr lang="zh-CN" altLang="fr-FR" sz="2400" dirty="0"/>
              <a:t>处理</a:t>
            </a:r>
            <a:r>
              <a:rPr lang="fr-FR" altLang="zh-CN" sz="24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fr-FR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位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fr-FR" sz="2400" dirty="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字节流数据</a:t>
            </a:r>
            <a:r>
              <a:rPr kumimoji="1" lang="zh-CN" altLang="en-US" sz="2400" dirty="0">
                <a:solidFill>
                  <a:srgbClr val="000066"/>
                </a:solidFill>
              </a:rPr>
              <a:t>。</a:t>
            </a:r>
            <a:endParaRPr kumimoji="1" lang="en-US" altLang="zh-CN" sz="2400" dirty="0">
              <a:solidFill>
                <a:srgbClr val="000066"/>
              </a:solidFill>
            </a:endParaRPr>
          </a:p>
          <a:p>
            <a:pPr marL="1266825" lvl="2" indent="-457200"/>
            <a:endParaRPr kumimoji="1" lang="zh-CN" altLang="en-US" sz="2300" dirty="0">
              <a:solidFill>
                <a:srgbClr val="000066"/>
              </a:solidFill>
            </a:endParaRPr>
          </a:p>
          <a:p>
            <a:pPr marL="971550" lvl="1" indent="-457200" eaLnBrk="1" hangingPunct="1">
              <a:buFontTx/>
              <a:buAutoNum type="arabicPeriod"/>
            </a:pPr>
            <a:r>
              <a:rPr kumimoji="1" lang="zh-CN" altLang="en-US" sz="2400" dirty="0">
                <a:solidFill>
                  <a:srgbClr val="000066"/>
                </a:solidFill>
              </a:rPr>
              <a:t> </a:t>
            </a:r>
            <a:r>
              <a:rPr kumimoji="1" lang="en-US" altLang="zh-CN" b="1" dirty="0">
                <a:solidFill>
                  <a:srgbClr val="000099"/>
                </a:solidFill>
              </a:rPr>
              <a:t>Reader/Writer</a:t>
            </a:r>
            <a:endParaRPr kumimoji="1" lang="en-US" altLang="zh-CN" sz="2400" dirty="0">
              <a:solidFill>
                <a:srgbClr val="000066"/>
              </a:solidFill>
            </a:endParaRPr>
          </a:p>
          <a:p>
            <a:pPr marL="1266825" lvl="2" indent="-457200"/>
            <a:r>
              <a:rPr kumimoji="1" lang="zh-CN" altLang="en-US" sz="2400" dirty="0">
                <a:solidFill>
                  <a:srgbClr val="000066"/>
                </a:solidFill>
              </a:rPr>
              <a:t>用于</a:t>
            </a:r>
            <a:r>
              <a:rPr kumimoji="1" lang="zh-CN" altLang="en-US" sz="24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文本</a:t>
            </a:r>
            <a:r>
              <a:rPr kumimoji="1" lang="en-US" altLang="zh-CN" sz="2400" b="1" dirty="0">
                <a:solidFill>
                  <a:srgbClr val="C00000"/>
                </a:solidFill>
              </a:rPr>
              <a:t>(</a:t>
            </a:r>
            <a:r>
              <a:rPr kumimoji="1" lang="zh-CN" altLang="en-US" sz="2400" b="1" dirty="0">
                <a:solidFill>
                  <a:srgbClr val="C00000"/>
                </a:solidFill>
              </a:rPr>
              <a:t>字符</a:t>
            </a:r>
            <a:r>
              <a:rPr kumimoji="1" lang="en-US" altLang="zh-CN" sz="2400" b="1" dirty="0">
                <a:solidFill>
                  <a:srgbClr val="C00000"/>
                </a:solidFill>
              </a:rPr>
              <a:t>)</a:t>
            </a:r>
            <a:r>
              <a:rPr kumimoji="1" lang="zh-CN" altLang="en-US" sz="2400" dirty="0">
                <a:solidFill>
                  <a:srgbClr val="000066"/>
                </a:solidFill>
              </a:rPr>
              <a:t>的读</a:t>
            </a:r>
            <a:r>
              <a:rPr kumimoji="1" lang="en-US" altLang="zh-CN" sz="2400" dirty="0">
                <a:solidFill>
                  <a:srgbClr val="000066"/>
                </a:solidFill>
              </a:rPr>
              <a:t>/</a:t>
            </a:r>
            <a:r>
              <a:rPr kumimoji="1" lang="zh-CN" altLang="en-US" sz="2400" dirty="0">
                <a:solidFill>
                  <a:srgbClr val="000066"/>
                </a:solidFill>
              </a:rPr>
              <a:t>写，</a:t>
            </a:r>
            <a:r>
              <a:rPr lang="zh-CN" altLang="fr-FR" sz="2400" dirty="0"/>
              <a:t>处理</a:t>
            </a:r>
            <a:r>
              <a:rPr lang="fr-FR" altLang="zh-CN" sz="24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16</a:t>
            </a:r>
            <a:r>
              <a:rPr lang="zh-CN" altLang="fr-FR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位的</a:t>
            </a:r>
            <a:r>
              <a:rPr lang="zh-CN" altLang="fr-FR" sz="2400" b="1" dirty="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字符流数据</a:t>
            </a:r>
            <a:r>
              <a:rPr lang="zh-CN" altLang="fr-FR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266825" lvl="2" indent="-457200"/>
            <a:endParaRPr kumimoji="1" lang="zh-CN" altLang="en-US" sz="2300" dirty="0">
              <a:solidFill>
                <a:srgbClr val="000066"/>
              </a:solidFill>
            </a:endParaRPr>
          </a:p>
          <a:p>
            <a:pPr marL="971550" lvl="1" indent="-457200" eaLnBrk="1" hangingPunct="1">
              <a:buFontTx/>
              <a:buAutoNum type="arabicPeriod"/>
            </a:pPr>
            <a:r>
              <a:rPr kumimoji="1" lang="zh-CN" altLang="en-US" sz="2400" b="1" dirty="0">
                <a:solidFill>
                  <a:srgbClr val="000066"/>
                </a:solidFill>
              </a:rPr>
              <a:t> 实际使用的是它们的子类的对象。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ahoma" pitchFamily="34" charset="0"/>
              </a:rPr>
              <a:t>Reader</a:t>
            </a:r>
            <a:r>
              <a:rPr lang="zh-CN" altLang="en-US"/>
              <a:t>类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628800"/>
            <a:ext cx="8679338" cy="41148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600" b="1" dirty="0"/>
              <a:t>该</a:t>
            </a:r>
            <a:r>
              <a:rPr lang="zh-CN" altLang="en-US" sz="2600" b="1" dirty="0">
                <a:solidFill>
                  <a:srgbClr val="990000"/>
                </a:solidFill>
              </a:rPr>
              <a:t>抽象类</a:t>
            </a:r>
            <a:r>
              <a:rPr lang="zh-CN" altLang="en-US" sz="2600" b="1" dirty="0"/>
              <a:t>作为所有输入字符流类的基类，声明用于读取输入</a:t>
            </a:r>
            <a:r>
              <a:rPr lang="zh-CN" altLang="en-US" sz="26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字符</a:t>
            </a:r>
            <a:r>
              <a:rPr lang="zh-CN" altLang="en-US" sz="2600" b="1" dirty="0"/>
              <a:t>文本数据的通用方法：</a:t>
            </a:r>
            <a:endParaRPr lang="en-US" altLang="zh-CN" sz="2600" b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lang="zh-CN" altLang="en-US" sz="2600" dirty="0"/>
          </a:p>
          <a:p>
            <a:pPr lvl="1" eaLnBrk="1" hangingPunct="1"/>
            <a:r>
              <a:rPr lang="en-US" altLang="zh-CN" sz="2200" b="1" dirty="0">
                <a:solidFill>
                  <a:schemeClr val="tx2"/>
                </a:solidFill>
                <a:latin typeface="Tahoma" pitchFamily="34" charset="0"/>
              </a:rPr>
              <a:t>public </a:t>
            </a:r>
            <a:r>
              <a:rPr lang="en-US" altLang="zh-CN" sz="2200" b="1" dirty="0" err="1">
                <a:solidFill>
                  <a:schemeClr val="tx2"/>
                </a:solidFill>
                <a:latin typeface="Tahoma" pitchFamily="34" charset="0"/>
              </a:rPr>
              <a:t>int</a:t>
            </a:r>
            <a:r>
              <a:rPr lang="en-US" altLang="zh-CN" sz="2200" b="1" dirty="0">
                <a:solidFill>
                  <a:schemeClr val="tx2"/>
                </a:solidFill>
                <a:latin typeface="Tahoma" pitchFamily="34" charset="0"/>
              </a:rPr>
              <a:t> </a:t>
            </a:r>
            <a:r>
              <a:rPr lang="en-US" altLang="zh-CN" sz="2200" b="1" dirty="0">
                <a:solidFill>
                  <a:srgbClr val="C00000"/>
                </a:solidFill>
                <a:latin typeface="Tahoma" pitchFamily="34" charset="0"/>
              </a:rPr>
              <a:t>read</a:t>
            </a:r>
            <a:r>
              <a:rPr lang="en-US" altLang="zh-CN" sz="2200" b="1" dirty="0">
                <a:solidFill>
                  <a:schemeClr val="tx2"/>
                </a:solidFill>
                <a:latin typeface="Tahoma" pitchFamily="34" charset="0"/>
              </a:rPr>
              <a:t>();</a:t>
            </a:r>
          </a:p>
          <a:p>
            <a:pPr lvl="1"/>
            <a:r>
              <a:rPr lang="en-US" altLang="zh-CN" sz="2200" b="1" dirty="0">
                <a:solidFill>
                  <a:schemeClr val="tx2"/>
                </a:solidFill>
                <a:latin typeface="Tahoma" pitchFamily="34" charset="0"/>
              </a:rPr>
              <a:t>public int </a:t>
            </a:r>
            <a:r>
              <a:rPr lang="en-US" altLang="zh-CN" sz="2200" b="1" dirty="0">
                <a:solidFill>
                  <a:srgbClr val="C00000"/>
                </a:solidFill>
                <a:latin typeface="Tahoma" pitchFamily="34" charset="0"/>
              </a:rPr>
              <a:t>read</a:t>
            </a:r>
            <a:r>
              <a:rPr lang="en-US" altLang="zh-CN" sz="2200" b="1" dirty="0">
                <a:solidFill>
                  <a:schemeClr val="tx2"/>
                </a:solidFill>
                <a:latin typeface="Tahoma" pitchFamily="34" charset="0"/>
              </a:rPr>
              <a:t>(</a:t>
            </a:r>
            <a:r>
              <a:rPr lang="en-US" altLang="zh-CN" sz="2200" b="1" dirty="0">
                <a:solidFill>
                  <a:srgbClr val="006600"/>
                </a:solidFill>
                <a:latin typeface="Tahoma" pitchFamily="34" charset="0"/>
              </a:rPr>
              <a:t>char[] </a:t>
            </a:r>
            <a:r>
              <a:rPr lang="en-US" altLang="zh-CN" sz="2200" b="1" dirty="0" err="1">
                <a:solidFill>
                  <a:srgbClr val="006600"/>
                </a:solidFill>
                <a:latin typeface="Tahoma" pitchFamily="34" charset="0"/>
              </a:rPr>
              <a:t>buf</a:t>
            </a:r>
            <a:r>
              <a:rPr lang="en-US" altLang="zh-CN" sz="2200" b="1" dirty="0">
                <a:solidFill>
                  <a:schemeClr val="tx2"/>
                </a:solidFill>
                <a:latin typeface="Tahoma" pitchFamily="34" charset="0"/>
              </a:rPr>
              <a:t>);</a:t>
            </a:r>
          </a:p>
          <a:p>
            <a:pPr lvl="1" eaLnBrk="1" hangingPunct="1"/>
            <a:r>
              <a:rPr lang="en-US" altLang="zh-CN" sz="2200" b="1" dirty="0">
                <a:solidFill>
                  <a:schemeClr val="tx2"/>
                </a:solidFill>
                <a:latin typeface="Tahoma" pitchFamily="34" charset="0"/>
              </a:rPr>
              <a:t>public abstract int </a:t>
            </a:r>
            <a:r>
              <a:rPr lang="en-US" altLang="zh-CN" sz="2200" b="1" dirty="0">
                <a:solidFill>
                  <a:srgbClr val="C00000"/>
                </a:solidFill>
                <a:latin typeface="Tahoma" pitchFamily="34" charset="0"/>
              </a:rPr>
              <a:t>read</a:t>
            </a:r>
            <a:r>
              <a:rPr lang="en-US" altLang="zh-CN" sz="2200" b="1" dirty="0">
                <a:solidFill>
                  <a:schemeClr val="tx2"/>
                </a:solidFill>
                <a:latin typeface="Tahoma" pitchFamily="34" charset="0"/>
              </a:rPr>
              <a:t>(</a:t>
            </a:r>
            <a:r>
              <a:rPr lang="en-US" altLang="zh-CN" sz="2200" b="1" dirty="0">
                <a:solidFill>
                  <a:srgbClr val="006600"/>
                </a:solidFill>
                <a:latin typeface="Tahoma" pitchFamily="34" charset="0"/>
              </a:rPr>
              <a:t>char[] </a:t>
            </a:r>
            <a:r>
              <a:rPr lang="en-US" altLang="zh-CN" sz="2200" b="1" dirty="0" err="1">
                <a:solidFill>
                  <a:srgbClr val="006600"/>
                </a:solidFill>
                <a:latin typeface="Tahoma" pitchFamily="34" charset="0"/>
              </a:rPr>
              <a:t>buf</a:t>
            </a:r>
            <a:r>
              <a:rPr lang="en-US" altLang="zh-CN" sz="2200" b="1" dirty="0">
                <a:solidFill>
                  <a:schemeClr val="tx2"/>
                </a:solidFill>
                <a:latin typeface="Tahoma" pitchFamily="34" charset="0"/>
              </a:rPr>
              <a:t>, int offset, int count);</a:t>
            </a:r>
          </a:p>
          <a:p>
            <a:pPr lvl="1" eaLnBrk="1" hangingPunct="1"/>
            <a:endParaRPr lang="en-US" altLang="zh-CN" sz="2200" b="1" dirty="0">
              <a:solidFill>
                <a:schemeClr val="tx2"/>
              </a:solidFill>
              <a:latin typeface="Tahoma" pitchFamily="34" charset="0"/>
            </a:endParaRPr>
          </a:p>
          <a:p>
            <a:pPr lvl="1" eaLnBrk="1" hangingPunct="1"/>
            <a:r>
              <a:rPr lang="en-US" altLang="zh-CN" sz="2200" b="1" dirty="0">
                <a:solidFill>
                  <a:schemeClr val="tx2"/>
                </a:solidFill>
                <a:latin typeface="Tahoma" pitchFamily="34" charset="0"/>
              </a:rPr>
              <a:t>public long </a:t>
            </a:r>
            <a:r>
              <a:rPr lang="en-US" altLang="zh-CN" sz="2200" b="1" dirty="0">
                <a:solidFill>
                  <a:srgbClr val="C00000"/>
                </a:solidFill>
                <a:latin typeface="Tahoma" pitchFamily="34" charset="0"/>
              </a:rPr>
              <a:t>skip</a:t>
            </a:r>
            <a:r>
              <a:rPr lang="en-US" altLang="zh-CN" sz="2200" b="1" dirty="0">
                <a:solidFill>
                  <a:schemeClr val="tx2"/>
                </a:solidFill>
                <a:latin typeface="Tahoma" pitchFamily="34" charset="0"/>
              </a:rPr>
              <a:t>(long count);</a:t>
            </a:r>
          </a:p>
          <a:p>
            <a:pPr lvl="1" eaLnBrk="1" hangingPunct="1"/>
            <a:r>
              <a:rPr lang="en-US" altLang="zh-CN" sz="2200" b="1" dirty="0">
                <a:solidFill>
                  <a:schemeClr val="tx2"/>
                </a:solidFill>
                <a:latin typeface="Tahoma" pitchFamily="34" charset="0"/>
              </a:rPr>
              <a:t>public </a:t>
            </a:r>
            <a:r>
              <a:rPr lang="en-US" altLang="zh-CN" sz="2200" b="1" dirty="0" err="1">
                <a:solidFill>
                  <a:schemeClr val="tx2"/>
                </a:solidFill>
                <a:latin typeface="Tahoma" pitchFamily="34" charset="0"/>
              </a:rPr>
              <a:t>int</a:t>
            </a:r>
            <a:r>
              <a:rPr lang="en-US" altLang="zh-CN" sz="2200" b="1" dirty="0">
                <a:solidFill>
                  <a:schemeClr val="tx2"/>
                </a:solidFill>
                <a:latin typeface="Tahoma" pitchFamily="34" charset="0"/>
              </a:rPr>
              <a:t> </a:t>
            </a:r>
            <a:r>
              <a:rPr lang="en-US" altLang="zh-CN" sz="2200" b="1" dirty="0">
                <a:solidFill>
                  <a:srgbClr val="C00000"/>
                </a:solidFill>
                <a:latin typeface="Tahoma" pitchFamily="34" charset="0"/>
              </a:rPr>
              <a:t>available</a:t>
            </a:r>
            <a:r>
              <a:rPr lang="en-US" altLang="zh-CN" sz="2200" b="1" dirty="0">
                <a:solidFill>
                  <a:schemeClr val="tx2"/>
                </a:solidFill>
                <a:latin typeface="Tahoma" pitchFamily="34" charset="0"/>
              </a:rPr>
              <a:t>();</a:t>
            </a:r>
          </a:p>
          <a:p>
            <a:pPr lvl="1" eaLnBrk="1" hangingPunct="1"/>
            <a:r>
              <a:rPr lang="en-US" altLang="zh-CN" sz="2200" b="1" dirty="0">
                <a:solidFill>
                  <a:schemeClr val="tx2"/>
                </a:solidFill>
                <a:latin typeface="Tahoma" pitchFamily="34" charset="0"/>
              </a:rPr>
              <a:t>public abstract void </a:t>
            </a:r>
            <a:r>
              <a:rPr lang="en-US" altLang="zh-CN" sz="2200" b="1" dirty="0">
                <a:solidFill>
                  <a:srgbClr val="C00000"/>
                </a:solidFill>
                <a:latin typeface="Tahoma" pitchFamily="34" charset="0"/>
              </a:rPr>
              <a:t>close</a:t>
            </a:r>
            <a:r>
              <a:rPr lang="en-US" altLang="zh-CN" sz="2200" b="1" dirty="0">
                <a:solidFill>
                  <a:schemeClr val="tx2"/>
                </a:solidFill>
                <a:latin typeface="Tahoma" pitchFamily="34" charset="0"/>
              </a:rPr>
              <a:t>();</a:t>
            </a:r>
          </a:p>
        </p:txBody>
      </p:sp>
      <p:sp>
        <p:nvSpPr>
          <p:cNvPr id="604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1362FFD-6B00-4322-8B22-DA22843D88EC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60</a:t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ahoma" pitchFamily="34" charset="0"/>
              </a:rPr>
              <a:t>Writer</a:t>
            </a:r>
            <a:r>
              <a:rPr lang="zh-CN" altLang="en-US"/>
              <a:t>类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56792"/>
            <a:ext cx="8534400" cy="457413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该抽象类作为所有输出字符流类的基类，声明用于</a:t>
            </a:r>
            <a:r>
              <a:rPr lang="zh-CN" altLang="en-US" sz="2400" dirty="0">
                <a:solidFill>
                  <a:srgbClr val="0000FF"/>
                </a:solidFill>
              </a:rPr>
              <a:t>输出</a:t>
            </a:r>
            <a:r>
              <a:rPr lang="zh-CN" altLang="en-US" sz="2400" b="1" dirty="0">
                <a:solidFill>
                  <a:srgbClr val="C00000"/>
                </a:solidFill>
              </a:rPr>
              <a:t>字符</a:t>
            </a:r>
            <a:r>
              <a:rPr lang="zh-CN" altLang="en-US" sz="2400" dirty="0">
                <a:solidFill>
                  <a:srgbClr val="0000FF"/>
                </a:solidFill>
              </a:rPr>
              <a:t>文本数据</a:t>
            </a:r>
            <a:r>
              <a:rPr lang="zh-CN" altLang="en-US" sz="2400" dirty="0"/>
              <a:t>的通用方法：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public void write(</a:t>
            </a:r>
            <a:r>
              <a:rPr lang="en-US" altLang="zh-CN" sz="2000" b="1" dirty="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int</a:t>
            </a:r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zh-CN" sz="2000" b="1" dirty="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ch</a:t>
            </a:r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);</a:t>
            </a:r>
          </a:p>
          <a:p>
            <a:pPr lvl="1">
              <a:spcBef>
                <a:spcPts val="0"/>
              </a:spcBef>
            </a:pPr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public void write(char[] </a:t>
            </a:r>
            <a:r>
              <a:rPr lang="en-US" altLang="zh-CN" sz="2000" b="1" dirty="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buf</a:t>
            </a:r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);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public abstract void write(char[] </a:t>
            </a:r>
            <a:r>
              <a:rPr lang="en-US" altLang="zh-CN" sz="2000" b="1" dirty="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buf</a:t>
            </a:r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, int offset, int count);</a:t>
            </a:r>
          </a:p>
          <a:p>
            <a:pPr lvl="1" eaLnBrk="1" hangingPunct="1">
              <a:spcBef>
                <a:spcPts val="0"/>
              </a:spcBef>
            </a:pPr>
            <a:endParaRPr lang="en-US" altLang="zh-CN" sz="2000" b="1" dirty="0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public void write(String </a:t>
            </a:r>
            <a:r>
              <a:rPr lang="en-US" altLang="zh-CN" sz="2000" b="1" dirty="0" err="1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str</a:t>
            </a:r>
            <a:r>
              <a:rPr lang="en-US" altLang="zh-CN" sz="2000" b="1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, </a:t>
            </a:r>
            <a:r>
              <a:rPr lang="en-US" altLang="zh-CN" sz="2000" b="1" dirty="0" err="1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int</a:t>
            </a:r>
            <a:r>
              <a:rPr lang="en-US" altLang="zh-CN" sz="2000" b="1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 offset, </a:t>
            </a:r>
            <a:r>
              <a:rPr lang="en-US" altLang="zh-CN" sz="2000" b="1" dirty="0" err="1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int</a:t>
            </a:r>
            <a:r>
              <a:rPr lang="en-US" altLang="zh-CN" sz="2000" b="1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 count);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public void write(String </a:t>
            </a:r>
            <a:r>
              <a:rPr lang="en-US" altLang="zh-CN" sz="2000" b="1" dirty="0" err="1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str</a:t>
            </a:r>
            <a:r>
              <a:rPr lang="en-US" altLang="zh-CN" sz="2000" b="1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);</a:t>
            </a:r>
          </a:p>
          <a:p>
            <a:pPr lvl="1" eaLnBrk="1" hangingPunct="1">
              <a:spcBef>
                <a:spcPts val="0"/>
              </a:spcBef>
            </a:pPr>
            <a:endParaRPr lang="en-US" altLang="zh-CN" sz="2000" b="1" dirty="0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zh-CN" altLang="zh-CN" sz="20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public Writer append(char c)</a:t>
            </a:r>
          </a:p>
          <a:p>
            <a:pPr lvl="1" eaLnBrk="1" hangingPunct="1">
              <a:spcBef>
                <a:spcPts val="0"/>
              </a:spcBef>
            </a:pPr>
            <a:r>
              <a:rPr lang="zh-CN" altLang="zh-CN" sz="20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public Writer append(CharSequence csq)</a:t>
            </a:r>
          </a:p>
          <a:p>
            <a:pPr lvl="1" eaLnBrk="1" hangingPunct="1">
              <a:spcBef>
                <a:spcPts val="0"/>
              </a:spcBef>
            </a:pPr>
            <a:r>
              <a:rPr lang="zh-CN" altLang="zh-CN" sz="20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public Writer append(CharSequence csq, int start, int end)</a:t>
            </a:r>
            <a:endParaRPr lang="en-US" altLang="zh-CN" sz="2000" b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  <a:p>
            <a:pPr lvl="1" eaLnBrk="1" hangingPunct="1">
              <a:spcBef>
                <a:spcPts val="0"/>
              </a:spcBef>
            </a:pPr>
            <a:endParaRPr lang="en-US" altLang="zh-CN" sz="2000" b="1" dirty="0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public abstract void flush();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public abstract void close();</a:t>
            </a:r>
          </a:p>
        </p:txBody>
      </p:sp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9313D33-8BB8-490B-B957-E7CAE20C842A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61</a:t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§12.3  </a:t>
            </a:r>
            <a:r>
              <a:rPr lang="zh-CN" altLang="en-US" dirty="0">
                <a:latin typeface="宋体" charset="-122"/>
              </a:rPr>
              <a:t>文件字符流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>
                <a:solidFill>
                  <a:srgbClr val="006600"/>
                </a:solidFill>
              </a:rPr>
              <a:t>FileReader</a:t>
            </a:r>
            <a:r>
              <a:rPr lang="zh-CN" altLang="en-US" dirty="0"/>
              <a:t>和</a:t>
            </a:r>
            <a:r>
              <a:rPr lang="en-US" altLang="zh-CN" b="1" dirty="0" err="1">
                <a:solidFill>
                  <a:srgbClr val="006600"/>
                </a:solidFill>
              </a:rPr>
              <a:t>FileWriter</a:t>
            </a:r>
            <a:r>
              <a:rPr lang="zh-CN" altLang="en-US" dirty="0"/>
              <a:t>用来创建文件字符输入、输出流。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cs typeface="Times New Roman" pitchFamily="18" charset="0"/>
              </a:rPr>
              <a:t>字符输入流和输出流的</a:t>
            </a:r>
            <a:r>
              <a:rPr lang="en-US" altLang="zh-CN" dirty="0">
                <a:solidFill>
                  <a:srgbClr val="0000FF"/>
                </a:solidFill>
                <a:cs typeface="Times New Roman" pitchFamily="18" charset="0"/>
              </a:rPr>
              <a:t>read</a:t>
            </a:r>
            <a:r>
              <a:rPr lang="zh-CN" altLang="en-US" dirty="0">
                <a:cs typeface="Times New Roman" pitchFamily="18" charset="0"/>
              </a:rPr>
              <a:t>和</a:t>
            </a:r>
            <a:r>
              <a:rPr lang="en-US" altLang="zh-CN" dirty="0">
                <a:solidFill>
                  <a:srgbClr val="0000FF"/>
                </a:solidFill>
                <a:cs typeface="Times New Roman" pitchFamily="18" charset="0"/>
              </a:rPr>
              <a:t>write</a:t>
            </a:r>
            <a:r>
              <a:rPr lang="zh-CN" altLang="en-US" dirty="0">
                <a:cs typeface="Times New Roman" pitchFamily="18" charset="0"/>
              </a:rPr>
              <a:t>方法</a:t>
            </a:r>
            <a:r>
              <a:rPr lang="zh-CN" altLang="en-US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以</a:t>
            </a:r>
            <a:r>
              <a:rPr lang="zh-CN" altLang="en-US" dirty="0">
                <a:solidFill>
                  <a:srgbClr val="000099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itchFamily="18" charset="0"/>
              </a:rPr>
              <a:t>字符</a:t>
            </a:r>
            <a:r>
              <a:rPr lang="zh-CN" altLang="en-US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为基本单位处理数据</a:t>
            </a:r>
            <a:r>
              <a:rPr lang="zh-CN" altLang="en-US" dirty="0">
                <a:cs typeface="Times New Roman" pitchFamily="18" charset="0"/>
              </a:rPr>
              <a:t>。</a:t>
            </a:r>
            <a:r>
              <a:rPr lang="zh-CN" altLang="en-US" dirty="0"/>
              <a:t> </a:t>
            </a:r>
            <a:endParaRPr lang="en-US" altLang="zh-CN" dirty="0"/>
          </a:p>
          <a:p>
            <a:pPr>
              <a:buNone/>
            </a:pPr>
            <a:endParaRPr lang="en-US" altLang="zh-CN" b="1" dirty="0">
              <a:latin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>
                <a:solidFill>
                  <a:srgbClr val="00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FileReader</a:t>
            </a:r>
            <a:r>
              <a:rPr lang="zh-CN" altLang="en-US" b="0" dirty="0">
                <a:solidFill>
                  <a:srgbClr val="000066"/>
                </a:solidFill>
              </a:rPr>
              <a:t>类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13496"/>
            <a:ext cx="8534400" cy="4411662"/>
          </a:xfrm>
        </p:spPr>
        <p:txBody>
          <a:bodyPr/>
          <a:lstStyle/>
          <a:p>
            <a:r>
              <a:rPr lang="en-US" altLang="zh-CN" b="1" dirty="0" err="1">
                <a:solidFill>
                  <a:srgbClr val="00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FileReader</a:t>
            </a:r>
            <a:r>
              <a:rPr lang="zh-CN" altLang="en-US" dirty="0">
                <a:solidFill>
                  <a:srgbClr val="000066"/>
                </a:solidFill>
              </a:rPr>
              <a:t>类常用构造方法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CN" b="1" dirty="0">
                <a:solidFill>
                  <a:srgbClr val="006600"/>
                </a:solidFill>
                <a:latin typeface="Tahoma" pitchFamily="34" charset="0"/>
              </a:rPr>
              <a:t>public </a:t>
            </a:r>
            <a:r>
              <a:rPr lang="en-US" altLang="zh-CN" b="1" dirty="0" err="1">
                <a:solidFill>
                  <a:srgbClr val="006600"/>
                </a:solidFill>
                <a:latin typeface="Tahoma" pitchFamily="34" charset="0"/>
              </a:rPr>
              <a:t>FileReader</a:t>
            </a:r>
            <a:r>
              <a:rPr lang="en-US" altLang="zh-CN" b="1" dirty="0">
                <a:solidFill>
                  <a:srgbClr val="006600"/>
                </a:solidFill>
                <a:latin typeface="Tahoma" pitchFamily="34" charset="0"/>
              </a:rPr>
              <a:t>(String name) </a:t>
            </a:r>
          </a:p>
          <a:p>
            <a:pPr marL="344487" lvl="1" indent="0" eaLnBrk="1" hangingPunct="1"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6600"/>
                </a:solidFill>
                <a:latin typeface="Tahoma" pitchFamily="34" charset="0"/>
              </a:rPr>
              <a:t>                                 </a:t>
            </a:r>
            <a:r>
              <a:rPr lang="en-US" altLang="zh-CN" b="1" dirty="0">
                <a:solidFill>
                  <a:srgbClr val="0000CC"/>
                </a:solidFill>
                <a:latin typeface="Tahoma" pitchFamily="34" charset="0"/>
              </a:rPr>
              <a:t>throws </a:t>
            </a:r>
            <a:r>
              <a:rPr lang="en-US" altLang="zh-CN" b="1" dirty="0" err="1">
                <a:solidFill>
                  <a:srgbClr val="0000CC"/>
                </a:solidFill>
                <a:latin typeface="Tahoma" pitchFamily="34" charset="0"/>
              </a:rPr>
              <a:t>FileNotFoundException</a:t>
            </a:r>
            <a:endParaRPr lang="en-US" altLang="zh-CN" b="1" dirty="0">
              <a:solidFill>
                <a:srgbClr val="0000CC"/>
              </a:solidFill>
              <a:latin typeface="Tahoma" pitchFamily="34" charset="0"/>
            </a:endParaRPr>
          </a:p>
          <a:p>
            <a:pPr marL="344487" lvl="1" indent="0" eaLnBrk="1" hangingPunct="1">
              <a:spcBef>
                <a:spcPts val="0"/>
              </a:spcBef>
              <a:buNone/>
            </a:pPr>
            <a:endParaRPr lang="en-US" altLang="zh-CN" b="1" dirty="0">
              <a:solidFill>
                <a:srgbClr val="0000CC"/>
              </a:solidFill>
              <a:latin typeface="Tahoma" pitchFamily="34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CN" b="1" dirty="0">
                <a:solidFill>
                  <a:srgbClr val="006600"/>
                </a:solidFill>
                <a:latin typeface="Tahoma" pitchFamily="34" charset="0"/>
              </a:rPr>
              <a:t>public </a:t>
            </a:r>
            <a:r>
              <a:rPr lang="en-US" altLang="zh-CN" b="1" dirty="0" err="1">
                <a:solidFill>
                  <a:srgbClr val="006600"/>
                </a:solidFill>
                <a:latin typeface="Tahoma" pitchFamily="34" charset="0"/>
              </a:rPr>
              <a:t>FileReader</a:t>
            </a:r>
            <a:r>
              <a:rPr lang="en-US" altLang="zh-CN" b="1" dirty="0">
                <a:solidFill>
                  <a:srgbClr val="006600"/>
                </a:solidFill>
                <a:latin typeface="Tahoma" pitchFamily="34" charset="0"/>
              </a:rPr>
              <a:t>(File file) </a:t>
            </a:r>
          </a:p>
          <a:p>
            <a:pPr marL="344487" lvl="1" indent="0" eaLnBrk="1" hangingPunct="1"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6600"/>
                </a:solidFill>
                <a:latin typeface="Tahoma" pitchFamily="34" charset="0"/>
              </a:rPr>
              <a:t>                              </a:t>
            </a:r>
            <a:r>
              <a:rPr lang="en-US" altLang="zh-CN" b="1" dirty="0">
                <a:solidFill>
                  <a:srgbClr val="0000CC"/>
                </a:solidFill>
                <a:latin typeface="Tahoma" pitchFamily="34" charset="0"/>
              </a:rPr>
              <a:t>throws </a:t>
            </a:r>
            <a:r>
              <a:rPr lang="en-US" altLang="zh-CN" b="1" dirty="0" err="1">
                <a:solidFill>
                  <a:srgbClr val="0000CC"/>
                </a:solidFill>
                <a:latin typeface="Tahoma" pitchFamily="34" charset="0"/>
              </a:rPr>
              <a:t>FileNotFoundException</a:t>
            </a:r>
            <a:endParaRPr lang="en-US" altLang="zh-CN" b="1" dirty="0">
              <a:solidFill>
                <a:srgbClr val="0000CC"/>
              </a:solidFill>
              <a:latin typeface="Tahoma" pitchFamily="34" charset="0"/>
            </a:endParaRPr>
          </a:p>
          <a:p>
            <a:pPr lvl="1" eaLnBrk="1" hangingPunct="1"/>
            <a:endParaRPr lang="en-US" altLang="zh-CN" sz="2000" b="1" dirty="0">
              <a:solidFill>
                <a:srgbClr val="006600"/>
              </a:solidFill>
              <a:latin typeface="Tahoma" pitchFamily="34" charset="0"/>
            </a:endParaRPr>
          </a:p>
          <a:p>
            <a:pPr lvl="1" eaLnBrk="1" hangingPunct="1"/>
            <a:r>
              <a:rPr lang="en-US" altLang="zh-CN" dirty="0">
                <a:solidFill>
                  <a:srgbClr val="000066"/>
                </a:solidFill>
              </a:rPr>
              <a:t> </a:t>
            </a:r>
            <a:r>
              <a:rPr lang="zh-CN" altLang="en-US" dirty="0">
                <a:solidFill>
                  <a:srgbClr val="000066"/>
                </a:solidFill>
              </a:rPr>
              <a:t>均会抛出</a:t>
            </a:r>
            <a:r>
              <a:rPr lang="en-US" altLang="zh-CN" dirty="0" err="1">
                <a:solidFill>
                  <a:srgbClr val="990000"/>
                </a:solidFill>
              </a:rPr>
              <a:t>FileNotFoundException</a:t>
            </a:r>
            <a:r>
              <a:rPr lang="zh-CN" altLang="en-US" dirty="0">
                <a:solidFill>
                  <a:srgbClr val="000066"/>
                </a:solidFill>
              </a:rPr>
              <a:t>异常</a:t>
            </a:r>
          </a:p>
          <a:p>
            <a:pPr lvl="1" eaLnBrk="1" hangingPunct="1"/>
            <a:r>
              <a:rPr lang="zh-CN" altLang="en-US" dirty="0">
                <a:solidFill>
                  <a:srgbClr val="000066"/>
                </a:solidFill>
              </a:rPr>
              <a:t> 构造方法参数指定的文件称作</a:t>
            </a:r>
            <a:r>
              <a:rPr lang="zh-CN" altLang="en-US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输入流的源。</a:t>
            </a:r>
            <a:endParaRPr lang="en-US" altLang="zh-CN" dirty="0">
              <a:solidFill>
                <a:srgbClr val="000066"/>
              </a:solidFill>
            </a:endParaRPr>
          </a:p>
        </p:txBody>
      </p:sp>
      <p:sp>
        <p:nvSpPr>
          <p:cNvPr id="747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938CFC5-3B64-44FF-AB15-95A50366B094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63</a:t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>
                <a:solidFill>
                  <a:srgbClr val="000066"/>
                </a:solidFill>
                <a:latin typeface="Tahoma" pitchFamily="34" charset="0"/>
              </a:rPr>
              <a:t>FileReader</a:t>
            </a:r>
            <a:r>
              <a:rPr lang="zh-CN" altLang="en-US" b="0" dirty="0">
                <a:solidFill>
                  <a:srgbClr val="000066"/>
                </a:solidFill>
                <a:latin typeface="Tahoma" pitchFamily="34" charset="0"/>
              </a:rPr>
              <a:t>类</a:t>
            </a:r>
            <a:endParaRPr lang="zh-CN" altLang="en-US" sz="3200" b="0" dirty="0">
              <a:solidFill>
                <a:srgbClr val="000066"/>
              </a:solidFill>
              <a:latin typeface="Tahoma" pitchFamily="34" charset="0"/>
            </a:endParaRP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CN" dirty="0">
                <a:solidFill>
                  <a:srgbClr val="000066"/>
                </a:solidFill>
                <a:latin typeface="Tahoma" pitchFamily="34" charset="0"/>
              </a:rPr>
              <a:t>read</a:t>
            </a:r>
            <a:r>
              <a:rPr lang="zh-CN" altLang="en-US" dirty="0">
                <a:solidFill>
                  <a:srgbClr val="000066"/>
                </a:solidFill>
                <a:latin typeface="Tahoma" pitchFamily="34" charset="0"/>
              </a:rPr>
              <a:t>方法的格式：</a:t>
            </a:r>
          </a:p>
          <a:p>
            <a:pPr lvl="1" eaLnBrk="1" hangingPunct="1">
              <a:spcBef>
                <a:spcPts val="0"/>
              </a:spcBef>
            </a:pPr>
            <a:r>
              <a:rPr lang="zh-CN" altLang="en-US" dirty="0">
                <a:solidFill>
                  <a:srgbClr val="000066"/>
                </a:solidFill>
                <a:latin typeface="Tahoma" pitchFamily="34" charset="0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Tahoma" pitchFamily="34" charset="0"/>
              </a:rPr>
              <a:t>public </a:t>
            </a:r>
            <a:r>
              <a:rPr lang="en-US" altLang="zh-CN" b="1" dirty="0" err="1">
                <a:solidFill>
                  <a:srgbClr val="006600"/>
                </a:solidFill>
                <a:latin typeface="Tahoma" pitchFamily="34" charset="0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Tahoma" pitchFamily="34" charset="0"/>
              </a:rPr>
              <a:t> read() throws </a:t>
            </a:r>
            <a:r>
              <a:rPr lang="en-US" altLang="zh-CN" b="1" dirty="0" err="1">
                <a:solidFill>
                  <a:srgbClr val="006600"/>
                </a:solidFill>
                <a:latin typeface="Tahoma" pitchFamily="34" charset="0"/>
              </a:rPr>
              <a:t>IOException</a:t>
            </a:r>
            <a:endParaRPr lang="en-US" altLang="zh-CN" b="1" dirty="0">
              <a:solidFill>
                <a:srgbClr val="006600"/>
              </a:solidFill>
              <a:latin typeface="Tahoma" pitchFamily="34" charset="0"/>
            </a:endParaRPr>
          </a:p>
          <a:p>
            <a:pPr lvl="2" eaLnBrk="1" hangingPunct="1">
              <a:spcBef>
                <a:spcPts val="0"/>
              </a:spcBef>
            </a:pPr>
            <a:r>
              <a:rPr lang="zh-CN" altLang="zh-CN" sz="2700" dirty="0">
                <a:solidFill>
                  <a:srgbClr val="000066"/>
                </a:solidFill>
                <a:latin typeface="Tahoma" pitchFamily="34" charset="0"/>
              </a:rPr>
              <a:t>从源中顺序读取</a:t>
            </a:r>
            <a:r>
              <a:rPr lang="zh-CN" altLang="zh-CN" sz="2700" dirty="0">
                <a:solidFill>
                  <a:srgbClr val="990000"/>
                </a:solidFill>
                <a:latin typeface="Tahoma" pitchFamily="34" charset="0"/>
              </a:rPr>
              <a:t>一个</a:t>
            </a:r>
            <a:r>
              <a:rPr lang="zh-CN" altLang="zh-CN" sz="2700" b="1" dirty="0">
                <a:solidFill>
                  <a:srgbClr val="990000"/>
                </a:solidFill>
                <a:latin typeface="Tahoma" pitchFamily="34" charset="0"/>
              </a:rPr>
              <a:t>字符</a:t>
            </a:r>
            <a:r>
              <a:rPr lang="zh-CN" altLang="en-US" sz="2700" dirty="0">
                <a:solidFill>
                  <a:srgbClr val="990000"/>
                </a:solidFill>
                <a:latin typeface="Tahoma" pitchFamily="34" charset="0"/>
              </a:rPr>
              <a:t>，以</a:t>
            </a:r>
            <a:r>
              <a:rPr lang="en-US" altLang="zh-CN" sz="2700" b="1" dirty="0" err="1">
                <a:solidFill>
                  <a:srgbClr val="990000"/>
                </a:solidFill>
                <a:latin typeface="Tahoma" pitchFamily="34" charset="0"/>
              </a:rPr>
              <a:t>int</a:t>
            </a:r>
            <a:r>
              <a:rPr lang="zh-CN" altLang="en-US" sz="2700" dirty="0">
                <a:solidFill>
                  <a:srgbClr val="990000"/>
                </a:solidFill>
                <a:latin typeface="Tahoma" pitchFamily="34" charset="0"/>
              </a:rPr>
              <a:t>返回。</a:t>
            </a:r>
          </a:p>
          <a:p>
            <a:pPr lvl="2" eaLnBrk="1" hangingPunct="1">
              <a:spcBef>
                <a:spcPts val="0"/>
              </a:spcBef>
            </a:pPr>
            <a:endParaRPr lang="zh-CN" altLang="en-US" sz="2400" dirty="0">
              <a:solidFill>
                <a:srgbClr val="000066"/>
              </a:solidFill>
              <a:latin typeface="Tahoma" pitchFamily="34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CN" b="1" dirty="0">
                <a:solidFill>
                  <a:srgbClr val="000066"/>
                </a:solidFill>
                <a:latin typeface="Tahoma" pitchFamily="34" charset="0"/>
              </a:rPr>
              <a:t>public </a:t>
            </a:r>
            <a:r>
              <a:rPr lang="en-US" altLang="zh-CN" b="1" dirty="0" err="1">
                <a:solidFill>
                  <a:srgbClr val="990000"/>
                </a:solidFill>
                <a:latin typeface="Tahoma" pitchFamily="34" charset="0"/>
              </a:rPr>
              <a:t>int</a:t>
            </a:r>
            <a:r>
              <a:rPr lang="en-US" altLang="zh-CN" b="1" dirty="0">
                <a:solidFill>
                  <a:srgbClr val="000066"/>
                </a:solidFill>
                <a:latin typeface="Tahoma" pitchFamily="34" charset="0"/>
              </a:rPr>
              <a:t> read(char </a:t>
            </a:r>
            <a:r>
              <a:rPr lang="en-US" altLang="zh-CN" b="1" dirty="0" err="1">
                <a:solidFill>
                  <a:srgbClr val="000066"/>
                </a:solidFill>
                <a:latin typeface="Tahoma" pitchFamily="34" charset="0"/>
              </a:rPr>
              <a:t>ch</a:t>
            </a:r>
            <a:r>
              <a:rPr lang="en-US" altLang="zh-CN" b="1" dirty="0">
                <a:solidFill>
                  <a:srgbClr val="000066"/>
                </a:solidFill>
                <a:latin typeface="Tahoma" pitchFamily="34" charset="0"/>
              </a:rPr>
              <a:t>[]) </a:t>
            </a:r>
            <a:r>
              <a:rPr lang="en-US" altLang="zh-CN" b="1" dirty="0">
                <a:solidFill>
                  <a:srgbClr val="0000CC"/>
                </a:solidFill>
                <a:latin typeface="Tahoma" pitchFamily="34" charset="0"/>
              </a:rPr>
              <a:t>throws </a:t>
            </a:r>
            <a:r>
              <a:rPr lang="en-US" altLang="zh-CN" b="1" dirty="0" err="1">
                <a:solidFill>
                  <a:srgbClr val="0000CC"/>
                </a:solidFill>
                <a:latin typeface="Tahoma" pitchFamily="34" charset="0"/>
              </a:rPr>
              <a:t>IOException</a:t>
            </a:r>
            <a:endParaRPr lang="en-US" altLang="zh-CN" b="1" dirty="0">
              <a:solidFill>
                <a:srgbClr val="0000CC"/>
              </a:solidFill>
              <a:latin typeface="Tahoma" pitchFamily="34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CN" b="1" dirty="0">
                <a:solidFill>
                  <a:srgbClr val="000066"/>
                </a:solidFill>
                <a:latin typeface="Tahoma" pitchFamily="34" charset="0"/>
              </a:rPr>
              <a:t>public </a:t>
            </a:r>
            <a:r>
              <a:rPr lang="en-US" altLang="zh-CN" b="1" dirty="0" err="1">
                <a:solidFill>
                  <a:srgbClr val="990000"/>
                </a:solidFill>
                <a:latin typeface="Tahoma" pitchFamily="34" charset="0"/>
              </a:rPr>
              <a:t>int</a:t>
            </a:r>
            <a:r>
              <a:rPr lang="en-US" altLang="zh-CN" b="1" dirty="0">
                <a:solidFill>
                  <a:srgbClr val="000066"/>
                </a:solidFill>
                <a:latin typeface="Tahoma" pitchFamily="34" charset="0"/>
              </a:rPr>
              <a:t> read(char </a:t>
            </a:r>
            <a:r>
              <a:rPr lang="en-US" altLang="zh-CN" b="1" dirty="0" err="1">
                <a:solidFill>
                  <a:srgbClr val="000066"/>
                </a:solidFill>
                <a:latin typeface="Tahoma" pitchFamily="34" charset="0"/>
              </a:rPr>
              <a:t>ch</a:t>
            </a:r>
            <a:r>
              <a:rPr lang="en-US" altLang="zh-CN" b="1" dirty="0">
                <a:solidFill>
                  <a:srgbClr val="000066"/>
                </a:solidFill>
                <a:latin typeface="Tahoma" pitchFamily="34" charset="0"/>
              </a:rPr>
              <a:t>[], </a:t>
            </a:r>
            <a:r>
              <a:rPr lang="en-US" altLang="zh-CN" b="1" dirty="0" err="1">
                <a:solidFill>
                  <a:srgbClr val="000066"/>
                </a:solidFill>
                <a:latin typeface="Tahoma" pitchFamily="34" charset="0"/>
              </a:rPr>
              <a:t>int</a:t>
            </a:r>
            <a:r>
              <a:rPr lang="en-US" altLang="zh-CN" b="1" dirty="0">
                <a:solidFill>
                  <a:srgbClr val="000066"/>
                </a:solidFill>
                <a:latin typeface="Tahoma" pitchFamily="34" charset="0"/>
              </a:rPr>
              <a:t> off, </a:t>
            </a:r>
            <a:r>
              <a:rPr lang="en-US" altLang="zh-CN" b="1" dirty="0" err="1">
                <a:solidFill>
                  <a:srgbClr val="000066"/>
                </a:solidFill>
                <a:latin typeface="Tahoma" pitchFamily="34" charset="0"/>
              </a:rPr>
              <a:t>int</a:t>
            </a:r>
            <a:r>
              <a:rPr lang="en-US" altLang="zh-CN" b="1" dirty="0">
                <a:solidFill>
                  <a:srgbClr val="000066"/>
                </a:solidFill>
                <a:latin typeface="Tahoma" pitchFamily="34" charset="0"/>
              </a:rPr>
              <a:t> </a:t>
            </a:r>
            <a:r>
              <a:rPr lang="en-US" altLang="zh-CN" b="1" dirty="0" err="1">
                <a:solidFill>
                  <a:srgbClr val="000066"/>
                </a:solidFill>
                <a:latin typeface="Tahoma" pitchFamily="34" charset="0"/>
              </a:rPr>
              <a:t>len</a:t>
            </a:r>
            <a:r>
              <a:rPr lang="en-US" altLang="zh-CN" b="1" dirty="0">
                <a:solidFill>
                  <a:srgbClr val="000066"/>
                </a:solidFill>
                <a:latin typeface="Tahoma" pitchFamily="34" charset="0"/>
              </a:rPr>
              <a:t>)  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b="1" dirty="0">
                <a:solidFill>
                  <a:srgbClr val="000066"/>
                </a:solidFill>
                <a:latin typeface="Tahoma" pitchFamily="34" charset="0"/>
              </a:rPr>
              <a:t>                                </a:t>
            </a:r>
            <a:r>
              <a:rPr lang="en-US" altLang="zh-CN" b="1" dirty="0">
                <a:solidFill>
                  <a:srgbClr val="0000CC"/>
                </a:solidFill>
                <a:latin typeface="Tahoma" pitchFamily="34" charset="0"/>
              </a:rPr>
              <a:t>throws </a:t>
            </a:r>
            <a:r>
              <a:rPr lang="en-US" altLang="zh-CN" b="1" dirty="0" err="1">
                <a:solidFill>
                  <a:srgbClr val="0000CC"/>
                </a:solidFill>
                <a:latin typeface="Tahoma" pitchFamily="34" charset="0"/>
              </a:rPr>
              <a:t>IOException</a:t>
            </a:r>
            <a:endParaRPr lang="en-US" altLang="zh-CN" b="1" dirty="0">
              <a:solidFill>
                <a:srgbClr val="0000CC"/>
              </a:solidFill>
              <a:latin typeface="Tahoma" pitchFamily="34" charset="0"/>
            </a:endParaRPr>
          </a:p>
          <a:p>
            <a:pPr lvl="2" eaLnBrk="1" hangingPunct="1">
              <a:spcBef>
                <a:spcPts val="0"/>
              </a:spcBef>
            </a:pPr>
            <a:r>
              <a:rPr lang="zh-CN" altLang="en-US" sz="2600" dirty="0">
                <a:solidFill>
                  <a:srgbClr val="000066"/>
                </a:solidFill>
                <a:latin typeface="Tahoma" pitchFamily="34" charset="0"/>
              </a:rPr>
              <a:t>把</a:t>
            </a:r>
            <a:r>
              <a:rPr lang="zh-CN" altLang="en-US" sz="2600" dirty="0">
                <a:solidFill>
                  <a:srgbClr val="990000"/>
                </a:solidFill>
                <a:latin typeface="Tahoma" pitchFamily="34" charset="0"/>
              </a:rPr>
              <a:t>多个</a:t>
            </a:r>
            <a:r>
              <a:rPr lang="zh-CN" altLang="zh-CN" sz="2700" b="1" dirty="0">
                <a:solidFill>
                  <a:srgbClr val="990000"/>
                </a:solidFill>
                <a:latin typeface="Tahoma" pitchFamily="34" charset="0"/>
              </a:rPr>
              <a:t>字符</a:t>
            </a:r>
            <a:r>
              <a:rPr lang="zh-CN" altLang="en-US" sz="2600" dirty="0">
                <a:solidFill>
                  <a:srgbClr val="000066"/>
                </a:solidFill>
                <a:latin typeface="Tahoma" pitchFamily="34" charset="0"/>
              </a:rPr>
              <a:t>读到一个</a:t>
            </a:r>
            <a:r>
              <a:rPr lang="zh-CN" altLang="zh-CN" sz="2700" dirty="0">
                <a:solidFill>
                  <a:srgbClr val="990000"/>
                </a:solidFill>
                <a:latin typeface="Tahoma" pitchFamily="34" charset="0"/>
              </a:rPr>
              <a:t>字符</a:t>
            </a:r>
            <a:r>
              <a:rPr lang="zh-CN" altLang="en-US" sz="2600" dirty="0">
                <a:solidFill>
                  <a:srgbClr val="000066"/>
                </a:solidFill>
                <a:latin typeface="Tahoma" pitchFamily="34" charset="0"/>
              </a:rPr>
              <a:t>数组中，</a:t>
            </a:r>
            <a:r>
              <a:rPr lang="zh-CN" altLang="en-US" sz="2600" dirty="0">
                <a:solidFill>
                  <a:srgbClr val="0000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返回实际所读的</a:t>
            </a:r>
            <a:r>
              <a:rPr lang="zh-CN" altLang="zh-CN" sz="2700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字符</a:t>
            </a:r>
            <a:r>
              <a:rPr lang="zh-CN" altLang="en-US" sz="2600" dirty="0">
                <a:solidFill>
                  <a:srgbClr val="0000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</a:t>
            </a:r>
            <a:r>
              <a:rPr lang="zh-CN" altLang="en-US" sz="2600" dirty="0">
                <a:solidFill>
                  <a:srgbClr val="000066"/>
                </a:solidFill>
                <a:latin typeface="Tahoma" pitchFamily="34" charset="0"/>
              </a:rPr>
              <a:t>。</a:t>
            </a:r>
          </a:p>
        </p:txBody>
      </p:sp>
      <p:sp>
        <p:nvSpPr>
          <p:cNvPr id="757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08006E6-7BF1-4C63-A9F5-ED22BE755932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64</a:t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>
                <a:solidFill>
                  <a:srgbClr val="000066"/>
                </a:solidFill>
                <a:latin typeface="Tahoma" pitchFamily="34" charset="0"/>
              </a:rPr>
              <a:t>FileWriter</a:t>
            </a:r>
            <a:r>
              <a:rPr lang="zh-CN" altLang="en-US" dirty="0">
                <a:solidFill>
                  <a:srgbClr val="000066"/>
                </a:solidFill>
                <a:latin typeface="Tahoma" pitchFamily="34" charset="0"/>
              </a:rPr>
              <a:t>类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err="1">
                <a:solidFill>
                  <a:srgbClr val="000066"/>
                </a:solidFill>
                <a:latin typeface="Tahoma" pitchFamily="34" charset="0"/>
              </a:rPr>
              <a:t>FileWriter</a:t>
            </a:r>
            <a:r>
              <a:rPr lang="zh-CN" altLang="en-US" dirty="0">
                <a:solidFill>
                  <a:srgbClr val="000066"/>
                </a:solidFill>
                <a:latin typeface="Tahoma" pitchFamily="34" charset="0"/>
              </a:rPr>
              <a:t>类常用构造方法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Tahoma" pitchFamily="34" charset="0"/>
              </a:rPr>
              <a:t>public </a:t>
            </a:r>
            <a:r>
              <a:rPr lang="en-US" altLang="zh-CN" b="1" dirty="0" err="1">
                <a:solidFill>
                  <a:srgbClr val="006600"/>
                </a:solidFill>
                <a:latin typeface="Tahoma" pitchFamily="34" charset="0"/>
              </a:rPr>
              <a:t>FileWriter</a:t>
            </a:r>
            <a:r>
              <a:rPr lang="en-US" altLang="zh-CN" b="1" dirty="0">
                <a:solidFill>
                  <a:srgbClr val="006600"/>
                </a:solidFill>
                <a:latin typeface="Tahoma" pitchFamily="34" charset="0"/>
              </a:rPr>
              <a:t>(String name)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Tahoma" pitchFamily="34" charset="0"/>
              </a:rPr>
              <a:t>public </a:t>
            </a:r>
            <a:r>
              <a:rPr lang="en-US" altLang="zh-CN" b="1" dirty="0" err="1">
                <a:solidFill>
                  <a:srgbClr val="006600"/>
                </a:solidFill>
                <a:latin typeface="Tahoma" pitchFamily="34" charset="0"/>
              </a:rPr>
              <a:t>FileWriter</a:t>
            </a:r>
            <a:r>
              <a:rPr lang="en-US" altLang="zh-CN" b="1" dirty="0">
                <a:solidFill>
                  <a:srgbClr val="006600"/>
                </a:solidFill>
                <a:latin typeface="Tahoma" pitchFamily="34" charset="0"/>
              </a:rPr>
              <a:t>(File file)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b="1" dirty="0">
              <a:solidFill>
                <a:srgbClr val="006600"/>
              </a:solidFill>
              <a:latin typeface="Tahoma" pitchFamily="34" charset="0"/>
            </a:endParaRPr>
          </a:p>
          <a:p>
            <a:pPr marL="801687" lvl="1" indent="-457200">
              <a:buFont typeface="+mj-ea"/>
              <a:buAutoNum type="circleNumDbPlain"/>
            </a:pPr>
            <a:r>
              <a:rPr lang="zh-CN" altLang="en-US" dirty="0"/>
              <a:t>如果输出流要写入数据的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文件已经存在</a:t>
            </a:r>
            <a:r>
              <a:rPr lang="zh-CN" altLang="en-US" dirty="0"/>
              <a:t>，该文件中的数据内容就会被</a:t>
            </a:r>
            <a:r>
              <a:rPr lang="zh-CN" altLang="en-US" dirty="0">
                <a:solidFill>
                  <a:srgbClr val="0000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刷新</a:t>
            </a:r>
            <a:r>
              <a:rPr lang="en-US" altLang="zh-CN" dirty="0"/>
              <a:t>(</a:t>
            </a:r>
            <a:r>
              <a:rPr lang="zh-CN" altLang="en-US" sz="20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总是从头开始写入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endParaRPr lang="en-US" altLang="zh-CN" dirty="0"/>
          </a:p>
          <a:p>
            <a:pPr marL="801687" lvl="1" indent="-457200">
              <a:buFont typeface="+mj-ea"/>
              <a:buAutoNum type="circleNumDbPlain"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如果要写入数据的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文件不存在</a:t>
            </a:r>
            <a:r>
              <a:rPr lang="zh-CN" altLang="en-US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，该文件就会被建立</a:t>
            </a:r>
            <a:r>
              <a:rPr lang="zh-CN" altLang="en-US" dirty="0">
                <a:solidFill>
                  <a:srgbClr val="990000"/>
                </a:solidFill>
              </a:rPr>
              <a:t>。</a:t>
            </a:r>
            <a:endParaRPr lang="en-US" altLang="zh-CN" dirty="0">
              <a:solidFill>
                <a:srgbClr val="990000"/>
              </a:solidFill>
            </a:endParaRPr>
          </a:p>
          <a:p>
            <a:pPr lvl="1">
              <a:lnSpc>
                <a:spcPct val="90000"/>
              </a:lnSpc>
            </a:pPr>
            <a:endParaRPr kumimoji="0" lang="en-US" altLang="zh-CN" sz="11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zh-CN" dirty="0"/>
              <a:t>抛出：</a:t>
            </a:r>
            <a:r>
              <a:rPr lang="zh-CN" altLang="zh-CN" b="1" dirty="0">
                <a:solidFill>
                  <a:srgbClr val="0000CC"/>
                </a:solidFill>
              </a:rPr>
              <a:t>IOException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2">
              <a:spcBef>
                <a:spcPts val="0"/>
              </a:spcBef>
            </a:pPr>
            <a:r>
              <a:rPr lang="zh-CN" altLang="zh-CN" sz="2000" dirty="0"/>
              <a:t>如果指定文件存在，但它是一个目录，而不是一个常规文件；</a:t>
            </a:r>
            <a:endParaRPr lang="en-US" altLang="zh-CN" sz="2000" dirty="0"/>
          </a:p>
          <a:p>
            <a:pPr lvl="2">
              <a:spcBef>
                <a:spcPts val="0"/>
              </a:spcBef>
            </a:pPr>
            <a:r>
              <a:rPr lang="zh-CN" altLang="zh-CN" sz="2000" dirty="0"/>
              <a:t>或者该文件不存在，但无法创建它；抑或因为其他某些原因而无法打开它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dirty="0">
              <a:solidFill>
                <a:srgbClr val="000066"/>
              </a:solidFill>
              <a:latin typeface="Tahoma" pitchFamily="34" charset="0"/>
            </a:endParaRPr>
          </a:p>
        </p:txBody>
      </p:sp>
      <p:sp>
        <p:nvSpPr>
          <p:cNvPr id="788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2FDA90A-4A42-4477-BAEE-8DA767D0352D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65</a:t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>
                <a:solidFill>
                  <a:srgbClr val="000066"/>
                </a:solidFill>
              </a:rPr>
              <a:t>FileWriter</a:t>
            </a:r>
            <a:r>
              <a:rPr lang="zh-CN" altLang="en-US" dirty="0">
                <a:solidFill>
                  <a:srgbClr val="000066"/>
                </a:solidFill>
              </a:rPr>
              <a:t>类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85926"/>
            <a:ext cx="8629680" cy="430213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990000"/>
                </a:solidFill>
              </a:rPr>
              <a:t>write</a:t>
            </a:r>
            <a:r>
              <a:rPr lang="zh-CN" altLang="en-US" dirty="0">
                <a:solidFill>
                  <a:srgbClr val="000066"/>
                </a:solidFill>
              </a:rPr>
              <a:t>方法将</a:t>
            </a:r>
            <a:r>
              <a:rPr lang="zh-CN" altLang="en-US" b="1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字符</a:t>
            </a:r>
            <a:r>
              <a:rPr lang="zh-CN" altLang="en-US" dirty="0">
                <a:solidFill>
                  <a:srgbClr val="000066"/>
                </a:solidFill>
              </a:rPr>
              <a:t>数据写入到输出流。</a:t>
            </a:r>
            <a:endParaRPr lang="en-US" altLang="zh-CN" dirty="0">
              <a:solidFill>
                <a:srgbClr val="000066"/>
              </a:solidFill>
            </a:endParaRPr>
          </a:p>
          <a:p>
            <a:pPr eaLnBrk="1" hangingPunct="1"/>
            <a:endParaRPr lang="zh-CN" altLang="en-US" dirty="0">
              <a:solidFill>
                <a:srgbClr val="000066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000066"/>
                </a:solidFill>
              </a:rPr>
              <a:t>write</a:t>
            </a:r>
            <a:r>
              <a:rPr lang="zh-CN" altLang="en-US" dirty="0">
                <a:solidFill>
                  <a:srgbClr val="000066"/>
                </a:solidFill>
              </a:rPr>
              <a:t>方法的格式：</a:t>
            </a:r>
          </a:p>
          <a:p>
            <a:pPr>
              <a:buNone/>
            </a:pPr>
            <a:r>
              <a:rPr lang="en-US" altLang="zh-CN" sz="2000" b="1" dirty="0">
                <a:latin typeface="Tahoma" pitchFamily="34" charset="0"/>
                <a:cs typeface="Tahoma" pitchFamily="34" charset="0"/>
              </a:rPr>
              <a:t>public void </a:t>
            </a:r>
            <a:r>
              <a:rPr lang="en-US" altLang="zh-CN" sz="2000" b="1" dirty="0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write</a:t>
            </a:r>
            <a:r>
              <a:rPr lang="en-US" altLang="zh-CN" sz="2000" b="1" dirty="0">
                <a:latin typeface="Tahoma" pitchFamily="34" charset="0"/>
                <a:cs typeface="Tahoma" pitchFamily="34" charset="0"/>
              </a:rPr>
              <a:t>(char b[ ]) </a:t>
            </a:r>
            <a:r>
              <a:rPr lang="en-US" altLang="zh-CN" sz="20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throws </a:t>
            </a:r>
            <a:r>
              <a:rPr lang="en-US" altLang="zh-CN" sz="2000" b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IOException</a:t>
            </a:r>
            <a:endParaRPr lang="en-US" altLang="zh-CN" sz="2000" b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000" b="1" dirty="0">
                <a:latin typeface="Tahoma" pitchFamily="34" charset="0"/>
                <a:cs typeface="Tahoma" pitchFamily="34" charset="0"/>
              </a:rPr>
              <a:t>Public void </a:t>
            </a:r>
            <a:r>
              <a:rPr lang="en-US" altLang="zh-CN" sz="2000" b="1" dirty="0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write</a:t>
            </a:r>
            <a:r>
              <a:rPr lang="en-US" altLang="zh-CN" sz="2000" b="1" dirty="0">
                <a:latin typeface="Tahoma" pitchFamily="34" charset="0"/>
                <a:cs typeface="Tahoma" pitchFamily="34" charset="0"/>
              </a:rPr>
              <a:t>(char b[ ], </a:t>
            </a:r>
            <a:r>
              <a:rPr lang="en-US" altLang="zh-CN" sz="2000" b="1" dirty="0" err="1">
                <a:latin typeface="Tahoma" pitchFamily="34" charset="0"/>
                <a:cs typeface="Tahoma" pitchFamily="34" charset="0"/>
              </a:rPr>
              <a:t>int</a:t>
            </a:r>
            <a:r>
              <a:rPr lang="en-US" altLang="zh-CN" sz="2000" b="1" dirty="0">
                <a:latin typeface="Tahoma" pitchFamily="34" charset="0"/>
                <a:cs typeface="Tahoma" pitchFamily="34" charset="0"/>
              </a:rPr>
              <a:t> offset, </a:t>
            </a:r>
            <a:r>
              <a:rPr lang="en-US" altLang="zh-CN" sz="2000" b="1" dirty="0" err="1">
                <a:latin typeface="Tahoma" pitchFamily="34" charset="0"/>
                <a:cs typeface="Tahoma" pitchFamily="34" charset="0"/>
              </a:rPr>
              <a:t>int</a:t>
            </a:r>
            <a:r>
              <a:rPr lang="en-US" altLang="zh-CN" sz="2000" b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zh-CN" sz="2000" b="1" dirty="0" err="1">
                <a:latin typeface="Tahoma" pitchFamily="34" charset="0"/>
                <a:cs typeface="Tahoma" pitchFamily="34" charset="0"/>
              </a:rPr>
              <a:t>len</a:t>
            </a:r>
            <a:r>
              <a:rPr lang="en-US" altLang="zh-CN" sz="2000" b="1" dirty="0">
                <a:latin typeface="Tahoma" pitchFamily="34" charset="0"/>
                <a:cs typeface="Tahoma" pitchFamily="34" charset="0"/>
              </a:rPr>
              <a:t>) </a:t>
            </a:r>
            <a:r>
              <a:rPr lang="en-US" altLang="zh-CN" sz="20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throws </a:t>
            </a:r>
            <a:r>
              <a:rPr lang="en-US" altLang="zh-CN" sz="2000" b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IOException</a:t>
            </a:r>
            <a:endParaRPr lang="en-US" altLang="zh-CN" sz="2000" b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altLang="zh-CN" sz="2000" b="1" dirty="0">
              <a:latin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000" b="1" dirty="0">
                <a:latin typeface="Tahoma" pitchFamily="34" charset="0"/>
                <a:cs typeface="Tahoma" pitchFamily="34" charset="0"/>
              </a:rPr>
              <a:t>public void </a:t>
            </a:r>
            <a:r>
              <a:rPr lang="en-US" altLang="zh-CN" sz="2000" b="1" dirty="0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write</a:t>
            </a:r>
            <a:r>
              <a:rPr lang="en-US" altLang="zh-CN" sz="2000" b="1" dirty="0">
                <a:latin typeface="Tahoma" pitchFamily="34" charset="0"/>
                <a:cs typeface="Tahoma" pitchFamily="34" charset="0"/>
              </a:rPr>
              <a:t>(String </a:t>
            </a:r>
            <a:r>
              <a:rPr lang="en-US" altLang="zh-CN" sz="2000" b="1" dirty="0" err="1">
                <a:latin typeface="Tahoma" pitchFamily="34" charset="0"/>
                <a:cs typeface="Tahoma" pitchFamily="34" charset="0"/>
              </a:rPr>
              <a:t>str</a:t>
            </a:r>
            <a:r>
              <a:rPr lang="en-US" altLang="zh-CN" sz="2000" b="1" dirty="0">
                <a:latin typeface="Tahoma" pitchFamily="34" charset="0"/>
                <a:cs typeface="Tahoma" pitchFamily="34" charset="0"/>
              </a:rPr>
              <a:t>) </a:t>
            </a:r>
            <a:r>
              <a:rPr lang="en-US" altLang="zh-CN" sz="20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throws </a:t>
            </a:r>
            <a:r>
              <a:rPr lang="en-US" altLang="zh-CN" sz="2000" b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IOException</a:t>
            </a:r>
            <a:endParaRPr lang="en-US" altLang="zh-CN" sz="2000" b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000" b="1" dirty="0">
                <a:latin typeface="Tahoma" pitchFamily="34" charset="0"/>
                <a:cs typeface="Tahoma" pitchFamily="34" charset="0"/>
              </a:rPr>
              <a:t>public void </a:t>
            </a:r>
            <a:r>
              <a:rPr lang="en-US" altLang="zh-CN" sz="2000" b="1" dirty="0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write</a:t>
            </a:r>
            <a:r>
              <a:rPr lang="en-US" altLang="zh-CN" sz="2000" b="1" dirty="0">
                <a:latin typeface="Tahoma" pitchFamily="34" charset="0"/>
                <a:cs typeface="Tahoma" pitchFamily="34" charset="0"/>
              </a:rPr>
              <a:t>(String str, int offset, int </a:t>
            </a:r>
            <a:r>
              <a:rPr lang="en-US" altLang="zh-CN" sz="2000" b="1" dirty="0" err="1">
                <a:latin typeface="Tahoma" pitchFamily="34" charset="0"/>
                <a:cs typeface="Tahoma" pitchFamily="34" charset="0"/>
              </a:rPr>
              <a:t>len</a:t>
            </a:r>
            <a:r>
              <a:rPr lang="en-US" altLang="zh-CN" sz="2000" b="1" dirty="0">
                <a:latin typeface="Tahoma" pitchFamily="34" charset="0"/>
                <a:cs typeface="Tahoma" pitchFamily="34" charset="0"/>
              </a:rPr>
              <a:t>) </a:t>
            </a:r>
            <a:r>
              <a:rPr lang="en-US" altLang="zh-CN" sz="20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throws </a:t>
            </a:r>
            <a:r>
              <a:rPr lang="en-US" altLang="zh-CN" sz="2000" b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IOException</a:t>
            </a:r>
            <a:endParaRPr lang="en-US" altLang="zh-CN" sz="2000" b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  <a:p>
            <a:pPr lvl="1" eaLnBrk="1" hangingPunct="1">
              <a:buNone/>
            </a:pPr>
            <a:endParaRPr lang="en-US" altLang="zh-CN" sz="2000" b="1" dirty="0">
              <a:latin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altLang="zh-CN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98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934A7CD-8729-46E1-BDD2-93AC4F9E55D0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66</a:t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§12.3  </a:t>
            </a:r>
            <a:r>
              <a:rPr lang="zh-CN" altLang="en-US" dirty="0">
                <a:latin typeface="宋体" charset="-122"/>
              </a:rPr>
              <a:t>文件字符流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dirty="0"/>
              <a:t>注意：</a:t>
            </a:r>
            <a:endParaRPr lang="en-US" altLang="zh-CN" sz="2600" dirty="0"/>
          </a:p>
          <a:p>
            <a:pPr lvl="1"/>
            <a:r>
              <a:rPr lang="zh-CN" altLang="en-US" dirty="0"/>
              <a:t>“</a:t>
            </a:r>
            <a:r>
              <a:rPr lang="zh-CN" altLang="en-US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按位异或</a:t>
            </a:r>
            <a:r>
              <a:rPr lang="zh-CN" altLang="en-US" dirty="0"/>
              <a:t>”运算符：“</a:t>
            </a:r>
            <a:r>
              <a:rPr lang="en-US" altLang="zh-CN" dirty="0"/>
              <a:t>^”</a:t>
            </a:r>
            <a:r>
              <a:rPr lang="zh-CN" altLang="en-US" dirty="0"/>
              <a:t>是二目运算符。</a:t>
            </a:r>
            <a:endParaRPr lang="en-US" altLang="zh-CN" dirty="0"/>
          </a:p>
          <a:p>
            <a:pPr lvl="1"/>
            <a:r>
              <a:rPr lang="zh-CN" altLang="en-US" b="0" i="0" dirty="0">
                <a:solidFill>
                  <a:srgbClr val="393939"/>
                </a:solidFill>
                <a:effectLst/>
                <a:latin typeface="verdana" panose="020B0604030504040204" pitchFamily="34" charset="0"/>
              </a:rPr>
              <a:t>如果两个相应</a:t>
            </a:r>
            <a:r>
              <a:rPr lang="en-US" altLang="zh-CN" b="0" i="0" dirty="0">
                <a:solidFill>
                  <a:srgbClr val="393939"/>
                </a:solidFill>
                <a:effectLst/>
                <a:latin typeface="verdana" panose="020B0604030504040204" pitchFamily="34" charset="0"/>
              </a:rPr>
              <a:t>bit</a:t>
            </a:r>
            <a:r>
              <a:rPr lang="zh-CN" altLang="en-US" b="0" i="0" dirty="0">
                <a:solidFill>
                  <a:srgbClr val="393939"/>
                </a:solidFill>
                <a:effectLst/>
                <a:latin typeface="verdana" panose="020B0604030504040204" pitchFamily="34" charset="0"/>
              </a:rPr>
              <a:t>位相同，则结果为</a:t>
            </a:r>
            <a:r>
              <a:rPr lang="en-US" altLang="zh-CN" b="0" i="0" dirty="0">
                <a:solidFill>
                  <a:srgbClr val="393939"/>
                </a:solidFill>
                <a:effectLst/>
                <a:latin typeface="verdana" panose="020B0604030504040204" pitchFamily="34" charset="0"/>
              </a:rPr>
              <a:t>0</a:t>
            </a:r>
            <a:r>
              <a:rPr lang="zh-CN" altLang="en-US" b="0" i="0" dirty="0">
                <a:solidFill>
                  <a:srgbClr val="393939"/>
                </a:solidFill>
                <a:effectLst/>
                <a:latin typeface="verdana" panose="020B0604030504040204" pitchFamily="34" charset="0"/>
              </a:rPr>
              <a:t>，否则为</a:t>
            </a:r>
            <a:r>
              <a:rPr lang="en-US" altLang="zh-CN" b="0" i="0" dirty="0">
                <a:solidFill>
                  <a:srgbClr val="393939"/>
                </a:solidFill>
                <a:effectLst/>
                <a:latin typeface="verdana" panose="020B0604030504040204" pitchFamily="34" charset="0"/>
              </a:rPr>
              <a:t>1</a:t>
            </a:r>
            <a:r>
              <a:rPr lang="zh-CN" altLang="en-US" b="0" i="0" dirty="0">
                <a:solidFill>
                  <a:srgbClr val="393939"/>
                </a:solidFill>
                <a:effectLst/>
                <a:latin typeface="verdana" panose="020B0604030504040204" pitchFamily="34" charset="0"/>
              </a:rPr>
              <a:t>。即：</a:t>
            </a:r>
            <a:endParaRPr lang="en-US" altLang="zh-CN" b="0" i="0" dirty="0">
              <a:solidFill>
                <a:srgbClr val="393939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en-US" altLang="zh-CN" dirty="0">
              <a:solidFill>
                <a:srgbClr val="393939"/>
              </a:solidFill>
              <a:latin typeface="verdana" panose="020B0604030504040204" pitchFamily="34" charset="0"/>
            </a:endParaRPr>
          </a:p>
          <a:p>
            <a:pPr lvl="1"/>
            <a:endParaRPr lang="en-US" altLang="zh-CN" dirty="0">
              <a:solidFill>
                <a:srgbClr val="393939"/>
              </a:solidFill>
              <a:latin typeface="verdana" panose="020B0604030504040204" pitchFamily="34" charset="0"/>
            </a:endParaRPr>
          </a:p>
          <a:p>
            <a:pPr lvl="1"/>
            <a:endParaRPr lang="en-US" altLang="zh-CN" dirty="0">
              <a:solidFill>
                <a:srgbClr val="393939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393939"/>
                </a:solidFill>
                <a:latin typeface="verdana" panose="020B0604030504040204" pitchFamily="34" charset="0"/>
              </a:rPr>
              <a:t>例如：</a:t>
            </a:r>
            <a:br>
              <a:rPr lang="zh-CN" altLang="en-US" dirty="0"/>
            </a:br>
            <a:endParaRPr lang="en-US" altLang="zh-CN" dirty="0"/>
          </a:p>
          <a:p>
            <a:endParaRPr lang="en-US" altLang="zh-CN" b="1" dirty="0"/>
          </a:p>
          <a:p>
            <a:r>
              <a:rPr lang="zh-CN" altLang="en-US" b="1" dirty="0"/>
              <a:t>阅读并讨论例题</a:t>
            </a:r>
            <a:r>
              <a:rPr lang="en-US" altLang="zh-CN" b="1" dirty="0"/>
              <a:t>12-6</a:t>
            </a:r>
            <a:r>
              <a:rPr lang="zh-CN" altLang="en-US" b="1" dirty="0"/>
              <a:t>。</a:t>
            </a:r>
            <a:endParaRPr lang="en-US" altLang="zh-CN" sz="26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47DAC9-7FC5-4ED7-89A0-D6099224EF4F}"/>
              </a:ext>
            </a:extLst>
          </p:cNvPr>
          <p:cNvSpPr txBox="1"/>
          <p:nvPr/>
        </p:nvSpPr>
        <p:spPr>
          <a:xfrm>
            <a:off x="2771800" y="2996952"/>
            <a:ext cx="201622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0" i="0">
                <a:solidFill>
                  <a:srgbClr val="393939"/>
                </a:solidFill>
                <a:effectLst/>
                <a:latin typeface="verdana" panose="020B0604030504040204" pitchFamily="34" charset="0"/>
              </a:rPr>
              <a:t>　　</a:t>
            </a:r>
            <a:r>
              <a:rPr lang="en-US" altLang="zh-CN" b="0" i="0">
                <a:solidFill>
                  <a:srgbClr val="393939"/>
                </a:solidFill>
                <a:effectLst/>
                <a:latin typeface="verdana" panose="020B0604030504040204" pitchFamily="34" charset="0"/>
              </a:rPr>
              <a:t>0^0 = 0</a:t>
            </a:r>
            <a:r>
              <a:rPr lang="zh-CN" altLang="en-US" b="0" i="0">
                <a:solidFill>
                  <a:srgbClr val="393939"/>
                </a:solidFill>
                <a:effectLst/>
                <a:latin typeface="verdana" panose="020B0604030504040204" pitchFamily="34" charset="0"/>
              </a:rPr>
              <a:t>， </a:t>
            </a:r>
            <a:br>
              <a:rPr lang="zh-CN" altLang="en-US"/>
            </a:br>
            <a:r>
              <a:rPr lang="zh-CN" altLang="en-US" b="0" i="0">
                <a:solidFill>
                  <a:srgbClr val="393939"/>
                </a:solidFill>
                <a:effectLst/>
                <a:latin typeface="verdana" panose="020B0604030504040204" pitchFamily="34" charset="0"/>
              </a:rPr>
              <a:t>　　</a:t>
            </a:r>
            <a:r>
              <a:rPr lang="en-US" altLang="zh-CN" b="0" i="0">
                <a:solidFill>
                  <a:srgbClr val="393939"/>
                </a:solidFill>
                <a:effectLst/>
                <a:latin typeface="verdana" panose="020B0604030504040204" pitchFamily="34" charset="0"/>
              </a:rPr>
              <a:t>1^0 = 1</a:t>
            </a:r>
            <a:r>
              <a:rPr lang="zh-CN" altLang="en-US" b="0" i="0">
                <a:solidFill>
                  <a:srgbClr val="393939"/>
                </a:solidFill>
                <a:effectLst/>
                <a:latin typeface="verdana" panose="020B0604030504040204" pitchFamily="34" charset="0"/>
              </a:rPr>
              <a:t>， </a:t>
            </a:r>
            <a:br>
              <a:rPr lang="zh-CN" altLang="en-US"/>
            </a:br>
            <a:r>
              <a:rPr lang="zh-CN" altLang="en-US" b="0" i="0">
                <a:solidFill>
                  <a:srgbClr val="393939"/>
                </a:solidFill>
                <a:effectLst/>
                <a:latin typeface="verdana" panose="020B0604030504040204" pitchFamily="34" charset="0"/>
              </a:rPr>
              <a:t>　　</a:t>
            </a:r>
            <a:r>
              <a:rPr lang="en-US" altLang="zh-CN" b="0" i="0">
                <a:solidFill>
                  <a:srgbClr val="393939"/>
                </a:solidFill>
                <a:effectLst/>
                <a:latin typeface="verdana" panose="020B0604030504040204" pitchFamily="34" charset="0"/>
              </a:rPr>
              <a:t>0^1 = 1</a:t>
            </a:r>
            <a:r>
              <a:rPr lang="zh-CN" altLang="en-US" b="0" i="0">
                <a:solidFill>
                  <a:srgbClr val="393939"/>
                </a:solidFill>
                <a:effectLst/>
                <a:latin typeface="verdana" panose="020B0604030504040204" pitchFamily="34" charset="0"/>
              </a:rPr>
              <a:t>， </a:t>
            </a:r>
            <a:br>
              <a:rPr lang="zh-CN" altLang="en-US"/>
            </a:br>
            <a:r>
              <a:rPr lang="zh-CN" altLang="en-US" b="0" i="0">
                <a:solidFill>
                  <a:srgbClr val="393939"/>
                </a:solidFill>
                <a:effectLst/>
                <a:latin typeface="verdana" panose="020B0604030504040204" pitchFamily="34" charset="0"/>
              </a:rPr>
              <a:t>　　</a:t>
            </a:r>
            <a:r>
              <a:rPr lang="en-US" altLang="zh-CN" b="0" i="0">
                <a:solidFill>
                  <a:srgbClr val="393939"/>
                </a:solidFill>
                <a:effectLst/>
                <a:latin typeface="verdana" panose="020B0604030504040204" pitchFamily="34" charset="0"/>
              </a:rPr>
              <a:t>1^1 = 0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0D7DE0-B6BC-450E-BF70-B0B961F0FCCC}"/>
              </a:ext>
            </a:extLst>
          </p:cNvPr>
          <p:cNvSpPr txBox="1"/>
          <p:nvPr/>
        </p:nvSpPr>
        <p:spPr>
          <a:xfrm>
            <a:off x="2339752" y="4408418"/>
            <a:ext cx="171713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0" i="0">
                <a:solidFill>
                  <a:srgbClr val="393939"/>
                </a:solidFill>
                <a:effectLst/>
                <a:latin typeface="verdana" panose="020B0604030504040204" pitchFamily="34" charset="0"/>
              </a:rPr>
              <a:t>   </a:t>
            </a:r>
            <a:r>
              <a:rPr lang="en-US" altLang="zh-CN" b="0" i="0">
                <a:solidFill>
                  <a:srgbClr val="393939"/>
                </a:solidFill>
                <a:effectLst/>
                <a:latin typeface="verdana" panose="020B0604030504040204" pitchFamily="34" charset="0"/>
              </a:rPr>
              <a:t>10100001</a:t>
            </a:r>
          </a:p>
          <a:p>
            <a:r>
              <a:rPr lang="en-US" altLang="zh-CN" b="0" i="0">
                <a:solidFill>
                  <a:srgbClr val="393939"/>
                </a:solidFill>
                <a:effectLst/>
                <a:latin typeface="verdana" panose="020B0604030504040204" pitchFamily="34" charset="0"/>
              </a:rPr>
              <a:t>^ 00000110 </a:t>
            </a:r>
          </a:p>
          <a:p>
            <a:r>
              <a:rPr lang="en-US" altLang="zh-CN" b="0" i="0">
                <a:solidFill>
                  <a:srgbClr val="393939"/>
                </a:solidFill>
                <a:effectLst/>
                <a:latin typeface="verdana" panose="020B0604030504040204" pitchFamily="34" charset="0"/>
              </a:rPr>
              <a:t>= 10100111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CAB54-A50C-4A43-9EE4-A31D6DD7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>
                <a:solidFill>
                  <a:srgbClr val="222226"/>
                </a:solidFill>
                <a:effectLst/>
                <a:latin typeface="PingFang SC"/>
              </a:rPr>
              <a:t>I/O</a:t>
            </a:r>
            <a:r>
              <a:rPr lang="zh-CN" altLang="en-US" b="1" i="0">
                <a:solidFill>
                  <a:srgbClr val="222226"/>
                </a:solidFill>
                <a:effectLst/>
                <a:latin typeface="PingFang SC"/>
              </a:rPr>
              <a:t>流</a:t>
            </a:r>
            <a:r>
              <a:rPr lang="zh-CN" altLang="en-US" b="1" i="0">
                <a:solidFill>
                  <a:srgbClr val="4F4F4F"/>
                </a:solidFill>
                <a:effectLst/>
                <a:latin typeface="PingFang SC"/>
              </a:rPr>
              <a:t>的分类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58BC48-8EB5-47DD-A18E-B31FB9B60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7971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b="0" i="0" dirty="0">
                <a:effectLst/>
                <a:latin typeface="-apple-system"/>
              </a:rPr>
              <a:t>按数据流的</a:t>
            </a:r>
            <a:r>
              <a:rPr lang="zh-CN" altLang="en-US" sz="2400" b="0" i="0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方向</a:t>
            </a:r>
            <a:r>
              <a:rPr lang="zh-CN" altLang="en-US" sz="2400" b="0" i="0" dirty="0">
                <a:effectLst/>
                <a:latin typeface="-apple-system"/>
              </a:rPr>
              <a:t>不同：</a:t>
            </a:r>
            <a:endParaRPr lang="en-US" altLang="zh-CN" sz="2400" b="0" i="0" dirty="0">
              <a:effectLst/>
              <a:latin typeface="-apple-system"/>
            </a:endParaRPr>
          </a:p>
          <a:p>
            <a:pPr lvl="1">
              <a:spcBef>
                <a:spcPts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输入流</a:t>
            </a:r>
            <a:r>
              <a:rPr lang="zh-CN" altLang="en-US" dirty="0">
                <a:latin typeface="-apple-system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输出流</a:t>
            </a:r>
            <a:endParaRPr lang="en-US" altLang="zh-CN" b="1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spcBef>
                <a:spcPts val="0"/>
              </a:spcBef>
            </a:pPr>
            <a:endParaRPr lang="zh-CN" altLang="en-US" sz="2400" b="0" i="0" dirty="0">
              <a:effectLst/>
              <a:latin typeface="-apple-system"/>
            </a:endParaRPr>
          </a:p>
          <a:p>
            <a:pPr>
              <a:spcBef>
                <a:spcPts val="0"/>
              </a:spcBef>
            </a:pPr>
            <a:r>
              <a:rPr lang="zh-CN" altLang="en-US" sz="2400" b="0" i="0" dirty="0">
                <a:effectLst/>
                <a:latin typeface="-apple-system"/>
              </a:rPr>
              <a:t>按处理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数据单位</a:t>
            </a:r>
            <a:r>
              <a:rPr lang="zh-CN" altLang="en-US" sz="2400" b="0" i="0" dirty="0">
                <a:effectLst/>
                <a:latin typeface="-apple-system"/>
              </a:rPr>
              <a:t>不同：</a:t>
            </a:r>
            <a:endParaRPr lang="en-US" altLang="zh-CN" sz="2400" b="0" i="0" dirty="0">
              <a:effectLst/>
              <a:latin typeface="-apple-system"/>
            </a:endParaRPr>
          </a:p>
          <a:p>
            <a:pPr lvl="1">
              <a:spcBef>
                <a:spcPts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字节流、字符流</a:t>
            </a:r>
            <a:endParaRPr lang="en-US" altLang="zh-CN" b="1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spcBef>
                <a:spcPts val="0"/>
              </a:spcBef>
            </a:pPr>
            <a:endParaRPr lang="zh-CN" altLang="en-US" b="0" i="0" dirty="0">
              <a:effectLst/>
              <a:latin typeface="-apple-system"/>
            </a:endParaRPr>
          </a:p>
          <a:p>
            <a:pPr>
              <a:spcBef>
                <a:spcPts val="0"/>
              </a:spcBef>
            </a:pPr>
            <a:r>
              <a:rPr lang="zh-CN" altLang="en-US" sz="2400" b="0" i="0" dirty="0">
                <a:effectLst/>
                <a:latin typeface="-apple-system"/>
              </a:rPr>
              <a:t>按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功能</a:t>
            </a:r>
            <a:r>
              <a:rPr lang="zh-CN" altLang="en-US" sz="2400" b="0" i="0" dirty="0">
                <a:effectLst/>
                <a:latin typeface="-apple-system"/>
              </a:rPr>
              <a:t>不同：</a:t>
            </a:r>
            <a:endParaRPr lang="en-US" altLang="zh-CN" sz="2400" b="0" i="0" dirty="0">
              <a:effectLst/>
              <a:latin typeface="-apple-system"/>
            </a:endParaRPr>
          </a:p>
          <a:p>
            <a:pPr lvl="1">
              <a:spcBef>
                <a:spcPts val="0"/>
              </a:spcBef>
            </a:pPr>
            <a:r>
              <a:rPr lang="zh-CN" altLang="en-US" sz="2000" b="0" i="0" dirty="0">
                <a:effectLst/>
                <a:latin typeface="-apple-system"/>
              </a:rPr>
              <a:t>程序用于直接操作目标设备所对应的类叫</a:t>
            </a:r>
            <a:r>
              <a:rPr lang="zh-CN" altLang="en-US" sz="2000" b="1" i="0" dirty="0">
                <a:solidFill>
                  <a:srgbClr val="FF00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节点流</a:t>
            </a:r>
            <a:r>
              <a:rPr lang="zh-CN" altLang="en-US" sz="2000" b="0" i="0" dirty="0">
                <a:effectLst/>
                <a:latin typeface="-apple-system"/>
              </a:rPr>
              <a:t>。比如：</a:t>
            </a:r>
            <a:endParaRPr lang="en-US" altLang="zh-CN" sz="2000" b="0" i="0" dirty="0">
              <a:effectLst/>
              <a:latin typeface="-apple-system"/>
            </a:endParaRPr>
          </a:p>
          <a:p>
            <a:pPr lvl="2"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000099"/>
                </a:solidFill>
                <a:effectLst/>
                <a:latin typeface="-apple-system"/>
              </a:rPr>
              <a:t>FileInputStream</a:t>
            </a:r>
            <a:r>
              <a:rPr lang="en-US" altLang="zh-CN" sz="2400" b="1" i="0" dirty="0">
                <a:solidFill>
                  <a:srgbClr val="000099"/>
                </a:solidFill>
                <a:effectLst/>
                <a:latin typeface="-apple-system"/>
              </a:rPr>
              <a:t>, </a:t>
            </a:r>
            <a:r>
              <a:rPr lang="en-US" altLang="zh-CN" sz="2400" b="1" i="0" dirty="0" err="1">
                <a:solidFill>
                  <a:srgbClr val="000099"/>
                </a:solidFill>
                <a:effectLst/>
                <a:latin typeface="-apple-system"/>
              </a:rPr>
              <a:t>FileOutputStream</a:t>
            </a:r>
            <a:endParaRPr lang="en-US" altLang="zh-CN" sz="2400" b="1" i="0" dirty="0">
              <a:solidFill>
                <a:srgbClr val="000099"/>
              </a:solidFill>
              <a:effectLst/>
              <a:latin typeface="-apple-system"/>
            </a:endParaRPr>
          </a:p>
          <a:p>
            <a:pPr lvl="2">
              <a:spcBef>
                <a:spcPts val="0"/>
              </a:spcBef>
            </a:pPr>
            <a:endParaRPr lang="en-US" altLang="zh-CN" sz="2000" b="1" i="0" dirty="0">
              <a:solidFill>
                <a:srgbClr val="000099"/>
              </a:solidFill>
              <a:effectLst/>
              <a:latin typeface="-apple-system"/>
            </a:endParaRPr>
          </a:p>
          <a:p>
            <a:pPr lvl="1">
              <a:spcBef>
                <a:spcPts val="0"/>
              </a:spcBef>
            </a:pPr>
            <a:r>
              <a:rPr lang="zh-CN" altLang="en-US" sz="2000" b="0" i="0" dirty="0">
                <a:effectLst/>
                <a:latin typeface="-apple-system"/>
              </a:rPr>
              <a:t>程序通过一个间接流类去调用节点流类，以达到更加灵活方便地读写各种类型的数据，这个间接流类就是</a:t>
            </a:r>
            <a:r>
              <a:rPr lang="zh-CN" altLang="en-US" sz="20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处理流</a:t>
            </a:r>
            <a:r>
              <a:rPr lang="zh-CN" altLang="en-US" sz="2000" b="0" i="0" dirty="0">
                <a:effectLst/>
                <a:latin typeface="-apple-system"/>
              </a:rPr>
              <a:t>。</a:t>
            </a:r>
            <a:r>
              <a:rPr lang="zh-CN" altLang="en-US" sz="2000" dirty="0">
                <a:latin typeface="-apple-system"/>
              </a:rPr>
              <a:t>比如：</a:t>
            </a:r>
            <a:endParaRPr lang="en-US" altLang="zh-CN" sz="2000" dirty="0">
              <a:latin typeface="-apple-system"/>
            </a:endParaRPr>
          </a:p>
          <a:p>
            <a:pPr lvl="2">
              <a:spcBef>
                <a:spcPts val="0"/>
              </a:spcBef>
            </a:pPr>
            <a:r>
              <a:rPr lang="en-US" altLang="zh-CN" sz="2200" b="1" dirty="0" err="1">
                <a:solidFill>
                  <a:srgbClr val="C00000"/>
                </a:solidFill>
                <a:latin typeface="+mj-lt"/>
                <a:ea typeface="Tahoma" pitchFamily="34" charset="0"/>
                <a:cs typeface="Tahoma" pitchFamily="34" charset="0"/>
              </a:rPr>
              <a:t>BufferedReader</a:t>
            </a:r>
            <a:r>
              <a:rPr lang="en-US" altLang="zh-CN" sz="2200" b="1" dirty="0">
                <a:solidFill>
                  <a:srgbClr val="C00000"/>
                </a:solidFill>
                <a:latin typeface="+mj-lt"/>
                <a:ea typeface="Tahoma" pitchFamily="34" charset="0"/>
                <a:cs typeface="Tahoma" pitchFamily="34" charset="0"/>
              </a:rPr>
              <a:t>(</a:t>
            </a:r>
            <a:r>
              <a:rPr lang="zh-CN" altLang="en-US" sz="2200" b="1" dirty="0">
                <a:solidFill>
                  <a:srgbClr val="000099"/>
                </a:solidFill>
                <a:latin typeface="+mj-lt"/>
              </a:rPr>
              <a:t>缓冲输入流</a:t>
            </a:r>
            <a:r>
              <a:rPr lang="en-US" altLang="zh-CN" sz="2200" b="1" dirty="0">
                <a:solidFill>
                  <a:srgbClr val="000099"/>
                </a:solidFill>
                <a:latin typeface="+mj-lt"/>
              </a:rPr>
              <a:t>)</a:t>
            </a:r>
            <a:endParaRPr lang="en-US" altLang="zh-CN" sz="2200" b="1" dirty="0">
              <a:solidFill>
                <a:srgbClr val="C00000"/>
              </a:solidFill>
              <a:latin typeface="+mj-lt"/>
              <a:ea typeface="Tahoma" pitchFamily="34" charset="0"/>
              <a:cs typeface="Tahoma" pitchFamily="34" charset="0"/>
            </a:endParaRPr>
          </a:p>
          <a:p>
            <a:pPr lvl="2">
              <a:spcBef>
                <a:spcPts val="0"/>
              </a:spcBef>
            </a:pPr>
            <a:r>
              <a:rPr lang="en-US" altLang="zh-CN" sz="2200" b="1" dirty="0" err="1">
                <a:solidFill>
                  <a:srgbClr val="C00000"/>
                </a:solidFill>
                <a:latin typeface="+mj-lt"/>
                <a:ea typeface="Tahoma" pitchFamily="34" charset="0"/>
                <a:cs typeface="Tahoma" pitchFamily="34" charset="0"/>
              </a:rPr>
              <a:t>BufferedWriter</a:t>
            </a:r>
            <a:r>
              <a:rPr lang="en-US" altLang="zh-CN" sz="2200" b="1" dirty="0">
                <a:solidFill>
                  <a:srgbClr val="C00000"/>
                </a:solidFill>
                <a:latin typeface="+mj-lt"/>
                <a:ea typeface="Tahoma" pitchFamily="34" charset="0"/>
                <a:cs typeface="Tahoma" pitchFamily="34" charset="0"/>
              </a:rPr>
              <a:t>(</a:t>
            </a:r>
            <a:r>
              <a:rPr lang="zh-CN" altLang="en-US" sz="2200" b="1" dirty="0">
                <a:solidFill>
                  <a:srgbClr val="000099"/>
                </a:solidFill>
                <a:latin typeface="+mj-lt"/>
              </a:rPr>
              <a:t>缓冲输出流</a:t>
            </a:r>
            <a:r>
              <a:rPr lang="en-US" altLang="zh-CN" sz="2200" b="1" dirty="0">
                <a:solidFill>
                  <a:srgbClr val="000099"/>
                </a:solidFill>
                <a:latin typeface="+mj-lt"/>
              </a:rPr>
              <a:t>)</a:t>
            </a:r>
            <a:endParaRPr lang="en-US" altLang="zh-CN" sz="2200" b="1" dirty="0">
              <a:latin typeface="+mj-lt"/>
            </a:endParaRPr>
          </a:p>
          <a:p>
            <a:pPr lvl="1">
              <a:spcBef>
                <a:spcPts val="0"/>
              </a:spcBef>
            </a:pPr>
            <a:endParaRPr lang="zh-CN" altLang="en-US" b="0" i="0" dirty="0">
              <a:effectLst/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C3CE3A-55E4-4EA2-A394-5A92E6C8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84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7">
            <a:extLst>
              <a:ext uri="{FF2B5EF4-FFF2-40B4-BE49-F238E27FC236}">
                <a16:creationId xmlns:a16="http://schemas.microsoft.com/office/drawing/2014/main" id="{EC8C9E24-E36F-4829-A040-D5C6D9218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018" y="3383396"/>
            <a:ext cx="1458421" cy="662942"/>
          </a:xfrm>
          <a:prstGeom prst="rightArrow">
            <a:avLst>
              <a:gd name="adj1" fmla="val 50000"/>
              <a:gd name="adj2" fmla="val 79636"/>
            </a:avLst>
          </a:prstGeom>
          <a:solidFill>
            <a:srgbClr val="99CCFF"/>
          </a:solidFill>
          <a:ln w="38100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2828369-3B14-4800-AB76-F65BC47B2E52}"/>
              </a:ext>
            </a:extLst>
          </p:cNvPr>
          <p:cNvSpPr/>
          <p:nvPr/>
        </p:nvSpPr>
        <p:spPr>
          <a:xfrm>
            <a:off x="2925724" y="1385669"/>
            <a:ext cx="2581386" cy="3301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C4BFD-E4EA-4343-8D22-A057EDF2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00" y="548680"/>
            <a:ext cx="8229600" cy="5785431"/>
          </a:xfrm>
        </p:spPr>
        <p:txBody>
          <a:bodyPr/>
          <a:lstStyle/>
          <a:p>
            <a:r>
              <a:rPr lang="zh-CN" altLang="en-US" b="1">
                <a:latin typeface="隶书" panose="02010509060101010101" pitchFamily="49" charset="-122"/>
                <a:ea typeface="隶书" panose="02010509060101010101" pitchFamily="49" charset="-122"/>
              </a:rPr>
              <a:t>节点流</a:t>
            </a:r>
            <a:endParaRPr lang="en-US" altLang="zh-CN" b="1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b="1">
                <a:latin typeface="隶书" panose="02010509060101010101" pitchFamily="49" charset="-122"/>
                <a:ea typeface="隶书" panose="02010509060101010101" pitchFamily="49" charset="-122"/>
              </a:rPr>
              <a:t>处理流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653CAE-5413-4DAF-9AD8-61CE222E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69</a:t>
            </a:fld>
            <a:endParaRPr lang="zh-CN" altLang="en-US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2F3AC4ED-6318-439D-A875-1D416C57C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115" y="1271813"/>
            <a:ext cx="1008609" cy="535531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zh-CN" altLang="en-US" sz="3200">
                <a:solidFill>
                  <a:schemeClr val="tx1"/>
                </a:solidFill>
                <a:latin typeface="Times New Roman" pitchFamily="18" charset="0"/>
              </a:rPr>
              <a:t>数据</a:t>
            </a:r>
            <a:endParaRPr kumimoji="1" lang="zh-CN" altLang="en-US" sz="32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5A6ECB15-6577-42B0-A1EB-A0B247E38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1030" y="1385669"/>
            <a:ext cx="10230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zh-CN" altLang="en-US" sz="2000">
                <a:solidFill>
                  <a:schemeClr val="tx1"/>
                </a:solidFill>
                <a:latin typeface="Times New Roman" pitchFamily="18" charset="0"/>
              </a:rPr>
              <a:t>节点流 </a:t>
            </a:r>
          </a:p>
        </p:txBody>
      </p:sp>
      <p:sp>
        <p:nvSpPr>
          <p:cNvPr id="8" name="Text Box 26">
            <a:extLst>
              <a:ext uri="{FF2B5EF4-FFF2-40B4-BE49-F238E27FC236}">
                <a16:creationId xmlns:a16="http://schemas.microsoft.com/office/drawing/2014/main" id="{C95A1D40-7197-4AB2-B14A-E2CE39B1C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748" y="1042498"/>
            <a:ext cx="1023037" cy="9541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tx1"/>
                </a:solidFill>
              </a:rPr>
              <a:t>Java</a:t>
            </a:r>
            <a:r>
              <a:rPr lang="zh-CN" altLang="en-US">
                <a:solidFill>
                  <a:schemeClr val="tx1"/>
                </a:solidFill>
              </a:rPr>
              <a:t>程序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DAA1206B-8E8C-4019-80A5-28CB57FC4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43" y="3429000"/>
            <a:ext cx="1008609" cy="535531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zh-CN" altLang="en-US" sz="3200">
                <a:solidFill>
                  <a:schemeClr val="tx1"/>
                </a:solidFill>
                <a:latin typeface="Times New Roman" pitchFamily="18" charset="0"/>
              </a:rPr>
              <a:t>数据</a:t>
            </a:r>
            <a:endParaRPr kumimoji="1" lang="zh-CN" altLang="en-US" sz="32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E8E255BF-BCD2-4F56-83B3-B55CEF3A7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307" y="3383397"/>
            <a:ext cx="1668299" cy="662941"/>
          </a:xfrm>
          <a:prstGeom prst="rightArrow">
            <a:avLst>
              <a:gd name="adj1" fmla="val 50000"/>
              <a:gd name="adj2" fmla="val 100771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19" name="Text Box 9">
            <a:extLst>
              <a:ext uri="{FF2B5EF4-FFF2-40B4-BE49-F238E27FC236}">
                <a16:creationId xmlns:a16="http://schemas.microsoft.com/office/drawing/2014/main" id="{A6DFAE01-2315-4E9B-B486-125F51A19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2234" y="3541992"/>
            <a:ext cx="10230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zh-CN" altLang="en-US" sz="2000">
                <a:solidFill>
                  <a:schemeClr val="tx1"/>
                </a:solidFill>
                <a:latin typeface="Times New Roman" pitchFamily="18" charset="0"/>
              </a:rPr>
              <a:t>节点流 </a:t>
            </a:r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id="{210EFD4A-0480-4818-AFC0-170C86CFC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4141392"/>
            <a:ext cx="102303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kumimoji="1" lang="zh-CN" altLang="en-US" sz="2000" dirty="0">
                <a:solidFill>
                  <a:schemeClr val="tx1"/>
                </a:solidFill>
                <a:latin typeface="Times New Roman" pitchFamily="18" charset="0"/>
              </a:rPr>
              <a:t>处理流</a:t>
            </a:r>
          </a:p>
        </p:txBody>
      </p:sp>
      <p:sp>
        <p:nvSpPr>
          <p:cNvPr id="21" name="Text Box 26">
            <a:extLst>
              <a:ext uri="{FF2B5EF4-FFF2-40B4-BE49-F238E27FC236}">
                <a16:creationId xmlns:a16="http://schemas.microsoft.com/office/drawing/2014/main" id="{15EFB689-2C28-44FB-8A1F-A4ECFF2CA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2553" y="3216465"/>
            <a:ext cx="1177447" cy="9541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tx1"/>
                </a:solidFill>
              </a:rPr>
              <a:t>Java</a:t>
            </a:r>
            <a:r>
              <a:rPr lang="zh-CN" altLang="en-US">
                <a:solidFill>
                  <a:schemeClr val="tx1"/>
                </a:solidFill>
              </a:rPr>
              <a:t>程序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15102E4-DC8B-4FF1-AF70-7E32C94D1F9E}"/>
              </a:ext>
            </a:extLst>
          </p:cNvPr>
          <p:cNvSpPr/>
          <p:nvPr/>
        </p:nvSpPr>
        <p:spPr>
          <a:xfrm>
            <a:off x="3778628" y="3141792"/>
            <a:ext cx="1181646" cy="954107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缓冲区</a:t>
            </a:r>
          </a:p>
        </p:txBody>
      </p:sp>
      <p:sp>
        <p:nvSpPr>
          <p:cNvPr id="32" name="Text Box 6">
            <a:extLst>
              <a:ext uri="{FF2B5EF4-FFF2-40B4-BE49-F238E27FC236}">
                <a16:creationId xmlns:a16="http://schemas.microsoft.com/office/drawing/2014/main" id="{EEDB9704-8B98-4A44-AACD-D7DCCBC59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385" y="5050657"/>
            <a:ext cx="1037922" cy="480131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</a:rPr>
              <a:t>数据</a:t>
            </a:r>
            <a:endParaRPr kumimoji="1" lang="zh-CN" alt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" name="AutoShape 7">
            <a:extLst>
              <a:ext uri="{FF2B5EF4-FFF2-40B4-BE49-F238E27FC236}">
                <a16:creationId xmlns:a16="http://schemas.microsoft.com/office/drawing/2014/main" id="{1F7F1196-8337-4F70-8E31-7CC97B0BAE81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088235" y="4987105"/>
            <a:ext cx="1711344" cy="662942"/>
          </a:xfrm>
          <a:prstGeom prst="rightArrow">
            <a:avLst>
              <a:gd name="adj1" fmla="val 50000"/>
              <a:gd name="adj2" fmla="val 80310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34" name="Text Box 18">
            <a:extLst>
              <a:ext uri="{FF2B5EF4-FFF2-40B4-BE49-F238E27FC236}">
                <a16:creationId xmlns:a16="http://schemas.microsoft.com/office/drawing/2014/main" id="{B01A12D9-6508-4530-8D97-1BFA57672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5862" y="5486213"/>
            <a:ext cx="111326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kumimoji="1" lang="zh-CN" altLang="en-US" sz="2000" dirty="0">
                <a:solidFill>
                  <a:schemeClr val="tx1"/>
                </a:solidFill>
                <a:latin typeface="Times New Roman" pitchFamily="18" charset="0"/>
              </a:rPr>
              <a:t>处理流</a:t>
            </a: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EEF46380-B787-4F50-9B3D-4B2700A9C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8043" y="4813668"/>
            <a:ext cx="1269445" cy="9541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tx1"/>
                </a:solidFill>
              </a:rPr>
              <a:t>Java</a:t>
            </a:r>
            <a:r>
              <a:rPr lang="zh-CN" altLang="en-US">
                <a:solidFill>
                  <a:schemeClr val="tx1"/>
                </a:solidFill>
              </a:rPr>
              <a:t>程序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B095A2B-E9D9-420A-8374-12FC32D2F63C}"/>
              </a:ext>
            </a:extLst>
          </p:cNvPr>
          <p:cNvGrpSpPr/>
          <p:nvPr/>
        </p:nvGrpSpPr>
        <p:grpSpPr>
          <a:xfrm>
            <a:off x="3857056" y="4922191"/>
            <a:ext cx="2549383" cy="791692"/>
            <a:chOff x="3398801" y="4101801"/>
            <a:chExt cx="2365895" cy="791692"/>
          </a:xfrm>
        </p:grpSpPr>
        <p:sp>
          <p:nvSpPr>
            <p:cNvPr id="38" name="AutoShape 7">
              <a:extLst>
                <a:ext uri="{FF2B5EF4-FFF2-40B4-BE49-F238E27FC236}">
                  <a16:creationId xmlns:a16="http://schemas.microsoft.com/office/drawing/2014/main" id="{CB6CDBD4-DFDE-4700-A151-03543CE73D5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398801" y="4233166"/>
              <a:ext cx="1331740" cy="587297"/>
            </a:xfrm>
            <a:prstGeom prst="rightArrow">
              <a:avLst>
                <a:gd name="adj1" fmla="val 50000"/>
                <a:gd name="adj2" fmla="val 85594"/>
              </a:avLst>
            </a:prstGeom>
            <a:solidFill>
              <a:srgbClr val="99CCFF"/>
            </a:solidFill>
            <a:ln w="38100">
              <a:solidFill>
                <a:schemeClr val="accent5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1BBBAC3-D285-4898-AF53-B5CE97D06DA9}"/>
                </a:ext>
              </a:extLst>
            </p:cNvPr>
            <p:cNvSpPr/>
            <p:nvPr/>
          </p:nvSpPr>
          <p:spPr>
            <a:xfrm>
              <a:off x="4730541" y="4101801"/>
              <a:ext cx="1034155" cy="791692"/>
            </a:xfrm>
            <a:prstGeom prst="rect">
              <a:avLst/>
            </a:prstGeom>
            <a:solidFill>
              <a:srgbClr val="99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缓冲区</a:t>
              </a:r>
            </a:p>
          </p:txBody>
        </p:sp>
      </p:grpSp>
      <p:sp>
        <p:nvSpPr>
          <p:cNvPr id="41" name="Text Box 9">
            <a:extLst>
              <a:ext uri="{FF2B5EF4-FFF2-40B4-BE49-F238E27FC236}">
                <a16:creationId xmlns:a16="http://schemas.microsoft.com/office/drawing/2014/main" id="{968D9021-D826-4FD9-8D96-D8E587B71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1028" y="5133910"/>
            <a:ext cx="10230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zh-CN" altLang="en-US" sz="2000">
                <a:solidFill>
                  <a:schemeClr val="tx1"/>
                </a:solidFill>
                <a:latin typeface="Times New Roman" pitchFamily="18" charset="0"/>
              </a:rPr>
              <a:t>节点流 </a:t>
            </a:r>
          </a:p>
        </p:txBody>
      </p:sp>
    </p:spTree>
    <p:extLst>
      <p:ext uri="{BB962C8B-B14F-4D97-AF65-F5344CB8AC3E}">
        <p14:creationId xmlns:p14="http://schemas.microsoft.com/office/powerpoint/2010/main" val="11432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3" grpId="0" animBg="1"/>
      <p:bldP spid="5" grpId="0" animBg="1"/>
      <p:bldP spid="7" grpId="0"/>
      <p:bldP spid="8" grpId="0" animBg="1"/>
      <p:bldP spid="17" grpId="0" animBg="1"/>
      <p:bldP spid="18" grpId="0" animBg="1"/>
      <p:bldP spid="19" grpId="0"/>
      <p:bldP spid="20" grpId="0" animBg="1"/>
      <p:bldP spid="21" grpId="0" animBg="1"/>
      <p:bldP spid="23" grpId="0" animBg="1"/>
      <p:bldP spid="32" grpId="0" animBg="1"/>
      <p:bldP spid="33" grpId="0" animBg="1"/>
      <p:bldP spid="34" grpId="0" animBg="1"/>
      <p:bldP spid="35" grpId="0" animBg="1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D6224-0EF5-4814-82DF-E98447F6E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ED4CA19-920C-40DD-8AFC-AAF4C20ED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61" y="1556792"/>
            <a:ext cx="8777877" cy="424823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2BD1BC-FEB3-4891-9F98-4C29ACDC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18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§12.4 </a:t>
            </a:r>
            <a:r>
              <a:rPr lang="zh-CN" altLang="en-US" dirty="0">
                <a:latin typeface="宋体" charset="-122"/>
              </a:rPr>
              <a:t>缓冲流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9"/>
            <a:ext cx="8229600" cy="443011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b="1" dirty="0" err="1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BufferedReader</a:t>
            </a:r>
            <a:r>
              <a:rPr lang="en-US" altLang="zh-CN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--</a:t>
            </a:r>
            <a:r>
              <a:rPr lang="zh-CN" altLang="en-US" b="1" dirty="0">
                <a:solidFill>
                  <a:srgbClr val="000099"/>
                </a:solidFill>
                <a:latin typeface="宋体" charset="-122"/>
              </a:rPr>
              <a:t>缓冲字符输入流</a:t>
            </a:r>
            <a:endParaRPr lang="en-US" altLang="zh-CN" b="1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b="1" dirty="0" err="1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BufferedWriter</a:t>
            </a:r>
            <a:r>
              <a:rPr lang="en-US" altLang="zh-CN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--</a:t>
            </a:r>
            <a:r>
              <a:rPr lang="zh-CN" altLang="en-US" b="1" dirty="0">
                <a:solidFill>
                  <a:srgbClr val="000099"/>
                </a:solidFill>
                <a:latin typeface="宋体" charset="-122"/>
              </a:rPr>
              <a:t>缓冲字符输出流</a:t>
            </a:r>
            <a:r>
              <a:rPr lang="zh-CN" altLang="en-US" b="1" dirty="0">
                <a:latin typeface="宋体" charset="-122"/>
              </a:rPr>
              <a:t>。</a:t>
            </a:r>
            <a:endParaRPr lang="en-US" altLang="zh-CN" b="1" dirty="0">
              <a:latin typeface="宋体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宋体" charset="-122"/>
              </a:rPr>
              <a:t>二者的源和目的地必须是</a:t>
            </a:r>
            <a:r>
              <a:rPr lang="zh-CN" altLang="en-US" b="1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字符输入流</a:t>
            </a:r>
            <a:r>
              <a:rPr lang="zh-CN" altLang="en-US" dirty="0">
                <a:latin typeface="宋体" charset="-122"/>
              </a:rPr>
              <a:t>和</a:t>
            </a:r>
            <a:r>
              <a:rPr lang="zh-CN" altLang="en-US" b="1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字符输出流</a:t>
            </a:r>
            <a:r>
              <a:rPr lang="zh-CN" altLang="en-US" dirty="0">
                <a:latin typeface="宋体" charset="-122"/>
              </a:rPr>
              <a:t>。</a:t>
            </a:r>
            <a:r>
              <a:rPr lang="zh-CN" altLang="en-US" b="1" dirty="0">
                <a:latin typeface="宋体" charset="-122"/>
              </a:rPr>
              <a:t> </a:t>
            </a:r>
            <a:endParaRPr lang="en-US" altLang="zh-CN" b="1" dirty="0">
              <a:latin typeface="宋体" charset="-122"/>
            </a:endParaRPr>
          </a:p>
          <a:p>
            <a:pPr lvl="1">
              <a:lnSpc>
                <a:spcPct val="110000"/>
              </a:lnSpc>
            </a:pPr>
            <a:endParaRPr lang="en-US" altLang="zh-CN" b="1" dirty="0">
              <a:latin typeface="宋体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FontTx/>
              <a:buChar char="•"/>
            </a:pPr>
            <a:r>
              <a:rPr kumimoji="1" lang="en-US" altLang="zh-CN" b="1" dirty="0" err="1">
                <a:solidFill>
                  <a:srgbClr val="990000"/>
                </a:solidFill>
              </a:rPr>
              <a:t>BufferedReader</a:t>
            </a:r>
            <a:r>
              <a:rPr kumimoji="1" lang="zh-CN" altLang="en-US" dirty="0"/>
              <a:t>和</a:t>
            </a:r>
            <a:r>
              <a:rPr kumimoji="1" lang="en-US" altLang="zh-CN" b="1" dirty="0" err="1">
                <a:solidFill>
                  <a:srgbClr val="990000"/>
                </a:solidFill>
              </a:rPr>
              <a:t>BufferedWriter</a:t>
            </a:r>
            <a:r>
              <a:rPr kumimoji="1" lang="zh-CN" altLang="en-US" dirty="0"/>
              <a:t>类被用来</a:t>
            </a:r>
            <a:r>
              <a:rPr kumimoji="1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从基于</a:t>
            </a:r>
            <a:r>
              <a:rPr kumimoji="1" lang="zh-CN" altLang="en-US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字符</a:t>
            </a:r>
            <a:r>
              <a:rPr kumimoji="1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kumimoji="1" lang="zh-CN" altLang="en-US" dirty="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输入和输出流</a:t>
            </a:r>
            <a:r>
              <a:rPr kumimoji="1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中读取和写入文本</a:t>
            </a:r>
            <a:r>
              <a:rPr kumimoji="1" lang="zh-CN" altLang="en-US" dirty="0"/>
              <a:t>。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Char char="•"/>
            </a:pPr>
            <a:r>
              <a:rPr kumimoji="1" lang="en-US" altLang="zh-CN" dirty="0" err="1">
                <a:solidFill>
                  <a:srgbClr val="000099"/>
                </a:solidFill>
              </a:rPr>
              <a:t>BufferdReader</a:t>
            </a:r>
            <a:r>
              <a:rPr kumimoji="1" lang="zh-CN" altLang="en-US" dirty="0">
                <a:solidFill>
                  <a:srgbClr val="000099"/>
                </a:solidFill>
              </a:rPr>
              <a:t>类</a:t>
            </a:r>
            <a:r>
              <a:rPr kumimoji="1" lang="zh-CN" altLang="en-US" dirty="0"/>
              <a:t>缓存字符以更高效的</a:t>
            </a:r>
            <a:r>
              <a:rPr kumimoji="1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读取</a:t>
            </a:r>
            <a:r>
              <a:rPr kumimoji="1" lang="zh-CN" altLang="en-US" dirty="0"/>
              <a:t>字符串、数组和文本行。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Char char="•"/>
            </a:pPr>
            <a:r>
              <a:rPr kumimoji="1" lang="en-US" altLang="zh-CN" dirty="0" err="1">
                <a:solidFill>
                  <a:srgbClr val="000099"/>
                </a:solidFill>
              </a:rPr>
              <a:t>BufferedWriter</a:t>
            </a:r>
            <a:r>
              <a:rPr kumimoji="1" lang="zh-CN" altLang="en-US" dirty="0">
                <a:solidFill>
                  <a:srgbClr val="000099"/>
                </a:solidFill>
              </a:rPr>
              <a:t>类</a:t>
            </a:r>
            <a:r>
              <a:rPr kumimoji="1" lang="zh-CN" altLang="en-US" dirty="0"/>
              <a:t>缓存字符以更高效的</a:t>
            </a:r>
            <a:r>
              <a:rPr kumimoji="1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写入</a:t>
            </a:r>
            <a:r>
              <a:rPr kumimoji="1" lang="zh-CN" altLang="en-US" dirty="0"/>
              <a:t>字符串、数组和文本行。</a:t>
            </a:r>
            <a:r>
              <a:rPr lang="zh-CN" altLang="en-US" b="1" dirty="0">
                <a:latin typeface="宋体" charset="-122"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02222-6EAB-41A3-9702-C7F0B890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不使用缓冲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227CCA-0763-4C3B-BA3F-24D1863F1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71</a:t>
            </a:fld>
            <a:endParaRPr lang="zh-CN" altLang="en-US" dirty="0"/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F7F245A9-2BE5-4C5D-B80E-A60CA0F62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903488"/>
            <a:ext cx="1038225" cy="1038225"/>
          </a:xfrm>
        </p:spPr>
      </p:pic>
      <p:sp>
        <p:nvSpPr>
          <p:cNvPr id="11" name="流程图: 磁盘 10">
            <a:extLst>
              <a:ext uri="{FF2B5EF4-FFF2-40B4-BE49-F238E27FC236}">
                <a16:creationId xmlns:a16="http://schemas.microsoft.com/office/drawing/2014/main" id="{716348B3-9045-44A8-B4B6-1ADE282A1A5D}"/>
              </a:ext>
            </a:extLst>
          </p:cNvPr>
          <p:cNvSpPr/>
          <p:nvPr/>
        </p:nvSpPr>
        <p:spPr>
          <a:xfrm>
            <a:off x="938688" y="3022358"/>
            <a:ext cx="1512168" cy="1152128"/>
          </a:xfrm>
          <a:prstGeom prst="flowChartMagneticDisk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存储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5B0CEAC-FF29-43B8-ADD6-96C8D06FAF87}"/>
              </a:ext>
            </a:extLst>
          </p:cNvPr>
          <p:cNvSpPr txBox="1"/>
          <p:nvPr/>
        </p:nvSpPr>
        <p:spPr>
          <a:xfrm>
            <a:off x="2489811" y="2586984"/>
            <a:ext cx="2949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所有程序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进程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共享</a:t>
            </a:r>
            <a:r>
              <a:rPr lang="en-US" altLang="zh-CN" sz="2000" b="1" dirty="0"/>
              <a:t>I/O</a:t>
            </a:r>
            <a:endParaRPr lang="zh-CN" altLang="en-US" sz="20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83562F2-44A5-42B3-8C31-942A0FAC86A0}"/>
              </a:ext>
            </a:extLst>
          </p:cNvPr>
          <p:cNvSpPr txBox="1"/>
          <p:nvPr/>
        </p:nvSpPr>
        <p:spPr>
          <a:xfrm>
            <a:off x="424606" y="4943386"/>
            <a:ext cx="637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程序</a:t>
            </a:r>
            <a:r>
              <a:rPr lang="en-US" altLang="zh-CN" sz="2400" dirty="0"/>
              <a:t>(</a:t>
            </a:r>
            <a:r>
              <a:rPr lang="zh-CN" altLang="en-US" sz="2400" dirty="0"/>
              <a:t>进程</a:t>
            </a:r>
            <a:r>
              <a:rPr lang="en-US" altLang="zh-CN" sz="2400" dirty="0"/>
              <a:t>)</a:t>
            </a:r>
            <a:r>
              <a:rPr lang="zh-CN" altLang="en-US" sz="2400" dirty="0"/>
              <a:t>需要用</a:t>
            </a:r>
            <a:r>
              <a:rPr lang="en-US" altLang="zh-CN" sz="2400" dirty="0"/>
              <a:t>data</a:t>
            </a:r>
            <a:r>
              <a:rPr lang="zh-CN" altLang="en-US" sz="2400" dirty="0"/>
              <a:t>的时候，排队等待</a:t>
            </a:r>
            <a:r>
              <a:rPr lang="en-US" altLang="zh-CN" sz="2400" dirty="0"/>
              <a:t>I/O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轮到使用</a:t>
            </a:r>
            <a:r>
              <a:rPr lang="en-US" altLang="zh-CN" sz="2400" dirty="0"/>
              <a:t>I/O </a:t>
            </a:r>
            <a:r>
              <a:rPr lang="zh-CN" altLang="en-US" sz="2400" dirty="0"/>
              <a:t>，使用</a:t>
            </a:r>
            <a:r>
              <a:rPr lang="en-US" altLang="zh-CN" sz="2400" dirty="0"/>
              <a:t>I/O</a:t>
            </a:r>
            <a:r>
              <a:rPr lang="zh-CN" altLang="en-US" sz="2400" dirty="0"/>
              <a:t>取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需要的数据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下次需要用</a:t>
            </a:r>
            <a:r>
              <a:rPr lang="en-US" altLang="zh-CN" sz="2400" dirty="0"/>
              <a:t>data</a:t>
            </a:r>
            <a:r>
              <a:rPr lang="zh-CN" altLang="en-US" sz="2400" dirty="0"/>
              <a:t>，再排队等待</a:t>
            </a:r>
            <a:r>
              <a:rPr lang="en-US" altLang="zh-CN" sz="2400" dirty="0"/>
              <a:t>I/O </a:t>
            </a:r>
            <a:r>
              <a:rPr lang="zh-CN" altLang="en-US" sz="2400" dirty="0"/>
              <a:t>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66DBA66-0AA2-4F9F-8947-1A386C4D7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062" y="3151551"/>
            <a:ext cx="1000125" cy="10382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369401-5830-4FD3-AA20-6D53521F8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756" y="4285730"/>
            <a:ext cx="1047750" cy="1047750"/>
          </a:xfrm>
          <a:prstGeom prst="rect">
            <a:avLst/>
          </a:prstGeom>
        </p:spPr>
      </p:pic>
      <p:cxnSp>
        <p:nvCxnSpPr>
          <p:cNvPr id="1024" name="直接箭头连接符 1023">
            <a:extLst>
              <a:ext uri="{FF2B5EF4-FFF2-40B4-BE49-F238E27FC236}">
                <a16:creationId xmlns:a16="http://schemas.microsoft.com/office/drawing/2014/main" id="{E87FFCF7-6D6D-4A48-8CCF-7C76AD5957E9}"/>
              </a:ext>
            </a:extLst>
          </p:cNvPr>
          <p:cNvCxnSpPr>
            <a:cxnSpLocks/>
          </p:cNvCxnSpPr>
          <p:nvPr/>
        </p:nvCxnSpPr>
        <p:spPr>
          <a:xfrm flipV="1">
            <a:off x="5263116" y="2492896"/>
            <a:ext cx="1757156" cy="101914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B285430-0769-4E02-8780-B47385494BA9}"/>
              </a:ext>
            </a:extLst>
          </p:cNvPr>
          <p:cNvCxnSpPr>
            <a:cxnSpLocks/>
          </p:cNvCxnSpPr>
          <p:nvPr/>
        </p:nvCxnSpPr>
        <p:spPr>
          <a:xfrm flipV="1">
            <a:off x="5263116" y="3646595"/>
            <a:ext cx="1829164" cy="2284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6A4AD81-CE50-476B-A55C-B7CEA04B6879}"/>
              </a:ext>
            </a:extLst>
          </p:cNvPr>
          <p:cNvCxnSpPr>
            <a:cxnSpLocks/>
          </p:cNvCxnSpPr>
          <p:nvPr/>
        </p:nvCxnSpPr>
        <p:spPr>
          <a:xfrm>
            <a:off x="5261485" y="3782794"/>
            <a:ext cx="1758787" cy="94153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F4EDAE30-89D4-4033-80D4-D7696BC85461}"/>
              </a:ext>
            </a:extLst>
          </p:cNvPr>
          <p:cNvSpPr txBox="1"/>
          <p:nvPr/>
        </p:nvSpPr>
        <p:spPr>
          <a:xfrm>
            <a:off x="2514638" y="2928801"/>
            <a:ext cx="2589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所有程序排队使用</a:t>
            </a:r>
            <a:r>
              <a:rPr lang="en-US" altLang="zh-CN" sz="2000" b="1" dirty="0"/>
              <a:t>I/O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C4D18B-8C6F-B8E9-2919-4FF0F7C4820D}"/>
              </a:ext>
            </a:extLst>
          </p:cNvPr>
          <p:cNvSpPr txBox="1"/>
          <p:nvPr/>
        </p:nvSpPr>
        <p:spPr>
          <a:xfrm>
            <a:off x="2450856" y="3367742"/>
            <a:ext cx="273347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I/O</a:t>
            </a:r>
            <a:endParaRPr lang="zh-CN" altLang="en-US" sz="2800" b="1" dirty="0"/>
          </a:p>
        </p:txBody>
      </p:sp>
      <p:sp>
        <p:nvSpPr>
          <p:cNvPr id="17" name="标注: 线形 16">
            <a:extLst>
              <a:ext uri="{FF2B5EF4-FFF2-40B4-BE49-F238E27FC236}">
                <a16:creationId xmlns:a16="http://schemas.microsoft.com/office/drawing/2014/main" id="{B3A22E09-3FCA-2D8D-9D12-1FD5CCE2FCD1}"/>
              </a:ext>
            </a:extLst>
          </p:cNvPr>
          <p:cNvSpPr/>
          <p:nvPr/>
        </p:nvSpPr>
        <p:spPr>
          <a:xfrm>
            <a:off x="6615174" y="982664"/>
            <a:ext cx="1081776" cy="689468"/>
          </a:xfrm>
          <a:prstGeom prst="borderCallout1">
            <a:avLst>
              <a:gd name="adj1" fmla="val 98385"/>
              <a:gd name="adj2" fmla="val 52083"/>
              <a:gd name="adj3" fmla="val 151966"/>
              <a:gd name="adj4" fmla="val 57700"/>
            </a:avLst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429234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" grpId="0"/>
      <p:bldP spid="1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02222-6EAB-41A3-9702-C7F0B890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使用缓冲流</a:t>
            </a:r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F7F245A9-2BE5-4C5D-B80E-A60CA0F62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528" y="1823556"/>
            <a:ext cx="1038225" cy="1038225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227CCA-0763-4C3B-BA3F-24D1863F1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72</a:t>
            </a:fld>
            <a:endParaRPr lang="zh-CN" altLang="en-US"/>
          </a:p>
        </p:txBody>
      </p:sp>
      <p:sp>
        <p:nvSpPr>
          <p:cNvPr id="11" name="流程图: 磁盘 10">
            <a:extLst>
              <a:ext uri="{FF2B5EF4-FFF2-40B4-BE49-F238E27FC236}">
                <a16:creationId xmlns:a16="http://schemas.microsoft.com/office/drawing/2014/main" id="{716348B3-9045-44A8-B4B6-1ADE282A1A5D}"/>
              </a:ext>
            </a:extLst>
          </p:cNvPr>
          <p:cNvSpPr/>
          <p:nvPr/>
        </p:nvSpPr>
        <p:spPr>
          <a:xfrm>
            <a:off x="938688" y="3022358"/>
            <a:ext cx="1512168" cy="1152128"/>
          </a:xfrm>
          <a:prstGeom prst="flowChartMagneticDisk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存储</a:t>
            </a:r>
          </a:p>
        </p:txBody>
      </p:sp>
      <p:sp>
        <p:nvSpPr>
          <p:cNvPr id="25" name="标注: 线形 24">
            <a:extLst>
              <a:ext uri="{FF2B5EF4-FFF2-40B4-BE49-F238E27FC236}">
                <a16:creationId xmlns:a16="http://schemas.microsoft.com/office/drawing/2014/main" id="{5555B559-2598-4C28-88F3-29438A3A2A87}"/>
              </a:ext>
            </a:extLst>
          </p:cNvPr>
          <p:cNvSpPr/>
          <p:nvPr/>
        </p:nvSpPr>
        <p:spPr>
          <a:xfrm>
            <a:off x="5942112" y="845812"/>
            <a:ext cx="1369808" cy="689468"/>
          </a:xfrm>
          <a:prstGeom prst="borderCallout1">
            <a:avLst>
              <a:gd name="adj1" fmla="val 98385"/>
              <a:gd name="adj2" fmla="val 52083"/>
              <a:gd name="adj3" fmla="val 172688"/>
              <a:gd name="adj4" fmla="val 54571"/>
            </a:avLst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缓冲流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83562F2-44A5-42B3-8C31-942A0FAC86A0}"/>
              </a:ext>
            </a:extLst>
          </p:cNvPr>
          <p:cNvSpPr txBox="1"/>
          <p:nvPr/>
        </p:nvSpPr>
        <p:spPr>
          <a:xfrm>
            <a:off x="268136" y="5212929"/>
            <a:ext cx="68021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程序</a:t>
            </a:r>
            <a:r>
              <a:rPr lang="en-US" altLang="zh-CN" sz="2400" dirty="0"/>
              <a:t>(</a:t>
            </a:r>
            <a:r>
              <a:rPr lang="zh-CN" altLang="en-US" sz="2400" dirty="0"/>
              <a:t>进程</a:t>
            </a:r>
            <a:r>
              <a:rPr lang="en-US" altLang="zh-CN" sz="2400" dirty="0"/>
              <a:t>)</a:t>
            </a:r>
            <a:r>
              <a:rPr lang="zh-CN" altLang="en-US" sz="2400" dirty="0"/>
              <a:t>需要用</a:t>
            </a:r>
            <a:r>
              <a:rPr lang="en-US" altLang="zh-CN" sz="2400" dirty="0"/>
              <a:t>data</a:t>
            </a:r>
            <a:r>
              <a:rPr lang="zh-CN" altLang="en-US" sz="2400" dirty="0"/>
              <a:t>的时候，排队等待</a:t>
            </a:r>
            <a:r>
              <a:rPr lang="en-US" altLang="zh-CN" sz="2400" dirty="0"/>
              <a:t>I/O</a:t>
            </a:r>
            <a:r>
              <a:rPr lang="zh-CN" altLang="en-US" sz="2400" dirty="0"/>
              <a:t>。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使用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I/O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时，由底层流读取</a:t>
            </a:r>
            <a:r>
              <a:rPr lang="zh-CN" altLang="en-US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一组</a:t>
            </a:r>
            <a:r>
              <a:rPr lang="en-US" altLang="zh-CN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data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存入缓冲流；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程序运行时，则从缓冲流获取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66DBA66-0AA2-4F9F-8947-1A386C4D7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270" y="3136261"/>
            <a:ext cx="1000125" cy="10382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369401-5830-4FD3-AA20-6D53521F8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4766" y="4234624"/>
            <a:ext cx="1047750" cy="10477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A2ED55E-4A13-48CF-9431-EBE7C7B147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694" y="2104616"/>
            <a:ext cx="827435" cy="75046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D5CCE18-496E-40CE-9C28-7313064E4E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1942" y="3330854"/>
            <a:ext cx="827435" cy="61368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D55C3CD-0920-4BC5-B112-F5D4485CB2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5754" y="4363427"/>
            <a:ext cx="649921" cy="750465"/>
          </a:xfrm>
          <a:prstGeom prst="rect">
            <a:avLst/>
          </a:prstGeom>
        </p:spPr>
      </p:pic>
      <p:cxnSp>
        <p:nvCxnSpPr>
          <p:cNvPr id="1024" name="直接箭头连接符 1023">
            <a:extLst>
              <a:ext uri="{FF2B5EF4-FFF2-40B4-BE49-F238E27FC236}">
                <a16:creationId xmlns:a16="http://schemas.microsoft.com/office/drawing/2014/main" id="{E87FFCF7-6D6D-4A48-8CCF-7C76AD5957E9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213862" y="2479849"/>
            <a:ext cx="1052832" cy="111857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B285430-0769-4E02-8780-B47385494BA9}"/>
              </a:ext>
            </a:extLst>
          </p:cNvPr>
          <p:cNvCxnSpPr>
            <a:cxnSpLocks/>
          </p:cNvCxnSpPr>
          <p:nvPr/>
        </p:nvCxnSpPr>
        <p:spPr>
          <a:xfrm>
            <a:off x="5213862" y="3676967"/>
            <a:ext cx="101808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6A4AD81-CE50-476B-A55C-B7CEA04B6879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197127" y="3859144"/>
            <a:ext cx="1198627" cy="87951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FEBDEC3-2B73-4E75-83B7-EEB4031EEBF5}"/>
              </a:ext>
            </a:extLst>
          </p:cNvPr>
          <p:cNvCxnSpPr>
            <a:cxnSpLocks/>
          </p:cNvCxnSpPr>
          <p:nvPr/>
        </p:nvCxnSpPr>
        <p:spPr>
          <a:xfrm flipV="1">
            <a:off x="7094129" y="2479849"/>
            <a:ext cx="499329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BBDC92B-3991-407C-9C48-C8A054404038}"/>
              </a:ext>
            </a:extLst>
          </p:cNvPr>
          <p:cNvCxnSpPr>
            <a:cxnSpLocks/>
          </p:cNvCxnSpPr>
          <p:nvPr/>
        </p:nvCxnSpPr>
        <p:spPr>
          <a:xfrm flipV="1">
            <a:off x="7120671" y="3685220"/>
            <a:ext cx="499329" cy="91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C935558-0C9E-40EB-872D-28CEF9C9838F}"/>
              </a:ext>
            </a:extLst>
          </p:cNvPr>
          <p:cNvCxnSpPr>
            <a:cxnSpLocks/>
          </p:cNvCxnSpPr>
          <p:nvPr/>
        </p:nvCxnSpPr>
        <p:spPr>
          <a:xfrm flipV="1">
            <a:off x="7070316" y="4708893"/>
            <a:ext cx="499329" cy="91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08C93FD-E91C-50E3-DA87-91E4BFE4DBB7}"/>
              </a:ext>
            </a:extLst>
          </p:cNvPr>
          <p:cNvSpPr txBox="1"/>
          <p:nvPr/>
        </p:nvSpPr>
        <p:spPr>
          <a:xfrm>
            <a:off x="2450856" y="3367742"/>
            <a:ext cx="273347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I/O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BD4AB3-E8AE-1C78-F5CF-54EB45580B3A}"/>
              </a:ext>
            </a:extLst>
          </p:cNvPr>
          <p:cNvSpPr txBox="1"/>
          <p:nvPr/>
        </p:nvSpPr>
        <p:spPr>
          <a:xfrm>
            <a:off x="2531047" y="2946455"/>
            <a:ext cx="2540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所有程序共享</a:t>
            </a:r>
            <a:r>
              <a:rPr lang="en-US" altLang="zh-CN" sz="2400" b="1" dirty="0"/>
              <a:t>I/O</a:t>
            </a:r>
            <a:endParaRPr lang="zh-CN" altLang="en-US" sz="2400" b="1" dirty="0"/>
          </a:p>
        </p:txBody>
      </p:sp>
      <p:sp>
        <p:nvSpPr>
          <p:cNvPr id="7" name="标注: 线形 6">
            <a:extLst>
              <a:ext uri="{FF2B5EF4-FFF2-40B4-BE49-F238E27FC236}">
                <a16:creationId xmlns:a16="http://schemas.microsoft.com/office/drawing/2014/main" id="{BA10187B-35FD-AC04-5E00-5106FE54DE75}"/>
              </a:ext>
            </a:extLst>
          </p:cNvPr>
          <p:cNvSpPr/>
          <p:nvPr/>
        </p:nvSpPr>
        <p:spPr>
          <a:xfrm>
            <a:off x="7547946" y="811326"/>
            <a:ext cx="1081776" cy="689468"/>
          </a:xfrm>
          <a:prstGeom prst="borderCallout1">
            <a:avLst>
              <a:gd name="adj1" fmla="val 98385"/>
              <a:gd name="adj2" fmla="val 52083"/>
              <a:gd name="adj3" fmla="val 151966"/>
              <a:gd name="adj4" fmla="val 57700"/>
            </a:avLst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202238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/>
      <p:bldP spid="6" grpId="0"/>
      <p:bldP spid="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FDFF949-8F94-4AE9-AE3F-3D663877772B}"/>
              </a:ext>
            </a:extLst>
          </p:cNvPr>
          <p:cNvSpPr/>
          <p:nvPr/>
        </p:nvSpPr>
        <p:spPr>
          <a:xfrm>
            <a:off x="3709125" y="3034802"/>
            <a:ext cx="3357836" cy="122284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683B002-0AC0-42E5-A80B-C7AECFEF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BufferedStream(</a:t>
            </a:r>
            <a:r>
              <a:rPr lang="zh-CN" altLang="en-US" b="0">
                <a:solidFill>
                  <a:schemeClr val="tx1"/>
                </a:solidFill>
              </a:rPr>
              <a:t>缓冲流</a:t>
            </a:r>
            <a:r>
              <a:rPr lang="en-US" altLang="zh-CN" b="0">
                <a:solidFill>
                  <a:schemeClr val="tx1"/>
                </a:solidFill>
              </a:rPr>
              <a:t>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D25884-B58D-4B61-B6E0-E09B323A1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Times New Roman" pitchFamily="18" charset="0"/>
              </a:rPr>
              <a:t>缓冲输入流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8D0509-C738-4B3D-925E-E2A8D683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32207"/>
            <a:ext cx="21336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73</a:t>
            </a:fld>
            <a:endParaRPr lang="zh-CN" altLang="en-US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1DDB0FB5-8ED4-4A7C-80F4-CA1812BA0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872" y="3290164"/>
            <a:ext cx="1420582" cy="535531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zh-CN" altLang="en-US" sz="3200">
                <a:solidFill>
                  <a:schemeClr val="tx1"/>
                </a:solidFill>
                <a:latin typeface="Times New Roman" pitchFamily="18" charset="0"/>
              </a:rPr>
              <a:t>数据源</a:t>
            </a:r>
            <a:endParaRPr kumimoji="1" lang="zh-CN" altLang="en-US" sz="32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00443C7E-F54B-4FEE-B599-E4FEA3837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597" y="3292354"/>
            <a:ext cx="1702867" cy="572547"/>
          </a:xfrm>
          <a:prstGeom prst="rightArrow">
            <a:avLst>
              <a:gd name="adj1" fmla="val 50000"/>
              <a:gd name="adj2" fmla="val 12940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B3D4B9EC-2331-493C-A0E7-A9DE44F39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197" y="2924944"/>
            <a:ext cx="1808508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</a:rPr>
              <a:t>节点输入流 </a:t>
            </a:r>
          </a:p>
        </p:txBody>
      </p:sp>
      <p:sp>
        <p:nvSpPr>
          <p:cNvPr id="21" name="Text Box 18">
            <a:extLst>
              <a:ext uri="{FF2B5EF4-FFF2-40B4-BE49-F238E27FC236}">
                <a16:creationId xmlns:a16="http://schemas.microsoft.com/office/drawing/2014/main" id="{40617A08-7131-433D-B1F8-36CE8F894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992" y="2549254"/>
            <a:ext cx="1872208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</a:rPr>
              <a:t>缓冲输入流</a:t>
            </a: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E8EDD156-CCA7-4B40-86A1-E628E309B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056" y="2745774"/>
            <a:ext cx="1177447" cy="18158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en-US" altLang="zh-CN" dirty="0">
              <a:solidFill>
                <a:schemeClr val="tx1"/>
              </a:solidFill>
            </a:endParaRPr>
          </a:p>
          <a:p>
            <a:pPr algn="ctr" eaLnBrk="1" hangingPunct="1"/>
            <a:r>
              <a:rPr lang="en-US" altLang="zh-CN" dirty="0">
                <a:solidFill>
                  <a:schemeClr val="tx1"/>
                </a:solidFill>
              </a:rPr>
              <a:t>Java</a:t>
            </a:r>
            <a:r>
              <a:rPr lang="zh-CN" altLang="en-US" dirty="0">
                <a:solidFill>
                  <a:schemeClr val="tx1"/>
                </a:solidFill>
              </a:rPr>
              <a:t>程序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 eaLnBrk="1" hangingPunct="1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CDEE162-44BA-4C8C-9EAB-B6D0D0EC30FD}"/>
              </a:ext>
            </a:extLst>
          </p:cNvPr>
          <p:cNvSpPr/>
          <p:nvPr/>
        </p:nvSpPr>
        <p:spPr>
          <a:xfrm>
            <a:off x="3775679" y="3070162"/>
            <a:ext cx="1150906" cy="1152128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Data</a:t>
            </a:r>
            <a:r>
              <a:rPr lang="zh-CN" altLang="en-US" sz="2400" b="1" dirty="0">
                <a:solidFill>
                  <a:schemeClr val="tx1"/>
                </a:solidFill>
              </a:rPr>
              <a:t>缓冲区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A0266F89-6959-4AF4-9C26-14B84FB94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585" y="3388189"/>
            <a:ext cx="2079713" cy="403225"/>
          </a:xfrm>
          <a:prstGeom prst="rightArrow">
            <a:avLst>
              <a:gd name="adj1" fmla="val 50000"/>
              <a:gd name="adj2" fmla="val 129405"/>
            </a:avLst>
          </a:prstGeom>
          <a:solidFill>
            <a:srgbClr val="99CCFF"/>
          </a:solidFill>
          <a:ln w="38100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44D34B-EE20-60D4-A21A-A06CB51E8DE2}"/>
              </a:ext>
            </a:extLst>
          </p:cNvPr>
          <p:cNvSpPr txBox="1"/>
          <p:nvPr/>
        </p:nvSpPr>
        <p:spPr>
          <a:xfrm>
            <a:off x="2192495" y="3373263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data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2901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/>
      <p:bldP spid="21" grpId="0" animBg="1"/>
      <p:bldP spid="13" grpId="0" animBg="1"/>
      <p:bldP spid="27" grpId="0" animBg="1"/>
      <p:bldP spid="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74BF84EA-AE2D-4E2E-B73B-4C28CCDBCC5A}"/>
              </a:ext>
            </a:extLst>
          </p:cNvPr>
          <p:cNvSpPr/>
          <p:nvPr/>
        </p:nvSpPr>
        <p:spPr>
          <a:xfrm>
            <a:off x="4201377" y="3285885"/>
            <a:ext cx="2693558" cy="112616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683B002-0AC0-42E5-A80B-C7AECFEF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BufferedStream(</a:t>
            </a:r>
            <a:r>
              <a:rPr lang="zh-CN" altLang="en-US" b="0">
                <a:solidFill>
                  <a:schemeClr val="tx1"/>
                </a:solidFill>
              </a:rPr>
              <a:t>缓冲流</a:t>
            </a:r>
            <a:r>
              <a:rPr lang="en-US" altLang="zh-CN" b="0">
                <a:solidFill>
                  <a:schemeClr val="tx1"/>
                </a:solidFill>
              </a:rPr>
              <a:t>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D25884-B58D-4B61-B6E0-E09B323A1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Times New Roman" pitchFamily="18" charset="0"/>
              </a:rPr>
              <a:t>缓冲输出流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8D0509-C738-4B3D-925E-E2A8D683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74</a:t>
            </a:fld>
            <a:endParaRPr lang="zh-CN" altLang="en-US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1DDB0FB5-8ED4-4A7C-80F4-CA1812BA0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335" y="3285885"/>
            <a:ext cx="1420564" cy="95410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</a:rPr>
              <a:t>数据</a:t>
            </a:r>
            <a:endParaRPr kumimoji="1" lang="en-US" altLang="zh-CN">
              <a:solidFill>
                <a:schemeClr val="tx1"/>
              </a:solidFill>
              <a:latin typeface="Times New Roman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</a:rPr>
              <a:t>目的地</a:t>
            </a:r>
            <a:endParaRPr kumimoji="1" lang="zh-CN" alt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00443C7E-F54B-4FEE-B599-E4FEA3837D1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444239" y="3501008"/>
            <a:ext cx="1711344" cy="648071"/>
          </a:xfrm>
          <a:prstGeom prst="rightArrow">
            <a:avLst>
              <a:gd name="adj1" fmla="val 50000"/>
              <a:gd name="adj2" fmla="val 8031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B3D4B9EC-2331-493C-A0E7-A9DE44F39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8842" y="4117392"/>
            <a:ext cx="15392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zh-CN" altLang="en-US" sz="2000" dirty="0">
                <a:solidFill>
                  <a:schemeClr val="tx1"/>
                </a:solidFill>
                <a:latin typeface="Times New Roman" pitchFamily="18" charset="0"/>
              </a:rPr>
              <a:t>节点输出流 </a:t>
            </a:r>
          </a:p>
        </p:txBody>
      </p:sp>
      <p:sp>
        <p:nvSpPr>
          <p:cNvPr id="21" name="Text Box 18">
            <a:extLst>
              <a:ext uri="{FF2B5EF4-FFF2-40B4-BE49-F238E27FC236}">
                <a16:creationId xmlns:a16="http://schemas.microsoft.com/office/drawing/2014/main" id="{40617A08-7131-433D-B1F8-36CE8F894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8564" y="4421174"/>
            <a:ext cx="1767222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</a:rPr>
              <a:t>缓冲输出流</a:t>
            </a: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E8EDD156-CCA7-4B40-86A1-E628E309B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9535" y="2894081"/>
            <a:ext cx="1269445" cy="18158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en-US" altLang="zh-CN" dirty="0">
              <a:solidFill>
                <a:schemeClr val="tx1"/>
              </a:solidFill>
            </a:endParaRPr>
          </a:p>
          <a:p>
            <a:pPr algn="ctr" eaLnBrk="1" hangingPunct="1"/>
            <a:r>
              <a:rPr lang="en-US" altLang="zh-CN" dirty="0">
                <a:solidFill>
                  <a:schemeClr val="tx1"/>
                </a:solidFill>
              </a:rPr>
              <a:t>Java</a:t>
            </a:r>
            <a:r>
              <a:rPr lang="zh-CN" altLang="en-US" dirty="0">
                <a:solidFill>
                  <a:schemeClr val="tx1"/>
                </a:solidFill>
              </a:rPr>
              <a:t>程序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 eaLnBrk="1" hangingPunct="1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D52A715-75BC-4D7D-A247-C8C3FFFBA482}"/>
              </a:ext>
            </a:extLst>
          </p:cNvPr>
          <p:cNvGrpSpPr/>
          <p:nvPr/>
        </p:nvGrpSpPr>
        <p:grpSpPr>
          <a:xfrm>
            <a:off x="4276032" y="3356992"/>
            <a:ext cx="2604301" cy="1008112"/>
            <a:chOff x="3504551" y="4261081"/>
            <a:chExt cx="2333712" cy="100811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CDEE162-44BA-4C8C-9EAB-B6D0D0EC30FD}"/>
                </a:ext>
              </a:extLst>
            </p:cNvPr>
            <p:cNvSpPr/>
            <p:nvPr/>
          </p:nvSpPr>
          <p:spPr>
            <a:xfrm>
              <a:off x="4750745" y="4261081"/>
              <a:ext cx="1087518" cy="1008112"/>
            </a:xfrm>
            <a:prstGeom prst="rect">
              <a:avLst/>
            </a:prstGeom>
            <a:solidFill>
              <a:srgbClr val="99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缓冲区</a:t>
              </a:r>
            </a:p>
          </p:txBody>
        </p:sp>
        <p:sp>
          <p:nvSpPr>
            <p:cNvPr id="27" name="AutoShape 7">
              <a:extLst>
                <a:ext uri="{FF2B5EF4-FFF2-40B4-BE49-F238E27FC236}">
                  <a16:creationId xmlns:a16="http://schemas.microsoft.com/office/drawing/2014/main" id="{A0266F89-6959-4AF4-9C26-14B84FB94C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504551" y="4504496"/>
              <a:ext cx="1233111" cy="403225"/>
            </a:xfrm>
            <a:prstGeom prst="rightArrow">
              <a:avLst>
                <a:gd name="adj1" fmla="val 50000"/>
                <a:gd name="adj2" fmla="val 129405"/>
              </a:avLst>
            </a:prstGeom>
            <a:solidFill>
              <a:srgbClr val="99CCFF"/>
            </a:solidFill>
            <a:ln w="38100">
              <a:solidFill>
                <a:schemeClr val="accent5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tx1"/>
                </a:solidFill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8E1A5ECA-698E-0DFD-8E9F-AD8F3C36C552}"/>
              </a:ext>
            </a:extLst>
          </p:cNvPr>
          <p:cNvSpPr txBox="1"/>
          <p:nvPr/>
        </p:nvSpPr>
        <p:spPr>
          <a:xfrm>
            <a:off x="3118487" y="3611714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data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5445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11" grpId="0"/>
      <p:bldP spid="21" grpId="0" animBg="1"/>
      <p:bldP spid="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BufferedStream</a:t>
            </a:r>
            <a:r>
              <a:rPr kumimoji="1" lang="en-US" altLang="zh-CN" dirty="0"/>
              <a:t>(</a:t>
            </a:r>
            <a:r>
              <a:rPr lang="zh-CN" altLang="en-US" b="0" dirty="0">
                <a:solidFill>
                  <a:schemeClr val="tx1"/>
                </a:solidFill>
              </a:rPr>
              <a:t>缓冲流</a:t>
            </a:r>
            <a:r>
              <a:rPr lang="en-US" altLang="zh-CN" b="0" dirty="0">
                <a:solidFill>
                  <a:schemeClr val="tx1"/>
                </a:solidFill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8152"/>
            <a:ext cx="8229600" cy="450215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对于</a:t>
            </a:r>
            <a:r>
              <a:rPr lang="en-US" altLang="zh-CN" b="1" dirty="0" err="1">
                <a:solidFill>
                  <a:srgbClr val="000099"/>
                </a:solidFill>
              </a:rPr>
              <a:t>BufferedReader</a:t>
            </a:r>
            <a:r>
              <a:rPr lang="zh-CN" altLang="en-US" dirty="0"/>
              <a:t>和</a:t>
            </a:r>
            <a:r>
              <a:rPr lang="en-US" altLang="zh-CN" b="1" dirty="0" err="1">
                <a:solidFill>
                  <a:srgbClr val="000099"/>
                </a:solidFill>
              </a:rPr>
              <a:t>BufferedWrite</a:t>
            </a:r>
            <a:r>
              <a:rPr lang="en-US" altLang="zh-CN" dirty="0" err="1"/>
              <a:t>r</a:t>
            </a:r>
            <a:r>
              <a:rPr lang="zh-CN" altLang="en-US" dirty="0"/>
              <a:t>，本质是</a:t>
            </a:r>
            <a:r>
              <a:rPr lang="zh-CN" altLang="en-US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为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底层字符输入输出流</a:t>
            </a:r>
            <a:r>
              <a:rPr lang="zh-CN" altLang="en-US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添加缓冲功能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spcBef>
                <a:spcPts val="0"/>
              </a:spcBef>
            </a:pPr>
            <a:endParaRPr lang="zh-CN" altLang="en-US" dirty="0"/>
          </a:p>
          <a:p>
            <a:pPr>
              <a:spcBef>
                <a:spcPts val="0"/>
              </a:spcBef>
            </a:pPr>
            <a:r>
              <a:rPr lang="zh-CN" altLang="en-US" dirty="0"/>
              <a:t>将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底层流</a:t>
            </a:r>
            <a:r>
              <a:rPr lang="zh-CN" altLang="en-US" dirty="0"/>
              <a:t>中</a:t>
            </a:r>
            <a:r>
              <a:rPr lang="zh-CN" altLang="en-US" b="1" dirty="0">
                <a:solidFill>
                  <a:srgbClr val="000099"/>
                </a:solidFill>
              </a:rPr>
              <a:t>要读取的或者要写入的数据，</a:t>
            </a:r>
            <a:r>
              <a:rPr lang="zh-CN" altLang="en-US" dirty="0"/>
              <a:t>以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一次读取一组</a:t>
            </a:r>
            <a:r>
              <a:rPr lang="zh-CN" altLang="en-US" dirty="0"/>
              <a:t>的形式</a:t>
            </a:r>
            <a:r>
              <a:rPr lang="en-US" altLang="zh-CN" dirty="0"/>
              <a:t>(</a:t>
            </a:r>
            <a:r>
              <a:rPr lang="zh-CN" altLang="en-US" dirty="0"/>
              <a:t>默认为</a:t>
            </a:r>
            <a:r>
              <a:rPr lang="en-US" altLang="zh-CN" b="1" dirty="0">
                <a:solidFill>
                  <a:srgbClr val="FF0000"/>
                </a:solidFill>
              </a:rPr>
              <a:t>8k</a:t>
            </a:r>
            <a:r>
              <a:rPr lang="en-US" altLang="zh-CN" dirty="0"/>
              <a:t>)</a:t>
            </a:r>
            <a:r>
              <a:rPr lang="zh-CN" altLang="en-US" dirty="0"/>
              <a:t>，将数据读取或者写入到</a:t>
            </a:r>
            <a:r>
              <a:rPr lang="zh-CN" altLang="en-US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缓冲流</a:t>
            </a:r>
            <a:r>
              <a:rPr lang="zh-CN" altLang="en-US" dirty="0"/>
              <a:t>在内存的缓冲区</a:t>
            </a:r>
            <a:r>
              <a:rPr lang="en-US" altLang="zh-CN" b="1" dirty="0">
                <a:solidFill>
                  <a:srgbClr val="FF0000"/>
                </a:solidFill>
              </a:rPr>
              <a:t>buffer</a:t>
            </a:r>
            <a:r>
              <a:rPr lang="zh-CN" altLang="en-US" dirty="0"/>
              <a:t>中，再对</a:t>
            </a:r>
            <a:r>
              <a:rPr lang="en-US" altLang="zh-CN" b="1" dirty="0">
                <a:solidFill>
                  <a:srgbClr val="FF0000"/>
                </a:solidFill>
              </a:rPr>
              <a:t>buffer</a:t>
            </a:r>
            <a:r>
              <a:rPr lang="zh-CN" altLang="en-US" dirty="0"/>
              <a:t>进行操作。</a:t>
            </a:r>
            <a:endParaRPr lang="en-US" altLang="zh-CN" dirty="0"/>
          </a:p>
          <a:p>
            <a:pPr>
              <a:spcBef>
                <a:spcPts val="0"/>
              </a:spcBef>
            </a:pPr>
            <a:endParaRPr lang="zh-CN" altLang="en-US" dirty="0"/>
          </a:p>
          <a:p>
            <a:pPr>
              <a:spcBef>
                <a:spcPts val="0"/>
              </a:spcBef>
            </a:pPr>
            <a:r>
              <a:rPr lang="zh-CN" altLang="en-US" dirty="0"/>
              <a:t>这样不但效率、还能节省资源。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缓冲流</a:t>
            </a:r>
            <a:r>
              <a:rPr lang="en-US" altLang="zh-CN" b="0">
                <a:solidFill>
                  <a:schemeClr val="tx1"/>
                </a:solidFill>
              </a:rPr>
              <a:t>--</a:t>
            </a:r>
            <a:r>
              <a:rPr lang="en-US" altLang="zh-CN">
                <a:solidFill>
                  <a:srgbClr val="000066"/>
                </a:solidFill>
              </a:rPr>
              <a:t>BufferedReader</a:t>
            </a:r>
            <a:r>
              <a:rPr lang="zh-CN" altLang="en-US">
                <a:solidFill>
                  <a:srgbClr val="000066"/>
                </a:solidFill>
              </a:rPr>
              <a:t>类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idx="1"/>
          </p:nvPr>
        </p:nvSpPr>
        <p:spPr>
          <a:xfrm>
            <a:off x="319691" y="1500174"/>
            <a:ext cx="8458200" cy="40386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rgbClr val="000066"/>
                </a:solidFill>
              </a:rPr>
              <a:t>构造方法</a:t>
            </a:r>
          </a:p>
          <a:p>
            <a:pPr lvl="1"/>
            <a:r>
              <a:rPr lang="en-US" altLang="zh-CN" b="1" dirty="0"/>
              <a:t>public </a:t>
            </a:r>
            <a:r>
              <a:rPr lang="en-US" altLang="zh-CN" b="1" dirty="0" err="1"/>
              <a:t>BufferedReader</a:t>
            </a:r>
            <a:r>
              <a:rPr lang="en-US" altLang="zh-CN" b="1" dirty="0"/>
              <a:t>(</a:t>
            </a:r>
            <a:r>
              <a:rPr lang="en-US" altLang="zh-CN" b="1" dirty="0">
                <a:solidFill>
                  <a:srgbClr val="000099"/>
                </a:solidFill>
              </a:rPr>
              <a:t>Reader</a:t>
            </a:r>
            <a:r>
              <a:rPr lang="en-US" altLang="zh-CN" b="1" dirty="0"/>
              <a:t> in);</a:t>
            </a:r>
          </a:p>
          <a:p>
            <a:pPr lvl="1" eaLnBrk="1" hangingPunct="1"/>
            <a:r>
              <a:rPr lang="en-US" altLang="zh-CN" b="1" dirty="0"/>
              <a:t>public </a:t>
            </a:r>
            <a:r>
              <a:rPr lang="en-US" altLang="zh-CN" b="1" dirty="0" err="1"/>
              <a:t>BufferedReader</a:t>
            </a:r>
            <a:r>
              <a:rPr lang="en-US" altLang="zh-CN" b="1" dirty="0"/>
              <a:t>(</a:t>
            </a:r>
            <a:r>
              <a:rPr lang="en-US" altLang="zh-CN" b="1" dirty="0">
                <a:solidFill>
                  <a:srgbClr val="000099"/>
                </a:solidFill>
              </a:rPr>
              <a:t>Reader</a:t>
            </a:r>
            <a:r>
              <a:rPr lang="en-US" altLang="zh-CN" b="1" dirty="0"/>
              <a:t> in, int size);  </a:t>
            </a:r>
          </a:p>
          <a:p>
            <a:pPr lvl="2" eaLnBrk="1" hangingPunct="1"/>
            <a:r>
              <a:rPr lang="en-US" altLang="zh-CN" sz="2400" b="1" dirty="0"/>
              <a:t>size</a:t>
            </a:r>
            <a:r>
              <a:rPr lang="zh-CN" altLang="en-US" sz="2400" b="1" dirty="0"/>
              <a:t>为缓冲区的大小</a:t>
            </a:r>
            <a:endParaRPr lang="en-US" altLang="zh-CN" sz="2400" b="1" dirty="0"/>
          </a:p>
          <a:p>
            <a:pPr lvl="2" eaLnBrk="1" hangingPunct="1"/>
            <a:endParaRPr lang="zh-CN" altLang="en-US" sz="2100" b="1" dirty="0"/>
          </a:p>
          <a:p>
            <a:pPr eaLnBrk="1" hangingPunct="1"/>
            <a:r>
              <a:rPr lang="en-US" altLang="zh-CN" dirty="0" err="1">
                <a:solidFill>
                  <a:srgbClr val="000066"/>
                </a:solidFill>
              </a:rPr>
              <a:t>BufferedReader</a:t>
            </a:r>
            <a:r>
              <a:rPr lang="zh-CN" altLang="en-US" dirty="0">
                <a:solidFill>
                  <a:srgbClr val="000066"/>
                </a:solidFill>
              </a:rPr>
              <a:t>对象的创建</a:t>
            </a:r>
          </a:p>
          <a:p>
            <a:pPr lvl="1" eaLnBrk="1" hangingPunct="1"/>
            <a:r>
              <a:rPr lang="zh-CN" altLang="en-US" dirty="0">
                <a:solidFill>
                  <a:srgbClr val="000066"/>
                </a:solidFill>
              </a:rPr>
              <a:t> 先创建一个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Reader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子类的对象</a:t>
            </a:r>
            <a:r>
              <a:rPr lang="zh-CN" altLang="en-US" dirty="0">
                <a:solidFill>
                  <a:srgbClr val="000066"/>
                </a:solidFill>
              </a:rPr>
              <a:t>，然后使用这个对象来创建</a:t>
            </a:r>
            <a:r>
              <a:rPr lang="zh-CN" altLang="en-US" b="1" dirty="0">
                <a:solidFill>
                  <a:srgbClr val="000066"/>
                </a:solidFill>
              </a:rPr>
              <a:t>缓冲流对象</a:t>
            </a:r>
            <a:r>
              <a:rPr lang="zh-CN" altLang="en-US" dirty="0">
                <a:solidFill>
                  <a:srgbClr val="000066"/>
                </a:solidFill>
              </a:rPr>
              <a:t>。</a:t>
            </a:r>
          </a:p>
          <a:p>
            <a:pPr lvl="1" eaLnBrk="1" hangingPunct="1"/>
            <a:endParaRPr lang="en-US" altLang="zh-CN" dirty="0">
              <a:solidFill>
                <a:srgbClr val="000066"/>
              </a:solidFill>
            </a:endParaRPr>
          </a:p>
        </p:txBody>
      </p:sp>
      <p:sp>
        <p:nvSpPr>
          <p:cNvPr id="839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8CACFA0-F707-4FB1-AFEB-29A48D1E9DB8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76</a:t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366109" y="5242745"/>
            <a:ext cx="8458200" cy="757130"/>
          </a:xfrm>
          <a:prstGeom prst="rect">
            <a:avLst/>
          </a:prstGeom>
          <a:noFill/>
          <a:ln w="22225">
            <a:solidFill>
              <a:srgbClr val="396FE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10000"/>
              </a:spcBef>
            </a:pPr>
            <a:r>
              <a:rPr lang="en-US" altLang="zh-CN" sz="2400" dirty="0" err="1">
                <a:solidFill>
                  <a:srgbClr val="000066"/>
                </a:solidFill>
                <a:latin typeface="Tahoma" pitchFamily="34" charset="0"/>
                <a:ea typeface="隶书" pitchFamily="49" charset="-122"/>
                <a:cs typeface="Tahoma" pitchFamily="34" charset="0"/>
              </a:rPr>
              <a:t>FileReader</a:t>
            </a:r>
            <a:r>
              <a:rPr lang="en-US" altLang="zh-CN" sz="2400" dirty="0">
                <a:solidFill>
                  <a:srgbClr val="000066"/>
                </a:solidFill>
                <a:latin typeface="Tahoma" pitchFamily="34" charset="0"/>
                <a:ea typeface="隶书" pitchFamily="49" charset="-122"/>
                <a:cs typeface="Tahoma" pitchFamily="34" charset="0"/>
              </a:rPr>
              <a:t>  </a:t>
            </a:r>
            <a:r>
              <a:rPr lang="en-US" altLang="zh-CN" sz="2400" dirty="0" err="1">
                <a:solidFill>
                  <a:srgbClr val="FF0000"/>
                </a:solidFill>
                <a:latin typeface="Tahoma" pitchFamily="34" charset="0"/>
                <a:ea typeface="隶书" pitchFamily="49" charset="-122"/>
                <a:cs typeface="Tahoma" pitchFamily="34" charset="0"/>
              </a:rPr>
              <a:t>inOne</a:t>
            </a:r>
            <a:r>
              <a:rPr lang="en-US" altLang="zh-CN" sz="2400" dirty="0">
                <a:solidFill>
                  <a:srgbClr val="000066"/>
                </a:solidFill>
                <a:latin typeface="Tahoma" pitchFamily="34" charset="0"/>
                <a:ea typeface="隶书" pitchFamily="49" charset="-122"/>
                <a:cs typeface="Tahoma" pitchFamily="34" charset="0"/>
              </a:rPr>
              <a:t> = new </a:t>
            </a:r>
            <a:r>
              <a:rPr lang="en-US" altLang="zh-CN" sz="2400" dirty="0" err="1">
                <a:solidFill>
                  <a:srgbClr val="000066"/>
                </a:solidFill>
                <a:latin typeface="Tahoma" pitchFamily="34" charset="0"/>
                <a:ea typeface="隶书" pitchFamily="49" charset="-122"/>
                <a:cs typeface="Tahoma" pitchFamily="34" charset="0"/>
              </a:rPr>
              <a:t>FileReader</a:t>
            </a:r>
            <a:r>
              <a:rPr lang="en-US" altLang="zh-CN" sz="2400" dirty="0">
                <a:solidFill>
                  <a:srgbClr val="000066"/>
                </a:solidFill>
                <a:latin typeface="Tahoma" pitchFamily="34" charset="0"/>
                <a:ea typeface="隶书" pitchFamily="49" charset="-122"/>
                <a:cs typeface="Tahoma" pitchFamily="34" charset="0"/>
              </a:rPr>
              <a:t>("</a:t>
            </a:r>
            <a:r>
              <a:rPr lang="en-US" altLang="zh-CN" sz="2400" dirty="0">
                <a:solidFill>
                  <a:srgbClr val="0000CC"/>
                </a:solidFill>
                <a:latin typeface="Tahoma" pitchFamily="34" charset="0"/>
                <a:ea typeface="隶书" pitchFamily="49" charset="-122"/>
                <a:cs typeface="Tahoma" pitchFamily="34" charset="0"/>
              </a:rPr>
              <a:t>Student.txt</a:t>
            </a:r>
            <a:r>
              <a:rPr lang="en-US" altLang="zh-CN" sz="2400" dirty="0">
                <a:solidFill>
                  <a:srgbClr val="000066"/>
                </a:solidFill>
                <a:latin typeface="Tahoma" pitchFamily="34" charset="0"/>
                <a:ea typeface="隶书" pitchFamily="49" charset="-122"/>
                <a:cs typeface="Tahoma" pitchFamily="34" charset="0"/>
              </a:rPr>
              <a:t>");</a:t>
            </a:r>
          </a:p>
          <a:p>
            <a:pPr algn="l" eaLnBrk="1" hangingPunct="1">
              <a:lnSpc>
                <a:spcPct val="85000"/>
              </a:lnSpc>
              <a:spcBef>
                <a:spcPct val="10000"/>
              </a:spcBef>
            </a:pPr>
            <a:r>
              <a:rPr lang="en-US" altLang="zh-CN" sz="2400" dirty="0" err="1">
                <a:solidFill>
                  <a:srgbClr val="000066"/>
                </a:solidFill>
                <a:latin typeface="Tahoma" pitchFamily="34" charset="0"/>
                <a:ea typeface="隶书" pitchFamily="49" charset="-122"/>
                <a:cs typeface="Tahoma" pitchFamily="34" charset="0"/>
              </a:rPr>
              <a:t>BufferedReader</a:t>
            </a:r>
            <a:r>
              <a:rPr lang="en-US" altLang="zh-CN" sz="2400" dirty="0">
                <a:solidFill>
                  <a:srgbClr val="000066"/>
                </a:solidFill>
                <a:latin typeface="Tahoma" pitchFamily="34" charset="0"/>
                <a:ea typeface="隶书" pitchFamily="49" charset="-122"/>
                <a:cs typeface="Tahoma" pitchFamily="34" charset="0"/>
              </a:rPr>
              <a:t> </a:t>
            </a:r>
            <a:r>
              <a:rPr lang="en-US" altLang="zh-CN" sz="2400" dirty="0" err="1">
                <a:solidFill>
                  <a:srgbClr val="006600"/>
                </a:solidFill>
                <a:latin typeface="Tahoma" pitchFamily="34" charset="0"/>
                <a:ea typeface="隶书" pitchFamily="49" charset="-122"/>
                <a:cs typeface="Tahoma" pitchFamily="34" charset="0"/>
              </a:rPr>
              <a:t>inTwo</a:t>
            </a:r>
            <a:r>
              <a:rPr lang="en-US" altLang="zh-CN" sz="2400" dirty="0">
                <a:solidFill>
                  <a:srgbClr val="000066"/>
                </a:solidFill>
                <a:latin typeface="Tahoma" pitchFamily="34" charset="0"/>
                <a:ea typeface="隶书" pitchFamily="49" charset="-122"/>
                <a:cs typeface="Tahoma" pitchFamily="34" charset="0"/>
              </a:rPr>
              <a:t> = new </a:t>
            </a:r>
            <a:r>
              <a:rPr lang="en-US" altLang="zh-CN" sz="2400" dirty="0" err="1">
                <a:solidFill>
                  <a:srgbClr val="000066"/>
                </a:solidFill>
                <a:latin typeface="Tahoma" pitchFamily="34" charset="0"/>
                <a:ea typeface="隶书" pitchFamily="49" charset="-122"/>
                <a:cs typeface="Tahoma" pitchFamily="34" charset="0"/>
              </a:rPr>
              <a:t>BufferedReader</a:t>
            </a:r>
            <a:r>
              <a:rPr lang="en-US" altLang="zh-CN" sz="2400" dirty="0">
                <a:solidFill>
                  <a:srgbClr val="000066"/>
                </a:solidFill>
                <a:latin typeface="Tahoma" pitchFamily="34" charset="0"/>
                <a:ea typeface="隶书" pitchFamily="49" charset="-122"/>
                <a:cs typeface="Tahoma" pitchFamily="34" charset="0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Tahoma" pitchFamily="34" charset="0"/>
                <a:ea typeface="隶书" pitchFamily="49" charset="-122"/>
                <a:cs typeface="Tahoma" pitchFamily="34" charset="0"/>
              </a:rPr>
              <a:t>inOne</a:t>
            </a:r>
            <a:r>
              <a:rPr lang="en-US" altLang="zh-CN" sz="2400" dirty="0">
                <a:solidFill>
                  <a:srgbClr val="000066"/>
                </a:solidFill>
                <a:latin typeface="Tahoma" pitchFamily="34" charset="0"/>
                <a:ea typeface="隶书" pitchFamily="49" charset="-122"/>
                <a:cs typeface="Tahoma" pitchFamily="34" charset="0"/>
              </a:rPr>
              <a:t>);</a:t>
            </a:r>
          </a:p>
        </p:txBody>
      </p:sp>
      <p:sp>
        <p:nvSpPr>
          <p:cNvPr id="111621" name="AutoShape 5"/>
          <p:cNvSpPr>
            <a:spLocks/>
          </p:cNvSpPr>
          <p:nvPr/>
        </p:nvSpPr>
        <p:spPr bwMode="auto">
          <a:xfrm>
            <a:off x="6262678" y="1328737"/>
            <a:ext cx="2714644" cy="785818"/>
          </a:xfrm>
          <a:prstGeom prst="borderCallout2">
            <a:avLst>
              <a:gd name="adj1" fmla="val 48218"/>
              <a:gd name="adj2" fmla="val -1218"/>
              <a:gd name="adj3" fmla="val 57144"/>
              <a:gd name="adj4" fmla="val -27083"/>
              <a:gd name="adj5" fmla="val 99691"/>
              <a:gd name="adj6" fmla="val -46799"/>
            </a:avLst>
          </a:prstGeom>
          <a:solidFill>
            <a:srgbClr val="CCFFFF"/>
          </a:solidFill>
          <a:ln w="19050">
            <a:solidFill>
              <a:srgbClr val="0000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200" b="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任何</a:t>
            </a:r>
            <a:r>
              <a:rPr lang="en-US" altLang="zh-CN" sz="2400" b="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Reader</a:t>
            </a:r>
            <a:r>
              <a:rPr lang="zh-CN" altLang="en-US" sz="2200" b="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流都可以用来包装成缓冲流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 animBg="1"/>
      <p:bldP spid="111621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8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  <a:noFill/>
        </p:spPr>
        <p:txBody>
          <a:bodyPr/>
          <a:lstStyle/>
          <a:p>
            <a:pPr eaLnBrk="1" hangingPunct="1"/>
            <a:r>
              <a:rPr lang="en-US" altLang="zh-CN" dirty="0" err="1">
                <a:latin typeface="Tahoma" pitchFamily="34" charset="0"/>
              </a:rPr>
              <a:t>BufferedReader</a:t>
            </a:r>
            <a:r>
              <a:rPr lang="zh-CN" altLang="en-US" dirty="0">
                <a:latin typeface="Tahoma" pitchFamily="34" charset="0"/>
              </a:rPr>
              <a:t>类</a:t>
            </a:r>
          </a:p>
        </p:txBody>
      </p:sp>
      <p:sp>
        <p:nvSpPr>
          <p:cNvPr id="849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E821A7F-FCC6-47EF-8A2C-2D24C583BEEB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77</a:t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503363"/>
            <a:ext cx="8534400" cy="350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buClr>
                <a:schemeClr val="accent2"/>
              </a:buClr>
              <a:buSzPct val="50000"/>
              <a:buFont typeface="Wingdings" pitchFamily="2" charset="2"/>
              <a:buChar char="l"/>
            </a:pPr>
            <a:r>
              <a:rPr lang="en-US" altLang="zh-CN" sz="3000" b="0" dirty="0">
                <a:solidFill>
                  <a:srgbClr val="000066"/>
                </a:solidFill>
                <a:latin typeface="Tahoma" pitchFamily="34" charset="0"/>
                <a:ea typeface="隶书" pitchFamily="49" charset="-122"/>
              </a:rPr>
              <a:t> </a:t>
            </a:r>
            <a:r>
              <a:rPr lang="zh-CN" altLang="en-US" sz="3000" b="0" dirty="0">
                <a:solidFill>
                  <a:srgbClr val="000066"/>
                </a:solidFill>
                <a:latin typeface="Tahoma" pitchFamily="34" charset="0"/>
              </a:rPr>
              <a:t>缓冲流的读取</a:t>
            </a:r>
          </a:p>
          <a:p>
            <a:pPr lvl="1" algn="l" eaLnBrk="1" hangingPunct="1">
              <a:buClr>
                <a:schemeClr val="accent2"/>
              </a:buClr>
              <a:buSzPct val="45000"/>
              <a:buFont typeface="Wingdings" pitchFamily="2" charset="2"/>
              <a:buChar char="u"/>
            </a:pPr>
            <a:r>
              <a:rPr lang="zh-CN" altLang="en-US" sz="2400" b="0" dirty="0">
                <a:solidFill>
                  <a:srgbClr val="000066"/>
                </a:solidFill>
                <a:latin typeface="Tahoma" pitchFamily="34" charset="0"/>
                <a:ea typeface="隶书" pitchFamily="49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public </a:t>
            </a:r>
            <a:r>
              <a:rPr lang="en-US" altLang="zh-CN" sz="2400" dirty="0" err="1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Tahoma" pitchFamily="34" charset="0"/>
                <a:ea typeface="隶书" pitchFamily="49" charset="-122"/>
              </a:rPr>
              <a:t>read() </a:t>
            </a:r>
            <a:r>
              <a:rPr lang="en-US" altLang="zh-CN" sz="240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throws </a:t>
            </a:r>
            <a:r>
              <a:rPr lang="en-US" altLang="zh-CN" sz="2400" dirty="0" err="1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IOException</a:t>
            </a:r>
            <a:endParaRPr lang="en-US" altLang="zh-CN" sz="2400" dirty="0">
              <a:solidFill>
                <a:schemeClr val="tx1"/>
              </a:solidFill>
              <a:latin typeface="Tahoma" pitchFamily="34" charset="0"/>
              <a:ea typeface="隶书" pitchFamily="49" charset="-122"/>
            </a:endParaRPr>
          </a:p>
          <a:p>
            <a:pPr lvl="2" algn="l" eaLnBrk="1" hangingPunct="1">
              <a:buClr>
                <a:schemeClr val="accent2"/>
              </a:buClr>
              <a:buSzPct val="85000"/>
              <a:buFont typeface="Wingdings" pitchFamily="2" charset="2"/>
              <a:buChar char="©"/>
            </a:pPr>
            <a:r>
              <a:rPr lang="zh-CN" altLang="en-US" sz="2400" b="0" dirty="0">
                <a:solidFill>
                  <a:srgbClr val="000066"/>
                </a:solidFill>
                <a:latin typeface="Tahoma" pitchFamily="34" charset="0"/>
              </a:rPr>
              <a:t>读取一个字符</a:t>
            </a:r>
            <a:endParaRPr lang="en-US" altLang="zh-CN" sz="2400" b="0" dirty="0">
              <a:solidFill>
                <a:srgbClr val="000066"/>
              </a:solidFill>
              <a:latin typeface="Tahoma" pitchFamily="34" charset="0"/>
            </a:endParaRPr>
          </a:p>
          <a:p>
            <a:pPr lvl="2" algn="l" eaLnBrk="1" hangingPunct="1">
              <a:buClr>
                <a:schemeClr val="accent2"/>
              </a:buClr>
              <a:buSzPct val="85000"/>
              <a:buFont typeface="Wingdings" pitchFamily="2" charset="2"/>
              <a:buChar char="©"/>
            </a:pPr>
            <a:endParaRPr lang="en-US" altLang="zh-CN" sz="2400" b="0" dirty="0">
              <a:solidFill>
                <a:srgbClr val="000066"/>
              </a:solidFill>
              <a:latin typeface="Tahoma" pitchFamily="34" charset="0"/>
            </a:endParaRPr>
          </a:p>
          <a:p>
            <a:pPr lvl="1" eaLnBrk="1" hangingPunct="1">
              <a:buClr>
                <a:schemeClr val="accent2"/>
              </a:buClr>
              <a:buSzPct val="45000"/>
              <a:buFont typeface="Wingdings" pitchFamily="2" charset="2"/>
              <a:buChar char="u"/>
            </a:pPr>
            <a:r>
              <a:rPr lang="en-US" altLang="zh-CN" sz="240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 public </a:t>
            </a:r>
            <a:r>
              <a:rPr lang="en-US" altLang="zh-CN" sz="2400" dirty="0" err="1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Tahoma" pitchFamily="34" charset="0"/>
                <a:ea typeface="隶书" pitchFamily="49" charset="-122"/>
              </a:rPr>
              <a:t>read</a:t>
            </a:r>
            <a:r>
              <a:rPr lang="en-US" altLang="zh-CN" sz="240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(char[] </a:t>
            </a:r>
            <a:r>
              <a:rPr lang="en-US" altLang="zh-CN" sz="2400" dirty="0" err="1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cbuf</a:t>
            </a:r>
            <a:r>
              <a:rPr lang="en-US" altLang="zh-CN" sz="240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, </a:t>
            </a:r>
            <a:r>
              <a:rPr lang="en-US" altLang="zh-CN" sz="2400" dirty="0" err="1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 off, </a:t>
            </a:r>
            <a:r>
              <a:rPr lang="en-US" altLang="zh-CN" sz="2400" dirty="0" err="1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 </a:t>
            </a:r>
            <a:r>
              <a:rPr lang="en-US" altLang="zh-CN" sz="2400" dirty="0" err="1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len</a:t>
            </a:r>
            <a:r>
              <a:rPr lang="en-US" altLang="zh-CN" sz="240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) </a:t>
            </a:r>
          </a:p>
          <a:p>
            <a:pPr lvl="2" eaLnBrk="1" hangingPunct="1">
              <a:buClr>
                <a:schemeClr val="accent2"/>
              </a:buClr>
              <a:buSzPct val="85000"/>
              <a:buFont typeface="Wingdings" pitchFamily="2" charset="2"/>
              <a:buChar char="©"/>
            </a:pPr>
            <a:r>
              <a:rPr lang="zh-CN" altLang="en-US" sz="2400" b="0" dirty="0">
                <a:solidFill>
                  <a:srgbClr val="000066"/>
                </a:solidFill>
                <a:latin typeface="Tahoma" pitchFamily="34" charset="0"/>
              </a:rPr>
              <a:t>将字符读入数组的某一部分</a:t>
            </a:r>
            <a:r>
              <a:rPr lang="zh-CN" altLang="en-US" sz="2400" b="0" dirty="0"/>
              <a:t>。</a:t>
            </a:r>
            <a:endParaRPr lang="en-US" altLang="zh-CN" sz="2400" b="0" dirty="0"/>
          </a:p>
          <a:p>
            <a:pPr lvl="2" eaLnBrk="1" hangingPunct="1">
              <a:buClr>
                <a:schemeClr val="accent2"/>
              </a:buClr>
              <a:buSzPct val="85000"/>
              <a:buFont typeface="Wingdings" pitchFamily="2" charset="2"/>
              <a:buChar char="©"/>
            </a:pPr>
            <a:endParaRPr lang="zh-CN" altLang="en-US" sz="2400" b="0" dirty="0">
              <a:solidFill>
                <a:srgbClr val="000066"/>
              </a:solidFill>
              <a:latin typeface="Tahoma" pitchFamily="34" charset="0"/>
            </a:endParaRPr>
          </a:p>
          <a:p>
            <a:pPr lvl="1" algn="l" eaLnBrk="1" hangingPunct="1">
              <a:buClr>
                <a:schemeClr val="accent2"/>
              </a:buClr>
              <a:buSzPct val="45000"/>
              <a:buFont typeface="Wingdings" pitchFamily="2" charset="2"/>
              <a:buChar char="u"/>
            </a:pPr>
            <a:r>
              <a:rPr lang="zh-CN" altLang="en-US" sz="2400" b="0" dirty="0">
                <a:solidFill>
                  <a:srgbClr val="000066"/>
                </a:solidFill>
                <a:latin typeface="Tahoma" pitchFamily="34" charset="0"/>
                <a:ea typeface="隶书" pitchFamily="49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public String </a:t>
            </a:r>
            <a:r>
              <a:rPr lang="en-US" altLang="zh-CN" sz="2400" dirty="0" err="1">
                <a:solidFill>
                  <a:srgbClr val="0000CC"/>
                </a:solidFill>
                <a:latin typeface="Tahoma" pitchFamily="34" charset="0"/>
                <a:ea typeface="隶书" pitchFamily="49" charset="-122"/>
              </a:rPr>
              <a:t>readLine</a:t>
            </a:r>
            <a:r>
              <a:rPr lang="en-US" altLang="zh-CN" sz="240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() throws </a:t>
            </a:r>
            <a:r>
              <a:rPr lang="en-US" altLang="zh-CN" sz="2400" dirty="0" err="1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IOException</a:t>
            </a:r>
            <a:endParaRPr lang="en-US" altLang="zh-CN" sz="2400" dirty="0">
              <a:solidFill>
                <a:schemeClr val="tx1"/>
              </a:solidFill>
              <a:latin typeface="Tahoma" pitchFamily="34" charset="0"/>
              <a:ea typeface="隶书" pitchFamily="49" charset="-122"/>
            </a:endParaRPr>
          </a:p>
          <a:p>
            <a:pPr lvl="2" algn="l" eaLnBrk="1" hangingPunct="1">
              <a:buClr>
                <a:schemeClr val="accent2"/>
              </a:buClr>
              <a:buSzPct val="85000"/>
              <a:buFont typeface="Wingdings" pitchFamily="2" charset="2"/>
              <a:buChar char="©"/>
            </a:pPr>
            <a:r>
              <a:rPr lang="zh-CN" altLang="en-US" sz="2400" b="0" dirty="0">
                <a:solidFill>
                  <a:srgbClr val="000066"/>
                </a:solidFill>
                <a:latin typeface="Tahoma" pitchFamily="34" charset="0"/>
              </a:rPr>
              <a:t>读取</a:t>
            </a:r>
            <a:r>
              <a:rPr lang="zh-CN" altLang="en-US" sz="2400" dirty="0">
                <a:solidFill>
                  <a:srgbClr val="990000"/>
                </a:solidFill>
                <a:latin typeface="Tahoma" pitchFamily="34" charset="0"/>
              </a:rPr>
              <a:t>一行文本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642910" y="5214950"/>
            <a:ext cx="7772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buClr>
                <a:schemeClr val="accent2"/>
              </a:buClr>
              <a:buSzPct val="75000"/>
              <a:buFont typeface="Wingdings" pitchFamily="2" charset="2"/>
              <a:buChar char="ü"/>
            </a:pPr>
            <a:r>
              <a:rPr lang="en-US" altLang="zh-CN" sz="3000" b="0" dirty="0">
                <a:solidFill>
                  <a:srgbClr val="000066"/>
                </a:solidFill>
                <a:latin typeface="Tahoma" pitchFamily="34" charset="0"/>
                <a:ea typeface="隶书" pitchFamily="49" charset="-122"/>
              </a:rPr>
              <a:t> </a:t>
            </a:r>
            <a:r>
              <a:rPr lang="zh-CN" altLang="en-US" sz="3000" b="0" dirty="0">
                <a:solidFill>
                  <a:srgbClr val="000066"/>
                </a:solidFill>
                <a:latin typeface="Tahoma" pitchFamily="34" charset="0"/>
              </a:rPr>
              <a:t>读取完毕</a:t>
            </a:r>
            <a:r>
              <a:rPr lang="zh-CN" altLang="en-US" sz="3000" b="0">
                <a:solidFill>
                  <a:srgbClr val="000066"/>
                </a:solidFill>
                <a:latin typeface="Tahoma" pitchFamily="34" charset="0"/>
              </a:rPr>
              <a:t>后，调用</a:t>
            </a:r>
            <a:r>
              <a:rPr lang="en-US" altLang="zh-CN" dirty="0">
                <a:solidFill>
                  <a:srgbClr val="006600"/>
                </a:solidFill>
                <a:latin typeface="Tahoma" pitchFamily="34" charset="0"/>
              </a:rPr>
              <a:t>close()</a:t>
            </a:r>
            <a:r>
              <a:rPr lang="zh-CN" altLang="en-US" sz="3000" b="0" dirty="0">
                <a:solidFill>
                  <a:srgbClr val="000066"/>
                </a:solidFill>
                <a:latin typeface="Tahoma" pitchFamily="34" charset="0"/>
              </a:rPr>
              <a:t>方法关闭流。</a:t>
            </a:r>
          </a:p>
        </p:txBody>
      </p:sp>
      <p:sp>
        <p:nvSpPr>
          <p:cNvPr id="93188" name="AutoShape 4"/>
          <p:cNvSpPr>
            <a:spLocks noChangeArrowheads="1"/>
          </p:cNvSpPr>
          <p:nvPr/>
        </p:nvSpPr>
        <p:spPr bwMode="auto">
          <a:xfrm>
            <a:off x="4752950" y="850634"/>
            <a:ext cx="2845296" cy="990600"/>
          </a:xfrm>
          <a:prstGeom prst="cloudCallout">
            <a:avLst>
              <a:gd name="adj1" fmla="val -31995"/>
              <a:gd name="adj2" fmla="val -481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400" b="1" dirty="0">
                <a:latin typeface="+mj-ea"/>
                <a:ea typeface="+mj-ea"/>
              </a:rPr>
              <a:t>从缓冲流的缓冲区读取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/>
      <p:bldP spid="9318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0564D-8C95-4A73-BB19-2E1CEF8E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</a:rPr>
              <a:t>BufferedReader</a:t>
            </a:r>
            <a:r>
              <a:rPr lang="zh-CN" altLang="en-US">
                <a:latin typeface="Tahoma" pitchFamily="34" charset="0"/>
              </a:rPr>
              <a:t>类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C2957D-D49E-4A5C-A3C0-D32FBE594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altLang="zh-CN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readLine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() throws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dirty="0"/>
              <a:t>读取一个文本行。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通过下列字符之一即可认为某行已终止：</a:t>
            </a:r>
            <a:endParaRPr lang="en-US" altLang="zh-CN" dirty="0"/>
          </a:p>
          <a:p>
            <a:pPr marL="1150937" lvl="2" indent="-457200"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400" b="1" dirty="0">
                <a:solidFill>
                  <a:srgbClr val="0000CC"/>
                </a:solidFill>
              </a:rPr>
              <a:t>换行 </a:t>
            </a:r>
            <a:r>
              <a:rPr lang="en-US" altLang="zh-CN" sz="2400" b="1" dirty="0">
                <a:solidFill>
                  <a:srgbClr val="0000CC"/>
                </a:solidFill>
              </a:rPr>
              <a:t>(‘\n’)</a:t>
            </a:r>
            <a:endParaRPr lang="en-US" altLang="zh-CN" sz="2400" dirty="0"/>
          </a:p>
          <a:p>
            <a:pPr marL="1150937" lvl="2" indent="-457200"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400" b="1" dirty="0">
                <a:solidFill>
                  <a:srgbClr val="0000CC"/>
                </a:solidFill>
              </a:rPr>
              <a:t>回车 </a:t>
            </a:r>
            <a:r>
              <a:rPr lang="en-US" altLang="zh-CN" sz="2400" b="1" dirty="0">
                <a:solidFill>
                  <a:srgbClr val="0000CC"/>
                </a:solidFill>
              </a:rPr>
              <a:t>(‘\r’) </a:t>
            </a:r>
            <a:endParaRPr lang="en-US" altLang="zh-CN" sz="2400" dirty="0"/>
          </a:p>
          <a:p>
            <a:pPr marL="1150937" lvl="2" indent="-457200"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400" b="1" dirty="0">
                <a:solidFill>
                  <a:srgbClr val="0000CC"/>
                </a:solidFill>
              </a:rPr>
              <a:t>回车</a:t>
            </a:r>
            <a:r>
              <a:rPr lang="zh-CN" altLang="en-US" sz="2400" dirty="0"/>
              <a:t>后直接跟着换行</a:t>
            </a:r>
            <a:r>
              <a:rPr lang="en-US" altLang="zh-CN" sz="2400" b="1" dirty="0">
                <a:solidFill>
                  <a:srgbClr val="0000CC"/>
                </a:solidFill>
              </a:rPr>
              <a:t>(“\r\n”) </a:t>
            </a:r>
          </a:p>
          <a:p>
            <a:pPr lvl="2">
              <a:spcBef>
                <a:spcPts val="0"/>
              </a:spcBef>
            </a:pPr>
            <a:endParaRPr lang="zh-CN" altLang="en-US" dirty="0"/>
          </a:p>
          <a:p>
            <a:pPr lvl="1">
              <a:spcBef>
                <a:spcPts val="0"/>
              </a:spcBef>
            </a:pPr>
            <a:r>
              <a:rPr lang="zh-CN" altLang="en-US" b="1" dirty="0"/>
              <a:t>返回：</a:t>
            </a:r>
          </a:p>
          <a:p>
            <a:pPr lvl="2">
              <a:spcBef>
                <a:spcPts val="0"/>
              </a:spcBef>
            </a:pPr>
            <a:r>
              <a:rPr lang="zh-CN" altLang="en-US" dirty="0"/>
              <a:t>包含该行内容的字符串，</a:t>
            </a:r>
            <a:r>
              <a: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不包含任何行终止符</a:t>
            </a:r>
            <a:r>
              <a:rPr lang="zh-CN" altLang="en-US" dirty="0"/>
              <a:t>，如果已到达流末尾，则返回 </a:t>
            </a:r>
            <a:r>
              <a:rPr lang="en-US" altLang="zh-CN" dirty="0"/>
              <a:t>null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抛出</a:t>
            </a:r>
            <a:r>
              <a:rPr lang="en-US" altLang="zh-CN" dirty="0" err="1"/>
              <a:t>IOException</a:t>
            </a:r>
            <a:r>
              <a:rPr lang="en-US" altLang="zh-CN" dirty="0"/>
              <a:t> - </a:t>
            </a:r>
            <a:r>
              <a:rPr lang="zh-CN" altLang="en-US" dirty="0"/>
              <a:t>如果发生 </a:t>
            </a:r>
            <a:r>
              <a:rPr lang="en-US" altLang="zh-CN" dirty="0"/>
              <a:t>I/O </a:t>
            </a:r>
            <a:r>
              <a:rPr lang="zh-CN" altLang="en-US" dirty="0"/>
              <a:t>错误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DFCF68-B019-4164-A63B-5DEA9CB4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41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>
                <a:solidFill>
                  <a:srgbClr val="000066"/>
                </a:solidFill>
                <a:latin typeface="Tahoma" pitchFamily="34" charset="0"/>
              </a:rPr>
              <a:t>BufferedWriter</a:t>
            </a:r>
            <a:r>
              <a:rPr lang="zh-CN" altLang="en-US" dirty="0">
                <a:solidFill>
                  <a:srgbClr val="000066"/>
                </a:solidFill>
                <a:latin typeface="Tahoma" pitchFamily="34" charset="0"/>
              </a:rPr>
              <a:t>类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66"/>
                </a:solidFill>
                <a:latin typeface="Tahoma" pitchFamily="34" charset="0"/>
              </a:rPr>
              <a:t>构造方法</a:t>
            </a:r>
          </a:p>
          <a:p>
            <a:pPr lvl="1" eaLnBrk="1" hangingPunct="1"/>
            <a:r>
              <a:rPr lang="en-US" altLang="zh-CN" b="1" dirty="0">
                <a:latin typeface="Tahoma" pitchFamily="34" charset="0"/>
              </a:rPr>
              <a:t>public </a:t>
            </a:r>
            <a:r>
              <a:rPr lang="en-US" altLang="zh-CN" b="1" dirty="0" err="1">
                <a:latin typeface="Tahoma" pitchFamily="34" charset="0"/>
              </a:rPr>
              <a:t>BufferedWriter</a:t>
            </a:r>
            <a:r>
              <a:rPr lang="en-US" altLang="zh-CN" b="1" dirty="0">
                <a:latin typeface="Tahoma" pitchFamily="34" charset="0"/>
              </a:rPr>
              <a:t>(</a:t>
            </a:r>
            <a:r>
              <a:rPr lang="en-US" altLang="zh-CN" b="1" dirty="0">
                <a:solidFill>
                  <a:srgbClr val="0000CC"/>
                </a:solidFill>
                <a:latin typeface="Tahoma" pitchFamily="34" charset="0"/>
              </a:rPr>
              <a:t>Writer</a:t>
            </a:r>
            <a:r>
              <a:rPr lang="en-US" altLang="zh-CN" b="1" dirty="0">
                <a:latin typeface="Tahoma" pitchFamily="34" charset="0"/>
              </a:rPr>
              <a:t> in, int size)</a:t>
            </a:r>
          </a:p>
          <a:p>
            <a:pPr lvl="1" eaLnBrk="1" hangingPunct="1"/>
            <a:r>
              <a:rPr lang="en-US" altLang="zh-CN" b="1" dirty="0">
                <a:latin typeface="Tahoma" pitchFamily="34" charset="0"/>
              </a:rPr>
              <a:t>public </a:t>
            </a:r>
            <a:r>
              <a:rPr lang="en-US" altLang="zh-CN" b="1" dirty="0" err="1">
                <a:latin typeface="Tahoma" pitchFamily="34" charset="0"/>
              </a:rPr>
              <a:t>BufferedWriter</a:t>
            </a:r>
            <a:r>
              <a:rPr lang="en-US" altLang="zh-CN" b="1" dirty="0">
                <a:latin typeface="Tahoma" pitchFamily="34" charset="0"/>
              </a:rPr>
              <a:t>(</a:t>
            </a:r>
            <a:r>
              <a:rPr lang="en-US" altLang="zh-CN" b="1" dirty="0">
                <a:solidFill>
                  <a:srgbClr val="0000CC"/>
                </a:solidFill>
                <a:latin typeface="Tahoma" pitchFamily="34" charset="0"/>
              </a:rPr>
              <a:t>Writer</a:t>
            </a:r>
            <a:r>
              <a:rPr lang="en-US" altLang="zh-CN" b="1" dirty="0">
                <a:latin typeface="Tahoma" pitchFamily="34" charset="0"/>
              </a:rPr>
              <a:t> in)</a:t>
            </a:r>
          </a:p>
          <a:p>
            <a:pPr lvl="1" eaLnBrk="1" hangingPunct="1"/>
            <a:endParaRPr lang="en-US" altLang="zh-CN" b="1" dirty="0">
              <a:latin typeface="Tahoma" pitchFamily="34" charset="0"/>
            </a:endParaRPr>
          </a:p>
          <a:p>
            <a:pPr eaLnBrk="1" hangingPunct="1"/>
            <a:r>
              <a:rPr lang="en-US" altLang="zh-CN" dirty="0" err="1">
                <a:solidFill>
                  <a:srgbClr val="000066"/>
                </a:solidFill>
                <a:latin typeface="Tahoma" pitchFamily="34" charset="0"/>
              </a:rPr>
              <a:t>BufferedWriter</a:t>
            </a:r>
            <a:r>
              <a:rPr lang="zh-CN" altLang="en-US" dirty="0">
                <a:solidFill>
                  <a:srgbClr val="000066"/>
                </a:solidFill>
                <a:latin typeface="Tahoma" pitchFamily="34" charset="0"/>
              </a:rPr>
              <a:t>对象的创建</a:t>
            </a:r>
          </a:p>
          <a:p>
            <a:pPr lvl="1" eaLnBrk="1" hangingPunct="1"/>
            <a:r>
              <a:rPr lang="zh-CN" altLang="en-US" dirty="0">
                <a:solidFill>
                  <a:srgbClr val="000066"/>
                </a:solidFill>
                <a:latin typeface="Tahoma" pitchFamily="34" charset="0"/>
              </a:rPr>
              <a:t>先创建一个</a:t>
            </a:r>
            <a:r>
              <a:rPr lang="en-US" altLang="zh-CN" dirty="0">
                <a:solidFill>
                  <a:srgbClr val="000066"/>
                </a:solidFill>
                <a:latin typeface="Tahoma" pitchFamily="34" charset="0"/>
              </a:rPr>
              <a:t>Writer</a:t>
            </a:r>
            <a:r>
              <a:rPr lang="zh-CN" altLang="en-US" dirty="0">
                <a:solidFill>
                  <a:srgbClr val="000066"/>
                </a:solidFill>
                <a:latin typeface="Tahoma" pitchFamily="34" charset="0"/>
              </a:rPr>
              <a:t>子类的对象，然后使用这个对象来创建缓冲流对象。</a:t>
            </a:r>
          </a:p>
        </p:txBody>
      </p:sp>
      <p:sp>
        <p:nvSpPr>
          <p:cNvPr id="860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9EFEA1A-260D-428C-9277-7F4F02C10BCD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79</a:t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500034" y="5013176"/>
            <a:ext cx="8143932" cy="704850"/>
          </a:xfrm>
          <a:prstGeom prst="rect">
            <a:avLst/>
          </a:prstGeom>
          <a:noFill/>
          <a:ln w="22225">
            <a:solidFill>
              <a:srgbClr val="396FE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10000"/>
              </a:spcBef>
            </a:pPr>
            <a:r>
              <a:rPr lang="en-US" altLang="zh-CN" sz="2200" dirty="0" err="1">
                <a:solidFill>
                  <a:srgbClr val="000066"/>
                </a:solidFill>
                <a:latin typeface="Tahoma" pitchFamily="34" charset="0"/>
                <a:ea typeface="隶书" pitchFamily="49" charset="-122"/>
              </a:rPr>
              <a:t>FileWriter</a:t>
            </a:r>
            <a:r>
              <a:rPr lang="en-US" altLang="zh-CN" sz="2200" dirty="0">
                <a:solidFill>
                  <a:srgbClr val="000066"/>
                </a:solidFill>
                <a:latin typeface="Tahoma" pitchFamily="34" charset="0"/>
                <a:ea typeface="隶书" pitchFamily="49" charset="-122"/>
              </a:rPr>
              <a:t>  </a:t>
            </a:r>
            <a:r>
              <a:rPr lang="en-US" altLang="zh-CN" sz="2200" dirty="0" err="1">
                <a:solidFill>
                  <a:srgbClr val="FF3300"/>
                </a:solidFill>
                <a:latin typeface="Tahoma" pitchFamily="34" charset="0"/>
                <a:ea typeface="隶书" pitchFamily="49" charset="-122"/>
              </a:rPr>
              <a:t>outOne</a:t>
            </a:r>
            <a:r>
              <a:rPr lang="en-US" altLang="zh-CN" sz="2200" dirty="0">
                <a:solidFill>
                  <a:srgbClr val="000066"/>
                </a:solidFill>
                <a:latin typeface="Tahoma" pitchFamily="34" charset="0"/>
                <a:ea typeface="隶书" pitchFamily="49" charset="-122"/>
              </a:rPr>
              <a:t> = new </a:t>
            </a:r>
            <a:r>
              <a:rPr lang="en-US" altLang="zh-CN" sz="2200" dirty="0" err="1">
                <a:solidFill>
                  <a:srgbClr val="000066"/>
                </a:solidFill>
                <a:latin typeface="Tahoma" pitchFamily="34" charset="0"/>
                <a:ea typeface="隶书" pitchFamily="49" charset="-122"/>
              </a:rPr>
              <a:t>FileWriter</a:t>
            </a:r>
            <a:r>
              <a:rPr lang="en-US" altLang="zh-CN" sz="2200" dirty="0">
                <a:solidFill>
                  <a:srgbClr val="000066"/>
                </a:solidFill>
                <a:latin typeface="Tahoma" pitchFamily="34" charset="0"/>
                <a:ea typeface="隶书" pitchFamily="49" charset="-122"/>
              </a:rPr>
              <a:t>("</a:t>
            </a:r>
            <a:r>
              <a:rPr lang="en-US" altLang="zh-CN" sz="2200" dirty="0">
                <a:solidFill>
                  <a:srgbClr val="0000CC"/>
                </a:solidFill>
                <a:latin typeface="Tahoma" pitchFamily="34" charset="0"/>
                <a:ea typeface="隶书" pitchFamily="49" charset="-122"/>
              </a:rPr>
              <a:t>Student.txt</a:t>
            </a:r>
            <a:r>
              <a:rPr lang="en-US" altLang="zh-CN" sz="2200" dirty="0">
                <a:solidFill>
                  <a:srgbClr val="000066"/>
                </a:solidFill>
                <a:latin typeface="Tahoma" pitchFamily="34" charset="0"/>
                <a:ea typeface="隶书" pitchFamily="49" charset="-122"/>
              </a:rPr>
              <a:t>");</a:t>
            </a:r>
          </a:p>
          <a:p>
            <a:pPr algn="l" eaLnBrk="1" hangingPunct="1">
              <a:lnSpc>
                <a:spcPct val="85000"/>
              </a:lnSpc>
              <a:spcBef>
                <a:spcPct val="10000"/>
              </a:spcBef>
            </a:pPr>
            <a:r>
              <a:rPr lang="en-US" altLang="zh-CN" sz="2200" dirty="0" err="1">
                <a:solidFill>
                  <a:srgbClr val="000066"/>
                </a:solidFill>
                <a:latin typeface="Tahoma" pitchFamily="34" charset="0"/>
                <a:ea typeface="隶书" pitchFamily="49" charset="-122"/>
              </a:rPr>
              <a:t>BufferedWriter</a:t>
            </a:r>
            <a:r>
              <a:rPr lang="en-US" altLang="zh-CN" sz="2200" dirty="0">
                <a:solidFill>
                  <a:srgbClr val="000066"/>
                </a:solidFill>
                <a:latin typeface="Tahoma" pitchFamily="34" charset="0"/>
                <a:ea typeface="隶书" pitchFamily="49" charset="-122"/>
              </a:rPr>
              <a:t> </a:t>
            </a:r>
            <a:r>
              <a:rPr lang="en-US" altLang="zh-CN" sz="2200" dirty="0" err="1">
                <a:solidFill>
                  <a:srgbClr val="006600"/>
                </a:solidFill>
                <a:latin typeface="Tahoma" pitchFamily="34" charset="0"/>
                <a:ea typeface="隶书" pitchFamily="49" charset="-122"/>
              </a:rPr>
              <a:t>outTwo</a:t>
            </a:r>
            <a:r>
              <a:rPr lang="en-US" altLang="zh-CN" sz="2200" dirty="0">
                <a:solidFill>
                  <a:srgbClr val="000066"/>
                </a:solidFill>
                <a:latin typeface="Tahoma" pitchFamily="34" charset="0"/>
                <a:ea typeface="隶书" pitchFamily="49" charset="-122"/>
              </a:rPr>
              <a:t> = new </a:t>
            </a:r>
            <a:r>
              <a:rPr lang="en-US" altLang="zh-CN" sz="2200" dirty="0" err="1">
                <a:solidFill>
                  <a:srgbClr val="000066"/>
                </a:solidFill>
                <a:latin typeface="Tahoma" pitchFamily="34" charset="0"/>
                <a:ea typeface="隶书" pitchFamily="49" charset="-122"/>
              </a:rPr>
              <a:t>BufferedWriter</a:t>
            </a:r>
            <a:r>
              <a:rPr lang="en-US" altLang="zh-CN" sz="2200" dirty="0">
                <a:solidFill>
                  <a:srgbClr val="000066"/>
                </a:solidFill>
                <a:latin typeface="Tahoma" pitchFamily="34" charset="0"/>
                <a:ea typeface="隶书" pitchFamily="49" charset="-122"/>
              </a:rPr>
              <a:t>(</a:t>
            </a:r>
            <a:r>
              <a:rPr lang="en-US" altLang="zh-CN" sz="2200" dirty="0" err="1">
                <a:solidFill>
                  <a:srgbClr val="FF3300"/>
                </a:solidFill>
                <a:latin typeface="Tahoma" pitchFamily="34" charset="0"/>
                <a:ea typeface="隶书" pitchFamily="49" charset="-122"/>
              </a:rPr>
              <a:t>outOne</a:t>
            </a:r>
            <a:r>
              <a:rPr lang="en-US" altLang="zh-CN" sz="2200" dirty="0">
                <a:solidFill>
                  <a:srgbClr val="000066"/>
                </a:solidFill>
                <a:latin typeface="Tahoma" pitchFamily="34" charset="0"/>
                <a:ea typeface="隶书" pitchFamily="49" charset="-122"/>
              </a:rPr>
              <a:t>);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613EF53D-1D26-4F93-886B-D2C74FDDE783}"/>
              </a:ext>
            </a:extLst>
          </p:cNvPr>
          <p:cNvSpPr>
            <a:spLocks/>
          </p:cNvSpPr>
          <p:nvPr/>
        </p:nvSpPr>
        <p:spPr bwMode="auto">
          <a:xfrm>
            <a:off x="5436096" y="1177129"/>
            <a:ext cx="2714644" cy="785818"/>
          </a:xfrm>
          <a:prstGeom prst="borderCallout2">
            <a:avLst>
              <a:gd name="adj1" fmla="val 46368"/>
              <a:gd name="adj2" fmla="val -1593"/>
              <a:gd name="adj3" fmla="val 86598"/>
              <a:gd name="adj4" fmla="val -11884"/>
              <a:gd name="adj5" fmla="val 140247"/>
              <a:gd name="adj6" fmla="val -4442"/>
            </a:avLst>
          </a:prstGeom>
          <a:solidFill>
            <a:srgbClr val="CCFFFF"/>
          </a:solidFill>
          <a:ln w="19050">
            <a:solidFill>
              <a:srgbClr val="0000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200" b="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任何</a:t>
            </a:r>
            <a:r>
              <a:rPr lang="en-US" altLang="zh-CN" sz="2200" b="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Write</a:t>
            </a:r>
            <a:r>
              <a:rPr lang="en-US" altLang="zh-CN" sz="2400" b="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2200" b="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流都可以用来包装成缓冲流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1E61F-0DBC-4175-B12C-75EE8619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§12.1 </a:t>
            </a:r>
            <a:r>
              <a:rPr lang="en-US" altLang="zh-CN"/>
              <a:t>File</a:t>
            </a:r>
            <a:r>
              <a:rPr lang="zh-CN" altLang="en-US"/>
              <a:t>类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34E3D9-0281-4EC2-B5DE-20975EA3A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zh-CN" b="1" dirty="0">
                <a:solidFill>
                  <a:srgbClr val="FF0000"/>
                </a:solidFill>
                <a:latin typeface="Tahoma" pitchFamily="34" charset="0"/>
              </a:rPr>
              <a:t>File</a:t>
            </a:r>
            <a:r>
              <a:rPr lang="zh-CN" altLang="en-US" b="1" dirty="0">
                <a:solidFill>
                  <a:srgbClr val="FF0000"/>
                </a:solidFill>
                <a:latin typeface="Tahoma" pitchFamily="34" charset="0"/>
              </a:rPr>
              <a:t>类</a:t>
            </a:r>
            <a:r>
              <a:rPr lang="zh-CN" altLang="en-US" dirty="0"/>
              <a:t>使用</a:t>
            </a:r>
            <a:r>
              <a:rPr lang="it-IT" altLang="zh-CN" b="1" dirty="0">
                <a:solidFill>
                  <a:srgbClr val="0000FF"/>
                </a:solidFill>
              </a:rPr>
              <a:t>filename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路径名</a:t>
            </a:r>
            <a:r>
              <a:rPr lang="en-US" altLang="zh-CN" b="1" dirty="0">
                <a:solidFill>
                  <a:srgbClr val="0000FF"/>
                </a:solidFill>
              </a:rPr>
              <a:t>)</a:t>
            </a:r>
            <a:r>
              <a:rPr lang="zh-CN" altLang="en-US" b="1" dirty="0">
                <a:solidFill>
                  <a:srgbClr val="0000FF"/>
                </a:solidFill>
              </a:rPr>
              <a:t>，</a:t>
            </a:r>
            <a:r>
              <a:rPr lang="zh-CN" altLang="en-US" b="1" dirty="0"/>
              <a:t>表示一个：</a:t>
            </a:r>
            <a:endParaRPr lang="en-US" altLang="zh-CN" b="1" dirty="0"/>
          </a:p>
          <a:p>
            <a:pPr marL="344487" lvl="1" indent="0">
              <a:buNone/>
            </a:pPr>
            <a:endParaRPr lang="it-IT" altLang="zh-CN" b="1" dirty="0">
              <a:solidFill>
                <a:srgbClr val="6600CC"/>
              </a:solidFill>
            </a:endParaRPr>
          </a:p>
          <a:p>
            <a:pPr marL="858837" lvl="1" indent="-514350">
              <a:buFont typeface="+mj-ea"/>
              <a:buAutoNum type="circleNumDbPlain"/>
            </a:pPr>
            <a:r>
              <a:rPr lang="it-IT" altLang="zh-CN" sz="2800" b="1" dirty="0">
                <a:solidFill>
                  <a:srgbClr val="6600CC"/>
                </a:solidFill>
              </a:rPr>
              <a:t>file(</a:t>
            </a:r>
            <a:r>
              <a:rPr lang="zh-CN" altLang="it-IT" sz="2800" b="1" dirty="0">
                <a:solidFill>
                  <a:srgbClr val="6600CC"/>
                </a:solidFill>
              </a:rPr>
              <a:t>文件</a:t>
            </a:r>
            <a:r>
              <a:rPr lang="it-IT" altLang="zh-CN" sz="2800" b="1" dirty="0">
                <a:solidFill>
                  <a:srgbClr val="6600CC"/>
                </a:solidFill>
              </a:rPr>
              <a:t>)</a:t>
            </a:r>
          </a:p>
          <a:p>
            <a:pPr marL="0" indent="0">
              <a:buNone/>
            </a:pPr>
            <a:r>
              <a:rPr lang="zh-CN" altLang="en-US" b="1" dirty="0"/>
              <a:t>              或</a:t>
            </a:r>
            <a:endParaRPr lang="en-US" altLang="zh-CN" b="1" dirty="0"/>
          </a:p>
          <a:p>
            <a:pPr marL="858837" lvl="1" indent="-514350">
              <a:buFont typeface="+mj-ea"/>
              <a:buAutoNum type="circleNumDbPlain" startAt="2"/>
            </a:pPr>
            <a:r>
              <a:rPr lang="it-IT" altLang="zh-CN" sz="2800" b="1" dirty="0">
                <a:solidFill>
                  <a:srgbClr val="6600CC"/>
                </a:solidFill>
              </a:rPr>
              <a:t>dir(</a:t>
            </a:r>
            <a:r>
              <a:rPr lang="zh-CN" altLang="it-IT" sz="2800" b="1" dirty="0">
                <a:solidFill>
                  <a:srgbClr val="6600CC"/>
                </a:solidFill>
              </a:rPr>
              <a:t>文件夹</a:t>
            </a:r>
            <a:r>
              <a:rPr lang="zh-CN" altLang="en-US" sz="2800" b="1" dirty="0">
                <a:solidFill>
                  <a:srgbClr val="6600CC"/>
                </a:solidFill>
              </a:rPr>
              <a:t>，</a:t>
            </a:r>
            <a:r>
              <a:rPr lang="en-US" altLang="zh-CN" sz="2800" b="1" dirty="0">
                <a:solidFill>
                  <a:srgbClr val="6600CC"/>
                </a:solidFill>
              </a:rPr>
              <a:t>directory</a:t>
            </a:r>
            <a:r>
              <a:rPr lang="it-IT" altLang="zh-CN" sz="2800" dirty="0"/>
              <a:t>)</a:t>
            </a:r>
            <a:endParaRPr lang="en-US" altLang="zh-CN" sz="2800" dirty="0">
              <a:solidFill>
                <a:srgbClr val="000066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C1F32D-B7E8-429C-BF4E-E7DABA9E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6765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02506"/>
          </a:xfrm>
        </p:spPr>
        <p:txBody>
          <a:bodyPr/>
          <a:lstStyle/>
          <a:p>
            <a:pPr eaLnBrk="1" hangingPunct="1"/>
            <a:r>
              <a:rPr lang="en-US" altLang="zh-CN" dirty="0" err="1">
                <a:solidFill>
                  <a:srgbClr val="000066"/>
                </a:solidFill>
              </a:rPr>
              <a:t>BufferedWriter</a:t>
            </a:r>
            <a:r>
              <a:rPr lang="zh-CN" altLang="en-US" dirty="0">
                <a:solidFill>
                  <a:srgbClr val="000066"/>
                </a:solidFill>
              </a:rPr>
              <a:t>类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idx="1"/>
          </p:nvPr>
        </p:nvSpPr>
        <p:spPr>
          <a:xfrm>
            <a:off x="287524" y="1124745"/>
            <a:ext cx="8568952" cy="5256584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50000"/>
            </a:pPr>
            <a:r>
              <a:rPr lang="zh-CN" altLang="en-US" sz="3600" dirty="0">
                <a:solidFill>
                  <a:srgbClr val="000066"/>
                </a:solidFill>
              </a:rPr>
              <a:t>缓冲流的写入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2600" b="1" dirty="0">
                <a:solidFill>
                  <a:srgbClr val="006600"/>
                </a:solidFill>
              </a:rPr>
              <a:t>public void write(int c) throws </a:t>
            </a:r>
            <a:r>
              <a:rPr lang="en-US" altLang="zh-CN" sz="2600" b="1" dirty="0" err="1">
                <a:solidFill>
                  <a:srgbClr val="006600"/>
                </a:solidFill>
              </a:rPr>
              <a:t>IOException</a:t>
            </a:r>
            <a:endParaRPr lang="en-US" altLang="zh-CN" sz="2600" b="1" dirty="0">
              <a:solidFill>
                <a:srgbClr val="006600"/>
              </a:solidFill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zh-CN" altLang="en-US" sz="2600" dirty="0"/>
              <a:t>写入单个字符。</a:t>
            </a:r>
            <a:endParaRPr lang="en-US" altLang="zh-CN" sz="2600" b="1" dirty="0">
              <a:solidFill>
                <a:srgbClr val="006600"/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2600" b="1" dirty="0">
                <a:solidFill>
                  <a:srgbClr val="006600"/>
                </a:solidFill>
              </a:rPr>
              <a:t>public void write(char[] </a:t>
            </a:r>
            <a:r>
              <a:rPr lang="en-US" altLang="zh-CN" sz="2600" b="1" dirty="0" err="1">
                <a:solidFill>
                  <a:srgbClr val="006600"/>
                </a:solidFill>
              </a:rPr>
              <a:t>cbuf</a:t>
            </a:r>
            <a:r>
              <a:rPr lang="en-US" altLang="zh-CN" sz="2600" b="1" dirty="0">
                <a:solidFill>
                  <a:srgbClr val="006600"/>
                </a:solidFill>
              </a:rPr>
              <a:t>, int off, int </a:t>
            </a:r>
            <a:r>
              <a:rPr lang="en-US" altLang="zh-CN" sz="2600" b="1" dirty="0" err="1">
                <a:solidFill>
                  <a:srgbClr val="006600"/>
                </a:solidFill>
              </a:rPr>
              <a:t>len</a:t>
            </a:r>
            <a:r>
              <a:rPr lang="en-US" altLang="zh-CN" sz="2600" b="1" dirty="0">
                <a:solidFill>
                  <a:srgbClr val="006600"/>
                </a:solidFill>
              </a:rPr>
              <a:t>) throws </a:t>
            </a:r>
            <a:r>
              <a:rPr lang="en-US" altLang="zh-CN" sz="2600" b="1" dirty="0" err="1">
                <a:solidFill>
                  <a:srgbClr val="006600"/>
                </a:solidFill>
              </a:rPr>
              <a:t>IOException</a:t>
            </a:r>
            <a:endParaRPr lang="en-US" altLang="zh-CN" sz="2600" b="1" dirty="0">
              <a:solidFill>
                <a:srgbClr val="006600"/>
              </a:solidFill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zh-CN" altLang="en-US" sz="2600" dirty="0"/>
              <a:t>写入字符数组的某一部分。</a:t>
            </a:r>
            <a:endParaRPr lang="en-US" altLang="zh-CN" sz="26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en-US" altLang="zh-CN" sz="2200" dirty="0"/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600" b="1" dirty="0">
                <a:solidFill>
                  <a:srgbClr val="006600"/>
                </a:solidFill>
              </a:rPr>
              <a:t>public int write(String str, int off, int </a:t>
            </a:r>
            <a:r>
              <a:rPr lang="en-US" altLang="zh-CN" sz="2600" b="1" dirty="0" err="1">
                <a:solidFill>
                  <a:srgbClr val="006600"/>
                </a:solidFill>
              </a:rPr>
              <a:t>len</a:t>
            </a:r>
            <a:r>
              <a:rPr lang="en-US" altLang="zh-CN" sz="2600" b="1" dirty="0">
                <a:solidFill>
                  <a:srgbClr val="006600"/>
                </a:solidFill>
              </a:rPr>
              <a:t>) throws </a:t>
            </a:r>
            <a:r>
              <a:rPr lang="en-US" altLang="zh-CN" sz="2600" b="1" dirty="0" err="1">
                <a:solidFill>
                  <a:srgbClr val="006600"/>
                </a:solidFill>
              </a:rPr>
              <a:t>IOException</a:t>
            </a:r>
            <a:endParaRPr lang="en-US" altLang="zh-CN" sz="2600" b="1" dirty="0">
              <a:solidFill>
                <a:srgbClr val="006600"/>
              </a:solidFill>
            </a:endParaRPr>
          </a:p>
          <a:p>
            <a:pPr lvl="2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600" dirty="0">
                <a:solidFill>
                  <a:srgbClr val="000066"/>
                </a:solidFill>
              </a:rPr>
              <a:t>向缓冲区写入一个字符串的一部分。</a:t>
            </a:r>
            <a:endParaRPr lang="en-US" altLang="zh-CN" sz="2600" dirty="0">
              <a:solidFill>
                <a:srgbClr val="000066"/>
              </a:solidFill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zh-CN" altLang="en-US" sz="2600" dirty="0">
                <a:solidFill>
                  <a:srgbClr val="000066"/>
                </a:solidFill>
              </a:rPr>
              <a:t>如果 </a:t>
            </a:r>
            <a:r>
              <a:rPr lang="en-US" altLang="zh-CN" sz="2600" dirty="0" err="1">
                <a:solidFill>
                  <a:srgbClr val="000066"/>
                </a:solidFill>
              </a:rPr>
              <a:t>len</a:t>
            </a:r>
            <a:r>
              <a:rPr lang="en-US" altLang="zh-CN" sz="2600" dirty="0">
                <a:solidFill>
                  <a:srgbClr val="000066"/>
                </a:solidFill>
              </a:rPr>
              <a:t> </a:t>
            </a:r>
            <a:r>
              <a:rPr lang="zh-CN" altLang="en-US" sz="2600" dirty="0">
                <a:solidFill>
                  <a:srgbClr val="000066"/>
                </a:solidFill>
              </a:rPr>
              <a:t>参数的值为负数，则不写入任何字符。</a:t>
            </a:r>
            <a:endParaRPr lang="en-US" altLang="zh-CN" sz="2600" dirty="0">
              <a:solidFill>
                <a:srgbClr val="000066"/>
              </a:solidFill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en-US" altLang="zh-CN" sz="2200" dirty="0">
              <a:solidFill>
                <a:srgbClr val="000066"/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3100" b="1" dirty="0">
                <a:solidFill>
                  <a:srgbClr val="006600"/>
                </a:solidFill>
              </a:rPr>
              <a:t>public void </a:t>
            </a:r>
            <a:r>
              <a:rPr lang="en-US" altLang="zh-CN" sz="3100" b="1" dirty="0" err="1">
                <a:solidFill>
                  <a:srgbClr val="006600"/>
                </a:solidFill>
              </a:rPr>
              <a:t>newLine</a:t>
            </a:r>
            <a:r>
              <a:rPr lang="en-US" altLang="zh-CN" sz="3100" b="1" dirty="0">
                <a:solidFill>
                  <a:srgbClr val="006600"/>
                </a:solidFill>
              </a:rPr>
              <a:t>() throws </a:t>
            </a:r>
            <a:r>
              <a:rPr lang="en-US" altLang="zh-CN" sz="3100" b="1" dirty="0" err="1">
                <a:solidFill>
                  <a:srgbClr val="006600"/>
                </a:solidFill>
              </a:rPr>
              <a:t>IOException</a:t>
            </a:r>
            <a:endParaRPr lang="en-US" altLang="zh-CN" sz="3100" b="1" dirty="0">
              <a:solidFill>
                <a:srgbClr val="006600"/>
              </a:solidFill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zh-CN" altLang="en-US" sz="2600" dirty="0">
                <a:solidFill>
                  <a:srgbClr val="000066"/>
                </a:solidFill>
              </a:rPr>
              <a:t>写入一个</a:t>
            </a:r>
            <a:r>
              <a:rPr lang="zh-CN" altLang="en-US" sz="2600" dirty="0">
                <a:solidFill>
                  <a:srgbClr val="00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行分隔符</a:t>
            </a:r>
            <a:r>
              <a:rPr lang="zh-CN" altLang="en-US" sz="2600" dirty="0">
                <a:solidFill>
                  <a:srgbClr val="000066"/>
                </a:solidFill>
              </a:rPr>
              <a:t>。</a:t>
            </a:r>
            <a:endParaRPr lang="en-US" altLang="zh-CN" sz="2600" dirty="0">
              <a:solidFill>
                <a:srgbClr val="000066"/>
              </a:solidFill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en-US" altLang="zh-CN" sz="2600" dirty="0">
              <a:solidFill>
                <a:srgbClr val="000066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75000"/>
              <a:buFont typeface="Wingdings" pitchFamily="2" charset="2"/>
              <a:buChar char="ü"/>
            </a:pPr>
            <a:r>
              <a:rPr lang="zh-CN" altLang="en-US" sz="3400" dirty="0"/>
              <a:t> </a:t>
            </a:r>
            <a:r>
              <a:rPr lang="zh-CN" altLang="en-US" sz="3400" dirty="0">
                <a:solidFill>
                  <a:srgbClr val="000066"/>
                </a:solidFill>
              </a:rPr>
              <a:t>输出完毕后，调用</a:t>
            </a:r>
            <a:r>
              <a:rPr lang="en-US" altLang="zh-CN" sz="3400" dirty="0">
                <a:solidFill>
                  <a:srgbClr val="000066"/>
                </a:solidFill>
              </a:rPr>
              <a:t>close()</a:t>
            </a:r>
            <a:r>
              <a:rPr lang="zh-CN" altLang="en-US" sz="3400" dirty="0">
                <a:solidFill>
                  <a:srgbClr val="000066"/>
                </a:solidFill>
              </a:rPr>
              <a:t>方法关闭流。</a:t>
            </a:r>
            <a:endParaRPr lang="en-US" altLang="zh-CN" sz="3400" dirty="0">
              <a:solidFill>
                <a:srgbClr val="00006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75000"/>
              <a:buFont typeface="Wingdings" pitchFamily="2" charset="2"/>
              <a:buChar char="ü"/>
            </a:pPr>
            <a:r>
              <a:rPr lang="zh-CN" altLang="en-US" sz="3400" b="1" dirty="0">
                <a:solidFill>
                  <a:srgbClr val="FF0000"/>
                </a:solidFill>
                <a:latin typeface="宋体" charset="-122"/>
              </a:rPr>
              <a:t>例题12-7</a:t>
            </a:r>
            <a:r>
              <a:rPr lang="en-US" altLang="zh-CN" sz="3400" b="1" dirty="0">
                <a:solidFill>
                  <a:srgbClr val="FF0000"/>
                </a:solidFill>
                <a:latin typeface="宋体" charset="-122"/>
              </a:rPr>
              <a:t>(</a:t>
            </a:r>
            <a:r>
              <a:rPr lang="zh-CN" altLang="en-US" sz="3400" b="1" dirty="0">
                <a:solidFill>
                  <a:srgbClr val="FF0000"/>
                </a:solidFill>
                <a:latin typeface="宋体" charset="-122"/>
              </a:rPr>
              <a:t>课后阅读</a:t>
            </a:r>
            <a:r>
              <a:rPr lang="en-US" altLang="zh-CN" sz="3400" b="1" dirty="0">
                <a:solidFill>
                  <a:srgbClr val="FF0000"/>
                </a:solidFill>
                <a:latin typeface="宋体" charset="-122"/>
              </a:rPr>
              <a:t>)</a:t>
            </a:r>
            <a:endParaRPr lang="zh-CN" altLang="en-US" sz="3400" dirty="0"/>
          </a:p>
        </p:txBody>
      </p:sp>
      <p:sp>
        <p:nvSpPr>
          <p:cNvPr id="870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056B6BC-BD9D-401B-A5FC-F0599BB72DA5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80</a:t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BufferedWriter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altLang="zh-CN" dirty="0"/>
              <a:t>write</a:t>
            </a:r>
            <a:r>
              <a:rPr lang="zh-CN" altLang="en-US" dirty="0"/>
              <a:t>机制：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使用</a:t>
            </a:r>
            <a:r>
              <a:rPr lang="en-US" altLang="zh-CN" b="1" dirty="0" err="1"/>
              <a:t>BufferedWriter</a:t>
            </a:r>
            <a:r>
              <a:rPr lang="zh-CN" altLang="en-US" dirty="0"/>
              <a:t>时，写入的数据并不会先输出到目的地，而是先存储至</a:t>
            </a:r>
            <a:r>
              <a:rPr lang="en-US" altLang="zh-CN" b="1" dirty="0" err="1">
                <a:solidFill>
                  <a:srgbClr val="FF0000"/>
                </a:solidFill>
              </a:rPr>
              <a:t>BufferedWriter</a:t>
            </a:r>
            <a:r>
              <a:rPr lang="zh-CN" altLang="en-US" b="1" dirty="0">
                <a:solidFill>
                  <a:srgbClr val="FF0000"/>
                </a:solidFill>
              </a:rPr>
              <a:t>流对象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缓冲区</a:t>
            </a:r>
            <a:r>
              <a:rPr lang="zh-CN" altLang="en-US" dirty="0"/>
              <a:t>中。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b="1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写出数据</a:t>
            </a:r>
            <a:r>
              <a:rPr lang="zh-CN" altLang="en-US" dirty="0"/>
              <a:t>：</a:t>
            </a:r>
            <a:endParaRPr lang="en-US" altLang="zh-CN" dirty="0"/>
          </a:p>
          <a:p>
            <a:pPr marL="1096962" lvl="2" indent="-457200">
              <a:spcBef>
                <a:spcPts val="0"/>
              </a:spcBef>
              <a:buFont typeface="+mj-ea"/>
              <a:buAutoNum type="circleNumDbPlain"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如果缓冲区中的数据满了</a:t>
            </a:r>
            <a:r>
              <a:rPr lang="zh-CN" altLang="en-US" dirty="0"/>
              <a:t>，才会一次对目的地进行写出。</a:t>
            </a:r>
            <a:endParaRPr lang="en-US" altLang="zh-CN" dirty="0"/>
          </a:p>
          <a:p>
            <a:pPr marL="1096962" lvl="2" indent="-457200">
              <a:spcBef>
                <a:spcPts val="0"/>
              </a:spcBef>
              <a:buFont typeface="+mj-ea"/>
              <a:buAutoNum type="circleNumDbPlain"/>
            </a:pPr>
            <a:r>
              <a:rPr lang="zh-CN" altLang="en-US" dirty="0"/>
              <a:t>如果执行</a:t>
            </a:r>
            <a:r>
              <a:rPr lang="en-US" altLang="zh-CN" b="1" dirty="0">
                <a:solidFill>
                  <a:srgbClr val="000099"/>
                </a:solidFill>
              </a:rPr>
              <a:t>flush()</a:t>
            </a:r>
            <a:r>
              <a:rPr lang="zh-CN" altLang="en-US" dirty="0"/>
              <a:t>方法，强制将缓冲区的数据都写到目标地址。</a:t>
            </a: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b="1" dirty="0">
                <a:solidFill>
                  <a:srgbClr val="000099"/>
                </a:solidFill>
              </a:rPr>
              <a:t>public void flush() throws </a:t>
            </a:r>
            <a:r>
              <a:rPr lang="en-US" b="1" dirty="0" err="1">
                <a:solidFill>
                  <a:srgbClr val="000099"/>
                </a:solidFill>
              </a:rPr>
              <a:t>IOException</a:t>
            </a:r>
            <a:endParaRPr lang="en-US" b="1" dirty="0">
              <a:solidFill>
                <a:srgbClr val="000099"/>
              </a:solidFill>
            </a:endParaRPr>
          </a:p>
          <a:p>
            <a:pPr lvl="2">
              <a:spcBef>
                <a:spcPts val="0"/>
              </a:spcBef>
            </a:pPr>
            <a:r>
              <a:rPr lang="zh-CN" altLang="en-US" dirty="0"/>
              <a:t>刷新该流的缓冲。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不管缓冲区数据是否满了，执行</a:t>
            </a:r>
            <a:r>
              <a:rPr lang="en-US" altLang="zh-CN" dirty="0"/>
              <a:t>flush()</a:t>
            </a:r>
            <a:r>
              <a:rPr lang="zh-CN" altLang="en-US" dirty="0"/>
              <a:t>方法时将缓冲区的数据都写到目标地址，从而保证所有缓冲都写出去。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6629-DACD-498F-867D-4B2567C9B252}" type="slidenum">
              <a:rPr lang="en-US" altLang="zh-CN" smtClean="0"/>
              <a:pPr>
                <a:defRPr/>
              </a:pPr>
              <a:t>81</a:t>
            </a:fld>
            <a:r>
              <a:rPr lang="en-US" altLang="zh-CN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7FA95-956A-4A78-A988-FD08F74FA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364" y="260647"/>
            <a:ext cx="8363272" cy="6552729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900" b="1" dirty="0">
                <a:latin typeface="Arial" pitchFamily="34" charset="0"/>
                <a:ea typeface="Tahoma" pitchFamily="34" charset="0"/>
                <a:cs typeface="Arial" pitchFamily="34" charset="0"/>
              </a:rPr>
              <a:t>/*ReadWriteFile.java--</a:t>
            </a:r>
            <a:r>
              <a:rPr lang="zh-CN" altLang="en-US" sz="1900" b="1" dirty="0">
                <a:latin typeface="Arial" pitchFamily="34" charset="0"/>
                <a:cs typeface="Arial" pitchFamily="34" charset="0"/>
              </a:rPr>
              <a:t>读出</a:t>
            </a:r>
            <a:r>
              <a:rPr lang="en-US" altLang="zh-CN" sz="1900" b="1" dirty="0">
                <a:latin typeface="Arial" pitchFamily="34" charset="0"/>
                <a:ea typeface="Tahoma" pitchFamily="34" charset="0"/>
                <a:cs typeface="Arial" pitchFamily="34" charset="0"/>
              </a:rPr>
              <a:t>file1.txt</a:t>
            </a:r>
            <a:r>
              <a:rPr lang="zh-CN" altLang="en-US" sz="1900" b="1" dirty="0">
                <a:latin typeface="Arial" pitchFamily="34" charset="0"/>
                <a:cs typeface="Arial" pitchFamily="34" charset="0"/>
              </a:rPr>
              <a:t>中的内容，写入</a:t>
            </a:r>
            <a:r>
              <a:rPr lang="en-US" altLang="zh-CN" sz="1900" b="1" dirty="0">
                <a:latin typeface="Arial" pitchFamily="34" charset="0"/>
                <a:ea typeface="Tahoma" pitchFamily="34" charset="0"/>
                <a:cs typeface="Arial" pitchFamily="34" charset="0"/>
              </a:rPr>
              <a:t>file2.txt</a:t>
            </a:r>
            <a:r>
              <a:rPr lang="zh-CN" altLang="en-US" sz="1900" b="1" dirty="0">
                <a:latin typeface="Arial" pitchFamily="34" charset="0"/>
                <a:cs typeface="Arial" pitchFamily="34" charset="0"/>
              </a:rPr>
              <a:t>中 *</a:t>
            </a:r>
            <a:r>
              <a:rPr lang="en-US" altLang="zh-CN" sz="1900" b="1" dirty="0">
                <a:latin typeface="Arial" pitchFamily="34" charset="0"/>
                <a:ea typeface="Tahoma" pitchFamily="34" charset="0"/>
                <a:cs typeface="Arial" pitchFamily="34" charset="0"/>
              </a:rPr>
              <a:t>/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900" b="1" dirty="0">
                <a:solidFill>
                  <a:srgbClr val="99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import java.io.*;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900" b="1" dirty="0">
                <a:latin typeface="Arial" pitchFamily="34" charset="0"/>
                <a:ea typeface="Tahoma" pitchFamily="34" charset="0"/>
                <a:cs typeface="Arial" pitchFamily="34" charset="0"/>
              </a:rPr>
              <a:t>public class </a:t>
            </a:r>
            <a:r>
              <a:rPr lang="en-US" altLang="zh-CN" sz="1900" b="1" dirty="0" err="1">
                <a:latin typeface="Arial" pitchFamily="34" charset="0"/>
                <a:ea typeface="Tahoma" pitchFamily="34" charset="0"/>
                <a:cs typeface="Arial" pitchFamily="34" charset="0"/>
              </a:rPr>
              <a:t>ReadWriteFile</a:t>
            </a:r>
            <a:r>
              <a:rPr lang="en-US" altLang="zh-CN" sz="1900" b="1" dirty="0">
                <a:latin typeface="Arial" pitchFamily="34" charset="0"/>
                <a:ea typeface="Tahoma" pitchFamily="34" charset="0"/>
                <a:cs typeface="Arial" pitchFamily="34" charset="0"/>
              </a:rPr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900" b="1" dirty="0">
                <a:latin typeface="Arial" pitchFamily="34" charset="0"/>
                <a:ea typeface="Tahoma" pitchFamily="34" charset="0"/>
                <a:cs typeface="Arial" pitchFamily="34" charset="0"/>
              </a:rPr>
              <a:t>    public static void main(String[] </a:t>
            </a:r>
            <a:r>
              <a:rPr lang="en-US" altLang="zh-CN" sz="1900" b="1" dirty="0" err="1">
                <a:latin typeface="Arial" pitchFamily="34" charset="0"/>
                <a:ea typeface="Tahoma" pitchFamily="34" charset="0"/>
                <a:cs typeface="Arial" pitchFamily="34" charset="0"/>
              </a:rPr>
              <a:t>args</a:t>
            </a:r>
            <a:r>
              <a:rPr lang="en-US" altLang="zh-CN" sz="1900" b="1" dirty="0">
                <a:latin typeface="Arial" pitchFamily="34" charset="0"/>
                <a:ea typeface="Tahoma" pitchFamily="34" charset="0"/>
                <a:cs typeface="Arial" pitchFamily="34" charset="0"/>
              </a:rPr>
              <a:t>){ </a:t>
            </a:r>
            <a:br>
              <a:rPr lang="en-US" altLang="zh-CN" sz="1900" b="1" dirty="0"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altLang="zh-CN" sz="1900" b="1" dirty="0">
                <a:latin typeface="Arial" pitchFamily="34" charset="0"/>
                <a:ea typeface="Tahoma" pitchFamily="34" charset="0"/>
                <a:cs typeface="Arial" pitchFamily="34" charset="0"/>
              </a:rPr>
              <a:t>try{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CN" sz="1900" b="1" dirty="0">
                <a:latin typeface="Arial" pitchFamily="34" charset="0"/>
                <a:ea typeface="Tahoma" pitchFamily="34" charset="0"/>
                <a:cs typeface="Arial" pitchFamily="34" charset="0"/>
              </a:rPr>
              <a:t>      File </a:t>
            </a:r>
            <a:r>
              <a:rPr lang="en-US" altLang="zh-CN" sz="1900" b="1" dirty="0">
                <a:solidFill>
                  <a:srgbClr val="FF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read</a:t>
            </a:r>
            <a:r>
              <a:rPr lang="en-US" altLang="zh-CN" sz="1900" b="1" dirty="0">
                <a:latin typeface="Arial" pitchFamily="34" charset="0"/>
                <a:ea typeface="Tahoma" pitchFamily="34" charset="0"/>
                <a:cs typeface="Arial" pitchFamily="34" charset="0"/>
              </a:rPr>
              <a:t> = new File(“c:\\file1.txt”);</a:t>
            </a:r>
          </a:p>
          <a:p>
            <a:pPr lvl="1">
              <a:buNone/>
            </a:pPr>
            <a:r>
              <a:rPr lang="en-US" altLang="zh-CN" sz="1900" b="1" dirty="0">
                <a:solidFill>
                  <a:srgbClr val="99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		</a:t>
            </a:r>
            <a:r>
              <a:rPr lang="en-US" altLang="zh-CN" sz="1900" b="1" dirty="0" err="1">
                <a:solidFill>
                  <a:srgbClr val="99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BufferedReader</a:t>
            </a:r>
            <a:r>
              <a:rPr lang="en-US" altLang="zh-CN" sz="1900" b="1" dirty="0">
                <a:solidFill>
                  <a:srgbClr val="99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 </a:t>
            </a:r>
            <a:r>
              <a:rPr lang="en-US" altLang="zh-CN" sz="1900" b="1" dirty="0" err="1">
                <a:solidFill>
                  <a:srgbClr val="99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br</a:t>
            </a:r>
            <a:r>
              <a:rPr lang="en-US" altLang="zh-CN" sz="1900" b="1" dirty="0">
                <a:solidFill>
                  <a:srgbClr val="99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=new </a:t>
            </a:r>
            <a:r>
              <a:rPr lang="en-US" altLang="zh-CN" sz="1900" b="1" dirty="0" err="1">
                <a:solidFill>
                  <a:srgbClr val="99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BufferedReader</a:t>
            </a:r>
            <a:r>
              <a:rPr lang="en-US" altLang="zh-CN" sz="1900" b="1" dirty="0">
                <a:solidFill>
                  <a:srgbClr val="99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(</a:t>
            </a:r>
            <a:r>
              <a:rPr lang="en-US" altLang="zh-CN" sz="1900" b="1" dirty="0">
                <a:solidFill>
                  <a:srgbClr val="0000F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new </a:t>
            </a:r>
            <a:r>
              <a:rPr lang="en-US" altLang="zh-CN" sz="1900" b="1" dirty="0" err="1">
                <a:solidFill>
                  <a:srgbClr val="0000F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FileReader</a:t>
            </a:r>
            <a:r>
              <a:rPr lang="en-US" altLang="zh-CN" sz="1900" b="1" dirty="0">
                <a:solidFill>
                  <a:srgbClr val="0000F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(</a:t>
            </a:r>
            <a:r>
              <a:rPr lang="en-US" altLang="zh-CN" sz="1900" b="1" dirty="0">
                <a:solidFill>
                  <a:srgbClr val="FF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read</a:t>
            </a:r>
            <a:r>
              <a:rPr lang="en-US" altLang="zh-CN" sz="1900" b="1" dirty="0">
                <a:solidFill>
                  <a:srgbClr val="0000F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)</a:t>
            </a:r>
            <a:r>
              <a:rPr lang="en-US" altLang="zh-CN" sz="1900" b="1" dirty="0">
                <a:solidFill>
                  <a:srgbClr val="99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);</a:t>
            </a:r>
            <a:endParaRPr lang="en-US" altLang="zh-CN" sz="1900" b="1" dirty="0"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CN" sz="1900" b="1" dirty="0">
                <a:latin typeface="Arial" pitchFamily="34" charset="0"/>
                <a:ea typeface="Tahoma" pitchFamily="34" charset="0"/>
                <a:cs typeface="Arial" pitchFamily="34" charset="0"/>
              </a:rPr>
              <a:t>      File </a:t>
            </a:r>
            <a:r>
              <a:rPr lang="en-US" altLang="zh-CN" sz="1900" b="1" dirty="0">
                <a:solidFill>
                  <a:srgbClr val="0066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write</a:t>
            </a:r>
            <a:r>
              <a:rPr lang="en-US" altLang="zh-CN" sz="1900" b="1" dirty="0">
                <a:latin typeface="Arial" pitchFamily="34" charset="0"/>
                <a:ea typeface="Tahoma" pitchFamily="34" charset="0"/>
                <a:cs typeface="Arial" pitchFamily="34" charset="0"/>
              </a:rPr>
              <a:t> = new File(“c:\\file2.txt”);   </a:t>
            </a:r>
            <a:endParaRPr lang="en-US" altLang="zh-CN" sz="1900" b="1" dirty="0">
              <a:solidFill>
                <a:srgbClr val="990000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CN" sz="1900" b="1" dirty="0">
                <a:solidFill>
                  <a:srgbClr val="99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     </a:t>
            </a:r>
            <a:r>
              <a:rPr lang="en-US" altLang="zh-CN" sz="1900" b="1" dirty="0" err="1">
                <a:solidFill>
                  <a:srgbClr val="99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BufferedWriter</a:t>
            </a:r>
            <a:r>
              <a:rPr lang="en-US" altLang="zh-CN" sz="1900" b="1" dirty="0">
                <a:solidFill>
                  <a:srgbClr val="99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 </a:t>
            </a:r>
            <a:r>
              <a:rPr lang="en-US" altLang="zh-CN" sz="1900" b="1" dirty="0" err="1">
                <a:solidFill>
                  <a:srgbClr val="0000F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bw</a:t>
            </a:r>
            <a:r>
              <a:rPr lang="en-US" altLang="zh-CN" sz="1900" b="1" dirty="0">
                <a:solidFill>
                  <a:srgbClr val="99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=new </a:t>
            </a:r>
            <a:r>
              <a:rPr lang="en-US" altLang="zh-CN" sz="1900" b="1" dirty="0" err="1">
                <a:solidFill>
                  <a:srgbClr val="99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BufferedWriter</a:t>
            </a:r>
            <a:r>
              <a:rPr lang="en-US" altLang="zh-CN" sz="1900" b="1" dirty="0">
                <a:solidFill>
                  <a:srgbClr val="99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(</a:t>
            </a:r>
            <a:r>
              <a:rPr lang="en-US" altLang="zh-CN" sz="1900" b="1" dirty="0">
                <a:solidFill>
                  <a:srgbClr val="0000F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new </a:t>
            </a:r>
            <a:r>
              <a:rPr lang="en-US" altLang="zh-CN" sz="1900" b="1" dirty="0" err="1">
                <a:solidFill>
                  <a:srgbClr val="0000F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FileWriter</a:t>
            </a:r>
            <a:r>
              <a:rPr lang="en-US" altLang="zh-CN" sz="1900" b="1" dirty="0">
                <a:solidFill>
                  <a:srgbClr val="0000F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(</a:t>
            </a:r>
            <a:r>
              <a:rPr lang="en-US" altLang="zh-CN" sz="1900" b="1" dirty="0">
                <a:solidFill>
                  <a:srgbClr val="0066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write</a:t>
            </a:r>
            <a:r>
              <a:rPr lang="en-US" altLang="zh-CN" sz="1900" b="1" dirty="0">
                <a:solidFill>
                  <a:srgbClr val="0000F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)</a:t>
            </a:r>
            <a:r>
              <a:rPr lang="en-US" altLang="zh-CN" sz="1900" b="1" dirty="0">
                <a:solidFill>
                  <a:srgbClr val="99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);</a:t>
            </a:r>
            <a:r>
              <a:rPr lang="en-US" altLang="zh-CN" sz="1900" b="1" dirty="0"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</a:p>
          <a:p>
            <a:pPr lvl="1">
              <a:spcBef>
                <a:spcPts val="0"/>
              </a:spcBef>
              <a:buFontTx/>
              <a:buNone/>
            </a:pPr>
            <a:endParaRPr lang="en-US" altLang="zh-CN" sz="1900" b="1" dirty="0"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altLang="zh-CN" sz="1900" b="1" dirty="0">
                <a:latin typeface="Arial" pitchFamily="34" charset="0"/>
                <a:ea typeface="Tahoma" pitchFamily="34" charset="0"/>
                <a:cs typeface="Arial" pitchFamily="34" charset="0"/>
              </a:rPr>
              <a:t>      String temp = </a:t>
            </a:r>
            <a:r>
              <a:rPr lang="en-US" altLang="zh-CN" sz="1900" b="1" dirty="0" err="1">
                <a:solidFill>
                  <a:srgbClr val="0000F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br.readLine</a:t>
            </a:r>
            <a:r>
              <a:rPr lang="en-US" altLang="zh-CN" sz="1900" b="1" dirty="0">
                <a:solidFill>
                  <a:srgbClr val="0000F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();	//</a:t>
            </a:r>
            <a:r>
              <a:rPr lang="zh-CN" altLang="en-US" sz="19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读一行文本</a:t>
            </a:r>
            <a:r>
              <a:rPr lang="zh-CN" altLang="en-US" sz="1900" b="1" dirty="0">
                <a:latin typeface="Arial" pitchFamily="34" charset="0"/>
                <a:cs typeface="Arial" pitchFamily="34" charset="0"/>
              </a:rPr>
              <a:t> </a:t>
            </a:r>
            <a:br>
              <a:rPr lang="zh-CN" altLang="en-US" sz="1900" b="1" dirty="0">
                <a:latin typeface="Arial" pitchFamily="34" charset="0"/>
                <a:cs typeface="Arial" pitchFamily="34" charset="0"/>
              </a:rPr>
            </a:br>
            <a:r>
              <a:rPr lang="zh-CN" altLang="en-US" sz="1900" b="1" dirty="0">
                <a:latin typeface="Arial" pitchFamily="34" charset="0"/>
                <a:cs typeface="Arial" pitchFamily="34" charset="0"/>
              </a:rPr>
              <a:t>  </a:t>
            </a:r>
            <a:r>
              <a:rPr lang="en-US" altLang="zh-CN" sz="1900" b="1" dirty="0">
                <a:latin typeface="Arial" pitchFamily="34" charset="0"/>
                <a:ea typeface="Tahoma" pitchFamily="34" charset="0"/>
                <a:cs typeface="Arial" pitchFamily="34" charset="0"/>
              </a:rPr>
              <a:t>while(temp != null){ 		        </a:t>
            </a:r>
            <a:br>
              <a:rPr lang="en-US" altLang="zh-CN" sz="1900" b="1" dirty="0"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altLang="zh-CN" sz="1900" b="1" dirty="0">
                <a:latin typeface="Arial" pitchFamily="34" charset="0"/>
                <a:ea typeface="Tahoma" pitchFamily="34" charset="0"/>
                <a:cs typeface="Arial" pitchFamily="34" charset="0"/>
              </a:rPr>
              <a:t>        </a:t>
            </a:r>
            <a:r>
              <a:rPr lang="en-US" altLang="zh-CN" sz="1900" b="1" dirty="0" err="1">
                <a:solidFill>
                  <a:srgbClr val="0000F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bw.write</a:t>
            </a:r>
            <a:r>
              <a:rPr lang="en-US" altLang="zh-CN" sz="1900" b="1" dirty="0">
                <a:solidFill>
                  <a:srgbClr val="0000F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(temp + </a:t>
            </a:r>
            <a:r>
              <a:rPr lang="en-US" altLang="zh-CN" sz="1900" b="1" dirty="0">
                <a:solidFill>
                  <a:srgbClr val="C0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“\r\n”</a:t>
            </a:r>
            <a:r>
              <a:rPr lang="en-US" altLang="zh-CN" sz="1900" b="1" dirty="0">
                <a:solidFill>
                  <a:srgbClr val="0000F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);</a:t>
            </a:r>
            <a:r>
              <a:rPr lang="en-US" altLang="zh-CN" sz="1900" b="1" dirty="0">
                <a:latin typeface="Arial" pitchFamily="34" charset="0"/>
                <a:ea typeface="Tahoma" pitchFamily="34" charset="0"/>
                <a:cs typeface="Arial" pitchFamily="34" charset="0"/>
              </a:rPr>
              <a:t>    //</a:t>
            </a:r>
            <a:r>
              <a:rPr lang="zh-CN" altLang="en-US" sz="1900" b="1" dirty="0">
                <a:latin typeface="Arial" pitchFamily="34" charset="0"/>
                <a:cs typeface="Arial" pitchFamily="34" charset="0"/>
              </a:rPr>
              <a:t>将该行文本写入缓冲流</a:t>
            </a:r>
            <a:r>
              <a:rPr lang="en-US" altLang="zh-CN" sz="1900" b="1" dirty="0" err="1">
                <a:solidFill>
                  <a:srgbClr val="0000F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bw</a:t>
            </a:r>
            <a:endParaRPr lang="en-US" altLang="zh-CN" sz="1900" b="1" dirty="0"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CN" sz="1900" b="1" dirty="0">
                <a:latin typeface="Arial" pitchFamily="34" charset="0"/>
                <a:ea typeface="Tahoma" pitchFamily="34" charset="0"/>
                <a:cs typeface="Arial" pitchFamily="34" charset="0"/>
              </a:rPr>
              <a:t>           </a:t>
            </a:r>
            <a:r>
              <a:rPr lang="zh-CN" altLang="en-US" sz="19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900" b="1" dirty="0">
                <a:latin typeface="Arial" pitchFamily="34" charset="0"/>
                <a:ea typeface="Tahoma" pitchFamily="34" charset="0"/>
                <a:cs typeface="Arial" pitchFamily="34" charset="0"/>
              </a:rPr>
              <a:t>temp = </a:t>
            </a:r>
            <a:r>
              <a:rPr lang="en-US" altLang="zh-CN" sz="1900" b="1" dirty="0" err="1">
                <a:solidFill>
                  <a:srgbClr val="0066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br.readLine</a:t>
            </a:r>
            <a:r>
              <a:rPr lang="en-US" altLang="zh-CN" sz="1900" b="1" dirty="0">
                <a:solidFill>
                  <a:srgbClr val="0066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()</a:t>
            </a:r>
            <a:r>
              <a:rPr lang="en-US" altLang="zh-CN" sz="1900" b="1" dirty="0">
                <a:latin typeface="Arial" pitchFamily="34" charset="0"/>
                <a:ea typeface="Tahoma" pitchFamily="34" charset="0"/>
                <a:cs typeface="Arial" pitchFamily="34" charset="0"/>
              </a:rPr>
              <a:t>; 	      //</a:t>
            </a:r>
            <a:r>
              <a:rPr lang="zh-CN" altLang="en-US" sz="1900" b="1" dirty="0">
                <a:latin typeface="Arial" pitchFamily="34" charset="0"/>
                <a:cs typeface="Arial" pitchFamily="34" charset="0"/>
              </a:rPr>
              <a:t>继续读文件 </a:t>
            </a:r>
            <a:endParaRPr lang="en-US" altLang="zh-CN" sz="1900" b="1" dirty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CN" sz="1900" b="1" dirty="0">
                <a:latin typeface="Arial" pitchFamily="34" charset="0"/>
                <a:cs typeface="Arial" pitchFamily="34" charset="0"/>
              </a:rPr>
              <a:t>    </a:t>
            </a:r>
            <a:r>
              <a:rPr lang="zh-CN" altLang="en-US" sz="1900" b="1" dirty="0">
                <a:latin typeface="Arial" pitchFamily="34" charset="0"/>
                <a:cs typeface="Arial" pitchFamily="34" charset="0"/>
              </a:rPr>
              <a:t>   </a:t>
            </a:r>
            <a:r>
              <a:rPr lang="en-US" altLang="zh-CN" sz="1900" b="1" dirty="0">
                <a:latin typeface="Arial" pitchFamily="34" charset="0"/>
                <a:ea typeface="Tahoma" pitchFamily="34" charset="0"/>
                <a:cs typeface="Arial" pitchFamily="34" charset="0"/>
              </a:rPr>
              <a:t>}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CN" sz="1900" b="1" dirty="0">
                <a:latin typeface="Arial" pitchFamily="34" charset="0"/>
                <a:ea typeface="Tahoma" pitchFamily="34" charset="0"/>
                <a:cs typeface="Arial" pitchFamily="34" charset="0"/>
              </a:rPr>
              <a:t>     </a:t>
            </a:r>
            <a:r>
              <a:rPr lang="en-US" altLang="zh-CN" sz="1900" b="1" dirty="0">
                <a:solidFill>
                  <a:srgbClr val="FF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 </a:t>
            </a:r>
            <a:r>
              <a:rPr lang="en-US" altLang="zh-CN" sz="1900" b="1" dirty="0" err="1">
                <a:solidFill>
                  <a:srgbClr val="FF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bw.flush</a:t>
            </a:r>
            <a:r>
              <a:rPr lang="en-US" altLang="zh-CN" sz="1900" b="1" dirty="0">
                <a:solidFill>
                  <a:srgbClr val="FF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();</a:t>
            </a:r>
            <a:r>
              <a:rPr lang="en-US" altLang="zh-CN" sz="1900" b="1" dirty="0">
                <a:solidFill>
                  <a:srgbClr val="0000CC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	//</a:t>
            </a:r>
            <a:r>
              <a:rPr lang="zh-CN" altLang="en-US" sz="19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清空缓冲区 </a:t>
            </a:r>
            <a:r>
              <a:rPr lang="zh-CN" altLang="en-US" sz="19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zh-CN" altLang="en-US" sz="1900" dirty="0">
                <a:latin typeface="Arial" pitchFamily="34" charset="0"/>
                <a:cs typeface="Arial" pitchFamily="34" charset="0"/>
              </a:rPr>
              <a:t> </a:t>
            </a:r>
            <a:endParaRPr lang="en-US" altLang="zh-CN" sz="1900" dirty="0"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CN" sz="1900" b="1" dirty="0">
                <a:latin typeface="Arial" pitchFamily="34" charset="0"/>
                <a:ea typeface="Tahoma" pitchFamily="34" charset="0"/>
                <a:cs typeface="Arial" pitchFamily="34" charset="0"/>
              </a:rPr>
              <a:t> 	  </a:t>
            </a:r>
            <a:r>
              <a:rPr lang="en-US" altLang="zh-CN" sz="1900" b="1" dirty="0" err="1">
                <a:solidFill>
                  <a:srgbClr val="0066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bw.close</a:t>
            </a:r>
            <a:r>
              <a:rPr lang="en-US" altLang="zh-CN" sz="1900" b="1" dirty="0">
                <a:solidFill>
                  <a:srgbClr val="0066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(); 	</a:t>
            </a:r>
            <a:r>
              <a:rPr lang="en-US" altLang="zh-CN" sz="1900" b="1" dirty="0" err="1">
                <a:solidFill>
                  <a:srgbClr val="0066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br.close</a:t>
            </a:r>
            <a:r>
              <a:rPr lang="en-US" altLang="zh-CN" sz="1900" b="1" dirty="0">
                <a:solidFill>
                  <a:srgbClr val="0066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();</a:t>
            </a:r>
            <a:r>
              <a:rPr lang="en-US" altLang="zh-CN" sz="1900" b="1" dirty="0">
                <a:latin typeface="Arial" pitchFamily="34" charset="0"/>
                <a:ea typeface="Tahoma" pitchFamily="34" charset="0"/>
                <a:cs typeface="Arial" pitchFamily="34" charset="0"/>
              </a:rPr>
              <a:t>     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CN" sz="1900" b="1" dirty="0">
                <a:latin typeface="Arial" pitchFamily="34" charset="0"/>
                <a:ea typeface="Tahoma" pitchFamily="34" charset="0"/>
                <a:cs typeface="Arial" pitchFamily="34" charset="0"/>
              </a:rPr>
              <a:t>  }catch(Exception e){ 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CN" sz="1900" b="1" dirty="0">
                <a:latin typeface="Arial" pitchFamily="34" charset="0"/>
                <a:ea typeface="Tahoma" pitchFamily="34" charset="0"/>
                <a:cs typeface="Arial" pitchFamily="34" charset="0"/>
              </a:rPr>
              <a:t>       </a:t>
            </a:r>
            <a:r>
              <a:rPr lang="en-US" altLang="zh-CN" sz="1900" b="1" dirty="0" err="1">
                <a:latin typeface="Arial" pitchFamily="34" charset="0"/>
                <a:ea typeface="Tahoma" pitchFamily="34" charset="0"/>
                <a:cs typeface="Arial" pitchFamily="34" charset="0"/>
              </a:rPr>
              <a:t>System.out.println</a:t>
            </a:r>
            <a:r>
              <a:rPr lang="en-US" altLang="zh-CN" sz="1900" b="1" dirty="0">
                <a:latin typeface="Arial" pitchFamily="34" charset="0"/>
                <a:ea typeface="Tahoma" pitchFamily="34" charset="0"/>
                <a:cs typeface="Arial" pitchFamily="34" charset="0"/>
              </a:rPr>
              <a:t> (e); 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CN" sz="1900" b="1" dirty="0">
                <a:latin typeface="Arial" pitchFamily="34" charset="0"/>
                <a:ea typeface="Tahoma" pitchFamily="34" charset="0"/>
                <a:cs typeface="Arial" pitchFamily="34" charset="0"/>
              </a:rPr>
              <a:t>  } 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900" b="1" dirty="0">
                <a:latin typeface="Arial" pitchFamily="34" charset="0"/>
                <a:ea typeface="Tahoma" pitchFamily="34" charset="0"/>
                <a:cs typeface="Arial" pitchFamily="34" charset="0"/>
              </a:rPr>
              <a:t>   } </a:t>
            </a:r>
            <a:r>
              <a:rPr lang="en-US" altLang="zh-CN" sz="1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9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zh-CN" altLang="en-US" sz="19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512FB6-B4CD-4B1B-A4FD-BB2A4BFE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82</a:t>
            </a:fld>
            <a:endParaRPr lang="zh-CN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77C9454D-479A-483F-AC04-67F7B98D1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960" y="5947478"/>
            <a:ext cx="4320480" cy="830997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ts val="0"/>
              </a:spcBef>
            </a:pPr>
            <a:r>
              <a:rPr lang="en-US" altLang="zh-CN" sz="2400" b="0" dirty="0">
                <a:solidFill>
                  <a:schemeClr val="tx1"/>
                </a:solidFill>
              </a:rPr>
              <a:t>“</a:t>
            </a:r>
            <a:r>
              <a:rPr lang="en-US" altLang="zh-CN" sz="2400" dirty="0">
                <a:solidFill>
                  <a:srgbClr val="C00000"/>
                </a:solidFill>
              </a:rPr>
              <a:t>\r\n</a:t>
            </a:r>
            <a:r>
              <a:rPr lang="en-US" altLang="zh-CN" sz="2400" b="0" dirty="0">
                <a:solidFill>
                  <a:schemeClr val="tx1"/>
                </a:solidFill>
              </a:rPr>
              <a:t>”</a:t>
            </a:r>
            <a:r>
              <a:rPr lang="zh-CN" altLang="en-US" sz="2400" b="0" dirty="0">
                <a:solidFill>
                  <a:schemeClr val="tx1"/>
                </a:solidFill>
              </a:rPr>
              <a:t>是</a:t>
            </a:r>
            <a:r>
              <a:rPr lang="en-US" altLang="zh-CN" sz="2400" b="0" dirty="0">
                <a:solidFill>
                  <a:schemeClr val="tx1"/>
                </a:solidFill>
              </a:rPr>
              <a:t>windows</a:t>
            </a:r>
            <a:r>
              <a:rPr lang="zh-CN" altLang="en-US" sz="2400" b="0" dirty="0">
                <a:solidFill>
                  <a:schemeClr val="tx1"/>
                </a:solidFill>
              </a:rPr>
              <a:t>下的回车换行 </a:t>
            </a:r>
          </a:p>
          <a:p>
            <a:pPr eaLnBrk="1" hangingPunct="1"/>
            <a:r>
              <a:rPr lang="en-US" altLang="zh-CN" sz="2400" b="0" dirty="0">
                <a:solidFill>
                  <a:schemeClr val="tx1"/>
                </a:solidFill>
              </a:rPr>
              <a:t>“</a:t>
            </a:r>
            <a:r>
              <a:rPr lang="en-US" altLang="zh-CN" sz="2400" dirty="0">
                <a:solidFill>
                  <a:srgbClr val="C00000"/>
                </a:solidFill>
              </a:rPr>
              <a:t>\n</a:t>
            </a:r>
            <a:r>
              <a:rPr lang="en-US" altLang="zh-CN" sz="2400" b="0" dirty="0">
                <a:solidFill>
                  <a:schemeClr val="tx1"/>
                </a:solidFill>
              </a:rPr>
              <a:t>”</a:t>
            </a:r>
            <a:r>
              <a:rPr lang="zh-CN" altLang="en-US" sz="2400" b="0" dirty="0">
                <a:solidFill>
                  <a:schemeClr val="tx1"/>
                </a:solidFill>
              </a:rPr>
              <a:t>是</a:t>
            </a:r>
            <a:r>
              <a:rPr lang="en-US" altLang="zh-CN" sz="2400" b="0" dirty="0">
                <a:solidFill>
                  <a:schemeClr val="tx1"/>
                </a:solidFill>
              </a:rPr>
              <a:t>UNIX</a:t>
            </a:r>
            <a:r>
              <a:rPr lang="zh-CN" altLang="en-US" sz="2400" b="0" dirty="0">
                <a:solidFill>
                  <a:schemeClr val="tx1"/>
                </a:solidFill>
              </a:rPr>
              <a:t>下的回车换行 </a:t>
            </a:r>
          </a:p>
        </p:txBody>
      </p:sp>
    </p:spTree>
    <p:extLst>
      <p:ext uri="{BB962C8B-B14F-4D97-AF65-F5344CB8AC3E}">
        <p14:creationId xmlns:p14="http://schemas.microsoft.com/office/powerpoint/2010/main" val="334579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3FDB9-0EA2-4A1C-BB6D-4F26C41D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>
                <a:solidFill>
                  <a:schemeClr val="bg1">
                    <a:lumMod val="65000"/>
                  </a:schemeClr>
                </a:solidFill>
                <a:effectLst/>
                <a:latin typeface="PingFang SC"/>
              </a:rPr>
              <a:t>节点流和处理流的关闭顺序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BBB37-77DA-4F2D-8397-AC98FE1B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400" b="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流之间如果没有依赖关系：先打开的后关闭，后打开的先关闭；</a:t>
            </a:r>
            <a:endParaRPr lang="en-US" altLang="zh-CN" sz="2400" b="0" i="0" dirty="0">
              <a:solidFill>
                <a:schemeClr val="bg1">
                  <a:lumMod val="50000"/>
                </a:schemeClr>
              </a:solidFill>
              <a:effectLst/>
              <a:latin typeface="-apple-system"/>
            </a:endParaRPr>
          </a:p>
          <a:p>
            <a:pPr marL="457200" indent="-457200" algn="l"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400" b="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流之间存在依赖关系：如果流</a:t>
            </a:r>
            <a:r>
              <a:rPr lang="en-US" altLang="zh-CN" sz="2400" b="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a</a:t>
            </a:r>
            <a:r>
              <a:rPr lang="zh-CN" altLang="en-US" sz="2400" b="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依赖流</a:t>
            </a:r>
            <a:r>
              <a:rPr lang="en-US" altLang="zh-CN" sz="2400" b="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b</a:t>
            </a:r>
            <a:r>
              <a:rPr lang="zh-CN" altLang="en-US" sz="2400" b="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，那么应该先关闭流</a:t>
            </a:r>
            <a:r>
              <a:rPr lang="en-US" altLang="zh-CN" sz="2400" b="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a</a:t>
            </a:r>
            <a:r>
              <a:rPr lang="zh-CN" altLang="en-US" sz="2400" b="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，再关闭流</a:t>
            </a:r>
            <a:r>
              <a:rPr lang="en-US" altLang="zh-CN" sz="2400" b="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b</a:t>
            </a:r>
            <a:r>
              <a:rPr lang="zh-CN" altLang="en-US" sz="2400" b="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。</a:t>
            </a:r>
            <a:endParaRPr lang="en-US" altLang="zh-CN" sz="2400" b="0" i="0" dirty="0">
              <a:solidFill>
                <a:schemeClr val="bg1">
                  <a:lumMod val="50000"/>
                </a:schemeClr>
              </a:solidFill>
              <a:effectLst/>
              <a:latin typeface="-apple-system"/>
            </a:endParaRPr>
          </a:p>
          <a:p>
            <a:pPr lvl="1">
              <a:spcBef>
                <a:spcPts val="0"/>
              </a:spcBef>
            </a:pPr>
            <a:r>
              <a:rPr lang="zh-CN" altLang="en-US" sz="2000" b="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例如：处理流</a:t>
            </a:r>
            <a:r>
              <a:rPr lang="en-US" altLang="zh-CN" sz="2000" b="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a</a:t>
            </a:r>
            <a:r>
              <a:rPr lang="zh-CN" altLang="en-US" sz="2000" b="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依赖节点流</a:t>
            </a:r>
            <a:r>
              <a:rPr lang="en-US" altLang="zh-CN" sz="2000" b="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b</a:t>
            </a:r>
            <a:r>
              <a:rPr lang="zh-CN" altLang="en-US" sz="2000" b="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，应该先关闭处理流</a:t>
            </a:r>
            <a:r>
              <a:rPr lang="en-US" altLang="zh-CN" sz="2000" b="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a</a:t>
            </a:r>
            <a:r>
              <a:rPr lang="zh-CN" altLang="en-US" sz="2000" b="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，再关闭节点流</a:t>
            </a:r>
            <a:r>
              <a:rPr lang="en-US" altLang="zh-CN" sz="2000" b="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b</a:t>
            </a:r>
            <a:r>
              <a:rPr lang="zh-CN" altLang="en-US" sz="2000" b="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。</a:t>
            </a:r>
            <a:endParaRPr lang="en-US" altLang="zh-CN" sz="2000" b="0" i="0" dirty="0">
              <a:solidFill>
                <a:schemeClr val="bg1">
                  <a:lumMod val="50000"/>
                </a:schemeClr>
              </a:solidFill>
              <a:effectLst/>
              <a:latin typeface="-apple-system"/>
            </a:endParaRPr>
          </a:p>
          <a:p>
            <a:pPr marL="457200" indent="-457200" algn="l"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400" b="0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可以只关闭处理流，不用关闭节点流，因为</a:t>
            </a:r>
            <a:r>
              <a:rPr lang="zh-CN" altLang="en-US" sz="2400" b="0" i="0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处理流关闭的时候，会调用节点流的关闭方法</a:t>
            </a:r>
            <a:r>
              <a:rPr lang="zh-CN" altLang="en-US" sz="2400" b="0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400" b="0" i="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 algn="l">
              <a:spcBef>
                <a:spcPts val="0"/>
              </a:spcBef>
              <a:buFont typeface="+mj-ea"/>
              <a:buAutoNum type="circleNumDbPlain"/>
            </a:pPr>
            <a:endParaRPr lang="en-US" altLang="zh-CN" sz="2400" b="0" i="0" dirty="0">
              <a:solidFill>
                <a:schemeClr val="bg1">
                  <a:lumMod val="50000"/>
                </a:schemeClr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400" b="1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注意：</a:t>
            </a:r>
            <a:br>
              <a:rPr lang="zh-CN" altLang="en-US" sz="2400" b="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</a:b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1</a:t>
            </a:r>
            <a:r>
              <a:rPr lang="zh-CN" altLang="en-US" sz="2400" b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、如果先关闭节点流，再关闭处理流，会抛出</a:t>
            </a: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IO</a:t>
            </a:r>
            <a:r>
              <a:rPr lang="zh-CN" altLang="en-US" sz="2400" b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异常；</a:t>
            </a:r>
            <a:br>
              <a:rPr lang="zh-CN" altLang="en-US" sz="2400" b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</a:b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2</a:t>
            </a:r>
            <a:r>
              <a:rPr lang="zh-CN" altLang="en-US" sz="2400" b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、如果关闭了处理流，再关闭节点流，需要先做判断；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AB94F-B346-4F66-ACDB-EF73E0F0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20979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0BA2F90-00FF-409F-9F4A-1175BFD59955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84</a:t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714488"/>
            <a:ext cx="8077200" cy="4429156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zh-CN" altLang="en-US" b="1" dirty="0">
                <a:solidFill>
                  <a:srgbClr val="0000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对象</a:t>
            </a:r>
            <a:r>
              <a:rPr lang="en-US" altLang="zh-CN" b="1" dirty="0">
                <a:solidFill>
                  <a:srgbClr val="000099"/>
                </a:solidFill>
              </a:rPr>
              <a:t>(object)</a:t>
            </a:r>
            <a:r>
              <a:rPr lang="zh-CN" altLang="en-US" dirty="0"/>
              <a:t>的寿命通常随着生成该对象的程序的终止而终止。</a:t>
            </a:r>
            <a:endParaRPr lang="en-US" altLang="zh-CN" dirty="0"/>
          </a:p>
          <a:p>
            <a:pPr eaLnBrk="1" hangingPunct="1">
              <a:spcBef>
                <a:spcPts val="0"/>
              </a:spcBef>
            </a:pPr>
            <a:endParaRPr lang="en-US" altLang="zh-CN" dirty="0"/>
          </a:p>
          <a:p>
            <a:pPr eaLnBrk="1" hangingPunct="1">
              <a:spcBef>
                <a:spcPts val="0"/>
              </a:spcBef>
            </a:pPr>
            <a:r>
              <a:rPr lang="zh-CN" altLang="en-US" dirty="0"/>
              <a:t>某些时候，需要将对象的状态保存下来，将来需要的时候可以恢复。</a:t>
            </a:r>
            <a:endParaRPr lang="en-US" altLang="zh-CN" dirty="0"/>
          </a:p>
          <a:p>
            <a:pPr eaLnBrk="1" hangingPunct="1">
              <a:spcBef>
                <a:spcPts val="0"/>
              </a:spcBef>
            </a:pPr>
            <a:endParaRPr lang="zh-CN" altLang="en-US" dirty="0">
              <a:solidFill>
                <a:srgbClr val="99000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dirty="0"/>
              <a:t>对象通过写出</a:t>
            </a:r>
            <a:r>
              <a:rPr lang="zh-CN" altLang="en-US" dirty="0">
                <a:solidFill>
                  <a:srgbClr val="0000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描述自己状态的数值</a:t>
            </a:r>
            <a:r>
              <a:rPr lang="zh-CN" altLang="en-US" dirty="0"/>
              <a:t>来记录自己的过程，叫做</a:t>
            </a:r>
            <a:r>
              <a:rPr lang="zh-CN" altLang="en-US" dirty="0">
                <a:solidFill>
                  <a:srgbClr val="0000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对象的</a:t>
            </a:r>
            <a:r>
              <a:rPr lang="zh-CN" altLang="en-US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序列化</a:t>
            </a:r>
            <a:r>
              <a:rPr lang="en-US" altLang="zh-CN" dirty="0">
                <a:solidFill>
                  <a:srgbClr val="000099"/>
                </a:solidFill>
              </a:rPr>
              <a:t>(</a:t>
            </a:r>
            <a:r>
              <a:rPr lang="zh-CN" altLang="zh-CN" dirty="0">
                <a:solidFill>
                  <a:srgbClr val="000099"/>
                </a:solidFill>
              </a:rPr>
              <a:t>Serialization</a:t>
            </a:r>
            <a:r>
              <a:rPr lang="en-US" altLang="zh-CN" dirty="0">
                <a:solidFill>
                  <a:srgbClr val="000099"/>
                </a:solidFill>
              </a:rPr>
              <a:t>)</a:t>
            </a:r>
            <a:r>
              <a:rPr lang="zh-CN" altLang="en-US" dirty="0">
                <a:solidFill>
                  <a:srgbClr val="000099"/>
                </a:solidFill>
              </a:rPr>
              <a:t>。</a:t>
            </a:r>
          </a:p>
          <a:p>
            <a:pPr eaLnBrk="1" hangingPunct="1">
              <a:lnSpc>
                <a:spcPct val="80000"/>
              </a:lnSpc>
            </a:pPr>
            <a:endParaRPr lang="zh-CN" altLang="en-US" sz="2400" dirty="0"/>
          </a:p>
        </p:txBody>
      </p:sp>
      <p:sp>
        <p:nvSpPr>
          <p:cNvPr id="90116" name="Rectangle 3"/>
          <p:cNvSpPr>
            <a:spLocks noChangeArrowheads="1"/>
          </p:cNvSpPr>
          <p:nvPr/>
        </p:nvSpPr>
        <p:spPr bwMode="auto">
          <a:xfrm>
            <a:off x="642910" y="571480"/>
            <a:ext cx="709295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>
              <a:spcBef>
                <a:spcPct val="0"/>
              </a:spcBef>
            </a:pPr>
            <a:r>
              <a:rPr lang="zh-CN" altLang="en-US" sz="4000" b="1" dirty="0">
                <a:solidFill>
                  <a:schemeClr val="tx2"/>
                </a:solidFill>
              </a:rPr>
              <a:t>对象序列化</a:t>
            </a:r>
            <a:r>
              <a:rPr lang="en-US" altLang="zh-CN" sz="3900" b="1" dirty="0">
                <a:solidFill>
                  <a:srgbClr val="000099"/>
                </a:solidFill>
              </a:rPr>
              <a:t>(</a:t>
            </a:r>
            <a:r>
              <a:rPr lang="zh-CN" altLang="zh-CN" sz="3900" b="1" dirty="0">
                <a:solidFill>
                  <a:srgbClr val="000099"/>
                </a:solidFill>
              </a:rPr>
              <a:t>Serialization</a:t>
            </a:r>
            <a:r>
              <a:rPr lang="en-US" altLang="zh-CN" sz="3900" b="1" dirty="0">
                <a:solidFill>
                  <a:srgbClr val="000099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对象序列化</a:t>
            </a:r>
            <a:r>
              <a:rPr lang="en-US" altLang="zh-CN" dirty="0">
                <a:solidFill>
                  <a:srgbClr val="000099"/>
                </a:solidFill>
              </a:rPr>
              <a:t>(</a:t>
            </a:r>
            <a:r>
              <a:rPr lang="zh-CN" altLang="zh-CN" dirty="0">
                <a:solidFill>
                  <a:srgbClr val="000099"/>
                </a:solidFill>
              </a:rPr>
              <a:t>Serialization</a:t>
            </a:r>
            <a:r>
              <a:rPr lang="en-US" altLang="zh-CN" dirty="0">
                <a:solidFill>
                  <a:srgbClr val="000099"/>
                </a:solidFill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对象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序列化</a:t>
            </a:r>
            <a:r>
              <a:rPr lang="zh-CN" altLang="en-US" b="1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机制</a:t>
            </a:r>
            <a:r>
              <a:rPr lang="zh-CN" altLang="en-US" dirty="0"/>
              <a:t>就是将程序中</a:t>
            </a:r>
            <a:r>
              <a:rPr lang="zh-CN" altLang="en-US" b="1" dirty="0">
                <a:solidFill>
                  <a:srgbClr val="000099"/>
                </a:solidFill>
              </a:rPr>
              <a:t>对象</a:t>
            </a:r>
            <a:r>
              <a:rPr lang="zh-CN" altLang="en-US" dirty="0"/>
              <a:t>的状态转化为一个</a:t>
            </a:r>
            <a:r>
              <a:rPr lang="zh-CN" altLang="en-US" b="1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字节流</a:t>
            </a:r>
            <a:r>
              <a:rPr lang="zh-CN" altLang="en-US" dirty="0"/>
              <a:t>存储在二进制文件中，之后再从文件中把对象读取出来重新建立。</a:t>
            </a: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序列化的主要任务是写出</a:t>
            </a:r>
            <a:r>
              <a:rPr lang="zh-CN" altLang="en-US" b="1" dirty="0">
                <a:solidFill>
                  <a:srgbClr val="FF0000"/>
                </a:solidFill>
              </a:rPr>
              <a:t>对象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实例变量</a:t>
            </a:r>
            <a:r>
              <a:rPr lang="zh-CN" altLang="en-US" b="1" dirty="0">
                <a:solidFill>
                  <a:srgbClr val="C00000"/>
                </a:solidFill>
              </a:rPr>
              <a:t>的数值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如果该对象的</a:t>
            </a:r>
            <a:r>
              <a:rPr lang="zh-CN" altLang="en-US" b="1" dirty="0">
                <a:solidFill>
                  <a:srgbClr val="000099"/>
                </a:solidFill>
              </a:rPr>
              <a:t>实例变量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另一类的对象</a:t>
            </a:r>
            <a:r>
              <a:rPr lang="en-US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，则</a:t>
            </a:r>
            <a:r>
              <a:rPr lang="zh-CN" altLang="en-US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所</a:t>
            </a:r>
            <a:r>
              <a:rPr lang="en-US" dirty="0" err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引用的对象也要</a:t>
            </a:r>
            <a:r>
              <a:rPr lang="zh-CN" altLang="en-US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序列化</a:t>
            </a:r>
            <a:r>
              <a:rPr lang="en-US" dirty="0"/>
              <a:t>。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同样地，这些其它对象引用的另外对象也将被序列化，以此类推。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dirty="0" err="1"/>
              <a:t>这个过程是</a:t>
            </a:r>
            <a:r>
              <a:rPr lang="en-US" b="1" dirty="0" err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递归</a:t>
            </a:r>
            <a:r>
              <a:rPr lang="en-US" dirty="0" err="1"/>
              <a:t>的</a:t>
            </a:r>
            <a:r>
              <a:rPr lang="zh-CN" altLang="en-US" dirty="0"/>
              <a:t>。 </a:t>
            </a:r>
            <a:endParaRPr lang="en-US" altLang="zh-CN" dirty="0"/>
          </a:p>
          <a:p>
            <a:pPr>
              <a:buNone/>
            </a:pPr>
            <a:endParaRPr lang="zh-CN" altLang="en-US" sz="2400" dirty="0"/>
          </a:p>
          <a:p>
            <a:pPr>
              <a:lnSpc>
                <a:spcPct val="8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6629-DACD-498F-867D-4B2567C9B252}" type="slidenum">
              <a:rPr lang="en-US" altLang="zh-CN" smtClean="0"/>
              <a:pPr>
                <a:defRPr/>
              </a:pPr>
              <a:t>85</a:t>
            </a:fld>
            <a:r>
              <a:rPr lang="en-US" altLang="zh-CN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对象</a:t>
            </a:r>
            <a:r>
              <a:rPr lang="zh-CN" altLang="en-US" dirty="0">
                <a:solidFill>
                  <a:schemeClr val="tx1"/>
                </a:solidFill>
              </a:rPr>
              <a:t>序列化</a:t>
            </a:r>
            <a:r>
              <a:rPr lang="en-US" altLang="zh-CN" dirty="0">
                <a:solidFill>
                  <a:srgbClr val="000099"/>
                </a:solidFill>
              </a:rPr>
              <a:t>(</a:t>
            </a:r>
            <a:r>
              <a:rPr lang="zh-CN" altLang="zh-CN" dirty="0">
                <a:solidFill>
                  <a:srgbClr val="000099"/>
                </a:solidFill>
              </a:rPr>
              <a:t>Serialization</a:t>
            </a:r>
            <a:r>
              <a:rPr lang="en-US" altLang="zh-CN" dirty="0">
                <a:solidFill>
                  <a:srgbClr val="000099"/>
                </a:solidFill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对象的序列化主要有两种用途：</a:t>
            </a:r>
          </a:p>
          <a:p>
            <a:pPr>
              <a:buNone/>
            </a:pPr>
            <a:r>
              <a:rPr lang="zh-CN" altLang="en-US" dirty="0"/>
              <a:t>　</a:t>
            </a:r>
            <a:r>
              <a:rPr lang="en-US" altLang="zh-CN" dirty="0"/>
              <a:t>1)</a:t>
            </a:r>
            <a:r>
              <a:rPr lang="zh-CN" altLang="en-US" dirty="0"/>
              <a:t> 把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对象的字节序列</a:t>
            </a:r>
            <a:r>
              <a:rPr lang="zh-CN" altLang="en-US" dirty="0"/>
              <a:t>永久地保存到硬盘上，通常存放在一个文件中；</a:t>
            </a:r>
            <a:endParaRPr lang="en-US" altLang="zh-CN" dirty="0"/>
          </a:p>
          <a:p>
            <a:pPr lvl="2"/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存储对象的文件是</a:t>
            </a:r>
            <a:r>
              <a:rPr lang="zh-CN" altLang="en-US" sz="2400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二级制文件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buNone/>
            </a:pPr>
            <a:endParaRPr lang="zh-CN" altLang="en-US" dirty="0"/>
          </a:p>
          <a:p>
            <a:pPr>
              <a:buNone/>
            </a:pPr>
            <a:r>
              <a:rPr lang="zh-CN" altLang="en-US" dirty="0"/>
              <a:t>　</a:t>
            </a:r>
            <a:r>
              <a:rPr lang="en-US" altLang="zh-CN" dirty="0"/>
              <a:t>2) </a:t>
            </a:r>
            <a:r>
              <a:rPr lang="zh-CN" altLang="en-US" dirty="0"/>
              <a:t>在网络上传送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对象的字节序列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6629-DACD-498F-867D-4B2567C9B252}" type="slidenum">
              <a:rPr lang="en-US" altLang="zh-CN" smtClean="0"/>
              <a:pPr>
                <a:defRPr/>
              </a:pPr>
              <a:t>86</a:t>
            </a:fld>
            <a:r>
              <a:rPr lang="en-US" altLang="zh-CN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D73BDDC-9198-421A-89CE-4ED4C6CC50C5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87</a:t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zh-CN" sz="4000">
                <a:solidFill>
                  <a:srgbClr val="000099"/>
                </a:solidFill>
              </a:rPr>
              <a:t>Serializable</a:t>
            </a:r>
            <a:r>
              <a:rPr lang="zh-CN" altLang="en-US" sz="4000">
                <a:solidFill>
                  <a:srgbClr val="000099"/>
                </a:solidFill>
              </a:rPr>
              <a:t>接口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7554" y="1628800"/>
            <a:ext cx="8458200" cy="458628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在</a:t>
            </a:r>
            <a:r>
              <a:rPr lang="en-US" altLang="zh-CN" sz="2400" dirty="0"/>
              <a:t>java.io</a:t>
            </a:r>
            <a:r>
              <a:rPr lang="zh-CN" altLang="en-US" sz="2400" dirty="0"/>
              <a:t>包中，</a:t>
            </a:r>
            <a:r>
              <a:rPr lang="zh-CN" altLang="en-US" sz="2400" b="1" dirty="0">
                <a:solidFill>
                  <a:srgbClr val="C00000"/>
                </a:solidFill>
              </a:rPr>
              <a:t>接口</a:t>
            </a:r>
            <a:r>
              <a:rPr lang="en-US" altLang="zh-CN" sz="2400" b="1" dirty="0" err="1">
                <a:solidFill>
                  <a:srgbClr val="C00000"/>
                </a:solidFill>
              </a:rPr>
              <a:t>Serializable</a:t>
            </a:r>
            <a:r>
              <a:rPr lang="zh-CN" altLang="en-US" sz="2400" dirty="0"/>
              <a:t>用来作为实现对象序列化的工具。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只有实现了</a:t>
            </a:r>
            <a:r>
              <a:rPr lang="en-US" altLang="zh-CN" sz="24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Serializable</a:t>
            </a:r>
            <a:r>
              <a:rPr lang="zh-CN" altLang="en-US" sz="24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接口的类的对象才可以被</a:t>
            </a:r>
            <a:r>
              <a:rPr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序列化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zh-CN" altLang="en-US" sz="31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 err="1">
                <a:solidFill>
                  <a:srgbClr val="000099"/>
                </a:solidFill>
              </a:rPr>
              <a:t>Serializable</a:t>
            </a:r>
            <a:r>
              <a:rPr lang="zh-CN" altLang="en-US" sz="2400" b="1" dirty="0">
                <a:solidFill>
                  <a:srgbClr val="000099"/>
                </a:solidFill>
              </a:rPr>
              <a:t>接口</a:t>
            </a:r>
            <a:r>
              <a:rPr lang="zh-CN" altLang="en-US" sz="2400" dirty="0"/>
              <a:t>中不含有任何的方法声明，是个</a:t>
            </a:r>
            <a:r>
              <a:rPr lang="zh-CN" altLang="en-US" sz="2400" b="1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空接口</a:t>
            </a:r>
            <a:r>
              <a:rPr lang="zh-CN" altLang="en-US" sz="2400" dirty="0"/>
              <a:t>。其定义如下：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public  interface  Serializable{  }</a:t>
            </a:r>
            <a:endParaRPr lang="en-US" altLang="zh-CN" sz="2400" b="1" dirty="0">
              <a:solidFill>
                <a:schemeClr val="tx2"/>
              </a:solidFill>
            </a:endParaRPr>
          </a:p>
          <a:p>
            <a:pPr lvl="1" eaLnBrk="1" hangingPunct="1">
              <a:spcBef>
                <a:spcPts val="0"/>
              </a:spcBef>
            </a:pPr>
            <a:endParaRPr lang="en-US" altLang="zh-CN" sz="1000" dirty="0"/>
          </a:p>
          <a:p>
            <a:pPr lvl="1" eaLnBrk="1" hangingPunct="1">
              <a:spcBef>
                <a:spcPts val="0"/>
              </a:spcBef>
            </a:pPr>
            <a:r>
              <a:rPr lang="zh-CN" altLang="en-US" dirty="0"/>
              <a:t>实现</a:t>
            </a:r>
            <a:r>
              <a:rPr lang="en-US" altLang="zh-CN" dirty="0" err="1"/>
              <a:t>Serializable</a:t>
            </a:r>
            <a:r>
              <a:rPr lang="zh-CN" altLang="en-US" dirty="0"/>
              <a:t>接口，不需要编写任何的实现代码。这个接口只是</a:t>
            </a:r>
            <a:r>
              <a:rPr lang="zh-CN" altLang="en-US" dirty="0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一个特殊的标记</a:t>
            </a:r>
            <a:r>
              <a:rPr lang="zh-CN" altLang="en-US" dirty="0"/>
              <a:t>，用来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表示一个类可以被序列化</a:t>
            </a:r>
            <a:r>
              <a:rPr lang="zh-CN" altLang="en-US" dirty="0"/>
              <a:t>。</a:t>
            </a:r>
          </a:p>
          <a:p>
            <a:pPr lvl="1" eaLnBrk="1" hangingPunct="1">
              <a:spcBef>
                <a:spcPts val="0"/>
              </a:spcBef>
            </a:pPr>
            <a:r>
              <a:rPr lang="zh-CN" altLang="en-US" dirty="0"/>
              <a:t>如果一个类可以序列化，它的所有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子类</a:t>
            </a:r>
            <a:r>
              <a:rPr lang="zh-CN" altLang="en-US" dirty="0"/>
              <a:t>都可以序列化。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Java</a:t>
            </a:r>
            <a:r>
              <a:rPr lang="zh-CN" altLang="en-US" b="0"/>
              <a:t>标记接口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364" y="1617614"/>
            <a:ext cx="8363272" cy="450215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标记接口</a:t>
            </a:r>
            <a:r>
              <a:rPr lang="zh-CN" altLang="en-US" dirty="0"/>
              <a:t>是没有任何方法和属性的接口。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标记接口</a:t>
            </a:r>
            <a:r>
              <a:rPr lang="zh-CN" altLang="en-US" sz="2400" dirty="0"/>
              <a:t>仅仅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表明实现它的类属于一个特定的类型</a:t>
            </a:r>
            <a:r>
              <a:rPr lang="zh-CN" altLang="en-US" sz="2400" dirty="0"/>
              <a:t>，供其它代码来测试允许做一些事情。如：</a:t>
            </a:r>
            <a:r>
              <a:rPr lang="en-US" altLang="zh-CN" sz="2400" dirty="0"/>
              <a:t> Serializable</a:t>
            </a:r>
            <a:r>
              <a:rPr lang="zh-CN" altLang="en-US" sz="2400" dirty="0"/>
              <a:t>接口</a:t>
            </a:r>
            <a:endParaRPr lang="en-US" altLang="zh-CN" sz="2400" dirty="0"/>
          </a:p>
          <a:p>
            <a:pPr>
              <a:spcBef>
                <a:spcPts val="0"/>
              </a:spcBef>
            </a:pP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zh-CN" altLang="en-US" sz="2400" dirty="0"/>
              <a:t>使用标记接口的唯一目的是使得可以用</a:t>
            </a:r>
            <a:r>
              <a:rPr lang="en-US" altLang="zh-CN" sz="2400" b="1" dirty="0" err="1">
                <a:solidFill>
                  <a:srgbClr val="0000FF"/>
                </a:solidFill>
              </a:rPr>
              <a:t>instanceof</a:t>
            </a:r>
            <a:r>
              <a:rPr lang="zh-CN" altLang="en-US" sz="2400" dirty="0"/>
              <a:t>进行类型查询，例如：    </a:t>
            </a:r>
            <a:r>
              <a:rPr lang="zh-CN" altLang="en-US" dirty="0"/>
              <a:t>       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altLang="zh-CN" sz="2400" dirty="0"/>
          </a:p>
          <a:p>
            <a:pPr lvl="1">
              <a:spcBef>
                <a:spcPts val="0"/>
              </a:spcBef>
            </a:pPr>
            <a:endParaRPr lang="en-US" altLang="zh-CN" dirty="0"/>
          </a:p>
          <a:p>
            <a:pPr lvl="1">
              <a:spcBef>
                <a:spcPts val="0"/>
              </a:spcBef>
            </a:pPr>
            <a:endParaRPr lang="en-US" altLang="zh-CN" dirty="0"/>
          </a:p>
          <a:p>
            <a:pPr lvl="1">
              <a:spcBef>
                <a:spcPts val="0"/>
              </a:spcBef>
            </a:pP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如果</a:t>
            </a:r>
            <a:r>
              <a:rPr lang="en-US" altLang="zh-CN" dirty="0"/>
              <a:t>obj</a:t>
            </a:r>
            <a:r>
              <a:rPr lang="zh-CN" altLang="en-US" dirty="0"/>
              <a:t>对象的类实现了接口</a:t>
            </a:r>
            <a:r>
              <a:rPr lang="en-US" altLang="zh-CN" b="1" dirty="0">
                <a:solidFill>
                  <a:srgbClr val="990000"/>
                </a:solidFill>
              </a:rPr>
              <a:t>Serializable</a:t>
            </a:r>
            <a:r>
              <a:rPr lang="zh-CN" altLang="en-US" b="1" dirty="0">
                <a:solidFill>
                  <a:srgbClr val="990000"/>
                </a:solidFill>
              </a:rPr>
              <a:t>，</a:t>
            </a:r>
            <a:r>
              <a:rPr lang="zh-CN" altLang="en-US" dirty="0"/>
              <a:t>则返回</a:t>
            </a:r>
            <a:r>
              <a:rPr lang="en-US" altLang="zh-CN" b="1" dirty="0">
                <a:solidFill>
                  <a:srgbClr val="990000"/>
                </a:solidFill>
              </a:rPr>
              <a:t>true</a:t>
            </a:r>
            <a:r>
              <a:rPr lang="zh-CN" altLang="en-US" b="1" dirty="0">
                <a:solidFill>
                  <a:srgbClr val="990000"/>
                </a:solidFill>
              </a:rPr>
              <a:t>，表明：</a:t>
            </a:r>
            <a:r>
              <a:rPr lang="en-US" altLang="zh-CN" dirty="0"/>
              <a:t> obj</a:t>
            </a:r>
            <a:r>
              <a:rPr lang="zh-CN" altLang="en-US" dirty="0"/>
              <a:t>对象能被序列化。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6629-DACD-498F-867D-4B2567C9B252}" type="slidenum">
              <a:rPr lang="en-US" altLang="zh-CN" smtClean="0"/>
              <a:pPr>
                <a:defRPr/>
              </a:pPr>
              <a:t>88</a:t>
            </a:fld>
            <a:r>
              <a:rPr lang="en-US" altLang="zh-CN" dirty="0"/>
              <a:t>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5E7D40-A4A8-4B12-A730-19929B34158B}"/>
              </a:ext>
            </a:extLst>
          </p:cNvPr>
          <p:cNvSpPr txBox="1"/>
          <p:nvPr/>
        </p:nvSpPr>
        <p:spPr>
          <a:xfrm>
            <a:off x="1259632" y="4040057"/>
            <a:ext cx="674136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if(</a:t>
            </a:r>
            <a:r>
              <a:rPr lang="en-US" altLang="zh-CN" sz="2400" b="1" dirty="0">
                <a:solidFill>
                  <a:srgbClr val="FF0000"/>
                </a:solidFill>
              </a:rPr>
              <a:t>obj</a:t>
            </a:r>
            <a:r>
              <a:rPr lang="en-US" altLang="zh-CN" sz="2400" b="1" dirty="0"/>
              <a:t> </a:t>
            </a:r>
            <a:r>
              <a:rPr lang="en-US" altLang="zh-CN" sz="2400" b="1" dirty="0" err="1">
                <a:solidFill>
                  <a:srgbClr val="0000FF"/>
                </a:solidFill>
              </a:rPr>
              <a:t>instanceof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Serializable</a:t>
            </a:r>
            <a:r>
              <a:rPr lang="en-US" altLang="zh-CN" sz="2400" b="1" dirty="0"/>
              <a:t>) {</a:t>
            </a:r>
          </a:p>
          <a:p>
            <a:r>
              <a:rPr lang="en-US" altLang="zh-CN" sz="2400" b="1" dirty="0"/>
              <a:t>     ………//</a:t>
            </a:r>
            <a:r>
              <a:rPr lang="zh-CN" altLang="en-US" sz="2400" b="1" dirty="0"/>
              <a:t>序列化</a:t>
            </a:r>
            <a:r>
              <a:rPr lang="en-US" altLang="zh-CN" sz="2400" b="1" dirty="0"/>
              <a:t>obj</a:t>
            </a:r>
            <a:r>
              <a:rPr lang="zh-CN" altLang="en-US" sz="2400" b="1" dirty="0"/>
              <a:t>对象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持久化存储对象</a:t>
            </a:r>
            <a:r>
              <a:rPr lang="en-US" altLang="zh-CN" sz="2400" b="1" dirty="0"/>
              <a:t>)</a:t>
            </a:r>
          </a:p>
          <a:p>
            <a:r>
              <a:rPr lang="en-US" altLang="zh-CN" sz="2400" b="1" dirty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A3CEA81-E724-45C0-89D6-74B9ED51AB38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89</a:t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</a:t>
            </a:r>
            <a:r>
              <a:rPr lang="zh-CN" altLang="en-US" dirty="0">
                <a:solidFill>
                  <a:schemeClr val="tx1"/>
                </a:solidFill>
              </a:rPr>
              <a:t>序列化</a:t>
            </a:r>
            <a:r>
              <a:rPr lang="en-US" altLang="zh-CN" dirty="0">
                <a:solidFill>
                  <a:srgbClr val="000099"/>
                </a:solidFill>
              </a:rPr>
              <a:t>(</a:t>
            </a:r>
            <a:r>
              <a:rPr lang="zh-CN" altLang="zh-CN" dirty="0">
                <a:solidFill>
                  <a:srgbClr val="000099"/>
                </a:solidFill>
              </a:rPr>
              <a:t>Serialization</a:t>
            </a:r>
            <a:r>
              <a:rPr lang="en-US" altLang="zh-CN" dirty="0">
                <a:solidFill>
                  <a:srgbClr val="000099"/>
                </a:solidFill>
              </a:rPr>
              <a:t>)</a:t>
            </a:r>
            <a:endParaRPr lang="zh-CN" altLang="zh-CN" dirty="0">
              <a:solidFill>
                <a:srgbClr val="000099"/>
              </a:solidFill>
            </a:endParaRP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81969"/>
            <a:ext cx="8646132" cy="450215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不参与序列化的数据</a:t>
            </a:r>
            <a:r>
              <a:rPr lang="zh-CN" altLang="en-US" dirty="0"/>
              <a:t>可以用关键字</a:t>
            </a:r>
            <a:r>
              <a:rPr lang="en-US" altLang="zh-CN" b="1" dirty="0">
                <a:solidFill>
                  <a:srgbClr val="990000"/>
                </a:solidFill>
              </a:rPr>
              <a:t>transient(</a:t>
            </a:r>
            <a:r>
              <a:rPr lang="zh-CN" altLang="en-US" b="1" dirty="0">
                <a:solidFill>
                  <a:srgbClr val="990000"/>
                </a:solidFill>
              </a:rPr>
              <a:t>瞬时的</a:t>
            </a:r>
            <a:r>
              <a:rPr lang="en-US" altLang="zh-CN" b="1" dirty="0">
                <a:solidFill>
                  <a:srgbClr val="990000"/>
                </a:solidFill>
              </a:rPr>
              <a:t>)</a:t>
            </a:r>
            <a:r>
              <a:rPr lang="zh-CN" altLang="en-US" dirty="0"/>
              <a:t>来修饰。比如：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通常出于安全性的考虑，某些不宜公开的数据</a:t>
            </a:r>
            <a:r>
              <a:rPr lang="en-US" altLang="zh-CN" dirty="0"/>
              <a:t>(</a:t>
            </a:r>
            <a:r>
              <a:rPr lang="zh-CN" altLang="en-US" dirty="0"/>
              <a:t>如：</a:t>
            </a:r>
            <a:r>
              <a:rPr lang="zh-CN" altLang="en-US" dirty="0">
                <a:solidFill>
                  <a:srgbClr val="0000CC"/>
                </a:solidFill>
              </a:rPr>
              <a:t>用户的密码</a:t>
            </a:r>
            <a:r>
              <a:rPr lang="en-US" altLang="zh-CN" dirty="0"/>
              <a:t>)</a:t>
            </a:r>
            <a:r>
              <a:rPr lang="zh-CN" altLang="en-US" dirty="0"/>
              <a:t>用</a:t>
            </a:r>
            <a:r>
              <a:rPr lang="en-US" altLang="zh-CN" b="1" dirty="0">
                <a:solidFill>
                  <a:srgbClr val="990000"/>
                </a:solidFill>
              </a:rPr>
              <a:t>transient</a:t>
            </a:r>
            <a:r>
              <a:rPr lang="zh-CN" altLang="en-US" dirty="0"/>
              <a:t>来修饰，能够使其不被序列化。</a:t>
            </a:r>
            <a:endParaRPr lang="en-US" altLang="zh-CN" dirty="0"/>
          </a:p>
          <a:p>
            <a:pPr eaLnBrk="1" hangingPunct="1">
              <a:spcBef>
                <a:spcPts val="0"/>
              </a:spcBef>
            </a:pPr>
            <a:endParaRPr lang="zh-CN" altLang="en-US" sz="2400" dirty="0"/>
          </a:p>
          <a:p>
            <a:pPr eaLnBrk="1" hangingPunct="1">
              <a:spcBef>
                <a:spcPts val="0"/>
              </a:spcBef>
            </a:pPr>
            <a:r>
              <a:rPr lang="zh-CN" altLang="en-US" dirty="0"/>
              <a:t>用</a:t>
            </a:r>
            <a:r>
              <a:rPr lang="en-US" altLang="zh-CN" b="1" dirty="0">
                <a:solidFill>
                  <a:srgbClr val="990000"/>
                </a:solidFill>
              </a:rPr>
              <a:t>static</a:t>
            </a:r>
            <a:r>
              <a:rPr lang="zh-CN" altLang="en-US" dirty="0"/>
              <a:t>修饰的静态成员变量与类的对象无关，序列化过程也与之无关。</a:t>
            </a:r>
            <a:endParaRPr lang="en-US" altLang="zh-CN" dirty="0"/>
          </a:p>
          <a:p>
            <a:pPr eaLnBrk="1" hangingPunct="1">
              <a:spcBef>
                <a:spcPts val="0"/>
              </a:spcBef>
            </a:pPr>
            <a:endParaRPr lang="zh-CN" altLang="en-US" dirty="0"/>
          </a:p>
          <a:p>
            <a:pPr eaLnBrk="1" hangingPunct="1">
              <a:spcBef>
                <a:spcPts val="0"/>
              </a:spcBef>
            </a:pPr>
            <a:r>
              <a:rPr lang="zh-CN" altLang="en-US" dirty="0"/>
              <a:t>有些对象，如：</a:t>
            </a:r>
            <a:r>
              <a:rPr lang="en-US" altLang="zh-CN" dirty="0"/>
              <a:t>Thread</a:t>
            </a:r>
            <a:r>
              <a:rPr lang="zh-CN" altLang="en-US" dirty="0"/>
              <a:t>、</a:t>
            </a:r>
            <a:r>
              <a:rPr lang="en-US" altLang="zh-CN" dirty="0" err="1"/>
              <a:t>FileInputStream</a:t>
            </a:r>
            <a:r>
              <a:rPr lang="zh-CN" altLang="en-US" dirty="0"/>
              <a:t>、</a:t>
            </a:r>
            <a:r>
              <a:rPr lang="en-US" altLang="zh-CN" dirty="0" err="1"/>
              <a:t>FileOutputStream</a:t>
            </a:r>
            <a:r>
              <a:rPr lang="zh-CN" altLang="en-US" dirty="0"/>
              <a:t>等对象，其对象状态也是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瞬时</a:t>
            </a:r>
            <a:r>
              <a:rPr lang="zh-CN" altLang="en-US" dirty="0"/>
              <a:t>的，也不能进行序列化。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solidFill>
                  <a:srgbClr val="000066"/>
                </a:solidFill>
              </a:rPr>
              <a:t>Java</a:t>
            </a:r>
            <a:r>
              <a:rPr lang="zh-CN" altLang="en-US" b="0" dirty="0">
                <a:solidFill>
                  <a:srgbClr val="000066"/>
                </a:solidFill>
              </a:rPr>
              <a:t>文件路径的表示：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42438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rgbClr val="000066"/>
                </a:solidFill>
              </a:rPr>
              <a:t>Java</a:t>
            </a:r>
            <a:r>
              <a:rPr lang="zh-CN" altLang="en-US" dirty="0">
                <a:solidFill>
                  <a:srgbClr val="000066"/>
                </a:solidFill>
              </a:rPr>
              <a:t>约定是用</a:t>
            </a:r>
            <a:r>
              <a:rPr lang="en-US" altLang="zh-CN" b="1" dirty="0">
                <a:solidFill>
                  <a:srgbClr val="FF0000"/>
                </a:solidFill>
              </a:rPr>
              <a:t>UNIX</a:t>
            </a:r>
            <a:r>
              <a:rPr lang="zh-CN" altLang="en-US" b="1" dirty="0"/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URL</a:t>
            </a:r>
            <a:r>
              <a:rPr lang="zh-CN" altLang="en-US" b="1" dirty="0">
                <a:solidFill>
                  <a:srgbClr val="FF0000"/>
                </a:solidFill>
              </a:rPr>
              <a:t>风格</a:t>
            </a:r>
            <a:r>
              <a:rPr lang="zh-CN" altLang="en-US" dirty="0">
                <a:solidFill>
                  <a:srgbClr val="000066"/>
                </a:solidFill>
              </a:rPr>
              <a:t>的斜线</a:t>
            </a:r>
            <a:r>
              <a:rPr lang="en-US" altLang="zh-CN" dirty="0">
                <a:solidFill>
                  <a:srgbClr val="000066"/>
                </a:solidFill>
              </a:rPr>
              <a:t>(</a:t>
            </a:r>
            <a:r>
              <a:rPr lang="en-US" altLang="zh-CN" dirty="0">
                <a:solidFill>
                  <a:srgbClr val="990000"/>
                </a:solidFill>
              </a:rPr>
              <a:t>/</a:t>
            </a:r>
            <a:r>
              <a:rPr lang="en-US" altLang="zh-CN" dirty="0">
                <a:solidFill>
                  <a:srgbClr val="000066"/>
                </a:solidFill>
              </a:rPr>
              <a:t>)</a:t>
            </a:r>
            <a:r>
              <a:rPr lang="zh-CN" altLang="en-US" dirty="0">
                <a:solidFill>
                  <a:srgbClr val="000066"/>
                </a:solidFill>
              </a:rPr>
              <a:t>来作路径分隔符；</a:t>
            </a:r>
            <a:endParaRPr lang="en-US" altLang="zh-CN" dirty="0">
              <a:solidFill>
                <a:srgbClr val="000066"/>
              </a:solidFill>
            </a:endParaRPr>
          </a:p>
          <a:p>
            <a:pPr marL="0" indent="0" algn="ctr">
              <a:buNone/>
            </a:pPr>
            <a:r>
              <a:rPr lang="it-IT" altLang="zh-CN" b="1" dirty="0">
                <a:solidFill>
                  <a:srgbClr val="FF0000"/>
                </a:solidFill>
                <a:latin typeface="Tahoma" pitchFamily="34" charset="0"/>
              </a:rPr>
              <a:t>c:/</a:t>
            </a:r>
            <a:r>
              <a:rPr lang="it-IT" altLang="zh-CN" b="1" dirty="0">
                <a:latin typeface="Tahoma" pitchFamily="34" charset="0"/>
              </a:rPr>
              <a:t>java</a:t>
            </a:r>
            <a:r>
              <a:rPr lang="it-IT" altLang="zh-CN" b="1" dirty="0">
                <a:solidFill>
                  <a:srgbClr val="FF0000"/>
                </a:solidFill>
                <a:latin typeface="Tahoma" pitchFamily="34" charset="0"/>
              </a:rPr>
              <a:t>/</a:t>
            </a:r>
            <a:r>
              <a:rPr lang="it-IT" altLang="zh-CN" b="1" dirty="0">
                <a:latin typeface="Tahoma" pitchFamily="34" charset="0"/>
              </a:rPr>
              <a:t>bin</a:t>
            </a:r>
            <a:r>
              <a:rPr lang="it-IT" altLang="zh-CN" b="1" dirty="0">
                <a:solidFill>
                  <a:srgbClr val="FF0000"/>
                </a:solidFill>
                <a:latin typeface="Tahoma" pitchFamily="34" charset="0"/>
              </a:rPr>
              <a:t>/</a:t>
            </a:r>
            <a:r>
              <a:rPr lang="it-IT" altLang="zh-CN" b="1" dirty="0">
                <a:latin typeface="Tahoma" pitchFamily="34" charset="0"/>
              </a:rPr>
              <a:t>javac</a:t>
            </a:r>
          </a:p>
          <a:p>
            <a:pPr marL="0" indent="0" algn="ctr">
              <a:buNone/>
            </a:pPr>
            <a:endParaRPr lang="zh-CN" altLang="en-US" dirty="0">
              <a:solidFill>
                <a:srgbClr val="000066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000066"/>
                </a:solidFill>
              </a:rPr>
              <a:t>如果用</a:t>
            </a:r>
            <a:r>
              <a:rPr lang="en-US" altLang="zh-CN" b="1" dirty="0">
                <a:solidFill>
                  <a:srgbClr val="FF0000"/>
                </a:solidFill>
              </a:rPr>
              <a:t>Windows/DOS</a:t>
            </a:r>
            <a:r>
              <a:rPr lang="zh-CN" altLang="en-US" dirty="0">
                <a:solidFill>
                  <a:srgbClr val="000066"/>
                </a:solidFill>
              </a:rPr>
              <a:t>所使用的反斜线</a:t>
            </a:r>
            <a:r>
              <a:rPr lang="en-US" altLang="zh-CN" dirty="0">
                <a:solidFill>
                  <a:srgbClr val="000066"/>
                </a:solidFill>
              </a:rPr>
              <a:t>(</a:t>
            </a:r>
            <a:r>
              <a:rPr lang="en-US" altLang="zh-CN" dirty="0">
                <a:solidFill>
                  <a:srgbClr val="990000"/>
                </a:solidFill>
              </a:rPr>
              <a:t> \</a:t>
            </a:r>
            <a:r>
              <a:rPr lang="en-US" altLang="zh-CN" dirty="0">
                <a:solidFill>
                  <a:srgbClr val="000066"/>
                </a:solidFill>
              </a:rPr>
              <a:t> )</a:t>
            </a:r>
            <a:r>
              <a:rPr lang="zh-CN" altLang="en-US" dirty="0">
                <a:solidFill>
                  <a:srgbClr val="000066"/>
                </a:solidFill>
              </a:rPr>
              <a:t>的约定，则需要在字符串内使用它的</a:t>
            </a:r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转义</a:t>
            </a:r>
            <a:r>
              <a:rPr lang="zh-CN" altLang="en-US" dirty="0">
                <a:solidFill>
                  <a:srgbClr val="000066"/>
                </a:solidFill>
              </a:rPr>
              <a:t>序列</a:t>
            </a:r>
            <a:r>
              <a:rPr lang="en-US" altLang="zh-CN" dirty="0">
                <a:solidFill>
                  <a:srgbClr val="000066"/>
                </a:solidFill>
              </a:rPr>
              <a:t>( </a:t>
            </a:r>
            <a:r>
              <a:rPr lang="en-US" altLang="zh-CN" dirty="0">
                <a:solidFill>
                  <a:srgbClr val="990000"/>
                </a:solidFill>
              </a:rPr>
              <a:t>\\</a:t>
            </a:r>
            <a:r>
              <a:rPr lang="en-US" altLang="zh-CN" dirty="0">
                <a:solidFill>
                  <a:srgbClr val="000066"/>
                </a:solidFill>
              </a:rPr>
              <a:t> )</a:t>
            </a:r>
            <a:r>
              <a:rPr lang="zh-CN" altLang="en-US" dirty="0">
                <a:solidFill>
                  <a:srgbClr val="000066"/>
                </a:solidFill>
              </a:rPr>
              <a:t>。</a:t>
            </a:r>
            <a:endParaRPr lang="en-US" altLang="zh-CN" dirty="0">
              <a:solidFill>
                <a:srgbClr val="000066"/>
              </a:solidFill>
            </a:endParaRPr>
          </a:p>
          <a:p>
            <a:pPr marL="0" indent="0" algn="ctr" eaLnBrk="1" hangingPunct="1">
              <a:buNone/>
            </a:pPr>
            <a:r>
              <a:rPr lang="it-IT" altLang="zh-CN" sz="2800" b="1" dirty="0">
                <a:solidFill>
                  <a:srgbClr val="FF0000"/>
                </a:solidFill>
                <a:latin typeface="Tahoma" pitchFamily="34" charset="0"/>
              </a:rPr>
              <a:t>c:\\</a:t>
            </a:r>
            <a:r>
              <a:rPr lang="it-IT" altLang="zh-CN" sz="2800" b="1" dirty="0">
                <a:latin typeface="Tahoma" pitchFamily="34" charset="0"/>
              </a:rPr>
              <a:t>java</a:t>
            </a:r>
            <a:r>
              <a:rPr lang="it-IT" altLang="zh-CN" sz="2800" b="1" dirty="0">
                <a:solidFill>
                  <a:srgbClr val="FF0000"/>
                </a:solidFill>
                <a:latin typeface="Tahoma" pitchFamily="34" charset="0"/>
              </a:rPr>
              <a:t>\\</a:t>
            </a:r>
            <a:r>
              <a:rPr lang="it-IT" altLang="zh-CN" sz="2800" b="1" dirty="0">
                <a:latin typeface="Tahoma" pitchFamily="34" charset="0"/>
              </a:rPr>
              <a:t>bin</a:t>
            </a:r>
            <a:r>
              <a:rPr lang="it-IT" altLang="zh-CN" sz="2800" b="1" dirty="0">
                <a:solidFill>
                  <a:srgbClr val="FF0000"/>
                </a:solidFill>
                <a:latin typeface="Tahoma" pitchFamily="34" charset="0"/>
              </a:rPr>
              <a:t>\\</a:t>
            </a:r>
            <a:r>
              <a:rPr lang="it-IT" altLang="zh-CN" sz="2800" b="1" dirty="0">
                <a:latin typeface="Tahoma" pitchFamily="34" charset="0"/>
              </a:rPr>
              <a:t>javac </a:t>
            </a:r>
            <a:endParaRPr lang="en-US" altLang="zh-CN" dirty="0">
              <a:solidFill>
                <a:srgbClr val="000066"/>
              </a:solidFill>
            </a:endParaRPr>
          </a:p>
          <a:p>
            <a:pPr marL="533400" indent="-533400" eaLnBrk="1" hangingPunct="1"/>
            <a:endParaRPr lang="en-US" altLang="zh-CN" dirty="0"/>
          </a:p>
        </p:txBody>
      </p:sp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FFB0D07-DFA5-4156-A309-EE9206D2724A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9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33970"/>
            <a:ext cx="7543800" cy="6397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3600" dirty="0">
                <a:latin typeface="Tahoma" pitchFamily="34" charset="0"/>
                <a:cs typeface="Tahoma" pitchFamily="34" charset="0"/>
              </a:rPr>
              <a:t>//Example: </a:t>
            </a:r>
            <a:r>
              <a:rPr lang="en-US" altLang="zh-CN" sz="3100" b="1" dirty="0" err="1">
                <a:solidFill>
                  <a:srgbClr val="000099"/>
                </a:solidFill>
              </a:rPr>
              <a:t>Serializable</a:t>
            </a:r>
            <a:r>
              <a:rPr lang="zh-CN" altLang="en-US" sz="3100" b="1" dirty="0">
                <a:solidFill>
                  <a:srgbClr val="000099"/>
                </a:solidFill>
              </a:rPr>
              <a:t>接口</a:t>
            </a:r>
            <a:endParaRPr lang="zh-CN" altLang="en-US" sz="31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4212" name="Rectangle 3"/>
          <p:cNvSpPr>
            <a:spLocks noGrp="1" noChangeArrowheads="1"/>
          </p:cNvSpPr>
          <p:nvPr>
            <p:ph idx="1"/>
          </p:nvPr>
        </p:nvSpPr>
        <p:spPr>
          <a:xfrm>
            <a:off x="235380" y="773733"/>
            <a:ext cx="8673239" cy="5821287"/>
          </a:xfrm>
          <a:noFill/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2000" b="1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java.io.Serializable</a:t>
            </a: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altLang="zh-CN" sz="20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implements Serializable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	//</a:t>
            </a:r>
            <a:r>
              <a:rPr lang="en-US" altLang="zh-CN" sz="20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serialVersionUID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用于比对</a:t>
            </a:r>
            <a:r>
              <a:rPr lang="zh-CN" altLang="en-US" sz="20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" panose="020B0604020202020204" pitchFamily="34" charset="0"/>
              </a:rPr>
              <a:t>类的版本</a:t>
            </a:r>
            <a:endParaRPr lang="en-US" altLang="zh-CN" sz="20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static final long </a:t>
            </a:r>
            <a:r>
              <a:rPr lang="en-US" altLang="zh-CN" sz="20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serialVersionUID</a:t>
            </a:r>
            <a:r>
              <a:rPr lang="en-US" altLang="zh-CN" sz="20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1663183895424656802L; 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id;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	String name;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age;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	String department;</a:t>
            </a:r>
          </a:p>
          <a:p>
            <a:pPr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transient</a:t>
            </a:r>
            <a:r>
              <a:rPr lang="en-US" altLang="zh-CN" sz="20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String password;	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	public Student(){ }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	public Student(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id, String name, 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age, String department){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this.id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= id;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this.name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= name;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this.age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= age;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this.department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= department;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42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7610B16-D5F2-4925-9551-A88BC79CFCA8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90</a:t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774914-6BF0-4E40-9251-22AEA5AEC5D0}"/>
              </a:ext>
            </a:extLst>
          </p:cNvPr>
          <p:cNvSpPr txBox="1"/>
          <p:nvPr/>
        </p:nvSpPr>
        <p:spPr>
          <a:xfrm>
            <a:off x="4499992" y="6356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E10054-8A8B-4058-BD8B-074E96278332}"/>
              </a:ext>
            </a:extLst>
          </p:cNvPr>
          <p:cNvSpPr txBox="1"/>
          <p:nvPr/>
        </p:nvSpPr>
        <p:spPr>
          <a:xfrm>
            <a:off x="4067944" y="3380375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不参与序列化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500042"/>
            <a:ext cx="7215238" cy="71596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域：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serialVersionUID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474683" y="1556792"/>
            <a:ext cx="8320438" cy="5000660"/>
          </a:xfrm>
        </p:spPr>
        <p:txBody>
          <a:bodyPr/>
          <a:lstStyle/>
          <a:p>
            <a:r>
              <a:rPr lang="zh-CN" altLang="en-US" sz="2400" dirty="0"/>
              <a:t>凡是实现</a:t>
            </a:r>
            <a:r>
              <a:rPr lang="en-US" sz="2400" dirty="0" err="1"/>
              <a:t>Serializable</a:t>
            </a:r>
            <a:r>
              <a:rPr lang="zh-CN" altLang="en-US" sz="2400" dirty="0"/>
              <a:t>接口的类都有一个表示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序列化版本</a:t>
            </a:r>
            <a:r>
              <a:rPr lang="zh-CN" altLang="en-US" sz="2400" dirty="0"/>
              <a:t>标识符的静态变量：</a:t>
            </a:r>
          </a:p>
          <a:p>
            <a:pPr algn="ctr">
              <a:buNone/>
            </a:pPr>
            <a:r>
              <a:rPr lang="en-US" b="1" dirty="0"/>
              <a:t>private static final long </a:t>
            </a:r>
            <a:r>
              <a:rPr lang="en-US" altLang="zh-CN" b="1" dirty="0" err="1">
                <a:solidFill>
                  <a:srgbClr val="000099"/>
                </a:solidFill>
              </a:rPr>
              <a:t>serialVersionUID</a:t>
            </a:r>
            <a:r>
              <a:rPr lang="en-US" b="1" dirty="0"/>
              <a:t>; </a:t>
            </a:r>
          </a:p>
          <a:p>
            <a:pPr algn="ctr">
              <a:buNone/>
            </a:pPr>
            <a:endParaRPr lang="en-US" b="1" dirty="0"/>
          </a:p>
          <a:p>
            <a:pPr marL="457200" indent="-457200">
              <a:lnSpc>
                <a:spcPct val="90000"/>
              </a:lnSpc>
            </a:pPr>
            <a:r>
              <a:rPr lang="en-US" altLang="zh-CN" sz="2400" b="1" dirty="0" err="1">
                <a:solidFill>
                  <a:srgbClr val="006600"/>
                </a:solidFill>
              </a:rPr>
              <a:t>serialVersionUID</a:t>
            </a:r>
            <a:r>
              <a:rPr lang="zh-CN" altLang="en-US" sz="2400" dirty="0"/>
              <a:t>是为了</a:t>
            </a:r>
            <a:r>
              <a:rPr lang="zh-CN" altLang="en-US" sz="2400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反序列化</a:t>
            </a:r>
            <a:r>
              <a:rPr lang="zh-CN" altLang="en-US" sz="2400" dirty="0"/>
              <a:t>的时候</a:t>
            </a:r>
            <a:r>
              <a:rPr lang="en-US" altLang="zh-CN" sz="2400" dirty="0"/>
              <a:t>JVM</a:t>
            </a:r>
            <a:r>
              <a:rPr lang="zh-CN" altLang="en-US" sz="2400" dirty="0"/>
              <a:t>比对</a:t>
            </a:r>
            <a:r>
              <a:rPr lang="zh-CN" altLang="en-US" sz="2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类</a:t>
            </a:r>
            <a:r>
              <a: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的版本</a:t>
            </a:r>
            <a:r>
              <a:rPr lang="zh-CN" altLang="en-US" sz="2400" dirty="0"/>
              <a:t>。有两种生成方式：</a:t>
            </a:r>
          </a:p>
          <a:p>
            <a:pPr marL="725488" lvl="1" indent="-3810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200" dirty="0"/>
              <a:t>一个是默认的</a:t>
            </a:r>
            <a:r>
              <a:rPr lang="en-US" altLang="zh-CN" sz="2200" dirty="0"/>
              <a:t>1L</a:t>
            </a:r>
            <a:r>
              <a:rPr lang="zh-CN" altLang="en-US" sz="2200" dirty="0"/>
              <a:t>，比如：</a:t>
            </a:r>
          </a:p>
          <a:p>
            <a:pPr marL="725488" lvl="1" indent="-381000"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private static final long </a:t>
            </a:r>
            <a:r>
              <a:rPr lang="en-US" altLang="zh-CN" b="1" dirty="0" err="1">
                <a:solidFill>
                  <a:srgbClr val="0000FF"/>
                </a:solidFill>
              </a:rPr>
              <a:t>serialVersionUID</a:t>
            </a:r>
            <a:r>
              <a:rPr lang="en-US" altLang="zh-CN" b="1" dirty="0">
                <a:solidFill>
                  <a:srgbClr val="0000FF"/>
                </a:solidFill>
              </a:rPr>
              <a:t> = 1L;</a:t>
            </a:r>
          </a:p>
          <a:p>
            <a:pPr marL="725488" lvl="1" indent="-381000" algn="ctr">
              <a:lnSpc>
                <a:spcPct val="90000"/>
              </a:lnSpc>
              <a:buFont typeface="Wingdings" pitchFamily="2" charset="2"/>
              <a:buNone/>
            </a:pPr>
            <a:endParaRPr lang="en-US" altLang="zh-CN" b="1" dirty="0">
              <a:solidFill>
                <a:srgbClr val="0000FF"/>
              </a:solidFill>
            </a:endParaRPr>
          </a:p>
          <a:p>
            <a:pPr marL="725488" lvl="1" indent="-381000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zh-CN" altLang="en-US" sz="2200" dirty="0"/>
              <a:t>一个是系统根据类名、接口名、成员方法及属性等来生成一个</a:t>
            </a:r>
            <a:r>
              <a:rPr lang="en-US" altLang="zh-CN" sz="2200" dirty="0">
                <a:solidFill>
                  <a:srgbClr val="C00000"/>
                </a:solidFill>
                <a:ea typeface="隶书" panose="02010509060101010101" pitchFamily="49" charset="-122"/>
              </a:rPr>
              <a:t>64</a:t>
            </a:r>
            <a:r>
              <a:rPr lang="zh-CN" altLang="en-US" sz="2200" dirty="0">
                <a:solidFill>
                  <a:srgbClr val="C00000"/>
                </a:solidFill>
                <a:ea typeface="隶书" panose="02010509060101010101" pitchFamily="49" charset="-122"/>
              </a:rPr>
              <a:t>位的哈希字段</a:t>
            </a:r>
            <a:r>
              <a:rPr lang="zh-CN" altLang="en-US" sz="2200" dirty="0"/>
              <a:t>，比如：</a:t>
            </a:r>
          </a:p>
          <a:p>
            <a:pPr marL="725488" lvl="1" indent="-381000"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private static final long </a:t>
            </a:r>
            <a:r>
              <a:rPr lang="en-US" altLang="zh-CN" b="1" dirty="0" err="1">
                <a:solidFill>
                  <a:srgbClr val="0000FF"/>
                </a:solidFill>
              </a:rPr>
              <a:t>serialVersionUID</a:t>
            </a:r>
            <a:r>
              <a:rPr lang="en-US" altLang="zh-CN" b="1" dirty="0">
                <a:solidFill>
                  <a:srgbClr val="0000FF"/>
                </a:solidFill>
              </a:rPr>
              <a:t> = </a:t>
            </a:r>
            <a:r>
              <a:rPr lang="en-US" altLang="zh-CN" b="1" dirty="0" err="1">
                <a:solidFill>
                  <a:srgbClr val="0000FF"/>
                </a:solidFill>
              </a:rPr>
              <a:t>xxxxL</a:t>
            </a:r>
            <a:r>
              <a:rPr lang="en-US" altLang="zh-CN" b="1" dirty="0">
                <a:solidFill>
                  <a:srgbClr val="0000FF"/>
                </a:solidFill>
              </a:rPr>
              <a:t>;</a:t>
            </a:r>
          </a:p>
          <a:p>
            <a:pPr marL="725488" lvl="1" indent="-381000" algn="ctr">
              <a:lnSpc>
                <a:spcPct val="90000"/>
              </a:lnSpc>
              <a:buFont typeface="Wingdings" pitchFamily="2" charset="2"/>
              <a:buNone/>
            </a:pPr>
            <a:endParaRPr lang="zh-CN" altLang="en-US" sz="1800" b="1" dirty="0">
              <a:solidFill>
                <a:srgbClr val="0000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6629-DACD-498F-867D-4B2567C9B252}" type="slidenum">
              <a:rPr lang="en-US" altLang="zh-CN" smtClean="0"/>
              <a:pPr>
                <a:defRPr/>
              </a:pPr>
              <a:t>91</a:t>
            </a:fld>
            <a:r>
              <a:rPr lang="en-US" altLang="zh-CN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571480"/>
            <a:ext cx="7543800" cy="715962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域：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serialVersionUID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43050"/>
            <a:ext cx="8229600" cy="5000660"/>
          </a:xfrm>
        </p:spPr>
        <p:txBody>
          <a:bodyPr/>
          <a:lstStyle/>
          <a:p>
            <a:pPr marL="457200" indent="-457200">
              <a:spcBef>
                <a:spcPts val="0"/>
              </a:spcBef>
            </a:pPr>
            <a:r>
              <a:rPr lang="zh-CN" altLang="en-US" sz="2400" dirty="0"/>
              <a:t>在反序列化的时候，即：将</a:t>
            </a:r>
            <a:r>
              <a:rPr lang="zh-CN" altLang="en-US" sz="2400" b="1" dirty="0">
                <a:solidFill>
                  <a:srgbClr val="C00000"/>
                </a:solidFill>
              </a:rPr>
              <a:t>流</a:t>
            </a:r>
            <a:r>
              <a:rPr lang="zh-CN" altLang="en-US" sz="2400" dirty="0"/>
              <a:t>转换为</a:t>
            </a:r>
            <a:r>
              <a:rPr lang="zh-CN" altLang="en-US" sz="2400" b="1" dirty="0">
                <a:solidFill>
                  <a:srgbClr val="0000CC"/>
                </a:solidFill>
              </a:rPr>
              <a:t>类的对象</a:t>
            </a:r>
            <a:r>
              <a:rPr lang="zh-CN" altLang="en-US" sz="2400" dirty="0"/>
              <a:t>的时候，</a:t>
            </a:r>
            <a:r>
              <a:rPr lang="en-US" altLang="zh-CN" sz="2400" dirty="0"/>
              <a:t>JVM</a:t>
            </a:r>
            <a:r>
              <a:rPr lang="zh-CN" altLang="en-US" sz="2400" dirty="0"/>
              <a:t>会把传来的字节流中的</a:t>
            </a:r>
            <a:r>
              <a:rPr lang="en-US" altLang="zh-CN" sz="2400" b="1" dirty="0" err="1">
                <a:solidFill>
                  <a:srgbClr val="000099"/>
                </a:solidFill>
              </a:rPr>
              <a:t>serialVersionUID</a:t>
            </a:r>
            <a:r>
              <a:rPr lang="zh-CN" altLang="en-US" sz="2400" dirty="0"/>
              <a:t>与本地相应实体</a:t>
            </a:r>
            <a:r>
              <a:rPr lang="en-US" altLang="zh-CN" sz="2400" dirty="0"/>
              <a:t>(</a:t>
            </a:r>
            <a:r>
              <a:rPr lang="zh-CN" altLang="en-US" sz="2400" dirty="0"/>
              <a:t>类</a:t>
            </a:r>
            <a:r>
              <a:rPr lang="en-US" altLang="zh-CN" sz="2400" dirty="0"/>
              <a:t>)</a:t>
            </a:r>
            <a:r>
              <a:rPr lang="zh-CN" altLang="en-US" sz="2400" dirty="0"/>
              <a:t>的</a:t>
            </a:r>
            <a:r>
              <a:rPr lang="en-US" altLang="zh-CN" sz="2400" b="1" dirty="0" err="1">
                <a:solidFill>
                  <a:srgbClr val="000099"/>
                </a:solidFill>
              </a:rPr>
              <a:t>serialVersionUID</a:t>
            </a:r>
            <a:r>
              <a:rPr lang="zh-CN" altLang="en-US" sz="2400" dirty="0"/>
              <a:t>进行比较。</a:t>
            </a:r>
            <a:endParaRPr lang="en-US" altLang="zh-CN" sz="2400" dirty="0"/>
          </a:p>
          <a:p>
            <a:pPr marL="806450" lvl="1" indent="-457200">
              <a:spcBef>
                <a:spcPts val="0"/>
              </a:spcBef>
            </a:pPr>
            <a:r>
              <a:rPr lang="zh-CN" altLang="en-US" sz="2000" dirty="0"/>
              <a:t>如果相同就认为是一致的，可以进行反序列化，否则就会出现序列化版本不一致的异常。</a:t>
            </a:r>
          </a:p>
          <a:p>
            <a:pPr marL="457200" indent="-457200">
              <a:spcBef>
                <a:spcPts val="0"/>
              </a:spcBef>
            </a:pPr>
            <a:endParaRPr lang="zh-CN" altLang="en-US" sz="2400" dirty="0"/>
          </a:p>
          <a:p>
            <a:pPr marL="457200" indent="-457200">
              <a:spcBef>
                <a:spcPts val="0"/>
              </a:spcBef>
            </a:pPr>
            <a:r>
              <a:rPr lang="en-US" altLang="zh-CN" sz="2400" dirty="0"/>
              <a:t>当一个类实现了Serializable接口，如果没有定义serialVersionUID，</a:t>
            </a:r>
            <a:r>
              <a:rPr lang="en-US" altLang="zh-CN" sz="2400" b="1" dirty="0">
                <a:solidFill>
                  <a:srgbClr val="0000FF"/>
                </a:solidFill>
              </a:rPr>
              <a:t>Eclipse</a:t>
            </a:r>
            <a:r>
              <a:rPr lang="en-US" altLang="zh-CN" sz="2400" dirty="0"/>
              <a:t>会提供这个提示功能告诉你去定义 。</a:t>
            </a:r>
          </a:p>
          <a:p>
            <a:pPr marL="806450" lvl="1" indent="-457200">
              <a:spcBef>
                <a:spcPts val="0"/>
              </a:spcBef>
            </a:pPr>
            <a:r>
              <a:rPr lang="en-US" altLang="zh-CN" sz="2000" dirty="0" err="1"/>
              <a:t>在Eclipse中点击类中warning的图标一下，Eclipse就会自动给定两种生成的方式</a:t>
            </a:r>
            <a:r>
              <a:rPr lang="en-US" altLang="zh-CN" sz="2000" dirty="0"/>
              <a:t>。</a:t>
            </a:r>
          </a:p>
          <a:p>
            <a:pPr marL="806450" lvl="1" indent="-457200">
              <a:spcBef>
                <a:spcPts val="0"/>
              </a:spcBef>
            </a:pPr>
            <a:r>
              <a:rPr lang="en-US" altLang="zh-CN" sz="2000" dirty="0" err="1"/>
              <a:t>如果不想定义它，在Eclipse的设置中也可以把它关掉的</a:t>
            </a:r>
            <a:r>
              <a:rPr lang="en-US" altLang="zh-CN" sz="2000" dirty="0"/>
              <a:t>，</a:t>
            </a:r>
            <a:r>
              <a:rPr lang="zh-CN" altLang="en-US" sz="2000" dirty="0"/>
              <a:t>或者全部默认为</a:t>
            </a:r>
            <a:r>
              <a:rPr lang="en-US" altLang="zh-CN" sz="2000" dirty="0"/>
              <a:t>1L</a:t>
            </a:r>
            <a:r>
              <a:rPr lang="zh-CN" altLang="en-US" sz="2000" dirty="0"/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6629-DACD-498F-867D-4B2567C9B252}" type="slidenum">
              <a:rPr lang="en-US" altLang="zh-CN" smtClean="0"/>
              <a:pPr>
                <a:defRPr/>
              </a:pPr>
              <a:t>92</a:t>
            </a:fld>
            <a:r>
              <a:rPr lang="en-US" altLang="zh-CN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48FFC-F97F-43AF-96D5-40C1B0A55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9A225A-0C9C-4E81-AABB-AF1015511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/>
              <a:t>对象序列化</a:t>
            </a:r>
            <a:r>
              <a:rPr lang="en-US" altLang="zh-CN" sz="3200" b="1" dirty="0"/>
              <a:t>(serialization)</a:t>
            </a:r>
          </a:p>
          <a:p>
            <a:r>
              <a:rPr lang="zh-CN" altLang="en-US" sz="3200" b="1" dirty="0"/>
              <a:t>对象反序列化</a:t>
            </a:r>
            <a:r>
              <a:rPr lang="en-US" altLang="zh-CN" sz="3200" b="1" dirty="0">
                <a:solidFill>
                  <a:srgbClr val="000099"/>
                </a:solidFill>
              </a:rPr>
              <a:t>(</a:t>
            </a:r>
            <a:r>
              <a:rPr lang="en-US" altLang="zh-CN" sz="3200" b="1" dirty="0">
                <a:solidFill>
                  <a:srgbClr val="C00000"/>
                </a:solidFill>
              </a:rPr>
              <a:t>de</a:t>
            </a:r>
            <a:r>
              <a:rPr lang="en-US" altLang="zh-CN" sz="3200" b="1" dirty="0">
                <a:solidFill>
                  <a:srgbClr val="000099"/>
                </a:solidFill>
              </a:rPr>
              <a:t>s</a:t>
            </a:r>
            <a:r>
              <a:rPr lang="zh-CN" altLang="zh-CN" sz="3200" b="1" dirty="0">
                <a:solidFill>
                  <a:srgbClr val="000099"/>
                </a:solidFill>
              </a:rPr>
              <a:t>erialization</a:t>
            </a:r>
            <a:r>
              <a:rPr lang="en-US" altLang="zh-CN" sz="3200" b="1" dirty="0">
                <a:solidFill>
                  <a:srgbClr val="000099"/>
                </a:solidFill>
              </a:rPr>
              <a:t>)</a:t>
            </a:r>
            <a:endParaRPr lang="zh-CN" altLang="en-US" sz="32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CC4462-5402-4215-9766-64C31914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955147-9A1F-48C6-8C8E-FE7585BAC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766142"/>
            <a:ext cx="76390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9386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§12.10   </a:t>
            </a:r>
            <a:r>
              <a:rPr lang="zh-CN" altLang="en-US" dirty="0">
                <a:latin typeface="宋体" charset="-122"/>
              </a:rPr>
              <a:t>对象流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java.io</a:t>
            </a:r>
            <a:r>
              <a:rPr lang="zh-CN" altLang="en-US" dirty="0"/>
              <a:t>包中，提供了可读、写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对象</a:t>
            </a:r>
            <a:r>
              <a:rPr lang="zh-CN" altLang="en-US" sz="2400" b="1" dirty="0"/>
              <a:t>的流：</a:t>
            </a:r>
            <a:endParaRPr lang="en-US" altLang="zh-CN" sz="2400" b="1" dirty="0"/>
          </a:p>
          <a:p>
            <a:pPr lvl="1"/>
            <a:r>
              <a:rPr lang="en-US" altLang="zh-CN" b="1" dirty="0" err="1">
                <a:solidFill>
                  <a:srgbClr val="C00000"/>
                </a:solidFill>
              </a:rPr>
              <a:t>ObjectOutputStream</a:t>
            </a:r>
            <a:r>
              <a:rPr lang="zh-CN" altLang="en-US" dirty="0"/>
              <a:t>类</a:t>
            </a:r>
            <a:r>
              <a:rPr lang="en-US" altLang="zh-CN" dirty="0"/>
              <a:t>(</a:t>
            </a:r>
            <a:r>
              <a:rPr lang="zh-CN" altLang="en-US" b="1" dirty="0">
                <a:solidFill>
                  <a:srgbClr val="990000"/>
                </a:solidFill>
              </a:rPr>
              <a:t>对象输出流</a:t>
            </a:r>
            <a:r>
              <a:rPr lang="en-US" altLang="zh-CN" b="1" dirty="0">
                <a:solidFill>
                  <a:srgbClr val="990000"/>
                </a:solidFill>
              </a:rPr>
              <a:t>)</a:t>
            </a:r>
          </a:p>
          <a:p>
            <a:pPr lvl="2"/>
            <a:r>
              <a:rPr lang="zh-CN" altLang="en-US" sz="2400" b="1" dirty="0">
                <a:solidFill>
                  <a:srgbClr val="990000"/>
                </a:solidFill>
              </a:rPr>
              <a:t>用于：</a:t>
            </a:r>
            <a:r>
              <a:rPr lang="zh-CN" altLang="en-US" sz="2400" b="1" dirty="0"/>
              <a:t>对象</a:t>
            </a:r>
            <a:r>
              <a:rPr lang="zh-CN" altLang="en-US" sz="24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序列化</a:t>
            </a:r>
            <a:endParaRPr lang="en-US" altLang="zh-CN" sz="24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/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C00000"/>
                </a:solidFill>
              </a:rPr>
              <a:t>ObjectInputStream</a:t>
            </a:r>
            <a:r>
              <a:rPr lang="zh-CN" altLang="en-US" dirty="0"/>
              <a:t>类</a:t>
            </a:r>
            <a:r>
              <a:rPr lang="en-US" altLang="zh-CN" dirty="0"/>
              <a:t>(</a:t>
            </a:r>
            <a:r>
              <a:rPr lang="zh-CN" altLang="en-US" b="1" dirty="0">
                <a:solidFill>
                  <a:srgbClr val="000099"/>
                </a:solidFill>
              </a:rPr>
              <a:t>对象输入流</a:t>
            </a:r>
            <a:r>
              <a:rPr lang="en-US" altLang="zh-CN" b="1" dirty="0">
                <a:solidFill>
                  <a:srgbClr val="000099"/>
                </a:solidFill>
              </a:rPr>
              <a:t>)</a:t>
            </a:r>
          </a:p>
          <a:p>
            <a:pPr lvl="2"/>
            <a:r>
              <a:rPr lang="zh-CN" altLang="en-US" sz="2400" b="1" dirty="0">
                <a:solidFill>
                  <a:srgbClr val="000099"/>
                </a:solidFill>
              </a:rPr>
              <a:t>用于：</a:t>
            </a:r>
            <a:r>
              <a:rPr lang="zh-CN" altLang="en-US" sz="2400" b="1" dirty="0"/>
              <a:t>对象</a:t>
            </a:r>
            <a:r>
              <a:rPr lang="zh-CN" altLang="en-US" sz="24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反序列化</a:t>
            </a:r>
            <a:endParaRPr lang="en-US" altLang="zh-CN" sz="2400" b="1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/>
            <a:endParaRPr lang="en-US" altLang="zh-CN" dirty="0"/>
          </a:p>
          <a:p>
            <a:pPr>
              <a:buNone/>
            </a:pPr>
            <a:endParaRPr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24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§12.10   </a:t>
            </a:r>
            <a:r>
              <a:rPr lang="zh-CN" altLang="en-US" dirty="0">
                <a:latin typeface="宋体" charset="-122"/>
              </a:rPr>
              <a:t>对象流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8147248" cy="441166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构造方法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public </a:t>
            </a:r>
            <a:r>
              <a:rPr lang="en-US" b="1" dirty="0" err="1">
                <a:solidFill>
                  <a:srgbClr val="C00000"/>
                </a:solidFill>
              </a:rPr>
              <a:t>Object</a:t>
            </a:r>
            <a:r>
              <a:rPr lang="en-US" b="1" dirty="0" err="1">
                <a:solidFill>
                  <a:srgbClr val="0000CC"/>
                </a:solidFill>
              </a:rPr>
              <a:t>Input</a:t>
            </a:r>
            <a:r>
              <a:rPr lang="en-US" b="1" dirty="0" err="1">
                <a:solidFill>
                  <a:srgbClr val="C00000"/>
                </a:solidFill>
              </a:rPr>
              <a:t>Stream</a:t>
            </a:r>
            <a:r>
              <a:rPr lang="en-US" dirty="0"/>
              <a:t>(</a:t>
            </a:r>
            <a:r>
              <a:rPr lang="en-US" b="1" dirty="0" err="1">
                <a:solidFill>
                  <a:srgbClr val="0000CC"/>
                </a:solidFill>
              </a:rPr>
              <a:t>InputStream</a:t>
            </a:r>
            <a:r>
              <a:rPr lang="en-US" dirty="0"/>
              <a:t> in) 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/>
              <a:t>                                                        throws </a:t>
            </a:r>
            <a:r>
              <a:rPr lang="en-US" dirty="0" err="1"/>
              <a:t>IOException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zh-CN" altLang="en-US" sz="2400" dirty="0"/>
              <a:t>创建从指定</a:t>
            </a:r>
            <a:r>
              <a:rPr lang="en-US" sz="2400" dirty="0" err="1"/>
              <a:t>InputStream</a:t>
            </a:r>
            <a:r>
              <a:rPr lang="zh-CN" altLang="en-US" sz="2400" dirty="0"/>
              <a:t>读取的</a:t>
            </a:r>
            <a:r>
              <a:rPr lang="en-US" sz="2400" dirty="0" err="1"/>
              <a:t>ObjectInputStream</a:t>
            </a:r>
            <a:r>
              <a:rPr lang="zh-CN" altLang="en-US" sz="2400" dirty="0"/>
              <a:t>对象</a:t>
            </a:r>
            <a:r>
              <a:rPr lang="en-US" sz="2400" dirty="0"/>
              <a:t>。</a:t>
            </a:r>
          </a:p>
          <a:p>
            <a:pPr marL="693737" lvl="2" indent="0">
              <a:spcBef>
                <a:spcPts val="0"/>
              </a:spcBef>
              <a:buNone/>
            </a:pPr>
            <a:endParaRPr lang="en-US" sz="2400" dirty="0"/>
          </a:p>
          <a:p>
            <a:pPr lvl="2">
              <a:spcBef>
                <a:spcPts val="0"/>
              </a:spcBef>
            </a:pP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dirty="0"/>
              <a:t>public </a:t>
            </a:r>
            <a:r>
              <a:rPr lang="en-US" b="1" dirty="0" err="1">
                <a:solidFill>
                  <a:srgbClr val="C00000"/>
                </a:solidFill>
              </a:rPr>
              <a:t>Object</a:t>
            </a:r>
            <a:r>
              <a:rPr lang="en-US" b="1" dirty="0" err="1">
                <a:solidFill>
                  <a:srgbClr val="0000CC"/>
                </a:solidFill>
              </a:rPr>
              <a:t>Output</a:t>
            </a:r>
            <a:r>
              <a:rPr lang="en-US" b="1" dirty="0" err="1">
                <a:solidFill>
                  <a:srgbClr val="C00000"/>
                </a:solidFill>
              </a:rPr>
              <a:t>Stream</a:t>
            </a:r>
            <a:r>
              <a:rPr lang="en-US" dirty="0"/>
              <a:t>(</a:t>
            </a:r>
            <a:r>
              <a:rPr lang="en-US" b="1" dirty="0" err="1">
                <a:solidFill>
                  <a:srgbClr val="0000CC"/>
                </a:solidFill>
              </a:rPr>
              <a:t>OutputStream</a:t>
            </a:r>
            <a:r>
              <a:rPr lang="en-US" dirty="0"/>
              <a:t> out) 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/>
              <a:t>                                                   throws </a:t>
            </a:r>
            <a:r>
              <a:rPr lang="en-US" dirty="0" err="1"/>
              <a:t>IOException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zh-CN" altLang="en-US" sz="2400" dirty="0"/>
              <a:t>创建写入指定</a:t>
            </a:r>
            <a:r>
              <a:rPr lang="en-US" sz="2400" dirty="0" err="1"/>
              <a:t>OutputStream</a:t>
            </a:r>
            <a:r>
              <a:rPr lang="zh-CN" altLang="en-US" sz="2400" dirty="0"/>
              <a:t>的</a:t>
            </a:r>
            <a:r>
              <a:rPr lang="en-US" sz="2400" dirty="0" err="1"/>
              <a:t>ObjectOutputStream</a:t>
            </a:r>
            <a:r>
              <a:rPr lang="zh-CN" altLang="en-US" sz="2400" dirty="0"/>
              <a:t>对象</a:t>
            </a:r>
            <a:r>
              <a:rPr lang="en-US" sz="2400" dirty="0"/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6629-DACD-498F-867D-4B2567C9B252}" type="slidenum">
              <a:rPr lang="en-US" altLang="zh-CN" smtClean="0"/>
              <a:pPr>
                <a:defRPr/>
              </a:pPr>
              <a:t>95</a:t>
            </a:fld>
            <a:endParaRPr lang="en-US" altLang="zh-CN" dirty="0"/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0F558235-AFB3-440A-8A35-4D3643892E7E}"/>
              </a:ext>
            </a:extLst>
          </p:cNvPr>
          <p:cNvSpPr>
            <a:spLocks/>
          </p:cNvSpPr>
          <p:nvPr/>
        </p:nvSpPr>
        <p:spPr bwMode="auto">
          <a:xfrm>
            <a:off x="4955704" y="874708"/>
            <a:ext cx="2664296" cy="785818"/>
          </a:xfrm>
          <a:prstGeom prst="borderCallout2">
            <a:avLst>
              <a:gd name="adj1" fmla="val 102201"/>
              <a:gd name="adj2" fmla="val 54343"/>
              <a:gd name="adj3" fmla="val 135120"/>
              <a:gd name="adj4" fmla="val 43116"/>
              <a:gd name="adj5" fmla="val 172086"/>
              <a:gd name="adj6" fmla="val 35573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00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200" b="1">
                <a:solidFill>
                  <a:schemeClr val="tx1"/>
                </a:solidFill>
                <a:latin typeface="+mj-lt"/>
                <a:ea typeface="宋体" panose="02010600030101010101" pitchFamily="2" charset="-122"/>
              </a:rPr>
              <a:t>任何</a:t>
            </a:r>
            <a:r>
              <a:rPr lang="en-US" altLang="zh-CN" sz="2200" b="1">
                <a:solidFill>
                  <a:schemeClr val="tx1"/>
                </a:solidFill>
                <a:latin typeface="+mj-lt"/>
                <a:ea typeface="宋体" panose="02010600030101010101" pitchFamily="2" charset="-122"/>
              </a:rPr>
              <a:t>InputStream</a:t>
            </a:r>
            <a:r>
              <a:rPr lang="zh-CN" altLang="en-US" sz="2200" b="1">
                <a:solidFill>
                  <a:schemeClr val="tx1"/>
                </a:solidFill>
                <a:latin typeface="+mj-lt"/>
                <a:ea typeface="宋体" panose="02010600030101010101" pitchFamily="2" charset="-122"/>
              </a:rPr>
              <a:t>流</a:t>
            </a:r>
            <a:endParaRPr lang="en-US" altLang="zh-CN" sz="2200" b="1">
              <a:solidFill>
                <a:schemeClr val="tx1"/>
              </a:solidFill>
              <a:latin typeface="+mj-lt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200" b="1">
                <a:latin typeface="+mj-lt"/>
                <a:ea typeface="宋体" panose="02010600030101010101" pitchFamily="2" charset="-122"/>
              </a:rPr>
              <a:t>子类对象</a:t>
            </a:r>
            <a:endParaRPr lang="zh-CN" altLang="en-US" sz="2200" b="1" dirty="0">
              <a:solidFill>
                <a:schemeClr val="tx1"/>
              </a:solidFill>
              <a:latin typeface="+mj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366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6440071-E679-4B71-BCF0-7F2C3EA1668A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96</a:t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428605"/>
            <a:ext cx="7477148" cy="785818"/>
          </a:xfrm>
        </p:spPr>
        <p:txBody>
          <a:bodyPr/>
          <a:lstStyle/>
          <a:p>
            <a:br>
              <a:rPr lang="zh-CN" altLang="en-US" sz="3500" dirty="0">
                <a:solidFill>
                  <a:srgbClr val="000099"/>
                </a:solidFill>
              </a:rPr>
            </a:br>
            <a:r>
              <a:rPr lang="zh-CN" altLang="en-US" sz="3500" dirty="0">
                <a:solidFill>
                  <a:schemeClr val="tx1"/>
                </a:solidFill>
              </a:rPr>
              <a:t>对象序列化</a:t>
            </a:r>
            <a:r>
              <a:rPr lang="en-US" altLang="zh-CN" dirty="0">
                <a:solidFill>
                  <a:schemeClr val="tx1"/>
                </a:solidFill>
              </a:rPr>
              <a:t>(serialization) 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6792"/>
            <a:ext cx="8229600" cy="457413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rgbClr val="0000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对象序列化</a:t>
            </a:r>
            <a:r>
              <a:rPr lang="zh-CN" altLang="en-US" dirty="0"/>
              <a:t>包括如下步骤：</a:t>
            </a:r>
          </a:p>
          <a:p>
            <a:pPr marL="806450" lvl="1" indent="-457200">
              <a:spcBef>
                <a:spcPts val="0"/>
              </a:spcBef>
              <a:buFont typeface="+mj-ea"/>
              <a:buAutoNum type="circleNumDbPlain"/>
            </a:pPr>
            <a:r>
              <a:rPr lang="zh-CN" altLang="en-US" dirty="0"/>
              <a:t>创建一个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对象输出流</a:t>
            </a:r>
            <a:r>
              <a:rPr lang="zh-CN" altLang="en-US" dirty="0"/>
              <a:t>，它可以包装一个其他类型的目标输出流，如：文件输出流；</a:t>
            </a:r>
          </a:p>
          <a:p>
            <a:pPr marL="806450" lvl="1" indent="-457200">
              <a:spcBef>
                <a:spcPts val="0"/>
              </a:spcBef>
              <a:buFont typeface="+mj-ea"/>
              <a:buAutoNum type="circleNumDbPlain"/>
            </a:pPr>
            <a:r>
              <a:rPr lang="zh-CN" altLang="en-US" dirty="0"/>
              <a:t>通过</a:t>
            </a:r>
            <a:r>
              <a:rPr lang="en-US" altLang="zh-CN" b="1" dirty="0" err="1">
                <a:solidFill>
                  <a:srgbClr val="0000FF"/>
                </a:solidFill>
              </a:rPr>
              <a:t>ObjectOutputStream</a:t>
            </a:r>
            <a:r>
              <a:rPr lang="zh-CN" altLang="en-US" dirty="0"/>
              <a:t>的</a:t>
            </a:r>
            <a:r>
              <a:rPr lang="en-US" altLang="zh-CN" b="1" dirty="0" err="1">
                <a:solidFill>
                  <a:srgbClr val="0000FF"/>
                </a:solidFill>
              </a:rPr>
              <a:t>writeObject</a:t>
            </a:r>
            <a:r>
              <a:rPr lang="en-US" altLang="zh-CN" b="1" dirty="0">
                <a:solidFill>
                  <a:srgbClr val="0000FF"/>
                </a:solidFill>
              </a:rPr>
              <a:t>()</a:t>
            </a:r>
            <a:r>
              <a:rPr lang="zh-CN" altLang="en-US" dirty="0"/>
              <a:t>方法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写对象</a:t>
            </a:r>
            <a:r>
              <a:rPr lang="zh-CN" altLang="en-US" dirty="0"/>
              <a:t>。</a:t>
            </a:r>
            <a:endParaRPr lang="en-US" altLang="zh-CN" dirty="0"/>
          </a:p>
          <a:p>
            <a:pPr marL="806450" lvl="1" indent="-457200">
              <a:spcBef>
                <a:spcPts val="0"/>
              </a:spcBef>
              <a:buFont typeface="+mj-ea"/>
              <a:buAutoNum type="circleNumDbPlain"/>
            </a:pPr>
            <a:endParaRPr lang="en-US" altLang="zh-CN" dirty="0"/>
          </a:p>
          <a:p>
            <a:r>
              <a:rPr lang="zh-CN" altLang="en-US" b="1" dirty="0">
                <a:solidFill>
                  <a:srgbClr val="0000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对象反序列化</a:t>
            </a:r>
            <a:r>
              <a:rPr lang="zh-CN" altLang="en-US" dirty="0"/>
              <a:t>的步骤如下：</a:t>
            </a:r>
          </a:p>
          <a:p>
            <a:pPr marL="806450" lvl="1" indent="-457200">
              <a:spcBef>
                <a:spcPts val="0"/>
              </a:spcBef>
              <a:buFont typeface="+mj-ea"/>
              <a:buAutoNum type="circleNumDbPlain"/>
            </a:pPr>
            <a:r>
              <a:rPr lang="zh-CN" altLang="en-US" dirty="0"/>
              <a:t>创建一个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对象输入流</a:t>
            </a:r>
            <a:r>
              <a:rPr lang="zh-CN" altLang="en-US" dirty="0"/>
              <a:t>，它可以包装一个其他类型的源输入流，如文件输入流；</a:t>
            </a:r>
          </a:p>
          <a:p>
            <a:pPr marL="806450" lvl="1" indent="-457200">
              <a:spcBef>
                <a:spcPts val="0"/>
              </a:spcBef>
              <a:buFont typeface="+mj-ea"/>
              <a:buAutoNum type="circleNumDbPlain"/>
            </a:pPr>
            <a:r>
              <a:rPr lang="zh-CN" altLang="en-US" dirty="0"/>
              <a:t>通过</a:t>
            </a:r>
            <a:r>
              <a:rPr lang="en-US" altLang="zh-CN" b="1" dirty="0" err="1">
                <a:solidFill>
                  <a:srgbClr val="990000"/>
                </a:solidFill>
              </a:rPr>
              <a:t>ObjectInputStream</a:t>
            </a:r>
            <a:r>
              <a:rPr lang="zh-CN" altLang="en-US" dirty="0"/>
              <a:t>的</a:t>
            </a:r>
            <a:r>
              <a:rPr lang="en-US" altLang="zh-CN" b="1" dirty="0" err="1">
                <a:solidFill>
                  <a:srgbClr val="C00000"/>
                </a:solidFill>
              </a:rPr>
              <a:t>readObject</a:t>
            </a:r>
            <a:r>
              <a:rPr lang="en-US" altLang="zh-CN" b="1" dirty="0">
                <a:solidFill>
                  <a:srgbClr val="C00000"/>
                </a:solidFill>
              </a:rPr>
              <a:t>()</a:t>
            </a:r>
            <a:r>
              <a:rPr lang="zh-CN" altLang="en-US" dirty="0"/>
              <a:t>方法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读取对象</a:t>
            </a:r>
            <a:r>
              <a:rPr lang="zh-CN" altLang="en-US" dirty="0"/>
              <a:t>。</a:t>
            </a:r>
          </a:p>
          <a:p>
            <a:pPr marL="806450" lvl="1" indent="-457200">
              <a:spcBef>
                <a:spcPts val="0"/>
              </a:spcBef>
              <a:buFont typeface="+mj-ea"/>
              <a:buAutoNum type="circleNumDbPlain"/>
            </a:pPr>
            <a:endParaRPr lang="en-US" altLang="zh-CN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zh-CN" altLang="en-US" sz="1000" dirty="0"/>
          </a:p>
          <a:p>
            <a:pPr eaLnBrk="1" hangingPunct="1"/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32E8019-1B7A-434E-8D34-28D7DDB4905F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97</a:t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err="1"/>
              <a:t>ObjectOutputStream</a:t>
            </a:r>
            <a:r>
              <a:rPr lang="en-US" altLang="zh-CN" sz="4000" dirty="0"/>
              <a:t>(</a:t>
            </a:r>
            <a:r>
              <a:rPr lang="zh-CN" altLang="en-US" dirty="0">
                <a:solidFill>
                  <a:srgbClr val="000099"/>
                </a:solidFill>
              </a:rPr>
              <a:t>写对象流</a:t>
            </a:r>
            <a:r>
              <a:rPr lang="en-US" altLang="zh-CN" dirty="0">
                <a:solidFill>
                  <a:srgbClr val="000099"/>
                </a:solidFill>
              </a:rPr>
              <a:t>)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305800" cy="4567257"/>
          </a:xfrm>
        </p:spPr>
        <p:txBody>
          <a:bodyPr/>
          <a:lstStyle/>
          <a:p>
            <a:pPr marL="0" indent="0" algn="ctr" eaLnBrk="1" hangingPunct="1"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990000"/>
                </a:solidFill>
              </a:rPr>
              <a:t>void </a:t>
            </a:r>
            <a:r>
              <a:rPr lang="en-US" altLang="zh-CN" b="1" dirty="0" err="1">
                <a:solidFill>
                  <a:srgbClr val="990000"/>
                </a:solidFill>
              </a:rPr>
              <a:t>writeObject</a:t>
            </a:r>
            <a:r>
              <a:rPr lang="en-US" altLang="zh-CN" b="1" dirty="0">
                <a:solidFill>
                  <a:srgbClr val="990000"/>
                </a:solidFill>
              </a:rPr>
              <a:t>( )</a:t>
            </a:r>
          </a:p>
          <a:p>
            <a:pPr lvl="1">
              <a:spcBef>
                <a:spcPts val="0"/>
              </a:spcBef>
            </a:pPr>
            <a:endParaRPr lang="en-US" altLang="zh-CN" sz="1000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将指定的对象写入</a:t>
            </a:r>
            <a:r>
              <a:rPr lang="en-US" altLang="zh-CN" dirty="0" err="1"/>
              <a:t>ObjectOutputStream</a:t>
            </a:r>
            <a:r>
              <a:rPr lang="zh-CN" altLang="en-US" dirty="0"/>
              <a:t>，用于对象的序列化。</a:t>
            </a:r>
          </a:p>
          <a:p>
            <a:pPr lvl="1" eaLnBrk="1" hangingPunct="1">
              <a:spcBef>
                <a:spcPts val="0"/>
              </a:spcBef>
            </a:pPr>
            <a:r>
              <a:rPr lang="zh-CN" altLang="en-US" dirty="0"/>
              <a:t>写出了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重构一个类对象</a:t>
            </a:r>
            <a:r>
              <a:rPr lang="zh-CN" altLang="en-US" dirty="0"/>
              <a:t>所需要的信息：</a:t>
            </a:r>
            <a:r>
              <a:rPr lang="zh-CN" altLang="en-US" dirty="0">
                <a:solidFill>
                  <a:srgbClr val="0000FF"/>
                </a:solidFill>
              </a:rPr>
              <a:t>对象的类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FF"/>
                </a:solidFill>
              </a:rPr>
              <a:t>类的标记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非</a:t>
            </a:r>
            <a:r>
              <a:rPr lang="en-US" altLang="zh-CN" dirty="0">
                <a:solidFill>
                  <a:srgbClr val="0000FF"/>
                </a:solidFill>
              </a:rPr>
              <a:t>transient</a:t>
            </a:r>
            <a:r>
              <a:rPr lang="zh-CN" altLang="en-US" dirty="0">
                <a:solidFill>
                  <a:srgbClr val="0000FF"/>
                </a:solidFill>
              </a:rPr>
              <a:t>的对象成员。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dirty="0"/>
              <a:t>如果对象包含其他对象的引用，则这些对象也会被序列化。</a:t>
            </a:r>
            <a:endParaRPr lang="en-US" altLang="zh-CN" dirty="0"/>
          </a:p>
          <a:p>
            <a:pPr lvl="1" eaLnBrk="1" hangingPunct="1">
              <a:spcBef>
                <a:spcPts val="0"/>
              </a:spcBef>
            </a:pPr>
            <a:endParaRPr lang="en-US" altLang="zh-CN" sz="1000" dirty="0"/>
          </a:p>
          <a:p>
            <a:pPr eaLnBrk="1" hangingPunct="1">
              <a:spcBef>
                <a:spcPts val="0"/>
              </a:spcBef>
            </a:pPr>
            <a:r>
              <a:rPr lang="zh-CN" altLang="en-US" dirty="0"/>
              <a:t>序列化能保存的元素：</a:t>
            </a:r>
          </a:p>
          <a:p>
            <a:pPr lvl="1" eaLnBrk="1" hangingPunct="1">
              <a:spcBef>
                <a:spcPts val="0"/>
              </a:spcBef>
              <a:buClr>
                <a:schemeClr val="tx1"/>
              </a:buClr>
            </a:pPr>
            <a:r>
              <a:rPr lang="zh-CN" altLang="en-US" sz="2000" dirty="0"/>
              <a:t>只能保存对象的</a:t>
            </a:r>
            <a:r>
              <a:rPr lang="zh-CN" altLang="en-US" sz="2000" dirty="0">
                <a:solidFill>
                  <a:srgbClr val="0000FF"/>
                </a:solidFill>
              </a:rPr>
              <a:t>非静态成员变量</a:t>
            </a:r>
            <a:r>
              <a:rPr lang="zh-CN" altLang="en-US" sz="2000" dirty="0"/>
              <a:t>，不能保存任何的成员方法和静态的成员变量。</a:t>
            </a:r>
            <a:endParaRPr lang="en-US" altLang="zh-CN" sz="2000" dirty="0"/>
          </a:p>
          <a:p>
            <a:pPr lvl="1" eaLnBrk="1" hangingPunct="1">
              <a:spcBef>
                <a:spcPts val="0"/>
              </a:spcBef>
              <a:buClr>
                <a:schemeClr val="tx1"/>
              </a:buClr>
            </a:pPr>
            <a:r>
              <a:rPr lang="zh-CN" altLang="en-US" sz="2000" dirty="0"/>
              <a:t>序列化保存的只是变量的值，对于变量的任何修饰符，都不能保存。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err="1"/>
              <a:t>ObjectInputStream</a:t>
            </a:r>
            <a:r>
              <a:rPr lang="en-US" altLang="zh-CN" sz="4000" dirty="0"/>
              <a:t>(</a:t>
            </a:r>
            <a:r>
              <a:rPr lang="zh-CN" altLang="en-US" dirty="0">
                <a:solidFill>
                  <a:srgbClr val="000099"/>
                </a:solidFill>
              </a:rPr>
              <a:t>读对象流</a:t>
            </a:r>
            <a:r>
              <a:rPr lang="en-US" altLang="zh-CN" dirty="0">
                <a:solidFill>
                  <a:srgbClr val="000099"/>
                </a:solidFill>
              </a:rPr>
              <a:t>)</a:t>
            </a:r>
            <a:endParaRPr lang="zh-CN" altLang="en-US" dirty="0"/>
          </a:p>
        </p:txBody>
      </p:sp>
      <p:sp>
        <p:nvSpPr>
          <p:cNvPr id="98307" name="内容占位符 2"/>
          <p:cNvSpPr>
            <a:spLocks noGrp="1"/>
          </p:cNvSpPr>
          <p:nvPr>
            <p:ph idx="1"/>
          </p:nvPr>
        </p:nvSpPr>
        <p:spPr>
          <a:xfrm>
            <a:off x="395536" y="1581944"/>
            <a:ext cx="8424936" cy="4502150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Object</a:t>
            </a:r>
            <a:r>
              <a:rPr lang="en-US" altLang="zh-CN" b="1" dirty="0">
                <a:solidFill>
                  <a:srgbClr val="990000"/>
                </a:solidFill>
              </a:rPr>
              <a:t> </a:t>
            </a:r>
            <a:r>
              <a:rPr lang="en-US" altLang="zh-CN" b="1" dirty="0" err="1">
                <a:solidFill>
                  <a:srgbClr val="000099"/>
                </a:solidFill>
              </a:rPr>
              <a:t>readObject</a:t>
            </a:r>
            <a:r>
              <a:rPr lang="en-US" altLang="zh-CN" b="1" dirty="0">
                <a:solidFill>
                  <a:srgbClr val="000099"/>
                </a:solidFill>
              </a:rPr>
              <a:t>( );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altLang="zh-CN" sz="1000" b="1" dirty="0">
              <a:solidFill>
                <a:srgbClr val="000099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从 </a:t>
            </a:r>
            <a:r>
              <a:rPr lang="en-US" altLang="zh-CN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ObjectInputStream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读取一个对象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从字节流中反序列化对象，也就是</a:t>
            </a:r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将对象恢复过来</a:t>
            </a:r>
            <a:r>
              <a:rPr lang="zh-CN" altLang="en-US" dirty="0"/>
              <a:t>。</a:t>
            </a:r>
          </a:p>
          <a:p>
            <a:pPr lvl="1" eaLnBrk="1" hangingPunct="1">
              <a:spcBef>
                <a:spcPts val="0"/>
              </a:spcBef>
            </a:pPr>
            <a:endParaRPr lang="zh-CN" altLang="en-US" dirty="0"/>
          </a:p>
          <a:p>
            <a:pPr lvl="1" eaLnBrk="1" hangingPunct="1">
              <a:spcBef>
                <a:spcPts val="0"/>
              </a:spcBef>
            </a:pPr>
            <a:r>
              <a:rPr lang="zh-CN" altLang="en-US" dirty="0"/>
              <a:t>对象的字节流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并不包含类的字节码</a:t>
            </a:r>
            <a:r>
              <a:rPr lang="en-US" altLang="zh-CN" dirty="0"/>
              <a:t>(</a:t>
            </a:r>
            <a:r>
              <a:rPr lang="zh-CN" altLang="en-US" dirty="0"/>
              <a:t>类的定义</a:t>
            </a:r>
            <a:r>
              <a:rPr lang="en-US" altLang="zh-CN" dirty="0"/>
              <a:t>)</a:t>
            </a:r>
            <a:r>
              <a:rPr lang="zh-CN" altLang="en-US" dirty="0"/>
              <a:t>，只是包含</a:t>
            </a:r>
            <a:r>
              <a:rPr lang="zh-CN" altLang="en-US" b="1" dirty="0">
                <a:solidFill>
                  <a:srgbClr val="000099"/>
                </a:solidFill>
              </a:rPr>
              <a:t>类名及其签名。</a:t>
            </a:r>
            <a:endParaRPr lang="en-US" altLang="zh-CN" b="1" dirty="0">
              <a:solidFill>
                <a:srgbClr val="000099"/>
              </a:solidFill>
            </a:endParaRPr>
          </a:p>
          <a:p>
            <a:pPr lvl="1" eaLnBrk="1" hangingPunct="1">
              <a:spcBef>
                <a:spcPts val="0"/>
              </a:spcBef>
            </a:pPr>
            <a:endParaRPr lang="en-US" altLang="zh-CN" b="1" dirty="0">
              <a:solidFill>
                <a:srgbClr val="000099"/>
              </a:solidFill>
            </a:endParaRPr>
          </a:p>
          <a:p>
            <a:pPr lvl="1" eaLnBrk="1" hangingPunct="1">
              <a:spcBef>
                <a:spcPts val="0"/>
              </a:spcBef>
            </a:pPr>
            <a:r>
              <a:rPr lang="zh-CN" altLang="en-US" dirty="0"/>
              <a:t>当</a:t>
            </a:r>
            <a:r>
              <a:rPr lang="en-US" altLang="zh-CN" dirty="0" err="1"/>
              <a:t>readObject</a:t>
            </a:r>
            <a:r>
              <a:rPr lang="en-US" altLang="zh-CN" dirty="0"/>
              <a:t>( )</a:t>
            </a:r>
            <a:r>
              <a:rPr lang="zh-CN" altLang="en-US" dirty="0"/>
              <a:t>读取对象时，</a:t>
            </a:r>
            <a:r>
              <a:rPr lang="en-US" altLang="zh-CN" dirty="0"/>
              <a:t>Java</a:t>
            </a:r>
            <a:r>
              <a:rPr lang="zh-CN" altLang="en-US" dirty="0"/>
              <a:t>虚拟机需要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装载指定的类</a:t>
            </a:r>
            <a:r>
              <a:rPr lang="en-US" altLang="zh-CN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恢复的对象的类</a:t>
            </a:r>
            <a:r>
              <a:rPr lang="en-US" altLang="zh-CN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 eaLnBrk="1" hangingPunct="1">
              <a:spcBef>
                <a:spcPts val="0"/>
              </a:spcBef>
            </a:pPr>
            <a:r>
              <a:rPr lang="zh-CN" altLang="en-US" dirty="0"/>
              <a:t>如果找不到这个类，则会抛出</a:t>
            </a:r>
            <a:r>
              <a:rPr lang="en-US" altLang="zh-CN" dirty="0" err="1"/>
              <a:t>ClassNotFoundException</a:t>
            </a:r>
            <a:r>
              <a:rPr lang="zh-CN" altLang="en-US" dirty="0"/>
              <a:t>异常。</a:t>
            </a:r>
          </a:p>
          <a:p>
            <a:endParaRPr lang="zh-CN" altLang="en-US" dirty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3621204-5612-4260-887E-6BB88A3BD985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98</a:t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B2FED-F398-4B70-AA8C-5810F3A2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4F2B9B-106C-4974-93C5-47426E38A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例如：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C90716-7505-49EE-91D8-638D2032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99E4A3-4980-4DED-AF3A-AD241098F298}"/>
              </a:ext>
            </a:extLst>
          </p:cNvPr>
          <p:cNvSpPr txBox="1"/>
          <p:nvPr/>
        </p:nvSpPr>
        <p:spPr>
          <a:xfrm>
            <a:off x="3465939" y="3098930"/>
            <a:ext cx="1826141" cy="46166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对象</a:t>
            </a:r>
            <a:r>
              <a:rPr lang="zh-CN" altLang="en-US" sz="2000" b="1">
                <a:latin typeface="华文行楷" panose="02010800040101010101" pitchFamily="2" charset="-122"/>
                <a:ea typeface="华文行楷" panose="02010800040101010101" pitchFamily="2" charset="-122"/>
              </a:rPr>
              <a:t>字节序列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0DF9E4-CEE3-4574-9D91-A9B312A9CD4A}"/>
              </a:ext>
            </a:extLst>
          </p:cNvPr>
          <p:cNvSpPr txBox="1"/>
          <p:nvPr/>
        </p:nvSpPr>
        <p:spPr>
          <a:xfrm>
            <a:off x="3671123" y="3626755"/>
            <a:ext cx="1415772" cy="46166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类的定义</a:t>
            </a:r>
            <a:endParaRPr lang="zh-CN" altLang="en-US" sz="24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9C24B69-0F68-478A-8F5F-8563C1FAD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113" y="3054315"/>
            <a:ext cx="1533525" cy="10858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81612D8-4727-40C9-8A51-0C0B9781F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364" y="3244815"/>
            <a:ext cx="904875" cy="70485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A15BAFD-22A2-412E-A58D-7A9647D33440}"/>
              </a:ext>
            </a:extLst>
          </p:cNvPr>
          <p:cNvSpPr/>
          <p:nvPr/>
        </p:nvSpPr>
        <p:spPr>
          <a:xfrm>
            <a:off x="1149738" y="414016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对象序列化</a:t>
            </a:r>
            <a:endParaRPr lang="zh-CN" altLang="en-US" sz="240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C60B9DB-83D1-4424-8E90-383A78527AB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750638" y="3597240"/>
            <a:ext cx="3642726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434BFFBF-A4C3-4883-A143-2516950C7363}"/>
              </a:ext>
            </a:extLst>
          </p:cNvPr>
          <p:cNvSpPr/>
          <p:nvPr/>
        </p:nvSpPr>
        <p:spPr>
          <a:xfrm>
            <a:off x="5830138" y="398309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对象反序列化</a:t>
            </a:r>
            <a:endParaRPr lang="zh-CN" altLang="en-US" sz="2400"/>
          </a:p>
        </p:txBody>
      </p:sp>
      <p:sp>
        <p:nvSpPr>
          <p:cNvPr id="15" name="标注: 线形 14">
            <a:extLst>
              <a:ext uri="{FF2B5EF4-FFF2-40B4-BE49-F238E27FC236}">
                <a16:creationId xmlns:a16="http://schemas.microsoft.com/office/drawing/2014/main" id="{9E54119E-EE0F-4F79-A9FC-FE09476E6D0E}"/>
              </a:ext>
            </a:extLst>
          </p:cNvPr>
          <p:cNvSpPr/>
          <p:nvPr/>
        </p:nvSpPr>
        <p:spPr>
          <a:xfrm>
            <a:off x="3707904" y="1340771"/>
            <a:ext cx="4978896" cy="1184960"/>
          </a:xfrm>
          <a:prstGeom prst="borderCallout1">
            <a:avLst>
              <a:gd name="adj1" fmla="val 101926"/>
              <a:gd name="adj2" fmla="val 56121"/>
              <a:gd name="adj3" fmla="val 180663"/>
              <a:gd name="adj4" fmla="val 566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反序列化</a:t>
            </a:r>
            <a:r>
              <a:rPr lang="zh-CN" altLang="en-US" sz="2400" dirty="0">
                <a:solidFill>
                  <a:schemeClr val="tx1"/>
                </a:solidFill>
              </a:rPr>
              <a:t>时：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如果找不到对象的类，则会抛出</a:t>
            </a:r>
            <a:r>
              <a:rPr lang="en-US" altLang="zh-CN" sz="2400" dirty="0" err="1">
                <a:solidFill>
                  <a:schemeClr val="tx1"/>
                </a:solidFill>
              </a:rPr>
              <a:t>ClassNotFoundException</a:t>
            </a:r>
            <a:r>
              <a:rPr lang="zh-CN" altLang="en-US" sz="2400" dirty="0">
                <a:solidFill>
                  <a:schemeClr val="tx1"/>
                </a:solidFill>
              </a:rPr>
              <a:t>异常。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74279F8-0CFC-4646-838A-2E1FFE5E7219}"/>
              </a:ext>
            </a:extLst>
          </p:cNvPr>
          <p:cNvSpPr/>
          <p:nvPr/>
        </p:nvSpPr>
        <p:spPr>
          <a:xfrm>
            <a:off x="3369353" y="2973055"/>
            <a:ext cx="2031324" cy="121181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3A59AB7-370F-4955-9A80-49D90AFBB125}"/>
              </a:ext>
            </a:extLst>
          </p:cNvPr>
          <p:cNvSpPr txBox="1"/>
          <p:nvPr/>
        </p:nvSpPr>
        <p:spPr>
          <a:xfrm>
            <a:off x="3302748" y="4213930"/>
            <a:ext cx="2097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有类的定义，对象才能被识别。</a:t>
            </a:r>
          </a:p>
        </p:txBody>
      </p:sp>
    </p:spTree>
    <p:extLst>
      <p:ext uri="{BB962C8B-B14F-4D97-AF65-F5344CB8AC3E}">
        <p14:creationId xmlns:p14="http://schemas.microsoft.com/office/powerpoint/2010/main" val="19360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 animBg="1"/>
      <p:bldP spid="16" grpId="0" animBg="1"/>
      <p:bldP spid="17" grpId="0"/>
    </p:bldLst>
  </p:timing>
</p:sld>
</file>

<file path=ppt/theme/theme1.xml><?xml version="1.0" encoding="utf-8"?>
<a:theme xmlns:a="http://schemas.openxmlformats.org/drawingml/2006/main" name="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FD4DF0CD-84FA-4342-9D2B-9589C507430A}" vid="{61441ABB-A461-4AE9-812A-64913CEAC4C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97C3C83B-2078-4722-AC76-4DAD10D0FA72}" vid="{F0EA3705-93A3-4FD2-9E69-7D661BE54E8D}"/>
    </a:ext>
  </a:extLst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3062</TotalTime>
  <Words>8121</Words>
  <Application>Microsoft Office PowerPoint</Application>
  <PresentationFormat>全屏显示(4:3)</PresentationFormat>
  <Paragraphs>1187</Paragraphs>
  <Slides>103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103</vt:i4>
      </vt:variant>
    </vt:vector>
  </HeadingPairs>
  <TitlesOfParts>
    <vt:vector size="130" baseType="lpstr">
      <vt:lpstr>-apple-system</vt:lpstr>
      <vt:lpstr>Monotype Sorts</vt:lpstr>
      <vt:lpstr>PingFang SC</vt:lpstr>
      <vt:lpstr>PingFang SC</vt:lpstr>
      <vt:lpstr>黑体</vt:lpstr>
      <vt:lpstr>华文楷体</vt:lpstr>
      <vt:lpstr>华文新魏</vt:lpstr>
      <vt:lpstr>华文行楷</vt:lpstr>
      <vt:lpstr>隶书</vt:lpstr>
      <vt:lpstr>宋体</vt:lpstr>
      <vt:lpstr>Microsoft YaHei</vt:lpstr>
      <vt:lpstr>Microsoft YaHei</vt:lpstr>
      <vt:lpstr>Arial</vt:lpstr>
      <vt:lpstr>Book Antiqua</vt:lpstr>
      <vt:lpstr>Calibri</vt:lpstr>
      <vt:lpstr>Consolas</vt:lpstr>
      <vt:lpstr>Courier New</vt:lpstr>
      <vt:lpstr>Garamond</vt:lpstr>
      <vt:lpstr>tahoma</vt:lpstr>
      <vt:lpstr>tahoma</vt:lpstr>
      <vt:lpstr>Times New Roman</vt:lpstr>
      <vt:lpstr>verdana</vt:lpstr>
      <vt:lpstr>Wingdings</vt:lpstr>
      <vt:lpstr>主题1</vt:lpstr>
      <vt:lpstr>Office 主题</vt:lpstr>
      <vt:lpstr>1_主题1</vt:lpstr>
      <vt:lpstr>1_Office 主题</vt:lpstr>
      <vt:lpstr>面向对象程序设计(Java)</vt:lpstr>
      <vt:lpstr>第12章 输入输出流  Input/Output</vt:lpstr>
      <vt:lpstr>导读</vt:lpstr>
      <vt:lpstr>java.io 包</vt:lpstr>
      <vt:lpstr>流的类结构</vt:lpstr>
      <vt:lpstr>流的类结构</vt:lpstr>
      <vt:lpstr>PowerPoint 演示文稿</vt:lpstr>
      <vt:lpstr>§12.1 File类 </vt:lpstr>
      <vt:lpstr>Java文件路径的表示：</vt:lpstr>
      <vt:lpstr>§12.1 File类 </vt:lpstr>
      <vt:lpstr>Example:</vt:lpstr>
      <vt:lpstr>§12.1.1   文件的属性 </vt:lpstr>
      <vt:lpstr>§12.1.1   文件的属性 </vt:lpstr>
      <vt:lpstr>§12.1.2   目录 </vt:lpstr>
      <vt:lpstr>§12.1.2   目录 </vt:lpstr>
      <vt:lpstr>§12.1.3  文件的创建与删除  </vt:lpstr>
      <vt:lpstr>§12.1.3  文件的创建与删除 </vt:lpstr>
      <vt:lpstr>§12.1.4   运行可执行文件 </vt:lpstr>
      <vt:lpstr>课后练习：例题12-3</vt:lpstr>
      <vt:lpstr>导读</vt:lpstr>
      <vt:lpstr>文本文件(Text Files/纯字符文件)  vs. 二进制文件(Binary Files)</vt:lpstr>
      <vt:lpstr>真实世界</vt:lpstr>
      <vt:lpstr>输入/输出流</vt:lpstr>
      <vt:lpstr>输入流与输出流</vt:lpstr>
      <vt:lpstr>输入流、输出流</vt:lpstr>
      <vt:lpstr>输入流、输出流</vt:lpstr>
      <vt:lpstr>System类和标准输入输出流</vt:lpstr>
      <vt:lpstr>备注：</vt:lpstr>
      <vt:lpstr>标准流</vt:lpstr>
      <vt:lpstr>System.err的使用</vt:lpstr>
      <vt:lpstr>字节流</vt:lpstr>
      <vt:lpstr>Byte Stream Family</vt:lpstr>
      <vt:lpstr>InputStream类</vt:lpstr>
      <vt:lpstr>InputStream类</vt:lpstr>
      <vt:lpstr>PowerPoint 演示文稿</vt:lpstr>
      <vt:lpstr>read方法示例(输出及说明见下页，课后运行，了解不同的编码方式)</vt:lpstr>
      <vt:lpstr>例子程序使用GBK编码</vt:lpstr>
      <vt:lpstr>System.in的read()方法</vt:lpstr>
      <vt:lpstr>§12.2  文件字节流 </vt:lpstr>
      <vt:lpstr>§12.2.1 文件字节输入流 </vt:lpstr>
      <vt:lpstr>§12.2.1   文件字节输入流 </vt:lpstr>
      <vt:lpstr>§12.2.1   文件字节输入流 </vt:lpstr>
      <vt:lpstr>§12.2.1   文件字节输入流 </vt:lpstr>
      <vt:lpstr>PowerPoint 演示文稿</vt:lpstr>
      <vt:lpstr>使用FileInputStream示例</vt:lpstr>
      <vt:lpstr>OutputStream类</vt:lpstr>
      <vt:lpstr>OutputStream类</vt:lpstr>
      <vt:lpstr>OutputStream类</vt:lpstr>
      <vt:lpstr>§12.2.2   文件字节输出流 </vt:lpstr>
      <vt:lpstr>PowerPoint 演示文稿</vt:lpstr>
      <vt:lpstr>§12.2.2   文件字节输出流 </vt:lpstr>
      <vt:lpstr>如果需要FileOutputStream写入时在末尾添加，使用以下构造方法：</vt:lpstr>
      <vt:lpstr>§12.2.2   文件字节输出流 </vt:lpstr>
      <vt:lpstr>例：使用FileInputStream类与FileOutputStream类复制文件。</vt:lpstr>
      <vt:lpstr>PowerPoint 演示文稿</vt:lpstr>
      <vt:lpstr> 上例程序运行结果</vt:lpstr>
      <vt:lpstr>PowerPoint 演示文稿</vt:lpstr>
      <vt:lpstr>§12.2.3  关闭流 </vt:lpstr>
      <vt:lpstr>字符流(Character Stream)</vt:lpstr>
      <vt:lpstr>Reader类</vt:lpstr>
      <vt:lpstr>Writer类</vt:lpstr>
      <vt:lpstr>§12.3  文件字符流 </vt:lpstr>
      <vt:lpstr>FileReader类</vt:lpstr>
      <vt:lpstr>FileReader类</vt:lpstr>
      <vt:lpstr>FileWriter类</vt:lpstr>
      <vt:lpstr>FileWriter类</vt:lpstr>
      <vt:lpstr>§12.3  文件字符流 </vt:lpstr>
      <vt:lpstr>I/O流的分类</vt:lpstr>
      <vt:lpstr>PowerPoint 演示文稿</vt:lpstr>
      <vt:lpstr>§12.4 缓冲流 </vt:lpstr>
      <vt:lpstr>不使用缓冲</vt:lpstr>
      <vt:lpstr>使用缓冲流</vt:lpstr>
      <vt:lpstr>BufferedStream(缓冲流)</vt:lpstr>
      <vt:lpstr>BufferedStream(缓冲流)</vt:lpstr>
      <vt:lpstr>BufferedStream(缓冲流)</vt:lpstr>
      <vt:lpstr>缓冲流--BufferedReader类</vt:lpstr>
      <vt:lpstr>BufferedReader类</vt:lpstr>
      <vt:lpstr>BufferedReader类</vt:lpstr>
      <vt:lpstr>BufferedWriter类</vt:lpstr>
      <vt:lpstr>BufferedWriter类</vt:lpstr>
      <vt:lpstr>BufferedWriter类</vt:lpstr>
      <vt:lpstr>PowerPoint 演示文稿</vt:lpstr>
      <vt:lpstr>节点流和处理流的关闭顺序</vt:lpstr>
      <vt:lpstr>PowerPoint 演示文稿</vt:lpstr>
      <vt:lpstr>对象序列化(Serialization)</vt:lpstr>
      <vt:lpstr>对象序列化(Serialization)</vt:lpstr>
      <vt:lpstr>Serializable接口</vt:lpstr>
      <vt:lpstr>Java标记接口</vt:lpstr>
      <vt:lpstr>对象序列化(Serialization)</vt:lpstr>
      <vt:lpstr>//Example: Serializable接口</vt:lpstr>
      <vt:lpstr>域：serialVersionUID </vt:lpstr>
      <vt:lpstr>域：serialVersionUID </vt:lpstr>
      <vt:lpstr>PowerPoint 演示文稿</vt:lpstr>
      <vt:lpstr>§12.10   对象流 </vt:lpstr>
      <vt:lpstr>§12.10   对象流</vt:lpstr>
      <vt:lpstr> 对象序列化(serialization) </vt:lpstr>
      <vt:lpstr>ObjectOutputStream(写对象流)</vt:lpstr>
      <vt:lpstr>ObjectInputStream(读对象流)</vt:lpstr>
      <vt:lpstr>PowerPoint 演示文稿</vt:lpstr>
      <vt:lpstr>//Student.java</vt:lpstr>
      <vt:lpstr>序列化</vt:lpstr>
      <vt:lpstr>PowerPoint 演示文稿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面向对象程序设计(Java)</dc:title>
  <dc:creator>Administrator</dc:creator>
  <cp:lastModifiedBy>xtc</cp:lastModifiedBy>
  <cp:revision>715</cp:revision>
  <dcterms:created xsi:type="dcterms:W3CDTF">2017-10-19T13:11:16Z</dcterms:created>
  <dcterms:modified xsi:type="dcterms:W3CDTF">2024-10-16T08:02:45Z</dcterms:modified>
</cp:coreProperties>
</file>