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279" r:id="rId3"/>
    <p:sldId id="257" r:id="rId4"/>
    <p:sldId id="258" r:id="rId5"/>
    <p:sldId id="259" r:id="rId6"/>
    <p:sldId id="260" r:id="rId7"/>
    <p:sldId id="275" r:id="rId8"/>
    <p:sldId id="276" r:id="rId9"/>
    <p:sldId id="261" r:id="rId10"/>
    <p:sldId id="277" r:id="rId11"/>
    <p:sldId id="274" r:id="rId12"/>
    <p:sldId id="280" r:id="rId13"/>
    <p:sldId id="264" r:id="rId14"/>
    <p:sldId id="263" r:id="rId15"/>
    <p:sldId id="281" r:id="rId16"/>
    <p:sldId id="265" r:id="rId17"/>
    <p:sldId id="282" r:id="rId18"/>
    <p:sldId id="266" r:id="rId19"/>
    <p:sldId id="283" r:id="rId20"/>
    <p:sldId id="284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5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D8422-6CCB-43B5-8EF3-F36408D048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6C183E1-25D1-4EDB-A4B8-EE2AF3B7D865}">
      <dgm:prSet phldrT="[Текст]"/>
      <dgm:spPr/>
      <dgm:t>
        <a:bodyPr/>
        <a:lstStyle/>
        <a:p>
          <a:r>
            <a:rPr lang="ru-RU" dirty="0" smtClean="0"/>
            <a:t>Малая частная мануфактура гномов</a:t>
          </a:r>
          <a:r>
            <a:rPr lang="en-US" dirty="0" smtClean="0"/>
            <a:t> </a:t>
          </a:r>
          <a:r>
            <a:rPr lang="ru-RU" dirty="0" smtClean="0"/>
            <a:t>в сказке Братьев Гримм «Белоснежка и семь гномов»</a:t>
          </a:r>
          <a:endParaRPr lang="ru-RU" dirty="0"/>
        </a:p>
      </dgm:t>
    </dgm:pt>
    <dgm:pt modelId="{A1C67995-40A4-4101-A104-BABC2878F414}" type="parTrans" cxnId="{71C362C3-6253-4CD4-83DA-0E0BEC0C7F83}">
      <dgm:prSet/>
      <dgm:spPr/>
      <dgm:t>
        <a:bodyPr/>
        <a:lstStyle/>
        <a:p>
          <a:endParaRPr lang="ru-RU"/>
        </a:p>
      </dgm:t>
    </dgm:pt>
    <dgm:pt modelId="{EAECD1BC-F617-404B-81A1-821D1C9EBA8C}" type="sibTrans" cxnId="{71C362C3-6253-4CD4-83DA-0E0BEC0C7F83}">
      <dgm:prSet/>
      <dgm:spPr/>
      <dgm:t>
        <a:bodyPr/>
        <a:lstStyle/>
        <a:p>
          <a:endParaRPr lang="ru-RU"/>
        </a:p>
      </dgm:t>
    </dgm:pt>
    <dgm:pt modelId="{67336280-7412-449E-AA6F-8E008DB5B51B}">
      <dgm:prSet phldrT="[Текст]"/>
      <dgm:spPr/>
      <dgm:t>
        <a:bodyPr/>
        <a:lstStyle/>
        <a:p>
          <a:r>
            <a:rPr lang="ru-RU" dirty="0" smtClean="0"/>
            <a:t>Высокотехнологичное предприятие по добыче, обработке и производству драгоценных изделий</a:t>
          </a:r>
          <a:endParaRPr lang="ru-RU" dirty="0"/>
        </a:p>
      </dgm:t>
    </dgm:pt>
    <dgm:pt modelId="{512129A0-41C1-43FA-814D-E871D4743DB8}" type="parTrans" cxnId="{0E77C562-DDAD-47C5-B15C-1BABFBDA1768}">
      <dgm:prSet/>
      <dgm:spPr/>
      <dgm:t>
        <a:bodyPr/>
        <a:lstStyle/>
        <a:p>
          <a:endParaRPr lang="ru-RU"/>
        </a:p>
      </dgm:t>
    </dgm:pt>
    <dgm:pt modelId="{3FE15630-D4D3-44F6-A9D9-73EBBADD7309}" type="sibTrans" cxnId="{0E77C562-DDAD-47C5-B15C-1BABFBDA1768}">
      <dgm:prSet/>
      <dgm:spPr/>
      <dgm:t>
        <a:bodyPr/>
        <a:lstStyle/>
        <a:p>
          <a:endParaRPr lang="ru-RU"/>
        </a:p>
      </dgm:t>
    </dgm:pt>
    <dgm:pt modelId="{E7310475-5BE3-40DB-AA42-4213B6172E27}" type="pres">
      <dgm:prSet presAssocID="{5D6D8422-6CCB-43B5-8EF3-F36408D0484B}" presName="Name0" presStyleCnt="0">
        <dgm:presLayoutVars>
          <dgm:dir/>
          <dgm:resizeHandles val="exact"/>
        </dgm:presLayoutVars>
      </dgm:prSet>
      <dgm:spPr/>
    </dgm:pt>
    <dgm:pt modelId="{3060188D-37A0-4217-9716-5C25836DEF58}" type="pres">
      <dgm:prSet presAssocID="{C6C183E1-25D1-4EDB-A4B8-EE2AF3B7D86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627E24-37C2-45B1-BBE6-05398989BE1C}" type="pres">
      <dgm:prSet presAssocID="{EAECD1BC-F617-404B-81A1-821D1C9EBA8C}" presName="sibTrans" presStyleLbl="sibTrans2D1" presStyleIdx="0" presStyleCnt="1"/>
      <dgm:spPr/>
    </dgm:pt>
    <dgm:pt modelId="{501B790B-4129-4883-99C0-7EC247208A35}" type="pres">
      <dgm:prSet presAssocID="{EAECD1BC-F617-404B-81A1-821D1C9EBA8C}" presName="connectorText" presStyleLbl="sibTrans2D1" presStyleIdx="0" presStyleCnt="1"/>
      <dgm:spPr/>
    </dgm:pt>
    <dgm:pt modelId="{9D884274-699D-4AEE-A865-AA46041A8DCC}" type="pres">
      <dgm:prSet presAssocID="{67336280-7412-449E-AA6F-8E008DB5B51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08E465-A2C2-4CA3-BFE1-55DEEE5B36EA}" type="presOf" srcId="{67336280-7412-449E-AA6F-8E008DB5B51B}" destId="{9D884274-699D-4AEE-A865-AA46041A8DCC}" srcOrd="0" destOrd="0" presId="urn:microsoft.com/office/officeart/2005/8/layout/process1"/>
    <dgm:cxn modelId="{D6DCE777-4F6E-4A6B-8E33-B43E96D31B9C}" type="presOf" srcId="{EAECD1BC-F617-404B-81A1-821D1C9EBA8C}" destId="{501B790B-4129-4883-99C0-7EC247208A35}" srcOrd="1" destOrd="0" presId="urn:microsoft.com/office/officeart/2005/8/layout/process1"/>
    <dgm:cxn modelId="{CC2A7E46-D79B-445B-A576-1F8E4A5FD231}" type="presOf" srcId="{EAECD1BC-F617-404B-81A1-821D1C9EBA8C}" destId="{EE627E24-37C2-45B1-BBE6-05398989BE1C}" srcOrd="0" destOrd="0" presId="urn:microsoft.com/office/officeart/2005/8/layout/process1"/>
    <dgm:cxn modelId="{7D5F5FA2-9406-4AE1-93E1-3E32EB4DFEC9}" type="presOf" srcId="{5D6D8422-6CCB-43B5-8EF3-F36408D0484B}" destId="{E7310475-5BE3-40DB-AA42-4213B6172E27}" srcOrd="0" destOrd="0" presId="urn:microsoft.com/office/officeart/2005/8/layout/process1"/>
    <dgm:cxn modelId="{71C362C3-6253-4CD4-83DA-0E0BEC0C7F83}" srcId="{5D6D8422-6CCB-43B5-8EF3-F36408D0484B}" destId="{C6C183E1-25D1-4EDB-A4B8-EE2AF3B7D865}" srcOrd="0" destOrd="0" parTransId="{A1C67995-40A4-4101-A104-BABC2878F414}" sibTransId="{EAECD1BC-F617-404B-81A1-821D1C9EBA8C}"/>
    <dgm:cxn modelId="{7D9E1A37-E0F4-4E5A-9248-10BE5D7ABD9F}" type="presOf" srcId="{C6C183E1-25D1-4EDB-A4B8-EE2AF3B7D865}" destId="{3060188D-37A0-4217-9716-5C25836DEF58}" srcOrd="0" destOrd="0" presId="urn:microsoft.com/office/officeart/2005/8/layout/process1"/>
    <dgm:cxn modelId="{0E77C562-DDAD-47C5-B15C-1BABFBDA1768}" srcId="{5D6D8422-6CCB-43B5-8EF3-F36408D0484B}" destId="{67336280-7412-449E-AA6F-8E008DB5B51B}" srcOrd="1" destOrd="0" parTransId="{512129A0-41C1-43FA-814D-E871D4743DB8}" sibTransId="{3FE15630-D4D3-44F6-A9D9-73EBBADD7309}"/>
    <dgm:cxn modelId="{0C9A94D3-CBEE-495E-8DA7-A27B5FA08CAA}" type="presParOf" srcId="{E7310475-5BE3-40DB-AA42-4213B6172E27}" destId="{3060188D-37A0-4217-9716-5C25836DEF58}" srcOrd="0" destOrd="0" presId="urn:microsoft.com/office/officeart/2005/8/layout/process1"/>
    <dgm:cxn modelId="{8B148514-7793-47E6-8BFE-F963732D9A57}" type="presParOf" srcId="{E7310475-5BE3-40DB-AA42-4213B6172E27}" destId="{EE627E24-37C2-45B1-BBE6-05398989BE1C}" srcOrd="1" destOrd="0" presId="urn:microsoft.com/office/officeart/2005/8/layout/process1"/>
    <dgm:cxn modelId="{DADDDD75-CCD3-44CF-B983-6A3AD20FDC86}" type="presParOf" srcId="{EE627E24-37C2-45B1-BBE6-05398989BE1C}" destId="{501B790B-4129-4883-99C0-7EC247208A35}" srcOrd="0" destOrd="0" presId="urn:microsoft.com/office/officeart/2005/8/layout/process1"/>
    <dgm:cxn modelId="{E9760A07-8AE3-4082-A50E-0BE4D133E15E}" type="presParOf" srcId="{E7310475-5BE3-40DB-AA42-4213B6172E27}" destId="{9D884274-699D-4AEE-A865-AA46041A8DC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0188D-37A0-4217-9716-5C25836DEF58}">
      <dsp:nvSpPr>
        <dsp:cNvPr id="0" name=""/>
        <dsp:cNvSpPr/>
      </dsp:nvSpPr>
      <dsp:spPr>
        <a:xfrm>
          <a:off x="1607" y="13478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Малая частная мануфактура гномов</a:t>
          </a:r>
          <a:r>
            <a:rPr lang="en-US" sz="2500" kern="1200" dirty="0" smtClean="0"/>
            <a:t> </a:t>
          </a:r>
          <a:r>
            <a:rPr lang="ru-RU" sz="2500" kern="1200" dirty="0" smtClean="0"/>
            <a:t>в сказке Братьев Гримм «Белоснежка и семь гномов»</a:t>
          </a:r>
          <a:endParaRPr lang="ru-RU" sz="2500" kern="1200" dirty="0"/>
        </a:p>
      </dsp:txBody>
      <dsp:txXfrm>
        <a:off x="61843" y="195017"/>
        <a:ext cx="3307188" cy="1936124"/>
      </dsp:txXfrm>
    </dsp:sp>
    <dsp:sp modelId="{EE627E24-37C2-45B1-BBE6-05398989BE1C}">
      <dsp:nvSpPr>
        <dsp:cNvPr id="0" name=""/>
        <dsp:cNvSpPr/>
      </dsp:nvSpPr>
      <dsp:spPr>
        <a:xfrm>
          <a:off x="3772033" y="738049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3772033" y="908061"/>
        <a:ext cx="508665" cy="510035"/>
      </dsp:txXfrm>
    </dsp:sp>
    <dsp:sp modelId="{9D884274-699D-4AEE-A865-AA46041A8DCC}">
      <dsp:nvSpPr>
        <dsp:cNvPr id="0" name=""/>
        <dsp:cNvSpPr/>
      </dsp:nvSpPr>
      <dsp:spPr>
        <a:xfrm>
          <a:off x="4800332" y="13478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Высокотехнологичное предприятие по добыче, обработке и производству драгоценных изделий</a:t>
          </a:r>
          <a:endParaRPr lang="ru-RU" sz="2500" kern="1200" dirty="0"/>
        </a:p>
      </dsp:txBody>
      <dsp:txXfrm>
        <a:off x="4860568" y="195017"/>
        <a:ext cx="3307188" cy="193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2A23-70BD-4BD0-8171-7143A7C04647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4D81-B236-4F5E-BAF5-5E28267D0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95536" y="3212976"/>
            <a:ext cx="8352928" cy="2097759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Шахты, гномы и два дымящих предприятия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G:\00 Учебнпроцесс ГУУ\УМК ФИЗТЕХ\Презентация 10 11 2011\МФТИ лого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5616"/>
            <a:ext cx="1584176" cy="566201"/>
          </a:xfrm>
          <a:prstGeom prst="rect">
            <a:avLst/>
          </a:prstGeom>
          <a:noFill/>
          <a:extLst/>
        </p:spPr>
      </p:pic>
      <p:pic>
        <p:nvPicPr>
          <p:cNvPr id="15" name="Picture 3" descr="G:\00 Учебнпроцесс ГУУ\УМК ФИЗТЕХ\Презентация 10 11 2011\чайкаФРТК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5616"/>
            <a:ext cx="1432148" cy="566201"/>
          </a:xfrm>
          <a:prstGeom prst="rect">
            <a:avLst/>
          </a:prstGeom>
          <a:noFill/>
          <a:extLst/>
        </p:spPr>
      </p:pic>
      <p:sp>
        <p:nvSpPr>
          <p:cNvPr id="16" name="TextBox 15"/>
          <p:cNvSpPr txBox="1"/>
          <p:nvPr/>
        </p:nvSpPr>
        <p:spPr>
          <a:xfrm>
            <a:off x="395536" y="336088"/>
            <a:ext cx="5256584" cy="2062103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конструктор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Кибернетика 2.0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просты, а факты многообразны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«Организация и управление технически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сложными бизнес-системами»                 Кондратьев В.В., д.т.н.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5613376"/>
            <a:ext cx="5098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Владимир Ивашкин, </a:t>
            </a:r>
            <a:r>
              <a:rPr lang="en-US" sz="2000" b="1" dirty="0" smtClean="0"/>
              <a:t>116 </a:t>
            </a:r>
            <a:r>
              <a:rPr lang="ru-RU" sz="2000" b="1" dirty="0" smtClean="0"/>
              <a:t>группа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en-US" b="1" dirty="0" smtClean="0"/>
              <a:t>vladimir.</a:t>
            </a:r>
            <a:r>
              <a:rPr lang="en-US" b="1" dirty="0"/>
              <a:t>i</a:t>
            </a:r>
            <a:r>
              <a:rPr lang="en-US" b="1" dirty="0" smtClean="0"/>
              <a:t>vashkin@phystech.edu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30826"/>
            <a:ext cx="1800200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53" y="0"/>
            <a:ext cx="367391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Модель ответственности верхнего уровня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+ 01 02 14Пиктограммы\012 Пиктограммы\20 Матрица соответствия характеристик описания системы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04724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3742" y="1700808"/>
            <a:ext cx="8229600" cy="45259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ИТ - сервисы 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92696"/>
            <a:ext cx="634039" cy="61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>
            <a:normAutofit/>
          </a:bodyPr>
          <a:lstStyle/>
          <a:p>
            <a:r>
              <a:rPr lang="ru-RU" dirty="0" smtClean="0"/>
              <a:t>… (Целевая) подсистема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Декомпозиция системы деятельности на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 descr="25 Организационные характеристики (функции, звенья, права, обязанности)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08720"/>
            <a:ext cx="602702" cy="6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Целевая подсистема деятельности -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:\+ 01 02 14Пиктограммы\012 Пиктограммы\110 Компания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22978"/>
            <a:ext cx="652780" cy="65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0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Позиционирование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052736"/>
            <a:ext cx="768163" cy="81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Бизнес-модель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870679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73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Онтологическое и архитектурное моделирование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8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Ключевые специфические термины и понятия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23" y="1196752"/>
            <a:ext cx="688975" cy="701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09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Ключевые процессы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01" y="1268760"/>
            <a:ext cx="621030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10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608" y="3284984"/>
            <a:ext cx="7772400" cy="1362075"/>
          </a:xfrm>
        </p:spPr>
        <p:txBody>
          <a:bodyPr/>
          <a:lstStyle/>
          <a:p>
            <a:r>
              <a:rPr lang="ru-RU" dirty="0" smtClean="0"/>
              <a:t>Обобщенное предприятие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Существенные характеристики, элементы системы деятельности, ценность, стоимость, бизнес-модель, требования к системе деятельности, модель корневых процессов, ИТ-сервисы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Ролевая структура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2 Звенья организационной структуры (органи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92696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81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Матрица ответственности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0 Матрица соответствия характеристик описания системы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59601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8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Функциональная декомпозиция бизнес-процессов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1 Функции организационной структуры (функцио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90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19. Пример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CF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 IDEF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5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 Пример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CFFC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3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ИТ-сервисы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052736"/>
            <a:ext cx="638175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85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98884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Моделирование циклов управления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Количественные показатели измерения деятельности, планы, факты, кибернетическая модель управления, прямые и обратные связи, циклы управления, субъект-объектное управление, субъект-субъектное управление, большие гибридные модели управления.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6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22. Количественные показатели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Ценностные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Стоимостные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63 Описание элемента в терминах вход-выход (затраты-выпуски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76470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13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23. Математические модели применяемые в подсистеме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24. Архитектура гибридных моделей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Представление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0" y="823119"/>
            <a:ext cx="4427984" cy="639762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Исходный объект</a:t>
            </a:r>
            <a:endParaRPr lang="ru-RU" sz="25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8921529"/>
              </p:ext>
            </p:extLst>
          </p:nvPr>
        </p:nvGraphicFramePr>
        <p:xfrm>
          <a:off x="467544" y="1462880"/>
          <a:ext cx="8229600" cy="232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788024" y="823119"/>
            <a:ext cx="4355976" cy="639762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Расширенная реальность</a:t>
            </a:r>
            <a:endParaRPr lang="ru-RU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07707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условиях расширенной реальности также появляются предприятия по проектировке, строительству предприятия,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73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архитектура цикла управления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9675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57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Свободное задание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8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Альтернативное задание. Модель двухконтурного цикла с разными горизонтами управления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4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6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91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27. Механизмы управления производственным поведением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18 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2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28. Многоконтурное гибридное управление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398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  </a:t>
            </a:r>
          </a:p>
          <a:p>
            <a:r>
              <a:rPr lang="ru-RU" dirty="0"/>
              <a:t>      </a:t>
            </a:r>
          </a:p>
          <a:p>
            <a:endParaRPr lang="ru-RU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000771"/>
            <a:ext cx="347226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5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Факторы конкурентоспособности системы деятельности, дорожная карта разработки, системы управления второго рода, выводы, рекомендации.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29.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-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решения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ле 307"/>
          <p:cNvSpPr txBox="1">
            <a:spLocks noChangeArrowheads="1"/>
          </p:cNvSpPr>
          <p:nvPr/>
        </p:nvSpPr>
        <p:spPr bwMode="auto">
          <a:xfrm>
            <a:off x="7668344" y="764704"/>
            <a:ext cx="951230" cy="4102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>
                <a:solidFill>
                  <a:srgbClr val="7F7F7F"/>
                </a:solidFill>
                <a:effectLst/>
                <a:latin typeface="Calibri"/>
                <a:ea typeface="Calibri"/>
                <a:cs typeface="Times New Roman"/>
              </a:rPr>
              <a:t>SMART</a:t>
            </a:r>
            <a:endParaRPr lang="ru-RU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59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 Факторы конкурентоспособности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43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31. Дорожная карта разработки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1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32. Кибернетика 2.0: система разработки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3248"/>
            <a:ext cx="1296144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84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Внешняя среда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95 Внешняя сред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76672"/>
            <a:ext cx="724535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33. Выводы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6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ru-RU" sz="2400" b="1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слушателям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 обучения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Внутренняя среда и ключевые элементы системы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836712"/>
            <a:ext cx="724535" cy="72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Бизнес-модель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78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Требования к системе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836712"/>
            <a:ext cx="690245" cy="70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6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Модель корневых процессов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836712"/>
            <a:ext cx="652145" cy="65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Ролевая структура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 descr="22 Звенья организационной структуры (органиграмма)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24744"/>
            <a:ext cx="656737" cy="656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448</Words>
  <Application>Microsoft Office PowerPoint</Application>
  <PresentationFormat>Экран (4:3)</PresentationFormat>
  <Paragraphs>71</Paragraphs>
  <Slides>41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Тема Office</vt:lpstr>
      <vt:lpstr>Шахты, гномы и два дымящих предприятия</vt:lpstr>
      <vt:lpstr>Обобщенное предприятие</vt:lpstr>
      <vt:lpstr>1. Представление обобщенного предприятия</vt:lpstr>
      <vt:lpstr>2. Внешняя среда обобщенного предприятия</vt:lpstr>
      <vt:lpstr>3. Внутренняя среда и ключевые элементы системы деятельности обобщенного предприятия</vt:lpstr>
      <vt:lpstr>4. Бизнес-модель обобщенного предприятия</vt:lpstr>
      <vt:lpstr>5. Требования к системе деятельности обобщенного предприятия</vt:lpstr>
      <vt:lpstr>6. Модель корневых процессов обобщенного предприятия</vt:lpstr>
      <vt:lpstr>7. Ролевая структура обобщенного предприятия</vt:lpstr>
      <vt:lpstr>8. Модель ответственности верхнего уровня</vt:lpstr>
      <vt:lpstr>9. ИТ - сервисы системы деятельности</vt:lpstr>
      <vt:lpstr>… (Целевая) подсистема деятельности</vt:lpstr>
      <vt:lpstr>10. Декомпозиция системы деятельности на подсистемы</vt:lpstr>
      <vt:lpstr>11. Целевая подсистема деятельности - …</vt:lpstr>
      <vt:lpstr>12. Позиционирование … (целевой) подсистемы деятельности</vt:lpstr>
      <vt:lpstr>13. Бизнес-модель … (целевой) подсистемы деятельности</vt:lpstr>
      <vt:lpstr>Онтологическое и архитектурное моделирование … (Целевой) подсистемы деятельности</vt:lpstr>
      <vt:lpstr>14. Ключевые специфические термины и понятия</vt:lpstr>
      <vt:lpstr>15. Ключевые процессы подсистемы …</vt:lpstr>
      <vt:lpstr>16. Ролевая структура</vt:lpstr>
      <vt:lpstr>17. Матрица ответственности</vt:lpstr>
      <vt:lpstr>18. Функциональная декомпозиция бизнес-процессов</vt:lpstr>
      <vt:lpstr>19. Пример CF -диаграммы процедуры</vt:lpstr>
      <vt:lpstr>20. Пример CFFC -диаграммы процедуры</vt:lpstr>
      <vt:lpstr>21. ИТ-сервисы подсистемы</vt:lpstr>
      <vt:lpstr>Моделирование циклов управления … (Целевой) подсистемы деятельности</vt:lpstr>
      <vt:lpstr>22. Количественные показатели</vt:lpstr>
      <vt:lpstr>23. Математические модели применяемые в подсистеме деятельности</vt:lpstr>
      <vt:lpstr>24. Архитектура гибридных моделей подсистемы</vt:lpstr>
      <vt:lpstr>25. Референтная архитектура цикла управления </vt:lpstr>
      <vt:lpstr>26. Свободное задание</vt:lpstr>
      <vt:lpstr>26. Альтернативное задание. Модель двухконтурного цикла с разными горизонтами управления</vt:lpstr>
      <vt:lpstr>27. Механизмы управления производственным поведением</vt:lpstr>
      <vt:lpstr>28. Многоконтурное гибридное управление</vt:lpstr>
      <vt:lpstr>Разработка  … (Целевой) подсистемы деятельности</vt:lpstr>
      <vt:lpstr>29. SMART - решения</vt:lpstr>
      <vt:lpstr>30. Факторы конкурентоспособности </vt:lpstr>
      <vt:lpstr>31. Дорожная карта разработки</vt:lpstr>
      <vt:lpstr>32. Кибернетика 2.0: система разработки подсистемы …</vt:lpstr>
      <vt:lpstr>33. Выводы</vt:lpstr>
      <vt:lpstr>34. Рекомендации слушателям курса обучения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</dc:creator>
  <cp:lastModifiedBy>illusionww@gmail.com</cp:lastModifiedBy>
  <cp:revision>30</cp:revision>
  <dcterms:created xsi:type="dcterms:W3CDTF">2015-12-30T13:02:10Z</dcterms:created>
  <dcterms:modified xsi:type="dcterms:W3CDTF">2016-04-06T15:04:08Z</dcterms:modified>
</cp:coreProperties>
</file>