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2" r:id="rId2"/>
    <p:sldId id="279" r:id="rId3"/>
    <p:sldId id="257" r:id="rId4"/>
    <p:sldId id="306" r:id="rId5"/>
    <p:sldId id="258" r:id="rId6"/>
    <p:sldId id="259" r:id="rId7"/>
    <p:sldId id="260" r:id="rId8"/>
    <p:sldId id="275" r:id="rId9"/>
    <p:sldId id="276" r:id="rId10"/>
    <p:sldId id="261" r:id="rId11"/>
    <p:sldId id="277" r:id="rId12"/>
    <p:sldId id="274" r:id="rId13"/>
    <p:sldId id="280" r:id="rId14"/>
    <p:sldId id="264" r:id="rId15"/>
    <p:sldId id="263" r:id="rId16"/>
    <p:sldId id="281" r:id="rId17"/>
    <p:sldId id="265" r:id="rId18"/>
    <p:sldId id="282" r:id="rId19"/>
    <p:sldId id="266" r:id="rId20"/>
    <p:sldId id="283" r:id="rId21"/>
    <p:sldId id="284" r:id="rId22"/>
    <p:sldId id="285" r:id="rId23"/>
    <p:sldId id="287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05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D8422-6CCB-43B5-8EF3-F36408D0484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336280-7412-449E-AA6F-8E008DB5B51B}">
      <dgm:prSet phldrT="[Текст]" custT="1"/>
      <dgm:spPr/>
      <dgm:t>
        <a:bodyPr/>
        <a:lstStyle/>
        <a:p>
          <a:r>
            <a:rPr lang="ru-RU" sz="2000" b="1" dirty="0" smtClean="0"/>
            <a:t>Расширенная реальность:</a:t>
          </a:r>
          <a:r>
            <a:rPr lang="ru-RU" sz="2000" dirty="0" smtClean="0"/>
            <a:t> Высокотехнологичное предприятие по добыче, обработке и производству драгоценных изделий</a:t>
          </a:r>
          <a:endParaRPr lang="ru-RU" sz="2000" dirty="0"/>
        </a:p>
      </dgm:t>
    </dgm:pt>
    <dgm:pt modelId="{512129A0-41C1-43FA-814D-E871D4743DB8}" type="parTrans" cxnId="{0E77C562-DDAD-47C5-B15C-1BABFBDA1768}">
      <dgm:prSet/>
      <dgm:spPr/>
      <dgm:t>
        <a:bodyPr/>
        <a:lstStyle/>
        <a:p>
          <a:endParaRPr lang="ru-RU" sz="2400"/>
        </a:p>
      </dgm:t>
    </dgm:pt>
    <dgm:pt modelId="{3FE15630-D4D3-44F6-A9D9-73EBBADD7309}" type="sibTrans" cxnId="{0E77C562-DDAD-47C5-B15C-1BABFBDA1768}">
      <dgm:prSet custT="1"/>
      <dgm:spPr/>
      <dgm:t>
        <a:bodyPr/>
        <a:lstStyle/>
        <a:p>
          <a:endParaRPr lang="ru-RU" sz="1600"/>
        </a:p>
      </dgm:t>
    </dgm:pt>
    <dgm:pt modelId="{6E3669B1-DE8A-478F-BB32-39B3CB3B29C6}">
      <dgm:prSet phldrT="[Текст]" custT="1"/>
      <dgm:spPr/>
      <dgm:t>
        <a:bodyPr/>
        <a:lstStyle/>
        <a:p>
          <a:r>
            <a:rPr lang="ru-RU" sz="2000" b="1" dirty="0" smtClean="0"/>
            <a:t>Исходный объект:          </a:t>
          </a:r>
          <a:r>
            <a:rPr lang="ru-RU" sz="2000" dirty="0" smtClean="0"/>
            <a:t>Малая частная мануфактура гномов</a:t>
          </a:r>
          <a:r>
            <a:rPr lang="en-US" sz="2000" dirty="0" smtClean="0"/>
            <a:t> </a:t>
          </a:r>
          <a:r>
            <a:rPr lang="ru-RU" sz="2000" dirty="0" smtClean="0"/>
            <a:t>в сказке Братьев Гримм «Белоснежка и семь гномов»</a:t>
          </a:r>
          <a:endParaRPr lang="ru-RU" sz="2000" dirty="0"/>
        </a:p>
      </dgm:t>
    </dgm:pt>
    <dgm:pt modelId="{626272E2-5AB6-4F3C-A20A-9B849E5669DE}" type="parTrans" cxnId="{896494F0-87F5-4BFB-BEA6-F1DD56F9F812}">
      <dgm:prSet/>
      <dgm:spPr/>
      <dgm:t>
        <a:bodyPr/>
        <a:lstStyle/>
        <a:p>
          <a:endParaRPr lang="ru-RU" sz="2400"/>
        </a:p>
      </dgm:t>
    </dgm:pt>
    <dgm:pt modelId="{584DEBD8-B423-4423-B2F6-D470538C6BA0}" type="sibTrans" cxnId="{896494F0-87F5-4BFB-BEA6-F1DD56F9F812}">
      <dgm:prSet custT="1"/>
      <dgm:spPr/>
      <dgm:t>
        <a:bodyPr/>
        <a:lstStyle/>
        <a:p>
          <a:endParaRPr lang="ru-RU" sz="1600"/>
        </a:p>
      </dgm:t>
    </dgm:pt>
    <dgm:pt modelId="{AF38AD6F-0829-436E-80BF-F8479F36CF87}">
      <dgm:prSet phldrT="[Текст]" custT="1"/>
      <dgm:spPr/>
      <dgm:t>
        <a:bodyPr/>
        <a:lstStyle/>
        <a:p>
          <a:r>
            <a:rPr lang="ru-RU" sz="2000" b="1" dirty="0" smtClean="0"/>
            <a:t>Производимые ценности: </a:t>
          </a:r>
          <a:r>
            <a:rPr lang="ru-RU" sz="2000" dirty="0" smtClean="0"/>
            <a:t>драгоценные украшения</a:t>
          </a:r>
          <a:endParaRPr lang="ru-RU" sz="2000" dirty="0"/>
        </a:p>
      </dgm:t>
    </dgm:pt>
    <dgm:pt modelId="{DF8B217A-B2A1-48F3-8D0D-F1B8CB163810}" type="parTrans" cxnId="{6FA58005-F5D3-47BD-831F-D494593F352B}">
      <dgm:prSet/>
      <dgm:spPr/>
      <dgm:t>
        <a:bodyPr/>
        <a:lstStyle/>
        <a:p>
          <a:endParaRPr lang="ru-RU" sz="2400"/>
        </a:p>
      </dgm:t>
    </dgm:pt>
    <dgm:pt modelId="{3A5A3122-5A6B-458C-8A94-C39D19882D2B}" type="sibTrans" cxnId="{6FA58005-F5D3-47BD-831F-D494593F352B}">
      <dgm:prSet/>
      <dgm:spPr/>
      <dgm:t>
        <a:bodyPr/>
        <a:lstStyle/>
        <a:p>
          <a:endParaRPr lang="ru-RU" sz="2400"/>
        </a:p>
      </dgm:t>
    </dgm:pt>
    <dgm:pt modelId="{E7310475-5BE3-40DB-AA42-4213B6172E27}" type="pres">
      <dgm:prSet presAssocID="{5D6D8422-6CCB-43B5-8EF3-F36408D0484B}" presName="Name0" presStyleCnt="0">
        <dgm:presLayoutVars>
          <dgm:dir/>
          <dgm:resizeHandles val="exact"/>
        </dgm:presLayoutVars>
      </dgm:prSet>
      <dgm:spPr/>
    </dgm:pt>
    <dgm:pt modelId="{1D7F25F7-6386-49B8-B3C3-60614240B814}" type="pres">
      <dgm:prSet presAssocID="{6E3669B1-DE8A-478F-BB32-39B3CB3B29C6}" presName="node" presStyleLbl="node1" presStyleIdx="0" presStyleCnt="3" custScaleX="385224" custScaleY="5288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7801D0-8336-4EC4-8E34-4F506878560E}" type="pres">
      <dgm:prSet presAssocID="{584DEBD8-B423-4423-B2F6-D470538C6BA0}" presName="sibTrans" presStyleLbl="sibTrans2D1" presStyleIdx="0" presStyleCnt="2" custScaleX="119197" custScaleY="886560"/>
      <dgm:spPr/>
      <dgm:t>
        <a:bodyPr/>
        <a:lstStyle/>
        <a:p>
          <a:endParaRPr lang="ru-RU"/>
        </a:p>
      </dgm:t>
    </dgm:pt>
    <dgm:pt modelId="{A03BF18E-89BD-4B39-84EC-C6D534CFEA89}" type="pres">
      <dgm:prSet presAssocID="{584DEBD8-B423-4423-B2F6-D470538C6BA0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9D884274-699D-4AEE-A865-AA46041A8DCC}" type="pres">
      <dgm:prSet presAssocID="{67336280-7412-449E-AA6F-8E008DB5B51B}" presName="node" presStyleLbl="node1" presStyleIdx="1" presStyleCnt="3" custScaleX="400369" custScaleY="5288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B15CA6-447F-4D08-964C-ECE5E15847FE}" type="pres">
      <dgm:prSet presAssocID="{3FE15630-D4D3-44F6-A9D9-73EBBADD7309}" presName="sibTrans" presStyleLbl="sibTrans2D1" presStyleIdx="1" presStyleCnt="2" custScaleX="119197" custScaleY="886560"/>
      <dgm:spPr/>
      <dgm:t>
        <a:bodyPr/>
        <a:lstStyle/>
        <a:p>
          <a:endParaRPr lang="ru-RU"/>
        </a:p>
      </dgm:t>
    </dgm:pt>
    <dgm:pt modelId="{094FA25E-34EA-4121-905E-3C191E560256}" type="pres">
      <dgm:prSet presAssocID="{3FE15630-D4D3-44F6-A9D9-73EBBADD7309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FB13620C-12DF-453D-AEF1-C1648F52A472}" type="pres">
      <dgm:prSet presAssocID="{AF38AD6F-0829-436E-80BF-F8479F36CF87}" presName="node" presStyleLbl="node1" presStyleIdx="2" presStyleCnt="3" custScaleX="278152" custScaleY="5288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BAE80D2-217C-4384-A291-C2A7AA1CD5F4}" type="presOf" srcId="{584DEBD8-B423-4423-B2F6-D470538C6BA0}" destId="{A03BF18E-89BD-4B39-84EC-C6D534CFEA89}" srcOrd="1" destOrd="0" presId="urn:microsoft.com/office/officeart/2005/8/layout/process1"/>
    <dgm:cxn modelId="{DE08E465-A2C2-4CA3-BFE1-55DEEE5B36EA}" type="presOf" srcId="{67336280-7412-449E-AA6F-8E008DB5B51B}" destId="{9D884274-699D-4AEE-A865-AA46041A8DCC}" srcOrd="0" destOrd="0" presId="urn:microsoft.com/office/officeart/2005/8/layout/process1"/>
    <dgm:cxn modelId="{323E9043-E1BA-40DC-854E-8538EA7B5CC4}" type="presOf" srcId="{3FE15630-D4D3-44F6-A9D9-73EBBADD7309}" destId="{094FA25E-34EA-4121-905E-3C191E560256}" srcOrd="1" destOrd="0" presId="urn:microsoft.com/office/officeart/2005/8/layout/process1"/>
    <dgm:cxn modelId="{896494F0-87F5-4BFB-BEA6-F1DD56F9F812}" srcId="{5D6D8422-6CCB-43B5-8EF3-F36408D0484B}" destId="{6E3669B1-DE8A-478F-BB32-39B3CB3B29C6}" srcOrd="0" destOrd="0" parTransId="{626272E2-5AB6-4F3C-A20A-9B849E5669DE}" sibTransId="{584DEBD8-B423-4423-B2F6-D470538C6BA0}"/>
    <dgm:cxn modelId="{0E77C562-DDAD-47C5-B15C-1BABFBDA1768}" srcId="{5D6D8422-6CCB-43B5-8EF3-F36408D0484B}" destId="{67336280-7412-449E-AA6F-8E008DB5B51B}" srcOrd="1" destOrd="0" parTransId="{512129A0-41C1-43FA-814D-E871D4743DB8}" sibTransId="{3FE15630-D4D3-44F6-A9D9-73EBBADD7309}"/>
    <dgm:cxn modelId="{774F6890-4D0A-42AC-81A0-9F9EEDD8C408}" type="presOf" srcId="{6E3669B1-DE8A-478F-BB32-39B3CB3B29C6}" destId="{1D7F25F7-6386-49B8-B3C3-60614240B814}" srcOrd="0" destOrd="0" presId="urn:microsoft.com/office/officeart/2005/8/layout/process1"/>
    <dgm:cxn modelId="{F08C88CD-C185-4770-A149-C8DA0F6D900D}" type="presOf" srcId="{AF38AD6F-0829-436E-80BF-F8479F36CF87}" destId="{FB13620C-12DF-453D-AEF1-C1648F52A472}" srcOrd="0" destOrd="0" presId="urn:microsoft.com/office/officeart/2005/8/layout/process1"/>
    <dgm:cxn modelId="{6FA58005-F5D3-47BD-831F-D494593F352B}" srcId="{5D6D8422-6CCB-43B5-8EF3-F36408D0484B}" destId="{AF38AD6F-0829-436E-80BF-F8479F36CF87}" srcOrd="2" destOrd="0" parTransId="{DF8B217A-B2A1-48F3-8D0D-F1B8CB163810}" sibTransId="{3A5A3122-5A6B-458C-8A94-C39D19882D2B}"/>
    <dgm:cxn modelId="{468EDB7E-3494-46CB-96A2-EA23E0E1CC78}" type="presOf" srcId="{584DEBD8-B423-4423-B2F6-D470538C6BA0}" destId="{537801D0-8336-4EC4-8E34-4F506878560E}" srcOrd="0" destOrd="0" presId="urn:microsoft.com/office/officeart/2005/8/layout/process1"/>
    <dgm:cxn modelId="{7D5F5FA2-9406-4AE1-93E1-3E32EB4DFEC9}" type="presOf" srcId="{5D6D8422-6CCB-43B5-8EF3-F36408D0484B}" destId="{E7310475-5BE3-40DB-AA42-4213B6172E27}" srcOrd="0" destOrd="0" presId="urn:microsoft.com/office/officeart/2005/8/layout/process1"/>
    <dgm:cxn modelId="{B02A83FD-00BB-418E-A63C-4B7EB4B015A6}" type="presOf" srcId="{3FE15630-D4D3-44F6-A9D9-73EBBADD7309}" destId="{DFB15CA6-447F-4D08-964C-ECE5E15847FE}" srcOrd="0" destOrd="0" presId="urn:microsoft.com/office/officeart/2005/8/layout/process1"/>
    <dgm:cxn modelId="{F2E3C860-1819-4DFB-9642-B9EA944CD5BE}" type="presParOf" srcId="{E7310475-5BE3-40DB-AA42-4213B6172E27}" destId="{1D7F25F7-6386-49B8-B3C3-60614240B814}" srcOrd="0" destOrd="0" presId="urn:microsoft.com/office/officeart/2005/8/layout/process1"/>
    <dgm:cxn modelId="{48516440-DE2A-4EBD-8949-AF24E50F6D53}" type="presParOf" srcId="{E7310475-5BE3-40DB-AA42-4213B6172E27}" destId="{537801D0-8336-4EC4-8E34-4F506878560E}" srcOrd="1" destOrd="0" presId="urn:microsoft.com/office/officeart/2005/8/layout/process1"/>
    <dgm:cxn modelId="{8E38BEBF-1003-48B4-8C07-14F7DEABAAF8}" type="presParOf" srcId="{537801D0-8336-4EC4-8E34-4F506878560E}" destId="{A03BF18E-89BD-4B39-84EC-C6D534CFEA89}" srcOrd="0" destOrd="0" presId="urn:microsoft.com/office/officeart/2005/8/layout/process1"/>
    <dgm:cxn modelId="{E9760A07-8AE3-4082-A50E-0BE4D133E15E}" type="presParOf" srcId="{E7310475-5BE3-40DB-AA42-4213B6172E27}" destId="{9D884274-699D-4AEE-A865-AA46041A8DCC}" srcOrd="2" destOrd="0" presId="urn:microsoft.com/office/officeart/2005/8/layout/process1"/>
    <dgm:cxn modelId="{BB232029-544D-4C0F-9399-8CF6CE21C653}" type="presParOf" srcId="{E7310475-5BE3-40DB-AA42-4213B6172E27}" destId="{DFB15CA6-447F-4D08-964C-ECE5E15847FE}" srcOrd="3" destOrd="0" presId="urn:microsoft.com/office/officeart/2005/8/layout/process1"/>
    <dgm:cxn modelId="{AF94D43D-A716-4EFB-98AC-0C8CC89CAD6C}" type="presParOf" srcId="{DFB15CA6-447F-4D08-964C-ECE5E15847FE}" destId="{094FA25E-34EA-4121-905E-3C191E560256}" srcOrd="0" destOrd="0" presId="urn:microsoft.com/office/officeart/2005/8/layout/process1"/>
    <dgm:cxn modelId="{FFE82DB3-D2D2-448F-9166-B3B15069CC09}" type="presParOf" srcId="{E7310475-5BE3-40DB-AA42-4213B6172E27}" destId="{FB13620C-12DF-453D-AEF1-C1648F52A4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4F744-D346-480E-9162-23482899A6F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8E6528F-79D1-4AA9-9122-FC3277ED5A3C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Сегменты потребителей</a:t>
          </a:r>
        </a:p>
        <a:p>
          <a:pPr algn="l"/>
          <a:r>
            <a:rPr lang="ru-RU" sz="1400" dirty="0" smtClean="0"/>
            <a:t>Бюджетный сегмент</a:t>
          </a:r>
        </a:p>
        <a:p>
          <a:pPr algn="l"/>
          <a:r>
            <a:rPr lang="ru-RU" sz="1400" dirty="0" smtClean="0"/>
            <a:t>Премиум сегмент</a:t>
          </a:r>
          <a:endParaRPr lang="ru-RU" sz="1400" dirty="0"/>
        </a:p>
      </dgm:t>
    </dgm:pt>
    <dgm:pt modelId="{7A200D7C-794E-4173-9F67-6F734B92BC15}" type="parTrans" cxnId="{C8A9D19F-E60E-47C2-BBEB-67E7F7F7EDCF}">
      <dgm:prSet/>
      <dgm:spPr/>
      <dgm:t>
        <a:bodyPr/>
        <a:lstStyle/>
        <a:p>
          <a:pPr algn="l"/>
          <a:endParaRPr lang="ru-RU"/>
        </a:p>
      </dgm:t>
    </dgm:pt>
    <dgm:pt modelId="{17753856-9700-4682-B9FE-D6808B6BF2C7}" type="sibTrans" cxnId="{C8A9D19F-E60E-47C2-BBEB-67E7F7F7EDCF}">
      <dgm:prSet/>
      <dgm:spPr/>
      <dgm:t>
        <a:bodyPr/>
        <a:lstStyle/>
        <a:p>
          <a:pPr algn="l"/>
          <a:endParaRPr lang="ru-RU"/>
        </a:p>
      </dgm:t>
    </dgm:pt>
    <dgm:pt modelId="{72E3CE03-D680-4819-9F17-6E5EA3664673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Ключевые ценности</a:t>
          </a:r>
        </a:p>
        <a:p>
          <a:pPr algn="l"/>
          <a:r>
            <a:rPr lang="ru-RU" sz="1400" dirty="0" smtClean="0"/>
            <a:t>Драгоценные украшения</a:t>
          </a:r>
          <a:endParaRPr lang="ru-RU" sz="1400" dirty="0"/>
        </a:p>
      </dgm:t>
    </dgm:pt>
    <dgm:pt modelId="{FD6A5F5E-4A40-47F6-97F0-1D1992C11D3E}" type="parTrans" cxnId="{31A73091-9F8E-42DD-A176-B6F49C6B8B4D}">
      <dgm:prSet/>
      <dgm:spPr/>
      <dgm:t>
        <a:bodyPr/>
        <a:lstStyle/>
        <a:p>
          <a:pPr algn="l"/>
          <a:endParaRPr lang="ru-RU"/>
        </a:p>
      </dgm:t>
    </dgm:pt>
    <dgm:pt modelId="{09CC3BC3-4A57-4C1A-B9C0-40885D989B5E}" type="sibTrans" cxnId="{31A73091-9F8E-42DD-A176-B6F49C6B8B4D}">
      <dgm:prSet/>
      <dgm:spPr/>
      <dgm:t>
        <a:bodyPr/>
        <a:lstStyle/>
        <a:p>
          <a:pPr algn="l"/>
          <a:endParaRPr lang="ru-RU"/>
        </a:p>
      </dgm:t>
    </dgm:pt>
    <dgm:pt modelId="{706C3CCB-C09F-4561-8C51-6D9AF34957F6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Ключевые партнеры</a:t>
          </a:r>
        </a:p>
        <a:p>
          <a:pPr algn="l"/>
          <a:r>
            <a:rPr lang="ru-RU" sz="1400" dirty="0" smtClean="0"/>
            <a:t>НИИ</a:t>
          </a:r>
        </a:p>
        <a:p>
          <a:pPr algn="l"/>
          <a:r>
            <a:rPr lang="ru-RU" sz="1400" dirty="0" smtClean="0"/>
            <a:t>Строительные компании</a:t>
          </a:r>
        </a:p>
        <a:p>
          <a:pPr algn="l"/>
          <a:r>
            <a:rPr lang="ru-RU" sz="1400" dirty="0" smtClean="0"/>
            <a:t>Кадровые агентства</a:t>
          </a:r>
        </a:p>
        <a:p>
          <a:pPr algn="l"/>
          <a:r>
            <a:rPr lang="ru-RU" sz="1400" dirty="0" smtClean="0"/>
            <a:t>Поставщики оборудования</a:t>
          </a:r>
        </a:p>
        <a:p>
          <a:pPr algn="l"/>
          <a:r>
            <a:rPr lang="ru-RU" sz="1400" dirty="0" smtClean="0"/>
            <a:t>Ремонтные компании</a:t>
          </a:r>
          <a:endParaRPr lang="ru-RU" sz="1400" dirty="0"/>
        </a:p>
      </dgm:t>
    </dgm:pt>
    <dgm:pt modelId="{74B99C15-C700-4A1C-AB38-035225C7D7A2}" type="parTrans" cxnId="{680E052F-0364-44BF-B051-5DDC06C1FFAF}">
      <dgm:prSet/>
      <dgm:spPr/>
      <dgm:t>
        <a:bodyPr/>
        <a:lstStyle/>
        <a:p>
          <a:pPr algn="l"/>
          <a:endParaRPr lang="ru-RU"/>
        </a:p>
      </dgm:t>
    </dgm:pt>
    <dgm:pt modelId="{74CE74FD-7104-4ACD-9D34-D83B67DD429D}" type="sibTrans" cxnId="{680E052F-0364-44BF-B051-5DDC06C1FFAF}">
      <dgm:prSet/>
      <dgm:spPr/>
      <dgm:t>
        <a:bodyPr/>
        <a:lstStyle/>
        <a:p>
          <a:pPr algn="l"/>
          <a:endParaRPr lang="ru-RU"/>
        </a:p>
      </dgm:t>
    </dgm:pt>
    <dgm:pt modelId="{D4641778-9E46-4B64-9FFB-998258CFA8DB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Ключевые ресурсы</a:t>
          </a:r>
        </a:p>
        <a:p>
          <a:pPr algn="l"/>
          <a:r>
            <a:rPr lang="ru-RU" sz="1400" dirty="0" smtClean="0"/>
            <a:t>Финансирование</a:t>
          </a:r>
        </a:p>
        <a:p>
          <a:pPr algn="l"/>
          <a:r>
            <a:rPr lang="ru-RU" sz="1400" dirty="0" smtClean="0"/>
            <a:t>Оборудование</a:t>
          </a:r>
        </a:p>
        <a:p>
          <a:pPr algn="l"/>
          <a:r>
            <a:rPr lang="ru-RU" sz="1400" dirty="0" smtClean="0"/>
            <a:t>Человеческие ресурсы</a:t>
          </a:r>
        </a:p>
        <a:p>
          <a:pPr algn="l"/>
          <a:r>
            <a:rPr lang="ru-RU" sz="1400" dirty="0" smtClean="0"/>
            <a:t>Транспортные средства</a:t>
          </a:r>
          <a:endParaRPr lang="ru-RU" sz="1400" dirty="0"/>
        </a:p>
      </dgm:t>
    </dgm:pt>
    <dgm:pt modelId="{403FEDE7-B4D5-4C4D-81B7-34010AC91D2F}" type="parTrans" cxnId="{96501CD7-6B74-4F7F-ADDE-40DA500FF353}">
      <dgm:prSet/>
      <dgm:spPr/>
      <dgm:t>
        <a:bodyPr/>
        <a:lstStyle/>
        <a:p>
          <a:pPr algn="l"/>
          <a:endParaRPr lang="ru-RU"/>
        </a:p>
      </dgm:t>
    </dgm:pt>
    <dgm:pt modelId="{F5B524AB-6453-4D65-A5C2-C0087ED385C6}" type="sibTrans" cxnId="{96501CD7-6B74-4F7F-ADDE-40DA500FF353}">
      <dgm:prSet/>
      <dgm:spPr/>
      <dgm:t>
        <a:bodyPr/>
        <a:lstStyle/>
        <a:p>
          <a:pPr algn="l"/>
          <a:endParaRPr lang="ru-RU"/>
        </a:p>
      </dgm:t>
    </dgm:pt>
    <dgm:pt modelId="{221B5953-0EE1-47C2-B1E7-7C1A50BFD420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Ключевые действия</a:t>
          </a:r>
        </a:p>
        <a:p>
          <a:pPr algn="l"/>
          <a:r>
            <a:rPr lang="ru-RU" sz="1400" dirty="0" smtClean="0"/>
            <a:t> Исследование</a:t>
          </a:r>
        </a:p>
        <a:p>
          <a:pPr algn="l"/>
          <a:r>
            <a:rPr lang="ru-RU" sz="1400" dirty="0" smtClean="0"/>
            <a:t>Оснащение</a:t>
          </a:r>
        </a:p>
        <a:p>
          <a:pPr algn="l"/>
          <a:r>
            <a:rPr lang="ru-RU" sz="1400" dirty="0" smtClean="0"/>
            <a:t>Производство</a:t>
          </a:r>
        </a:p>
        <a:p>
          <a:pPr algn="l"/>
          <a:r>
            <a:rPr lang="ru-RU" sz="1400" dirty="0" smtClean="0"/>
            <a:t>Реализация </a:t>
          </a:r>
          <a:endParaRPr lang="ru-RU" sz="1400" dirty="0"/>
        </a:p>
      </dgm:t>
    </dgm:pt>
    <dgm:pt modelId="{20A86830-1285-42CD-A8A1-5F07E0702A9B}" type="parTrans" cxnId="{05767EC4-BACC-4C4B-80F9-E078CF0CA087}">
      <dgm:prSet/>
      <dgm:spPr/>
      <dgm:t>
        <a:bodyPr/>
        <a:lstStyle/>
        <a:p>
          <a:pPr algn="l"/>
          <a:endParaRPr lang="ru-RU"/>
        </a:p>
      </dgm:t>
    </dgm:pt>
    <dgm:pt modelId="{E29C7AC0-CC9A-4745-9951-D897A73762AA}" type="sibTrans" cxnId="{05767EC4-BACC-4C4B-80F9-E078CF0CA087}">
      <dgm:prSet/>
      <dgm:spPr/>
      <dgm:t>
        <a:bodyPr/>
        <a:lstStyle/>
        <a:p>
          <a:pPr algn="l"/>
          <a:endParaRPr lang="ru-RU"/>
        </a:p>
      </dgm:t>
    </dgm:pt>
    <dgm:pt modelId="{738DCCC4-0E5C-434F-A5CF-7CFFAF1F30E1}">
      <dgm:prSet phldrT="[Текст]" custT="1"/>
      <dgm:spPr/>
      <dgm:t>
        <a:bodyPr anchor="t"/>
        <a:lstStyle/>
        <a:p>
          <a:pPr algn="l"/>
          <a:r>
            <a:rPr lang="ru-RU" sz="1800" b="1" i="0" dirty="0" smtClean="0"/>
            <a:t>Каналы</a:t>
          </a:r>
          <a:endParaRPr lang="ru-RU" sz="1600" b="1" i="0" dirty="0" smtClean="0"/>
        </a:p>
        <a:p>
          <a:pPr algn="l"/>
          <a:r>
            <a:rPr lang="ru-RU" sz="1400" dirty="0" smtClean="0"/>
            <a:t>Продажа через розничные сети </a:t>
          </a:r>
          <a:endParaRPr lang="ru-RU" sz="1400" dirty="0"/>
        </a:p>
      </dgm:t>
    </dgm:pt>
    <dgm:pt modelId="{151A5AA2-16DA-499C-B26E-71046B7A754E}" type="parTrans" cxnId="{19F63892-F84E-428B-9678-99056E24BA8F}">
      <dgm:prSet/>
      <dgm:spPr/>
      <dgm:t>
        <a:bodyPr/>
        <a:lstStyle/>
        <a:p>
          <a:pPr algn="l"/>
          <a:endParaRPr lang="ru-RU"/>
        </a:p>
      </dgm:t>
    </dgm:pt>
    <dgm:pt modelId="{36DC23E6-C578-43D2-A140-1DBD93A02AEA}" type="sibTrans" cxnId="{19F63892-F84E-428B-9678-99056E24BA8F}">
      <dgm:prSet/>
      <dgm:spPr/>
      <dgm:t>
        <a:bodyPr/>
        <a:lstStyle/>
        <a:p>
          <a:pPr algn="l"/>
          <a:endParaRPr lang="ru-RU"/>
        </a:p>
      </dgm:t>
    </dgm:pt>
    <dgm:pt modelId="{7F57EB0E-2B11-41CD-9A3F-134E9CCF21F7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Структура расходов</a:t>
          </a:r>
        </a:p>
        <a:p>
          <a:pPr algn="l"/>
          <a:r>
            <a:rPr lang="ru-RU" sz="1400" dirty="0" smtClean="0"/>
            <a:t>Покупка, ремонт и модернизация оборудования </a:t>
          </a:r>
        </a:p>
        <a:p>
          <a:pPr algn="l"/>
          <a:r>
            <a:rPr lang="ru-RU" sz="1400" dirty="0" smtClean="0"/>
            <a:t>Обеспечение условий производства и соблюдения норм производства</a:t>
          </a:r>
        </a:p>
        <a:p>
          <a:pPr algn="l"/>
          <a:r>
            <a:rPr lang="ru-RU" sz="1400" dirty="0" smtClean="0"/>
            <a:t>Зарплата сотрудникам</a:t>
          </a:r>
          <a:endParaRPr lang="ru-RU" sz="1400" dirty="0"/>
        </a:p>
      </dgm:t>
    </dgm:pt>
    <dgm:pt modelId="{55489B9A-A072-4DC9-ABE1-1E4548C63970}" type="parTrans" cxnId="{3423D161-F79C-479E-AAC5-D1196A13E675}">
      <dgm:prSet/>
      <dgm:spPr/>
      <dgm:t>
        <a:bodyPr/>
        <a:lstStyle/>
        <a:p>
          <a:pPr algn="l"/>
          <a:endParaRPr lang="ru-RU"/>
        </a:p>
      </dgm:t>
    </dgm:pt>
    <dgm:pt modelId="{0946BFEA-8352-4DBE-A83A-67A488164BA8}" type="sibTrans" cxnId="{3423D161-F79C-479E-AAC5-D1196A13E675}">
      <dgm:prSet/>
      <dgm:spPr/>
      <dgm:t>
        <a:bodyPr/>
        <a:lstStyle/>
        <a:p>
          <a:pPr algn="l"/>
          <a:endParaRPr lang="ru-RU"/>
        </a:p>
      </dgm:t>
    </dgm:pt>
    <dgm:pt modelId="{5686ECEE-B373-4859-BF86-CBD69298DDAF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Потоки доходов</a:t>
          </a:r>
        </a:p>
        <a:p>
          <a:pPr algn="l"/>
          <a:r>
            <a:rPr lang="ru-RU" sz="1400" dirty="0" smtClean="0"/>
            <a:t>Внешнее финансирование</a:t>
          </a:r>
        </a:p>
        <a:p>
          <a:pPr algn="l"/>
          <a:r>
            <a:rPr lang="ru-RU" sz="1400" dirty="0" smtClean="0"/>
            <a:t>Продажа продукции</a:t>
          </a:r>
          <a:endParaRPr lang="ru-RU" sz="1400" dirty="0"/>
        </a:p>
      </dgm:t>
    </dgm:pt>
    <dgm:pt modelId="{CD931E48-EAE6-4C62-A043-6FB1D78145E3}" type="parTrans" cxnId="{C4525601-AB00-49DB-ACA3-E2BF0B547AB5}">
      <dgm:prSet/>
      <dgm:spPr/>
      <dgm:t>
        <a:bodyPr/>
        <a:lstStyle/>
        <a:p>
          <a:pPr algn="l"/>
          <a:endParaRPr lang="ru-RU"/>
        </a:p>
      </dgm:t>
    </dgm:pt>
    <dgm:pt modelId="{AB93612B-1564-48EE-9EB8-454A960ABA32}" type="sibTrans" cxnId="{C4525601-AB00-49DB-ACA3-E2BF0B547AB5}">
      <dgm:prSet/>
      <dgm:spPr/>
      <dgm:t>
        <a:bodyPr/>
        <a:lstStyle/>
        <a:p>
          <a:pPr algn="l"/>
          <a:endParaRPr lang="ru-RU"/>
        </a:p>
      </dgm:t>
    </dgm:pt>
    <dgm:pt modelId="{BFAF8A57-9CD5-4720-970D-EB1C338D0D7B}" type="pres">
      <dgm:prSet presAssocID="{2254F744-D346-480E-9162-23482899A6F0}" presName="diagram" presStyleCnt="0">
        <dgm:presLayoutVars>
          <dgm:dir/>
          <dgm:resizeHandles val="exact"/>
        </dgm:presLayoutVars>
      </dgm:prSet>
      <dgm:spPr/>
    </dgm:pt>
    <dgm:pt modelId="{001B8C5A-5B78-4391-84B5-97A855C46C9A}" type="pres">
      <dgm:prSet presAssocID="{C8E6528F-79D1-4AA9-9122-FC3277ED5A3C}" presName="node" presStyleLbl="node1" presStyleIdx="0" presStyleCnt="8" custScaleX="114442" custScaleY="237677" custLinFactNeighborX="-216" custLinFactNeighborY="-4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30BDC7-3609-48C3-A1B4-4F7975E31431}" type="pres">
      <dgm:prSet presAssocID="{17753856-9700-4682-B9FE-D6808B6BF2C7}" presName="sibTrans" presStyleCnt="0"/>
      <dgm:spPr/>
    </dgm:pt>
    <dgm:pt modelId="{760A0823-3748-42B6-BF23-C2EE2DC5E139}" type="pres">
      <dgm:prSet presAssocID="{738DCCC4-0E5C-434F-A5CF-7CFFAF1F30E1}" presName="node" presStyleLbl="node1" presStyleIdx="1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16A74-1E3A-45EA-B4EF-CD687359BE33}" type="pres">
      <dgm:prSet presAssocID="{36DC23E6-C578-43D2-A140-1DBD93A02AEA}" presName="sibTrans" presStyleCnt="0"/>
      <dgm:spPr/>
    </dgm:pt>
    <dgm:pt modelId="{6208E121-C29C-488C-B448-70E85BD36925}" type="pres">
      <dgm:prSet presAssocID="{72E3CE03-D680-4819-9F17-6E5EA3664673}" presName="node" presStyleLbl="node1" presStyleIdx="2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F0D24B-EEF2-4680-8A0E-E1312DAB8EE4}" type="pres">
      <dgm:prSet presAssocID="{09CC3BC3-4A57-4C1A-B9C0-40885D989B5E}" presName="sibTrans" presStyleCnt="0"/>
      <dgm:spPr/>
    </dgm:pt>
    <dgm:pt modelId="{7EBE408C-F777-4FDB-98DD-69A3BF0D5A3F}" type="pres">
      <dgm:prSet presAssocID="{706C3CCB-C09F-4561-8C51-6D9AF34957F6}" presName="node" presStyleLbl="node1" presStyleIdx="3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A87C5F-E295-4770-8F6D-40D0AB2B40B6}" type="pres">
      <dgm:prSet presAssocID="{74CE74FD-7104-4ACD-9D34-D83B67DD429D}" presName="sibTrans" presStyleCnt="0"/>
      <dgm:spPr/>
    </dgm:pt>
    <dgm:pt modelId="{BD37191B-E647-4712-94F2-E21111449D53}" type="pres">
      <dgm:prSet presAssocID="{D4641778-9E46-4B64-9FFB-998258CFA8DB}" presName="node" presStyleLbl="node1" presStyleIdx="4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CE7383-C1E1-4682-A28E-56182D915E2E}" type="pres">
      <dgm:prSet presAssocID="{F5B524AB-6453-4D65-A5C2-C0087ED385C6}" presName="sibTrans" presStyleCnt="0"/>
      <dgm:spPr/>
    </dgm:pt>
    <dgm:pt modelId="{BF961C8B-E9E4-4A58-A572-B60136468B3D}" type="pres">
      <dgm:prSet presAssocID="{221B5953-0EE1-47C2-B1E7-7C1A50BFD420}" presName="node" presStyleLbl="node1" presStyleIdx="5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E8A8C1-9353-4EE5-B33A-8C55BB5FC5DF}" type="pres">
      <dgm:prSet presAssocID="{E29C7AC0-CC9A-4745-9951-D897A73762AA}" presName="sibTrans" presStyleCnt="0"/>
      <dgm:spPr/>
    </dgm:pt>
    <dgm:pt modelId="{1DC57FE8-8E58-4141-84F4-C8D4CEDD66A2}" type="pres">
      <dgm:prSet presAssocID="{7F57EB0E-2B11-41CD-9A3F-134E9CCF21F7}" presName="node" presStyleLbl="node1" presStyleIdx="6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BD55DC-8CA4-4606-9623-278047E20ABA}" type="pres">
      <dgm:prSet presAssocID="{0946BFEA-8352-4DBE-A83A-67A488164BA8}" presName="sibTrans" presStyleCnt="0"/>
      <dgm:spPr/>
    </dgm:pt>
    <dgm:pt modelId="{876FD38E-6876-4D20-9399-48301092529C}" type="pres">
      <dgm:prSet presAssocID="{5686ECEE-B373-4859-BF86-CBD69298DDAF}" presName="node" presStyleLbl="node1" presStyleIdx="7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9F63892-F84E-428B-9678-99056E24BA8F}" srcId="{2254F744-D346-480E-9162-23482899A6F0}" destId="{738DCCC4-0E5C-434F-A5CF-7CFFAF1F30E1}" srcOrd="1" destOrd="0" parTransId="{151A5AA2-16DA-499C-B26E-71046B7A754E}" sibTransId="{36DC23E6-C578-43D2-A140-1DBD93A02AEA}"/>
    <dgm:cxn modelId="{3423D161-F79C-479E-AAC5-D1196A13E675}" srcId="{2254F744-D346-480E-9162-23482899A6F0}" destId="{7F57EB0E-2B11-41CD-9A3F-134E9CCF21F7}" srcOrd="6" destOrd="0" parTransId="{55489B9A-A072-4DC9-ABE1-1E4548C63970}" sibTransId="{0946BFEA-8352-4DBE-A83A-67A488164BA8}"/>
    <dgm:cxn modelId="{C4525601-AB00-49DB-ACA3-E2BF0B547AB5}" srcId="{2254F744-D346-480E-9162-23482899A6F0}" destId="{5686ECEE-B373-4859-BF86-CBD69298DDAF}" srcOrd="7" destOrd="0" parTransId="{CD931E48-EAE6-4C62-A043-6FB1D78145E3}" sibTransId="{AB93612B-1564-48EE-9EB8-454A960ABA32}"/>
    <dgm:cxn modelId="{96501CD7-6B74-4F7F-ADDE-40DA500FF353}" srcId="{2254F744-D346-480E-9162-23482899A6F0}" destId="{D4641778-9E46-4B64-9FFB-998258CFA8DB}" srcOrd="4" destOrd="0" parTransId="{403FEDE7-B4D5-4C4D-81B7-34010AC91D2F}" sibTransId="{F5B524AB-6453-4D65-A5C2-C0087ED385C6}"/>
    <dgm:cxn modelId="{DBEADF4B-7399-4A32-B785-6DC02639D7FB}" type="presOf" srcId="{5686ECEE-B373-4859-BF86-CBD69298DDAF}" destId="{876FD38E-6876-4D20-9399-48301092529C}" srcOrd="0" destOrd="0" presId="urn:microsoft.com/office/officeart/2005/8/layout/default"/>
    <dgm:cxn modelId="{3F14339D-AC2E-4878-9487-D834E55780D6}" type="presOf" srcId="{2254F744-D346-480E-9162-23482899A6F0}" destId="{BFAF8A57-9CD5-4720-970D-EB1C338D0D7B}" srcOrd="0" destOrd="0" presId="urn:microsoft.com/office/officeart/2005/8/layout/default"/>
    <dgm:cxn modelId="{C8A9D19F-E60E-47C2-BBEB-67E7F7F7EDCF}" srcId="{2254F744-D346-480E-9162-23482899A6F0}" destId="{C8E6528F-79D1-4AA9-9122-FC3277ED5A3C}" srcOrd="0" destOrd="0" parTransId="{7A200D7C-794E-4173-9F67-6F734B92BC15}" sibTransId="{17753856-9700-4682-B9FE-D6808B6BF2C7}"/>
    <dgm:cxn modelId="{106BD20E-F059-4C0F-89F6-DDCC61511C75}" type="presOf" srcId="{D4641778-9E46-4B64-9FFB-998258CFA8DB}" destId="{BD37191B-E647-4712-94F2-E21111449D53}" srcOrd="0" destOrd="0" presId="urn:microsoft.com/office/officeart/2005/8/layout/default"/>
    <dgm:cxn modelId="{31A73091-9F8E-42DD-A176-B6F49C6B8B4D}" srcId="{2254F744-D346-480E-9162-23482899A6F0}" destId="{72E3CE03-D680-4819-9F17-6E5EA3664673}" srcOrd="2" destOrd="0" parTransId="{FD6A5F5E-4A40-47F6-97F0-1D1992C11D3E}" sibTransId="{09CC3BC3-4A57-4C1A-B9C0-40885D989B5E}"/>
    <dgm:cxn modelId="{DD223457-1E73-4F08-B7ED-9A8B6804809B}" type="presOf" srcId="{C8E6528F-79D1-4AA9-9122-FC3277ED5A3C}" destId="{001B8C5A-5B78-4391-84B5-97A855C46C9A}" srcOrd="0" destOrd="0" presId="urn:microsoft.com/office/officeart/2005/8/layout/default"/>
    <dgm:cxn modelId="{0B7473E2-674B-4C2D-9176-10A6FEA73B3E}" type="presOf" srcId="{738DCCC4-0E5C-434F-A5CF-7CFFAF1F30E1}" destId="{760A0823-3748-42B6-BF23-C2EE2DC5E139}" srcOrd="0" destOrd="0" presId="urn:microsoft.com/office/officeart/2005/8/layout/default"/>
    <dgm:cxn modelId="{05767EC4-BACC-4C4B-80F9-E078CF0CA087}" srcId="{2254F744-D346-480E-9162-23482899A6F0}" destId="{221B5953-0EE1-47C2-B1E7-7C1A50BFD420}" srcOrd="5" destOrd="0" parTransId="{20A86830-1285-42CD-A8A1-5F07E0702A9B}" sibTransId="{E29C7AC0-CC9A-4745-9951-D897A73762AA}"/>
    <dgm:cxn modelId="{680E052F-0364-44BF-B051-5DDC06C1FFAF}" srcId="{2254F744-D346-480E-9162-23482899A6F0}" destId="{706C3CCB-C09F-4561-8C51-6D9AF34957F6}" srcOrd="3" destOrd="0" parTransId="{74B99C15-C700-4A1C-AB38-035225C7D7A2}" sibTransId="{74CE74FD-7104-4ACD-9D34-D83B67DD429D}"/>
    <dgm:cxn modelId="{841D85D1-8438-4AA5-BD82-98EDC38A6662}" type="presOf" srcId="{7F57EB0E-2B11-41CD-9A3F-134E9CCF21F7}" destId="{1DC57FE8-8E58-4141-84F4-C8D4CEDD66A2}" srcOrd="0" destOrd="0" presId="urn:microsoft.com/office/officeart/2005/8/layout/default"/>
    <dgm:cxn modelId="{D73031CC-8C2F-42F7-A3FA-DA177852AD48}" type="presOf" srcId="{72E3CE03-D680-4819-9F17-6E5EA3664673}" destId="{6208E121-C29C-488C-B448-70E85BD36925}" srcOrd="0" destOrd="0" presId="urn:microsoft.com/office/officeart/2005/8/layout/default"/>
    <dgm:cxn modelId="{44FD3DD4-0288-40E5-8416-D4EE9701591A}" type="presOf" srcId="{706C3CCB-C09F-4561-8C51-6D9AF34957F6}" destId="{7EBE408C-F777-4FDB-98DD-69A3BF0D5A3F}" srcOrd="0" destOrd="0" presId="urn:microsoft.com/office/officeart/2005/8/layout/default"/>
    <dgm:cxn modelId="{97689895-7F61-4BE4-A837-9D6B52E35007}" type="presOf" srcId="{221B5953-0EE1-47C2-B1E7-7C1A50BFD420}" destId="{BF961C8B-E9E4-4A58-A572-B60136468B3D}" srcOrd="0" destOrd="0" presId="urn:microsoft.com/office/officeart/2005/8/layout/default"/>
    <dgm:cxn modelId="{D2190AE1-98F1-4C9D-9B8C-1F9612BDF823}" type="presParOf" srcId="{BFAF8A57-9CD5-4720-970D-EB1C338D0D7B}" destId="{001B8C5A-5B78-4391-84B5-97A855C46C9A}" srcOrd="0" destOrd="0" presId="urn:microsoft.com/office/officeart/2005/8/layout/default"/>
    <dgm:cxn modelId="{A8761494-1118-485E-A564-4E5B30390F03}" type="presParOf" srcId="{BFAF8A57-9CD5-4720-970D-EB1C338D0D7B}" destId="{8030BDC7-3609-48C3-A1B4-4F7975E31431}" srcOrd="1" destOrd="0" presId="urn:microsoft.com/office/officeart/2005/8/layout/default"/>
    <dgm:cxn modelId="{062A7399-498B-474F-B127-7449F8E8B00C}" type="presParOf" srcId="{BFAF8A57-9CD5-4720-970D-EB1C338D0D7B}" destId="{760A0823-3748-42B6-BF23-C2EE2DC5E139}" srcOrd="2" destOrd="0" presId="urn:microsoft.com/office/officeart/2005/8/layout/default"/>
    <dgm:cxn modelId="{518EC8C2-E58C-41B0-8502-D0EEDED836AD}" type="presParOf" srcId="{BFAF8A57-9CD5-4720-970D-EB1C338D0D7B}" destId="{8DB16A74-1E3A-45EA-B4EF-CD687359BE33}" srcOrd="3" destOrd="0" presId="urn:microsoft.com/office/officeart/2005/8/layout/default"/>
    <dgm:cxn modelId="{FB2618B4-C3AF-4793-80C0-E3BF61B37AE1}" type="presParOf" srcId="{BFAF8A57-9CD5-4720-970D-EB1C338D0D7B}" destId="{6208E121-C29C-488C-B448-70E85BD36925}" srcOrd="4" destOrd="0" presId="urn:microsoft.com/office/officeart/2005/8/layout/default"/>
    <dgm:cxn modelId="{78A79C94-9F9A-4388-B743-B62BD5378444}" type="presParOf" srcId="{BFAF8A57-9CD5-4720-970D-EB1C338D0D7B}" destId="{8BF0D24B-EEF2-4680-8A0E-E1312DAB8EE4}" srcOrd="5" destOrd="0" presId="urn:microsoft.com/office/officeart/2005/8/layout/default"/>
    <dgm:cxn modelId="{5D71F0DC-30D7-405B-A8B3-4E92EC9E05C7}" type="presParOf" srcId="{BFAF8A57-9CD5-4720-970D-EB1C338D0D7B}" destId="{7EBE408C-F777-4FDB-98DD-69A3BF0D5A3F}" srcOrd="6" destOrd="0" presId="urn:microsoft.com/office/officeart/2005/8/layout/default"/>
    <dgm:cxn modelId="{1C200B7C-9136-4B56-BDF8-3B7F5EA7245F}" type="presParOf" srcId="{BFAF8A57-9CD5-4720-970D-EB1C338D0D7B}" destId="{E4A87C5F-E295-4770-8F6D-40D0AB2B40B6}" srcOrd="7" destOrd="0" presId="urn:microsoft.com/office/officeart/2005/8/layout/default"/>
    <dgm:cxn modelId="{82FDF5A5-BE19-4619-80AB-E688AB16F5F0}" type="presParOf" srcId="{BFAF8A57-9CD5-4720-970D-EB1C338D0D7B}" destId="{BD37191B-E647-4712-94F2-E21111449D53}" srcOrd="8" destOrd="0" presId="urn:microsoft.com/office/officeart/2005/8/layout/default"/>
    <dgm:cxn modelId="{B8E2920E-3CA1-4A89-B55D-9BF27066A4A5}" type="presParOf" srcId="{BFAF8A57-9CD5-4720-970D-EB1C338D0D7B}" destId="{9CCE7383-C1E1-4682-A28E-56182D915E2E}" srcOrd="9" destOrd="0" presId="urn:microsoft.com/office/officeart/2005/8/layout/default"/>
    <dgm:cxn modelId="{349D3E4C-110C-4B41-8F6F-B127F4DB6152}" type="presParOf" srcId="{BFAF8A57-9CD5-4720-970D-EB1C338D0D7B}" destId="{BF961C8B-E9E4-4A58-A572-B60136468B3D}" srcOrd="10" destOrd="0" presId="urn:microsoft.com/office/officeart/2005/8/layout/default"/>
    <dgm:cxn modelId="{A8B16185-9818-480B-B120-E5AED814FB12}" type="presParOf" srcId="{BFAF8A57-9CD5-4720-970D-EB1C338D0D7B}" destId="{0FE8A8C1-9353-4EE5-B33A-8C55BB5FC5DF}" srcOrd="11" destOrd="0" presId="urn:microsoft.com/office/officeart/2005/8/layout/default"/>
    <dgm:cxn modelId="{DAB15D83-DDC0-4238-9E64-C79EFD40C8F9}" type="presParOf" srcId="{BFAF8A57-9CD5-4720-970D-EB1C338D0D7B}" destId="{1DC57FE8-8E58-4141-84F4-C8D4CEDD66A2}" srcOrd="12" destOrd="0" presId="urn:microsoft.com/office/officeart/2005/8/layout/default"/>
    <dgm:cxn modelId="{F6E05EA4-24BC-42EF-AA23-178C4176754E}" type="presParOf" srcId="{BFAF8A57-9CD5-4720-970D-EB1C338D0D7B}" destId="{C7BD55DC-8CA4-4606-9623-278047E20ABA}" srcOrd="13" destOrd="0" presId="urn:microsoft.com/office/officeart/2005/8/layout/default"/>
    <dgm:cxn modelId="{4D7DF543-4262-432A-ACCE-F836679FC20C}" type="presParOf" srcId="{BFAF8A57-9CD5-4720-970D-EB1C338D0D7B}" destId="{876FD38E-6876-4D20-9399-48301092529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F25F7-6386-49B8-B3C3-60614240B814}">
      <dsp:nvSpPr>
        <dsp:cNvPr id="0" name=""/>
        <dsp:cNvSpPr/>
      </dsp:nvSpPr>
      <dsp:spPr>
        <a:xfrm>
          <a:off x="5416" y="0"/>
          <a:ext cx="2768157" cy="3091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Исходный объект:          </a:t>
          </a:r>
          <a:r>
            <a:rPr lang="ru-RU" sz="2000" kern="1200" dirty="0" smtClean="0"/>
            <a:t>Малая частная мануфактура гномов</a:t>
          </a:r>
          <a:r>
            <a:rPr lang="en-US" sz="2000" kern="1200" dirty="0" smtClean="0"/>
            <a:t> </a:t>
          </a:r>
          <a:r>
            <a:rPr lang="ru-RU" sz="2000" kern="1200" dirty="0" smtClean="0"/>
            <a:t>в сказке Братьев Гримм «Белоснежка и семь гномов»</a:t>
          </a:r>
          <a:endParaRPr lang="ru-RU" sz="2000" kern="1200" dirty="0"/>
        </a:p>
      </dsp:txBody>
      <dsp:txXfrm>
        <a:off x="86493" y="81077"/>
        <a:ext cx="2606003" cy="2929327"/>
      </dsp:txXfrm>
    </dsp:sp>
    <dsp:sp modelId="{537801D0-8336-4EC4-8E34-4F506878560E}">
      <dsp:nvSpPr>
        <dsp:cNvPr id="0" name=""/>
        <dsp:cNvSpPr/>
      </dsp:nvSpPr>
      <dsp:spPr>
        <a:xfrm>
          <a:off x="2830810" y="755776"/>
          <a:ext cx="181584" cy="1579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2830810" y="1071762"/>
        <a:ext cx="127109" cy="947956"/>
      </dsp:txXfrm>
    </dsp:sp>
    <dsp:sp modelId="{9D884274-699D-4AEE-A865-AA46041A8DCC}">
      <dsp:nvSpPr>
        <dsp:cNvPr id="0" name=""/>
        <dsp:cNvSpPr/>
      </dsp:nvSpPr>
      <dsp:spPr>
        <a:xfrm>
          <a:off x="3061007" y="0"/>
          <a:ext cx="2876987" cy="3091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Расширенная реальность:</a:t>
          </a:r>
          <a:r>
            <a:rPr lang="ru-RU" sz="2000" kern="1200" dirty="0" smtClean="0"/>
            <a:t> Высокотехнологичное предприятие по добыче, обработке и производству драгоценных изделий</a:t>
          </a:r>
          <a:endParaRPr lang="ru-RU" sz="2000" kern="1200" dirty="0"/>
        </a:p>
      </dsp:txBody>
      <dsp:txXfrm>
        <a:off x="3145271" y="84264"/>
        <a:ext cx="2708459" cy="2922953"/>
      </dsp:txXfrm>
    </dsp:sp>
    <dsp:sp modelId="{DFB15CA6-447F-4D08-964C-ECE5E15847FE}">
      <dsp:nvSpPr>
        <dsp:cNvPr id="0" name=""/>
        <dsp:cNvSpPr/>
      </dsp:nvSpPr>
      <dsp:spPr>
        <a:xfrm>
          <a:off x="5995231" y="755776"/>
          <a:ext cx="181584" cy="1579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5995231" y="1071762"/>
        <a:ext cx="127109" cy="947956"/>
      </dsp:txXfrm>
    </dsp:sp>
    <dsp:sp modelId="{FB13620C-12DF-453D-AEF1-C1648F52A472}">
      <dsp:nvSpPr>
        <dsp:cNvPr id="0" name=""/>
        <dsp:cNvSpPr/>
      </dsp:nvSpPr>
      <dsp:spPr>
        <a:xfrm>
          <a:off x="6225428" y="0"/>
          <a:ext cx="1998755" cy="3091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Производимые ценности: </a:t>
          </a:r>
          <a:r>
            <a:rPr lang="ru-RU" sz="2000" kern="1200" dirty="0" smtClean="0"/>
            <a:t>драгоценные украшения</a:t>
          </a:r>
          <a:endParaRPr lang="ru-RU" sz="2000" kern="1200" dirty="0"/>
        </a:p>
      </dsp:txBody>
      <dsp:txXfrm>
        <a:off x="6283970" y="58542"/>
        <a:ext cx="1881671" cy="2974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B8C5A-5B78-4391-84B5-97A855C46C9A}">
      <dsp:nvSpPr>
        <dsp:cNvPr id="0" name=""/>
        <dsp:cNvSpPr/>
      </dsp:nvSpPr>
      <dsp:spPr>
        <a:xfrm>
          <a:off x="2" y="61414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Сегменты потребителей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Бюджетный сегмент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Премиум сегмент</a:t>
          </a:r>
          <a:endParaRPr lang="ru-RU" sz="1400" kern="1200" dirty="0"/>
        </a:p>
      </dsp:txBody>
      <dsp:txXfrm>
        <a:off x="2" y="61414"/>
        <a:ext cx="1929150" cy="2403915"/>
      </dsp:txXfrm>
    </dsp:sp>
    <dsp:sp modelId="{760A0823-3748-42B6-BF23-C2EE2DC5E139}">
      <dsp:nvSpPr>
        <dsp:cNvPr id="0" name=""/>
        <dsp:cNvSpPr/>
      </dsp:nvSpPr>
      <dsp:spPr>
        <a:xfrm>
          <a:off x="2101364" y="65652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Каналы</a:t>
          </a:r>
          <a:endParaRPr lang="ru-RU" sz="1600" b="1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Продажа через розничные сети </a:t>
          </a:r>
          <a:endParaRPr lang="ru-RU" sz="1400" kern="1200" dirty="0"/>
        </a:p>
      </dsp:txBody>
      <dsp:txXfrm>
        <a:off x="2101364" y="65652"/>
        <a:ext cx="1929150" cy="2403915"/>
      </dsp:txXfrm>
    </dsp:sp>
    <dsp:sp modelId="{6208E121-C29C-488C-B448-70E85BD36925}">
      <dsp:nvSpPr>
        <dsp:cNvPr id="0" name=""/>
        <dsp:cNvSpPr/>
      </dsp:nvSpPr>
      <dsp:spPr>
        <a:xfrm>
          <a:off x="4199085" y="65652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Ключевые ценности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Драгоценные украшения</a:t>
          </a:r>
          <a:endParaRPr lang="ru-RU" sz="1400" kern="1200" dirty="0"/>
        </a:p>
      </dsp:txBody>
      <dsp:txXfrm>
        <a:off x="4199085" y="65652"/>
        <a:ext cx="1929150" cy="2403915"/>
      </dsp:txXfrm>
    </dsp:sp>
    <dsp:sp modelId="{7EBE408C-F777-4FDB-98DD-69A3BF0D5A3F}">
      <dsp:nvSpPr>
        <dsp:cNvPr id="0" name=""/>
        <dsp:cNvSpPr/>
      </dsp:nvSpPr>
      <dsp:spPr>
        <a:xfrm>
          <a:off x="6296806" y="65652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Ключевые партнеры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НИИ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Строительные компании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Кадровые агентства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Поставщики оборудования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Ремонтные компании</a:t>
          </a:r>
          <a:endParaRPr lang="ru-RU" sz="1400" kern="1200" dirty="0"/>
        </a:p>
      </dsp:txBody>
      <dsp:txXfrm>
        <a:off x="6296806" y="65652"/>
        <a:ext cx="1929150" cy="2403915"/>
      </dsp:txXfrm>
    </dsp:sp>
    <dsp:sp modelId="{BD37191B-E647-4712-94F2-E21111449D53}">
      <dsp:nvSpPr>
        <dsp:cNvPr id="0" name=""/>
        <dsp:cNvSpPr/>
      </dsp:nvSpPr>
      <dsp:spPr>
        <a:xfrm>
          <a:off x="3643" y="2638138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Ключевые ресурсы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Финансирование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Оборудование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Человеческие ресурсы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Транспортные средства</a:t>
          </a:r>
          <a:endParaRPr lang="ru-RU" sz="1400" kern="1200" dirty="0"/>
        </a:p>
      </dsp:txBody>
      <dsp:txXfrm>
        <a:off x="3643" y="2638138"/>
        <a:ext cx="1929150" cy="2403915"/>
      </dsp:txXfrm>
    </dsp:sp>
    <dsp:sp modelId="{BF961C8B-E9E4-4A58-A572-B60136468B3D}">
      <dsp:nvSpPr>
        <dsp:cNvPr id="0" name=""/>
        <dsp:cNvSpPr/>
      </dsp:nvSpPr>
      <dsp:spPr>
        <a:xfrm>
          <a:off x="2101364" y="2638138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Ключевые действия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 Исследование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Оснащение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Производство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Реализация </a:t>
          </a:r>
          <a:endParaRPr lang="ru-RU" sz="1400" kern="1200" dirty="0"/>
        </a:p>
      </dsp:txBody>
      <dsp:txXfrm>
        <a:off x="2101364" y="2638138"/>
        <a:ext cx="1929150" cy="2403915"/>
      </dsp:txXfrm>
    </dsp:sp>
    <dsp:sp modelId="{1DC57FE8-8E58-4141-84F4-C8D4CEDD66A2}">
      <dsp:nvSpPr>
        <dsp:cNvPr id="0" name=""/>
        <dsp:cNvSpPr/>
      </dsp:nvSpPr>
      <dsp:spPr>
        <a:xfrm>
          <a:off x="4199085" y="2638138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Структура расходов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Покупка, ремонт и модернизация оборудования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Обеспечение условий производства и соблюдения норм производства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Зарплата сотрудникам</a:t>
          </a:r>
          <a:endParaRPr lang="ru-RU" sz="1400" kern="1200" dirty="0"/>
        </a:p>
      </dsp:txBody>
      <dsp:txXfrm>
        <a:off x="4199085" y="2638138"/>
        <a:ext cx="1929150" cy="2403915"/>
      </dsp:txXfrm>
    </dsp:sp>
    <dsp:sp modelId="{876FD38E-6876-4D20-9399-48301092529C}">
      <dsp:nvSpPr>
        <dsp:cNvPr id="0" name=""/>
        <dsp:cNvSpPr/>
      </dsp:nvSpPr>
      <dsp:spPr>
        <a:xfrm>
          <a:off x="6296806" y="2638138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Потоки доходов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Внешнее финансирование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Продажа продукции</a:t>
          </a:r>
          <a:endParaRPr lang="ru-RU" sz="1400" kern="1200" dirty="0"/>
        </a:p>
      </dsp:txBody>
      <dsp:txXfrm>
        <a:off x="6296806" y="2638138"/>
        <a:ext cx="1929150" cy="2403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62A23-70BD-4BD0-8171-7143A7C04647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84D81-B236-4F5E-BAF5-5E28267D0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0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570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1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07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95536" y="3212976"/>
            <a:ext cx="8352928" cy="2097759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</a:rPr>
              <a:t>Шахты, гномы и два дымящих предприятия</a:t>
            </a:r>
            <a:endParaRPr lang="ru-RU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2" descr="G:\00 Учебнпроцесс ГУУ\УМК ФИЗТЕХ\Презентация 10 11 2011\МФТИ лого cop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5616"/>
            <a:ext cx="1584176" cy="566201"/>
          </a:xfrm>
          <a:prstGeom prst="rect">
            <a:avLst/>
          </a:prstGeom>
          <a:noFill/>
          <a:extLst/>
        </p:spPr>
      </p:pic>
      <p:pic>
        <p:nvPicPr>
          <p:cNvPr id="15" name="Picture 3" descr="G:\00 Учебнпроцесс ГУУ\УМК ФИЗТЕХ\Презентация 10 11 2011\чайкаФРТК copy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5616"/>
            <a:ext cx="1432148" cy="566201"/>
          </a:xfrm>
          <a:prstGeom prst="rect">
            <a:avLst/>
          </a:prstGeom>
          <a:noFill/>
          <a:extLst/>
        </p:spPr>
      </p:pic>
      <p:sp>
        <p:nvSpPr>
          <p:cNvPr id="16" name="TextBox 15"/>
          <p:cNvSpPr txBox="1"/>
          <p:nvPr/>
        </p:nvSpPr>
        <p:spPr>
          <a:xfrm>
            <a:off x="395536" y="336088"/>
            <a:ext cx="5256584" cy="2062103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Системный конструктор </a:t>
            </a:r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  <a:p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Кибернетика 2.0</a:t>
            </a:r>
          </a:p>
          <a:p>
            <a:r>
              <a:rPr lang="ru-RU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просты, а факты многообразны</a:t>
            </a:r>
          </a:p>
          <a:p>
            <a:endParaRPr lang="ru-RU" sz="1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«Организация и управление технически</a:t>
            </a:r>
          </a:p>
          <a:p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сложными бизнес-системами»                 Кондратьев В.В., д.т.н.</a:t>
            </a:r>
          </a:p>
          <a:p>
            <a:endParaRPr lang="ru-RU" sz="1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1800" y="5613376"/>
            <a:ext cx="50982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Владимир Ивашкин, </a:t>
            </a:r>
            <a:r>
              <a:rPr lang="en-US" sz="2000" b="1" dirty="0" smtClean="0"/>
              <a:t>116 </a:t>
            </a:r>
            <a:r>
              <a:rPr lang="ru-RU" sz="2000" b="1" dirty="0" smtClean="0"/>
              <a:t>группа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en-US" b="1" dirty="0" smtClean="0"/>
              <a:t>vladimir.</a:t>
            </a:r>
            <a:r>
              <a:rPr lang="en-US" b="1" dirty="0"/>
              <a:t>i</a:t>
            </a:r>
            <a:r>
              <a:rPr lang="en-US" b="1" dirty="0" smtClean="0"/>
              <a:t>vashkin@phystech.edu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830826"/>
            <a:ext cx="1800200" cy="1800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53" y="0"/>
            <a:ext cx="3673911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 Ролевая структура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9" y="1417638"/>
            <a:ext cx="7231141" cy="5335600"/>
          </a:xfrm>
        </p:spPr>
      </p:pic>
    </p:spTree>
    <p:extLst>
      <p:ext uri="{BB962C8B-B14F-4D97-AF65-F5344CB8AC3E}">
        <p14:creationId xmlns:p14="http://schemas.microsoft.com/office/powerpoint/2010/main" val="35460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8. Модель ответственности верхнего уровня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450765"/>
              </p:ext>
            </p:extLst>
          </p:nvPr>
        </p:nvGraphicFramePr>
        <p:xfrm>
          <a:off x="457187" y="1772816"/>
          <a:ext cx="8229613" cy="4247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93">
                  <a:extLst>
                    <a:ext uri="{9D8B030D-6E8A-4147-A177-3AD203B41FA5}">
                      <a16:colId xmlns:a16="http://schemas.microsoft.com/office/drawing/2014/main" val="2157805520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95176650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787183838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412115365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12083645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2415639863"/>
                    </a:ext>
                  </a:extLst>
                </a:gridCol>
                <a:gridCol w="1018470">
                  <a:extLst>
                    <a:ext uri="{9D8B030D-6E8A-4147-A177-3AD203B41FA5}">
                      <a16:colId xmlns:a16="http://schemas.microsoft.com/office/drawing/2014/main" val="1577757809"/>
                    </a:ext>
                  </a:extLst>
                </a:gridCol>
              </a:tblGrid>
              <a:tr h="16261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Директор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Главный инженер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Главный экономист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Управляющий производством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Начальник отдела кадров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Начальник отдела коммерции</a:t>
                      </a:r>
                      <a:endParaRPr lang="ru-RU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925680822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ru-RU" dirty="0" smtClean="0"/>
                        <a:t>Маркетинг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12706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ru-RU" dirty="0" smtClean="0"/>
                        <a:t>Заключение договоров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88426"/>
                  </a:ext>
                </a:extLst>
              </a:tr>
              <a:tr h="218296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Проектирование и разработка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19954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Производство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196463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</a:t>
                      </a:r>
                      <a:r>
                        <a:rPr lang="ru-RU" baseline="0" dirty="0" smtClean="0"/>
                        <a:t>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129706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ru-RU" dirty="0" smtClean="0"/>
                        <a:t>Улучшение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404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Обеспечение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7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5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9. ИТ - сервисы системы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3685933"/>
          </a:xfrm>
        </p:spPr>
      </p:pic>
    </p:spTree>
    <p:extLst>
      <p:ext uri="{BB962C8B-B14F-4D97-AF65-F5344CB8AC3E}">
        <p14:creationId xmlns:p14="http://schemas.microsoft.com/office/powerpoint/2010/main" val="781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772400" cy="1362075"/>
          </a:xfrm>
        </p:spPr>
        <p:txBody>
          <a:bodyPr>
            <a:normAutofit/>
          </a:bodyPr>
          <a:lstStyle/>
          <a:p>
            <a:r>
              <a:rPr lang="ru-RU" dirty="0" smtClean="0"/>
              <a:t>… (Целевая) подсистема деятельности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Границы и позиционирование целевой подсистемы, онтологический анализ, бизнес-модель подсистемы, специфические термины.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 Декомпозиция системы деятельности на подсистемы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 descr="25 Организационные характеристики (функции, звенья, права, обязанности)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08720"/>
            <a:ext cx="602702" cy="602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4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11. Целевая подсистема деятельности - …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D:\+ 01 02 14Пиктограммы\012 Пиктограммы\110 Компания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22978"/>
            <a:ext cx="652780" cy="65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0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12. Позиционирование … (целевой) подсистемы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052736"/>
            <a:ext cx="768163" cy="816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13. Бизнес-модель … (целевой) подсистемы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870679"/>
            <a:ext cx="652145" cy="652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573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2348880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Онтологическое и архитектурное моделирование … (Целевой) подсистемы деятельности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Границы и позиционирование целевой подсистемы, онтологический анализ, бизнес-модель подсистемы, специфические термины.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8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14. Ключевые специфические термины и понятия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23" y="1196752"/>
            <a:ext cx="688975" cy="701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209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43608" y="3284984"/>
            <a:ext cx="7772400" cy="1362075"/>
          </a:xfrm>
        </p:spPr>
        <p:txBody>
          <a:bodyPr/>
          <a:lstStyle/>
          <a:p>
            <a:r>
              <a:rPr lang="ru-RU" dirty="0" smtClean="0"/>
              <a:t>Обобщенное предприятие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Существенные характеристики, элементы системы деятельности, ценность, стоимость, бизнес-модель, требования к системе деятельности, модель корневых процессов, ИТ-сервисы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15. Ключевые процессы подсистемы …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901" y="1268760"/>
            <a:ext cx="621030" cy="621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10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16. Ролевая структура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22 Звенья организационной структуры (органиграмма)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92696"/>
            <a:ext cx="578485" cy="57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81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17. Матрица ответственности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20 Матрица соответствия характеристик описания системы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859601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4284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18. Функциональная декомпозиция бизнес-процессов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21 Функции организационной структуры (функциограмма)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980728"/>
            <a:ext cx="578485" cy="57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9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19. Пример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CF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-диаграммы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процедуры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процедура IDEF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124744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056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20. Пример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CFFC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-диаграммы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процедуры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процедура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24744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331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ИТ-сервисы подсистемы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052736"/>
            <a:ext cx="638175" cy="621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85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988840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Моделирование циклов управления … (Целевой) подсистемы деятельности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Количественные показатели измерения деятельности, планы, факты, кибернетическая модель управления, прямые и обратные связи, циклы управления, субъект-объектное управление, субъект-субъектное управление, большие гибридные модели управления. 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60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22. Количественные показатели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Ценностные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Стоимостные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 descr="63 Описание элемента в терминах вход-выход (затраты-выпуски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764704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135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23. Математические модели применяемые в подсистеме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980728"/>
            <a:ext cx="634365" cy="645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21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Представление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8920676"/>
              </p:ext>
            </p:extLst>
          </p:nvPr>
        </p:nvGraphicFramePr>
        <p:xfrm>
          <a:off x="457199" y="1669666"/>
          <a:ext cx="8229601" cy="309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5335" y="5013176"/>
            <a:ext cx="8229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условиях расширенной реальности также появляются</a:t>
            </a:r>
            <a:r>
              <a:rPr lang="en-US" sz="2400" dirty="0" smtClean="0"/>
              <a:t> </a:t>
            </a:r>
            <a:r>
              <a:rPr lang="ru-RU" sz="2400" dirty="0" smtClean="0"/>
              <a:t>другие предприятия: ремонтные, строительные, аудиторские, управляющие и т.д.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73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24. Архитектура гибридных моделей подсистемы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24744"/>
            <a:ext cx="634365" cy="645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216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25. </a:t>
            </a:r>
            <a:r>
              <a:rPr 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Референтная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архитектура цикла управления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96752"/>
            <a:ext cx="629920" cy="74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57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 Свободное задание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68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 Альтернативное задание. Модель двухконтурного цикла с разными горизонтами управления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06456"/>
            <a:ext cx="2202492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34372"/>
            <a:ext cx="629920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44" y="1834372"/>
            <a:ext cx="629920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064" y="1834372"/>
            <a:ext cx="629920" cy="74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916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27. Механизмы управления производственным поведением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18 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124744"/>
            <a:ext cx="578485" cy="57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523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28. Многоконтурное гибридное управление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398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/>
              <a:t>  </a:t>
            </a:r>
          </a:p>
          <a:p>
            <a:r>
              <a:rPr lang="ru-RU" dirty="0"/>
              <a:t>      </a:t>
            </a:r>
          </a:p>
          <a:p>
            <a:endParaRPr lang="ru-RU" dirty="0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000771"/>
            <a:ext cx="3472260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457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2348880"/>
            <a:ext cx="7772400" cy="18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Разработка  … (Целевой) подсистемы деятельности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Факторы конкурентоспособности системы деятельности, дорожная карта разработки, системы управления второго рода, выводы, рекомендации.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0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29.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-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решения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ле 307"/>
          <p:cNvSpPr txBox="1">
            <a:spLocks noChangeArrowheads="1"/>
          </p:cNvSpPr>
          <p:nvPr/>
        </p:nvSpPr>
        <p:spPr bwMode="auto">
          <a:xfrm>
            <a:off x="7668344" y="764704"/>
            <a:ext cx="951230" cy="4102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>
                <a:solidFill>
                  <a:srgbClr val="7F7F7F"/>
                </a:solidFill>
                <a:effectLst/>
                <a:latin typeface="Calibri"/>
                <a:ea typeface="Calibri"/>
                <a:cs typeface="Times New Roman"/>
              </a:rPr>
              <a:t>SMART</a:t>
            </a:r>
            <a:endParaRPr lang="ru-RU" sz="110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9595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30. Факторы конкурентоспособности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43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31. Дорожная карта разработки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Контекстная диаграмма обобщенного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предприятия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457197" y="1419945"/>
            <a:ext cx="8229057" cy="3987252"/>
            <a:chOff x="457197" y="1419945"/>
            <a:chExt cx="8229057" cy="3987252"/>
          </a:xfrm>
        </p:grpSpPr>
        <p:sp>
          <p:nvSpPr>
            <p:cNvPr id="17" name="Пятиугольник 16"/>
            <p:cNvSpPr/>
            <p:nvPr/>
          </p:nvSpPr>
          <p:spPr>
            <a:xfrm rot="5400000">
              <a:off x="4214997" y="-2337854"/>
              <a:ext cx="712911" cy="8228509"/>
            </a:xfrm>
            <a:prstGeom prst="homePlate">
              <a:avLst>
                <a:gd name="adj" fmla="val 488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sz="2800" dirty="0" smtClean="0"/>
                <a:t>Управляющие процессы</a:t>
              </a:r>
              <a:endParaRPr lang="ru-RU" sz="2800" dirty="0"/>
            </a:p>
          </p:txBody>
        </p:sp>
        <p:grpSp>
          <p:nvGrpSpPr>
            <p:cNvPr id="40" name="Группа 39"/>
            <p:cNvGrpSpPr/>
            <p:nvPr/>
          </p:nvGrpSpPr>
          <p:grpSpPr>
            <a:xfrm>
              <a:off x="457197" y="2337022"/>
              <a:ext cx="8228509" cy="2183956"/>
              <a:chOff x="457197" y="2337022"/>
              <a:chExt cx="8228509" cy="2183956"/>
            </a:xfrm>
          </p:grpSpPr>
          <p:sp>
            <p:nvSpPr>
              <p:cNvPr id="11" name="Шеврон 10"/>
              <p:cNvSpPr/>
              <p:nvPr/>
            </p:nvSpPr>
            <p:spPr>
              <a:xfrm>
                <a:off x="457197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Шеврон 24"/>
              <p:cNvSpPr/>
              <p:nvPr/>
            </p:nvSpPr>
            <p:spPr>
              <a:xfrm>
                <a:off x="2085848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Шеврон 25"/>
              <p:cNvSpPr/>
              <p:nvPr/>
            </p:nvSpPr>
            <p:spPr>
              <a:xfrm>
                <a:off x="3714499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Шеврон 26"/>
              <p:cNvSpPr/>
              <p:nvPr/>
            </p:nvSpPr>
            <p:spPr>
              <a:xfrm>
                <a:off x="5343151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Шеврон 27"/>
              <p:cNvSpPr/>
              <p:nvPr/>
            </p:nvSpPr>
            <p:spPr>
              <a:xfrm>
                <a:off x="6971801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Пятиугольник 28"/>
            <p:cNvSpPr/>
            <p:nvPr/>
          </p:nvSpPr>
          <p:spPr>
            <a:xfrm rot="16200000">
              <a:off x="4215544" y="936487"/>
              <a:ext cx="712911" cy="8228509"/>
            </a:xfrm>
            <a:prstGeom prst="homePlate">
              <a:avLst>
                <a:gd name="adj" fmla="val 4889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ru-RU" sz="2800" dirty="0" smtClean="0">
                  <a:solidFill>
                    <a:schemeClr val="tx1"/>
                  </a:solidFill>
                </a:rPr>
                <a:t>Поддерживающие процессы</a:t>
              </a:r>
              <a:endParaRPr lang="ru-RU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7715227">
              <a:off x="113456" y="3228800"/>
              <a:ext cx="210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Разработка</a:t>
              </a:r>
              <a:endParaRPr lang="ru-RU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7715227">
              <a:off x="1815217" y="3248956"/>
              <a:ext cx="2040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solidFill>
                    <a:schemeClr val="bg1"/>
                  </a:solidFill>
                </a:rPr>
                <a:t>Проектирование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7715227">
              <a:off x="3454520" y="3228801"/>
              <a:ext cx="210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>
                  <a:solidFill>
                    <a:schemeClr val="bg1"/>
                  </a:solidFill>
                </a:rPr>
                <a:t>Создание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7715227">
              <a:off x="5102043" y="3264191"/>
              <a:ext cx="2040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Применение</a:t>
              </a:r>
              <a:endParaRPr lang="ru-RU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7715227">
              <a:off x="6713313" y="3258727"/>
              <a:ext cx="210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Утилизация</a:t>
              </a:r>
              <a:endParaRPr lang="ru-RU" sz="2400" dirty="0"/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457196" y="5766067"/>
            <a:ext cx="8228510" cy="1015663"/>
            <a:chOff x="457197" y="5611874"/>
            <a:chExt cx="8485567" cy="1015663"/>
          </a:xfrm>
        </p:grpSpPr>
        <p:sp>
          <p:nvSpPr>
            <p:cNvPr id="37" name="Шеврон 36"/>
            <p:cNvSpPr/>
            <p:nvPr/>
          </p:nvSpPr>
          <p:spPr>
            <a:xfrm>
              <a:off x="457197" y="5723661"/>
              <a:ext cx="514403" cy="792088"/>
            </a:xfrm>
            <a:prstGeom prst="chevron">
              <a:avLst>
                <a:gd name="adj" fmla="val 304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chemeClr val="tx1"/>
                </a:solidFill>
              </a:endParaRPr>
            </a:p>
          </p:txBody>
        </p:sp>
        <p:sp>
          <p:nvSpPr>
            <p:cNvPr id="38" name="Шеврон 37"/>
            <p:cNvSpPr/>
            <p:nvPr/>
          </p:nvSpPr>
          <p:spPr>
            <a:xfrm>
              <a:off x="3344286" y="5723661"/>
              <a:ext cx="514403" cy="792088"/>
            </a:xfrm>
            <a:prstGeom prst="chevron">
              <a:avLst>
                <a:gd name="adj" fmla="val 304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chemeClr val="tx1"/>
                </a:solidFill>
              </a:endParaRPr>
            </a:p>
          </p:txBody>
        </p:sp>
        <p:sp>
          <p:nvSpPr>
            <p:cNvPr id="39" name="Шеврон 38"/>
            <p:cNvSpPr/>
            <p:nvPr/>
          </p:nvSpPr>
          <p:spPr>
            <a:xfrm>
              <a:off x="6305394" y="5723661"/>
              <a:ext cx="514403" cy="792088"/>
            </a:xfrm>
            <a:prstGeom prst="chevron">
              <a:avLst>
                <a:gd name="adj" fmla="val 30460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7984" y="5611874"/>
              <a:ext cx="26550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/>
                <a:t>процесс, выполняемый по заказу предприятия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073" y="5611874"/>
              <a:ext cx="19186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/>
                <a:t>процесс, выполняемый предприятием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66181" y="5611874"/>
              <a:ext cx="21765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/>
                <a:t>процесс,                   не зависящий от предприятия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03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32. Кибернетика 2.0: система разработки подсистемы …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06456"/>
            <a:ext cx="2202492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73248"/>
            <a:ext cx="1296144" cy="74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846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33. Выводы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63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34. </a:t>
            </a:r>
            <a:r>
              <a:rPr lang="ru-RU" sz="2400" b="1" smtClean="0">
                <a:latin typeface="Arial" panose="020B0604020202020204" pitchFamily="34" charset="0"/>
                <a:cs typeface="Arial" panose="020B0604020202020204" pitchFamily="34" charset="0"/>
              </a:rPr>
              <a:t>Рекомендации слушателям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курса обучения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3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Внешняя среда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460901" y="1281694"/>
            <a:ext cx="8225821" cy="1998579"/>
            <a:chOff x="460901" y="1281694"/>
            <a:chExt cx="8225821" cy="1998579"/>
          </a:xfrm>
        </p:grpSpPr>
        <p:sp>
          <p:nvSpPr>
            <p:cNvPr id="5" name="Шеврон 4"/>
            <p:cNvSpPr/>
            <p:nvPr/>
          </p:nvSpPr>
          <p:spPr>
            <a:xfrm>
              <a:off x="460901" y="1362204"/>
              <a:ext cx="1456371" cy="1778763"/>
            </a:xfrm>
            <a:prstGeom prst="chevron">
              <a:avLst>
                <a:gd name="adj" fmla="val 3236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" name="Шеврон 5"/>
            <p:cNvSpPr/>
            <p:nvPr/>
          </p:nvSpPr>
          <p:spPr>
            <a:xfrm>
              <a:off x="1589143" y="1362204"/>
              <a:ext cx="1456371" cy="1778763"/>
            </a:xfrm>
            <a:prstGeom prst="chevron">
              <a:avLst>
                <a:gd name="adj" fmla="val 3236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" name="Шеврон 6"/>
            <p:cNvSpPr/>
            <p:nvPr/>
          </p:nvSpPr>
          <p:spPr>
            <a:xfrm>
              <a:off x="2717385" y="1362204"/>
              <a:ext cx="1456371" cy="1778763"/>
            </a:xfrm>
            <a:prstGeom prst="chevron">
              <a:avLst>
                <a:gd name="adj" fmla="val 323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" name="Шеврон 7"/>
            <p:cNvSpPr/>
            <p:nvPr/>
          </p:nvSpPr>
          <p:spPr>
            <a:xfrm>
              <a:off x="3845627" y="1362204"/>
              <a:ext cx="1456371" cy="1778763"/>
            </a:xfrm>
            <a:prstGeom prst="chevron">
              <a:avLst>
                <a:gd name="adj" fmla="val 3236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" name="Шеврон 8"/>
            <p:cNvSpPr/>
            <p:nvPr/>
          </p:nvSpPr>
          <p:spPr>
            <a:xfrm>
              <a:off x="4973869" y="1362204"/>
              <a:ext cx="1456371" cy="1778763"/>
            </a:xfrm>
            <a:prstGeom prst="chevron">
              <a:avLst>
                <a:gd name="adj" fmla="val 323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Шеврон 9"/>
            <p:cNvSpPr/>
            <p:nvPr/>
          </p:nvSpPr>
          <p:spPr>
            <a:xfrm>
              <a:off x="6102111" y="1362204"/>
              <a:ext cx="1456371" cy="1778763"/>
            </a:xfrm>
            <a:prstGeom prst="chevron">
              <a:avLst>
                <a:gd name="adj" fmla="val 323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Шеврон 10"/>
            <p:cNvSpPr/>
            <p:nvPr/>
          </p:nvSpPr>
          <p:spPr>
            <a:xfrm>
              <a:off x="7230351" y="1362204"/>
              <a:ext cx="1456371" cy="1778763"/>
            </a:xfrm>
            <a:prstGeom prst="chevron">
              <a:avLst>
                <a:gd name="adj" fmla="val 3236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7731264">
              <a:off x="327942" y="20817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Исследование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7731264">
              <a:off x="1357602" y="21325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Инвестирование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7731264">
              <a:off x="2488862" y="21579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Проектирование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7731264">
              <a:off x="3758112" y="1896232"/>
              <a:ext cx="187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Поставки и подряды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7731264">
              <a:off x="4802182" y="20817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Производство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7731264">
              <a:off x="5933442" y="20817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Реализация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7731264">
              <a:off x="7150186" y="1921631"/>
              <a:ext cx="187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Потребление и утилизация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57239" y="3140967"/>
            <a:ext cx="8229522" cy="36317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Исследование: </a:t>
            </a:r>
            <a:r>
              <a:rPr lang="ru-RU" dirty="0" smtClean="0"/>
              <a:t>НИИЧАВО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Инвестирование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Владельцы компании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Сторонние заинтересованные лица и компании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Проектирование: </a:t>
            </a:r>
            <a:r>
              <a:rPr lang="ru-RU" dirty="0" smtClean="0"/>
              <a:t>«Гномы»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Поставки и подряды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Строительная компания «</a:t>
            </a:r>
            <a:r>
              <a:rPr lang="ru-RU" dirty="0" err="1"/>
              <a:t>БобрСтрой</a:t>
            </a:r>
            <a:r>
              <a:rPr lang="ru-RU" dirty="0" smtClean="0"/>
              <a:t>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Кадровое </a:t>
            </a:r>
            <a:r>
              <a:rPr lang="ru-RU" dirty="0" smtClean="0"/>
              <a:t>агентство </a:t>
            </a:r>
            <a:r>
              <a:rPr lang="ru-RU" dirty="0" smtClean="0"/>
              <a:t>«Золушка»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Поставки оборудования «Горная техника»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Производство: </a:t>
            </a:r>
            <a:r>
              <a:rPr lang="ru-RU" dirty="0" smtClean="0"/>
              <a:t>«Гномы»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Реализация: </a:t>
            </a:r>
            <a:r>
              <a:rPr lang="ru-RU" dirty="0" smtClean="0"/>
              <a:t>«Гномы»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Потребление и утилизация: </a:t>
            </a:r>
            <a:r>
              <a:rPr lang="ru-RU" dirty="0" smtClean="0"/>
              <a:t>потребители, партнеры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1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Внутренняя среда и ключевые элементы системы деятельности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5864677"/>
              </p:ext>
            </p:extLst>
          </p:nvPr>
        </p:nvGraphicFramePr>
        <p:xfrm>
          <a:off x="457200" y="1600200"/>
          <a:ext cx="4038600" cy="469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33868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 smtClean="0"/>
                    </a:p>
                    <a:p>
                      <a:pPr algn="ctr"/>
                      <a:r>
                        <a:rPr lang="ru-RU" sz="2800" dirty="0" smtClean="0"/>
                        <a:t>Основные ресурсы</a:t>
                      </a:r>
                      <a:endParaRPr lang="en-US" sz="2800" dirty="0" smtClean="0"/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Внешнее финансирование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Внутреннее финансирование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Оборудование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Человеческие ресурсы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Транспортные средства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69156"/>
                  </a:ext>
                </a:extLst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3097365"/>
              </p:ext>
            </p:extLst>
          </p:nvPr>
        </p:nvGraphicFramePr>
        <p:xfrm>
          <a:off x="4648200" y="1600200"/>
          <a:ext cx="4038600" cy="469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169356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Состав предполагаемых компетенций </a:t>
                      </a:r>
                      <a:r>
                        <a:rPr lang="ru-RU" sz="2800" dirty="0" smtClean="0"/>
                        <a:t>предприятия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Добыча</a:t>
                      </a:r>
                      <a:r>
                        <a:rPr lang="ru-RU" sz="2400" baseline="0" dirty="0" smtClean="0"/>
                        <a:t> сырья</a:t>
                      </a:r>
                      <a:endParaRPr lang="en-US" sz="24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Обработка сырья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Производство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Транспортировка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4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9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Бизнес-модель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490263"/>
              </p:ext>
            </p:extLst>
          </p:nvPr>
        </p:nvGraphicFramePr>
        <p:xfrm>
          <a:off x="457200" y="1417638"/>
          <a:ext cx="8229600" cy="5107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2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Требования к системе деятельности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2808039"/>
              </p:ext>
            </p:extLst>
          </p:nvPr>
        </p:nvGraphicFramePr>
        <p:xfrm>
          <a:off x="457200" y="1600200"/>
          <a:ext cx="4038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417772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Функциональные</a:t>
                      </a:r>
                      <a:r>
                        <a:rPr lang="ru-RU" sz="2800" baseline="0" dirty="0" smtClean="0"/>
                        <a:t> требования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8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Прибыль должна</a:t>
                      </a:r>
                      <a:r>
                        <a:rPr lang="ru-RU" sz="2400" baseline="0" dirty="0" smtClean="0"/>
                        <a:t> быть положительной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baseline="0" dirty="0" smtClean="0"/>
                        <a:t>Предприятие должно включать в себя все заявленные компетенции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27207"/>
                  </a:ext>
                </a:extLst>
              </a:tr>
            </a:tbl>
          </a:graphicData>
        </a:graphic>
      </p:graphicFrame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9922951"/>
              </p:ext>
            </p:extLst>
          </p:nvPr>
        </p:nvGraphicFramePr>
        <p:xfrm>
          <a:off x="4648200" y="1600200"/>
          <a:ext cx="4038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166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Нефункциональные</a:t>
                      </a:r>
                      <a:r>
                        <a:rPr lang="ru-RU" sz="2800" baseline="0" dirty="0" smtClean="0"/>
                        <a:t> требования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1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Предприятие должно удовлетворять</a:t>
                      </a:r>
                      <a:r>
                        <a:rPr lang="ru-RU" sz="2400" baseline="0" dirty="0" smtClean="0"/>
                        <a:t> санитарно-экологическим нормам, нормам безопасности, нормам труда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baseline="0" dirty="0" smtClean="0"/>
                        <a:t>Предприятие должно быть легко расширяемым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baseline="0" dirty="0" smtClean="0"/>
                        <a:t>Быть конкурентоспособным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24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68" y="1979712"/>
            <a:ext cx="7560130" cy="43877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Модель корневых процессов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523613"/>
              </p:ext>
            </p:extLst>
          </p:nvPr>
        </p:nvGraphicFramePr>
        <p:xfrm>
          <a:off x="457200" y="1489493"/>
          <a:ext cx="8229601" cy="525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00">
                  <a:extLst>
                    <a:ext uri="{9D8B030D-6E8A-4147-A177-3AD203B41FA5}">
                      <a16:colId xmlns:a16="http://schemas.microsoft.com/office/drawing/2014/main" val="1822295403"/>
                    </a:ext>
                  </a:extLst>
                </a:gridCol>
                <a:gridCol w="7715201">
                  <a:extLst>
                    <a:ext uri="{9D8B030D-6E8A-4147-A177-3AD203B41FA5}">
                      <a16:colId xmlns:a16="http://schemas.microsoft.com/office/drawing/2014/main" val="3829847670"/>
                    </a:ext>
                  </a:extLst>
                </a:gridCol>
              </a:tblGrid>
              <a:tr h="149841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Управляющие</a:t>
                      </a:r>
                      <a:endParaRPr lang="ru-RU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435300"/>
                  </a:ext>
                </a:extLst>
              </a:tr>
              <a:tr h="20041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Основные</a:t>
                      </a:r>
                      <a:endParaRPr lang="ru-RU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772951"/>
                  </a:ext>
                </a:extLst>
              </a:tr>
              <a:tr h="174933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Поддерживающие</a:t>
                      </a:r>
                      <a:endParaRPr lang="ru-RU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43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7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722</Words>
  <Application>Microsoft Office PowerPoint</Application>
  <PresentationFormat>Экран (4:3)</PresentationFormat>
  <Paragraphs>192</Paragraphs>
  <Slides>42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Times New Roman</vt:lpstr>
      <vt:lpstr>Тема Office</vt:lpstr>
      <vt:lpstr>Шахты, гномы и два дымящих предприятия</vt:lpstr>
      <vt:lpstr>Обобщенное предприятие</vt:lpstr>
      <vt:lpstr>1. Представление обобщенного предприятия</vt:lpstr>
      <vt:lpstr>Контекстная диаграмма обобщенного предприятия</vt:lpstr>
      <vt:lpstr>2. Внешняя среда обобщенного предприятия</vt:lpstr>
      <vt:lpstr>3. Внутренняя среда и ключевые элементы системы деятельности обобщенного предприятия</vt:lpstr>
      <vt:lpstr>4. Бизнес-модель обобщенного предприятия</vt:lpstr>
      <vt:lpstr>5. Требования к системе деятельности обобщенного предприятия</vt:lpstr>
      <vt:lpstr>6. Модель корневых процессов обобщенного предприятия</vt:lpstr>
      <vt:lpstr>7. Ролевая структура обобщенного предприятия</vt:lpstr>
      <vt:lpstr>8. Модель ответственности верхнего уровня</vt:lpstr>
      <vt:lpstr>9. ИТ - сервисы системы деятельности</vt:lpstr>
      <vt:lpstr>… (Целевая) подсистема деятельности</vt:lpstr>
      <vt:lpstr>10. Декомпозиция системы деятельности на подсистемы</vt:lpstr>
      <vt:lpstr>11. Целевая подсистема деятельности - …</vt:lpstr>
      <vt:lpstr>12. Позиционирование … (целевой) подсистемы деятельности</vt:lpstr>
      <vt:lpstr>13. Бизнес-модель … (целевой) подсистемы деятельности</vt:lpstr>
      <vt:lpstr>Онтологическое и архитектурное моделирование … (Целевой) подсистемы деятельности</vt:lpstr>
      <vt:lpstr>14. Ключевые специфические термины и понятия</vt:lpstr>
      <vt:lpstr>15. Ключевые процессы подсистемы …</vt:lpstr>
      <vt:lpstr>16. Ролевая структура</vt:lpstr>
      <vt:lpstr>17. Матрица ответственности</vt:lpstr>
      <vt:lpstr>18. Функциональная декомпозиция бизнес-процессов</vt:lpstr>
      <vt:lpstr>19. Пример CF -диаграммы процедуры</vt:lpstr>
      <vt:lpstr>20. Пример CFFC -диаграммы процедуры</vt:lpstr>
      <vt:lpstr>21. ИТ-сервисы подсистемы</vt:lpstr>
      <vt:lpstr>Моделирование циклов управления … (Целевой) подсистемы деятельности</vt:lpstr>
      <vt:lpstr>22. Количественные показатели</vt:lpstr>
      <vt:lpstr>23. Математические модели применяемые в подсистеме деятельности</vt:lpstr>
      <vt:lpstr>24. Архитектура гибридных моделей подсистемы</vt:lpstr>
      <vt:lpstr>25. Референтная архитектура цикла управления </vt:lpstr>
      <vt:lpstr>26. Свободное задание</vt:lpstr>
      <vt:lpstr>26. Альтернативное задание. Модель двухконтурного цикла с разными горизонтами управления</vt:lpstr>
      <vt:lpstr>27. Механизмы управления производственным поведением</vt:lpstr>
      <vt:lpstr>28. Многоконтурное гибридное управление</vt:lpstr>
      <vt:lpstr>Разработка  … (Целевой) подсистемы деятельности</vt:lpstr>
      <vt:lpstr>29. SMART - решения</vt:lpstr>
      <vt:lpstr>30. Факторы конкурентоспособности </vt:lpstr>
      <vt:lpstr>31. Дорожная карта разработки</vt:lpstr>
      <vt:lpstr>32. Кибернетика 2.0: система разработки подсистемы …</vt:lpstr>
      <vt:lpstr>33. Выводы</vt:lpstr>
      <vt:lpstr>34. Рекомендации слушателям курса обучения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КВ</dc:creator>
  <cp:lastModifiedBy>illusionww@gmail.com</cp:lastModifiedBy>
  <cp:revision>55</cp:revision>
  <dcterms:created xsi:type="dcterms:W3CDTF">2015-12-30T13:02:10Z</dcterms:created>
  <dcterms:modified xsi:type="dcterms:W3CDTF">2016-04-07T13:17:52Z</dcterms:modified>
</cp:coreProperties>
</file>