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55" r:id="rId2"/>
    <p:sldId id="356" r:id="rId3"/>
    <p:sldId id="365" r:id="rId4"/>
    <p:sldId id="367" r:id="rId5"/>
    <p:sldId id="357" r:id="rId6"/>
    <p:sldId id="359" r:id="rId7"/>
    <p:sldId id="363" r:id="rId8"/>
    <p:sldId id="364" r:id="rId9"/>
    <p:sldId id="366" r:id="rId10"/>
    <p:sldId id="368" r:id="rId11"/>
    <p:sldId id="362" r:id="rId12"/>
    <p:sldId id="370" r:id="rId13"/>
    <p:sldId id="371" r:id="rId14"/>
    <p:sldId id="374" r:id="rId15"/>
    <p:sldId id="375" r:id="rId16"/>
    <p:sldId id="369" r:id="rId17"/>
    <p:sldId id="360" r:id="rId18"/>
    <p:sldId id="361" r:id="rId19"/>
    <p:sldId id="372" r:id="rId20"/>
    <p:sldId id="373" r:id="rId21"/>
    <p:sldId id="376" r:id="rId22"/>
    <p:sldId id="377" r:id="rId23"/>
    <p:sldId id="358" r:id="rId24"/>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714"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Comparision</a:t>
            </a:r>
            <a:r>
              <a:rPr lang="en-IN" baseline="0"/>
              <a:t> between Twofish &amp; RSA</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Time taken by Twofish</c:v>
                </c:pt>
              </c:strCache>
            </c:strRef>
          </c:tx>
          <c:spPr>
            <a:solidFill>
              <a:schemeClr val="accent1"/>
            </a:solidFill>
            <a:ln>
              <a:noFill/>
            </a:ln>
            <a:effectLst/>
          </c:spPr>
          <c:invertIfNegative val="0"/>
          <c:cat>
            <c:strRef>
              <c:f>Sheet1!$A$2:$A$5</c:f>
              <c:strCache>
                <c:ptCount val="4"/>
                <c:pt idx="0">
                  <c:v>Twofish/RSA</c:v>
                </c:pt>
                <c:pt idx="1">
                  <c:v>Twofish/RSA</c:v>
                </c:pt>
                <c:pt idx="2">
                  <c:v>Twofish/RSA</c:v>
                </c:pt>
                <c:pt idx="3">
                  <c:v>Twofish/RSA</c:v>
                </c:pt>
              </c:strCache>
            </c:strRef>
          </c:cat>
          <c:val>
            <c:numRef>
              <c:f>Sheet1!$B$2:$B$5</c:f>
              <c:numCache>
                <c:formatCode>General</c:formatCode>
                <c:ptCount val="4"/>
                <c:pt idx="0">
                  <c:v>3.411</c:v>
                </c:pt>
                <c:pt idx="1">
                  <c:v>3.2509999999999999</c:v>
                </c:pt>
                <c:pt idx="2">
                  <c:v>3.1280000000000001</c:v>
                </c:pt>
                <c:pt idx="3">
                  <c:v>3.0150000000000001</c:v>
                </c:pt>
              </c:numCache>
            </c:numRef>
          </c:val>
        </c:ser>
        <c:ser>
          <c:idx val="1"/>
          <c:order val="1"/>
          <c:tx>
            <c:strRef>
              <c:f>Sheet1!$C$1</c:f>
              <c:strCache>
                <c:ptCount val="1"/>
                <c:pt idx="0">
                  <c:v>Time taken by RSA</c:v>
                </c:pt>
              </c:strCache>
            </c:strRef>
          </c:tx>
          <c:spPr>
            <a:solidFill>
              <a:schemeClr val="accent2"/>
            </a:solidFill>
            <a:ln>
              <a:noFill/>
            </a:ln>
            <a:effectLst/>
          </c:spPr>
          <c:invertIfNegative val="0"/>
          <c:cat>
            <c:strRef>
              <c:f>Sheet1!$A$2:$A$5</c:f>
              <c:strCache>
                <c:ptCount val="4"/>
                <c:pt idx="0">
                  <c:v>Twofish/RSA</c:v>
                </c:pt>
                <c:pt idx="1">
                  <c:v>Twofish/RSA</c:v>
                </c:pt>
                <c:pt idx="2">
                  <c:v>Twofish/RSA</c:v>
                </c:pt>
                <c:pt idx="3">
                  <c:v>Twofish/RSA</c:v>
                </c:pt>
              </c:strCache>
            </c:strRef>
          </c:cat>
          <c:val>
            <c:numRef>
              <c:f>Sheet1!$C$2:$C$5</c:f>
              <c:numCache>
                <c:formatCode>General</c:formatCode>
                <c:ptCount val="4"/>
                <c:pt idx="0">
                  <c:v>1.0089999999999999</c:v>
                </c:pt>
                <c:pt idx="1">
                  <c:v>0.99199999999999999</c:v>
                </c:pt>
                <c:pt idx="2">
                  <c:v>0.748</c:v>
                </c:pt>
                <c:pt idx="3">
                  <c:v>0.42199999999999999</c:v>
                </c:pt>
              </c:numCache>
            </c:numRef>
          </c:val>
        </c:ser>
        <c:dLbls>
          <c:showLegendKey val="0"/>
          <c:showVal val="0"/>
          <c:showCatName val="0"/>
          <c:showSerName val="0"/>
          <c:showPercent val="0"/>
          <c:showBubbleSize val="0"/>
        </c:dLbls>
        <c:gapWidth val="171"/>
        <c:overlap val="-54"/>
        <c:axId val="-765493328"/>
        <c:axId val="-765490064"/>
      </c:barChart>
      <c:catAx>
        <c:axId val="-765493328"/>
        <c:scaling>
          <c:orientation val="minMax"/>
        </c:scaling>
        <c:delete val="0"/>
        <c:axPos val="b"/>
        <c:title>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490064"/>
        <c:crosses val="autoZero"/>
        <c:auto val="1"/>
        <c:lblAlgn val="ctr"/>
        <c:lblOffset val="100"/>
        <c:noMultiLvlLbl val="0"/>
      </c:catAx>
      <c:valAx>
        <c:axId val="-765490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in |log(time (sec))|</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493328"/>
        <c:crosses val="autoZero"/>
        <c:crossBetween val="between"/>
        <c:minorUnit val="2.0000000000000004E-2"/>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Comparision</a:t>
            </a:r>
            <a:r>
              <a:rPr lang="en-IN" baseline="0"/>
              <a:t> between SHA256 &amp; MD5</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Time Taken for SHA256</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SHA256/MD5</c:v>
                </c:pt>
                <c:pt idx="1">
                  <c:v>SHA256/MD5</c:v>
                </c:pt>
                <c:pt idx="2">
                  <c:v>SHA256/MD5</c:v>
                </c:pt>
                <c:pt idx="3">
                  <c:v>SHA256/MD5</c:v>
                </c:pt>
              </c:strCache>
            </c:strRef>
          </c:cat>
          <c:val>
            <c:numRef>
              <c:f>Sheet1!$B$2:$B$5</c:f>
              <c:numCache>
                <c:formatCode>General</c:formatCode>
                <c:ptCount val="4"/>
                <c:pt idx="0">
                  <c:v>1.37E-4</c:v>
                </c:pt>
                <c:pt idx="1">
                  <c:v>2.0599999999999999E-4</c:v>
                </c:pt>
                <c:pt idx="2">
                  <c:v>2.5900000000000001E-4</c:v>
                </c:pt>
                <c:pt idx="3">
                  <c:v>2.9700000000000001E-4</c:v>
                </c:pt>
              </c:numCache>
            </c:numRef>
          </c:val>
        </c:ser>
        <c:ser>
          <c:idx val="1"/>
          <c:order val="1"/>
          <c:tx>
            <c:strRef>
              <c:f>Sheet1!$C$1</c:f>
              <c:strCache>
                <c:ptCount val="1"/>
                <c:pt idx="0">
                  <c:v>Time Taken for MD5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SHA256/MD5</c:v>
                </c:pt>
                <c:pt idx="1">
                  <c:v>SHA256/MD5</c:v>
                </c:pt>
                <c:pt idx="2">
                  <c:v>SHA256/MD5</c:v>
                </c:pt>
                <c:pt idx="3">
                  <c:v>SHA256/MD5</c:v>
                </c:pt>
              </c:strCache>
            </c:strRef>
          </c:cat>
          <c:val>
            <c:numRef>
              <c:f>Sheet1!$C$2:$C$5</c:f>
              <c:numCache>
                <c:formatCode>General</c:formatCode>
                <c:ptCount val="4"/>
                <c:pt idx="0">
                  <c:v>8.1000000000000004E-5</c:v>
                </c:pt>
                <c:pt idx="1">
                  <c:v>1.0399999999999999E-4</c:v>
                </c:pt>
                <c:pt idx="2">
                  <c:v>1.17E-4</c:v>
                </c:pt>
                <c:pt idx="3">
                  <c:v>1.4200000000000001E-4</c:v>
                </c:pt>
              </c:numCache>
            </c:numRef>
          </c:val>
        </c:ser>
        <c:dLbls>
          <c:dLblPos val="outEnd"/>
          <c:showLegendKey val="0"/>
          <c:showVal val="1"/>
          <c:showCatName val="0"/>
          <c:showSerName val="0"/>
          <c:showPercent val="0"/>
          <c:showBubbleSize val="0"/>
        </c:dLbls>
        <c:gapWidth val="219"/>
        <c:overlap val="-27"/>
        <c:axId val="-765502032"/>
        <c:axId val="-765497136"/>
      </c:barChart>
      <c:catAx>
        <c:axId val="-7655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497136"/>
        <c:crosses val="autoZero"/>
        <c:auto val="1"/>
        <c:lblAlgn val="ctr"/>
        <c:lblOffset val="100"/>
        <c:noMultiLvlLbl val="0"/>
      </c:catAx>
      <c:valAx>
        <c:axId val="-765497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(sec)</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5020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Comparison between Rubik's &amp; AES- CTR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Time taken by Rubik's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Rubik/AES</c:v>
                </c:pt>
                <c:pt idx="1">
                  <c:v>Rubik/AES</c:v>
                </c:pt>
                <c:pt idx="2">
                  <c:v>Rubik/AES</c:v>
                </c:pt>
                <c:pt idx="3">
                  <c:v>Rubik/AES</c:v>
                </c:pt>
              </c:strCache>
            </c:strRef>
          </c:cat>
          <c:val>
            <c:numRef>
              <c:f>Sheet1!$B$2:$B$5</c:f>
              <c:numCache>
                <c:formatCode>General</c:formatCode>
                <c:ptCount val="4"/>
                <c:pt idx="0">
                  <c:v>0.06</c:v>
                </c:pt>
                <c:pt idx="1">
                  <c:v>0.08</c:v>
                </c:pt>
                <c:pt idx="2">
                  <c:v>0.24</c:v>
                </c:pt>
                <c:pt idx="3">
                  <c:v>1.32</c:v>
                </c:pt>
              </c:numCache>
            </c:numRef>
          </c:val>
          <c:extLst xmlns:c16r2="http://schemas.microsoft.com/office/drawing/2015/06/chart">
            <c:ext xmlns:c16="http://schemas.microsoft.com/office/drawing/2014/chart" uri="{C3380CC4-5D6E-409C-BE32-E72D297353CC}">
              <c16:uniqueId val="{00000000-1377-4824-8C6A-8C4B7D2EB625}"/>
            </c:ext>
          </c:extLst>
        </c:ser>
        <c:ser>
          <c:idx val="1"/>
          <c:order val="1"/>
          <c:tx>
            <c:strRef>
              <c:f>Sheet1!$C$1</c:f>
              <c:strCache>
                <c:ptCount val="1"/>
                <c:pt idx="0">
                  <c:v>Time taken by AES-CTR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Rubik/AES</c:v>
                </c:pt>
                <c:pt idx="1">
                  <c:v>Rubik/AES</c:v>
                </c:pt>
                <c:pt idx="2">
                  <c:v>Rubik/AES</c:v>
                </c:pt>
                <c:pt idx="3">
                  <c:v>Rubik/AES</c:v>
                </c:pt>
              </c:strCache>
            </c:strRef>
          </c:cat>
          <c:val>
            <c:numRef>
              <c:f>Sheet1!$C$2:$C$5</c:f>
              <c:numCache>
                <c:formatCode>General</c:formatCode>
                <c:ptCount val="4"/>
                <c:pt idx="0">
                  <c:v>0.56000000000000005</c:v>
                </c:pt>
                <c:pt idx="1">
                  <c:v>2.04</c:v>
                </c:pt>
                <c:pt idx="2">
                  <c:v>3.96</c:v>
                </c:pt>
                <c:pt idx="3">
                  <c:v>5.78</c:v>
                </c:pt>
              </c:numCache>
            </c:numRef>
          </c:val>
          <c:extLst xmlns:c16r2="http://schemas.microsoft.com/office/drawing/2015/06/chart">
            <c:ext xmlns:c16="http://schemas.microsoft.com/office/drawing/2014/chart" uri="{C3380CC4-5D6E-409C-BE32-E72D297353CC}">
              <c16:uniqueId val="{00000001-1377-4824-8C6A-8C4B7D2EB625}"/>
            </c:ext>
          </c:extLst>
        </c:ser>
        <c:dLbls>
          <c:dLblPos val="outEnd"/>
          <c:showLegendKey val="0"/>
          <c:showVal val="1"/>
          <c:showCatName val="0"/>
          <c:showSerName val="0"/>
          <c:showPercent val="0"/>
          <c:showBubbleSize val="0"/>
        </c:dLbls>
        <c:gapWidth val="219"/>
        <c:overlap val="-27"/>
        <c:axId val="-765491696"/>
        <c:axId val="-765500944"/>
      </c:barChart>
      <c:catAx>
        <c:axId val="-76549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500944"/>
        <c:crosses val="autoZero"/>
        <c:auto val="1"/>
        <c:lblAlgn val="ctr"/>
        <c:lblOffset val="100"/>
        <c:noMultiLvlLbl val="0"/>
      </c:catAx>
      <c:valAx>
        <c:axId val="-765500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491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12/18/2018</a:t>
            </a:fld>
            <a:endParaRPr lang="en-US"/>
          </a:p>
        </p:txBody>
      </p:sp>
      <p:sp>
        <p:nvSpPr>
          <p:cNvPr id="4" name="Footer Placeholder 3">
            <a:extLst>
              <a:ext uri="{FF2B5EF4-FFF2-40B4-BE49-F238E27FC236}">
                <a16:creationId xmlns=""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12/18/2018</a:t>
            </a:fld>
            <a:endParaRPr lang="en-US"/>
          </a:p>
        </p:txBody>
      </p:sp>
      <p:sp>
        <p:nvSpPr>
          <p:cNvPr id="4" name="Footer Placeholder 3">
            <a:extLst>
              <a:ext uri="{FF2B5EF4-FFF2-40B4-BE49-F238E27FC236}">
                <a16:creationId xmlns=""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12/18/2018</a:t>
            </a:fld>
            <a:endParaRPr lang="en-US"/>
          </a:p>
        </p:txBody>
      </p:sp>
      <p:sp>
        <p:nvSpPr>
          <p:cNvPr id="4" name="Footer Placeholder 3">
            <a:extLst>
              <a:ext uri="{FF2B5EF4-FFF2-40B4-BE49-F238E27FC236}">
                <a16:creationId xmlns=""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12/18/2018</a:t>
            </a:fld>
            <a:endParaRPr lang="en-US"/>
          </a:p>
        </p:txBody>
      </p:sp>
      <p:sp>
        <p:nvSpPr>
          <p:cNvPr id="4" name="Footer Placeholder 3">
            <a:extLst>
              <a:ext uri="{FF2B5EF4-FFF2-40B4-BE49-F238E27FC236}">
                <a16:creationId xmlns=""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12/18/2018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solidFill>
                  <a:schemeClr val="accent4">
                    <a:lumMod val="75000"/>
                  </a:schemeClr>
                </a:solidFill>
              </a:rPr>
              <a:t>Digital Signature Based Algorithms:</a:t>
            </a:r>
            <a:endParaRPr lang="en-US" sz="4000" dirty="0">
              <a:solidFill>
                <a:schemeClr val="accent4">
                  <a:lumMod val="75000"/>
                </a:schemeClr>
              </a:solidFill>
            </a:endParaRPr>
          </a:p>
        </p:txBody>
      </p:sp>
    </p:spTree>
    <p:extLst>
      <p:ext uri="{BB962C8B-B14F-4D97-AF65-F5344CB8AC3E}">
        <p14:creationId xmlns:p14="http://schemas.microsoft.com/office/powerpoint/2010/main" val="203841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654" y="228662"/>
            <a:ext cx="6728346" cy="564910"/>
          </a:xfrm>
        </p:spPr>
        <p:txBody>
          <a:bodyPr>
            <a:normAutofit fontScale="90000"/>
          </a:bodyPr>
          <a:lstStyle/>
          <a:p>
            <a:r>
              <a:rPr lang="en-IN" u="sng" dirty="0" smtClean="0"/>
              <a:t>MD5 Algorithm:</a:t>
            </a:r>
            <a:endParaRPr lang="en-US" u="sng"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066" y="793572"/>
            <a:ext cx="4722125" cy="5865755"/>
          </a:xfrm>
          <a:prstGeom prst="rect">
            <a:avLst/>
          </a:prstGeom>
        </p:spPr>
      </p:pic>
    </p:spTree>
    <p:extLst>
      <p:ext uri="{BB962C8B-B14F-4D97-AF65-F5344CB8AC3E}">
        <p14:creationId xmlns:p14="http://schemas.microsoft.com/office/powerpoint/2010/main" val="180289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1281112"/>
            <a:ext cx="10296525" cy="4295775"/>
          </a:xfrm>
          <a:prstGeom prst="rect">
            <a:avLst/>
          </a:prstGeom>
        </p:spPr>
      </p:pic>
      <p:sp>
        <p:nvSpPr>
          <p:cNvPr id="5" name="TextBox 4"/>
          <p:cNvSpPr txBox="1"/>
          <p:nvPr/>
        </p:nvSpPr>
        <p:spPr>
          <a:xfrm>
            <a:off x="3875964" y="395785"/>
            <a:ext cx="3643952" cy="523220"/>
          </a:xfrm>
          <a:prstGeom prst="rect">
            <a:avLst/>
          </a:prstGeom>
          <a:noFill/>
        </p:spPr>
        <p:txBody>
          <a:bodyPr wrap="square" rtlCol="0">
            <a:spAutoFit/>
          </a:bodyPr>
          <a:lstStyle/>
          <a:p>
            <a:r>
              <a:rPr lang="en-IN" sz="2800" i="1" u="sng" dirty="0" smtClean="0"/>
              <a:t>SHA256</a:t>
            </a:r>
            <a:endParaRPr lang="en-US" sz="2800" i="1" u="sng" dirty="0"/>
          </a:p>
        </p:txBody>
      </p:sp>
    </p:spTree>
    <p:extLst>
      <p:ext uri="{BB962C8B-B14F-4D97-AF65-F5344CB8AC3E}">
        <p14:creationId xmlns:p14="http://schemas.microsoft.com/office/powerpoint/2010/main" val="82670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06" y="1408279"/>
            <a:ext cx="11502485" cy="3586802"/>
          </a:xfrm>
          <a:prstGeom prst="rect">
            <a:avLst/>
          </a:prstGeom>
        </p:spPr>
      </p:pic>
    </p:spTree>
    <p:extLst>
      <p:ext uri="{BB962C8B-B14F-4D97-AF65-F5344CB8AC3E}">
        <p14:creationId xmlns:p14="http://schemas.microsoft.com/office/powerpoint/2010/main" val="54782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lumMod val="75000"/>
                  </a:schemeClr>
                </a:solidFill>
              </a:rPr>
              <a:t>Comparative Analysis Of Digital File Signature :</a:t>
            </a:r>
            <a:endParaRPr lang="en-US" dirty="0">
              <a:solidFill>
                <a:schemeClr val="accent1">
                  <a:lumMod val="75000"/>
                </a:schemeClr>
              </a:solidFill>
            </a:endParaRPr>
          </a:p>
        </p:txBody>
      </p:sp>
    </p:spTree>
    <p:extLst>
      <p:ext uri="{BB962C8B-B14F-4D97-AF65-F5344CB8AC3E}">
        <p14:creationId xmlns:p14="http://schemas.microsoft.com/office/powerpoint/2010/main" val="78347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707688629"/>
              </p:ext>
            </p:extLst>
          </p:nvPr>
        </p:nvGraphicFramePr>
        <p:xfrm>
          <a:off x="955343" y="859809"/>
          <a:ext cx="9034817" cy="51588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441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solidFill>
                  <a:schemeClr val="accent5">
                    <a:lumMod val="75000"/>
                  </a:schemeClr>
                </a:solidFill>
              </a:rPr>
              <a:t>Image based Encryption Algorithms</a:t>
            </a:r>
            <a:r>
              <a:rPr lang="en-IN" dirty="0" smtClean="0"/>
              <a:t>:</a:t>
            </a:r>
            <a:endParaRPr lang="en-US" dirty="0"/>
          </a:p>
        </p:txBody>
      </p:sp>
    </p:spTree>
    <p:extLst>
      <p:ext uri="{BB962C8B-B14F-4D97-AF65-F5344CB8AC3E}">
        <p14:creationId xmlns:p14="http://schemas.microsoft.com/office/powerpoint/2010/main" val="24527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7423F-66EE-4A69-ABEB-0D8E62C3DCF9}"/>
              </a:ext>
            </a:extLst>
          </p:cNvPr>
          <p:cNvSpPr>
            <a:spLocks noGrp="1"/>
          </p:cNvSpPr>
          <p:nvPr>
            <p:ph type="title"/>
          </p:nvPr>
        </p:nvSpPr>
        <p:spPr>
          <a:xfrm>
            <a:off x="-122830" y="692686"/>
            <a:ext cx="12192000" cy="139828"/>
          </a:xfrm>
        </p:spPr>
        <p:txBody>
          <a:bodyPr>
            <a:normAutofit fontScale="90000"/>
          </a:bodyPr>
          <a:lstStyle/>
          <a:p>
            <a:r>
              <a:rPr lang="en-IN" u="sng" dirty="0" smtClean="0"/>
              <a:t>Rubik’s</a:t>
            </a:r>
            <a:r>
              <a:rPr lang="en-IN" dirty="0" smtClean="0"/>
              <a:t> </a:t>
            </a:r>
            <a:r>
              <a:rPr lang="en-IN" u="sng" dirty="0" smtClean="0"/>
              <a:t>Cube</a:t>
            </a:r>
            <a:r>
              <a:rPr lang="en-IN" dirty="0" smtClean="0"/>
              <a:t> </a:t>
            </a:r>
            <a:r>
              <a:rPr lang="en-IN" u="sng" dirty="0" smtClean="0"/>
              <a:t>Algorithm</a:t>
            </a:r>
            <a:r>
              <a:rPr lang="en-IN" dirty="0" smtClean="0"/>
              <a:t/>
            </a:r>
            <a:br>
              <a:rPr lang="en-IN" dirty="0" smtClean="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01" y="990259"/>
            <a:ext cx="7246961" cy="5853111"/>
          </a:xfrm>
          <a:prstGeom prst="rect">
            <a:avLst/>
          </a:prstGeom>
        </p:spPr>
      </p:pic>
      <p:sp>
        <p:nvSpPr>
          <p:cNvPr id="6" name="TextBox 5"/>
          <p:cNvSpPr txBox="1"/>
          <p:nvPr/>
        </p:nvSpPr>
        <p:spPr>
          <a:xfrm>
            <a:off x="8543498" y="1282890"/>
            <a:ext cx="2634018" cy="384721"/>
          </a:xfrm>
          <a:prstGeom prst="rect">
            <a:avLst/>
          </a:prstGeom>
          <a:noFill/>
        </p:spPr>
        <p:txBody>
          <a:bodyPr wrap="square" rtlCol="0">
            <a:spAutoFit/>
          </a:bodyPr>
          <a:lstStyle/>
          <a:p>
            <a:r>
              <a:rPr lang="en-IN" i="1" dirty="0" smtClean="0"/>
              <a:t>Encryption Algorithm:</a:t>
            </a:r>
            <a:endParaRPr lang="en-US" i="1" dirty="0"/>
          </a:p>
        </p:txBody>
      </p:sp>
    </p:spTree>
    <p:extLst>
      <p:ext uri="{BB962C8B-B14F-4D97-AF65-F5344CB8AC3E}">
        <p14:creationId xmlns:p14="http://schemas.microsoft.com/office/powerpoint/2010/main" val="380283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9628" y="542560"/>
            <a:ext cx="3096211" cy="1108820"/>
          </a:xfrm>
        </p:spPr>
        <p:txBody>
          <a:bodyPr>
            <a:normAutofit/>
          </a:bodyPr>
          <a:lstStyle/>
          <a:p>
            <a:r>
              <a:rPr lang="en-IN" sz="2000" dirty="0" smtClean="0">
                <a:latin typeface="Times New Roman" panose="02020603050405020304" pitchFamily="18" charset="0"/>
                <a:cs typeface="Times New Roman" panose="02020603050405020304" pitchFamily="18" charset="0"/>
              </a:rPr>
              <a:t>Decryption Algorithm:</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105" y="144468"/>
            <a:ext cx="7315200" cy="6713532"/>
          </a:xfrm>
          <a:prstGeom prst="rect">
            <a:avLst/>
          </a:prstGeom>
        </p:spPr>
      </p:pic>
    </p:spTree>
    <p:extLst>
      <p:ext uri="{BB962C8B-B14F-4D97-AF65-F5344CB8AC3E}">
        <p14:creationId xmlns:p14="http://schemas.microsoft.com/office/powerpoint/2010/main" val="328536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378788"/>
            <a:ext cx="12192000" cy="564910"/>
          </a:xfrm>
        </p:spPr>
        <p:txBody>
          <a:bodyPr>
            <a:normAutofit fontScale="90000"/>
          </a:bodyPr>
          <a:lstStyle/>
          <a:p>
            <a:r>
              <a:rPr lang="en-IN" dirty="0" smtClean="0"/>
              <a:t>AES CTR Block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983" y="1540745"/>
            <a:ext cx="7066866" cy="4873701"/>
          </a:xfrm>
          <a:prstGeom prst="rect">
            <a:avLst/>
          </a:prstGeom>
        </p:spPr>
      </p:pic>
    </p:spTree>
    <p:extLst>
      <p:ext uri="{BB962C8B-B14F-4D97-AF65-F5344CB8AC3E}">
        <p14:creationId xmlns:p14="http://schemas.microsoft.com/office/powerpoint/2010/main" val="175458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F7A0E-301F-433F-A66A-D8416CCD3AAF}"/>
              </a:ext>
            </a:extLst>
          </p:cNvPr>
          <p:cNvSpPr>
            <a:spLocks noGrp="1"/>
          </p:cNvSpPr>
          <p:nvPr>
            <p:ph type="title"/>
          </p:nvPr>
        </p:nvSpPr>
        <p:spPr>
          <a:xfrm>
            <a:off x="0" y="1714500"/>
            <a:ext cx="12192000" cy="1143000"/>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2000" b="1" u="sng" dirty="0" smtClean="0">
                <a:latin typeface="Times New Roman" panose="02020603050405020304" pitchFamily="18" charset="0"/>
                <a:cs typeface="Times New Roman" panose="02020603050405020304" pitchFamily="18" charset="0"/>
              </a:rPr>
              <a:t>ABSTRACT</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In the modern era, storage and transfer of data has become increasingly important. Data</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encryption is vastly used to ensure security everywhere. Security is an essential factor in every</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field such as Government Organization, Data Centers, E-commerce, Defense etc. where and so</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forth wherever internet is being utilized. Different types of data have their own distinct</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attributes so we need a diverge set of techniques to safeguard data from unapproved access. A</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system which anchor information on a set-up from an unapproved client is known as</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Cryptography. To safeguard data it is essential to know that which algorithm provides better</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security, efficiency and effectiveness. This project introduces analysis of various symmetric and</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asymmetric key encryption algorithms like RSA, AES, DES, SHA256, MD5 etc. based on</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different parameters. There is not a single tool available that provides us with the feature of</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encrypting the data based on different parameters (maximum speed, minimum vulnerabilities</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and maximum efficiency) so we are trying to make an effort to develop a platform where the</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user can encrypt the data as per their requirements.</a:t>
            </a:r>
          </a:p>
        </p:txBody>
      </p:sp>
    </p:spTree>
    <p:extLst>
      <p:ext uri="{BB962C8B-B14F-4D97-AF65-F5344CB8AC3E}">
        <p14:creationId xmlns:p14="http://schemas.microsoft.com/office/powerpoint/2010/main" val="386067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451" y="1080885"/>
            <a:ext cx="6419111" cy="4937778"/>
          </a:xfrm>
          <a:prstGeom prst="rect">
            <a:avLst/>
          </a:prstGeom>
        </p:spPr>
      </p:pic>
    </p:spTree>
    <p:extLst>
      <p:ext uri="{BB962C8B-B14F-4D97-AF65-F5344CB8AC3E}">
        <p14:creationId xmlns:p14="http://schemas.microsoft.com/office/powerpoint/2010/main" val="369009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bg2">
                    <a:lumMod val="50000"/>
                  </a:schemeClr>
                </a:solidFill>
              </a:rPr>
              <a:t>Comparative Analysis Of Image Based Algorithm:</a:t>
            </a:r>
            <a:endParaRPr lang="en-US" dirty="0">
              <a:solidFill>
                <a:schemeClr val="bg2">
                  <a:lumMod val="50000"/>
                </a:schemeClr>
              </a:solidFill>
            </a:endParaRPr>
          </a:p>
        </p:txBody>
      </p:sp>
    </p:spTree>
    <p:extLst>
      <p:ext uri="{BB962C8B-B14F-4D97-AF65-F5344CB8AC3E}">
        <p14:creationId xmlns:p14="http://schemas.microsoft.com/office/powerpoint/2010/main" val="67891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931735225"/>
              </p:ext>
            </p:extLst>
          </p:nvPr>
        </p:nvGraphicFramePr>
        <p:xfrm>
          <a:off x="1637731" y="805218"/>
          <a:ext cx="8393373" cy="56092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28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7" y="450376"/>
            <a:ext cx="11500203" cy="5609230"/>
          </a:xfrm>
          <a:prstGeom prst="rect">
            <a:avLst/>
          </a:prstGeom>
        </p:spPr>
      </p:pic>
      <p:cxnSp>
        <p:nvCxnSpPr>
          <p:cNvPr id="4" name="Straight Arrow Connector 3"/>
          <p:cNvCxnSpPr/>
          <p:nvPr/>
        </p:nvCxnSpPr>
        <p:spPr>
          <a:xfrm>
            <a:off x="3452883" y="2954740"/>
            <a:ext cx="1269242" cy="6005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22125" y="3452884"/>
            <a:ext cx="1937982" cy="6277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t>AES CTR block Algorith</a:t>
            </a:r>
            <a:r>
              <a:rPr lang="en-IN" dirty="0"/>
              <a:t>m</a:t>
            </a:r>
            <a:endParaRPr lang="en-US" dirty="0"/>
          </a:p>
        </p:txBody>
      </p:sp>
      <p:cxnSp>
        <p:nvCxnSpPr>
          <p:cNvPr id="10" name="Straight Arrow Connector 9"/>
          <p:cNvCxnSpPr>
            <a:stCxn id="5" idx="3"/>
          </p:cNvCxnSpPr>
          <p:nvPr/>
        </p:nvCxnSpPr>
        <p:spPr>
          <a:xfrm flipV="1">
            <a:off x="6660107" y="2838734"/>
            <a:ext cx="1978926" cy="928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39487" y="4926842"/>
            <a:ext cx="1446662" cy="614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186149" y="5349922"/>
            <a:ext cx="1296538" cy="6653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t>SHA256</a:t>
            </a:r>
            <a:endParaRPr lang="en-US" dirty="0"/>
          </a:p>
        </p:txBody>
      </p:sp>
      <p:cxnSp>
        <p:nvCxnSpPr>
          <p:cNvPr id="15" name="Straight Arrow Connector 14"/>
          <p:cNvCxnSpPr>
            <a:stCxn id="13" idx="3"/>
          </p:cNvCxnSpPr>
          <p:nvPr/>
        </p:nvCxnSpPr>
        <p:spPr>
          <a:xfrm flipV="1">
            <a:off x="6482687" y="4599296"/>
            <a:ext cx="2279176" cy="10832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91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2"/>
            <a:ext cx="10972800" cy="826826"/>
          </a:xfrm>
        </p:spPr>
        <p:txBody>
          <a:bodyPr>
            <a:normAutofit/>
          </a:bodyPr>
          <a:lstStyle/>
          <a:p>
            <a:pPr marL="0" indent="0" algn="ctr">
              <a:buNone/>
            </a:pPr>
            <a:r>
              <a:rPr lang="en-IN" sz="4000" dirty="0">
                <a:solidFill>
                  <a:schemeClr val="accent4">
                    <a:lumMod val="75000"/>
                  </a:schemeClr>
                </a:solidFill>
              </a:rPr>
              <a:t>Text Based </a:t>
            </a:r>
            <a:r>
              <a:rPr lang="en-IN" sz="4000" dirty="0" smtClean="0">
                <a:solidFill>
                  <a:schemeClr val="accent4">
                    <a:lumMod val="75000"/>
                  </a:schemeClr>
                </a:solidFill>
              </a:rPr>
              <a:t>Algorithms:</a:t>
            </a:r>
            <a:endParaRPr lang="en-US" sz="4000" dirty="0">
              <a:solidFill>
                <a:schemeClr val="accent4">
                  <a:lumMod val="75000"/>
                </a:schemeClr>
              </a:solidFill>
            </a:endParaRPr>
          </a:p>
        </p:txBody>
      </p:sp>
    </p:spTree>
    <p:extLst>
      <p:ext uri="{BB962C8B-B14F-4D97-AF65-F5344CB8AC3E}">
        <p14:creationId xmlns:p14="http://schemas.microsoft.com/office/powerpoint/2010/main" val="325478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DD60C-B61A-458F-B172-6B2A2FA12F3A}"/>
              </a:ext>
            </a:extLst>
          </p:cNvPr>
          <p:cNvSpPr>
            <a:spLocks noGrp="1"/>
          </p:cNvSpPr>
          <p:nvPr>
            <p:ph type="title"/>
          </p:nvPr>
        </p:nvSpPr>
        <p:spPr>
          <a:xfrm>
            <a:off x="884830" y="449898"/>
            <a:ext cx="7017224" cy="45719"/>
          </a:xfrm>
        </p:spPr>
        <p:txBody>
          <a:bodyPr>
            <a:normAutofit fontScale="90000"/>
          </a:bodyPr>
          <a:lstStyle/>
          <a:p>
            <a:r>
              <a:rPr lang="en-IN" u="sng" dirty="0" smtClean="0"/>
              <a:t>Two</a:t>
            </a:r>
            <a:r>
              <a:rPr lang="en-IN" dirty="0" smtClean="0"/>
              <a:t> </a:t>
            </a:r>
            <a:r>
              <a:rPr lang="en-IN" u="sng" dirty="0" smtClean="0"/>
              <a:t>fish</a:t>
            </a:r>
            <a:endParaRPr lang="en-US" u="sng"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5" y="1128852"/>
            <a:ext cx="10290412" cy="5729148"/>
          </a:xfrm>
          <a:prstGeom prst="rect">
            <a:avLst/>
          </a:prstGeom>
        </p:spPr>
      </p:pic>
      <p:cxnSp>
        <p:nvCxnSpPr>
          <p:cNvPr id="4" name="Straight Arrow Connector 3"/>
          <p:cNvCxnSpPr/>
          <p:nvPr/>
        </p:nvCxnSpPr>
        <p:spPr>
          <a:xfrm>
            <a:off x="2169994" y="2565779"/>
            <a:ext cx="0" cy="518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524836" y="5786651"/>
            <a:ext cx="40943" cy="382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09" y="507022"/>
            <a:ext cx="9847757" cy="6152915"/>
          </a:xfrm>
          <a:prstGeom prst="rect">
            <a:avLst/>
          </a:prstGeom>
        </p:spPr>
      </p:pic>
      <p:sp>
        <p:nvSpPr>
          <p:cNvPr id="31" name="Rectangle 30"/>
          <p:cNvSpPr/>
          <p:nvPr/>
        </p:nvSpPr>
        <p:spPr>
          <a:xfrm>
            <a:off x="10393667" y="668740"/>
            <a:ext cx="1507182" cy="1173708"/>
          </a:xfrm>
          <a:prstGeom prst="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t>Feistel structure</a:t>
            </a:r>
            <a:endParaRPr lang="en-US" dirty="0"/>
          </a:p>
        </p:txBody>
      </p:sp>
    </p:spTree>
    <p:extLst>
      <p:ext uri="{BB962C8B-B14F-4D97-AF65-F5344CB8AC3E}">
        <p14:creationId xmlns:p14="http://schemas.microsoft.com/office/powerpoint/2010/main" val="329144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689" y="215014"/>
            <a:ext cx="5295331" cy="564910"/>
          </a:xfrm>
        </p:spPr>
        <p:txBody>
          <a:bodyPr>
            <a:normAutofit fontScale="90000"/>
          </a:bodyPr>
          <a:lstStyle/>
          <a:p>
            <a:r>
              <a:rPr lang="en-IN" u="sng" dirty="0" smtClean="0"/>
              <a:t>RSA Algorithm:</a:t>
            </a:r>
            <a:endParaRPr lang="en-US" u="sng" dirty="0"/>
          </a:p>
        </p:txBody>
      </p:sp>
      <p:pic>
        <p:nvPicPr>
          <p:cNvPr id="3" name="picture"/>
          <p:cNvPicPr/>
          <p:nvPr/>
        </p:nvPicPr>
        <p:blipFill>
          <a:blip r:embed="rId2">
            <a:extLst>
              <a:ext uri="{28A0092B-C50C-407E-A947-70E740481C1C}">
                <a14:useLocalDpi xmlns:a14="http://schemas.microsoft.com/office/drawing/2010/main" val="0"/>
              </a:ext>
            </a:extLst>
          </a:blip>
          <a:stretch>
            <a:fillRect/>
          </a:stretch>
        </p:blipFill>
        <p:spPr>
          <a:xfrm>
            <a:off x="2702257" y="955344"/>
            <a:ext cx="6987653" cy="5786650"/>
          </a:xfrm>
          <a:prstGeom prst="rect">
            <a:avLst/>
          </a:prstGeom>
        </p:spPr>
      </p:pic>
      <p:sp>
        <p:nvSpPr>
          <p:cNvPr id="4" name="TextBox 3"/>
          <p:cNvSpPr txBox="1"/>
          <p:nvPr/>
        </p:nvSpPr>
        <p:spPr>
          <a:xfrm>
            <a:off x="9812741" y="627797"/>
            <a:ext cx="2101756" cy="677108"/>
          </a:xfrm>
          <a:prstGeom prst="rect">
            <a:avLst/>
          </a:prstGeom>
          <a:noFill/>
        </p:spPr>
        <p:txBody>
          <a:bodyPr wrap="square" rtlCol="0">
            <a:spAutoFit/>
          </a:bodyPr>
          <a:lstStyle/>
          <a:p>
            <a:r>
              <a:rPr lang="en-IN" dirty="0" smtClean="0"/>
              <a:t>Encryption and Decryption:</a:t>
            </a:r>
            <a:endParaRPr lang="en-US" dirty="0"/>
          </a:p>
        </p:txBody>
      </p:sp>
    </p:spTree>
    <p:extLst>
      <p:ext uri="{BB962C8B-B14F-4D97-AF65-F5344CB8AC3E}">
        <p14:creationId xmlns:p14="http://schemas.microsoft.com/office/powerpoint/2010/main" val="322976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cNvPicPr/>
          <p:nvPr/>
        </p:nvPicPr>
        <p:blipFill>
          <a:blip r:embed="rId2">
            <a:extLst>
              <a:ext uri="{28A0092B-C50C-407E-A947-70E740481C1C}">
                <a14:useLocalDpi xmlns:a14="http://schemas.microsoft.com/office/drawing/2010/main" val="0"/>
              </a:ext>
            </a:extLst>
          </a:blip>
          <a:stretch>
            <a:fillRect/>
          </a:stretch>
        </p:blipFill>
        <p:spPr>
          <a:xfrm>
            <a:off x="1378424" y="204716"/>
            <a:ext cx="8802806" cy="6653284"/>
          </a:xfrm>
          <a:prstGeom prst="rect">
            <a:avLst/>
          </a:prstGeom>
        </p:spPr>
      </p:pic>
      <p:sp>
        <p:nvSpPr>
          <p:cNvPr id="4" name="TextBox 3"/>
          <p:cNvSpPr txBox="1"/>
          <p:nvPr/>
        </p:nvSpPr>
        <p:spPr>
          <a:xfrm>
            <a:off x="9280478" y="627797"/>
            <a:ext cx="1801504" cy="384721"/>
          </a:xfrm>
          <a:prstGeom prst="rect">
            <a:avLst/>
          </a:prstGeom>
          <a:noFill/>
        </p:spPr>
        <p:txBody>
          <a:bodyPr wrap="square" rtlCol="0">
            <a:spAutoFit/>
          </a:bodyPr>
          <a:lstStyle/>
          <a:p>
            <a:r>
              <a:rPr lang="en-IN" dirty="0" smtClean="0"/>
              <a:t>Flow Diagram:</a:t>
            </a:r>
            <a:endParaRPr lang="en-US" dirty="0"/>
          </a:p>
        </p:txBody>
      </p:sp>
    </p:spTree>
    <p:extLst>
      <p:ext uri="{BB962C8B-B14F-4D97-AF65-F5344CB8AC3E}">
        <p14:creationId xmlns:p14="http://schemas.microsoft.com/office/powerpoint/2010/main" val="202825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719"/>
            <a:ext cx="12192000" cy="564910"/>
          </a:xfrm>
        </p:spPr>
        <p:txBody>
          <a:bodyPr>
            <a:normAutofit fontScale="90000"/>
          </a:bodyPr>
          <a:lstStyle/>
          <a:p>
            <a:r>
              <a:rPr lang="en-IN" u="sng" dirty="0" smtClean="0"/>
              <a:t>Comparative Analysis of Text Based Algorithms</a:t>
            </a:r>
            <a:endParaRPr lang="en-US" u="sng" dirty="0"/>
          </a:p>
        </p:txBody>
      </p:sp>
      <p:graphicFrame>
        <p:nvGraphicFramePr>
          <p:cNvPr id="4" name="Chart 3"/>
          <p:cNvGraphicFramePr/>
          <p:nvPr>
            <p:extLst>
              <p:ext uri="{D42A27DB-BD31-4B8C-83A1-F6EECF244321}">
                <p14:modId xmlns:p14="http://schemas.microsoft.com/office/powerpoint/2010/main" val="2645559278"/>
              </p:ext>
            </p:extLst>
          </p:nvPr>
        </p:nvGraphicFramePr>
        <p:xfrm>
          <a:off x="1378423" y="752629"/>
          <a:ext cx="9075761" cy="5661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4944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8875</TotalTime>
  <Words>102</Words>
  <Application>Microsoft Office PowerPoint</Application>
  <PresentationFormat>Widescreen</PresentationFormat>
  <Paragraphs>27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     ABSTRACT   In the modern era, storage and transfer of data has become increasingly important. Data encryption is vastly used to ensure security everywhere. Security is an essential factor in every field such as Government Organization, Data Centers, E-commerce, Defense etc. where and so forth wherever internet is being utilized. Different types of data have their own distinct attributes so we need a diverge set of techniques to safeguard data from unapproved access. A system which anchor information on a set-up from an unapproved client is known as Cryptography. To safeguard data it is essential to know that which algorithm provides better security, efficiency and effectiveness. This project introduces analysis of various symmetric and asymmetric key encryption algorithms like RSA, AES, DES, SHA256, MD5 etc. based on different parameters. There is not a single tool available that provides us with the feature of encrypting the data based on different parameters (maximum speed, minimum vulnerabilities and maximum efficiency) so we are trying to make an effort to develop a platform where the user can encrypt the data as per their requirements.</vt:lpstr>
      <vt:lpstr>PowerPoint Presentation</vt:lpstr>
      <vt:lpstr>PowerPoint Presentation</vt:lpstr>
      <vt:lpstr>Two fish</vt:lpstr>
      <vt:lpstr>PowerPoint Presentation</vt:lpstr>
      <vt:lpstr>RSA Algorithm:</vt:lpstr>
      <vt:lpstr>PowerPoint Presentation</vt:lpstr>
      <vt:lpstr>Comparative Analysis of Text Based Algorithms</vt:lpstr>
      <vt:lpstr>Digital Signature Based Algorithms:</vt:lpstr>
      <vt:lpstr>MD5 Algorithm:</vt:lpstr>
      <vt:lpstr>PowerPoint Presentation</vt:lpstr>
      <vt:lpstr>PowerPoint Presentation</vt:lpstr>
      <vt:lpstr>Comparative Analysis Of Digital File Signature :</vt:lpstr>
      <vt:lpstr>PowerPoint Presentation</vt:lpstr>
      <vt:lpstr>Image based Encryption Algorithms:</vt:lpstr>
      <vt:lpstr>Rubik’s Cube Algorithm </vt:lpstr>
      <vt:lpstr>Decryption Algorithm:</vt:lpstr>
      <vt:lpstr>AES CTR Block </vt:lpstr>
      <vt:lpstr>PowerPoint Presentation</vt:lpstr>
      <vt:lpstr>Comparative Analysis Of Image Based Algorithm: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Satvik Sharma</cp:lastModifiedBy>
  <cp:revision>657</cp:revision>
  <cp:lastPrinted>2017-08-16T11:40:20Z</cp:lastPrinted>
  <dcterms:created xsi:type="dcterms:W3CDTF">2017-08-14T08:34:40Z</dcterms:created>
  <dcterms:modified xsi:type="dcterms:W3CDTF">2018-12-18T05:03:47Z</dcterms:modified>
</cp:coreProperties>
</file>