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esamanru OTF Medium" pitchFamily="2" charset="-127"/>
      <p:bold r:id="rId13"/>
    </p:embeddedFont>
    <p:embeddedFont>
      <p:font typeface="NanumSquare ExtraBold" panose="020B0600000101010101" pitchFamily="34" charset="-127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7" Type="http://schemas.openxmlformats.org/officeDocument/2006/relationships/image" Target="../media/image15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6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7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13.png" /><Relationship Id="rId3" Type="http://schemas.openxmlformats.org/officeDocument/2006/relationships/image" Target="../media/image9.png" /><Relationship Id="rId7" Type="http://schemas.openxmlformats.org/officeDocument/2006/relationships/image" Target="../media/image22.png" /><Relationship Id="rId12" Type="http://schemas.openxmlformats.org/officeDocument/2006/relationships/image" Target="../media/image12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0" Type="http://schemas.openxmlformats.org/officeDocument/2006/relationships/image" Target="../media/image25.png" /><Relationship Id="rId4" Type="http://schemas.openxmlformats.org/officeDocument/2006/relationships/image" Target="../media/image19.png" /><Relationship Id="rId9" Type="http://schemas.openxmlformats.org/officeDocument/2006/relationships/image" Target="../media/image24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2.png" /><Relationship Id="rId5" Type="http://schemas.openxmlformats.org/officeDocument/2006/relationships/image" Target="../media/image25.png" /><Relationship Id="rId4" Type="http://schemas.openxmlformats.org/officeDocument/2006/relationships/image" Target="../media/image20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 /><Relationship Id="rId3" Type="http://schemas.openxmlformats.org/officeDocument/2006/relationships/image" Target="../media/image9.png" /><Relationship Id="rId7" Type="http://schemas.openxmlformats.org/officeDocument/2006/relationships/image" Target="../media/image2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8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Relationship Id="rId9" Type="http://schemas.openxmlformats.org/officeDocument/2006/relationships/image" Target="../media/image31.png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9.png" /><Relationship Id="rId7" Type="http://schemas.openxmlformats.org/officeDocument/2006/relationships/image" Target="../media/image35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4.png" /><Relationship Id="rId11" Type="http://schemas.openxmlformats.org/officeDocument/2006/relationships/image" Target="../media/image37.png" /><Relationship Id="rId5" Type="http://schemas.openxmlformats.org/officeDocument/2006/relationships/image" Target="../media/image33.png" /><Relationship Id="rId10" Type="http://schemas.openxmlformats.org/officeDocument/2006/relationships/image" Target="../media/image12.png" /><Relationship Id="rId4" Type="http://schemas.openxmlformats.org/officeDocument/2006/relationships/image" Target="../media/image32.png" /><Relationship Id="rId9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08100"/>
            <a:ext cx="16751300" cy="4038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65400"/>
            <a:ext cx="16751300" cy="702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2200" y="8204200"/>
            <a:ext cx="10452100" cy="4432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0500" y="8089900"/>
            <a:ext cx="10452100" cy="4432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0" y="6019800"/>
            <a:ext cx="6184900" cy="977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00" y="584200"/>
            <a:ext cx="5524500" cy="1409700"/>
          </a:xfrm>
          <a:prstGeom prst="rect">
            <a:avLst/>
          </a:prstGeom>
          <a:effectLst>
            <a:outerShdw blurRad="19663" dist="129704" dir="16380000">
              <a:srgbClr val="3A4CA8">
                <a:alpha val="1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4900" y="13335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5400" y="977900"/>
            <a:ext cx="5524500" cy="1003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1333500"/>
            <a:ext cx="292100" cy="292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2235200" y="3771900"/>
            <a:ext cx="137287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0800" b="0" i="0" u="none" strike="noStrike" spc="-700">
                <a:solidFill>
                  <a:srgbClr val="2F5CA1"/>
                </a:solidFill>
                <a:ea typeface="esamanru OTF Medium"/>
              </a:rPr>
              <a:t>식스센스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97600" y="6159500"/>
            <a:ext cx="58801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 err="1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팀명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: </a:t>
            </a:r>
            <a:r>
              <a:rPr lang="ko-KR" sz="3900" b="0" i="0" u="none" strike="noStrike" spc="-200" dirty="0" err="1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리프레시</a:t>
            </a:r>
            <a:endParaRPr lang="ko-KR" sz="3900" b="0" i="0" u="none" strike="noStrike" spc="-200" dirty="0">
              <a:solidFill>
                <a:srgbClr val="2F5CA1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42200" y="7696200"/>
            <a:ext cx="1955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팀장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: </a:t>
            </a:r>
            <a:r>
              <a:rPr lang="ko-KR" sz="2100" b="0" i="0" u="none" strike="noStrike" spc="-100" dirty="0" err="1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정지홍</a:t>
            </a:r>
            <a:endParaRPr lang="ko-KR" sz="2100" b="0" i="0" u="none" strike="noStrike" spc="-100" dirty="0">
              <a:solidFill>
                <a:srgbClr val="5B6AB8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94600" y="8077200"/>
            <a:ext cx="32512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: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이효재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, 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장익제</a:t>
            </a:r>
            <a:r>
              <a:rPr lang="en-US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, </a:t>
            </a:r>
            <a:r>
              <a:rPr lang="ko-KR" sz="2100" b="0" i="0" u="none" strike="noStrike" spc="-100" dirty="0">
                <a:solidFill>
                  <a:srgbClr val="5B6AB8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노현우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77100" y="2908300"/>
            <a:ext cx="37846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2F5CA1"/>
                </a:solidFill>
                <a:ea typeface="esamanru OTF Medium"/>
              </a:rPr>
              <a:t>프로젝트</a:t>
            </a:r>
            <a:r>
              <a:rPr lang="en-US" sz="5000" b="0" i="0" u="none" strike="noStrike">
                <a:solidFill>
                  <a:srgbClr val="2F5CA1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2F5CA1"/>
                </a:solidFill>
                <a:ea typeface="esamanru OTF Medium"/>
              </a:rPr>
              <a:t>이름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480300" y="13970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개발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추진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일정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478119"/>
              </p:ext>
            </p:extLst>
          </p:nvPr>
        </p:nvGraphicFramePr>
        <p:xfrm>
          <a:off x="4483100" y="2590800"/>
          <a:ext cx="9321800" cy="69088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26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주차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96D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추진</a:t>
                      </a:r>
                      <a:r>
                        <a:rPr lang="en-US" sz="2100" b="0" i="0" u="none" strike="noStrike" dirty="0">
                          <a:solidFill>
                            <a:srgbClr val="FFFFFF"/>
                          </a:solidFill>
                          <a:latin typeface="NanumSquare ExtraBold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FFFFFF"/>
                          </a:solidFill>
                          <a:ea typeface="NanumSquare ExtraBold"/>
                        </a:rPr>
                        <a:t>내용</a:t>
                      </a:r>
                      <a:endParaRPr lang="en-US" sz="1100" dirty="0"/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9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06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주제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선정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90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2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주제에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시장조사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자료조사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3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요구사항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관련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기술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4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요구사항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관련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기술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조사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5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 err="1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아키텍쳐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정의서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6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DB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설계서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작성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7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8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9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10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11</a:t>
                      </a:r>
                      <a:endParaRPr lang="en-US" sz="110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중간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테스트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피드백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12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13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개발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14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최종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테스트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및</a:t>
                      </a: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 </a:t>
                      </a: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디버깅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5542"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en-US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15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6199"/>
                        </a:lnSpc>
                        <a:defRPr/>
                      </a:pPr>
                      <a:r>
                        <a:rPr lang="ko-KR" sz="2100" b="0" i="0" u="none" strike="noStrike" dirty="0">
                          <a:solidFill>
                            <a:srgbClr val="8896D7"/>
                          </a:solidFill>
                          <a:latin typeface="esamanru OTF Medium" panose="020B0600000101010101" charset="-127"/>
                          <a:ea typeface="esamanru OTF Medium" panose="020B0600000101010101" charset="-127"/>
                        </a:rPr>
                        <a:t>배포</a:t>
                      </a:r>
                      <a:endParaRPr lang="en-US" sz="1100" dirty="0">
                        <a:latin typeface="esamanru OTF Medium" panose="020B0600000101010101" charset="-127"/>
                        <a:ea typeface="esamanru OTF Medium" panose="020B0600000101010101" charset="-127"/>
                      </a:endParaRPr>
                    </a:p>
                  </a:txBody>
                  <a:tcPr marL="19050" marR="19050" marT="19050" marB="19050" anchor="ctr">
                    <a:lnL w="5362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81" cap="flat" cmpd="sng" algn="ctr">
                      <a:solidFill>
                        <a:srgbClr val="8896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413500" y="4927600"/>
            <a:ext cx="5562600" cy="2133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0" b="0" i="0" u="none" strike="noStrike" spc="-600">
                <a:solidFill>
                  <a:srgbClr val="2F5CA1"/>
                </a:solidFill>
                <a:latin typeface="esamanru OTF Medium"/>
              </a:rPr>
              <a:t>Q &amp; A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0" y="4292600"/>
            <a:ext cx="571500" cy="58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700" y="4292600"/>
            <a:ext cx="5715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7061200"/>
            <a:ext cx="571500" cy="58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0" y="7061200"/>
            <a:ext cx="5715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6032500"/>
            <a:ext cx="141097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975100" y="43434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프로젝트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소개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51800" y="43434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시스템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개념도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05500" y="71120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역할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98100" y="71120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개발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추진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일정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242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09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300" y="4292600"/>
            <a:ext cx="571500" cy="584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128500" y="4330700"/>
            <a:ext cx="41402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핵심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관련</a:t>
            </a:r>
            <a:r>
              <a:rPr lang="en-US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7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26800" y="43815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54600" y="71628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47200" y="7162800"/>
            <a:ext cx="6731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05</a:t>
            </a:r>
            <a:endParaRPr lang="en-US" sz="2000" b="0" i="0" u="none" strike="noStrike" spc="-100" dirty="0">
              <a:solidFill>
                <a:srgbClr val="FFFFFF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8013700" y="1511300"/>
            <a:ext cx="22733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목차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선정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2578100"/>
            <a:ext cx="7137400" cy="692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2578100"/>
            <a:ext cx="5981700" cy="69215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985000" y="9639300"/>
            <a:ext cx="115189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 dirty="0" err="1">
                <a:solidFill>
                  <a:srgbClr val="9E9E9E"/>
                </a:solidFill>
                <a:ea typeface="esamanru OTF Medium"/>
              </a:rPr>
              <a:t>출저</a:t>
            </a:r>
            <a:r>
              <a:rPr lang="en-US" sz="2000" b="0" i="0" u="none" strike="noStrike" dirty="0">
                <a:solidFill>
                  <a:srgbClr val="9E9E9E"/>
                </a:solidFill>
                <a:latin typeface="esamanru OTF Medium"/>
              </a:rPr>
              <a:t> : </a:t>
            </a:r>
            <a:r>
              <a:rPr lang="ko-KR" sz="2000" b="0" i="0" u="none" strike="noStrike" dirty="0">
                <a:solidFill>
                  <a:srgbClr val="9E9E9E"/>
                </a:solidFill>
                <a:ea typeface="esamanru OTF Medium"/>
              </a:rPr>
              <a:t>관광지식정보시스템</a:t>
            </a:r>
            <a:r>
              <a:rPr lang="en-US" sz="2000" b="0" i="0" u="none" strike="noStrike" dirty="0">
                <a:solidFill>
                  <a:srgbClr val="9E9E9E"/>
                </a:solidFill>
                <a:latin typeface="esamanru OTF Medium"/>
              </a:rPr>
              <a:t> </a:t>
            </a:r>
            <a:r>
              <a:rPr lang="ko-KR" sz="2000" b="0" i="0" u="none" strike="noStrike" dirty="0" err="1">
                <a:solidFill>
                  <a:srgbClr val="9E9E9E"/>
                </a:solidFill>
                <a:ea typeface="esamanru OTF Medium"/>
              </a:rPr>
              <a:t>투어고인포</a:t>
            </a:r>
            <a:endParaRPr lang="ko-KR" sz="2000" b="0" i="0" u="none" strike="noStrike" dirty="0">
              <a:solidFill>
                <a:srgbClr val="9E9E9E"/>
              </a:solidFill>
              <a:ea typeface="esamanru OTF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선정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2578100"/>
            <a:ext cx="9855200" cy="690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718300" y="1333500"/>
            <a:ext cx="4546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주요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서비스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기능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3898900"/>
            <a:ext cx="228600" cy="22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5702300"/>
            <a:ext cx="228600" cy="228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0" y="7594600"/>
            <a:ext cx="228600" cy="2286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3835400" y="3581400"/>
            <a:ext cx="113411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AI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를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이용한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안전한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경로</a:t>
            </a:r>
            <a:r>
              <a:rPr lang="en-US" sz="5000" b="0" i="0" u="none" strike="noStrike" dirty="0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 dirty="0">
                <a:solidFill>
                  <a:srgbClr val="000000"/>
                </a:solidFill>
                <a:ea typeface="esamanru OTF Medium"/>
              </a:rPr>
              <a:t>추천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08400" y="5435600"/>
            <a:ext cx="106934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사람들이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이용한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경로를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커뮤니티에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추천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35400" y="7289800"/>
            <a:ext cx="91313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위험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구역에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접근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시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접근위험</a:t>
            </a:r>
            <a:r>
              <a:rPr lang="en-US" sz="5000" b="0" i="0" u="none" strike="noStrike">
                <a:solidFill>
                  <a:srgbClr val="000000"/>
                </a:solidFill>
                <a:latin typeface="esamanru OTF Medium"/>
              </a:rPr>
              <a:t> </a:t>
            </a:r>
            <a:r>
              <a:rPr lang="ko-KR" sz="5000" b="0" i="0" u="none" strike="noStrike">
                <a:solidFill>
                  <a:srgbClr val="000000"/>
                </a:solidFill>
                <a:ea typeface="esamanru OTF Medium"/>
              </a:rPr>
              <a:t>알람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4483100"/>
            <a:ext cx="9017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20100" y="2882900"/>
            <a:ext cx="1384300" cy="317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670300"/>
            <a:ext cx="5740400" cy="3289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73200" y="4660900"/>
            <a:ext cx="469900" cy="469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60500" y="47752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73200" y="5486400"/>
            <a:ext cx="469900" cy="4699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460500" y="55880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5283200"/>
            <a:ext cx="47498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4600" y="2451100"/>
            <a:ext cx="558800" cy="419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500" y="4254500"/>
            <a:ext cx="368300" cy="406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기대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효과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23300" y="42672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사용</a:t>
            </a:r>
            <a:r>
              <a:rPr lang="en-US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전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70100" y="47117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무분별한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범죄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위협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70100" y="55372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안전불감증으로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인한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경각심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저하에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취약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0" y="6375400"/>
            <a:ext cx="9017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458200" y="4787900"/>
            <a:ext cx="1384300" cy="3175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0" y="5308600"/>
            <a:ext cx="5740400" cy="328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8000" y="6515100"/>
            <a:ext cx="4749800" cy="12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38000" y="7353300"/>
            <a:ext cx="4749800" cy="1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89900" y="6159500"/>
            <a:ext cx="368300" cy="406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8661400" y="6172200"/>
            <a:ext cx="1244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사용</a:t>
            </a:r>
            <a:r>
              <a:rPr lang="en-US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22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후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534900" y="59436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범죄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피해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감소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34900" y="67691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여행객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비율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증가를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통한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지역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활성화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534900" y="7594600"/>
            <a:ext cx="4229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지역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주민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안전</a:t>
            </a:r>
            <a:r>
              <a:rPr lang="en-US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18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개선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5892800"/>
            <a:ext cx="469900" cy="4699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1976100" y="59944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01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6705600"/>
            <a:ext cx="469900" cy="4699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1976100" y="68199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02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1988800" y="7543800"/>
            <a:ext cx="469900" cy="4699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1976100" y="7645400"/>
            <a:ext cx="5080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500" b="0" i="0" u="none" strike="noStrike" spc="-100" dirty="0">
                <a:solidFill>
                  <a:srgbClr val="FFFFFF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600" y="2451100"/>
            <a:ext cx="5588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9" y="3086100"/>
            <a:ext cx="10090436" cy="6502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시스템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개념도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64600" y="4699000"/>
            <a:ext cx="8750300" cy="290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3700" b="0" i="0" u="none" strike="noStrike" dirty="0">
              <a:solidFill>
                <a:srgbClr val="000000"/>
              </a:solidFill>
              <a:latin typeface="esamanru OTF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1F201-A950-0303-F4D4-9887ED98956D}"/>
              </a:ext>
            </a:extLst>
          </p:cNvPr>
          <p:cNvSpPr txBox="1"/>
          <p:nvPr/>
        </p:nvSpPr>
        <p:spPr>
          <a:xfrm>
            <a:off x="10337025" y="5614025"/>
            <a:ext cx="6993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esamanru OTF Medium" panose="020B0600000101010101" charset="-127"/>
                <a:ea typeface="esamanru OTF Medium" panose="020B0600000101010101" charset="-127"/>
              </a:rPr>
              <a:t>사용자</a:t>
            </a:r>
            <a:r>
              <a:rPr lang="en-US" altLang="ko-KR" sz="4400" dirty="0">
                <a:latin typeface="esamanru OTF Medium" panose="020B0600000101010101" charset="-127"/>
                <a:ea typeface="esamanru OTF Medium" panose="020B0600000101010101" charset="-127"/>
              </a:rPr>
              <a:t>:</a:t>
            </a:r>
            <a:r>
              <a:rPr lang="ko-KR" altLang="en-US" sz="4400" b="0" i="0" dirty="0">
                <a:effectLst/>
                <a:latin typeface="esamanru OTF Medium" panose="020B0600000101010101" charset="-127"/>
                <a:ea typeface="esamanru OTF Medium" panose="020B0600000101010101" charset="-127"/>
              </a:rPr>
              <a:t>관광이나 이동경로의 </a:t>
            </a:r>
            <a:endParaRPr lang="en-US" altLang="ko-KR" sz="4400" b="0" i="0" dirty="0">
              <a:effectLst/>
              <a:latin typeface="esamanru OTF Medium" panose="020B0600000101010101" charset="-127"/>
              <a:ea typeface="esamanru OTF Medium" panose="020B0600000101010101" charset="-127"/>
            </a:endParaRPr>
          </a:p>
          <a:p>
            <a:r>
              <a:rPr lang="ko-KR" altLang="en-US" sz="4400" b="0" i="0" dirty="0">
                <a:effectLst/>
                <a:latin typeface="esamanru OTF Medium" panose="020B0600000101010101" charset="-127"/>
                <a:ea typeface="esamanru OTF Medium" panose="020B0600000101010101" charset="-127"/>
              </a:rPr>
              <a:t>안전도 평가를 원하는 사람</a:t>
            </a:r>
            <a:endParaRPr lang="ko-KR" altLang="en-US" sz="4400" dirty="0"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2273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78100"/>
            <a:ext cx="16751300" cy="692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59600" y="1333500"/>
            <a:ext cx="33274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핵심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관련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기술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0" y="8953500"/>
            <a:ext cx="647700" cy="647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400" y="3225800"/>
            <a:ext cx="3060700" cy="314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5500" y="3187700"/>
            <a:ext cx="3060700" cy="3149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3416300"/>
            <a:ext cx="2565400" cy="256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0600" y="3276600"/>
            <a:ext cx="2730500" cy="273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9800" y="3187700"/>
            <a:ext cx="3060700" cy="31496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552700" y="6845300"/>
            <a:ext cx="14986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MySQL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56600" y="6807200"/>
            <a:ext cx="9017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JSP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50800" y="3263900"/>
            <a:ext cx="2565400" cy="2565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3716000" y="6858000"/>
            <a:ext cx="5969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>
                <a:solidFill>
                  <a:srgbClr val="2F5CA1"/>
                </a:solidFill>
                <a:latin typeface="esamanru OTF Medium"/>
              </a:rPr>
              <a:t>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16751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16751300" cy="6921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00" y="5537200"/>
            <a:ext cx="85217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000" y="3810000"/>
            <a:ext cx="2387600" cy="3505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0" y="3771900"/>
            <a:ext cx="2387600" cy="3543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0000"/>
            <a:ext cx="2387600" cy="3505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1800" y="3771900"/>
            <a:ext cx="2387600" cy="354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4900" y="4673600"/>
            <a:ext cx="673100" cy="774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3100" y="2235200"/>
            <a:ext cx="1714500" cy="863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500" y="2425700"/>
            <a:ext cx="406400" cy="41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4800" y="8737600"/>
            <a:ext cx="1066800" cy="1066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30700" y="8940800"/>
            <a:ext cx="698500" cy="698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500" y="4673600"/>
            <a:ext cx="673100" cy="774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800" y="4673600"/>
            <a:ext cx="673100" cy="774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2700" y="4673600"/>
            <a:ext cx="673100" cy="774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6629400" y="1422400"/>
            <a:ext cx="50292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팀원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및</a:t>
            </a:r>
            <a:r>
              <a:rPr lang="en-US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 </a:t>
            </a:r>
            <a:r>
              <a:rPr lang="ko-KR" sz="3900" b="0" i="0" u="none" strike="noStrike" spc="-200" dirty="0">
                <a:solidFill>
                  <a:srgbClr val="2F5CA1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역할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62200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>
                <a:solidFill>
                  <a:srgbClr val="333333"/>
                </a:solidFill>
                <a:latin typeface="esamanru OTF Medium"/>
              </a:rPr>
              <a:t>PM , AI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25800" y="6146800"/>
            <a:ext cx="1524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 err="1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정지홍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591300" y="6146800"/>
            <a:ext cx="1854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이효재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09200" y="6146800"/>
            <a:ext cx="16256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노현우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411200" y="6146800"/>
            <a:ext cx="1816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200" b="0" i="0" u="none" strike="noStrike" spc="-100" dirty="0">
                <a:solidFill>
                  <a:srgbClr val="333333"/>
                </a:solidFill>
                <a:latin typeface="esamanru OTF Medium" panose="020B0600000101010101" charset="-127"/>
                <a:ea typeface="esamanru OTF Medium" panose="020B0600000101010101" charset="-127"/>
              </a:rPr>
              <a:t>장익제</a:t>
            </a:r>
            <a:endParaRPr lang="ko-KR" sz="2200" b="0" i="0" u="none" strike="noStrike" spc="-100" dirty="0">
              <a:solidFill>
                <a:srgbClr val="333333"/>
              </a:solidFill>
              <a:latin typeface="esamanru OTF Medium" panose="020B0600000101010101" charset="-127"/>
              <a:ea typeface="esamanru OTF Medium" panose="020B0600000101010101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918200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>
                <a:solidFill>
                  <a:srgbClr val="333333"/>
                </a:solidFill>
                <a:latin typeface="esamanru OTF Medium"/>
              </a:rPr>
              <a:t>BACK-END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08356" y="73787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 dirty="0">
                <a:solidFill>
                  <a:srgbClr val="333333"/>
                </a:solidFill>
                <a:latin typeface="esamanru OTF Medium"/>
              </a:rPr>
              <a:t>FRONT-END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63278" y="7404100"/>
            <a:ext cx="32639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0269"/>
              </a:lnSpc>
            </a:pPr>
            <a:r>
              <a:rPr lang="en-US" sz="3000" b="0" i="0" u="none" strike="noStrike" spc="-200" dirty="0">
                <a:solidFill>
                  <a:srgbClr val="333333"/>
                </a:solidFill>
                <a:latin typeface="esamanru OTF Medium"/>
              </a:rPr>
              <a:t>BACK-END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191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지홍정 지홍정</cp:lastModifiedBy>
  <cp:revision>5</cp:revision>
  <dcterms:created xsi:type="dcterms:W3CDTF">2006-08-16T00:00:00Z</dcterms:created>
  <dcterms:modified xsi:type="dcterms:W3CDTF">2025-03-31T03:24:18Z</dcterms:modified>
</cp:coreProperties>
</file>