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82" r:id="rId5"/>
    <p:sldId id="274" r:id="rId6"/>
    <p:sldId id="270" r:id="rId7"/>
    <p:sldId id="285" r:id="rId8"/>
    <p:sldId id="262" r:id="rId9"/>
    <p:sldId id="280" r:id="rId10"/>
    <p:sldId id="291" r:id="rId11"/>
    <p:sldId id="281" r:id="rId12"/>
    <p:sldId id="293" r:id="rId13"/>
    <p:sldId id="294" r:id="rId14"/>
    <p:sldId id="295" r:id="rId15"/>
    <p:sldId id="279" r:id="rId16"/>
    <p:sldId id="296" r:id="rId17"/>
    <p:sldId id="290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F9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5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재외국민 해외 범죄 피해 통계</a:t>
            </a:r>
            <a:endParaRPr lang="en-US" altLang="ko-KR" dirty="0"/>
          </a:p>
        </c:rich>
      </c:tx>
      <c:layout>
        <c:manualLayout>
          <c:xMode val="edge"/>
          <c:yMode val="edge"/>
          <c:x val="0.13363850948560771"/>
          <c:y val="3.58369224393813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3090194563775592"/>
          <c:y val="0.21407928663779632"/>
          <c:w val="0.83905499192256672"/>
          <c:h val="0.613498926836374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범죄 피해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13235</c:v>
                </c:pt>
                <c:pt idx="1">
                  <c:v>16335</c:v>
                </c:pt>
                <c:pt idx="2">
                  <c:v>9913</c:v>
                </c:pt>
                <c:pt idx="3">
                  <c:v>6498</c:v>
                </c:pt>
                <c:pt idx="4">
                  <c:v>11323</c:v>
                </c:pt>
                <c:pt idx="5">
                  <c:v>15769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E-48B8-84EB-1501E82423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233360"/>
        <c:axId val="161320744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열1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DFE-48B8-84EB-1501E824234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열2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  <c:pt idx="5">
                        <c:v>2023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4DFE-48B8-84EB-1501E8242344}"/>
                  </c:ext>
                </c:extLst>
              </c15:ser>
            </c15:filteredBarSeries>
          </c:ext>
        </c:extLst>
      </c:barChart>
      <c:catAx>
        <c:axId val="161323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207440"/>
        <c:crosses val="autoZero"/>
        <c:auto val="1"/>
        <c:lblAlgn val="ctr"/>
        <c:lblOffset val="100"/>
        <c:noMultiLvlLbl val="0"/>
      </c:catAx>
      <c:valAx>
        <c:axId val="16132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323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kbs.co.kr/news/pc/view/view.do?ncd=8060960#:~:text=%ED%95%9C%20%ED%95%B4%20%EC%A0%84%EC%9D%B8%202022%EB%85%84,4%20%EB%B0%B0%EC%97%90%20%EB%8B%AC%ED%95%98%EB%8A%94%20%EC%88%98%EC%B9%98%EC%9E%85%EB%8B%88%EB%8B%A4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atalab.visitkorea.or.kr/datalab/portal/nat/getOseaTourForm.do" TargetMode="External"/><Relationship Id="rId4" Type="http://schemas.openxmlformats.org/officeDocument/2006/relationships/hyperlink" Target="https://www.asiae.co.kr/article/2023092420182558485#:~:text=%EC%9B%90%EB%B3%B8%EB%B3%B4%EA%B8%B0%20%EC%95%84%EC%9D%B4%EC%BD%9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061138"/>
            <a:ext cx="509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</a:rPr>
              <a:t>리프레시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6" cy="3189516"/>
            <a:chOff x="3973796" y="1022198"/>
            <a:chExt cx="3954723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6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Dodge travel</a:t>
              </a:r>
              <a:endParaRPr lang="ko-KR" altLang="en-US" sz="2400" dirty="0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2F12-3741-FF3E-F7CC-2A62948B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3CF819-7F38-5D0F-53E4-C9854D43A2AA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C0417D-11A9-70CB-B1FF-1CE706F5D8E6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24B36-ABB5-CC6D-2F10-DEEBB6F4AE02}"/>
              </a:ext>
            </a:extLst>
          </p:cNvPr>
          <p:cNvSpPr txBox="1"/>
          <p:nvPr/>
        </p:nvSpPr>
        <p:spPr>
          <a:xfrm>
            <a:off x="1779156" y="423744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bg2">
                    <a:lumMod val="25000"/>
                  </a:schemeClr>
                </a:solidFill>
              </a:rPr>
              <a:t>위험지역 </a:t>
            </a:r>
            <a:r>
              <a:rPr lang="ko-KR" altLang="en-US" sz="3200" b="1" spc="600" dirty="0" err="1">
                <a:solidFill>
                  <a:schemeClr val="bg2">
                    <a:lumMod val="25000"/>
                  </a:schemeClr>
                </a:solidFill>
              </a:rPr>
              <a:t>진입알람</a:t>
            </a:r>
            <a:endParaRPr lang="ko-KR" altLang="en-US" sz="3200" b="1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03FE5-1FB6-EBD3-9375-0D7DC70C5ED3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8D771-DD48-25C2-6F99-7C18FA051316}"/>
              </a:ext>
            </a:extLst>
          </p:cNvPr>
          <p:cNvGrpSpPr/>
          <p:nvPr/>
        </p:nvGrpSpPr>
        <p:grpSpPr>
          <a:xfrm>
            <a:off x="2499874" y="1156588"/>
            <a:ext cx="2461605" cy="5367689"/>
            <a:chOff x="2074526" y="1041971"/>
            <a:chExt cx="2587128" cy="56414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DE89B55-4692-F158-6365-206ADE2B5D10}"/>
                </a:ext>
              </a:extLst>
            </p:cNvPr>
            <p:cNvSpPr/>
            <p:nvPr/>
          </p:nvSpPr>
          <p:spPr>
            <a:xfrm>
              <a:off x="2074526" y="1041971"/>
              <a:ext cx="2587128" cy="5641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 descr="텍스트, 지도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6094AEE-A87D-7828-79EE-46D4E37D2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784" y="1108877"/>
              <a:ext cx="2522612" cy="5523517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684AE-192C-3054-2940-0C9D5D6C73D2}"/>
              </a:ext>
            </a:extLst>
          </p:cNvPr>
          <p:cNvGrpSpPr/>
          <p:nvPr/>
        </p:nvGrpSpPr>
        <p:grpSpPr>
          <a:xfrm>
            <a:off x="7225780" y="1158996"/>
            <a:ext cx="2466346" cy="5378027"/>
            <a:chOff x="4693912" y="1052309"/>
            <a:chExt cx="2587128" cy="564140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1403EA7-15BA-3DEB-7176-E2D7F573AF97}"/>
                </a:ext>
              </a:extLst>
            </p:cNvPr>
            <p:cNvSpPr/>
            <p:nvPr/>
          </p:nvSpPr>
          <p:spPr>
            <a:xfrm>
              <a:off x="4693912" y="1052309"/>
              <a:ext cx="2587128" cy="5641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 descr="텍스트, 전자제품, 스크린샷, 컴퓨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8F5703C-9F36-AB44-BE2B-C770DDED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391" y="1108877"/>
              <a:ext cx="2434169" cy="5523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64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bg2">
                    <a:lumMod val="25000"/>
                  </a:schemeClr>
                </a:solidFill>
              </a:rPr>
              <a:t>실시간 뉴스 알림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3040685"/>
            <a:ext cx="3933825" cy="1399868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3040685"/>
            <a:ext cx="3933825" cy="1399868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3040685"/>
            <a:ext cx="3933825" cy="139986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45A423-CD6C-7300-EEA9-7DC5E4B30D96}"/>
              </a:ext>
            </a:extLst>
          </p:cNvPr>
          <p:cNvSpPr/>
          <p:nvPr/>
        </p:nvSpPr>
        <p:spPr>
          <a:xfrm rot="16200000">
            <a:off x="5567496" y="3237888"/>
            <a:ext cx="321466" cy="324590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FBFE51AC-7BC4-F254-48CC-6B061C43FD0E}"/>
              </a:ext>
            </a:extLst>
          </p:cNvPr>
          <p:cNvSpPr/>
          <p:nvPr/>
        </p:nvSpPr>
        <p:spPr>
          <a:xfrm rot="5400000" flipV="1">
            <a:off x="1964712" y="1095473"/>
            <a:ext cx="321466" cy="3222191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DDC7A188-F7DD-E38E-9BD3-3AF47F20B8EA}"/>
              </a:ext>
            </a:extLst>
          </p:cNvPr>
          <p:cNvSpPr/>
          <p:nvPr/>
        </p:nvSpPr>
        <p:spPr>
          <a:xfrm rot="5400000" flipV="1">
            <a:off x="9203929" y="1081724"/>
            <a:ext cx="321466" cy="3241676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5A72C7-558D-2573-7156-3D40E0F050E8}"/>
              </a:ext>
            </a:extLst>
          </p:cNvPr>
          <p:cNvSpPr txBox="1"/>
          <p:nvPr/>
        </p:nvSpPr>
        <p:spPr>
          <a:xfrm>
            <a:off x="1652158" y="2101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68DF4B-2775-FBF4-36A7-E217EA8D524C}"/>
              </a:ext>
            </a:extLst>
          </p:cNvPr>
          <p:cNvSpPr txBox="1"/>
          <p:nvPr/>
        </p:nvSpPr>
        <p:spPr>
          <a:xfrm>
            <a:off x="8855182" y="210161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앱 표시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7128A-D8E4-0BE4-ADB9-7402B1F9AE1A}"/>
              </a:ext>
            </a:extLst>
          </p:cNvPr>
          <p:cNvSpPr txBox="1"/>
          <p:nvPr/>
        </p:nvSpPr>
        <p:spPr>
          <a:xfrm>
            <a:off x="4716078" y="5096464"/>
            <a:ext cx="193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/>
              <a:t>Koelectra</a:t>
            </a:r>
            <a:r>
              <a:rPr lang="en-US" altLang="ko-KR" b="1" dirty="0"/>
              <a:t> base v3</a:t>
            </a:r>
          </a:p>
          <a:p>
            <a:pPr algn="ctr"/>
            <a:r>
              <a:rPr lang="ko-KR" altLang="en-US" dirty="0"/>
              <a:t>활용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1074386" y="3488103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기사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5094007" y="348810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키워드 추출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708744" y="3456352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위치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시간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에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범죄유형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이 발생했습니다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6C636-6624-895E-1B7B-A831185F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3EC9DE-F602-5020-BC46-8640A46DA63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490EE5-90C3-15D8-6747-D4D40124E3E9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E790BE-2632-C6FB-FBC1-A0830124D5E2}"/>
              </a:ext>
            </a:extLst>
          </p:cNvPr>
          <p:cNvSpPr txBox="1"/>
          <p:nvPr/>
        </p:nvSpPr>
        <p:spPr>
          <a:xfrm>
            <a:off x="1779156" y="423744"/>
            <a:ext cx="165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600" dirty="0">
                <a:solidFill>
                  <a:schemeClr val="bg2">
                    <a:lumMod val="25000"/>
                  </a:schemeClr>
                </a:solidFill>
              </a:rPr>
              <a:t>AI</a:t>
            </a:r>
            <a:r>
              <a:rPr lang="ko-KR" altLang="en-US" sz="3200" b="1" spc="600" dirty="0">
                <a:solidFill>
                  <a:schemeClr val="bg2">
                    <a:lumMod val="25000"/>
                  </a:schemeClr>
                </a:solidFill>
              </a:rPr>
              <a:t>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E0481-46E7-1A2B-89C2-91461A7D422F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구글 - 나무위키">
            <a:extLst>
              <a:ext uri="{FF2B5EF4-FFF2-40B4-BE49-F238E27FC236}">
                <a16:creationId xmlns:a16="http://schemas.microsoft.com/office/drawing/2014/main" id="{B01C18CF-29C8-E81B-8FD8-FDDA63E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7" y="1836097"/>
            <a:ext cx="37338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7FEB8-08B2-43F0-BE16-10D8C43F20F3}"/>
              </a:ext>
            </a:extLst>
          </p:cNvPr>
          <p:cNvSpPr txBox="1"/>
          <p:nvPr/>
        </p:nvSpPr>
        <p:spPr>
          <a:xfrm>
            <a:off x="1811890" y="3223425"/>
            <a:ext cx="18376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ELECTRA</a:t>
            </a:r>
          </a:p>
          <a:p>
            <a:pPr algn="ctr"/>
            <a:r>
              <a:rPr lang="en-US" altLang="ko-KR" sz="2800" b="1" dirty="0"/>
              <a:t>(NLP)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7035A-8B03-4979-878C-A9031A2A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82" y="1958859"/>
            <a:ext cx="2585235" cy="98319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6ECB6C1-BD8E-346F-567A-43072D157719}"/>
              </a:ext>
            </a:extLst>
          </p:cNvPr>
          <p:cNvSpPr/>
          <p:nvPr/>
        </p:nvSpPr>
        <p:spPr>
          <a:xfrm>
            <a:off x="4951917" y="3161869"/>
            <a:ext cx="2436700" cy="646330"/>
          </a:xfrm>
          <a:prstGeom prst="rightArrow">
            <a:avLst>
              <a:gd name="adj1" fmla="val 3640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D8FDA-3E37-2540-39FF-4C2F846881AB}"/>
              </a:ext>
            </a:extLst>
          </p:cNvPr>
          <p:cNvSpPr txBox="1"/>
          <p:nvPr/>
        </p:nvSpPr>
        <p:spPr>
          <a:xfrm>
            <a:off x="5388643" y="3869756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fine-tuning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0475C4-C4F1-D2FD-EF01-52CDECBC70B3}"/>
              </a:ext>
            </a:extLst>
          </p:cNvPr>
          <p:cNvSpPr txBox="1"/>
          <p:nvPr/>
        </p:nvSpPr>
        <p:spPr>
          <a:xfrm>
            <a:off x="7953307" y="3183938"/>
            <a:ext cx="4219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KoELECTRA-Base-v3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847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9A6C5-C7D6-B1BC-8F61-45E754359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DF9114-93E2-7DFC-13C0-A42DC9CBC74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47327-9777-DDC1-BD64-3D2667DE4D91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336DE-1FEF-31D9-BF98-E7F36F1B02CE}"/>
              </a:ext>
            </a:extLst>
          </p:cNvPr>
          <p:cNvSpPr txBox="1"/>
          <p:nvPr/>
        </p:nvSpPr>
        <p:spPr>
          <a:xfrm>
            <a:off x="1578499" y="433585"/>
            <a:ext cx="3653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595959"/>
                </a:solidFill>
                <a:latin typeface="Noto Sans CJK KR Medium"/>
              </a:rPr>
              <a:t>위험구역 회피 경로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1493C-E7D9-EDC5-5701-9D8A42BEB289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텍스트, 지도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420E66-F1B2-5650-E713-687A35B8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32" y="1183950"/>
            <a:ext cx="7639164" cy="53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E97C-700C-C02F-5E05-B3DD5B1B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32365E-CD2C-CE82-193E-E5D9B8F71817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8035CF-DBFF-DB64-FB8D-7D3E939C1523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B2245-2C69-7E80-B874-87C199F8364E}"/>
              </a:ext>
            </a:extLst>
          </p:cNvPr>
          <p:cNvSpPr txBox="1"/>
          <p:nvPr/>
        </p:nvSpPr>
        <p:spPr>
          <a:xfrm>
            <a:off x="1779156" y="423744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600" dirty="0">
                <a:solidFill>
                  <a:schemeClr val="bg2">
                    <a:lumMod val="25000"/>
                  </a:schemeClr>
                </a:solidFill>
              </a:rPr>
              <a:t>커뮤니티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88A8A-4CEA-E35A-92B9-300A12B4219E}"/>
              </a:ext>
            </a:extLst>
          </p:cNvPr>
          <p:cNvSpPr txBox="1"/>
          <p:nvPr/>
        </p:nvSpPr>
        <p:spPr>
          <a:xfrm>
            <a:off x="267629" y="531465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42BD61-FB3B-EF7C-AD85-5FE15AE4744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97" y="1008519"/>
            <a:ext cx="2956648" cy="5662555"/>
          </a:xfrm>
          <a:prstGeom prst="rect">
            <a:avLst/>
          </a:prstGeom>
        </p:spPr>
      </p:pic>
      <p:pic>
        <p:nvPicPr>
          <p:cNvPr id="7" name="그림 6" descr="텍스트, 스크린샷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978F98-88D3-89D4-B2A6-A402D9E777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00" y="975066"/>
            <a:ext cx="2985524" cy="56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시연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9" y="923653"/>
            <a:ext cx="147829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4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779758F-008B-F320-2051-1757B229BE2F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93BB5B-6000-6EFC-2856-350BD3DC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590194"/>
              <a:ext cx="12192000" cy="526780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A765567-A0D6-D60B-67A1-759C5102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65790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0744CC-5E2C-C32C-2B59-506C3E342EDE}"/>
              </a:ext>
            </a:extLst>
          </p:cNvPr>
          <p:cNvSpPr txBox="1"/>
          <p:nvPr/>
        </p:nvSpPr>
        <p:spPr>
          <a:xfrm>
            <a:off x="10407057" y="6488668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YTN</a:t>
            </a:r>
            <a:r>
              <a:rPr lang="ko-KR" altLang="en-US" dirty="0"/>
              <a:t>뉴스</a:t>
            </a:r>
            <a:r>
              <a:rPr lang="en-US" altLang="ko-KR" dirty="0"/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1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5D7BE4-5366-C5A6-EF8F-A84A399BAB3D}"/>
              </a:ext>
            </a:extLst>
          </p:cNvPr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F9B24-62C1-C4F6-27DC-7CA6C3F88BF9}"/>
              </a:ext>
            </a:extLst>
          </p:cNvPr>
          <p:cNvSpPr txBox="1"/>
          <p:nvPr/>
        </p:nvSpPr>
        <p:spPr>
          <a:xfrm>
            <a:off x="4128154" y="2587084"/>
            <a:ext cx="3935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accent6">
                    <a:lumMod val="50000"/>
                  </a:schemeClr>
                </a:solidFill>
              </a:rPr>
              <a:t>Q&amp;A</a:t>
            </a:r>
            <a:endParaRPr lang="ko-KR" altLang="en-US" sz="13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721264" y="291846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  <a:endParaRPr lang="en-US" altLang="ko-K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팀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기능설명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accent2"/>
                </a:solidFill>
              </a:rPr>
              <a:t>팀소개</a:t>
            </a:r>
            <a:endParaRPr lang="ko-KR" altLang="en-US" sz="3200" b="1" dirty="0">
              <a:solidFill>
                <a:schemeClr val="accent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1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&gt;&gt;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팀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C82E3F-4427-5E2C-053B-AFFCA7BA8917}"/>
              </a:ext>
            </a:extLst>
          </p:cNvPr>
          <p:cNvGrpSpPr/>
          <p:nvPr/>
        </p:nvGrpSpPr>
        <p:grpSpPr>
          <a:xfrm>
            <a:off x="496378" y="2000474"/>
            <a:ext cx="2041451" cy="3508786"/>
            <a:chOff x="496378" y="2000474"/>
            <a:chExt cx="2041451" cy="350878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9955797-C036-F27D-746B-CA12D21CA3D6}"/>
                </a:ext>
              </a:extLst>
            </p:cNvPr>
            <p:cNvSpPr/>
            <p:nvPr/>
          </p:nvSpPr>
          <p:spPr>
            <a:xfrm>
              <a:off x="496378" y="20004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B90ADF-D3E0-B796-4684-E57CB252A77A}"/>
                </a:ext>
              </a:extLst>
            </p:cNvPr>
            <p:cNvSpPr txBox="1"/>
            <p:nvPr/>
          </p:nvSpPr>
          <p:spPr>
            <a:xfrm>
              <a:off x="1068965" y="4686376"/>
              <a:ext cx="877163" cy="42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PM,</a:t>
              </a:r>
              <a:r>
                <a:rPr lang="ko-KR" altLang="en-US" sz="2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en-US" altLang="ko-KR" sz="2000" spc="-1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AI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FC5115A-7269-5A7D-7C1B-5DF9DB85E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273" y="2387964"/>
              <a:ext cx="1166554" cy="1166554"/>
            </a:xfrm>
            <a:prstGeom prst="ellipse">
              <a:avLst/>
            </a:prstGeom>
            <a:solidFill>
              <a:srgbClr val="C1D5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2707BEF-4AB7-4558-2F28-283C97561C2F}"/>
                </a:ext>
              </a:extLst>
            </p:cNvPr>
            <p:cNvCxnSpPr/>
            <p:nvPr/>
          </p:nvCxnSpPr>
          <p:spPr>
            <a:xfrm>
              <a:off x="860777" y="3694866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 descr="블랙, 어둠, 스크린샷, 흑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1D3793-644D-4835-84E6-CAD2E2339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645" y="2607783"/>
              <a:ext cx="726915" cy="72691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A2E8A7-2EB0-4AA6-2118-3D720EBC6B2D}"/>
                </a:ext>
              </a:extLst>
            </p:cNvPr>
            <p:cNvSpPr txBox="1"/>
            <p:nvPr/>
          </p:nvSpPr>
          <p:spPr>
            <a:xfrm>
              <a:off x="1068967" y="3819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정지홍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39FF34-C087-1193-6B09-4957E1E37510}"/>
              </a:ext>
            </a:extLst>
          </p:cNvPr>
          <p:cNvGrpSpPr/>
          <p:nvPr/>
        </p:nvGrpSpPr>
        <p:grpSpPr>
          <a:xfrm>
            <a:off x="3563017" y="2000474"/>
            <a:ext cx="2041451" cy="3508786"/>
            <a:chOff x="496378" y="2000474"/>
            <a:chExt cx="2041451" cy="350878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CE51C1-70DE-5E19-D7E5-7A14D79A238B}"/>
                </a:ext>
              </a:extLst>
            </p:cNvPr>
            <p:cNvSpPr/>
            <p:nvPr/>
          </p:nvSpPr>
          <p:spPr>
            <a:xfrm>
              <a:off x="496378" y="20004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1C7BE9-D9AE-593A-17FD-35150CF0AE12}"/>
                </a:ext>
              </a:extLst>
            </p:cNvPr>
            <p:cNvSpPr txBox="1"/>
            <p:nvPr/>
          </p:nvSpPr>
          <p:spPr>
            <a:xfrm>
              <a:off x="1046564" y="4686376"/>
              <a:ext cx="941075" cy="42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백엔드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CEE8C9A-FD89-D9C2-8E87-76211230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273" y="2387964"/>
              <a:ext cx="1166554" cy="1166554"/>
            </a:xfrm>
            <a:prstGeom prst="ellipse">
              <a:avLst/>
            </a:prstGeom>
            <a:solidFill>
              <a:srgbClr val="C1D5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3FE5EDB-DE08-EAAB-29D1-684B92741263}"/>
                </a:ext>
              </a:extLst>
            </p:cNvPr>
            <p:cNvCxnSpPr/>
            <p:nvPr/>
          </p:nvCxnSpPr>
          <p:spPr>
            <a:xfrm>
              <a:off x="860777" y="3694866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그림 66" descr="블랙, 어둠, 스크린샷, 흑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BEB106A-E761-0F3B-AD98-3852198C0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645" y="2607783"/>
              <a:ext cx="726915" cy="72691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EDD802-7BAB-F0D8-FF20-975B59F7C483}"/>
                </a:ext>
              </a:extLst>
            </p:cNvPr>
            <p:cNvSpPr txBox="1"/>
            <p:nvPr/>
          </p:nvSpPr>
          <p:spPr>
            <a:xfrm>
              <a:off x="1068967" y="3819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이효재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D045459-19F3-C229-E40B-FFDE75A52E98}"/>
              </a:ext>
            </a:extLst>
          </p:cNvPr>
          <p:cNvGrpSpPr/>
          <p:nvPr/>
        </p:nvGrpSpPr>
        <p:grpSpPr>
          <a:xfrm>
            <a:off x="6437785" y="2000474"/>
            <a:ext cx="2041451" cy="3508786"/>
            <a:chOff x="496378" y="2000474"/>
            <a:chExt cx="2041451" cy="3508786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4D81377-9F95-D874-E204-65CB855505DB}"/>
                </a:ext>
              </a:extLst>
            </p:cNvPr>
            <p:cNvSpPr/>
            <p:nvPr/>
          </p:nvSpPr>
          <p:spPr>
            <a:xfrm>
              <a:off x="496378" y="20004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6B12C1-1357-BD67-1652-6E615502374E}"/>
                </a:ext>
              </a:extLst>
            </p:cNvPr>
            <p:cNvSpPr txBox="1"/>
            <p:nvPr/>
          </p:nvSpPr>
          <p:spPr>
            <a:xfrm>
              <a:off x="838076" y="4686376"/>
              <a:ext cx="1358051" cy="42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spc="-1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프론트엔드</a:t>
              </a:r>
              <a:endPara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50D88A6-CCC8-1CEE-6382-6050682FE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273" y="2387964"/>
              <a:ext cx="1166554" cy="1166554"/>
            </a:xfrm>
            <a:prstGeom prst="ellipse">
              <a:avLst/>
            </a:prstGeom>
            <a:solidFill>
              <a:srgbClr val="C1D5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34D2E0D-86B8-26D9-1DB6-AC05EFE2C01E}"/>
                </a:ext>
              </a:extLst>
            </p:cNvPr>
            <p:cNvCxnSpPr/>
            <p:nvPr/>
          </p:nvCxnSpPr>
          <p:spPr>
            <a:xfrm>
              <a:off x="860777" y="3694866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 descr="블랙, 어둠, 스크린샷, 흑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CF5B7C0-B694-C766-573F-A13E969FA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645" y="2607783"/>
              <a:ext cx="726915" cy="72691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9F4E63-9F9A-E0CA-7DA5-F6CD1FB1CE26}"/>
                </a:ext>
              </a:extLst>
            </p:cNvPr>
            <p:cNvSpPr txBox="1"/>
            <p:nvPr/>
          </p:nvSpPr>
          <p:spPr>
            <a:xfrm>
              <a:off x="1068967" y="3819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장익제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C02F39D-607A-ADE6-D881-9489DC45355A}"/>
              </a:ext>
            </a:extLst>
          </p:cNvPr>
          <p:cNvGrpSpPr/>
          <p:nvPr/>
        </p:nvGrpSpPr>
        <p:grpSpPr>
          <a:xfrm>
            <a:off x="9504424" y="2000474"/>
            <a:ext cx="2041451" cy="3508786"/>
            <a:chOff x="496378" y="2000474"/>
            <a:chExt cx="2041451" cy="350878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4CF84F4-8A51-359E-891E-D645040AE793}"/>
                </a:ext>
              </a:extLst>
            </p:cNvPr>
            <p:cNvSpPr/>
            <p:nvPr/>
          </p:nvSpPr>
          <p:spPr>
            <a:xfrm>
              <a:off x="496378" y="20004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42CC1D-0B85-5494-A43C-0D2D7A02A399}"/>
                </a:ext>
              </a:extLst>
            </p:cNvPr>
            <p:cNvSpPr txBox="1"/>
            <p:nvPr/>
          </p:nvSpPr>
          <p:spPr>
            <a:xfrm>
              <a:off x="825239" y="4699724"/>
              <a:ext cx="1364616" cy="42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2000" spc="-15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프론트엔드</a:t>
              </a:r>
              <a:endParaRPr lang="ko-KR" altLang="en-US" sz="240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4910AC3-2B91-5FEF-F5F4-761D6761D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273" y="2387964"/>
              <a:ext cx="1166554" cy="1166554"/>
            </a:xfrm>
            <a:prstGeom prst="ellipse">
              <a:avLst/>
            </a:prstGeom>
            <a:solidFill>
              <a:srgbClr val="C1D5F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B1DB8E7-26C3-EDA3-241E-F242A480E9DE}"/>
                </a:ext>
              </a:extLst>
            </p:cNvPr>
            <p:cNvCxnSpPr/>
            <p:nvPr/>
          </p:nvCxnSpPr>
          <p:spPr>
            <a:xfrm>
              <a:off x="860777" y="3694866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그림 80" descr="블랙, 어둠, 스크린샷, 흑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8586607-957C-998C-12D6-859E38605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645" y="2607783"/>
              <a:ext cx="726915" cy="72691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C9F0CCE-F123-02E5-22F6-3DE36F7F71F4}"/>
                </a:ext>
              </a:extLst>
            </p:cNvPr>
            <p:cNvSpPr txBox="1"/>
            <p:nvPr/>
          </p:nvSpPr>
          <p:spPr>
            <a:xfrm>
              <a:off x="1068967" y="3819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노현우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45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</a:rPr>
              <a:t>2</a:t>
            </a:r>
            <a:endParaRPr lang="ko-KR" altLang="en-US" sz="199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158B75F-3C92-FDF5-215B-8BDCDDFA461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9FCEDB-89BF-20FB-0FFC-A3E4C8D052F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CF7C8-FC98-B40F-4BFB-BBDB7F299FCB}"/>
              </a:ext>
            </a:extLst>
          </p:cNvPr>
          <p:cNvSpPr txBox="1"/>
          <p:nvPr/>
        </p:nvSpPr>
        <p:spPr>
          <a:xfrm>
            <a:off x="1779156" y="48529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앱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C1DE6-7F3C-B637-372D-832F20EC3F5E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Part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989E9-6102-5F5D-99F8-38B06BD280CC}"/>
              </a:ext>
            </a:extLst>
          </p:cNvPr>
          <p:cNvSpPr/>
          <p:nvPr/>
        </p:nvSpPr>
        <p:spPr>
          <a:xfrm>
            <a:off x="4752622" y="1683837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367DB7-6A67-82D5-1C0A-F863435D9AE9}"/>
              </a:ext>
            </a:extLst>
          </p:cNvPr>
          <p:cNvSpPr/>
          <p:nvPr/>
        </p:nvSpPr>
        <p:spPr>
          <a:xfrm>
            <a:off x="3876900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943653-1EBE-FE87-043D-2819BCF9BAA2}"/>
              </a:ext>
            </a:extLst>
          </p:cNvPr>
          <p:cNvSpPr/>
          <p:nvPr/>
        </p:nvSpPr>
        <p:spPr>
          <a:xfrm>
            <a:off x="5704303" y="3321651"/>
            <a:ext cx="2610796" cy="2610796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A37D6-516D-B93D-D1DF-D903680E830D}"/>
              </a:ext>
            </a:extLst>
          </p:cNvPr>
          <p:cNvSpPr txBox="1"/>
          <p:nvPr/>
        </p:nvSpPr>
        <p:spPr>
          <a:xfrm>
            <a:off x="5164873" y="2456760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여행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53436-873F-0C6D-9D96-C3C218B1E942}"/>
              </a:ext>
            </a:extLst>
          </p:cNvPr>
          <p:cNvSpPr txBox="1"/>
          <p:nvPr/>
        </p:nvSpPr>
        <p:spPr>
          <a:xfrm>
            <a:off x="3821495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안전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203AF-B3F1-FCAB-6A55-9A1D69B99F7C}"/>
              </a:ext>
            </a:extLst>
          </p:cNvPr>
          <p:cNvSpPr txBox="1"/>
          <p:nvPr/>
        </p:nvSpPr>
        <p:spPr>
          <a:xfrm>
            <a:off x="6487696" y="4744208"/>
            <a:ext cx="186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94169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 자료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980125" y="1744442"/>
            <a:ext cx="4649994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>
            <a:cxnSpLocks/>
          </p:cNvCxnSpPr>
          <p:nvPr/>
        </p:nvCxnSpPr>
        <p:spPr>
          <a:xfrm>
            <a:off x="980125" y="1753673"/>
            <a:ext cx="46499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1084900" y="1828292"/>
            <a:ext cx="63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552685" y="1931251"/>
            <a:ext cx="282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accent1"/>
                </a:solidFill>
                <a:latin typeface="+mn-ea"/>
              </a:rPr>
              <a:t>해외 여행 관광객 통계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B86EA3-41C1-5640-212D-5ACC9B97D40A}"/>
              </a:ext>
            </a:extLst>
          </p:cNvPr>
          <p:cNvSpPr/>
          <p:nvPr/>
        </p:nvSpPr>
        <p:spPr>
          <a:xfrm>
            <a:off x="6604783" y="1755917"/>
            <a:ext cx="4649993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F02BB3-0E77-A01F-F5F8-0EB4F7BA0E77}"/>
              </a:ext>
            </a:extLst>
          </p:cNvPr>
          <p:cNvCxnSpPr>
            <a:cxnSpLocks/>
          </p:cNvCxnSpPr>
          <p:nvPr/>
        </p:nvCxnSpPr>
        <p:spPr>
          <a:xfrm>
            <a:off x="6604784" y="1765148"/>
            <a:ext cx="46499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7B7E74-031E-A54F-3347-BBA6B4431AC0}"/>
              </a:ext>
            </a:extLst>
          </p:cNvPr>
          <p:cNvSpPr txBox="1"/>
          <p:nvPr/>
        </p:nvSpPr>
        <p:spPr>
          <a:xfrm>
            <a:off x="6709559" y="1839767"/>
            <a:ext cx="63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>
            <a:cxnSpLocks/>
          </p:cNvCxnSpPr>
          <p:nvPr/>
        </p:nvCxnSpPr>
        <p:spPr>
          <a:xfrm>
            <a:off x="980125" y="5912718"/>
            <a:ext cx="464999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D8A0FE6-FE4A-ECDC-CFA4-011133FD00C6}"/>
              </a:ext>
            </a:extLst>
          </p:cNvPr>
          <p:cNvCxnSpPr>
            <a:cxnSpLocks/>
          </p:cNvCxnSpPr>
          <p:nvPr/>
        </p:nvCxnSpPr>
        <p:spPr>
          <a:xfrm>
            <a:off x="6604784" y="5920105"/>
            <a:ext cx="464999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76C000D-321E-D291-7BC7-6461F605B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492071"/>
              </p:ext>
            </p:extLst>
          </p:nvPr>
        </p:nvGraphicFramePr>
        <p:xfrm>
          <a:off x="6604784" y="1908008"/>
          <a:ext cx="4649992" cy="406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9EEB0A3-D023-FC9D-7001-F1F9ABB055DA}"/>
              </a:ext>
            </a:extLst>
          </p:cNvPr>
          <p:cNvSpPr txBox="1"/>
          <p:nvPr/>
        </p:nvSpPr>
        <p:spPr>
          <a:xfrm>
            <a:off x="7847758" y="6011375"/>
            <a:ext cx="35413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KBS-</a:t>
            </a:r>
            <a:r>
              <a:rPr lang="ko-KR" altLang="en-US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작년 해외 사건사고 피해 국민 </a:t>
            </a:r>
            <a:r>
              <a:rPr lang="en-US" altLang="ko-KR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ko-KR" altLang="en-US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만</a:t>
            </a:r>
            <a:r>
              <a:rPr lang="en-US" altLang="ko-KR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ko-KR" altLang="en-US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천명</a:t>
            </a:r>
            <a:r>
              <a:rPr lang="en-US" altLang="ko-KR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…2</a:t>
            </a:r>
            <a:r>
              <a:rPr lang="ko-KR" altLang="en-US" sz="1050" i="0" dirty="0" err="1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년새</a:t>
            </a:r>
            <a:r>
              <a:rPr lang="ko-KR" altLang="en-US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</a:t>
            </a:r>
            <a:r>
              <a:rPr lang="ko-KR" altLang="en-US" sz="1050" i="0" dirty="0">
                <a:solidFill>
                  <a:schemeClr val="bg2">
                    <a:lumMod val="75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배로</a:t>
            </a:r>
            <a:endParaRPr lang="ko-KR" altLang="en-US" sz="1050" i="0" dirty="0">
              <a:solidFill>
                <a:schemeClr val="bg2">
                  <a:lumMod val="75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B5A5-4963-27C6-4B4B-9A2D740D1D3E}"/>
              </a:ext>
            </a:extLst>
          </p:cNvPr>
          <p:cNvSpPr txBox="1"/>
          <p:nvPr/>
        </p:nvSpPr>
        <p:spPr>
          <a:xfrm>
            <a:off x="7847758" y="6272985"/>
            <a:ext cx="40094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아시아경제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올해 외국서 한국인 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명 살해됐다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사건</a:t>
            </a:r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ko-KR" altLang="en-US" sz="105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사고도 급증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hlinkClick r:id="rId5"/>
            <a:extLst>
              <a:ext uri="{FF2B5EF4-FFF2-40B4-BE49-F238E27FC236}">
                <a16:creationId xmlns:a16="http://schemas.microsoft.com/office/drawing/2014/main" id="{99BDD2AE-73DB-D0BC-B40B-BD9B9E77D5EB}"/>
              </a:ext>
            </a:extLst>
          </p:cNvPr>
          <p:cNvSpPr txBox="1"/>
          <p:nvPr/>
        </p:nvSpPr>
        <p:spPr>
          <a:xfrm>
            <a:off x="3197110" y="6015128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한국관광데이터랩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국민 해외여행 현황</a:t>
            </a:r>
          </a:p>
        </p:txBody>
      </p:sp>
      <p:pic>
        <p:nvPicPr>
          <p:cNvPr id="33" name="그림 3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D5CD62-9760-5BF0-26FF-C7889E66E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1" y="2747314"/>
            <a:ext cx="523948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810041-89AD-EDA3-1CC7-B251B650ED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0BB83A-85AE-40A1-28DD-F6865A5D1E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FA21-68F0-9A8C-67F7-7BB5B0770FBC}"/>
              </a:ext>
            </a:extLst>
          </p:cNvPr>
          <p:cNvSpPr txBox="1"/>
          <p:nvPr/>
        </p:nvSpPr>
        <p:spPr>
          <a:xfrm>
            <a:off x="4033577" y="3379930"/>
            <a:ext cx="4124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왜 필요할까</a:t>
            </a:r>
            <a:r>
              <a:rPr lang="en-US" altLang="ko-KR" sz="5400" b="1" dirty="0">
                <a:solidFill>
                  <a:schemeClr val="bg1"/>
                </a:solidFill>
              </a:rPr>
              <a:t>?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BD0FE-5846-0E53-487C-FA000042C453}"/>
              </a:ext>
            </a:extLst>
          </p:cNvPr>
          <p:cNvSpPr txBox="1"/>
          <p:nvPr/>
        </p:nvSpPr>
        <p:spPr>
          <a:xfrm>
            <a:off x="5525170" y="2297152"/>
            <a:ext cx="114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Q.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F429D"/>
                </a:solidFill>
                <a:effectLst/>
                <a:uLnTx/>
                <a:uFillTx/>
                <a:latin typeface="Pretendard"/>
                <a:cs typeface="+mn-cs"/>
              </a:rPr>
              <a:t>기능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38269" y="923653"/>
            <a:ext cx="147828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900" b="1" i="0" u="none" strike="noStrike" kern="1200" cap="none" spc="0" normalizeH="0" baseline="0" noProof="0" dirty="0">
                <a:ln>
                  <a:noFill/>
                </a:ln>
                <a:solidFill>
                  <a:srgbClr val="0F429D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0F429D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167</Words>
  <Application>Microsoft Office PowerPoint</Application>
  <PresentationFormat>와이드스크린</PresentationFormat>
  <Paragraphs>79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 Sans CJK KR Medium</vt:lpstr>
      <vt:lpstr>Noto Sans KR</vt:lpstr>
      <vt:lpstr>Pretendard</vt:lpstr>
      <vt:lpstr>Pretendard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정지홍</cp:lastModifiedBy>
  <cp:revision>35</cp:revision>
  <dcterms:created xsi:type="dcterms:W3CDTF">2022-07-11T04:17:28Z</dcterms:created>
  <dcterms:modified xsi:type="dcterms:W3CDTF">2025-06-20T04:53:39Z</dcterms:modified>
</cp:coreProperties>
</file>