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59" r:id="rId4"/>
    <p:sldId id="269" r:id="rId5"/>
    <p:sldId id="266" r:id="rId6"/>
    <p:sldId id="256" r:id="rId7"/>
    <p:sldId id="261" r:id="rId8"/>
    <p:sldId id="273" r:id="rId9"/>
    <p:sldId id="275" r:id="rId10"/>
    <p:sldId id="274" r:id="rId11"/>
    <p:sldId id="260" r:id="rId12"/>
    <p:sldId id="257" r:id="rId13"/>
    <p:sldId id="268" r:id="rId14"/>
    <p:sldId id="262" r:id="rId15"/>
    <p:sldId id="282" r:id="rId16"/>
    <p:sldId id="267" r:id="rId17"/>
    <p:sldId id="283" r:id="rId18"/>
    <p:sldId id="272" r:id="rId19"/>
    <p:sldId id="263" r:id="rId20"/>
    <p:sldId id="278" r:id="rId21"/>
    <p:sldId id="279" r:id="rId22"/>
    <p:sldId id="280" r:id="rId23"/>
    <p:sldId id="270" r:id="rId24"/>
    <p:sldId id="271" r:id="rId25"/>
    <p:sldId id="281" r:id="rId26"/>
    <p:sldId id="264"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51"/>
    <a:srgbClr val="F2F4EB"/>
    <a:srgbClr val="F4F4F4"/>
    <a:srgbClr val="FFFFFF"/>
    <a:srgbClr val="F7F7F7"/>
    <a:srgbClr val="ED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4" d="100"/>
          <a:sy n="74"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F93F20-A828-46E7-AA2E-BBA32B994DEA}"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177330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93F20-A828-46E7-AA2E-BBA32B994DEA}"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159717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93F20-A828-46E7-AA2E-BBA32B994DEA}"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362165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93F20-A828-46E7-AA2E-BBA32B994DEA}"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90439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93F20-A828-46E7-AA2E-BBA32B994DEA}"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423260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F93F20-A828-46E7-AA2E-BBA32B994DEA}"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311226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F93F20-A828-46E7-AA2E-BBA32B994DEA}"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167639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F93F20-A828-46E7-AA2E-BBA32B994DEA}"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241801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93F20-A828-46E7-AA2E-BBA32B994DEA}"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417694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93F20-A828-46E7-AA2E-BBA32B994DEA}"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245852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93F20-A828-46E7-AA2E-BBA32B994DEA}"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E58C-A0CC-405D-B4FF-2A04BA789ADE}" type="slidenum">
              <a:rPr lang="en-US" smtClean="0"/>
              <a:t>‹#›</a:t>
            </a:fld>
            <a:endParaRPr lang="en-US"/>
          </a:p>
        </p:txBody>
      </p:sp>
    </p:spTree>
    <p:extLst>
      <p:ext uri="{BB962C8B-B14F-4D97-AF65-F5344CB8AC3E}">
        <p14:creationId xmlns:p14="http://schemas.microsoft.com/office/powerpoint/2010/main" val="7028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3F20-A828-46E7-AA2E-BBA32B994DEA}"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BE58C-A0CC-405D-B4FF-2A04BA789ADE}" type="slidenum">
              <a:rPr lang="en-US" smtClean="0"/>
              <a:t>‹#›</a:t>
            </a:fld>
            <a:endParaRPr lang="en-US"/>
          </a:p>
        </p:txBody>
      </p:sp>
    </p:spTree>
    <p:extLst>
      <p:ext uri="{BB962C8B-B14F-4D97-AF65-F5344CB8AC3E}">
        <p14:creationId xmlns:p14="http://schemas.microsoft.com/office/powerpoint/2010/main" val="178428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www3.weforum.org/docs/WEF_Jobs_of_Tomorrow_2020.pdf"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5.png"/><Relationship Id="rId5" Type="http://schemas.openxmlformats.org/officeDocument/2006/relationships/image" Target="../media/image25.png"/><Relationship Id="rId10" Type="http://schemas.openxmlformats.org/officeDocument/2006/relationships/image" Target="../media/image4.png"/><Relationship Id="rId4" Type="http://schemas.openxmlformats.org/officeDocument/2006/relationships/image" Target="../media/image2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ilma-ila"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2551"/>
        </a:solidFill>
        <a:effectLst/>
      </p:bgPr>
    </p:bg>
    <p:spTree>
      <p:nvGrpSpPr>
        <p:cNvPr id="1" name=""/>
        <p:cNvGrpSpPr/>
        <p:nvPr/>
      </p:nvGrpSpPr>
      <p:grpSpPr>
        <a:xfrm>
          <a:off x="0" y="0"/>
          <a:ext cx="0" cy="0"/>
          <a:chOff x="0" y="0"/>
          <a:chExt cx="0" cy="0"/>
        </a:xfrm>
      </p:grpSpPr>
      <p:grpSp>
        <p:nvGrpSpPr>
          <p:cNvPr id="18" name="Group 17"/>
          <p:cNvGrpSpPr/>
          <p:nvPr/>
        </p:nvGrpSpPr>
        <p:grpSpPr>
          <a:xfrm>
            <a:off x="2878667" y="640360"/>
            <a:ext cx="9313333" cy="6005973"/>
            <a:chOff x="838201" y="880533"/>
            <a:chExt cx="10024528" cy="4732867"/>
          </a:xfrm>
          <a:blipFill>
            <a:blip r:embed="rId2"/>
            <a:stretch>
              <a:fillRect/>
            </a:stretch>
          </a:blipFill>
        </p:grpSpPr>
        <p:sp>
          <p:nvSpPr>
            <p:cNvPr id="2" name="Rounded Rectangle 1"/>
            <p:cNvSpPr/>
            <p:nvPr/>
          </p:nvSpPr>
          <p:spPr>
            <a:xfrm>
              <a:off x="838201" y="880533"/>
              <a:ext cx="626533" cy="46905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464734" y="1532467"/>
              <a:ext cx="626533" cy="3471333"/>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091267" y="1117601"/>
              <a:ext cx="626533" cy="4182532"/>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717800" y="880533"/>
              <a:ext cx="626533" cy="46905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344333" y="1532467"/>
              <a:ext cx="626533" cy="3471333"/>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970866" y="1117601"/>
              <a:ext cx="626533" cy="4182532"/>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597399" y="880533"/>
              <a:ext cx="626533" cy="46905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23932" y="1532467"/>
              <a:ext cx="626533" cy="3471333"/>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850465" y="1117601"/>
              <a:ext cx="626533" cy="4182532"/>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76998" y="880533"/>
              <a:ext cx="626533" cy="46905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103531" y="1532467"/>
              <a:ext cx="626533" cy="3471333"/>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30064" y="1117601"/>
              <a:ext cx="626533" cy="4182532"/>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356597" y="880533"/>
              <a:ext cx="626533" cy="46905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983130" y="1532467"/>
              <a:ext cx="626533" cy="3471333"/>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609663" y="1117601"/>
              <a:ext cx="626533" cy="4182532"/>
            </a:xfrm>
            <a:prstGeom prst="roundRect">
              <a:avLst>
                <a:gd name="adj" fmla="val 45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236196" y="922866"/>
              <a:ext cx="626533" cy="46905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116830" y="2321140"/>
            <a:ext cx="12258146" cy="1323439"/>
          </a:xfrm>
          <a:prstGeom prst="rect">
            <a:avLst/>
          </a:prstGeom>
          <a:noFill/>
        </p:spPr>
        <p:txBody>
          <a:bodyPr wrap="square" rtlCol="0">
            <a:spAutoFit/>
          </a:bodyPr>
          <a:lstStyle/>
          <a:p>
            <a:r>
              <a:rPr lang="en-US" sz="4000" dirty="0" smtClean="0">
                <a:solidFill>
                  <a:schemeClr val="bg1"/>
                </a:solidFill>
                <a:latin typeface="Clarendon Blk BT" panose="02040905050505020204" pitchFamily="18" charset="0"/>
              </a:rPr>
              <a:t>DATA  ANALYTICS</a:t>
            </a:r>
          </a:p>
          <a:p>
            <a:r>
              <a:rPr lang="en-US" sz="4000" dirty="0" smtClean="0">
                <a:solidFill>
                  <a:schemeClr val="bg1"/>
                </a:solidFill>
                <a:latin typeface="Clarendon Blk BT" panose="02040905050505020204" pitchFamily="18" charset="0"/>
              </a:rPr>
              <a:t>WORKSHOP</a:t>
            </a:r>
            <a:endParaRPr lang="en-US" sz="4000" dirty="0">
              <a:solidFill>
                <a:schemeClr val="bg1"/>
              </a:solidFill>
              <a:latin typeface="Clarendon Blk BT" panose="02040905050505020204" pitchFamily="18" charset="0"/>
            </a:endParaRPr>
          </a:p>
        </p:txBody>
      </p:sp>
      <p:sp>
        <p:nvSpPr>
          <p:cNvPr id="20" name="TextBox 19"/>
          <p:cNvSpPr txBox="1"/>
          <p:nvPr/>
        </p:nvSpPr>
        <p:spPr>
          <a:xfrm>
            <a:off x="242094" y="6029884"/>
            <a:ext cx="12258146" cy="523220"/>
          </a:xfrm>
          <a:prstGeom prst="rect">
            <a:avLst/>
          </a:prstGeom>
          <a:noFill/>
        </p:spPr>
        <p:txBody>
          <a:bodyPr wrap="square" rtlCol="0">
            <a:spAutoFit/>
          </a:bodyPr>
          <a:lstStyle/>
          <a:p>
            <a:r>
              <a:rPr lang="en-US" sz="1400" dirty="0" smtClean="0">
                <a:solidFill>
                  <a:schemeClr val="bg1"/>
                </a:solidFill>
                <a:latin typeface="Clarendon Blk BT" panose="02040905050505020204" pitchFamily="18" charset="0"/>
              </a:rPr>
              <a:t>Presenter: Miss </a:t>
            </a:r>
            <a:r>
              <a:rPr lang="en-US" sz="1400" dirty="0" err="1" smtClean="0">
                <a:solidFill>
                  <a:schemeClr val="bg1"/>
                </a:solidFill>
                <a:latin typeface="Clarendon Blk BT" panose="02040905050505020204" pitchFamily="18" charset="0"/>
              </a:rPr>
              <a:t>Ilma</a:t>
            </a:r>
            <a:endParaRPr lang="en-US" sz="1400" dirty="0" smtClean="0">
              <a:solidFill>
                <a:schemeClr val="bg1"/>
              </a:solidFill>
              <a:latin typeface="Clarendon Blk BT" panose="02040905050505020204" pitchFamily="18" charset="0"/>
            </a:endParaRPr>
          </a:p>
          <a:p>
            <a:r>
              <a:rPr lang="en-US" sz="1400" dirty="0" smtClean="0">
                <a:solidFill>
                  <a:schemeClr val="bg1"/>
                </a:solidFill>
                <a:latin typeface="Clarendon Blk BT" panose="02040905050505020204" pitchFamily="18" charset="0"/>
              </a:rPr>
              <a:t>17</a:t>
            </a:r>
            <a:r>
              <a:rPr lang="en-US" sz="1400" baseline="30000" dirty="0" smtClean="0">
                <a:solidFill>
                  <a:schemeClr val="bg1"/>
                </a:solidFill>
                <a:latin typeface="Clarendon Blk BT" panose="02040905050505020204" pitchFamily="18" charset="0"/>
              </a:rPr>
              <a:t>TH</a:t>
            </a:r>
            <a:r>
              <a:rPr lang="en-US" sz="1400" dirty="0" smtClean="0">
                <a:solidFill>
                  <a:schemeClr val="bg1"/>
                </a:solidFill>
                <a:latin typeface="Clarendon Blk BT" panose="02040905050505020204" pitchFamily="18" charset="0"/>
              </a:rPr>
              <a:t> FEB 2024</a:t>
            </a:r>
            <a:endParaRPr lang="en-US" sz="1400" dirty="0">
              <a:solidFill>
                <a:schemeClr val="bg1"/>
              </a:solidFill>
              <a:latin typeface="Clarendon Blk BT" panose="02040905050505020204" pitchFamily="18" charset="0"/>
            </a:endParaRPr>
          </a:p>
        </p:txBody>
      </p:sp>
    </p:spTree>
    <p:extLst>
      <p:ext uri="{BB962C8B-B14F-4D97-AF65-F5344CB8AC3E}">
        <p14:creationId xmlns:p14="http://schemas.microsoft.com/office/powerpoint/2010/main" val="1744965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p:cNvGrpSpPr/>
          <p:nvPr/>
        </p:nvGrpSpPr>
        <p:grpSpPr>
          <a:xfrm>
            <a:off x="104944" y="5955202"/>
            <a:ext cx="12045266" cy="1350369"/>
            <a:chOff x="104944" y="5955202"/>
            <a:chExt cx="12045266" cy="135036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5" name="Rectangle 4"/>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7" name="TextBox 6"/>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924350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grpSp>
        <p:nvGrpSpPr>
          <p:cNvPr id="3" name="Group 2"/>
          <p:cNvGrpSpPr/>
          <p:nvPr/>
        </p:nvGrpSpPr>
        <p:grpSpPr>
          <a:xfrm>
            <a:off x="104944" y="6071113"/>
            <a:ext cx="12045266" cy="1350369"/>
            <a:chOff x="104944" y="5955202"/>
            <a:chExt cx="12045266" cy="135036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6" name="Rectangle 5"/>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8" name="TextBox 7"/>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3514956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1734" y="1337618"/>
            <a:ext cx="7514333" cy="4976380"/>
          </a:xfrm>
          <a:prstGeom prst="rect">
            <a:avLst/>
          </a:prstGeom>
        </p:spPr>
      </p:pic>
      <p:sp>
        <p:nvSpPr>
          <p:cNvPr id="3" name="Rectangle 2"/>
          <p:cNvSpPr/>
          <p:nvPr/>
        </p:nvSpPr>
        <p:spPr>
          <a:xfrm>
            <a:off x="2501734" y="6333442"/>
            <a:ext cx="6096000" cy="369332"/>
          </a:xfrm>
          <a:prstGeom prst="rect">
            <a:avLst/>
          </a:prstGeom>
        </p:spPr>
        <p:txBody>
          <a:bodyPr>
            <a:spAutoFit/>
          </a:bodyPr>
          <a:lstStyle/>
          <a:p>
            <a:pPr algn="ctr"/>
            <a:r>
              <a:rPr lang="en-US" dirty="0" smtClean="0">
                <a:hlinkClick r:id="rId3"/>
              </a:rPr>
              <a:t>World Economic Forum – Jobs of Tomorrow</a:t>
            </a:r>
            <a:endParaRPr lang="en-US" dirty="0"/>
          </a:p>
        </p:txBody>
      </p:sp>
      <p:sp>
        <p:nvSpPr>
          <p:cNvPr id="4" name="TextBox 3"/>
          <p:cNvSpPr txBox="1"/>
          <p:nvPr/>
        </p:nvSpPr>
        <p:spPr>
          <a:xfrm>
            <a:off x="1253067" y="364067"/>
            <a:ext cx="10117666" cy="769441"/>
          </a:xfrm>
          <a:prstGeom prst="rect">
            <a:avLst/>
          </a:prstGeom>
          <a:noFill/>
        </p:spPr>
        <p:txBody>
          <a:bodyPr wrap="square" rtlCol="0">
            <a:spAutoFit/>
          </a:bodyPr>
          <a:lstStyle/>
          <a:p>
            <a:pPr algn="ctr"/>
            <a:r>
              <a:rPr lang="en-US" sz="4400" dirty="0" smtClean="0">
                <a:latin typeface="News706 BT" panose="02040804060705020204" pitchFamily="18" charset="0"/>
              </a:rPr>
              <a:t>Future Scope of</a:t>
            </a:r>
            <a:r>
              <a:rPr lang="en-US" sz="4400" dirty="0" smtClean="0"/>
              <a:t> </a:t>
            </a:r>
            <a:r>
              <a:rPr lang="en-US" sz="4400" dirty="0">
                <a:latin typeface="News706 BT" panose="02040804060705020204" pitchFamily="18" charset="0"/>
              </a:rPr>
              <a:t>Data</a:t>
            </a:r>
            <a:r>
              <a:rPr lang="en-US" sz="4400" dirty="0"/>
              <a:t> </a:t>
            </a:r>
            <a:r>
              <a:rPr lang="en-US" sz="4400" dirty="0" smtClean="0">
                <a:latin typeface="News706 BT" panose="02040804060705020204" pitchFamily="18" charset="0"/>
              </a:rPr>
              <a:t>Analyst</a:t>
            </a:r>
            <a:endParaRPr lang="en-US" sz="4400" dirty="0">
              <a:latin typeface="News706 BT" panose="02040804060705020204" pitchFamily="18" charset="0"/>
            </a:endParaRPr>
          </a:p>
        </p:txBody>
      </p:sp>
    </p:spTree>
    <p:extLst>
      <p:ext uri="{BB962C8B-B14F-4D97-AF65-F5344CB8AC3E}">
        <p14:creationId xmlns:p14="http://schemas.microsoft.com/office/powerpoint/2010/main" val="3640797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grpSp>
        <p:nvGrpSpPr>
          <p:cNvPr id="3" name="Group 2"/>
          <p:cNvGrpSpPr/>
          <p:nvPr/>
        </p:nvGrpSpPr>
        <p:grpSpPr>
          <a:xfrm>
            <a:off x="104944" y="6058234"/>
            <a:ext cx="12045266" cy="1350369"/>
            <a:chOff x="104944" y="5955202"/>
            <a:chExt cx="12045266" cy="135036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5" name="Rectangle 4"/>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7" name="TextBox 6"/>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716516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5105400" y="1151466"/>
            <a:ext cx="6129866" cy="4708981"/>
          </a:xfrm>
          <a:prstGeom prst="rect">
            <a:avLst/>
          </a:prstGeom>
          <a:noFill/>
        </p:spPr>
        <p:txBody>
          <a:bodyPr wrap="square" rtlCol="0">
            <a:spAutoFit/>
          </a:bodyPr>
          <a:lstStyle/>
          <a:p>
            <a:pPr algn="ctr"/>
            <a:r>
              <a:rPr lang="en-US" sz="6000" dirty="0">
                <a:latin typeface="News706 BT" panose="02040804060705020204" pitchFamily="18" charset="0"/>
              </a:rPr>
              <a:t>Can Anyone </a:t>
            </a:r>
            <a:endParaRPr lang="en-US" sz="6000" dirty="0" smtClean="0">
              <a:latin typeface="News706 BT" panose="02040804060705020204" pitchFamily="18" charset="0"/>
            </a:endParaRPr>
          </a:p>
          <a:p>
            <a:pPr algn="ctr"/>
            <a:r>
              <a:rPr lang="en-US" sz="6000" dirty="0" smtClean="0">
                <a:latin typeface="News706 BT" panose="02040804060705020204" pitchFamily="18" charset="0"/>
              </a:rPr>
              <a:t>Become a</a:t>
            </a:r>
          </a:p>
          <a:p>
            <a:pPr algn="ctr"/>
            <a:r>
              <a:rPr lang="en-US" sz="6000" dirty="0" smtClean="0">
                <a:latin typeface="News706 BT" panose="02040804060705020204" pitchFamily="18" charset="0"/>
              </a:rPr>
              <a:t> </a:t>
            </a:r>
            <a:r>
              <a:rPr lang="en-US" sz="6000" dirty="0">
                <a:latin typeface="News706 BT" panose="02040804060705020204" pitchFamily="18" charset="0"/>
              </a:rPr>
              <a:t>Data Analyst Without Any Experience?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1" y="704533"/>
            <a:ext cx="4589462" cy="6153468"/>
          </a:xfrm>
          <a:prstGeom prst="rect">
            <a:avLst/>
          </a:prstGeom>
        </p:spPr>
      </p:pic>
    </p:spTree>
    <p:extLst>
      <p:ext uri="{BB962C8B-B14F-4D97-AF65-F5344CB8AC3E}">
        <p14:creationId xmlns:p14="http://schemas.microsoft.com/office/powerpoint/2010/main" val="3916521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4475"/>
          <a:stretch/>
        </p:blipFill>
        <p:spPr>
          <a:xfrm>
            <a:off x="1" y="1802831"/>
            <a:ext cx="12192000" cy="5003653"/>
          </a:xfrm>
          <a:prstGeom prst="rect">
            <a:avLst/>
          </a:prstGeom>
        </p:spPr>
      </p:pic>
      <p:sp>
        <p:nvSpPr>
          <p:cNvPr id="10" name="TextBox 9"/>
          <p:cNvSpPr txBox="1"/>
          <p:nvPr/>
        </p:nvSpPr>
        <p:spPr>
          <a:xfrm>
            <a:off x="1" y="264258"/>
            <a:ext cx="11942234" cy="1323439"/>
          </a:xfrm>
          <a:prstGeom prst="rect">
            <a:avLst/>
          </a:prstGeom>
          <a:noFill/>
        </p:spPr>
        <p:txBody>
          <a:bodyPr wrap="square" rtlCol="0">
            <a:spAutoFit/>
          </a:bodyPr>
          <a:lstStyle/>
          <a:p>
            <a:pPr algn="ctr"/>
            <a:r>
              <a:rPr lang="en-US" sz="4000" dirty="0" smtClean="0">
                <a:latin typeface="News706 BT" panose="02040804060705020204" pitchFamily="18" charset="0"/>
              </a:rPr>
              <a:t>WHO SHOULD DO THE DATA ANALYTICS COURSE? </a:t>
            </a:r>
            <a:endParaRPr lang="en-US" sz="4000" dirty="0">
              <a:latin typeface="News706 BT" panose="02040804060705020204" pitchFamily="18" charset="0"/>
            </a:endParaRPr>
          </a:p>
        </p:txBody>
      </p:sp>
      <p:grpSp>
        <p:nvGrpSpPr>
          <p:cNvPr id="4" name="Group 3"/>
          <p:cNvGrpSpPr/>
          <p:nvPr/>
        </p:nvGrpSpPr>
        <p:grpSpPr>
          <a:xfrm>
            <a:off x="104944" y="5955202"/>
            <a:ext cx="12045266" cy="1350369"/>
            <a:chOff x="104944" y="5955202"/>
            <a:chExt cx="12045266" cy="135036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6" name="Rectangle 5"/>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8" name="TextBox 7"/>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383120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F6F6"/>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2678"/>
          <a:stretch/>
        </p:blipFill>
        <p:spPr>
          <a:xfrm>
            <a:off x="264017" y="961218"/>
            <a:ext cx="11663966" cy="5896782"/>
          </a:xfrm>
          <a:prstGeom prst="rect">
            <a:avLst/>
          </a:prstGeom>
        </p:spPr>
      </p:pic>
      <p:sp>
        <p:nvSpPr>
          <p:cNvPr id="4" name="TextBox 3"/>
          <p:cNvSpPr txBox="1"/>
          <p:nvPr/>
        </p:nvSpPr>
        <p:spPr>
          <a:xfrm>
            <a:off x="124883" y="135469"/>
            <a:ext cx="11942234" cy="707886"/>
          </a:xfrm>
          <a:prstGeom prst="rect">
            <a:avLst/>
          </a:prstGeom>
          <a:noFill/>
        </p:spPr>
        <p:txBody>
          <a:bodyPr wrap="square" rtlCol="0">
            <a:spAutoFit/>
          </a:bodyPr>
          <a:lstStyle/>
          <a:p>
            <a:pPr algn="ctr"/>
            <a:r>
              <a:rPr lang="en-US" sz="4000" dirty="0" smtClean="0">
                <a:latin typeface="News706 BT" panose="02040804060705020204" pitchFamily="18" charset="0"/>
              </a:rPr>
              <a:t>TECH  TOOLS USED IN DATA ANALYTICS</a:t>
            </a:r>
            <a:endParaRPr lang="en-US" sz="4000" dirty="0">
              <a:latin typeface="News706 BT" panose="02040804060705020204" pitchFamily="18" charset="0"/>
            </a:endParaRPr>
          </a:p>
        </p:txBody>
      </p:sp>
      <p:grpSp>
        <p:nvGrpSpPr>
          <p:cNvPr id="5" name="Group 4"/>
          <p:cNvGrpSpPr/>
          <p:nvPr/>
        </p:nvGrpSpPr>
        <p:grpSpPr>
          <a:xfrm>
            <a:off x="66307" y="5993839"/>
            <a:ext cx="12045266" cy="1350369"/>
            <a:chOff x="104944" y="5955202"/>
            <a:chExt cx="12045266" cy="135036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7" name="Rectangle 6"/>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9" name="TextBox 8"/>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3193133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F6F6"/>
        </a:solidFill>
        <a:effectLst/>
      </p:bgPr>
    </p:bg>
    <p:spTree>
      <p:nvGrpSpPr>
        <p:cNvPr id="1" name=""/>
        <p:cNvGrpSpPr/>
        <p:nvPr/>
      </p:nvGrpSpPr>
      <p:grpSpPr>
        <a:xfrm>
          <a:off x="0" y="0"/>
          <a:ext cx="0" cy="0"/>
          <a:chOff x="0" y="0"/>
          <a:chExt cx="0" cy="0"/>
        </a:xfrm>
      </p:grpSpPr>
      <p:sp>
        <p:nvSpPr>
          <p:cNvPr id="4" name="TextBox 3"/>
          <p:cNvSpPr txBox="1"/>
          <p:nvPr/>
        </p:nvSpPr>
        <p:spPr>
          <a:xfrm>
            <a:off x="124883" y="135469"/>
            <a:ext cx="11942234" cy="707886"/>
          </a:xfrm>
          <a:prstGeom prst="rect">
            <a:avLst/>
          </a:prstGeom>
          <a:noFill/>
        </p:spPr>
        <p:txBody>
          <a:bodyPr wrap="square" rtlCol="0">
            <a:spAutoFit/>
          </a:bodyPr>
          <a:lstStyle/>
          <a:p>
            <a:pPr algn="ctr"/>
            <a:r>
              <a:rPr lang="en-US" sz="4000" dirty="0" smtClean="0">
                <a:latin typeface="News706 BT" panose="02040804060705020204" pitchFamily="18" charset="0"/>
              </a:rPr>
              <a:t>TECH  TOOLS USED IN DATA ANALYTICS</a:t>
            </a:r>
            <a:endParaRPr lang="en-US" sz="4000" dirty="0">
              <a:latin typeface="News706 BT" panose="0204080406070502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3048"/>
            <a:ext cx="12192000" cy="4204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 y="1"/>
            <a:ext cx="12200350" cy="2653048"/>
          </a:xfrm>
          <a:prstGeom prst="rect">
            <a:avLst/>
          </a:prstGeom>
        </p:spPr>
      </p:pic>
    </p:spTree>
    <p:extLst>
      <p:ext uri="{BB962C8B-B14F-4D97-AF65-F5344CB8AC3E}">
        <p14:creationId xmlns:p14="http://schemas.microsoft.com/office/powerpoint/2010/main" val="1711070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4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359620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6869" y="1806182"/>
            <a:ext cx="5663542" cy="2123658"/>
          </a:xfrm>
          <a:prstGeom prst="rect">
            <a:avLst/>
          </a:prstGeom>
          <a:noFill/>
        </p:spPr>
        <p:txBody>
          <a:bodyPr wrap="square" rtlCol="0">
            <a:spAutoFit/>
          </a:bodyPr>
          <a:lstStyle/>
          <a:p>
            <a:pPr algn="ctr"/>
            <a:r>
              <a:rPr lang="en-US" sz="4400" dirty="0">
                <a:latin typeface="News706 BT" panose="02040804060705020204" pitchFamily="18" charset="0"/>
              </a:rPr>
              <a:t>Data Analyst </a:t>
            </a:r>
            <a:endParaRPr lang="en-US" sz="4400" dirty="0" smtClean="0">
              <a:latin typeface="News706 BT" panose="02040804060705020204" pitchFamily="18" charset="0"/>
            </a:endParaRPr>
          </a:p>
          <a:p>
            <a:pPr algn="ctr"/>
            <a:r>
              <a:rPr lang="en-US" sz="4400" dirty="0" smtClean="0">
                <a:latin typeface="News706 BT" panose="02040804060705020204" pitchFamily="18" charset="0"/>
              </a:rPr>
              <a:t>Roadmap </a:t>
            </a:r>
            <a:r>
              <a:rPr lang="en-US" sz="4400" dirty="0">
                <a:latin typeface="News706 BT" panose="02040804060705020204" pitchFamily="18" charset="0"/>
              </a:rPr>
              <a:t>– </a:t>
            </a:r>
            <a:endParaRPr lang="en-US" sz="4400" dirty="0" smtClean="0">
              <a:latin typeface="News706 BT" panose="02040804060705020204" pitchFamily="18" charset="0"/>
            </a:endParaRPr>
          </a:p>
          <a:p>
            <a:pPr algn="ctr"/>
            <a:r>
              <a:rPr lang="en-US" sz="4400" dirty="0" smtClean="0">
                <a:latin typeface="News706 BT" panose="02040804060705020204" pitchFamily="18" charset="0"/>
              </a:rPr>
              <a:t>Skills </a:t>
            </a:r>
            <a:r>
              <a:rPr lang="en-US" sz="4400" dirty="0">
                <a:latin typeface="News706 BT" panose="02040804060705020204" pitchFamily="18" charset="0"/>
              </a:rPr>
              <a:t>Required </a:t>
            </a:r>
          </a:p>
        </p:txBody>
      </p:sp>
      <p:grpSp>
        <p:nvGrpSpPr>
          <p:cNvPr id="45" name="Group 44"/>
          <p:cNvGrpSpPr/>
          <p:nvPr/>
        </p:nvGrpSpPr>
        <p:grpSpPr>
          <a:xfrm>
            <a:off x="5233091" y="440267"/>
            <a:ext cx="6476309" cy="5850465"/>
            <a:chOff x="4970625" y="1192155"/>
            <a:chExt cx="4685925" cy="4646561"/>
          </a:xfrm>
        </p:grpSpPr>
        <p:sp>
          <p:nvSpPr>
            <p:cNvPr id="23" name="Arc 22"/>
            <p:cNvSpPr/>
            <p:nvPr/>
          </p:nvSpPr>
          <p:spPr>
            <a:xfrm rot="14391945">
              <a:off x="4734665" y="3890449"/>
              <a:ext cx="1680303" cy="1208384"/>
            </a:xfrm>
            <a:prstGeom prst="arc">
              <a:avLst>
                <a:gd name="adj1" fmla="val 13927099"/>
                <a:gd name="adj2" fmla="val 39070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p:cNvGrpSpPr/>
            <p:nvPr/>
          </p:nvGrpSpPr>
          <p:grpSpPr>
            <a:xfrm>
              <a:off x="5198177" y="5074879"/>
              <a:ext cx="4458373" cy="763837"/>
              <a:chOff x="5203292" y="4818778"/>
              <a:chExt cx="4458373" cy="763837"/>
            </a:xfrm>
          </p:grpSpPr>
          <p:sp>
            <p:nvSpPr>
              <p:cNvPr id="9" name="Oval 8"/>
              <p:cNvSpPr/>
              <p:nvPr/>
            </p:nvSpPr>
            <p:spPr>
              <a:xfrm>
                <a:off x="5389033" y="4818779"/>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32600" y="4818779"/>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56599" y="4818778"/>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V="1">
                <a:off x="7168793" y="4911911"/>
                <a:ext cx="11116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644792" y="4903445"/>
                <a:ext cx="11116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03292" y="5059395"/>
                <a:ext cx="1524000" cy="523220"/>
              </a:xfrm>
              <a:prstGeom prst="rect">
                <a:avLst/>
              </a:prstGeom>
              <a:noFill/>
            </p:spPr>
            <p:txBody>
              <a:bodyPr wrap="square" rtlCol="0">
                <a:spAutoFit/>
              </a:bodyPr>
              <a:lstStyle/>
              <a:p>
                <a:r>
                  <a:rPr lang="en-US" sz="1400" dirty="0" smtClean="0"/>
                  <a:t>Data </a:t>
                </a:r>
              </a:p>
              <a:p>
                <a:r>
                  <a:rPr lang="en-US" sz="1400" dirty="0" smtClean="0"/>
                  <a:t>Visualization</a:t>
                </a:r>
                <a:endParaRPr lang="en-US" sz="1400" dirty="0"/>
              </a:p>
            </p:txBody>
          </p:sp>
          <p:sp>
            <p:nvSpPr>
              <p:cNvPr id="27" name="TextBox 26"/>
              <p:cNvSpPr txBox="1"/>
              <p:nvPr/>
            </p:nvSpPr>
            <p:spPr>
              <a:xfrm>
                <a:off x="8137665" y="5055487"/>
                <a:ext cx="1524000" cy="523220"/>
              </a:xfrm>
              <a:prstGeom prst="rect">
                <a:avLst/>
              </a:prstGeom>
              <a:noFill/>
            </p:spPr>
            <p:txBody>
              <a:bodyPr wrap="square" rtlCol="0">
                <a:spAutoFit/>
              </a:bodyPr>
              <a:lstStyle/>
              <a:p>
                <a:r>
                  <a:rPr lang="en-US" sz="1400" dirty="0" smtClean="0"/>
                  <a:t>Being </a:t>
                </a:r>
              </a:p>
              <a:p>
                <a:r>
                  <a:rPr lang="en-US" sz="1400" dirty="0" smtClean="0"/>
                  <a:t>Awesome!</a:t>
                </a:r>
                <a:endParaRPr lang="en-US" sz="1400" dirty="0"/>
              </a:p>
            </p:txBody>
          </p:sp>
          <p:sp>
            <p:nvSpPr>
              <p:cNvPr id="28" name="TextBox 27"/>
              <p:cNvSpPr txBox="1"/>
              <p:nvPr/>
            </p:nvSpPr>
            <p:spPr>
              <a:xfrm>
                <a:off x="6613665" y="5070277"/>
                <a:ext cx="1524000" cy="307777"/>
              </a:xfrm>
              <a:prstGeom prst="rect">
                <a:avLst/>
              </a:prstGeom>
              <a:noFill/>
            </p:spPr>
            <p:txBody>
              <a:bodyPr wrap="square" rtlCol="0">
                <a:spAutoFit/>
              </a:bodyPr>
              <a:lstStyle/>
              <a:p>
                <a:r>
                  <a:rPr lang="en-US" sz="1400" dirty="0" smtClean="0"/>
                  <a:t>BI Tools</a:t>
                </a:r>
                <a:endParaRPr lang="en-US" sz="1400" dirty="0"/>
              </a:p>
            </p:txBody>
          </p:sp>
        </p:grpSp>
        <p:sp>
          <p:nvSpPr>
            <p:cNvPr id="31" name="TextBox 30"/>
            <p:cNvSpPr txBox="1"/>
            <p:nvPr/>
          </p:nvSpPr>
          <p:spPr>
            <a:xfrm>
              <a:off x="8132550" y="3782308"/>
              <a:ext cx="1524000" cy="307777"/>
            </a:xfrm>
            <a:prstGeom prst="rect">
              <a:avLst/>
            </a:prstGeom>
            <a:noFill/>
          </p:spPr>
          <p:txBody>
            <a:bodyPr wrap="square" rtlCol="0">
              <a:spAutoFit/>
            </a:bodyPr>
            <a:lstStyle/>
            <a:p>
              <a:r>
                <a:rPr lang="en-US" sz="1400" dirty="0" smtClean="0"/>
                <a:t>Excel</a:t>
              </a:r>
              <a:endParaRPr lang="en-US" sz="1400" dirty="0"/>
            </a:p>
          </p:txBody>
        </p:sp>
        <p:grpSp>
          <p:nvGrpSpPr>
            <p:cNvPr id="44" name="Group 43"/>
            <p:cNvGrpSpPr/>
            <p:nvPr/>
          </p:nvGrpSpPr>
          <p:grpSpPr>
            <a:xfrm>
              <a:off x="5184499" y="1192155"/>
              <a:ext cx="4087355" cy="3828376"/>
              <a:chOff x="5184499" y="1192155"/>
              <a:chExt cx="4087355" cy="3828376"/>
            </a:xfrm>
          </p:grpSpPr>
          <p:sp>
            <p:nvSpPr>
              <p:cNvPr id="6" name="Oval 5"/>
              <p:cNvSpPr/>
              <p:nvPr/>
            </p:nvSpPr>
            <p:spPr>
              <a:xfrm>
                <a:off x="8356599" y="3591114"/>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832600" y="3591114"/>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89034" y="3591113"/>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7101059" y="3684246"/>
                <a:ext cx="11116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644792" y="3684246"/>
                <a:ext cx="11116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2694995">
                <a:off x="7300736" y="2122798"/>
                <a:ext cx="1971118" cy="1296734"/>
              </a:xfrm>
              <a:prstGeom prst="arc">
                <a:avLst>
                  <a:gd name="adj1" fmla="val 14657592"/>
                  <a:gd name="adj2" fmla="val 88205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6121044" y="1974678"/>
                <a:ext cx="3071637" cy="527335"/>
                <a:chOff x="6231467" y="2549716"/>
                <a:chExt cx="3071637" cy="527335"/>
              </a:xfrm>
            </p:grpSpPr>
            <p:sp>
              <p:nvSpPr>
                <p:cNvPr id="4" name="Oval 3"/>
                <p:cNvSpPr/>
                <p:nvPr/>
              </p:nvSpPr>
              <p:spPr>
                <a:xfrm>
                  <a:off x="6832600" y="2549716"/>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56598" y="2549716"/>
                  <a:ext cx="160867" cy="18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7101059" y="2624667"/>
                  <a:ext cx="11116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31467" y="2769274"/>
                  <a:ext cx="1524000" cy="307777"/>
                </a:xfrm>
                <a:prstGeom prst="rect">
                  <a:avLst/>
                </a:prstGeom>
                <a:noFill/>
              </p:spPr>
              <p:txBody>
                <a:bodyPr wrap="square" rtlCol="0">
                  <a:spAutoFit/>
                </a:bodyPr>
                <a:lstStyle/>
                <a:p>
                  <a:r>
                    <a:rPr lang="en-US" sz="1400" dirty="0" smtClean="0"/>
                    <a:t>Starting Point</a:t>
                  </a:r>
                  <a:endParaRPr lang="en-US" sz="1400" dirty="0"/>
                </a:p>
              </p:txBody>
            </p:sp>
            <p:sp>
              <p:nvSpPr>
                <p:cNvPr id="25" name="TextBox 24"/>
                <p:cNvSpPr txBox="1"/>
                <p:nvPr/>
              </p:nvSpPr>
              <p:spPr>
                <a:xfrm>
                  <a:off x="7924800" y="2769274"/>
                  <a:ext cx="1378304" cy="307777"/>
                </a:xfrm>
                <a:prstGeom prst="rect">
                  <a:avLst/>
                </a:prstGeom>
                <a:noFill/>
              </p:spPr>
              <p:txBody>
                <a:bodyPr wrap="square" rtlCol="0">
                  <a:spAutoFit/>
                </a:bodyPr>
                <a:lstStyle/>
                <a:p>
                  <a:r>
                    <a:rPr lang="en-US" sz="1400" dirty="0" smtClean="0"/>
                    <a:t>Statistics</a:t>
                  </a:r>
                  <a:endParaRPr lang="en-US" sz="1400" dirty="0"/>
                </a:p>
              </p:txBody>
            </p:sp>
          </p:grpSp>
          <p:sp>
            <p:nvSpPr>
              <p:cNvPr id="29" name="TextBox 28"/>
              <p:cNvSpPr txBox="1"/>
              <p:nvPr/>
            </p:nvSpPr>
            <p:spPr>
              <a:xfrm>
                <a:off x="5184499" y="3792170"/>
                <a:ext cx="1524000" cy="523220"/>
              </a:xfrm>
              <a:prstGeom prst="rect">
                <a:avLst/>
              </a:prstGeom>
              <a:noFill/>
            </p:spPr>
            <p:txBody>
              <a:bodyPr wrap="square" rtlCol="0">
                <a:spAutoFit/>
              </a:bodyPr>
              <a:lstStyle/>
              <a:p>
                <a:r>
                  <a:rPr lang="en-US" sz="1400" dirty="0" smtClean="0"/>
                  <a:t>Python /</a:t>
                </a:r>
              </a:p>
              <a:p>
                <a:r>
                  <a:rPr lang="en-US" sz="1400" dirty="0" smtClean="0"/>
                  <a:t>R</a:t>
                </a:r>
                <a:endParaRPr lang="en-US" sz="1400" dirty="0"/>
              </a:p>
            </p:txBody>
          </p:sp>
          <p:sp>
            <p:nvSpPr>
              <p:cNvPr id="30" name="TextBox 29"/>
              <p:cNvSpPr txBox="1"/>
              <p:nvPr/>
            </p:nvSpPr>
            <p:spPr>
              <a:xfrm>
                <a:off x="6708499" y="3809758"/>
                <a:ext cx="1524000" cy="307777"/>
              </a:xfrm>
              <a:prstGeom prst="rect">
                <a:avLst/>
              </a:prstGeom>
              <a:noFill/>
            </p:spPr>
            <p:txBody>
              <a:bodyPr wrap="square" rtlCol="0">
                <a:spAutoFit/>
              </a:bodyPr>
              <a:lstStyle/>
              <a:p>
                <a:r>
                  <a:rPr lang="en-US" sz="1400" dirty="0" smtClean="0"/>
                  <a:t>SQL</a:t>
                </a:r>
                <a:endParaRPr lang="en-US" sz="1400" dirty="0"/>
              </a:p>
            </p:txBody>
          </p:sp>
          <p:pic>
            <p:nvPicPr>
              <p:cNvPr id="32" name="Picture 31"/>
              <p:cNvPicPr>
                <a:picLocks noChangeAspect="1"/>
              </p:cNvPicPr>
              <p:nvPr/>
            </p:nvPicPr>
            <p:blipFill>
              <a:blip r:embed="rId2"/>
              <a:stretch>
                <a:fillRect/>
              </a:stretch>
            </p:blipFill>
            <p:spPr>
              <a:xfrm>
                <a:off x="5239532" y="3050372"/>
                <a:ext cx="460293" cy="476817"/>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0786" y="3074355"/>
                <a:ext cx="502710" cy="502710"/>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6554" y="3060205"/>
                <a:ext cx="897996" cy="519389"/>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002" y="4470872"/>
                <a:ext cx="575565" cy="549659"/>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9611" y="4393453"/>
                <a:ext cx="1245059" cy="607728"/>
              </a:xfrm>
              <a:prstGeom prst="rect">
                <a:avLst/>
              </a:prstGeom>
            </p:spPr>
          </p:pic>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32550" y="4404939"/>
                <a:ext cx="577626" cy="577626"/>
              </a:xfrm>
              <a:prstGeom prst="rect">
                <a:avLst/>
              </a:prstGeom>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80086" y="1338660"/>
                <a:ext cx="830090" cy="566363"/>
              </a:xfrm>
              <a:prstGeom prst="rect">
                <a:avLst/>
              </a:prstGeom>
            </p:spPr>
          </p:pic>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04754" y="1192155"/>
                <a:ext cx="1261556" cy="892010"/>
              </a:xfrm>
              <a:prstGeom prst="rect">
                <a:avLst/>
              </a:prstGeom>
            </p:spPr>
          </p:pic>
        </p:grpSp>
      </p:grpSp>
      <p:grpSp>
        <p:nvGrpSpPr>
          <p:cNvPr id="40" name="Group 39"/>
          <p:cNvGrpSpPr/>
          <p:nvPr/>
        </p:nvGrpSpPr>
        <p:grpSpPr>
          <a:xfrm>
            <a:off x="104944" y="5955202"/>
            <a:ext cx="12045266" cy="1350369"/>
            <a:chOff x="104944" y="5955202"/>
            <a:chExt cx="12045266" cy="1350369"/>
          </a:xfrm>
        </p:grpSpPr>
        <p:pic>
          <p:nvPicPr>
            <p:cNvPr id="42" name="Picture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46" name="Rectangle 45"/>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48" name="TextBox 47"/>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1135870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4289" t="1727" r="13972" b="17872"/>
          <a:stretch/>
        </p:blipFill>
        <p:spPr>
          <a:xfrm>
            <a:off x="879001" y="1546059"/>
            <a:ext cx="2770979" cy="3092115"/>
          </a:xfrm>
          <a:prstGeom prst="ellipse">
            <a:avLst/>
          </a:prstGeom>
          <a:ln>
            <a:noFill/>
          </a:ln>
          <a:effectLst>
            <a:softEdge rad="112500"/>
          </a:effectLst>
        </p:spPr>
      </p:pic>
      <p:sp>
        <p:nvSpPr>
          <p:cNvPr id="6" name="Rectangle 5"/>
          <p:cNvSpPr/>
          <p:nvPr/>
        </p:nvSpPr>
        <p:spPr>
          <a:xfrm>
            <a:off x="1595584" y="4837096"/>
            <a:ext cx="1490516" cy="707886"/>
          </a:xfrm>
          <a:prstGeom prst="rect">
            <a:avLst/>
          </a:prstGeom>
        </p:spPr>
        <p:txBody>
          <a:bodyPr wrap="square">
            <a:spAutoFit/>
          </a:bodyPr>
          <a:lstStyle/>
          <a:p>
            <a:r>
              <a:rPr lang="en-US" sz="4000" dirty="0" smtClean="0">
                <a:ln w="0"/>
                <a:effectLst>
                  <a:outerShdw blurRad="38100" dist="25400" dir="5400000" algn="ctr" rotWithShape="0">
                    <a:srgbClr val="6E747A">
                      <a:alpha val="43000"/>
                    </a:srgbClr>
                  </a:outerShdw>
                </a:effectLst>
                <a:latin typeface="Algerian" panose="04020705040A02060702" pitchFamily="82" charset="0"/>
              </a:rPr>
              <a:t>ILMA</a:t>
            </a:r>
            <a:endParaRPr lang="en-US" sz="4000" dirty="0"/>
          </a:p>
        </p:txBody>
      </p:sp>
      <p:sp>
        <p:nvSpPr>
          <p:cNvPr id="7" name="Rectangle 6"/>
          <p:cNvSpPr/>
          <p:nvPr/>
        </p:nvSpPr>
        <p:spPr>
          <a:xfrm>
            <a:off x="4754880" y="487680"/>
            <a:ext cx="83820" cy="57988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5943600" y="730484"/>
            <a:ext cx="4892040" cy="5355312"/>
          </a:xfrm>
          <a:prstGeom prst="rect">
            <a:avLst/>
          </a:prstGeom>
          <a:noFill/>
        </p:spPr>
        <p:txBody>
          <a:bodyPr wrap="square" rtlCol="0">
            <a:spAutoFit/>
          </a:bodyPr>
          <a:lstStyle/>
          <a:p>
            <a:r>
              <a:rPr lang="en-US" dirty="0" smtClean="0"/>
              <a:t>About Me: </a:t>
            </a:r>
          </a:p>
          <a:p>
            <a:endParaRPr lang="en-US" dirty="0"/>
          </a:p>
          <a:p>
            <a:r>
              <a:rPr lang="en-US" dirty="0" smtClean="0"/>
              <a:t>Educator | Developer | Tech Enthusiast</a:t>
            </a:r>
          </a:p>
          <a:p>
            <a:endParaRPr lang="en-US" dirty="0" smtClean="0"/>
          </a:p>
          <a:p>
            <a:r>
              <a:rPr lang="en-US" dirty="0" smtClean="0"/>
              <a:t>Educational Qualification: </a:t>
            </a:r>
          </a:p>
          <a:p>
            <a:r>
              <a:rPr lang="en-US" dirty="0" smtClean="0"/>
              <a:t>Masters in Data Science (IU Germany)</a:t>
            </a:r>
          </a:p>
          <a:p>
            <a:r>
              <a:rPr lang="en-US" dirty="0" smtClean="0"/>
              <a:t>PGP in AI &amp; ML (University of Texas)</a:t>
            </a:r>
          </a:p>
          <a:p>
            <a:r>
              <a:rPr lang="en-US" dirty="0" smtClean="0"/>
              <a:t>B.tech (ECE) </a:t>
            </a:r>
          </a:p>
          <a:p>
            <a:endParaRPr lang="en-US" dirty="0"/>
          </a:p>
          <a:p>
            <a:r>
              <a:rPr lang="en-US" dirty="0" smtClean="0"/>
              <a:t>Professional Experience: </a:t>
            </a:r>
          </a:p>
          <a:p>
            <a:r>
              <a:rPr lang="en-US" dirty="0" smtClean="0"/>
              <a:t>Software Developer</a:t>
            </a:r>
            <a:endParaRPr lang="en-US" dirty="0"/>
          </a:p>
          <a:p>
            <a:r>
              <a:rPr lang="en-US" dirty="0" smtClean="0"/>
              <a:t>Corporate Experience: 8 Yrs.</a:t>
            </a:r>
          </a:p>
          <a:p>
            <a:r>
              <a:rPr lang="en-US" dirty="0" smtClean="0"/>
              <a:t>Ex TCSer</a:t>
            </a:r>
          </a:p>
          <a:p>
            <a:endParaRPr lang="en-US" dirty="0"/>
          </a:p>
          <a:p>
            <a:r>
              <a:rPr lang="en-US" dirty="0" smtClean="0"/>
              <a:t>Socials: </a:t>
            </a:r>
          </a:p>
          <a:p>
            <a:endParaRPr lang="en-US" dirty="0"/>
          </a:p>
          <a:p>
            <a:r>
              <a:rPr lang="en-US" dirty="0" smtClean="0"/>
              <a:t>LinkedIn: </a:t>
            </a:r>
            <a:r>
              <a:rPr lang="en-US" dirty="0" smtClean="0">
                <a:hlinkClick r:id="rId3"/>
              </a:rPr>
              <a:t>www.linkedin.com/in/ilma-ila</a:t>
            </a:r>
            <a:endParaRPr lang="en-US" dirty="0" smtClean="0"/>
          </a:p>
          <a:p>
            <a:r>
              <a:rPr lang="en-US" dirty="0" smtClean="0"/>
              <a:t>IG: instagram.com/</a:t>
            </a:r>
            <a:r>
              <a:rPr lang="en-US" dirty="0" err="1" smtClean="0"/>
              <a:t>ilma_ila</a:t>
            </a:r>
            <a:r>
              <a:rPr lang="en-US" dirty="0" smtClean="0"/>
              <a:t>_ </a:t>
            </a:r>
          </a:p>
          <a:p>
            <a:r>
              <a:rPr lang="en-US" dirty="0" smtClean="0"/>
              <a:t>Centre IG: instagram.com/</a:t>
            </a:r>
            <a:r>
              <a:rPr lang="en-US" dirty="0" err="1" smtClean="0"/>
              <a:t>caddcentrenfc</a:t>
            </a:r>
            <a:endParaRPr lang="en-US" dirty="0"/>
          </a:p>
        </p:txBody>
      </p:sp>
    </p:spTree>
    <p:extLst>
      <p:ext uri="{BB962C8B-B14F-4D97-AF65-F5344CB8AC3E}">
        <p14:creationId xmlns:p14="http://schemas.microsoft.com/office/powerpoint/2010/main" val="4020798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F6F6"/>
        </a:solidFill>
        <a:effectLst/>
      </p:bgPr>
    </p:bg>
    <p:spTree>
      <p:nvGrpSpPr>
        <p:cNvPr id="1" name=""/>
        <p:cNvGrpSpPr/>
        <p:nvPr/>
      </p:nvGrpSpPr>
      <p:grpSpPr>
        <a:xfrm>
          <a:off x="0" y="0"/>
          <a:ext cx="0" cy="0"/>
          <a:chOff x="0" y="0"/>
          <a:chExt cx="0" cy="0"/>
        </a:xfrm>
      </p:grpSpPr>
      <p:sp>
        <p:nvSpPr>
          <p:cNvPr id="4" name="TextBox 3"/>
          <p:cNvSpPr txBox="1"/>
          <p:nvPr/>
        </p:nvSpPr>
        <p:spPr>
          <a:xfrm>
            <a:off x="124883" y="135469"/>
            <a:ext cx="11942234" cy="707886"/>
          </a:xfrm>
          <a:prstGeom prst="rect">
            <a:avLst/>
          </a:prstGeom>
          <a:noFill/>
        </p:spPr>
        <p:txBody>
          <a:bodyPr wrap="square" rtlCol="0">
            <a:spAutoFit/>
          </a:bodyPr>
          <a:lstStyle/>
          <a:p>
            <a:pPr algn="ctr"/>
            <a:r>
              <a:rPr lang="en-US" sz="4000" dirty="0" smtClean="0">
                <a:latin typeface="News706 BT" panose="02040804060705020204" pitchFamily="18" charset="0"/>
              </a:rPr>
              <a:t>COURSES IN DATA ANALYTICS</a:t>
            </a:r>
            <a:endParaRPr lang="en-US" sz="4000" dirty="0">
              <a:latin typeface="News706 BT" panose="02040804060705020204" pitchFamily="18" charset="0"/>
            </a:endParaRPr>
          </a:p>
        </p:txBody>
      </p:sp>
      <p:pic>
        <p:nvPicPr>
          <p:cNvPr id="2" name="Picture 1"/>
          <p:cNvPicPr>
            <a:picLocks noChangeAspect="1"/>
          </p:cNvPicPr>
          <p:nvPr/>
        </p:nvPicPr>
        <p:blipFill>
          <a:blip r:embed="rId2"/>
          <a:stretch>
            <a:fillRect/>
          </a:stretch>
        </p:blipFill>
        <p:spPr>
          <a:xfrm>
            <a:off x="945524" y="1107985"/>
            <a:ext cx="9296400" cy="1885950"/>
          </a:xfrm>
          <a:prstGeom prst="rect">
            <a:avLst/>
          </a:prstGeom>
        </p:spPr>
      </p:pic>
      <p:pic>
        <p:nvPicPr>
          <p:cNvPr id="5" name="Picture 4"/>
          <p:cNvPicPr>
            <a:picLocks noChangeAspect="1"/>
          </p:cNvPicPr>
          <p:nvPr/>
        </p:nvPicPr>
        <p:blipFill>
          <a:blip r:embed="rId3"/>
          <a:stretch>
            <a:fillRect/>
          </a:stretch>
        </p:blipFill>
        <p:spPr>
          <a:xfrm>
            <a:off x="993149" y="3258565"/>
            <a:ext cx="9248775" cy="3276600"/>
          </a:xfrm>
          <a:prstGeom prst="rect">
            <a:avLst/>
          </a:prstGeom>
        </p:spPr>
      </p:pic>
    </p:spTree>
    <p:extLst>
      <p:ext uri="{BB962C8B-B14F-4D97-AF65-F5344CB8AC3E}">
        <p14:creationId xmlns:p14="http://schemas.microsoft.com/office/powerpoint/2010/main" val="1288933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F6F6"/>
        </a:solidFill>
        <a:effectLst/>
      </p:bgPr>
    </p:bg>
    <p:spTree>
      <p:nvGrpSpPr>
        <p:cNvPr id="1" name=""/>
        <p:cNvGrpSpPr/>
        <p:nvPr/>
      </p:nvGrpSpPr>
      <p:grpSpPr>
        <a:xfrm>
          <a:off x="0" y="0"/>
          <a:ext cx="0" cy="0"/>
          <a:chOff x="0" y="0"/>
          <a:chExt cx="0" cy="0"/>
        </a:xfrm>
      </p:grpSpPr>
      <p:sp>
        <p:nvSpPr>
          <p:cNvPr id="4" name="TextBox 3"/>
          <p:cNvSpPr txBox="1"/>
          <p:nvPr/>
        </p:nvSpPr>
        <p:spPr>
          <a:xfrm>
            <a:off x="124883" y="135469"/>
            <a:ext cx="11942234" cy="707886"/>
          </a:xfrm>
          <a:prstGeom prst="rect">
            <a:avLst/>
          </a:prstGeom>
          <a:noFill/>
        </p:spPr>
        <p:txBody>
          <a:bodyPr wrap="square" rtlCol="0">
            <a:spAutoFit/>
          </a:bodyPr>
          <a:lstStyle/>
          <a:p>
            <a:pPr algn="ctr"/>
            <a:r>
              <a:rPr lang="en-US" sz="4000" dirty="0" smtClean="0">
                <a:latin typeface="News706 BT" panose="02040804060705020204" pitchFamily="18" charset="0"/>
              </a:rPr>
              <a:t>COURSES IN DATA ANALYTICS</a:t>
            </a:r>
            <a:endParaRPr lang="en-US" sz="4000" dirty="0">
              <a:latin typeface="News706 BT" panose="02040804060705020204" pitchFamily="18" charset="0"/>
            </a:endParaRPr>
          </a:p>
        </p:txBody>
      </p:sp>
      <p:pic>
        <p:nvPicPr>
          <p:cNvPr id="3" name="Picture 2"/>
          <p:cNvPicPr>
            <a:picLocks noChangeAspect="1"/>
          </p:cNvPicPr>
          <p:nvPr/>
        </p:nvPicPr>
        <p:blipFill>
          <a:blip r:embed="rId2"/>
          <a:stretch>
            <a:fillRect/>
          </a:stretch>
        </p:blipFill>
        <p:spPr>
          <a:xfrm>
            <a:off x="79487" y="1370930"/>
            <a:ext cx="6016513" cy="3703346"/>
          </a:xfrm>
          <a:prstGeom prst="rect">
            <a:avLst/>
          </a:prstGeom>
        </p:spPr>
      </p:pic>
      <p:pic>
        <p:nvPicPr>
          <p:cNvPr id="6" name="Picture 5"/>
          <p:cNvPicPr>
            <a:picLocks noChangeAspect="1"/>
          </p:cNvPicPr>
          <p:nvPr/>
        </p:nvPicPr>
        <p:blipFill>
          <a:blip r:embed="rId3"/>
          <a:stretch>
            <a:fillRect/>
          </a:stretch>
        </p:blipFill>
        <p:spPr>
          <a:xfrm>
            <a:off x="5935587" y="2916396"/>
            <a:ext cx="6131530" cy="3703346"/>
          </a:xfrm>
          <a:prstGeom prst="rect">
            <a:avLst/>
          </a:prstGeom>
        </p:spPr>
      </p:pic>
    </p:spTree>
    <p:extLst>
      <p:ext uri="{BB962C8B-B14F-4D97-AF65-F5344CB8AC3E}">
        <p14:creationId xmlns:p14="http://schemas.microsoft.com/office/powerpoint/2010/main" val="2502001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F6F6"/>
        </a:solidFill>
        <a:effectLst/>
      </p:bgPr>
    </p:bg>
    <p:spTree>
      <p:nvGrpSpPr>
        <p:cNvPr id="1" name=""/>
        <p:cNvGrpSpPr/>
        <p:nvPr/>
      </p:nvGrpSpPr>
      <p:grpSpPr>
        <a:xfrm>
          <a:off x="0" y="0"/>
          <a:ext cx="0" cy="0"/>
          <a:chOff x="0" y="0"/>
          <a:chExt cx="0" cy="0"/>
        </a:xfrm>
      </p:grpSpPr>
      <p:sp>
        <p:nvSpPr>
          <p:cNvPr id="4" name="TextBox 3"/>
          <p:cNvSpPr txBox="1"/>
          <p:nvPr/>
        </p:nvSpPr>
        <p:spPr>
          <a:xfrm>
            <a:off x="124883" y="135469"/>
            <a:ext cx="11942234" cy="707886"/>
          </a:xfrm>
          <a:prstGeom prst="rect">
            <a:avLst/>
          </a:prstGeom>
          <a:noFill/>
        </p:spPr>
        <p:txBody>
          <a:bodyPr wrap="square" rtlCol="0">
            <a:spAutoFit/>
          </a:bodyPr>
          <a:lstStyle/>
          <a:p>
            <a:pPr algn="ctr"/>
            <a:r>
              <a:rPr lang="en-US" sz="4000" dirty="0" smtClean="0">
                <a:latin typeface="News706 BT" panose="02040804060705020204" pitchFamily="18" charset="0"/>
              </a:rPr>
              <a:t>Comparison of Courses available in Market</a:t>
            </a:r>
            <a:endParaRPr lang="en-US" sz="4000" dirty="0">
              <a:latin typeface="News706 BT" panose="02040804060705020204" pitchFamily="18" charset="0"/>
            </a:endParaRPr>
          </a:p>
        </p:txBody>
      </p:sp>
      <p:pic>
        <p:nvPicPr>
          <p:cNvPr id="2" name="Picture 1"/>
          <p:cNvPicPr>
            <a:picLocks noChangeAspect="1"/>
          </p:cNvPicPr>
          <p:nvPr/>
        </p:nvPicPr>
        <p:blipFill>
          <a:blip r:embed="rId2"/>
          <a:stretch>
            <a:fillRect/>
          </a:stretch>
        </p:blipFill>
        <p:spPr>
          <a:xfrm>
            <a:off x="1381258" y="1134079"/>
            <a:ext cx="8991600" cy="5362575"/>
          </a:xfrm>
          <a:prstGeom prst="rect">
            <a:avLst/>
          </a:prstGeom>
        </p:spPr>
      </p:pic>
    </p:spTree>
    <p:extLst>
      <p:ext uri="{BB962C8B-B14F-4D97-AF65-F5344CB8AC3E}">
        <p14:creationId xmlns:p14="http://schemas.microsoft.com/office/powerpoint/2010/main" val="1196642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790054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p:cNvSpPr txBox="1"/>
          <p:nvPr/>
        </p:nvSpPr>
        <p:spPr>
          <a:xfrm>
            <a:off x="5035639" y="6452315"/>
            <a:ext cx="3400022" cy="307777"/>
          </a:xfrm>
          <a:prstGeom prst="rect">
            <a:avLst/>
          </a:prstGeom>
          <a:noFill/>
        </p:spPr>
        <p:txBody>
          <a:bodyPr wrap="square" rtlCol="0">
            <a:spAutoFit/>
          </a:bodyPr>
          <a:lstStyle/>
          <a:p>
            <a:r>
              <a:rPr lang="en-US" sz="1400" dirty="0" smtClean="0"/>
              <a:t>VALID TILL 31</a:t>
            </a:r>
            <a:r>
              <a:rPr lang="en-US" sz="1400" baseline="30000" dirty="0" smtClean="0"/>
              <a:t>ST</a:t>
            </a:r>
            <a:r>
              <a:rPr lang="en-US" sz="1400" dirty="0" smtClean="0"/>
              <a:t> MARCH 2024</a:t>
            </a:r>
            <a:endParaRPr lang="en-US" sz="1400" dirty="0"/>
          </a:p>
        </p:txBody>
      </p:sp>
    </p:spTree>
    <p:extLst>
      <p:ext uri="{BB962C8B-B14F-4D97-AF65-F5344CB8AC3E}">
        <p14:creationId xmlns:p14="http://schemas.microsoft.com/office/powerpoint/2010/main" val="3268908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8971" y="2240524"/>
            <a:ext cx="11201400" cy="2686050"/>
          </a:xfrm>
          <a:prstGeom prst="rect">
            <a:avLst/>
          </a:prstGeom>
        </p:spPr>
      </p:pic>
      <p:sp>
        <p:nvSpPr>
          <p:cNvPr id="4" name="TextBox 3"/>
          <p:cNvSpPr txBox="1"/>
          <p:nvPr/>
        </p:nvSpPr>
        <p:spPr>
          <a:xfrm>
            <a:off x="518971" y="338309"/>
            <a:ext cx="10117666" cy="769441"/>
          </a:xfrm>
          <a:prstGeom prst="rect">
            <a:avLst/>
          </a:prstGeom>
          <a:noFill/>
        </p:spPr>
        <p:txBody>
          <a:bodyPr wrap="square" rtlCol="0">
            <a:spAutoFit/>
          </a:bodyPr>
          <a:lstStyle/>
          <a:p>
            <a:pPr algn="ctr"/>
            <a:r>
              <a:rPr lang="en-US" sz="4400" dirty="0" smtClean="0">
                <a:latin typeface="News706 BT" panose="02040804060705020204" pitchFamily="18" charset="0"/>
              </a:rPr>
              <a:t>WHY CHOOSE US?</a:t>
            </a:r>
            <a:endParaRPr lang="en-US" sz="4400" dirty="0">
              <a:latin typeface="News706 BT" panose="02040804060705020204" pitchFamily="18" charset="0"/>
            </a:endParaRPr>
          </a:p>
        </p:txBody>
      </p:sp>
      <p:grpSp>
        <p:nvGrpSpPr>
          <p:cNvPr id="5" name="Group 4"/>
          <p:cNvGrpSpPr/>
          <p:nvPr/>
        </p:nvGrpSpPr>
        <p:grpSpPr>
          <a:xfrm>
            <a:off x="104944" y="5955202"/>
            <a:ext cx="12045266" cy="1350369"/>
            <a:chOff x="104944" y="5955202"/>
            <a:chExt cx="12045266" cy="135036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7" name="Rectangle 6"/>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9" name="TextBox 8"/>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235557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518971" y="338309"/>
            <a:ext cx="10117666" cy="769441"/>
          </a:xfrm>
          <a:prstGeom prst="rect">
            <a:avLst/>
          </a:prstGeom>
          <a:noFill/>
        </p:spPr>
        <p:txBody>
          <a:bodyPr wrap="square" rtlCol="0">
            <a:spAutoFit/>
          </a:bodyPr>
          <a:lstStyle/>
          <a:p>
            <a:pPr algn="ctr"/>
            <a:r>
              <a:rPr lang="en-US" sz="4400" dirty="0" smtClean="0">
                <a:latin typeface="News706 BT" panose="02040804060705020204" pitchFamily="18" charset="0"/>
              </a:rPr>
              <a:t>FAQs</a:t>
            </a:r>
            <a:endParaRPr lang="en-US" sz="4400" dirty="0">
              <a:latin typeface="News706 BT" panose="02040804060705020204" pitchFamily="18" charset="0"/>
            </a:endParaRPr>
          </a:p>
        </p:txBody>
      </p:sp>
      <p:sp>
        <p:nvSpPr>
          <p:cNvPr id="3" name="TextBox 2"/>
          <p:cNvSpPr txBox="1"/>
          <p:nvPr/>
        </p:nvSpPr>
        <p:spPr>
          <a:xfrm>
            <a:off x="2328333" y="1955800"/>
            <a:ext cx="7323667" cy="3693319"/>
          </a:xfrm>
          <a:prstGeom prst="rect">
            <a:avLst/>
          </a:prstGeom>
          <a:noFill/>
        </p:spPr>
        <p:txBody>
          <a:bodyPr wrap="square" rtlCol="0">
            <a:spAutoFit/>
          </a:bodyPr>
          <a:lstStyle/>
          <a:p>
            <a:r>
              <a:rPr lang="en-US" dirty="0"/>
              <a:t>1. How To Become a Data Analyst?</a:t>
            </a:r>
          </a:p>
          <a:p>
            <a:r>
              <a:rPr lang="en-US" dirty="0"/>
              <a:t>2. What does Data Analyst do?</a:t>
            </a:r>
          </a:p>
          <a:p>
            <a:r>
              <a:rPr lang="en-US" dirty="0"/>
              <a:t>3. What can I do after the 12th to become a data analyst</a:t>
            </a:r>
            <a:r>
              <a:rPr lang="en-US" dirty="0" smtClean="0"/>
              <a:t>?</a:t>
            </a:r>
          </a:p>
          <a:p>
            <a:r>
              <a:rPr lang="en-US" dirty="0" smtClean="0"/>
              <a:t>4. What is the future of the data analytics industry in 2024?</a:t>
            </a:r>
          </a:p>
          <a:p>
            <a:r>
              <a:rPr lang="en-US" dirty="0" smtClean="0"/>
              <a:t>5. What does a data analyst do?</a:t>
            </a:r>
          </a:p>
          <a:p>
            <a:r>
              <a:rPr lang="en-US" dirty="0" smtClean="0"/>
              <a:t>6. What is the typical background of a data analyst?</a:t>
            </a:r>
          </a:p>
          <a:p>
            <a:r>
              <a:rPr lang="en-US" dirty="0" smtClean="0"/>
              <a:t>7. What skills do you need to become a data analyst?</a:t>
            </a:r>
          </a:p>
          <a:p>
            <a:r>
              <a:rPr lang="en-US" dirty="0" smtClean="0"/>
              <a:t>8. Data analyst roadmap: your 5-step plan</a:t>
            </a:r>
          </a:p>
          <a:p>
            <a:r>
              <a:rPr lang="en-US" dirty="0" smtClean="0"/>
              <a:t>9. Key takeaways and next steps</a:t>
            </a:r>
          </a:p>
          <a:p>
            <a:endParaRPr lang="en-US" dirty="0" smtClean="0"/>
          </a:p>
          <a:p>
            <a:endParaRPr lang="en-US" dirty="0"/>
          </a:p>
          <a:p>
            <a:endParaRPr lang="en-US" dirty="0"/>
          </a:p>
          <a:p>
            <a:endParaRPr lang="en-US" dirty="0"/>
          </a:p>
        </p:txBody>
      </p:sp>
      <p:grpSp>
        <p:nvGrpSpPr>
          <p:cNvPr id="4" name="Group 3"/>
          <p:cNvGrpSpPr/>
          <p:nvPr/>
        </p:nvGrpSpPr>
        <p:grpSpPr>
          <a:xfrm>
            <a:off x="104944" y="5955202"/>
            <a:ext cx="12045266" cy="1350369"/>
            <a:chOff x="104944" y="5955202"/>
            <a:chExt cx="12045266" cy="135036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6" name="Rectangle 5"/>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8" name="TextBox 7"/>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911907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TextBox 3"/>
          <p:cNvSpPr txBox="1"/>
          <p:nvPr/>
        </p:nvSpPr>
        <p:spPr>
          <a:xfrm>
            <a:off x="763670" y="2759537"/>
            <a:ext cx="10117666" cy="769441"/>
          </a:xfrm>
          <a:prstGeom prst="rect">
            <a:avLst/>
          </a:prstGeom>
          <a:noFill/>
        </p:spPr>
        <p:txBody>
          <a:bodyPr wrap="square" rtlCol="0">
            <a:spAutoFit/>
          </a:bodyPr>
          <a:lstStyle/>
          <a:p>
            <a:pPr algn="ctr"/>
            <a:r>
              <a:rPr lang="en-US" sz="4400" dirty="0" smtClean="0">
                <a:latin typeface="News706 BT" panose="02040804060705020204" pitchFamily="18" charset="0"/>
              </a:rPr>
              <a:t>THANK YOU!</a:t>
            </a:r>
            <a:endParaRPr lang="en-US" sz="4400" dirty="0">
              <a:latin typeface="News706 BT" panose="02040804060705020204" pitchFamily="18" charset="0"/>
            </a:endParaRPr>
          </a:p>
        </p:txBody>
      </p:sp>
      <p:grpSp>
        <p:nvGrpSpPr>
          <p:cNvPr id="5" name="Group 4"/>
          <p:cNvGrpSpPr/>
          <p:nvPr/>
        </p:nvGrpSpPr>
        <p:grpSpPr>
          <a:xfrm>
            <a:off x="104944" y="5955202"/>
            <a:ext cx="12045266" cy="1350369"/>
            <a:chOff x="104944" y="5955202"/>
            <a:chExt cx="12045266" cy="1350369"/>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7" name="Rectangle 6"/>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9" name="TextBox 8"/>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1052902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03867" y="550333"/>
            <a:ext cx="8890000" cy="1446550"/>
          </a:xfrm>
          <a:prstGeom prst="rect">
            <a:avLst/>
          </a:prstGeom>
          <a:noFill/>
        </p:spPr>
        <p:txBody>
          <a:bodyPr wrap="square" rtlCol="0">
            <a:spAutoFit/>
          </a:bodyPr>
          <a:lstStyle/>
          <a:p>
            <a:pPr algn="ctr"/>
            <a:r>
              <a:rPr lang="en-US" sz="4400" dirty="0">
                <a:latin typeface="News706 BT" panose="02040804060705020204" pitchFamily="18" charset="0"/>
              </a:rPr>
              <a:t>What is Data Analysis?</a:t>
            </a:r>
          </a:p>
          <a:p>
            <a:pPr algn="ctr"/>
            <a:endParaRPr lang="en-US" sz="4400" dirty="0">
              <a:latin typeface="News706 BT" panose="02040804060705020204" pitchFamily="18" charset="0"/>
            </a:endParaRPr>
          </a:p>
        </p:txBody>
      </p:sp>
      <p:sp>
        <p:nvSpPr>
          <p:cNvPr id="3" name="TextBox 2"/>
          <p:cNvSpPr txBox="1"/>
          <p:nvPr/>
        </p:nvSpPr>
        <p:spPr>
          <a:xfrm>
            <a:off x="6510644" y="2503217"/>
            <a:ext cx="5215467" cy="2585323"/>
          </a:xfrm>
          <a:prstGeom prst="rect">
            <a:avLst/>
          </a:prstGeom>
          <a:noFill/>
        </p:spPr>
        <p:txBody>
          <a:bodyPr wrap="square" rtlCol="0">
            <a:spAutoFit/>
          </a:bodyPr>
          <a:lstStyle/>
          <a:p>
            <a:r>
              <a:rPr lang="en-US" dirty="0" smtClean="0"/>
              <a:t>The science of analyzing raw data to make conclusions about the information. </a:t>
            </a:r>
          </a:p>
          <a:p>
            <a:endParaRPr lang="en-US" dirty="0"/>
          </a:p>
          <a:p>
            <a:r>
              <a:rPr lang="en-US" dirty="0" smtClean="0"/>
              <a:t>Data </a:t>
            </a:r>
            <a:r>
              <a:rPr lang="en-US" dirty="0"/>
              <a:t>analytics is the practice of examining raw data to identify trends, draw conclusions, and extract meaningful information. This involves various techniques and tools to process and transform data into valuable insights that can be used for decision-making.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19" r="10554" b="15365"/>
          <a:stretch/>
        </p:blipFill>
        <p:spPr>
          <a:xfrm>
            <a:off x="565484" y="2171491"/>
            <a:ext cx="5612732" cy="3248777"/>
          </a:xfrm>
          <a:prstGeom prst="rect">
            <a:avLst/>
          </a:prstGeom>
        </p:spPr>
      </p:pic>
      <p:grpSp>
        <p:nvGrpSpPr>
          <p:cNvPr id="8" name="Group 7"/>
          <p:cNvGrpSpPr/>
          <p:nvPr/>
        </p:nvGrpSpPr>
        <p:grpSpPr>
          <a:xfrm>
            <a:off x="104944" y="5955202"/>
            <a:ext cx="12045266" cy="1350369"/>
            <a:chOff x="104944" y="5955202"/>
            <a:chExt cx="12045266" cy="1350369"/>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10" name="Rectangle 9"/>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12" name="TextBox 11"/>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143406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9733" cy="6896100"/>
          </a:xfrm>
          <a:prstGeom prst="rect">
            <a:avLst/>
          </a:prstGeom>
        </p:spPr>
      </p:pic>
    </p:spTree>
    <p:extLst>
      <p:ext uri="{BB962C8B-B14F-4D97-AF65-F5344CB8AC3E}">
        <p14:creationId xmlns:p14="http://schemas.microsoft.com/office/powerpoint/2010/main" val="513597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067" y="364067"/>
            <a:ext cx="10117666" cy="769441"/>
          </a:xfrm>
          <a:prstGeom prst="rect">
            <a:avLst/>
          </a:prstGeom>
          <a:noFill/>
        </p:spPr>
        <p:txBody>
          <a:bodyPr wrap="square" rtlCol="0">
            <a:spAutoFit/>
          </a:bodyPr>
          <a:lstStyle/>
          <a:p>
            <a:pPr algn="ctr"/>
            <a:r>
              <a:rPr lang="en-US" sz="4400" dirty="0" smtClean="0">
                <a:latin typeface="News706 BT" panose="02040804060705020204" pitchFamily="18" charset="0"/>
              </a:rPr>
              <a:t>Data Analytics Process</a:t>
            </a:r>
            <a:endParaRPr lang="en-US" sz="4400" dirty="0">
              <a:latin typeface="News706 BT" panose="02040804060705020204" pitchFamily="18" charset="0"/>
            </a:endParaRPr>
          </a:p>
        </p:txBody>
      </p:sp>
      <p:pic>
        <p:nvPicPr>
          <p:cNvPr id="3" name="Picture 2"/>
          <p:cNvPicPr>
            <a:picLocks noChangeAspect="1"/>
          </p:cNvPicPr>
          <p:nvPr/>
        </p:nvPicPr>
        <p:blipFill>
          <a:blip r:embed="rId2"/>
          <a:stretch>
            <a:fillRect/>
          </a:stretch>
        </p:blipFill>
        <p:spPr>
          <a:xfrm>
            <a:off x="1253067" y="1414226"/>
            <a:ext cx="9765878" cy="4440067"/>
          </a:xfrm>
          <a:prstGeom prst="rect">
            <a:avLst/>
          </a:prstGeom>
        </p:spPr>
      </p:pic>
      <p:grpSp>
        <p:nvGrpSpPr>
          <p:cNvPr id="8" name="Group 7"/>
          <p:cNvGrpSpPr/>
          <p:nvPr/>
        </p:nvGrpSpPr>
        <p:grpSpPr>
          <a:xfrm>
            <a:off x="104944" y="5955202"/>
            <a:ext cx="12045266" cy="1350369"/>
            <a:chOff x="104944" y="5955202"/>
            <a:chExt cx="12045266" cy="135036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5" name="Rectangle 4"/>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7" name="TextBox 6"/>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867373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p:cNvGrpSpPr/>
          <p:nvPr/>
        </p:nvGrpSpPr>
        <p:grpSpPr>
          <a:xfrm>
            <a:off x="104944" y="5955202"/>
            <a:ext cx="12045266" cy="1350369"/>
            <a:chOff x="104944" y="5955202"/>
            <a:chExt cx="12045266" cy="135036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5" name="Rectangle 4"/>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8" name="TextBox 7"/>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27992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939798" y="2598244"/>
            <a:ext cx="10117666" cy="923330"/>
          </a:xfrm>
          <a:prstGeom prst="rect">
            <a:avLst/>
          </a:prstGeom>
          <a:noFill/>
        </p:spPr>
        <p:txBody>
          <a:bodyPr wrap="square" rtlCol="0">
            <a:spAutoFit/>
          </a:bodyPr>
          <a:lstStyle/>
          <a:p>
            <a:pPr algn="ctr"/>
            <a:r>
              <a:rPr lang="en-US" sz="5400" dirty="0" smtClean="0">
                <a:latin typeface="News706 BT" panose="02040804060705020204" pitchFamily="18" charset="0"/>
              </a:rPr>
              <a:t>Why </a:t>
            </a:r>
            <a:r>
              <a:rPr lang="en-US" sz="5400" dirty="0">
                <a:latin typeface="News706 BT" panose="02040804060705020204" pitchFamily="18" charset="0"/>
              </a:rPr>
              <a:t>Data </a:t>
            </a:r>
            <a:r>
              <a:rPr lang="en-US" sz="5400" dirty="0" smtClean="0">
                <a:latin typeface="News706 BT" panose="02040804060705020204" pitchFamily="18" charset="0"/>
              </a:rPr>
              <a:t>Analytics?</a:t>
            </a:r>
            <a:endParaRPr lang="en-US" sz="5400" dirty="0">
              <a:latin typeface="News706 BT" panose="02040804060705020204" pitchFamily="18"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798" y="355600"/>
            <a:ext cx="6841067" cy="6841067"/>
          </a:xfrm>
          <a:prstGeom prst="rect">
            <a:avLst/>
          </a:prstGeom>
        </p:spPr>
      </p:pic>
    </p:spTree>
    <p:extLst>
      <p:ext uri="{BB962C8B-B14F-4D97-AF65-F5344CB8AC3E}">
        <p14:creationId xmlns:p14="http://schemas.microsoft.com/office/powerpoint/2010/main" val="3185506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p:cNvGrpSpPr/>
          <p:nvPr/>
        </p:nvGrpSpPr>
        <p:grpSpPr>
          <a:xfrm>
            <a:off x="104944" y="5955202"/>
            <a:ext cx="12045266" cy="1350369"/>
            <a:chOff x="104944" y="5955202"/>
            <a:chExt cx="12045266" cy="135036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5" name="Rectangle 4"/>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7" name="TextBox 6"/>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174793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p:cNvGrpSpPr/>
          <p:nvPr/>
        </p:nvGrpSpPr>
        <p:grpSpPr>
          <a:xfrm>
            <a:off x="104944" y="5955202"/>
            <a:ext cx="12045266" cy="1350369"/>
            <a:chOff x="104944" y="5955202"/>
            <a:chExt cx="12045266" cy="135036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7792" y="5960199"/>
              <a:ext cx="982418" cy="982418"/>
            </a:xfrm>
            <a:prstGeom prst="rect">
              <a:avLst/>
            </a:prstGeom>
          </p:spPr>
        </p:pic>
        <p:sp>
          <p:nvSpPr>
            <p:cNvPr id="5" name="Rectangle 4"/>
            <p:cNvSpPr/>
            <p:nvPr/>
          </p:nvSpPr>
          <p:spPr>
            <a:xfrm>
              <a:off x="1622617" y="6315499"/>
              <a:ext cx="9026777" cy="271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44" y="5955202"/>
              <a:ext cx="1350369" cy="1350369"/>
            </a:xfrm>
            <a:prstGeom prst="rect">
              <a:avLst/>
            </a:prstGeom>
          </p:spPr>
        </p:pic>
        <p:sp>
          <p:nvSpPr>
            <p:cNvPr id="7" name="TextBox 6"/>
            <p:cNvSpPr txBox="1"/>
            <p:nvPr/>
          </p:nvSpPr>
          <p:spPr>
            <a:xfrm>
              <a:off x="5232473" y="6261054"/>
              <a:ext cx="2981833" cy="369332"/>
            </a:xfrm>
            <a:prstGeom prst="rect">
              <a:avLst/>
            </a:prstGeom>
            <a:noFill/>
          </p:spPr>
          <p:txBody>
            <a:bodyPr wrap="square" rtlCol="0">
              <a:spAutoFit/>
            </a:bodyPr>
            <a:lstStyle/>
            <a:p>
              <a:r>
                <a:rPr lang="en-US" dirty="0" smtClean="0">
                  <a:solidFill>
                    <a:schemeClr val="bg1"/>
                  </a:solidFill>
                </a:rPr>
                <a:t>All rights reserved</a:t>
              </a:r>
              <a:endParaRPr lang="en-US" dirty="0">
                <a:solidFill>
                  <a:schemeClr val="bg1"/>
                </a:solidFill>
              </a:endParaRPr>
            </a:p>
          </p:txBody>
        </p:sp>
      </p:grpSp>
    </p:spTree>
    <p:extLst>
      <p:ext uri="{BB962C8B-B14F-4D97-AF65-F5344CB8AC3E}">
        <p14:creationId xmlns:p14="http://schemas.microsoft.com/office/powerpoint/2010/main" val="4255980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367</Words>
  <Application>Microsoft Office PowerPoint</Application>
  <PresentationFormat>Widescreen</PresentationFormat>
  <Paragraphs>84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Calibri Light</vt:lpstr>
      <vt:lpstr>Clarendon Blk BT</vt:lpstr>
      <vt:lpstr>News706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MusTanG</dc:creator>
  <cp:lastModifiedBy>Dell</cp:lastModifiedBy>
  <cp:revision>28</cp:revision>
  <dcterms:created xsi:type="dcterms:W3CDTF">2024-02-16T17:09:17Z</dcterms:created>
  <dcterms:modified xsi:type="dcterms:W3CDTF">2024-02-17T12:15:52Z</dcterms:modified>
</cp:coreProperties>
</file>