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8" r:id="rId8"/>
  </p:sldIdLst>
  <p:sldSz cx="18288000" cy="10287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ormorant Garamond Bold" panose="020B0604020202020204" charset="0"/>
      <p:regular r:id="rId13"/>
    </p:embeddedFont>
    <p:embeddedFont>
      <p:font typeface="Overpass Light" panose="020B0604020202020204" charset="0"/>
      <p:regular r:id="rId14"/>
    </p:embeddedFont>
    <p:embeddedFont>
      <p:font typeface="Overpass Light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1104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7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8833539"/>
            <a:ext cx="16230600" cy="703233"/>
            <a:chOff x="0" y="0"/>
            <a:chExt cx="21640800" cy="937643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1640800" cy="41400"/>
            </a:xfrm>
            <a:prstGeom prst="rect">
              <a:avLst/>
            </a:prstGeom>
            <a:solidFill>
              <a:srgbClr val="CDA63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315321"/>
              <a:ext cx="13063310" cy="6223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500"/>
                </a:lnSpc>
                <a:spcBef>
                  <a:spcPct val="0"/>
                </a:spcBef>
              </a:pPr>
              <a:r>
                <a:rPr lang="en-US" sz="2500">
                  <a:solidFill>
                    <a:srgbClr val="1A1B18"/>
                  </a:solidFill>
                  <a:latin typeface="Overpass Light"/>
                </a:rPr>
                <a:t>15 April 2020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5852433" y="476036"/>
              <a:ext cx="5788367" cy="3621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099"/>
                </a:lnSpc>
                <a:spcBef>
                  <a:spcPct val="0"/>
                </a:spcBef>
              </a:pPr>
              <a:r>
                <a:rPr lang="en-US" sz="1499" spc="44">
                  <a:solidFill>
                    <a:srgbClr val="1A1B18"/>
                  </a:solidFill>
                  <a:latin typeface="Overpass Light"/>
                </a:rPr>
                <a:t>SENTRA ZAMRUD | RAPAT TERBUKA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028700" y="3115344"/>
            <a:ext cx="14439900" cy="59523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5262"/>
              </a:lnSpc>
            </a:pPr>
            <a:r>
              <a:rPr lang="en-US" sz="15262" dirty="0" err="1">
                <a:solidFill>
                  <a:srgbClr val="1A1B18"/>
                </a:solidFill>
                <a:latin typeface="Cormorant Garamond Bold"/>
              </a:rPr>
              <a:t>Kelompok</a:t>
            </a:r>
            <a:r>
              <a:rPr lang="en-US" sz="15262" dirty="0">
                <a:solidFill>
                  <a:srgbClr val="1A1B18"/>
                </a:solidFill>
                <a:latin typeface="Cormorant Garamond Bold"/>
              </a:rPr>
              <a:t> II</a:t>
            </a:r>
          </a:p>
          <a:p>
            <a:pPr>
              <a:lnSpc>
                <a:spcPts val="15262"/>
              </a:lnSpc>
            </a:pPr>
            <a:r>
              <a:rPr lang="en-US" sz="15262" dirty="0" err="1">
                <a:solidFill>
                  <a:srgbClr val="1A1B18"/>
                </a:solidFill>
                <a:latin typeface="Cormorant Garamond Bold"/>
              </a:rPr>
              <a:t>Kartu</a:t>
            </a:r>
            <a:r>
              <a:rPr lang="en-US" sz="15262" dirty="0">
                <a:solidFill>
                  <a:srgbClr val="1A1B18"/>
                </a:solidFill>
                <a:latin typeface="Cormorant Garamond Bold"/>
              </a:rPr>
              <a:t> Tanda </a:t>
            </a:r>
            <a:r>
              <a:rPr lang="en-US" sz="15262" dirty="0" err="1">
                <a:solidFill>
                  <a:srgbClr val="1A1B18"/>
                </a:solidFill>
                <a:latin typeface="Cormorant Garamond Bold"/>
              </a:rPr>
              <a:t>Mahasiswa</a:t>
            </a:r>
            <a:endParaRPr lang="en-US" sz="15262" dirty="0">
              <a:solidFill>
                <a:srgbClr val="1A1B18"/>
              </a:solidFill>
              <a:latin typeface="Cormorant Garamond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631271" y="1114425"/>
            <a:ext cx="13789954" cy="13451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401"/>
              </a:lnSpc>
            </a:pPr>
            <a:r>
              <a:rPr lang="en-US" sz="9456" dirty="0">
                <a:solidFill>
                  <a:srgbClr val="1A1B18"/>
                </a:solidFill>
                <a:latin typeface="Cormorant Garamond Bold"/>
              </a:rPr>
              <a:t>Hardware And Software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838200" y="1028700"/>
            <a:ext cx="907930" cy="907930"/>
            <a:chOff x="0" y="0"/>
            <a:chExt cx="1210574" cy="1210574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1210574" cy="1210574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CDA63C"/>
              </a:solidFill>
            </p:spPr>
          </p:sp>
        </p:grpSp>
        <p:sp>
          <p:nvSpPr>
            <p:cNvPr id="15" name="TextBox 15"/>
            <p:cNvSpPr txBox="1"/>
            <p:nvPr/>
          </p:nvSpPr>
          <p:spPr>
            <a:xfrm>
              <a:off x="241518" y="321121"/>
              <a:ext cx="727537" cy="5904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00"/>
                </a:lnSpc>
              </a:pPr>
              <a:r>
                <a:rPr lang="en-US" sz="3000">
                  <a:solidFill>
                    <a:srgbClr val="FAFAFA"/>
                  </a:solidFill>
                  <a:latin typeface="Cormorant Garamond Bold"/>
                </a:rPr>
                <a:t>V</a:t>
              </a:r>
            </a:p>
          </p:txBody>
        </p:sp>
      </p:grpSp>
      <p:sp>
        <p:nvSpPr>
          <p:cNvPr id="16" name="AutoShape 16"/>
          <p:cNvSpPr/>
          <p:nvPr/>
        </p:nvSpPr>
        <p:spPr>
          <a:xfrm>
            <a:off x="2518300" y="1028700"/>
            <a:ext cx="28575" cy="8229600"/>
          </a:xfrm>
          <a:prstGeom prst="rect">
            <a:avLst/>
          </a:prstGeom>
          <a:solidFill>
            <a:srgbClr val="CDA63C"/>
          </a:solidFill>
        </p:spPr>
      </p:sp>
      <p:grpSp>
        <p:nvGrpSpPr>
          <p:cNvPr id="21" name="Group 21"/>
          <p:cNvGrpSpPr/>
          <p:nvPr/>
        </p:nvGrpSpPr>
        <p:grpSpPr>
          <a:xfrm rot="5400000">
            <a:off x="814423" y="8671463"/>
            <a:ext cx="955485" cy="218188"/>
            <a:chOff x="0" y="0"/>
            <a:chExt cx="1273980" cy="290918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983062" y="0"/>
              <a:ext cx="290918" cy="290918"/>
              <a:chOff x="0" y="0"/>
              <a:chExt cx="1708150" cy="170815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1A1B18"/>
              </a:solidFill>
            </p:spPr>
          </p:sp>
        </p:grpSp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0" y="0"/>
              <a:ext cx="290918" cy="290918"/>
              <a:chOff x="0" y="0"/>
              <a:chExt cx="1708150" cy="170815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1A1B18"/>
              </a:solidFill>
            </p:spPr>
          </p:sp>
        </p:grpSp>
        <p:grpSp>
          <p:nvGrpSpPr>
            <p:cNvPr id="26" name="Group 26"/>
            <p:cNvGrpSpPr/>
            <p:nvPr/>
          </p:nvGrpSpPr>
          <p:grpSpPr>
            <a:xfrm>
              <a:off x="493118" y="1587"/>
              <a:ext cx="287744" cy="287744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CDA63C"/>
              </a:solidFill>
            </p:spPr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D9F9BF1-25B3-082C-04BF-26A948A3E5D6}"/>
              </a:ext>
            </a:extLst>
          </p:cNvPr>
          <p:cNvSpPr txBox="1"/>
          <p:nvPr/>
        </p:nvSpPr>
        <p:spPr>
          <a:xfrm>
            <a:off x="3181349" y="4950734"/>
            <a:ext cx="9144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Edition	Windows 11 Home Single Language</a:t>
            </a:r>
          </a:p>
          <a:p>
            <a:r>
              <a:rPr lang="en-US" sz="2400" dirty="0"/>
              <a:t>Version	22H2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CD0085-0F2C-4B71-0154-0E15604384E8}"/>
              </a:ext>
            </a:extLst>
          </p:cNvPr>
          <p:cNvSpPr txBox="1"/>
          <p:nvPr/>
        </p:nvSpPr>
        <p:spPr>
          <a:xfrm>
            <a:off x="3200399" y="3289637"/>
            <a:ext cx="112204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400" dirty="0"/>
              <a:t>Processor	AMD </a:t>
            </a:r>
            <a:r>
              <a:rPr lang="en-ID" sz="2400" dirty="0" err="1"/>
              <a:t>Ryzen</a:t>
            </a:r>
            <a:r>
              <a:rPr lang="en-ID" sz="2400" dirty="0"/>
              <a:t> 3 5300U with Radeon Graphics            2.60 GHz</a:t>
            </a:r>
          </a:p>
          <a:p>
            <a:r>
              <a:rPr lang="en-ID" sz="2400" dirty="0"/>
              <a:t>RAM	8,00 GB (7,33 GB usable)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3124199" y="7733288"/>
            <a:ext cx="10029825" cy="330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 dirty="0" err="1">
                <a:solidFill>
                  <a:srgbClr val="1A1B18"/>
                </a:solidFill>
                <a:latin typeface="Overpass Light"/>
              </a:rPr>
              <a:t>Tampilan</a:t>
            </a:r>
            <a:r>
              <a:rPr lang="en-US" sz="2000" dirty="0">
                <a:solidFill>
                  <a:srgbClr val="1A1B18"/>
                </a:solidFill>
                <a:latin typeface="Overpass Light"/>
              </a:rPr>
              <a:t> </a:t>
            </a:r>
            <a:r>
              <a:rPr lang="en-US" sz="2000" dirty="0" err="1">
                <a:solidFill>
                  <a:srgbClr val="1A1B18"/>
                </a:solidFill>
                <a:latin typeface="Overpass Light"/>
              </a:rPr>
              <a:t>Diatas</a:t>
            </a:r>
            <a:r>
              <a:rPr lang="en-US" sz="2000" dirty="0">
                <a:solidFill>
                  <a:srgbClr val="1A1B18"/>
                </a:solidFill>
                <a:latin typeface="Overpass Light"/>
              </a:rPr>
              <a:t> </a:t>
            </a:r>
            <a:r>
              <a:rPr lang="en-US" sz="2000" dirty="0" err="1">
                <a:solidFill>
                  <a:srgbClr val="1A1B18"/>
                </a:solidFill>
                <a:latin typeface="Overpass Light"/>
              </a:rPr>
              <a:t>merupakan</a:t>
            </a:r>
            <a:r>
              <a:rPr lang="en-US" sz="2000" dirty="0">
                <a:solidFill>
                  <a:srgbClr val="1A1B18"/>
                </a:solidFill>
                <a:latin typeface="Overpass Light"/>
              </a:rPr>
              <a:t> </a:t>
            </a:r>
            <a:r>
              <a:rPr lang="en-US" sz="2000" dirty="0" err="1">
                <a:solidFill>
                  <a:srgbClr val="1A1B18"/>
                </a:solidFill>
                <a:latin typeface="Overpass Light"/>
              </a:rPr>
              <a:t>tampilan</a:t>
            </a:r>
            <a:r>
              <a:rPr lang="en-US" sz="2000" dirty="0">
                <a:solidFill>
                  <a:srgbClr val="1A1B18"/>
                </a:solidFill>
                <a:latin typeface="Overpass Light"/>
              </a:rPr>
              <a:t> Class Diagram </a:t>
            </a:r>
            <a:r>
              <a:rPr lang="en-US" sz="2000" dirty="0" err="1">
                <a:solidFill>
                  <a:srgbClr val="1A1B18"/>
                </a:solidFill>
                <a:latin typeface="Overpass Light"/>
              </a:rPr>
              <a:t>dari</a:t>
            </a:r>
            <a:r>
              <a:rPr lang="en-US" sz="2000" dirty="0">
                <a:solidFill>
                  <a:srgbClr val="1A1B18"/>
                </a:solidFill>
                <a:latin typeface="Overpass Light"/>
              </a:rPr>
              <a:t> </a:t>
            </a:r>
            <a:r>
              <a:rPr lang="en-US" sz="2000" dirty="0" err="1">
                <a:solidFill>
                  <a:srgbClr val="1A1B18"/>
                </a:solidFill>
                <a:latin typeface="Overpass Light"/>
              </a:rPr>
              <a:t>Aplikasi</a:t>
            </a:r>
            <a:r>
              <a:rPr lang="en-US" sz="2000" dirty="0">
                <a:solidFill>
                  <a:srgbClr val="1A1B18"/>
                </a:solidFill>
                <a:latin typeface="Overpass Light"/>
              </a:rPr>
              <a:t> </a:t>
            </a:r>
            <a:r>
              <a:rPr lang="en-US" sz="2000" dirty="0" err="1">
                <a:solidFill>
                  <a:srgbClr val="1A1B18"/>
                </a:solidFill>
                <a:latin typeface="Overpass Light"/>
              </a:rPr>
              <a:t>KartuTanda</a:t>
            </a:r>
            <a:r>
              <a:rPr lang="en-US" sz="2000" dirty="0">
                <a:solidFill>
                  <a:srgbClr val="1A1B18"/>
                </a:solidFill>
                <a:latin typeface="Overpass Light"/>
              </a:rPr>
              <a:t> </a:t>
            </a:r>
            <a:r>
              <a:rPr lang="en-US" sz="2000" dirty="0" err="1">
                <a:solidFill>
                  <a:srgbClr val="1A1B18"/>
                </a:solidFill>
                <a:latin typeface="Overpass Light"/>
              </a:rPr>
              <a:t>Mahasiswa</a:t>
            </a:r>
            <a:endParaRPr lang="en-US" sz="2000" dirty="0">
              <a:solidFill>
                <a:srgbClr val="1A1B18"/>
              </a:solidFill>
              <a:latin typeface="Overpass Light"/>
            </a:endParaRPr>
          </a:p>
        </p:txBody>
      </p:sp>
      <p:sp>
        <p:nvSpPr>
          <p:cNvPr id="13" name="AutoShape 13"/>
          <p:cNvSpPr/>
          <p:nvPr/>
        </p:nvSpPr>
        <p:spPr>
          <a:xfrm>
            <a:off x="3252271" y="9486900"/>
            <a:ext cx="9055579" cy="31072"/>
          </a:xfrm>
          <a:prstGeom prst="rect">
            <a:avLst/>
          </a:prstGeom>
          <a:solidFill>
            <a:srgbClr val="CDA63C"/>
          </a:solidFill>
        </p:spPr>
      </p:sp>
      <p:sp>
        <p:nvSpPr>
          <p:cNvPr id="18" name="TextBox 18"/>
          <p:cNvSpPr txBox="1"/>
          <p:nvPr/>
        </p:nvSpPr>
        <p:spPr>
          <a:xfrm>
            <a:off x="1209838" y="1269541"/>
            <a:ext cx="545652" cy="4428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3000" dirty="0">
                <a:solidFill>
                  <a:srgbClr val="FAFAFA"/>
                </a:solidFill>
                <a:latin typeface="Cormorant Garamond Bold"/>
              </a:rPr>
              <a:t>I</a:t>
            </a:r>
          </a:p>
        </p:txBody>
      </p:sp>
      <p:grpSp>
        <p:nvGrpSpPr>
          <p:cNvPr id="19" name="Group 19"/>
          <p:cNvGrpSpPr/>
          <p:nvPr/>
        </p:nvGrpSpPr>
        <p:grpSpPr>
          <a:xfrm rot="-10800000">
            <a:off x="1004921" y="968344"/>
            <a:ext cx="955485" cy="218188"/>
            <a:chOff x="0" y="0"/>
            <a:chExt cx="1273980" cy="290918"/>
          </a:xfrm>
        </p:grpSpPr>
        <p:grpSp>
          <p:nvGrpSpPr>
            <p:cNvPr id="20" name="Group 20"/>
            <p:cNvGrpSpPr>
              <a:grpSpLocks noChangeAspect="1"/>
            </p:cNvGrpSpPr>
            <p:nvPr/>
          </p:nvGrpSpPr>
          <p:grpSpPr>
            <a:xfrm>
              <a:off x="983062" y="0"/>
              <a:ext cx="290918" cy="290918"/>
              <a:chOff x="0" y="0"/>
              <a:chExt cx="1708150" cy="170815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1A1B18"/>
              </a:solidFill>
            </p:spPr>
          </p:sp>
        </p:grpSp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489944" y="0"/>
              <a:ext cx="290918" cy="290918"/>
              <a:chOff x="0" y="0"/>
              <a:chExt cx="1708150" cy="170815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1A1B18"/>
              </a:solidFill>
            </p:spPr>
          </p:sp>
        </p:grpSp>
        <p:grpSp>
          <p:nvGrpSpPr>
            <p:cNvPr id="24" name="Group 24"/>
            <p:cNvGrpSpPr/>
            <p:nvPr/>
          </p:nvGrpSpPr>
          <p:grpSpPr>
            <a:xfrm>
              <a:off x="0" y="1587"/>
              <a:ext cx="287744" cy="287744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CDA63C"/>
              </a:solidFill>
            </p:spPr>
          </p:sp>
        </p:grp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3171C15D-01FD-646E-292B-0C460408B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235070"/>
            <a:ext cx="10029825" cy="5915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23A7732-F66D-75A3-7881-BD54D9D5D742}"/>
              </a:ext>
            </a:extLst>
          </p:cNvPr>
          <p:cNvSpPr txBox="1"/>
          <p:nvPr/>
        </p:nvSpPr>
        <p:spPr>
          <a:xfrm>
            <a:off x="2590800" y="438544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Class Diagram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7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8203662" y="2247900"/>
            <a:ext cx="7200900" cy="5007886"/>
            <a:chOff x="0" y="528088"/>
            <a:chExt cx="9601200" cy="6677181"/>
          </a:xfrm>
        </p:grpSpPr>
        <p:sp>
          <p:nvSpPr>
            <p:cNvPr id="8" name="TextBox 8"/>
            <p:cNvSpPr txBox="1"/>
            <p:nvPr/>
          </p:nvSpPr>
          <p:spPr>
            <a:xfrm>
              <a:off x="0" y="528088"/>
              <a:ext cx="9601200" cy="45140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590"/>
                </a:lnSpc>
              </a:pPr>
              <a:r>
                <a:rPr lang="en-US" sz="5731" dirty="0">
                  <a:solidFill>
                    <a:srgbClr val="1A1B18"/>
                  </a:solidFill>
                  <a:latin typeface="Cormorant Garamond Bold"/>
                </a:rPr>
                <a:t>Gambar </a:t>
              </a:r>
              <a:r>
                <a:rPr lang="en-US" sz="5731" dirty="0" err="1">
                  <a:solidFill>
                    <a:srgbClr val="1A1B18"/>
                  </a:solidFill>
                  <a:latin typeface="Cormorant Garamond Bold"/>
                </a:rPr>
                <a:t>Disamping</a:t>
              </a:r>
              <a:r>
                <a:rPr lang="en-US" sz="5731" dirty="0">
                  <a:solidFill>
                    <a:srgbClr val="1A1B18"/>
                  </a:solidFill>
                  <a:latin typeface="Cormorant Garamond Bold"/>
                </a:rPr>
                <a:t> </a:t>
              </a:r>
              <a:r>
                <a:rPr lang="en-US" sz="5731" dirty="0" err="1">
                  <a:solidFill>
                    <a:srgbClr val="1A1B18"/>
                  </a:solidFill>
                  <a:latin typeface="Cormorant Garamond Bold"/>
                </a:rPr>
                <a:t>Merupakan</a:t>
              </a:r>
              <a:r>
                <a:rPr lang="en-US" sz="5731" dirty="0">
                  <a:solidFill>
                    <a:srgbClr val="1A1B18"/>
                  </a:solidFill>
                  <a:latin typeface="Cormorant Garamond Bold"/>
                </a:rPr>
                <a:t> </a:t>
              </a:r>
              <a:r>
                <a:rPr lang="en-US" sz="5731" dirty="0" err="1">
                  <a:solidFill>
                    <a:srgbClr val="1A1B18"/>
                  </a:solidFill>
                  <a:latin typeface="Cormorant Garamond Bold"/>
                </a:rPr>
                <a:t>Flowchar</a:t>
              </a:r>
              <a:r>
                <a:rPr lang="en-US" sz="5731" dirty="0">
                  <a:solidFill>
                    <a:srgbClr val="1A1B18"/>
                  </a:solidFill>
                  <a:latin typeface="Cormorant Garamond Bold"/>
                </a:rPr>
                <a:t> </a:t>
              </a:r>
              <a:r>
                <a:rPr lang="en-US" sz="5731" dirty="0" err="1">
                  <a:solidFill>
                    <a:srgbClr val="1A1B18"/>
                  </a:solidFill>
                  <a:latin typeface="Cormorant Garamond Bold"/>
                </a:rPr>
                <a:t>Sistem</a:t>
              </a:r>
              <a:r>
                <a:rPr lang="en-US" sz="5731" dirty="0">
                  <a:solidFill>
                    <a:srgbClr val="1A1B18"/>
                  </a:solidFill>
                  <a:latin typeface="Cormorant Garamond Bold"/>
                </a:rPr>
                <a:t> Dari </a:t>
              </a:r>
              <a:r>
                <a:rPr lang="en-US" sz="5731" dirty="0" err="1">
                  <a:solidFill>
                    <a:srgbClr val="1A1B18"/>
                  </a:solidFill>
                  <a:latin typeface="Cormorant Garamond Bold"/>
                </a:rPr>
                <a:t>Aplikasi</a:t>
              </a:r>
              <a:r>
                <a:rPr lang="en-US" sz="5731" dirty="0">
                  <a:solidFill>
                    <a:srgbClr val="1A1B18"/>
                  </a:solidFill>
                  <a:latin typeface="Cormorant Garamond Bold"/>
                </a:rPr>
                <a:t> </a:t>
              </a:r>
              <a:r>
                <a:rPr lang="en-US" sz="5731" dirty="0" err="1">
                  <a:solidFill>
                    <a:srgbClr val="1A1B18"/>
                  </a:solidFill>
                  <a:latin typeface="Cormorant Garamond Bold"/>
                </a:rPr>
                <a:t>Kartu</a:t>
              </a:r>
              <a:r>
                <a:rPr lang="en-US" sz="5731" dirty="0">
                  <a:solidFill>
                    <a:srgbClr val="1A1B18"/>
                  </a:solidFill>
                  <a:latin typeface="Cormorant Garamond Bold"/>
                </a:rPr>
                <a:t> Tanda </a:t>
              </a:r>
              <a:r>
                <a:rPr lang="en-US" sz="5731" dirty="0" err="1">
                  <a:solidFill>
                    <a:srgbClr val="1A1B18"/>
                  </a:solidFill>
                  <a:latin typeface="Cormorant Garamond Bold"/>
                </a:rPr>
                <a:t>Mahasiswa</a:t>
              </a:r>
              <a:endParaRPr lang="en-US" sz="5731" dirty="0">
                <a:solidFill>
                  <a:srgbClr val="1A1B18"/>
                </a:solidFill>
                <a:latin typeface="Cormorant Garamond Bold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6680766"/>
              <a:ext cx="9601200" cy="5245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50"/>
                </a:lnSpc>
              </a:pPr>
              <a:endParaRPr lang="en-US" sz="2500" spc="-37" dirty="0">
                <a:solidFill>
                  <a:srgbClr val="1A1B18"/>
                </a:solidFill>
                <a:latin typeface="Overpass Light Bold"/>
              </a:endParaRPr>
            </a:p>
          </p:txBody>
        </p:sp>
        <p:sp>
          <p:nvSpPr>
            <p:cNvPr id="10" name="AutoShape 10"/>
            <p:cNvSpPr/>
            <p:nvPr/>
          </p:nvSpPr>
          <p:spPr>
            <a:xfrm>
              <a:off x="0" y="6123417"/>
              <a:ext cx="9601200" cy="32635"/>
            </a:xfrm>
            <a:prstGeom prst="rect">
              <a:avLst/>
            </a:prstGeom>
            <a:solidFill>
              <a:srgbClr val="CDA63C"/>
            </a:solidFill>
          </p:spPr>
        </p:sp>
      </p:grpSp>
      <p:sp>
        <p:nvSpPr>
          <p:cNvPr id="11" name="AutoShape 11"/>
          <p:cNvSpPr/>
          <p:nvPr/>
        </p:nvSpPr>
        <p:spPr>
          <a:xfrm rot="-10800000">
            <a:off x="15836375" y="1028700"/>
            <a:ext cx="28575" cy="8229600"/>
          </a:xfrm>
          <a:prstGeom prst="rect">
            <a:avLst/>
          </a:prstGeom>
          <a:solidFill>
            <a:srgbClr val="CDA63C"/>
          </a:solidFill>
        </p:spPr>
      </p:sp>
      <p:grpSp>
        <p:nvGrpSpPr>
          <p:cNvPr id="12" name="Group 12"/>
          <p:cNvGrpSpPr/>
          <p:nvPr/>
        </p:nvGrpSpPr>
        <p:grpSpPr>
          <a:xfrm rot="5400000">
            <a:off x="16518092" y="8671463"/>
            <a:ext cx="955485" cy="218188"/>
            <a:chOff x="0" y="0"/>
            <a:chExt cx="1273980" cy="290918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983062" y="0"/>
              <a:ext cx="290918" cy="290918"/>
              <a:chOff x="0" y="0"/>
              <a:chExt cx="1708150" cy="170815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1A1B18"/>
              </a:solidFill>
            </p:spPr>
          </p:sp>
        </p:grpSp>
        <p:grpSp>
          <p:nvGrpSpPr>
            <p:cNvPr id="15" name="Group 15"/>
            <p:cNvGrpSpPr>
              <a:grpSpLocks noChangeAspect="1"/>
            </p:cNvGrpSpPr>
            <p:nvPr/>
          </p:nvGrpSpPr>
          <p:grpSpPr>
            <a:xfrm>
              <a:off x="489944" y="0"/>
              <a:ext cx="290918" cy="290918"/>
              <a:chOff x="0" y="0"/>
              <a:chExt cx="1708150" cy="170815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1A1B18"/>
              </a:solidFill>
            </p:spPr>
          </p:sp>
        </p:grpSp>
        <p:grpSp>
          <p:nvGrpSpPr>
            <p:cNvPr id="17" name="Group 17"/>
            <p:cNvGrpSpPr/>
            <p:nvPr/>
          </p:nvGrpSpPr>
          <p:grpSpPr>
            <a:xfrm>
              <a:off x="0" y="1587"/>
              <a:ext cx="287744" cy="287744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CDA63C"/>
              </a:solidFill>
            </p:spPr>
          </p:sp>
        </p:grp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88415160-6164-FEF8-FD6A-567326E22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63171"/>
            <a:ext cx="6876496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168917" y="1319189"/>
            <a:ext cx="726791" cy="4428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3000">
                <a:solidFill>
                  <a:srgbClr val="FAFAFA"/>
                </a:solidFill>
                <a:latin typeface="Cormorant Garamond Bold"/>
              </a:rPr>
              <a:t>VIII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68917" y="620659"/>
            <a:ext cx="10992928" cy="11024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449"/>
              </a:lnSpc>
            </a:pPr>
            <a:r>
              <a:rPr lang="en-US" sz="2800" dirty="0" err="1">
                <a:solidFill>
                  <a:srgbClr val="1A1B18"/>
                </a:solidFill>
                <a:latin typeface="Cormorant Garamond Bold"/>
              </a:rPr>
              <a:t>Berikut</a:t>
            </a:r>
            <a:r>
              <a:rPr lang="en-US" sz="2800" dirty="0">
                <a:solidFill>
                  <a:srgbClr val="1A1B18"/>
                </a:solidFill>
                <a:latin typeface="Cormorant Garamond Bold"/>
              </a:rPr>
              <a:t> </a:t>
            </a:r>
            <a:r>
              <a:rPr lang="en-US" sz="2800" dirty="0" err="1">
                <a:solidFill>
                  <a:srgbClr val="1A1B18"/>
                </a:solidFill>
                <a:latin typeface="Cormorant Garamond Bold"/>
              </a:rPr>
              <a:t>Ini</a:t>
            </a:r>
            <a:r>
              <a:rPr lang="en-US" sz="2800" dirty="0">
                <a:solidFill>
                  <a:srgbClr val="1A1B18"/>
                </a:solidFill>
                <a:latin typeface="Cormorant Garamond Bold"/>
              </a:rPr>
              <a:t> </a:t>
            </a:r>
            <a:r>
              <a:rPr lang="en-US" sz="2800" dirty="0" err="1">
                <a:solidFill>
                  <a:srgbClr val="1A1B18"/>
                </a:solidFill>
                <a:latin typeface="Cormorant Garamond Bold"/>
              </a:rPr>
              <a:t>Merupakan</a:t>
            </a:r>
            <a:r>
              <a:rPr lang="en-US" sz="2800" dirty="0">
                <a:solidFill>
                  <a:srgbClr val="1A1B18"/>
                </a:solidFill>
                <a:latin typeface="Cormorant Garamond Bold"/>
              </a:rPr>
              <a:t> </a:t>
            </a:r>
            <a:r>
              <a:rPr lang="en-US" sz="2800" dirty="0" err="1">
                <a:solidFill>
                  <a:srgbClr val="1A1B18"/>
                </a:solidFill>
                <a:latin typeface="Cormorant Garamond Bold"/>
              </a:rPr>
              <a:t>Tampilan</a:t>
            </a:r>
            <a:r>
              <a:rPr lang="en-US" sz="2800" dirty="0">
                <a:solidFill>
                  <a:srgbClr val="1A1B18"/>
                </a:solidFill>
                <a:latin typeface="Cormorant Garamond Bold"/>
              </a:rPr>
              <a:t> Dari </a:t>
            </a:r>
            <a:r>
              <a:rPr lang="en-US" sz="2800" dirty="0" err="1">
                <a:solidFill>
                  <a:srgbClr val="1A1B18"/>
                </a:solidFill>
                <a:latin typeface="Cormorant Garamond Bold"/>
              </a:rPr>
              <a:t>Aplikasi</a:t>
            </a:r>
            <a:r>
              <a:rPr lang="en-US" sz="2800" dirty="0">
                <a:solidFill>
                  <a:srgbClr val="1A1B18"/>
                </a:solidFill>
                <a:latin typeface="Cormorant Garamond Bold"/>
              </a:rPr>
              <a:t> </a:t>
            </a:r>
            <a:r>
              <a:rPr lang="en-US" sz="2800" dirty="0" err="1">
                <a:solidFill>
                  <a:srgbClr val="1A1B18"/>
                </a:solidFill>
                <a:latin typeface="Cormorant Garamond Bold"/>
              </a:rPr>
              <a:t>Kartu</a:t>
            </a:r>
            <a:r>
              <a:rPr lang="en-US" sz="2800" dirty="0">
                <a:solidFill>
                  <a:srgbClr val="1A1B18"/>
                </a:solidFill>
                <a:latin typeface="Cormorant Garamond Bold"/>
              </a:rPr>
              <a:t> Tanda </a:t>
            </a:r>
            <a:r>
              <a:rPr lang="en-US" sz="2800" dirty="0" err="1">
                <a:solidFill>
                  <a:srgbClr val="1A1B18"/>
                </a:solidFill>
                <a:latin typeface="Cormorant Garamond Bold"/>
              </a:rPr>
              <a:t>Mahasiswa</a:t>
            </a:r>
            <a:r>
              <a:rPr lang="en-US" sz="2800" dirty="0">
                <a:solidFill>
                  <a:srgbClr val="1A1B18"/>
                </a:solidFill>
                <a:latin typeface="Cormorant Garamond Bold"/>
              </a:rPr>
              <a:t> 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B316533-2F2A-FEFC-23A8-2E08EB7355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312" y="1974705"/>
            <a:ext cx="13461484" cy="51499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838200" y="833945"/>
            <a:ext cx="28575" cy="8229600"/>
          </a:xfrm>
          <a:prstGeom prst="rect">
            <a:avLst/>
          </a:prstGeom>
          <a:solidFill>
            <a:srgbClr val="CDA63C"/>
          </a:solidFill>
        </p:spPr>
      </p:sp>
      <p:sp>
        <p:nvSpPr>
          <p:cNvPr id="4" name="TextBox 4"/>
          <p:cNvSpPr txBox="1"/>
          <p:nvPr/>
        </p:nvSpPr>
        <p:spPr>
          <a:xfrm>
            <a:off x="1476377" y="1114425"/>
            <a:ext cx="15782924" cy="11557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450"/>
              </a:lnSpc>
            </a:pPr>
            <a:r>
              <a:rPr lang="en-US" sz="4000" dirty="0">
                <a:solidFill>
                  <a:srgbClr val="1A1B18"/>
                </a:solidFill>
                <a:latin typeface="Cormorant Garamond Bold"/>
              </a:rPr>
              <a:t>Detail </a:t>
            </a:r>
            <a:r>
              <a:rPr lang="en-US" sz="4000" dirty="0" err="1">
                <a:solidFill>
                  <a:srgbClr val="1A1B18"/>
                </a:solidFill>
                <a:latin typeface="Cormorant Garamond Bold"/>
              </a:rPr>
              <a:t>Aplikasi</a:t>
            </a:r>
            <a:r>
              <a:rPr lang="en-US" sz="4000" dirty="0">
                <a:solidFill>
                  <a:srgbClr val="1A1B18"/>
                </a:solidFill>
                <a:latin typeface="Cormorant Garamond Bold"/>
              </a:rPr>
              <a:t> </a:t>
            </a:r>
            <a:r>
              <a:rPr lang="en-US" sz="4000" dirty="0" err="1">
                <a:solidFill>
                  <a:srgbClr val="1A1B18"/>
                </a:solidFill>
                <a:latin typeface="Cormorant Garamond Bold"/>
              </a:rPr>
              <a:t>Kartu</a:t>
            </a:r>
            <a:r>
              <a:rPr lang="en-US" sz="4000" dirty="0">
                <a:solidFill>
                  <a:srgbClr val="1A1B18"/>
                </a:solidFill>
                <a:latin typeface="Cormorant Garamond Bold"/>
              </a:rPr>
              <a:t> Tanda </a:t>
            </a:r>
            <a:r>
              <a:rPr lang="en-US" sz="4000" dirty="0" err="1">
                <a:solidFill>
                  <a:srgbClr val="1A1B18"/>
                </a:solidFill>
                <a:latin typeface="Cormorant Garamond Bold"/>
              </a:rPr>
              <a:t>Mahasiswa</a:t>
            </a:r>
            <a:endParaRPr lang="en-US" sz="4000" dirty="0">
              <a:solidFill>
                <a:srgbClr val="1A1B18"/>
              </a:solidFill>
              <a:latin typeface="Cormorant Garamond Bold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7A54A7-A7ED-AC56-88A4-C43EACF99CF8}"/>
              </a:ext>
            </a:extLst>
          </p:cNvPr>
          <p:cNvSpPr txBox="1"/>
          <p:nvPr/>
        </p:nvSpPr>
        <p:spPr>
          <a:xfrm>
            <a:off x="2286000" y="4404836"/>
            <a:ext cx="12877800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D" dirty="0"/>
          </a:p>
          <a:p>
            <a:r>
              <a:rPr lang="en-ID" sz="4400" dirty="0" err="1"/>
              <a:t>Aplikasi</a:t>
            </a:r>
            <a:r>
              <a:rPr lang="en-ID" sz="4400" dirty="0"/>
              <a:t> </a:t>
            </a:r>
            <a:r>
              <a:rPr lang="en-ID" sz="4400" dirty="0" err="1"/>
              <a:t>Kartu</a:t>
            </a:r>
            <a:r>
              <a:rPr lang="en-ID" sz="4400" dirty="0"/>
              <a:t> Tanda </a:t>
            </a:r>
            <a:r>
              <a:rPr lang="en-ID" sz="4400" dirty="0" err="1"/>
              <a:t>Mahasiswa</a:t>
            </a:r>
            <a:r>
              <a:rPr lang="en-ID" sz="4400" dirty="0"/>
              <a:t> (KTM) </a:t>
            </a:r>
            <a:r>
              <a:rPr lang="en-ID" sz="4400" dirty="0" err="1"/>
              <a:t>adalah</a:t>
            </a:r>
            <a:r>
              <a:rPr lang="en-ID" sz="4400" dirty="0"/>
              <a:t> </a:t>
            </a:r>
            <a:r>
              <a:rPr lang="en-ID" sz="4400" dirty="0" err="1"/>
              <a:t>suatu</a:t>
            </a:r>
            <a:r>
              <a:rPr lang="en-ID" sz="4400" dirty="0"/>
              <a:t> </a:t>
            </a:r>
            <a:r>
              <a:rPr lang="en-ID" sz="4400" dirty="0" err="1"/>
              <a:t>sistem</a:t>
            </a:r>
            <a:r>
              <a:rPr lang="en-ID" sz="4400" dirty="0"/>
              <a:t> yang </a:t>
            </a:r>
            <a:r>
              <a:rPr lang="en-ID" sz="4400" dirty="0" err="1"/>
              <a:t>dirancang</a:t>
            </a:r>
            <a:r>
              <a:rPr lang="en-ID" sz="4400" dirty="0"/>
              <a:t> </a:t>
            </a:r>
            <a:r>
              <a:rPr lang="en-ID" sz="4400" dirty="0" err="1"/>
              <a:t>untuk</a:t>
            </a:r>
            <a:r>
              <a:rPr lang="en-ID" sz="4400" dirty="0"/>
              <a:t> </a:t>
            </a:r>
            <a:r>
              <a:rPr lang="en-ID" sz="4400" dirty="0" err="1"/>
              <a:t>memudahkan</a:t>
            </a:r>
            <a:r>
              <a:rPr lang="en-ID" sz="4400" dirty="0"/>
              <a:t> </a:t>
            </a:r>
            <a:r>
              <a:rPr lang="en-ID" sz="4400" dirty="0" err="1"/>
              <a:t>identifikasi</a:t>
            </a:r>
            <a:r>
              <a:rPr lang="en-ID" sz="4400" dirty="0"/>
              <a:t> dan </a:t>
            </a:r>
            <a:r>
              <a:rPr lang="en-ID" sz="4400" dirty="0" err="1"/>
              <a:t>administrasi</a:t>
            </a:r>
            <a:r>
              <a:rPr lang="en-ID" sz="4400" dirty="0"/>
              <a:t> </a:t>
            </a:r>
            <a:r>
              <a:rPr lang="en-ID" sz="4400" dirty="0" err="1"/>
              <a:t>mahasiswa</a:t>
            </a:r>
            <a:r>
              <a:rPr lang="en-ID" sz="4400" dirty="0"/>
              <a:t> di </a:t>
            </a:r>
            <a:r>
              <a:rPr lang="en-ID" sz="4400" dirty="0" err="1"/>
              <a:t>sebuah</a:t>
            </a:r>
            <a:r>
              <a:rPr lang="en-ID" sz="4400" dirty="0"/>
              <a:t> </a:t>
            </a:r>
            <a:r>
              <a:rPr lang="en-ID" sz="4400" dirty="0" err="1"/>
              <a:t>institusi</a:t>
            </a:r>
            <a:r>
              <a:rPr lang="en-ID" sz="4400" dirty="0"/>
              <a:t> </a:t>
            </a:r>
            <a:r>
              <a:rPr lang="en-ID" sz="4400" dirty="0" err="1"/>
              <a:t>pendidikan</a:t>
            </a:r>
            <a:r>
              <a:rPr lang="en-ID" sz="4400" dirty="0"/>
              <a:t>, </a:t>
            </a:r>
            <a:r>
              <a:rPr lang="en-ID" sz="4400" dirty="0" err="1"/>
              <a:t>seperti</a:t>
            </a:r>
            <a:r>
              <a:rPr lang="en-ID" sz="4400" dirty="0"/>
              <a:t> </a:t>
            </a:r>
            <a:r>
              <a:rPr lang="en-ID" sz="4400" dirty="0" err="1"/>
              <a:t>perguruan</a:t>
            </a:r>
            <a:r>
              <a:rPr lang="en-ID" sz="4400" dirty="0"/>
              <a:t> </a:t>
            </a:r>
            <a:r>
              <a:rPr lang="en-ID" sz="4400" dirty="0" err="1"/>
              <a:t>tinggi</a:t>
            </a:r>
            <a:r>
              <a:rPr lang="en-ID" sz="4400" dirty="0"/>
              <a:t> </a:t>
            </a:r>
            <a:r>
              <a:rPr lang="en-ID" sz="4400" dirty="0" err="1"/>
              <a:t>atau</a:t>
            </a:r>
            <a:r>
              <a:rPr lang="en-ID" sz="4400" dirty="0"/>
              <a:t> universitas. </a:t>
            </a:r>
            <a:r>
              <a:rPr lang="en-ID" sz="4400" dirty="0" err="1"/>
              <a:t>Aplikasi</a:t>
            </a:r>
            <a:r>
              <a:rPr lang="en-ID" sz="4400" dirty="0"/>
              <a:t> </a:t>
            </a:r>
            <a:r>
              <a:rPr lang="en-ID" sz="4400" dirty="0" err="1"/>
              <a:t>ini</a:t>
            </a:r>
            <a:r>
              <a:rPr lang="en-ID" sz="4400" dirty="0"/>
              <a:t> </a:t>
            </a:r>
            <a:r>
              <a:rPr lang="en-ID" sz="4400" dirty="0" err="1"/>
              <a:t>biasanya</a:t>
            </a:r>
            <a:r>
              <a:rPr lang="en-ID" sz="4400" dirty="0"/>
              <a:t> </a:t>
            </a:r>
            <a:r>
              <a:rPr lang="en-ID" sz="4400" dirty="0" err="1"/>
              <a:t>dapat</a:t>
            </a:r>
            <a:r>
              <a:rPr lang="en-ID" sz="4400" dirty="0"/>
              <a:t> </a:t>
            </a:r>
            <a:r>
              <a:rPr lang="en-ID" sz="4400" dirty="0" err="1"/>
              <a:t>diakses</a:t>
            </a:r>
            <a:r>
              <a:rPr lang="en-ID" sz="4400" dirty="0"/>
              <a:t> </a:t>
            </a:r>
            <a:r>
              <a:rPr lang="en-ID" sz="4400" dirty="0" err="1"/>
              <a:t>melalui</a:t>
            </a:r>
            <a:r>
              <a:rPr lang="en-ID" sz="4400" dirty="0"/>
              <a:t> platform digital, </a:t>
            </a:r>
            <a:r>
              <a:rPr lang="en-ID" sz="4400" dirty="0" err="1"/>
              <a:t>baik</a:t>
            </a:r>
            <a:r>
              <a:rPr lang="en-ID" sz="4400" dirty="0"/>
              <a:t> </a:t>
            </a:r>
            <a:r>
              <a:rPr lang="en-ID" sz="4400" dirty="0" err="1"/>
              <a:t>berbasis</a:t>
            </a:r>
            <a:r>
              <a:rPr lang="en-ID" sz="4400" dirty="0"/>
              <a:t> web </a:t>
            </a:r>
            <a:r>
              <a:rPr lang="en-ID" sz="4400" dirty="0" err="1"/>
              <a:t>atau</a:t>
            </a:r>
            <a:r>
              <a:rPr lang="en-ID" sz="4400" dirty="0"/>
              <a:t> </a:t>
            </a:r>
            <a:r>
              <a:rPr lang="en-ID" sz="4400" dirty="0" err="1"/>
              <a:t>aplikasi</a:t>
            </a:r>
            <a:r>
              <a:rPr lang="en-ID" sz="4400" dirty="0"/>
              <a:t> mobile.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883167" y="1319189"/>
            <a:ext cx="726791" cy="4428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3000" dirty="0">
                <a:solidFill>
                  <a:srgbClr val="FAFAFA"/>
                </a:solidFill>
                <a:latin typeface="Cormorant Garamond Bold"/>
              </a:rPr>
              <a:t>X</a:t>
            </a:r>
          </a:p>
        </p:txBody>
      </p:sp>
      <p:grpSp>
        <p:nvGrpSpPr>
          <p:cNvPr id="6" name="Group 6"/>
          <p:cNvGrpSpPr/>
          <p:nvPr/>
        </p:nvGrpSpPr>
        <p:grpSpPr>
          <a:xfrm rot="5400000">
            <a:off x="768820" y="8671463"/>
            <a:ext cx="955485" cy="218188"/>
            <a:chOff x="0" y="0"/>
            <a:chExt cx="1273980" cy="290918"/>
          </a:xfrm>
        </p:grpSpPr>
        <p:grpSp>
          <p:nvGrpSpPr>
            <p:cNvPr id="7" name="Group 7"/>
            <p:cNvGrpSpPr>
              <a:grpSpLocks noChangeAspect="1"/>
            </p:cNvGrpSpPr>
            <p:nvPr/>
          </p:nvGrpSpPr>
          <p:grpSpPr>
            <a:xfrm>
              <a:off x="983062" y="0"/>
              <a:ext cx="290918" cy="290918"/>
              <a:chOff x="0" y="0"/>
              <a:chExt cx="1708150" cy="170815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1A1B18"/>
              </a:solidFill>
            </p:spPr>
          </p:sp>
        </p:grpSp>
        <p:grpSp>
          <p:nvGrpSpPr>
            <p:cNvPr id="9" name="Group 9"/>
            <p:cNvGrpSpPr>
              <a:grpSpLocks noChangeAspect="1"/>
            </p:cNvGrpSpPr>
            <p:nvPr/>
          </p:nvGrpSpPr>
          <p:grpSpPr>
            <a:xfrm>
              <a:off x="489944" y="0"/>
              <a:ext cx="290918" cy="290918"/>
              <a:chOff x="0" y="0"/>
              <a:chExt cx="1708150" cy="170815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1A1B18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>
              <a:off x="0" y="1587"/>
              <a:ext cx="287744" cy="287744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CDA63C"/>
              </a:solidFill>
            </p:spPr>
          </p:sp>
        </p:grpSp>
      </p:grpSp>
      <p:grpSp>
        <p:nvGrpSpPr>
          <p:cNvPr id="14" name="Group 14"/>
          <p:cNvGrpSpPr/>
          <p:nvPr/>
        </p:nvGrpSpPr>
        <p:grpSpPr>
          <a:xfrm>
            <a:off x="1551362" y="3811212"/>
            <a:ext cx="13335000" cy="2472679"/>
            <a:chOff x="-8358502" y="818101"/>
            <a:chExt cx="17780001" cy="3296905"/>
          </a:xfrm>
        </p:grpSpPr>
        <p:sp>
          <p:nvSpPr>
            <p:cNvPr id="15" name="AutoShape 15"/>
            <p:cNvSpPr/>
            <p:nvPr/>
          </p:nvSpPr>
          <p:spPr>
            <a:xfrm>
              <a:off x="-8358502" y="4013406"/>
              <a:ext cx="17780001" cy="101600"/>
            </a:xfrm>
            <a:prstGeom prst="rect">
              <a:avLst/>
            </a:prstGeom>
            <a:solidFill>
              <a:srgbClr val="CDA63C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-6834502" y="818101"/>
              <a:ext cx="14732001" cy="177638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0305"/>
                </a:lnSpc>
              </a:pPr>
              <a:r>
                <a:rPr lang="en-US" sz="9368" dirty="0">
                  <a:solidFill>
                    <a:srgbClr val="1A1B18"/>
                  </a:solidFill>
                  <a:latin typeface="Cormorant Garamond Bold"/>
                </a:rPr>
                <a:t>TERIMAKASIH</a:t>
              </a:r>
              <a:r>
                <a:rPr lang="en-US" sz="9368" dirty="0">
                  <a:solidFill>
                    <a:srgbClr val="1A1B18"/>
                  </a:solidFill>
                  <a:latin typeface="Cormorant Garamond Bold"/>
                  <a:sym typeface="Wingdings" panose="05000000000000000000" pitchFamily="2" charset="2"/>
                </a:rPr>
                <a:t></a:t>
              </a:r>
              <a:endParaRPr lang="en-US" sz="9368" dirty="0">
                <a:solidFill>
                  <a:srgbClr val="1A1B18"/>
                </a:solidFill>
                <a:latin typeface="Cormorant Garamond Bold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133</Words>
  <Application>Microsoft Office PowerPoint</Application>
  <PresentationFormat>Custom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Overpass Light Bold</vt:lpstr>
      <vt:lpstr>Overpass Light</vt:lpstr>
      <vt:lpstr>Cormorant Garamond 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Rapat Perusahaan Elegan Minimalis Putih, Hitam, dan Beige Samar</dc:title>
  <dc:creator>HP</dc:creator>
  <cp:lastModifiedBy>ilma qurana</cp:lastModifiedBy>
  <cp:revision>2</cp:revision>
  <dcterms:created xsi:type="dcterms:W3CDTF">2006-08-16T00:00:00Z</dcterms:created>
  <dcterms:modified xsi:type="dcterms:W3CDTF">2024-01-03T10:13:36Z</dcterms:modified>
  <dc:identifier>DAF40QtHzDI</dc:identifier>
</cp:coreProperties>
</file>