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F0D5A-E813-F144-AB50-07BE4DA15289}" v="22" dt="2023-11-29T18:20:53.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57E3-1C07-4DED-6730-41E66D082B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I"/>
          </a:p>
        </p:txBody>
      </p:sp>
      <p:sp>
        <p:nvSpPr>
          <p:cNvPr id="3" name="Subtitle 2">
            <a:extLst>
              <a:ext uri="{FF2B5EF4-FFF2-40B4-BE49-F238E27FC236}">
                <a16:creationId xmlns:a16="http://schemas.microsoft.com/office/drawing/2014/main" id="{27BB08CE-9AE5-DD75-C0D8-A4AD1D530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I"/>
          </a:p>
        </p:txBody>
      </p:sp>
      <p:sp>
        <p:nvSpPr>
          <p:cNvPr id="4" name="Date Placeholder 3">
            <a:extLst>
              <a:ext uri="{FF2B5EF4-FFF2-40B4-BE49-F238E27FC236}">
                <a16:creationId xmlns:a16="http://schemas.microsoft.com/office/drawing/2014/main" id="{45DE8A4F-2CC5-8367-CE2F-784D16ACC66E}"/>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5529B6F9-934B-5738-1402-D9113EC06F4F}"/>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F627A36C-6937-FC77-AA87-755E89F81995}"/>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36022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8033-AA5F-91CC-1FD4-AF95493C1B04}"/>
              </a:ext>
            </a:extLst>
          </p:cNvPr>
          <p:cNvSpPr>
            <a:spLocks noGrp="1"/>
          </p:cNvSpPr>
          <p:nvPr>
            <p:ph type="title"/>
          </p:nvPr>
        </p:nvSpPr>
        <p:spPr/>
        <p:txBody>
          <a:bodyPr/>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786B73FB-2B9D-3434-1147-E1F0B53BD0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6E840BD1-5D8D-BC17-D747-05C1A747C974}"/>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D96C20FA-1B4D-A01F-CFD7-B080143AEB79}"/>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84DDAE6-789B-035E-FBF7-84CFA894A94B}"/>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255256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948F2-4AC6-25CE-3559-366A2AB4A82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411F9CF0-E330-973A-4D11-C219E91731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72C855A2-73E2-62FB-0603-EEE6DA4F377A}"/>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7B2F0CA0-FEAA-E2D9-1BA1-E3A0059A2C1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DB6C235-325C-64EB-DF81-5F4FA3E94A49}"/>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283928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C684-BF17-A0DD-E540-2D2A03810D4C}"/>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A0FDB6B3-59D3-A530-29A2-3D96AF14BA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6055F70B-4131-4FD0-B588-0EF7B7726F33}"/>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1B68D06D-48BC-4041-0410-A9AD10A5744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50154F7-080D-87A3-BE45-C7B56A1133A5}"/>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2654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E6FE-9595-0EB7-E978-1AE7DFF99A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I"/>
          </a:p>
        </p:txBody>
      </p:sp>
      <p:sp>
        <p:nvSpPr>
          <p:cNvPr id="3" name="Text Placeholder 2">
            <a:extLst>
              <a:ext uri="{FF2B5EF4-FFF2-40B4-BE49-F238E27FC236}">
                <a16:creationId xmlns:a16="http://schemas.microsoft.com/office/drawing/2014/main" id="{CEC4287C-E0BC-8734-03D6-2F1E021AD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B981D0-CD75-AAD3-F58E-C0FEB3308BBF}"/>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E6EDA00A-C07A-0DD6-49C1-41D85406296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BE298D1-8611-6869-3300-9FECB9B90CA4}"/>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154428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59D-56AE-1C35-E195-0F52C1C65846}"/>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6CECB140-7D3E-2C96-FA8E-C964B7CB98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Content Placeholder 3">
            <a:extLst>
              <a:ext uri="{FF2B5EF4-FFF2-40B4-BE49-F238E27FC236}">
                <a16:creationId xmlns:a16="http://schemas.microsoft.com/office/drawing/2014/main" id="{ED1A98EB-416B-6165-532C-AA534C7340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Date Placeholder 4">
            <a:extLst>
              <a:ext uri="{FF2B5EF4-FFF2-40B4-BE49-F238E27FC236}">
                <a16:creationId xmlns:a16="http://schemas.microsoft.com/office/drawing/2014/main" id="{4BEC2E8E-0C00-12AC-21FC-A121FFA47A8D}"/>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6" name="Footer Placeholder 5">
            <a:extLst>
              <a:ext uri="{FF2B5EF4-FFF2-40B4-BE49-F238E27FC236}">
                <a16:creationId xmlns:a16="http://schemas.microsoft.com/office/drawing/2014/main" id="{51BB5860-2148-A294-3E57-EF2E190AB8FA}"/>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0A0B21C0-46FE-36DE-D141-C07D96084507}"/>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65917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68DA-21CB-85BD-2BB8-EA7C7AE84CE9}"/>
              </a:ext>
            </a:extLst>
          </p:cNvPr>
          <p:cNvSpPr>
            <a:spLocks noGrp="1"/>
          </p:cNvSpPr>
          <p:nvPr>
            <p:ph type="title"/>
          </p:nvPr>
        </p:nvSpPr>
        <p:spPr>
          <a:xfrm>
            <a:off x="839788" y="365125"/>
            <a:ext cx="10515600" cy="1325563"/>
          </a:xfrm>
        </p:spPr>
        <p:txBody>
          <a:bodyPr/>
          <a:lstStyle/>
          <a:p>
            <a:r>
              <a:rPr lang="en-GB"/>
              <a:t>Click to edit Master title style</a:t>
            </a:r>
            <a:endParaRPr lang="en-FI"/>
          </a:p>
        </p:txBody>
      </p:sp>
      <p:sp>
        <p:nvSpPr>
          <p:cNvPr id="3" name="Text Placeholder 2">
            <a:extLst>
              <a:ext uri="{FF2B5EF4-FFF2-40B4-BE49-F238E27FC236}">
                <a16:creationId xmlns:a16="http://schemas.microsoft.com/office/drawing/2014/main" id="{E7048AC4-BE99-935A-7321-A1912B6B5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4D78F9-B7D7-CE34-F1BC-8B987242FD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Text Placeholder 4">
            <a:extLst>
              <a:ext uri="{FF2B5EF4-FFF2-40B4-BE49-F238E27FC236}">
                <a16:creationId xmlns:a16="http://schemas.microsoft.com/office/drawing/2014/main" id="{D0139E00-5D4F-05CB-49F9-F245D95AD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6941D5-D840-2482-B1F7-4219CCBC6A8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7" name="Date Placeholder 6">
            <a:extLst>
              <a:ext uri="{FF2B5EF4-FFF2-40B4-BE49-F238E27FC236}">
                <a16:creationId xmlns:a16="http://schemas.microsoft.com/office/drawing/2014/main" id="{6E2B3CC6-B2DB-D6FB-EF8D-8C444523D9B2}"/>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8" name="Footer Placeholder 7">
            <a:extLst>
              <a:ext uri="{FF2B5EF4-FFF2-40B4-BE49-F238E27FC236}">
                <a16:creationId xmlns:a16="http://schemas.microsoft.com/office/drawing/2014/main" id="{758D8EF5-A43B-35B9-BDF7-0D47E7994683}"/>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4F80474A-E62B-4B1D-570D-DE9814053D4E}"/>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4524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3E65-F21F-7C26-9411-99F4C8B2D185}"/>
              </a:ext>
            </a:extLst>
          </p:cNvPr>
          <p:cNvSpPr>
            <a:spLocks noGrp="1"/>
          </p:cNvSpPr>
          <p:nvPr>
            <p:ph type="title"/>
          </p:nvPr>
        </p:nvSpPr>
        <p:spPr/>
        <p:txBody>
          <a:bodyPr/>
          <a:lstStyle/>
          <a:p>
            <a:r>
              <a:rPr lang="en-GB"/>
              <a:t>Click to edit Master title style</a:t>
            </a:r>
            <a:endParaRPr lang="en-FI"/>
          </a:p>
        </p:txBody>
      </p:sp>
      <p:sp>
        <p:nvSpPr>
          <p:cNvPr id="3" name="Date Placeholder 2">
            <a:extLst>
              <a:ext uri="{FF2B5EF4-FFF2-40B4-BE49-F238E27FC236}">
                <a16:creationId xmlns:a16="http://schemas.microsoft.com/office/drawing/2014/main" id="{D04532AB-FB47-5394-CCE8-7A8CAFD43995}"/>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4" name="Footer Placeholder 3">
            <a:extLst>
              <a:ext uri="{FF2B5EF4-FFF2-40B4-BE49-F238E27FC236}">
                <a16:creationId xmlns:a16="http://schemas.microsoft.com/office/drawing/2014/main" id="{D4E67892-73A6-2E4F-0D8D-58FB95651693}"/>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13778220-E9FE-8395-1C0B-36816B7654C3}"/>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256187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68760-19E7-050A-A8AF-91D62C796857}"/>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3" name="Footer Placeholder 2">
            <a:extLst>
              <a:ext uri="{FF2B5EF4-FFF2-40B4-BE49-F238E27FC236}">
                <a16:creationId xmlns:a16="http://schemas.microsoft.com/office/drawing/2014/main" id="{90811284-294E-12D1-F36D-591EAA71EF84}"/>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DD3D3DA0-4696-02E6-62FE-F1E35EBC99F9}"/>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27676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9B5B-E3B2-512C-D98E-F42BED5AD0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Content Placeholder 2">
            <a:extLst>
              <a:ext uri="{FF2B5EF4-FFF2-40B4-BE49-F238E27FC236}">
                <a16:creationId xmlns:a16="http://schemas.microsoft.com/office/drawing/2014/main" id="{E9BA2C14-F85E-8920-70AD-8EB1AAE64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Text Placeholder 3">
            <a:extLst>
              <a:ext uri="{FF2B5EF4-FFF2-40B4-BE49-F238E27FC236}">
                <a16:creationId xmlns:a16="http://schemas.microsoft.com/office/drawing/2014/main" id="{B682C90B-B0B5-111F-F357-E8F48AAC3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0ACE25-D87C-2E0D-E071-46BD3465C621}"/>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6" name="Footer Placeholder 5">
            <a:extLst>
              <a:ext uri="{FF2B5EF4-FFF2-40B4-BE49-F238E27FC236}">
                <a16:creationId xmlns:a16="http://schemas.microsoft.com/office/drawing/2014/main" id="{5F40830C-7DF1-A3C1-EC03-B7373F52D4F4}"/>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868563EA-C1C0-B43C-2D62-0222C59888F8}"/>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375176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94AA-F11A-4C99-5EB4-0C11FAB94A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Picture Placeholder 2">
            <a:extLst>
              <a:ext uri="{FF2B5EF4-FFF2-40B4-BE49-F238E27FC236}">
                <a16:creationId xmlns:a16="http://schemas.microsoft.com/office/drawing/2014/main" id="{E05BC85F-2C48-91EE-A8B0-DAB0529FB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F53457C5-A51C-E2F0-F1F2-E9BC562A0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AFC737-7F6C-77CB-4266-01B45EFC85AC}"/>
              </a:ext>
            </a:extLst>
          </p:cNvPr>
          <p:cNvSpPr>
            <a:spLocks noGrp="1"/>
          </p:cNvSpPr>
          <p:nvPr>
            <p:ph type="dt" sz="half" idx="10"/>
          </p:nvPr>
        </p:nvSpPr>
        <p:spPr/>
        <p:txBody>
          <a:bodyPr/>
          <a:lstStyle/>
          <a:p>
            <a:fld id="{650E649E-F58D-384C-A0D6-59C61B9530F7}" type="datetimeFigureOut">
              <a:rPr lang="en-FI" smtClean="0"/>
              <a:t>29.11.2023</a:t>
            </a:fld>
            <a:endParaRPr lang="en-FI"/>
          </a:p>
        </p:txBody>
      </p:sp>
      <p:sp>
        <p:nvSpPr>
          <p:cNvPr id="6" name="Footer Placeholder 5">
            <a:extLst>
              <a:ext uri="{FF2B5EF4-FFF2-40B4-BE49-F238E27FC236}">
                <a16:creationId xmlns:a16="http://schemas.microsoft.com/office/drawing/2014/main" id="{354DD801-0174-7273-14D9-54F804C8B780}"/>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64945B0A-C928-3BAF-C99A-AC1CEB70CA00}"/>
              </a:ext>
            </a:extLst>
          </p:cNvPr>
          <p:cNvSpPr>
            <a:spLocks noGrp="1"/>
          </p:cNvSpPr>
          <p:nvPr>
            <p:ph type="sldNum" sz="quarter" idx="12"/>
          </p:nvPr>
        </p:nvSpPr>
        <p:spPr/>
        <p:txBody>
          <a:bodyPr/>
          <a:lstStyle/>
          <a:p>
            <a:fld id="{7AC4E95D-E0E2-D44B-824C-CDFE770E3BD6}" type="slidenum">
              <a:rPr lang="en-FI" smtClean="0"/>
              <a:t>‹#›</a:t>
            </a:fld>
            <a:endParaRPr lang="en-FI"/>
          </a:p>
        </p:txBody>
      </p:sp>
    </p:spTree>
    <p:extLst>
      <p:ext uri="{BB962C8B-B14F-4D97-AF65-F5344CB8AC3E}">
        <p14:creationId xmlns:p14="http://schemas.microsoft.com/office/powerpoint/2010/main" val="111596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E30334-91FD-FF38-0251-DBBD65671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I"/>
          </a:p>
        </p:txBody>
      </p:sp>
      <p:sp>
        <p:nvSpPr>
          <p:cNvPr id="3" name="Text Placeholder 2">
            <a:extLst>
              <a:ext uri="{FF2B5EF4-FFF2-40B4-BE49-F238E27FC236}">
                <a16:creationId xmlns:a16="http://schemas.microsoft.com/office/drawing/2014/main" id="{539B5777-449B-7C80-AB26-1075106F7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F4A9B741-0CFC-39E1-F12E-073BFACE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E649E-F58D-384C-A0D6-59C61B9530F7}" type="datetimeFigureOut">
              <a:rPr lang="en-FI" smtClean="0"/>
              <a:t>29.11.2023</a:t>
            </a:fld>
            <a:endParaRPr lang="en-FI"/>
          </a:p>
        </p:txBody>
      </p:sp>
      <p:sp>
        <p:nvSpPr>
          <p:cNvPr id="5" name="Footer Placeholder 4">
            <a:extLst>
              <a:ext uri="{FF2B5EF4-FFF2-40B4-BE49-F238E27FC236}">
                <a16:creationId xmlns:a16="http://schemas.microsoft.com/office/drawing/2014/main" id="{E38BDB3C-DA3A-63DC-7593-E46320F04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B8DB4E34-CC5B-CD3B-A385-CA154624E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4E95D-E0E2-D44B-824C-CDFE770E3BD6}" type="slidenum">
              <a:rPr lang="en-FI" smtClean="0"/>
              <a:t>‹#›</a:t>
            </a:fld>
            <a:endParaRPr lang="en-FI"/>
          </a:p>
        </p:txBody>
      </p:sp>
    </p:spTree>
    <p:extLst>
      <p:ext uri="{BB962C8B-B14F-4D97-AF65-F5344CB8AC3E}">
        <p14:creationId xmlns:p14="http://schemas.microsoft.com/office/powerpoint/2010/main" val="280783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tural Resources Institute Finland (Luke) – a foundation for the  bioeconomy - INCLUFAR">
            <a:extLst>
              <a:ext uri="{FF2B5EF4-FFF2-40B4-BE49-F238E27FC236}">
                <a16:creationId xmlns:a16="http://schemas.microsoft.com/office/drawing/2014/main" id="{E6146B04-CCB1-D31B-ADAD-C6625085F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682" y="3168153"/>
            <a:ext cx="3810000" cy="3416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1C5F8FE-7884-69D2-8EB8-5E31B52F043A}"/>
                  </a:ext>
                </a:extLst>
              </p:cNvPr>
              <p:cNvSpPr txBox="1"/>
              <p:nvPr/>
            </p:nvSpPr>
            <p:spPr>
              <a:xfrm>
                <a:off x="567557" y="430924"/>
                <a:ext cx="10100443" cy="2052037"/>
              </a:xfrm>
              <a:prstGeom prst="rect">
                <a:avLst/>
              </a:prstGeom>
              <a:noFill/>
            </p:spPr>
            <p:txBody>
              <a:bodyPr wrap="square" rtlCol="0">
                <a:spAutoFit/>
              </a:bodyPr>
              <a:lstStyle/>
              <a:p>
                <a:r>
                  <a:rPr lang="en-FI" sz="3600" b="1" dirty="0">
                    <a:latin typeface="Times New Roman" panose="02020603050405020304" pitchFamily="18" charset="0"/>
                    <a:cs typeface="Times New Roman" panose="02020603050405020304" pitchFamily="18" charset="0"/>
                  </a:rPr>
                  <a:t>Appling a </a:t>
                </a:r>
                <a14:m>
                  <m:oMath xmlns:m="http://schemas.openxmlformats.org/officeDocument/2006/math">
                    <m:f>
                      <m:fPr>
                        <m:ctrlPr>
                          <a:rPr lang="en-FI" sz="3600" b="1" i="1" dirty="0" smtClean="0">
                            <a:latin typeface="Cambria Math" panose="02040503050406030204" pitchFamily="18" charset="0"/>
                          </a:rPr>
                        </m:ctrlPr>
                      </m:fPr>
                      <m:num>
                        <m:r>
                          <a:rPr lang="fi-FI" sz="3600" b="1" i="1" dirty="0" smtClean="0">
                            <a:latin typeface="Cambria Math" panose="02040503050406030204" pitchFamily="18" charset="0"/>
                          </a:rPr>
                          <m:t>𝟏</m:t>
                        </m:r>
                      </m:num>
                      <m:den>
                        <m:r>
                          <a:rPr lang="fi-FI" sz="3600" b="1" i="1" dirty="0" smtClean="0">
                            <a:latin typeface="Cambria Math" panose="02040503050406030204" pitchFamily="18" charset="0"/>
                          </a:rPr>
                          <m:t>𝟏𝟑</m:t>
                        </m:r>
                      </m:den>
                    </m:f>
                  </m:oMath>
                </a14:m>
                <a:r>
                  <a:rPr lang="en-FI" sz="3600" b="1" dirty="0">
                    <a:latin typeface="Times New Roman" panose="02020603050405020304" pitchFamily="18" charset="0"/>
                    <a:cs typeface="Times New Roman" panose="02020603050405020304" pitchFamily="18" charset="0"/>
                  </a:rPr>
                  <a:t> threshold on </a:t>
                </a:r>
                <a14:m>
                  <m:oMath xmlns:m="http://schemas.openxmlformats.org/officeDocument/2006/math">
                    <m:f>
                      <m:fPr>
                        <m:ctrlPr>
                          <a:rPr lang="en-FI" sz="3600" b="1" i="1" dirty="0" smtClean="0">
                            <a:latin typeface="Cambria Math" panose="02040503050406030204" pitchFamily="18" charset="0"/>
                          </a:rPr>
                        </m:ctrlPr>
                      </m:fPr>
                      <m:num>
                        <m:r>
                          <a:rPr lang="fi-FI" sz="3600" b="1" i="1" dirty="0" smtClean="0">
                            <a:latin typeface="Cambria Math" panose="02040503050406030204" pitchFamily="18" charset="0"/>
                          </a:rPr>
                          <m:t>𝑺𝑶𝑪</m:t>
                        </m:r>
                      </m:num>
                      <m:den>
                        <m:r>
                          <a:rPr lang="fi-FI" sz="3600" b="1" i="1" dirty="0" smtClean="0">
                            <a:latin typeface="Cambria Math" panose="02040503050406030204" pitchFamily="18" charset="0"/>
                          </a:rPr>
                          <m:t>𝑪𝒍𝒂𝒚</m:t>
                        </m:r>
                      </m:den>
                    </m:f>
                  </m:oMath>
                </a14:m>
                <a:r>
                  <a:rPr lang="en-FI" sz="3600" b="1" dirty="0">
                    <a:latin typeface="Times New Roman" panose="02020603050405020304" pitchFamily="18" charset="0"/>
                    <a:cs typeface="Times New Roman" panose="02020603050405020304" pitchFamily="18" charset="0"/>
                  </a:rPr>
                  <a:t> relationship for detecting “non-healthy” soils to LUCAS 2009 soil data (preliminary results)</a:t>
                </a:r>
              </a:p>
            </p:txBody>
          </p:sp>
        </mc:Choice>
        <mc:Fallback>
          <p:sp>
            <p:nvSpPr>
              <p:cNvPr id="4" name="TextBox 3">
                <a:extLst>
                  <a:ext uri="{FF2B5EF4-FFF2-40B4-BE49-F238E27FC236}">
                    <a16:creationId xmlns:a16="http://schemas.microsoft.com/office/drawing/2014/main" id="{51C5F8FE-7884-69D2-8EB8-5E31B52F043A}"/>
                  </a:ext>
                </a:extLst>
              </p:cNvPr>
              <p:cNvSpPr txBox="1">
                <a:spLocks noRot="1" noChangeAspect="1" noMove="1" noResize="1" noEditPoints="1" noAdjustHandles="1" noChangeArrowheads="1" noChangeShapeType="1" noTextEdit="1"/>
              </p:cNvSpPr>
              <p:nvPr/>
            </p:nvSpPr>
            <p:spPr>
              <a:xfrm>
                <a:off x="567557" y="430924"/>
                <a:ext cx="10100443" cy="2052037"/>
              </a:xfrm>
              <a:prstGeom prst="rect">
                <a:avLst/>
              </a:prstGeom>
              <a:blipFill>
                <a:blip r:embed="rId3"/>
                <a:stretch>
                  <a:fillRect l="-1757" b="-11111"/>
                </a:stretch>
              </a:blipFill>
            </p:spPr>
            <p:txBody>
              <a:bodyPr/>
              <a:lstStyle/>
              <a:p>
                <a:r>
                  <a:rPr lang="en-FI">
                    <a:noFill/>
                  </a:rPr>
                  <a:t> </a:t>
                </a:r>
              </a:p>
            </p:txBody>
          </p:sp>
        </mc:Fallback>
      </mc:AlternateContent>
      <p:sp>
        <p:nvSpPr>
          <p:cNvPr id="5" name="TextBox 4">
            <a:extLst>
              <a:ext uri="{FF2B5EF4-FFF2-40B4-BE49-F238E27FC236}">
                <a16:creationId xmlns:a16="http://schemas.microsoft.com/office/drawing/2014/main" id="{0220F214-281B-EAEE-6406-A584D2ADA322}"/>
              </a:ext>
            </a:extLst>
          </p:cNvPr>
          <p:cNvSpPr txBox="1"/>
          <p:nvPr/>
        </p:nvSpPr>
        <p:spPr>
          <a:xfrm>
            <a:off x="567556" y="2858151"/>
            <a:ext cx="10100443" cy="1521635"/>
          </a:xfrm>
          <a:prstGeom prst="rect">
            <a:avLst/>
          </a:prstGeom>
          <a:noFill/>
        </p:spPr>
        <p:txBody>
          <a:bodyPr wrap="square" rtlCol="0">
            <a:spAutoFit/>
          </a:bodyPr>
          <a:lstStyle/>
          <a:p>
            <a:pPr algn="just">
              <a:lnSpc>
                <a:spcPct val="115000"/>
              </a:lnSpc>
              <a:spcAft>
                <a:spcPts val="1000"/>
              </a:spcAft>
            </a:pP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Raisa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Mäkipää</a:t>
            </a:r>
            <a:r>
              <a:rPr lang="en-US" sz="1800" baseline="30000" dirty="0" err="1">
                <a:effectLst/>
                <a:latin typeface="Times New Roman" panose="02020603050405020304" pitchFamily="18" charset="0"/>
                <a:ea typeface="Segoe UI" panose="020B0502040204020203" pitchFamily="34" charset="0"/>
                <a:cs typeface="Times New Roman" panose="02020603050405020304" pitchFamily="18" charset="0"/>
              </a:rPr>
              <a:t>a</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Lorenzo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Menichetti</a:t>
            </a:r>
            <a:r>
              <a:rPr lang="en-US" sz="1800" baseline="30000" dirty="0" err="1">
                <a:effectLst/>
                <a:latin typeface="Times New Roman" panose="02020603050405020304" pitchFamily="18" charset="0"/>
                <a:ea typeface="Segoe UI" panose="020B0502040204020203" pitchFamily="34" charset="0"/>
                <a:cs typeface="Times New Roman" panose="02020603050405020304" pitchFamily="18" charset="0"/>
              </a:rPr>
              <a:t>a,b</a:t>
            </a:r>
            <a:r>
              <a:rPr lang="en-US" sz="1800" baseline="30000" dirty="0">
                <a:effectLst/>
                <a:latin typeface="Times New Roman" panose="02020603050405020304" pitchFamily="18" charset="0"/>
                <a:ea typeface="Segoe UI" panose="020B0502040204020203" pitchFamily="34" charset="0"/>
                <a:cs typeface="Times New Roman" panose="02020603050405020304" pitchFamily="18" charset="0"/>
              </a:rPr>
              <a:t>,</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Eduardo Martínez-</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García</a:t>
            </a:r>
            <a:r>
              <a:rPr lang="en-US" sz="1800" baseline="30000" dirty="0" err="1">
                <a:effectLst/>
                <a:latin typeface="Times New Roman" panose="02020603050405020304" pitchFamily="18" charset="0"/>
                <a:ea typeface="Segoe UI" panose="020B0502040204020203" pitchFamily="34" charset="0"/>
                <a:cs typeface="Times New Roman" panose="02020603050405020304" pitchFamily="18" charset="0"/>
              </a:rPr>
              <a:t>a</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Tiina</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Törmänen</a:t>
            </a:r>
            <a:r>
              <a:rPr lang="en-US" sz="1800" baseline="30000" dirty="0" err="1">
                <a:effectLst/>
                <a:latin typeface="Times New Roman" panose="02020603050405020304" pitchFamily="18" charset="0"/>
                <a:ea typeface="Segoe UI" panose="020B0502040204020203" pitchFamily="34" charset="0"/>
                <a:cs typeface="Times New Roman" panose="02020603050405020304" pitchFamily="18" charset="0"/>
              </a:rPr>
              <a:t>a,c</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Aleksi</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err="1">
                <a:effectLst/>
                <a:latin typeface="Times New Roman" panose="02020603050405020304" pitchFamily="18" charset="0"/>
                <a:ea typeface="Segoe UI" panose="020B0502040204020203" pitchFamily="34" charset="0"/>
                <a:cs typeface="Times New Roman" panose="02020603050405020304" pitchFamily="18" charset="0"/>
              </a:rPr>
              <a:t>Lehtonen</a:t>
            </a:r>
            <a:r>
              <a:rPr lang="en-US" sz="1800" baseline="30000" dirty="0" err="1">
                <a:effectLst/>
                <a:latin typeface="Times New Roman" panose="02020603050405020304" pitchFamily="18" charset="0"/>
                <a:ea typeface="Segoe UI" panose="020B0502040204020203" pitchFamily="34" charset="0"/>
                <a:cs typeface="Times New Roman" panose="02020603050405020304" pitchFamily="18" charset="0"/>
              </a:rPr>
              <a:t>a</a:t>
            </a:r>
            <a:endParaRPr lang="en-FI" sz="1800" dirty="0">
              <a:effectLst/>
              <a:latin typeface="Segoe UI" panose="020B0502040204020203" pitchFamily="34" charset="0"/>
              <a:ea typeface="Segoe UI" panose="020B0502040204020203" pitchFamily="34" charset="0"/>
              <a:cs typeface="Times New Roman" panose="02020603050405020304" pitchFamily="18" charset="0"/>
            </a:endParaRPr>
          </a:p>
          <a:p>
            <a:pPr algn="just">
              <a:lnSpc>
                <a:spcPct val="115000"/>
              </a:lnSpc>
              <a:spcAft>
                <a:spcPts val="1000"/>
              </a:spcAft>
            </a:pPr>
            <a:r>
              <a:rPr lang="en-FI" sz="1800" baseline="30000" dirty="0">
                <a:effectLst/>
                <a:latin typeface="Times New Roman" panose="02020603050405020304" pitchFamily="18" charset="0"/>
                <a:ea typeface="Segoe UI" panose="020B0502040204020203" pitchFamily="34" charset="0"/>
                <a:cs typeface="Times New Roman" panose="02020603050405020304" pitchFamily="18" charset="0"/>
              </a:rPr>
              <a:t>a</a:t>
            </a:r>
            <a:r>
              <a:rPr lang="en-FI" sz="1800" dirty="0">
                <a:effectLst/>
                <a:latin typeface="Times New Roman" panose="02020603050405020304" pitchFamily="18" charset="0"/>
                <a:ea typeface="Segoe UI" panose="020B0502040204020203" pitchFamily="34" charset="0"/>
                <a:cs typeface="Times New Roman" panose="02020603050405020304" pitchFamily="18" charset="0"/>
              </a:rPr>
              <a:t> </a:t>
            </a:r>
            <a:r>
              <a:rPr lang="en-FI" sz="1100" dirty="0">
                <a:effectLst/>
                <a:latin typeface="Times New Roman" panose="02020603050405020304" pitchFamily="18" charset="0"/>
                <a:ea typeface="Segoe UI" panose="020B0502040204020203" pitchFamily="34" charset="0"/>
                <a:cs typeface="Times New Roman" panose="02020603050405020304" pitchFamily="18" charset="0"/>
              </a:rPr>
              <a:t>Natural Resources Institute Finland (Luke), Latokartanonkaari 9, FI-00790 Helsinki, Finland</a:t>
            </a:r>
            <a:endParaRPr lang="en-FI" sz="1100" dirty="0">
              <a:effectLst/>
              <a:latin typeface="Segoe UI" panose="020B0502040204020203" pitchFamily="34" charset="0"/>
              <a:ea typeface="Segoe UI" panose="020B0502040204020203" pitchFamily="34" charset="0"/>
              <a:cs typeface="Times New Roman" panose="02020603050405020304" pitchFamily="18" charset="0"/>
            </a:endParaRPr>
          </a:p>
          <a:p>
            <a:pPr algn="just">
              <a:lnSpc>
                <a:spcPct val="115000"/>
              </a:lnSpc>
              <a:spcAft>
                <a:spcPts val="1000"/>
              </a:spcAft>
            </a:pPr>
            <a:r>
              <a:rPr lang="en-GB" sz="1100" baseline="30000" dirty="0">
                <a:effectLst/>
                <a:latin typeface="Times New Roman" panose="02020603050405020304" pitchFamily="18" charset="0"/>
                <a:ea typeface="Segoe UI" panose="020B0502040204020203" pitchFamily="34" charset="0"/>
                <a:cs typeface="Times New Roman" panose="02020603050405020304" pitchFamily="18" charset="0"/>
              </a:rPr>
              <a:t>b</a:t>
            </a:r>
            <a:r>
              <a:rPr lang="en-GB" sz="1100" dirty="0">
                <a:effectLst/>
                <a:latin typeface="Times New Roman" panose="02020603050405020304" pitchFamily="18" charset="0"/>
                <a:ea typeface="Segoe UI" panose="020B0502040204020203" pitchFamily="34" charset="0"/>
                <a:cs typeface="Times New Roman" panose="02020603050405020304" pitchFamily="18" charset="0"/>
              </a:rPr>
              <a:t> Swedish University of Agricultural Sciences, Sweden</a:t>
            </a:r>
            <a:endParaRPr lang="en-FI" sz="1100" dirty="0">
              <a:effectLst/>
              <a:latin typeface="Segoe UI" panose="020B0502040204020203" pitchFamily="34" charset="0"/>
              <a:ea typeface="Segoe UI" panose="020B0502040204020203" pitchFamily="34" charset="0"/>
              <a:cs typeface="Times New Roman" panose="02020603050405020304" pitchFamily="18" charset="0"/>
            </a:endParaRPr>
          </a:p>
          <a:p>
            <a:pPr algn="just">
              <a:lnSpc>
                <a:spcPct val="115000"/>
              </a:lnSpc>
              <a:spcAft>
                <a:spcPts val="1000"/>
              </a:spcAft>
            </a:pPr>
            <a:r>
              <a:rPr lang="en-GB" sz="1100" baseline="30000" dirty="0">
                <a:effectLst/>
                <a:latin typeface="Times New Roman" panose="02020603050405020304" pitchFamily="18" charset="0"/>
                <a:ea typeface="Segoe UI" panose="020B0502040204020203" pitchFamily="34" charset="0"/>
                <a:cs typeface="Times New Roman" panose="02020603050405020304" pitchFamily="18" charset="0"/>
              </a:rPr>
              <a:t>c</a:t>
            </a:r>
            <a:r>
              <a:rPr lang="en-GB" sz="1100" dirty="0">
                <a:effectLst/>
                <a:latin typeface="Times New Roman" panose="02020603050405020304" pitchFamily="18" charset="0"/>
                <a:ea typeface="Segoe UI" panose="020B0502040204020203" pitchFamily="34" charset="0"/>
                <a:cs typeface="Times New Roman" panose="02020603050405020304" pitchFamily="18" charset="0"/>
              </a:rPr>
              <a:t> School of Forest Sciences, University of Eastern Finland, </a:t>
            </a:r>
            <a:r>
              <a:rPr lang="en-GB" sz="1100" dirty="0" err="1">
                <a:effectLst/>
                <a:latin typeface="Times New Roman" panose="02020603050405020304" pitchFamily="18" charset="0"/>
                <a:ea typeface="Segoe UI" panose="020B0502040204020203" pitchFamily="34" charset="0"/>
                <a:cs typeface="Times New Roman" panose="02020603050405020304" pitchFamily="18" charset="0"/>
              </a:rPr>
              <a:t>Yliopistokatu</a:t>
            </a:r>
            <a:r>
              <a:rPr lang="en-GB" sz="1100" dirty="0">
                <a:effectLst/>
                <a:latin typeface="Times New Roman" panose="02020603050405020304" pitchFamily="18" charset="0"/>
                <a:ea typeface="Segoe UI" panose="020B0502040204020203" pitchFamily="34" charset="0"/>
                <a:cs typeface="Times New Roman" panose="02020603050405020304" pitchFamily="18" charset="0"/>
              </a:rPr>
              <a:t> 7, 80130 Joensuu, Finland</a:t>
            </a:r>
            <a:endParaRPr lang="en-FI" sz="1100" dirty="0">
              <a:effectLst/>
              <a:latin typeface="Segoe UI" panose="020B0502040204020203" pitchFamily="34" charset="0"/>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3568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graph&#10;&#10;Description automatically generated">
            <a:extLst>
              <a:ext uri="{FF2B5EF4-FFF2-40B4-BE49-F238E27FC236}">
                <a16:creationId xmlns:a16="http://schemas.microsoft.com/office/drawing/2014/main" id="{6B46222B-7441-DF28-1FA9-693A61C54F91}"/>
              </a:ext>
            </a:extLst>
          </p:cNvPr>
          <p:cNvPicPr>
            <a:picLocks noChangeAspect="1"/>
          </p:cNvPicPr>
          <p:nvPr/>
        </p:nvPicPr>
        <p:blipFill>
          <a:blip r:embed="rId2"/>
          <a:stretch>
            <a:fillRect/>
          </a:stretch>
        </p:blipFill>
        <p:spPr>
          <a:xfrm>
            <a:off x="0" y="1190297"/>
            <a:ext cx="9869459" cy="4934730"/>
          </a:xfrm>
          <a:prstGeom prst="rect">
            <a:avLst/>
          </a:prstGeom>
        </p:spPr>
      </p:pic>
      <p:sp>
        <p:nvSpPr>
          <p:cNvPr id="11" name="TextBox 10">
            <a:extLst>
              <a:ext uri="{FF2B5EF4-FFF2-40B4-BE49-F238E27FC236}">
                <a16:creationId xmlns:a16="http://schemas.microsoft.com/office/drawing/2014/main" id="{70AA5F89-4ADC-B012-A6F5-A70B264A485B}"/>
              </a:ext>
            </a:extLst>
          </p:cNvPr>
          <p:cNvSpPr txBox="1"/>
          <p:nvPr/>
        </p:nvSpPr>
        <p:spPr>
          <a:xfrm>
            <a:off x="399908" y="220594"/>
            <a:ext cx="10982795" cy="646331"/>
          </a:xfrm>
          <a:prstGeom prst="rect">
            <a:avLst/>
          </a:prstGeom>
          <a:noFill/>
        </p:spPr>
        <p:txBody>
          <a:bodyPr wrap="square">
            <a:spAutoFit/>
          </a:bodyPr>
          <a:lstStyle/>
          <a:p>
            <a:r>
              <a:rPr lang="en-US" sz="1800" b="1" i="1" dirty="0">
                <a:effectLst/>
                <a:latin typeface="Times New Roman" panose="02020603050405020304" pitchFamily="18" charset="0"/>
                <a:ea typeface="Segoe UI" panose="020B0502040204020203" pitchFamily="34" charset="0"/>
              </a:rPr>
              <a:t>Fig. 1: Distribution of the soil organic carbon (SOC) and clay content for different land uses (cropland, forest, and grassland).</a:t>
            </a:r>
            <a:r>
              <a:rPr lang="en-US" sz="1800" i="1" dirty="0">
                <a:effectLst/>
                <a:latin typeface="Times New Roman" panose="02020603050405020304" pitchFamily="18" charset="0"/>
                <a:ea typeface="Segoe UI" panose="020B0502040204020203" pitchFamily="34" charset="0"/>
              </a:rPr>
              <a:t> </a:t>
            </a:r>
          </a:p>
        </p:txBody>
      </p:sp>
      <p:sp>
        <p:nvSpPr>
          <p:cNvPr id="13" name="TextBox 12">
            <a:extLst>
              <a:ext uri="{FF2B5EF4-FFF2-40B4-BE49-F238E27FC236}">
                <a16:creationId xmlns:a16="http://schemas.microsoft.com/office/drawing/2014/main" id="{8A7DB1A9-B3AB-CFBF-69D8-EB3E662CA796}"/>
              </a:ext>
            </a:extLst>
          </p:cNvPr>
          <p:cNvSpPr txBox="1"/>
          <p:nvPr/>
        </p:nvSpPr>
        <p:spPr>
          <a:xfrm>
            <a:off x="9869459" y="1118505"/>
            <a:ext cx="2276002" cy="5078313"/>
          </a:xfrm>
          <a:prstGeom prst="rect">
            <a:avLst/>
          </a:prstGeom>
          <a:noFill/>
        </p:spPr>
        <p:txBody>
          <a:bodyPr wrap="square">
            <a:spAutoFit/>
          </a:bodyPr>
          <a:lstStyle/>
          <a:p>
            <a:r>
              <a:rPr lang="en-US" sz="1800" i="1" dirty="0">
                <a:effectLst/>
                <a:latin typeface="Times New Roman" panose="02020603050405020304" pitchFamily="18" charset="0"/>
                <a:ea typeface="Segoe UI" panose="020B0502040204020203" pitchFamily="34" charset="0"/>
              </a:rPr>
              <a:t>Density plots of SOC and clay contents for each land use are shown in panel a). Panel b) shows the 2-dimension density distribution of the data points in the same space. Dashed line represents the </a:t>
            </a:r>
            <a:r>
              <a:rPr lang="en-US" sz="1800" i="1" dirty="0" err="1">
                <a:effectLst/>
                <a:latin typeface="Times New Roman" panose="02020603050405020304" pitchFamily="18" charset="0"/>
                <a:ea typeface="Segoe UI" panose="020B0502040204020203" pitchFamily="34" charset="0"/>
              </a:rPr>
              <a:t>SOC:Clay</a:t>
            </a:r>
            <a:r>
              <a:rPr lang="en-US" sz="1800" i="1" dirty="0">
                <a:effectLst/>
                <a:latin typeface="Times New Roman" panose="02020603050405020304" pitchFamily="18" charset="0"/>
                <a:ea typeface="Segoe UI" panose="020B0502040204020203" pitchFamily="34" charset="0"/>
              </a:rPr>
              <a:t> threshold of 1:13. Less represented land-use classes are not plotted for readability and SOC contents above 200 g kg</a:t>
            </a:r>
            <a:r>
              <a:rPr lang="en-US" sz="1800" i="1" baseline="30000" dirty="0">
                <a:effectLst/>
                <a:latin typeface="Times New Roman" panose="02020603050405020304" pitchFamily="18" charset="0"/>
                <a:ea typeface="Segoe UI" panose="020B0502040204020203" pitchFamily="34" charset="0"/>
              </a:rPr>
              <a:t>-1</a:t>
            </a:r>
            <a:r>
              <a:rPr lang="en-US" sz="1800" i="1" dirty="0">
                <a:effectLst/>
                <a:latin typeface="Times New Roman" panose="02020603050405020304" pitchFamily="18" charset="0"/>
                <a:ea typeface="Segoe UI" panose="020B0502040204020203" pitchFamily="34" charset="0"/>
              </a:rPr>
              <a:t> dry weight (</a:t>
            </a:r>
            <a:r>
              <a:rPr lang="en-US" sz="1800" i="1" dirty="0" err="1">
                <a:effectLst/>
                <a:latin typeface="Times New Roman" panose="02020603050405020304" pitchFamily="18" charset="0"/>
                <a:ea typeface="Segoe UI" panose="020B0502040204020203" pitchFamily="34" charset="0"/>
              </a:rPr>
              <a:t>dw</a:t>
            </a:r>
            <a:r>
              <a:rPr lang="en-US" sz="1800" i="1" dirty="0">
                <a:effectLst/>
                <a:latin typeface="Times New Roman" panose="02020603050405020304" pitchFamily="18" charset="0"/>
                <a:ea typeface="Segoe UI" panose="020B0502040204020203" pitchFamily="34" charset="0"/>
              </a:rPr>
              <a:t>) were excluded.</a:t>
            </a:r>
            <a:r>
              <a:rPr lang="en-FI" dirty="0">
                <a:effectLst/>
              </a:rPr>
              <a:t> </a:t>
            </a:r>
            <a:endParaRPr lang="en-FI" dirty="0"/>
          </a:p>
        </p:txBody>
      </p:sp>
    </p:spTree>
    <p:extLst>
      <p:ext uri="{BB962C8B-B14F-4D97-AF65-F5344CB8AC3E}">
        <p14:creationId xmlns:p14="http://schemas.microsoft.com/office/powerpoint/2010/main" val="86570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9E9A75A3-83EC-A440-FA90-D5DC6BD2EB00}"/>
              </a:ext>
            </a:extLst>
          </p:cNvPr>
          <p:cNvPicPr>
            <a:picLocks noChangeAspect="1"/>
          </p:cNvPicPr>
          <p:nvPr/>
        </p:nvPicPr>
        <p:blipFill>
          <a:blip r:embed="rId2"/>
          <a:stretch>
            <a:fillRect/>
          </a:stretch>
        </p:blipFill>
        <p:spPr>
          <a:xfrm>
            <a:off x="0" y="891203"/>
            <a:ext cx="9497150" cy="5276193"/>
          </a:xfrm>
          <a:prstGeom prst="rect">
            <a:avLst/>
          </a:prstGeom>
        </p:spPr>
      </p:pic>
      <p:sp>
        <p:nvSpPr>
          <p:cNvPr id="7" name="TextBox 6">
            <a:extLst>
              <a:ext uri="{FF2B5EF4-FFF2-40B4-BE49-F238E27FC236}">
                <a16:creationId xmlns:a16="http://schemas.microsoft.com/office/drawing/2014/main" id="{E0ACC246-AE94-004F-C1B5-52F6E46B8615}"/>
              </a:ext>
            </a:extLst>
          </p:cNvPr>
          <p:cNvSpPr txBox="1"/>
          <p:nvPr/>
        </p:nvSpPr>
        <p:spPr>
          <a:xfrm>
            <a:off x="170580" y="100750"/>
            <a:ext cx="12021420" cy="646331"/>
          </a:xfrm>
          <a:prstGeom prst="rect">
            <a:avLst/>
          </a:prstGeom>
          <a:noFill/>
        </p:spPr>
        <p:txBody>
          <a:bodyPr wrap="square">
            <a:spAutoFit/>
          </a:bodyPr>
          <a:lstStyle/>
          <a:p>
            <a:pPr>
              <a:spcAft>
                <a:spcPts val="1000"/>
              </a:spcAft>
            </a:pPr>
            <a:r>
              <a:rPr lang="en-US" sz="1800" b="1"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Fig. 2: Proportions of non-degraded </a:t>
            </a:r>
            <a:r>
              <a:rPr lang="fi-FI" sz="1400" i="1" dirty="0">
                <a:solidFill>
                  <a:srgbClr val="54585A"/>
                </a:solidFill>
                <a:effectLst/>
                <a:latin typeface="Segoe UI" panose="020B0502040204020203" pitchFamily="34" charset="0"/>
                <a:ea typeface="Segoe UI" panose="020B0502040204020203" pitchFamily="34" charset="0"/>
                <a:cs typeface="Times New Roman" panose="02020603050405020304" pitchFamily="18" charset="0"/>
              </a:rPr>
              <a:t> </a:t>
            </a:r>
            <a:r>
              <a:rPr lang="fi-FI" sz="1400" i="0" dirty="0">
                <a:solidFill>
                  <a:srgbClr val="54585A"/>
                </a:solidFill>
                <a:effectLst/>
                <a:latin typeface="Segoe UI" panose="020B0502040204020203" pitchFamily="34" charset="0"/>
                <a:ea typeface="Segoe UI" panose="020B0502040204020203" pitchFamily="34" charset="0"/>
                <a:cs typeface="Times New Roman" panose="02020603050405020304" pitchFamily="18" charset="0"/>
              </a:rPr>
              <a:t> </a:t>
            </a:r>
            <a:r>
              <a:rPr lang="en-US" sz="1800" b="1"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(healthy) mineral soils by the three major land use classes </a:t>
            </a:r>
            <a:r>
              <a:rPr lang="fi-FI" sz="1400" i="1" dirty="0">
                <a:solidFill>
                  <a:srgbClr val="54585A"/>
                </a:solidFill>
                <a:effectLst/>
                <a:latin typeface="Segoe UI" panose="020B0502040204020203" pitchFamily="34" charset="0"/>
                <a:ea typeface="Segoe UI" panose="020B0502040204020203" pitchFamily="34" charset="0"/>
                <a:cs typeface="Times New Roman" panose="02020603050405020304" pitchFamily="18" charset="0"/>
              </a:rPr>
              <a:t> </a:t>
            </a:r>
            <a:r>
              <a:rPr lang="en-US" sz="1800" b="1"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and country included in the 2009 LUCAS soil survey (a) and the proportion of total degraded soils by country (b).</a:t>
            </a:r>
            <a:r>
              <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 </a:t>
            </a:r>
            <a:endParaRPr lang="en-FI" sz="1800" dirty="0">
              <a:effectLst/>
              <a:latin typeface="Segoe UI" panose="020B0502040204020203" pitchFamily="34" charset="0"/>
              <a:ea typeface="Segoe UI" panose="020B0502040204020203"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CE4D158-D6A4-149B-BC85-4193C451FA0E}"/>
              </a:ext>
            </a:extLst>
          </p:cNvPr>
          <p:cNvSpPr txBox="1"/>
          <p:nvPr/>
        </p:nvSpPr>
        <p:spPr>
          <a:xfrm>
            <a:off x="9531676" y="891203"/>
            <a:ext cx="2575034" cy="5355312"/>
          </a:xfrm>
          <a:prstGeom prst="rect">
            <a:avLst/>
          </a:prstGeom>
          <a:noFill/>
        </p:spPr>
        <p:txBody>
          <a:bodyPr wrap="square">
            <a:spAutoFit/>
          </a:bodyPr>
          <a:lstStyle/>
          <a:p>
            <a:r>
              <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The colors in panel (a) shows the carbon stock change for each land use based on GHG reporting (UNFCCC, 2000-2020) for mineral soils. Blue = sink, orange = source. Pink =“neutral” (±0.5 t C ha</a:t>
            </a:r>
            <a:r>
              <a:rPr lang="en-US" sz="1800" i="1" baseline="30000"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-1</a:t>
            </a:r>
            <a:r>
              <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 change). White = missing data. </a:t>
            </a:r>
          </a:p>
          <a:p>
            <a:endParaRPr lang="en-US" i="1" dirty="0">
              <a:solidFill>
                <a:srgbClr val="54585A"/>
              </a:solidFill>
              <a:latin typeface="Times New Roman" panose="02020603050405020304" pitchFamily="18" charset="0"/>
              <a:ea typeface="Segoe UI" panose="020B0502040204020203" pitchFamily="34" charset="0"/>
              <a:cs typeface="Times New Roman" panose="02020603050405020304" pitchFamily="18" charset="0"/>
            </a:endParaRPr>
          </a:p>
          <a:p>
            <a:r>
              <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The small labels under each bar denote the land uses cropland (C), forest (F), and grassland (G). The colors in panel (b) correspond to degraded (red, shaded) and healthy (green) soils.</a:t>
            </a:r>
            <a:endParaRPr lang="en-FI" dirty="0"/>
          </a:p>
        </p:txBody>
      </p:sp>
    </p:spTree>
    <p:extLst>
      <p:ext uri="{BB962C8B-B14F-4D97-AF65-F5344CB8AC3E}">
        <p14:creationId xmlns:p14="http://schemas.microsoft.com/office/powerpoint/2010/main" val="27974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europe with different colored states&#10;&#10;Description automatically generated">
            <a:extLst>
              <a:ext uri="{FF2B5EF4-FFF2-40B4-BE49-F238E27FC236}">
                <a16:creationId xmlns:a16="http://schemas.microsoft.com/office/drawing/2014/main" id="{F173C0F6-2897-6364-D726-5F0F39266E41}"/>
              </a:ext>
            </a:extLst>
          </p:cNvPr>
          <p:cNvPicPr>
            <a:picLocks noChangeAspect="1"/>
          </p:cNvPicPr>
          <p:nvPr/>
        </p:nvPicPr>
        <p:blipFill>
          <a:blip r:embed="rId2"/>
          <a:stretch>
            <a:fillRect/>
          </a:stretch>
        </p:blipFill>
        <p:spPr>
          <a:xfrm>
            <a:off x="87420" y="0"/>
            <a:ext cx="6858000" cy="6858000"/>
          </a:xfrm>
          <a:prstGeom prst="rect">
            <a:avLst/>
          </a:prstGeom>
        </p:spPr>
      </p:pic>
      <p:sp>
        <p:nvSpPr>
          <p:cNvPr id="4" name="TextBox 3">
            <a:extLst>
              <a:ext uri="{FF2B5EF4-FFF2-40B4-BE49-F238E27FC236}">
                <a16:creationId xmlns:a16="http://schemas.microsoft.com/office/drawing/2014/main" id="{DDFFE909-0C2B-4C63-1495-9047A3903797}"/>
              </a:ext>
            </a:extLst>
          </p:cNvPr>
          <p:cNvSpPr txBox="1"/>
          <p:nvPr/>
        </p:nvSpPr>
        <p:spPr>
          <a:xfrm>
            <a:off x="7220607" y="231227"/>
            <a:ext cx="4971393" cy="1882567"/>
          </a:xfrm>
          <a:prstGeom prst="rect">
            <a:avLst/>
          </a:prstGeom>
          <a:noFill/>
        </p:spPr>
        <p:txBody>
          <a:bodyPr wrap="square">
            <a:spAutoFit/>
          </a:bodyPr>
          <a:lstStyle/>
          <a:p>
            <a:pPr>
              <a:spcAft>
                <a:spcPts val="1000"/>
              </a:spcAft>
            </a:pPr>
            <a:r>
              <a:rPr lang="en-US" sz="1800" b="1"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Proportions of non-degraded </a:t>
            </a:r>
            <a:r>
              <a:rPr lang="fi-FI" sz="1400" i="1" dirty="0">
                <a:solidFill>
                  <a:srgbClr val="54585A"/>
                </a:solidFill>
                <a:effectLst/>
                <a:latin typeface="Segoe UI" panose="020B0502040204020203" pitchFamily="34" charset="0"/>
                <a:ea typeface="Segoe UI" panose="020B0502040204020203" pitchFamily="34" charset="0"/>
                <a:cs typeface="Times New Roman" panose="02020603050405020304" pitchFamily="18" charset="0"/>
              </a:rPr>
              <a:t> </a:t>
            </a:r>
            <a:r>
              <a:rPr lang="fi-FI" sz="1400" i="0" dirty="0">
                <a:solidFill>
                  <a:srgbClr val="54585A"/>
                </a:solidFill>
                <a:effectLst/>
                <a:latin typeface="Segoe UI" panose="020B0502040204020203" pitchFamily="34" charset="0"/>
                <a:ea typeface="Segoe UI" panose="020B0502040204020203" pitchFamily="34" charset="0"/>
                <a:cs typeface="Times New Roman" panose="02020603050405020304" pitchFamily="18" charset="0"/>
              </a:rPr>
              <a:t> </a:t>
            </a:r>
            <a:r>
              <a:rPr lang="en-US" sz="1800" b="1"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(healthy) mineral soils by country in EU.</a:t>
            </a:r>
            <a:endPar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endParaRPr>
          </a:p>
          <a:p>
            <a:pPr>
              <a:spcAft>
                <a:spcPts val="1000"/>
              </a:spcAft>
            </a:pPr>
            <a:r>
              <a:rPr lang="en-US" sz="1800" i="1" dirty="0">
                <a:solidFill>
                  <a:srgbClr val="54585A"/>
                </a:solidFill>
                <a:effectLst/>
                <a:latin typeface="Times New Roman" panose="02020603050405020304" pitchFamily="18" charset="0"/>
                <a:ea typeface="Segoe UI" panose="020B0502040204020203" pitchFamily="34" charset="0"/>
                <a:cs typeface="Times New Roman" panose="02020603050405020304" pitchFamily="18" charset="0"/>
              </a:rPr>
              <a:t>The map is a representation of the same data showed in Fig. 2, panel b. Colors are associated to the proportion (on the total number of sampled points) of degraded soils detected in each country.</a:t>
            </a:r>
            <a:endParaRPr lang="en-FI" sz="1800" dirty="0">
              <a:effectLst/>
              <a:latin typeface="Segoe UI" panose="020B0502040204020203" pitchFamily="34" charset="0"/>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241690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14dfa4-c0fc-4725-9f04-76a443deb095}" enabled="0" method="" siteId="{7c14dfa4-c0fc-4725-9f04-76a443deb095}" removed="1"/>
</clbl:labelList>
</file>

<file path=docProps/app.xml><?xml version="1.0" encoding="utf-8"?>
<Properties xmlns="http://schemas.openxmlformats.org/officeDocument/2006/extended-properties" xmlns:vt="http://schemas.openxmlformats.org/officeDocument/2006/docPropsVTypes">
  <TotalTime>161</TotalTime>
  <Words>373</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Segoe UI</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Menichetti Lorenzo (LUKE)</dc:creator>
  <cp:lastModifiedBy>Menichetti Lorenzo (LUKE)</cp:lastModifiedBy>
  <cp:revision>1</cp:revision>
  <dcterms:created xsi:type="dcterms:W3CDTF">2023-11-29T15:43:25Z</dcterms:created>
  <dcterms:modified xsi:type="dcterms:W3CDTF">2023-11-29T18:24:39Z</dcterms:modified>
</cp:coreProperties>
</file>