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2"/>
  </p:sldMasterIdLst>
  <p:handoutMasterIdLst>
    <p:handoutMasterId r:id="rId17"/>
  </p:handoutMasterIdLst>
  <p:sldIdLst>
    <p:sldId id="326" r:id="rId3"/>
    <p:sldId id="327" r:id="rId4"/>
    <p:sldId id="308" r:id="rId5"/>
    <p:sldId id="330" r:id="rId6"/>
    <p:sldId id="346" r:id="rId7"/>
    <p:sldId id="344" r:id="rId8"/>
    <p:sldId id="341" r:id="rId9"/>
    <p:sldId id="342" r:id="rId10"/>
    <p:sldId id="340" r:id="rId11"/>
    <p:sldId id="347" r:id="rId12"/>
    <p:sldId id="351" r:id="rId13"/>
    <p:sldId id="348" r:id="rId14"/>
    <p:sldId id="350" r:id="rId15"/>
    <p:sldId id="325" r:id="rId16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5">
          <p15:clr>
            <a:srgbClr val="A4A3A4"/>
          </p15:clr>
        </p15:guide>
        <p15:guide id="2" pos="55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........ ............" initials=".." lastIdx="1" clrIdx="0">
    <p:extLst>
      <p:ext uri="{19B8F6BF-5375-455C-9EA6-DF929625EA0E}">
        <p15:presenceInfo xmlns:p15="http://schemas.microsoft.com/office/powerpoint/2012/main" userId="8868df0fd8f50d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0FD"/>
    <a:srgbClr val="0066FF"/>
    <a:srgbClr val="000000"/>
    <a:srgbClr val="FF5B5B"/>
    <a:srgbClr val="E83618"/>
    <a:srgbClr val="F50736"/>
    <a:srgbClr val="FF3300"/>
    <a:srgbClr val="A20000"/>
    <a:srgbClr val="92000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33" autoAdjust="0"/>
  </p:normalViewPr>
  <p:slideViewPr>
    <p:cSldViewPr snapToGrid="0">
      <p:cViewPr varScale="1">
        <p:scale>
          <a:sx n="162" d="100"/>
          <a:sy n="162" d="100"/>
        </p:scale>
        <p:origin x="1662" y="144"/>
      </p:cViewPr>
      <p:guideLst>
        <p:guide orient="horz" pos="3935"/>
        <p:guide pos="55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D1ADE-D721-4606-93DF-E78FEEAA3DC9}" type="doc">
      <dgm:prSet loTypeId="urn:microsoft.com/office/officeart/2008/layout/BendingPictureCaption" loCatId="pictur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pPr rtl="1"/>
          <a:endParaRPr lang="ar-SA"/>
        </a:p>
      </dgm:t>
    </dgm:pt>
    <dgm:pt modelId="{F40594AC-0877-425D-8F23-86A9B4F77CEA}">
      <dgm:prSet phldrT="[Text]"/>
      <dgm:spPr/>
      <dgm:t>
        <a:bodyPr/>
        <a:lstStyle/>
        <a:p>
          <a:pPr rtl="1"/>
          <a:r>
            <a:rPr lang="en-US" b="0" dirty="0">
              <a:solidFill>
                <a:schemeClr val="accent4">
                  <a:lumMod val="50000"/>
                </a:schemeClr>
              </a:solidFill>
            </a:rPr>
            <a:t>Send and receive a message.</a:t>
          </a:r>
          <a:endParaRPr lang="ar-SA" b="0" dirty="0">
            <a:solidFill>
              <a:schemeClr val="accent4">
                <a:lumMod val="50000"/>
              </a:schemeClr>
            </a:solidFill>
          </a:endParaRPr>
        </a:p>
      </dgm:t>
    </dgm:pt>
    <dgm:pt modelId="{480C758C-31FE-4364-9598-F18683852DE3}" type="parTrans" cxnId="{8E30A385-6199-4B4D-8FDE-CE10DFD00951}">
      <dgm:prSet/>
      <dgm:spPr/>
      <dgm:t>
        <a:bodyPr/>
        <a:lstStyle/>
        <a:p>
          <a:pPr rtl="1"/>
          <a:endParaRPr lang="ar-SA"/>
        </a:p>
      </dgm:t>
    </dgm:pt>
    <dgm:pt modelId="{4055A3DB-9112-413D-B075-44096653BB65}" type="sibTrans" cxnId="{8E30A385-6199-4B4D-8FDE-CE10DFD00951}">
      <dgm:prSet/>
      <dgm:spPr/>
      <dgm:t>
        <a:bodyPr/>
        <a:lstStyle/>
        <a:p>
          <a:pPr rtl="1"/>
          <a:endParaRPr lang="ar-SA"/>
        </a:p>
      </dgm:t>
    </dgm:pt>
    <dgm:pt modelId="{9B45EA44-7ACD-40FF-A561-60F411E4E29D}" type="pres">
      <dgm:prSet presAssocID="{135D1ADE-D721-4606-93DF-E78FEEAA3DC9}" presName="diagram" presStyleCnt="0">
        <dgm:presLayoutVars>
          <dgm:dir/>
        </dgm:presLayoutVars>
      </dgm:prSet>
      <dgm:spPr/>
    </dgm:pt>
    <dgm:pt modelId="{1559FE75-38BC-47AE-9F51-9C86DBE372F5}" type="pres">
      <dgm:prSet presAssocID="{F40594AC-0877-425D-8F23-86A9B4F77CEA}" presName="composite" presStyleCnt="0"/>
      <dgm:spPr/>
    </dgm:pt>
    <dgm:pt modelId="{F39BFCF2-0B91-42F6-9AE1-CD31BCC9A57A}" type="pres">
      <dgm:prSet presAssocID="{F40594AC-0877-425D-8F23-86A9B4F77CEA}" presName="Image" presStyleLbl="bgShp" presStyleIdx="0" presStyleCnt="1" custScaleX="65629" custScaleY="58497" custLinFactNeighborX="10348" custLinFactNeighborY="-2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69A5CE0F-64CD-415E-8FB4-DDACC5BDB382}" type="pres">
      <dgm:prSet presAssocID="{F40594AC-0877-425D-8F23-86A9B4F77CEA}" presName="Parent" presStyleLbl="node0" presStyleIdx="0" presStyleCnt="1">
        <dgm:presLayoutVars>
          <dgm:bulletEnabled val="1"/>
        </dgm:presLayoutVars>
      </dgm:prSet>
      <dgm:spPr/>
    </dgm:pt>
  </dgm:ptLst>
  <dgm:cxnLst>
    <dgm:cxn modelId="{E3269742-B7F9-4508-B8B9-E6072167EFB5}" type="presOf" srcId="{135D1ADE-D721-4606-93DF-E78FEEAA3DC9}" destId="{9B45EA44-7ACD-40FF-A561-60F411E4E29D}" srcOrd="0" destOrd="0" presId="urn:microsoft.com/office/officeart/2008/layout/BendingPictureCaption"/>
    <dgm:cxn modelId="{D926DA63-4F63-47D7-A978-DB7375C7469B}" type="presOf" srcId="{F40594AC-0877-425D-8F23-86A9B4F77CEA}" destId="{69A5CE0F-64CD-415E-8FB4-DDACC5BDB382}" srcOrd="0" destOrd="0" presId="urn:microsoft.com/office/officeart/2008/layout/BendingPictureCaption"/>
    <dgm:cxn modelId="{8E30A385-6199-4B4D-8FDE-CE10DFD00951}" srcId="{135D1ADE-D721-4606-93DF-E78FEEAA3DC9}" destId="{F40594AC-0877-425D-8F23-86A9B4F77CEA}" srcOrd="0" destOrd="0" parTransId="{480C758C-31FE-4364-9598-F18683852DE3}" sibTransId="{4055A3DB-9112-413D-B075-44096653BB65}"/>
    <dgm:cxn modelId="{0CF4214C-C17B-4241-B5EF-CADD66A17ACB}" type="presParOf" srcId="{9B45EA44-7ACD-40FF-A561-60F411E4E29D}" destId="{1559FE75-38BC-47AE-9F51-9C86DBE372F5}" srcOrd="0" destOrd="0" presId="urn:microsoft.com/office/officeart/2008/layout/BendingPictureCaption"/>
    <dgm:cxn modelId="{9403589B-F35B-4ED1-8AEA-7AC31A16E131}" type="presParOf" srcId="{1559FE75-38BC-47AE-9F51-9C86DBE372F5}" destId="{F39BFCF2-0B91-42F6-9AE1-CD31BCC9A57A}" srcOrd="0" destOrd="0" presId="urn:microsoft.com/office/officeart/2008/layout/BendingPictureCaption"/>
    <dgm:cxn modelId="{26C33307-FD98-49F6-B1E2-B1C7000860E6}" type="presParOf" srcId="{1559FE75-38BC-47AE-9F51-9C86DBE372F5}" destId="{69A5CE0F-64CD-415E-8FB4-DDACC5BDB382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BFCF2-0B91-42F6-9AE1-CD31BCC9A57A}">
      <dsp:nvSpPr>
        <dsp:cNvPr id="0" name=""/>
        <dsp:cNvSpPr/>
      </dsp:nvSpPr>
      <dsp:spPr>
        <a:xfrm>
          <a:off x="570023" y="92030"/>
          <a:ext cx="805724" cy="530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9A5CE0F-64CD-415E-8FB4-DDACC5BDB382}">
      <dsp:nvSpPr>
        <dsp:cNvPr id="0" name=""/>
        <dsp:cNvSpPr/>
      </dsp:nvSpPr>
      <dsp:spPr>
        <a:xfrm>
          <a:off x="480146" y="648623"/>
          <a:ext cx="1057908" cy="25423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800" b="0" kern="1200" dirty="0">
              <a:solidFill>
                <a:schemeClr val="accent4">
                  <a:lumMod val="50000"/>
                </a:schemeClr>
              </a:solidFill>
            </a:rPr>
            <a:t>Send and receive a message.</a:t>
          </a:r>
          <a:endParaRPr lang="ar-SA" sz="800" b="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80146" y="648623"/>
        <a:ext cx="1057908" cy="254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0C78315-2564-462C-A443-67F261A4C4B2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BE69F13-7178-4790-9CA3-0701B057F3B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719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13DC07D-5A1B-475A-8538-723B38D844ED}" type="datetime1">
              <a:rPr lang="da-DK"/>
              <a:pPr>
                <a:defRPr/>
              </a:pPr>
              <a:t>30-01-2023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348EDB8-FB72-4280-8AE4-388D7D3D109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7C54AA2-7B38-45A8-AEFA-B34105299B46}" type="datetime1">
              <a:rPr lang="da-DK"/>
              <a:pPr>
                <a:defRPr/>
              </a:pPr>
              <a:t>30-01-2023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0908307-83D4-4637-B773-7CF986C09FE1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fld id="{ED376BA2-FEA5-48BF-9963-2C2D8B2D3D38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/>
          <a:lstStyle/>
          <a:p>
            <a:fld id="{3B69661C-E21A-46A4-AF4F-304710449EC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9245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7"/>
          <p:cNvGrpSpPr/>
          <p:nvPr userDrawn="1"/>
        </p:nvGrpSpPr>
        <p:grpSpPr>
          <a:xfrm>
            <a:off x="0" y="763289"/>
            <a:ext cx="9144000" cy="1246485"/>
            <a:chOff x="0" y="763289"/>
            <a:chExt cx="9144000" cy="124648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72815"/>
              <a:ext cx="9144000" cy="12312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7" name="Billede 3" descr="dreamstime_Hospital doctor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455258" y="763289"/>
              <a:ext cx="1688742" cy="12464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277382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873178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CB104A71-97BC-4886-BA66-4EB4A65E4566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657AF5-FF64-4AE5-B708-B41502291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938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0"/>
            <a:ext cx="9144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ospital doct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54900" y="763588"/>
            <a:ext cx="168910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237044A-7D07-45EC-847F-06AC221D2F9F}" type="datetime1">
              <a:rPr lang="da-DK"/>
              <a:pPr>
                <a:defRPr/>
              </a:pPr>
              <a:t>30-01-2023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F124BAE-5ADB-46E5-B4C0-0C1246F1D34C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A2B8912-C860-442D-B5C8-43E10014C6FD}" type="datetime1">
              <a:rPr lang="da-DK"/>
              <a:pPr>
                <a:defRPr/>
              </a:pPr>
              <a:t>30-01-2023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783B56E-B37D-4C6A-8F5C-3235ADB27661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25AB9AC-8C2B-41B2-ABDE-3EEB0543DB7D}" type="datetime1">
              <a:rPr lang="da-DK"/>
              <a:pPr>
                <a:defRPr/>
              </a:pPr>
              <a:t>30-01-2023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4BF5E44-8A2E-4142-A08F-B67B33DFE6A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961CDDE-BE02-4FDD-A1BC-A4294927D3D3}" type="datetime1">
              <a:rPr lang="da-DK"/>
              <a:pPr>
                <a:defRPr/>
              </a:pPr>
              <a:t>30-01-2023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ED6F41A-3397-45DF-AF92-813699CF3CD9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FDE2D2C-45DD-4E5F-B6D3-FAE36B5046AF}" type="datetime1">
              <a:rPr lang="da-DK"/>
              <a:pPr>
                <a:defRPr/>
              </a:pPr>
              <a:t>30-01-2023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38F0870-DAEF-4C57-9606-92482EE97D9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E7D377F-9A0C-47C1-9718-D345C1DC8C06}" type="datetime1">
              <a:rPr lang="da-DK"/>
              <a:pPr>
                <a:defRPr/>
              </a:pPr>
              <a:t>30-01-2023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9530A44-B423-4A96-8D61-EBF1158249E8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131" r:id="rId12"/>
    <p:sldLayoutId id="2147484129" r:id="rId13"/>
    <p:sldLayoutId id="2147484130" r:id="rId14"/>
    <p:sldLayoutId id="2147484132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7" r="16057"/>
          <a:stretch>
            <a:fillRect/>
          </a:stretch>
        </p:blipFill>
        <p:spPr>
          <a:xfrm>
            <a:off x="0" y="-50487"/>
            <a:ext cx="9144000" cy="449575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434446"/>
            <a:ext cx="7469747" cy="871583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Doctor System</a:t>
            </a:r>
            <a:endParaRPr lang="ar-SA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5869615"/>
            <a:ext cx="8678236" cy="804862"/>
          </a:xfrm>
        </p:spPr>
        <p:txBody>
          <a:bodyPr/>
          <a:lstStyle/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Prepared By:   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Ilmi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Jusufi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, Armend Shaini,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Yllhana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Shabani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ar-SA" sz="1800" b="1" i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ar-SA" sz="1800" b="1" i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ar-SA" sz="1800" b="1" i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800" b="1" i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ar-SA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9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u="sng" dirty="0">
                <a:solidFill>
                  <a:srgbClr val="002060"/>
                </a:solidFill>
                <a:effectLst/>
                <a:latin typeface="Söhne"/>
              </a:rPr>
              <a:t>Effort estimation</a:t>
            </a:r>
            <a:endParaRPr lang="ar-SA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454981" cy="172703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	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The estimated effort to complete the project is approximately 50-100hours.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4" y="140494"/>
            <a:ext cx="8229600" cy="1143000"/>
          </a:xfrm>
        </p:spPr>
        <p:txBody>
          <a:bodyPr/>
          <a:lstStyle/>
          <a:p>
            <a:pPr algn="l"/>
            <a:r>
              <a:rPr lang="en-US" b="0" i="0" u="sng" dirty="0">
                <a:solidFill>
                  <a:srgbClr val="002060"/>
                </a:solidFill>
                <a:effectLst/>
                <a:latin typeface="Söhne"/>
              </a:rPr>
              <a:t>Technological Stack</a:t>
            </a:r>
            <a:endParaRPr lang="ar-SA" u="sng" dirty="0">
              <a:solidFill>
                <a:srgbClr val="00206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A7F83-D6C5-F362-853A-37C13945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285" y="1287534"/>
            <a:ext cx="8415430" cy="2141466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The technologies envisaged for the doctor system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2060"/>
                </a:solidFill>
                <a:latin typeface="Söhne"/>
              </a:rPr>
              <a:t>Java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2060"/>
                </a:solidFill>
                <a:effectLst/>
                <a:latin typeface="Söhne"/>
              </a:rPr>
              <a:t>Omnigraffle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dirty="0">
                <a:solidFill>
                  <a:srgbClr val="002060"/>
                </a:solidFill>
                <a:latin typeface="Söhne"/>
              </a:rPr>
              <a:t> - for diagrams</a:t>
            </a:r>
          </a:p>
        </p:txBody>
      </p:sp>
    </p:spTree>
    <p:extLst>
      <p:ext uri="{BB962C8B-B14F-4D97-AF65-F5344CB8AC3E}">
        <p14:creationId xmlns:p14="http://schemas.microsoft.com/office/powerpoint/2010/main" val="55471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Reporting</a:t>
            </a:r>
            <a:endParaRPr lang="ar-SA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304" y="1417638"/>
            <a:ext cx="8506495" cy="220394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The necessary reporting for the doctor system project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Söhne"/>
              </a:rPr>
              <a:t>includes:Daily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progress updates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Weekly status reports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Final demonstration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2115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Conclusion</a:t>
            </a:r>
            <a:endParaRPr lang="ar-S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Our system is a type of Medical systems that gives the opportunity for patients to allows: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interaction between patient and there doctor's through </a:t>
            </a:r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the appointments, messages, news, notifications .</a:t>
            </a:r>
          </a:p>
          <a:p>
            <a:pPr marL="0" indent="0">
              <a:buNone/>
            </a:pPr>
            <a:endParaRPr lang="en-US" u="sng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0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 dirty="0">
                <a:solidFill>
                  <a:schemeClr val="accent4">
                    <a:lumMod val="50000"/>
                  </a:schemeClr>
                </a:solidFill>
                <a:cs typeface="Arial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591" y="7802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cs typeface="+mn-cs"/>
              </a:rPr>
              <a:t>Outline</a:t>
            </a:r>
            <a:endParaRPr lang="ar-SA" b="1" dirty="0">
              <a:solidFill>
                <a:schemeClr val="accent3">
                  <a:lumMod val="50000"/>
                </a:schemeClr>
              </a:solidFill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01920" y="181971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34914" y="1302651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32161" y="287236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21451" y="344672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46404" y="4631940"/>
            <a:ext cx="323106" cy="2867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1014" y="741861"/>
            <a:ext cx="30732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4177" y="1247154"/>
            <a:ext cx="30732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Customer</a:t>
            </a:r>
            <a:endParaRPr lang="ar-SA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9510" y="2299645"/>
            <a:ext cx="30732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Users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55267" y="2828172"/>
            <a:ext cx="30732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Management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5267" y="4017801"/>
            <a:ext cx="30732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Breakdown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88024" y="1747980"/>
            <a:ext cx="30732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Product</a:t>
            </a:r>
          </a:p>
        </p:txBody>
      </p:sp>
      <p:sp>
        <p:nvSpPr>
          <p:cNvPr id="24" name="Oval 23"/>
          <p:cNvSpPr/>
          <p:nvPr/>
        </p:nvSpPr>
        <p:spPr>
          <a:xfrm>
            <a:off x="3932161" y="4092445"/>
            <a:ext cx="323106" cy="2867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55267" y="4587197"/>
            <a:ext cx="2247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Effort Estimation</a:t>
            </a:r>
            <a:endParaRPr lang="ar-SA" sz="20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ar-SA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67908" y="83187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57783" y="23592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3178" y="3400891"/>
            <a:ext cx="30732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Communication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55758" y="5135427"/>
            <a:ext cx="2645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Technological Stack</a:t>
            </a:r>
            <a:endParaRPr lang="ar-SA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09055" y="5192118"/>
            <a:ext cx="323106" cy="2867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8BA5C7B-2001-8188-2416-918E3CAA05A6}"/>
              </a:ext>
            </a:extLst>
          </p:cNvPr>
          <p:cNvSpPr/>
          <p:nvPr/>
        </p:nvSpPr>
        <p:spPr>
          <a:xfrm>
            <a:off x="3167908" y="5640833"/>
            <a:ext cx="323106" cy="2867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E88492-6BA6-F46B-8707-D1917D7C5098}"/>
              </a:ext>
            </a:extLst>
          </p:cNvPr>
          <p:cNvSpPr/>
          <p:nvPr/>
        </p:nvSpPr>
        <p:spPr>
          <a:xfrm>
            <a:off x="2781138" y="6168300"/>
            <a:ext cx="323106" cy="2867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BC8EA-7364-65D0-C30C-015771928E11}"/>
              </a:ext>
            </a:extLst>
          </p:cNvPr>
          <p:cNvSpPr txBox="1"/>
          <p:nvPr/>
        </p:nvSpPr>
        <p:spPr>
          <a:xfrm>
            <a:off x="3609055" y="5622295"/>
            <a:ext cx="30732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Reporting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E397F-7F39-340C-6486-7F88309D50C6}"/>
              </a:ext>
            </a:extLst>
          </p:cNvPr>
          <p:cNvSpPr txBox="1"/>
          <p:nvPr/>
        </p:nvSpPr>
        <p:spPr>
          <a:xfrm>
            <a:off x="3167908" y="6165854"/>
            <a:ext cx="30732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Conclusion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6281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lede 14" descr="dreamstime_Hospital doct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987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  <a:bevelB prst="angle"/>
          </a:sp3d>
        </p:spPr>
      </p:pic>
      <p:sp>
        <p:nvSpPr>
          <p:cNvPr id="10" name="Rektangel 9"/>
          <p:cNvSpPr/>
          <p:nvPr/>
        </p:nvSpPr>
        <p:spPr>
          <a:xfrm>
            <a:off x="914400" y="884238"/>
            <a:ext cx="7380288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914400" y="1722438"/>
            <a:ext cx="7380288" cy="37322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23559" name="Tekstboks 9"/>
          <p:cNvSpPr txBox="1">
            <a:spLocks noChangeArrowheads="1"/>
          </p:cNvSpPr>
          <p:nvPr/>
        </p:nvSpPr>
        <p:spPr bwMode="auto">
          <a:xfrm>
            <a:off x="1155700" y="2171700"/>
            <a:ext cx="69977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proposed project is a doctor system, a software product aimed to assist medical practitioners in their day-to-day operations.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endParaRPr lang="da-DK" sz="2400" dirty="0">
              <a:solidFill>
                <a:srgbClr val="002060"/>
              </a:solidFill>
            </a:endParaRPr>
          </a:p>
          <a:p>
            <a:pPr lvl="2"/>
            <a:endParaRPr lang="da-DK" sz="2000" dirty="0">
              <a:solidFill>
                <a:srgbClr val="002060"/>
              </a:solidFill>
            </a:endParaRP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1198563" y="83661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2800" b="1" u="sng" dirty="0">
                <a:solidFill>
                  <a:srgbClr val="002060"/>
                </a:solidFill>
              </a:rP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4420" y="-127267"/>
            <a:ext cx="673579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u="sng" dirty="0">
                <a:solidFill>
                  <a:srgbClr val="002060"/>
                </a:solidFill>
                <a:latin typeface="+mj-lt"/>
              </a:rPr>
              <a:t>Customer</a:t>
            </a:r>
            <a:endParaRPr lang="ar-SA" sz="4400" b="1" u="sng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60AA6-2133-E58E-50F6-1CB29A6C3EBF}"/>
              </a:ext>
            </a:extLst>
          </p:cNvPr>
          <p:cNvSpPr txBox="1"/>
          <p:nvPr/>
        </p:nvSpPr>
        <p:spPr>
          <a:xfrm>
            <a:off x="69434" y="642174"/>
            <a:ext cx="9005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Söhne"/>
              </a:rPr>
              <a:t>The potential customers of the doctor system are healthcare organizations, clinics, and hospitals.  </a:t>
            </a:r>
            <a:endParaRPr lang="da-DK" sz="20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4EDB3-D868-3281-0376-1C1E1EFDBAE9}"/>
              </a:ext>
            </a:extLst>
          </p:cNvPr>
          <p:cNvSpPr/>
          <p:nvPr/>
        </p:nvSpPr>
        <p:spPr>
          <a:xfrm>
            <a:off x="413664" y="2739918"/>
            <a:ext cx="3825478" cy="306038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000" b="-1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BB33A1-E0B5-B08A-F0F4-AAB3C2BDC5EB}"/>
              </a:ext>
            </a:extLst>
          </p:cNvPr>
          <p:cNvGrpSpPr/>
          <p:nvPr/>
        </p:nvGrpSpPr>
        <p:grpSpPr>
          <a:xfrm>
            <a:off x="834597" y="5495255"/>
            <a:ext cx="3404675" cy="1071133"/>
            <a:chOff x="518980" y="2756329"/>
            <a:chExt cx="3404675" cy="1071133"/>
          </a:xfrm>
        </p:grpSpPr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68F58711-CB3E-B912-6F76-56E4F1403BF4}"/>
                </a:ext>
              </a:extLst>
            </p:cNvPr>
            <p:cNvSpPr/>
            <p:nvPr/>
          </p:nvSpPr>
          <p:spPr>
            <a:xfrm>
              <a:off x="518980" y="2756329"/>
              <a:ext cx="3404675" cy="1071133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peech Bubble: Rectangle 5">
              <a:extLst>
                <a:ext uri="{FF2B5EF4-FFF2-40B4-BE49-F238E27FC236}">
                  <a16:creationId xmlns:a16="http://schemas.microsoft.com/office/drawing/2014/main" id="{04595A40-39AE-5239-7230-3C0286A0720F}"/>
                </a:ext>
              </a:extLst>
            </p:cNvPr>
            <p:cNvSpPr txBox="1"/>
            <p:nvPr/>
          </p:nvSpPr>
          <p:spPr>
            <a:xfrm>
              <a:off x="518980" y="2756329"/>
              <a:ext cx="3404675" cy="1071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marL="0" lvl="0" indent="0" algn="ctr" defTabSz="21780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900" kern="1200" dirty="0"/>
                <a:t>Patients</a:t>
              </a:r>
              <a:endParaRPr lang="ar-SA" sz="4900" kern="12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1734D-055F-645B-5B98-AA7C3609259A}"/>
              </a:ext>
            </a:extLst>
          </p:cNvPr>
          <p:cNvSpPr/>
          <p:nvPr/>
        </p:nvSpPr>
        <p:spPr>
          <a:xfrm>
            <a:off x="4752316" y="2654339"/>
            <a:ext cx="3825478" cy="306038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9BFA26-0B72-92CB-E13D-7C11A17EFB79}"/>
              </a:ext>
            </a:extLst>
          </p:cNvPr>
          <p:cNvGrpSpPr/>
          <p:nvPr/>
        </p:nvGrpSpPr>
        <p:grpSpPr>
          <a:xfrm>
            <a:off x="4904728" y="5500130"/>
            <a:ext cx="3538870" cy="1156668"/>
            <a:chOff x="4447527" y="3985357"/>
            <a:chExt cx="3538870" cy="1156668"/>
          </a:xfrm>
        </p:grpSpPr>
        <p:sp>
          <p:nvSpPr>
            <p:cNvPr id="14" name="Speech Bubble: Rectangle 13">
              <a:extLst>
                <a:ext uri="{FF2B5EF4-FFF2-40B4-BE49-F238E27FC236}">
                  <a16:creationId xmlns:a16="http://schemas.microsoft.com/office/drawing/2014/main" id="{892CED56-4401-EE03-BEF5-8F93E34C7D68}"/>
                </a:ext>
              </a:extLst>
            </p:cNvPr>
            <p:cNvSpPr/>
            <p:nvPr/>
          </p:nvSpPr>
          <p:spPr>
            <a:xfrm>
              <a:off x="4581722" y="3985357"/>
              <a:ext cx="3404675" cy="1071133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peech Bubble: Rectangle 8">
              <a:extLst>
                <a:ext uri="{FF2B5EF4-FFF2-40B4-BE49-F238E27FC236}">
                  <a16:creationId xmlns:a16="http://schemas.microsoft.com/office/drawing/2014/main" id="{FDDACBA1-3806-33BA-A49D-40226F6C7817}"/>
                </a:ext>
              </a:extLst>
            </p:cNvPr>
            <p:cNvSpPr txBox="1"/>
            <p:nvPr/>
          </p:nvSpPr>
          <p:spPr>
            <a:xfrm>
              <a:off x="4447527" y="4070892"/>
              <a:ext cx="3404675" cy="1071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marL="0" lvl="0" indent="0" algn="ctr" defTabSz="21780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900" kern="1200" dirty="0"/>
                <a:t>Doctors</a:t>
              </a:r>
              <a:endParaRPr lang="ar-SA" sz="4900" kern="1200" dirty="0"/>
            </a:p>
          </p:txBody>
        </p:sp>
      </p:grpSp>
      <p:sp>
        <p:nvSpPr>
          <p:cNvPr id="18" name="Title 2">
            <a:extLst>
              <a:ext uri="{FF2B5EF4-FFF2-40B4-BE49-F238E27FC236}">
                <a16:creationId xmlns:a16="http://schemas.microsoft.com/office/drawing/2014/main" id="{501AD27B-9FF1-03EC-B1C4-A9EAD8A8C696}"/>
              </a:ext>
            </a:extLst>
          </p:cNvPr>
          <p:cNvSpPr txBox="1">
            <a:spLocks/>
          </p:cNvSpPr>
          <p:nvPr/>
        </p:nvSpPr>
        <p:spPr>
          <a:xfrm>
            <a:off x="1427644" y="1664672"/>
            <a:ext cx="4584700" cy="563562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  <a:ea typeface="ＭＳ Ｐゴシック" pitchFamily="-97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  <a:ea typeface="ＭＳ Ｐゴシック" pitchFamily="-97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  <a:ea typeface="ＭＳ Ｐゴシック" pitchFamily="-97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  <a:ea typeface="ＭＳ Ｐゴシック" pitchFamily="-97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For Whom??</a:t>
            </a:r>
            <a:br>
              <a:rPr lang="en-US" b="1" dirty="0">
                <a:solidFill>
                  <a:srgbClr val="002060"/>
                </a:solidFill>
                <a:latin typeface="Corbel" pitchFamily="34" charset="0"/>
              </a:rPr>
            </a:br>
            <a:endParaRPr lang="ar-S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1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82" y="241478"/>
            <a:ext cx="8153400" cy="990600"/>
          </a:xfrm>
        </p:spPr>
        <p:txBody>
          <a:bodyPr/>
          <a:lstStyle/>
          <a:p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Product</a:t>
            </a:r>
            <a:endParaRPr lang="ar-SA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The doctor system will deliver a comprehensive software solution to manage patient records, appointments, and treatments.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8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lang="en-US" sz="40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00121" cy="169753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The end users of the doctor system are medical practitioners such as doctors, nurses, and administrative staff.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0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u="sng" dirty="0">
                <a:solidFill>
                  <a:srgbClr val="002060"/>
                </a:solidFill>
                <a:effectLst/>
                <a:latin typeface="Söhne"/>
              </a:rPr>
              <a:t>Management</a:t>
            </a:r>
            <a:endParaRPr lang="ar-SA" u="sng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F0254-5A30-4B58-6AE5-DB8C4EAA3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29599" cy="2299274"/>
          </a:xfrm>
        </p:spPr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The project will be organized using the Agile project management method. This model is appropriate for this project as it allows for flexibility and quick adaptation to changing requirements.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3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32918492"/>
              </p:ext>
            </p:extLst>
          </p:nvPr>
        </p:nvGraphicFramePr>
        <p:xfrm>
          <a:off x="6956486" y="116407"/>
          <a:ext cx="1981036" cy="99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0" y="4340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ＭＳ Ｐゴシック" pitchFamily="-97" charset="-128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  <a:ea typeface="ＭＳ Ｐゴシック" pitchFamily="-97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  <a:ea typeface="ＭＳ Ｐゴシック" pitchFamily="-97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  <a:ea typeface="ＭＳ Ｐゴシック" pitchFamily="-97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  <a:ea typeface="ＭＳ Ｐゴシック" pitchFamily="-97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 Narrow" pitchFamily="-97" charset="0"/>
              </a:defRPr>
            </a:lvl9pPr>
          </a:lstStyle>
          <a:p>
            <a:pPr algn="l"/>
            <a:r>
              <a:rPr lang="en-US" sz="5400" b="0" i="0" u="sng" dirty="0">
                <a:solidFill>
                  <a:srgbClr val="002060"/>
                </a:solidFill>
                <a:effectLst/>
                <a:latin typeface="Söhne"/>
              </a:rPr>
              <a:t>Communication</a:t>
            </a:r>
            <a:endParaRPr lang="ar-SA" sz="54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D585-52F3-DE89-501A-5BCB29C6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" y="1113399"/>
            <a:ext cx="8914417" cy="2776021"/>
          </a:xfrm>
        </p:spPr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The team members will communicate using project management tools such as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Söhne"/>
              </a:rPr>
              <a:t>Watsap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, Slack, and email for project-related concerns.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9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Breakdown</a:t>
            </a:r>
            <a:endParaRPr lang="ar-S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922394" cy="4525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The doctor system can be broken down into the following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Söhne"/>
              </a:rPr>
              <a:t>parts:Patient</a:t>
            </a: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 records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Appointments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Treatment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Billing and payment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Söhne"/>
              </a:rPr>
              <a:t>Reporting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571285674"/>
      </p:ext>
    </p:extLst>
  </p:cSld>
  <p:clrMapOvr>
    <a:masterClrMapping/>
  </p:clrMapOvr>
</p:sld>
</file>

<file path=ppt/theme/theme1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D294EC-8BB3-4C9E-A77D-435A889AE8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291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Corbel</vt:lpstr>
      <vt:lpstr>Söhne</vt:lpstr>
      <vt:lpstr>Times New Roman</vt:lpstr>
      <vt:lpstr>1_Kontortema</vt:lpstr>
      <vt:lpstr>Doctor System</vt:lpstr>
      <vt:lpstr>Outline</vt:lpstr>
      <vt:lpstr>PowerPoint Presentation</vt:lpstr>
      <vt:lpstr>PowerPoint Presentation</vt:lpstr>
      <vt:lpstr>Product</vt:lpstr>
      <vt:lpstr>Users</vt:lpstr>
      <vt:lpstr>Management</vt:lpstr>
      <vt:lpstr>PowerPoint Presentation</vt:lpstr>
      <vt:lpstr>Breakdown</vt:lpstr>
      <vt:lpstr>Effort estimation</vt:lpstr>
      <vt:lpstr>Technological Stack</vt:lpstr>
      <vt:lpstr>Reporting</vt:lpstr>
      <vt:lpstr>Conclusion</vt:lpstr>
      <vt:lpstr>PowerPoint Presentation</vt:lpstr>
    </vt:vector>
  </TitlesOfParts>
  <Company>Ahmed-Under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........ ............</dc:creator>
  <cp:keywords/>
  <cp:lastModifiedBy>Armend Shaini</cp:lastModifiedBy>
  <cp:revision>219</cp:revision>
  <dcterms:created xsi:type="dcterms:W3CDTF">2014-05-07T19:54:42Z</dcterms:created>
  <dcterms:modified xsi:type="dcterms:W3CDTF">2023-01-30T14:34:29Z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TC018754899991</vt:lpwstr>
  </property>
</Properties>
</file>