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8523569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8523569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8523569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8523569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c8523569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c8523569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c852356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c852356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c8523569d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c8523569d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c8523569d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c8523569d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nvie.com/posts/a-successful-git-branching-mode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hyperlink" Target="https://gist.github.com/JamesMGreene/cdd0ac49f90c987e45a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ilmi.mris@gmail.com" TargetMode="External"/><Relationship Id="rId4" Type="http://schemas.openxmlformats.org/officeDocument/2006/relationships/hyperlink" Target="https://www.linkedin.com/in/ilmimris/" TargetMode="External"/><Relationship Id="rId10" Type="http://schemas.openxmlformats.org/officeDocument/2006/relationships/image" Target="../media/image3.png"/><Relationship Id="rId9" Type="http://schemas.openxmlformats.org/officeDocument/2006/relationships/image" Target="../media/image2.png"/><Relationship Id="rId5" Type="http://schemas.openxmlformats.org/officeDocument/2006/relationships/hyperlink" Target="https://github.com/ilmimris" TargetMode="External"/><Relationship Id="rId6" Type="http://schemas.openxmlformats.org/officeDocument/2006/relationships/hyperlink" Target="https://www.instagram.com/mris_ilmi/" TargetMode="External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Understanding git-flow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       @mris_ilmi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25" y="3275700"/>
            <a:ext cx="212875" cy="24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30000" y="1318650"/>
            <a:ext cx="33009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git in a </a:t>
            </a:r>
            <a:r>
              <a:rPr lang="id"/>
              <a:t>nutshell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1225" y="1972425"/>
            <a:ext cx="3300900" cy="24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 </a:t>
            </a:r>
            <a:r>
              <a:rPr i="1" lang="id"/>
              <a:t>Version Control System</a:t>
            </a:r>
            <a:r>
              <a:rPr lang="id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Git helps us manage our project files. One of the primary things that git does and also the primary reason it exists is to </a:t>
            </a:r>
            <a:r>
              <a:rPr b="1" lang="id"/>
              <a:t>keep track </a:t>
            </a:r>
            <a:r>
              <a:rPr lang="id"/>
              <a:t>of the entire history of things that you are working on.</a:t>
            </a:r>
            <a:br>
              <a:rPr lang="id"/>
            </a:br>
            <a:r>
              <a:rPr i="1" lang="id"/>
              <a:t>codeburst.io</a:t>
            </a:r>
            <a:endParaRPr i="1"/>
          </a:p>
        </p:txBody>
      </p:sp>
      <p:pic>
        <p:nvPicPr>
          <p:cNvPr descr="Hasil gambar untuk meme revisi berkali kali" id="172" name="Google Shape;172;p26"/>
          <p:cNvPicPr preferRelativeResize="0"/>
          <p:nvPr/>
        </p:nvPicPr>
        <p:blipFill rotWithShape="1">
          <a:blip r:embed="rId3">
            <a:alphaModFix/>
          </a:blip>
          <a:srcRect b="37138" l="24872" r="16947" t="29849"/>
          <a:stretch/>
        </p:blipFill>
        <p:spPr>
          <a:xfrm>
            <a:off x="4657475" y="1972425"/>
            <a:ext cx="3719301" cy="140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30000" y="1318650"/>
            <a:ext cx="3300900" cy="1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git in a collaboration team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721225" y="2327550"/>
            <a:ext cx="33009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everyone in the team can work a new feature and testing it separately but at the end they merge into a single branch usually called develop branch</a:t>
            </a:r>
            <a:endParaRPr/>
          </a:p>
        </p:txBody>
      </p:sp>
      <p:cxnSp>
        <p:nvCxnSpPr>
          <p:cNvPr id="179" name="Google Shape;179;p27"/>
          <p:cNvCxnSpPr>
            <a:stCxn id="180" idx="2"/>
            <a:endCxn id="181" idx="1"/>
          </p:cNvCxnSpPr>
          <p:nvPr/>
        </p:nvCxnSpPr>
        <p:spPr>
          <a:xfrm>
            <a:off x="4965900" y="2871319"/>
            <a:ext cx="456900" cy="69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27"/>
          <p:cNvCxnSpPr>
            <a:stCxn id="180" idx="2"/>
            <a:endCxn id="183" idx="1"/>
          </p:cNvCxnSpPr>
          <p:nvPr/>
        </p:nvCxnSpPr>
        <p:spPr>
          <a:xfrm flipH="1" rot="10800000">
            <a:off x="4965900" y="2199619"/>
            <a:ext cx="456900" cy="671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27"/>
          <p:cNvSpPr/>
          <p:nvPr/>
        </p:nvSpPr>
        <p:spPr>
          <a:xfrm rot="-5400000">
            <a:off x="3553800" y="2674369"/>
            <a:ext cx="2430300" cy="393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git repository/develop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5422927" y="2002687"/>
            <a:ext cx="1515000" cy="393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feature/feature-A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5422927" y="3366994"/>
            <a:ext cx="1515000" cy="393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feature/feature-B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7337792" y="1655547"/>
            <a:ext cx="1515000" cy="393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Alice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7337792" y="2335076"/>
            <a:ext cx="1515000" cy="393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Bob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7337792" y="3013781"/>
            <a:ext cx="1515000" cy="393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Claire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7337792" y="3693310"/>
            <a:ext cx="1515000" cy="393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David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" name="Google Shape;188;p27"/>
          <p:cNvCxnSpPr>
            <a:stCxn id="183" idx="3"/>
            <a:endCxn id="184" idx="1"/>
          </p:cNvCxnSpPr>
          <p:nvPr/>
        </p:nvCxnSpPr>
        <p:spPr>
          <a:xfrm flipH="1" rot="10800000">
            <a:off x="6937927" y="1852537"/>
            <a:ext cx="399900" cy="34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27"/>
          <p:cNvCxnSpPr>
            <a:stCxn id="183" idx="3"/>
            <a:endCxn id="185" idx="1"/>
          </p:cNvCxnSpPr>
          <p:nvPr/>
        </p:nvCxnSpPr>
        <p:spPr>
          <a:xfrm>
            <a:off x="6937927" y="2199637"/>
            <a:ext cx="399900" cy="332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27"/>
          <p:cNvCxnSpPr>
            <a:stCxn id="186" idx="1"/>
            <a:endCxn id="181" idx="3"/>
          </p:cNvCxnSpPr>
          <p:nvPr/>
        </p:nvCxnSpPr>
        <p:spPr>
          <a:xfrm flipH="1">
            <a:off x="6937892" y="3210731"/>
            <a:ext cx="399900" cy="35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27"/>
          <p:cNvCxnSpPr>
            <a:stCxn id="187" idx="1"/>
            <a:endCxn id="181" idx="3"/>
          </p:cNvCxnSpPr>
          <p:nvPr/>
        </p:nvCxnSpPr>
        <p:spPr>
          <a:xfrm rot="10800000">
            <a:off x="6937892" y="3563860"/>
            <a:ext cx="399900" cy="326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27"/>
          <p:cNvCxnSpPr/>
          <p:nvPr/>
        </p:nvCxnSpPr>
        <p:spPr>
          <a:xfrm rot="10800000">
            <a:off x="5964325" y="2822900"/>
            <a:ext cx="587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7"/>
          <p:cNvCxnSpPr/>
          <p:nvPr/>
        </p:nvCxnSpPr>
        <p:spPr>
          <a:xfrm>
            <a:off x="5996425" y="2982375"/>
            <a:ext cx="555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7"/>
          <p:cNvSpPr txBox="1"/>
          <p:nvPr/>
        </p:nvSpPr>
        <p:spPr>
          <a:xfrm>
            <a:off x="5863525" y="2477225"/>
            <a:ext cx="905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push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5863525" y="2922113"/>
            <a:ext cx="905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pull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732075" y="1318650"/>
            <a:ext cx="40776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 git workflow pattern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775" y="-1"/>
            <a:ext cx="38812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721225" y="1987950"/>
            <a:ext cx="4077600" cy="23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to maintain a good workflow, we need a successfully tested workflow pattern/model like this one.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main branches: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master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develop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supporting branches: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feature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release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hotfix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bugfix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d" sz="1100"/>
              <a:t>further </a:t>
            </a:r>
            <a:r>
              <a:rPr lang="id" sz="1100"/>
              <a:t>reading : </a:t>
            </a: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https://nvie.com/posts/a-successful-git-branching-model/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git + git-flow =  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Creating a new feature branch </a:t>
            </a:r>
            <a:r>
              <a:rPr b="1" lang="id">
                <a:solidFill>
                  <a:schemeClr val="accent3"/>
                </a:solidFill>
              </a:rPr>
              <a:t>without </a:t>
            </a:r>
            <a:r>
              <a:rPr lang="id"/>
              <a:t>git-flow: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Courier New"/>
                <a:ea typeface="Courier New"/>
                <a:cs typeface="Courier New"/>
                <a:sym typeface="Courier New"/>
              </a:rPr>
              <a:t>$ git checkout -b feature/new-feature </a:t>
            </a:r>
            <a:r>
              <a:rPr lang="id" sz="1000">
                <a:latin typeface="Courier New"/>
                <a:ea typeface="Courier New"/>
                <a:cs typeface="Courier New"/>
                <a:sym typeface="Courier New"/>
              </a:rPr>
              <a:t>develop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Finalize a new feature </a:t>
            </a:r>
            <a:r>
              <a:rPr b="1" lang="id">
                <a:solidFill>
                  <a:schemeClr val="accent3"/>
                </a:solidFill>
              </a:rPr>
              <a:t>without </a:t>
            </a:r>
            <a:r>
              <a:rPr lang="id"/>
              <a:t>git-flow: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Courier New"/>
                <a:ea typeface="Courier New"/>
                <a:cs typeface="Courier New"/>
                <a:sym typeface="Courier New"/>
              </a:rPr>
              <a:t>$ git checkout develop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Courier New"/>
                <a:ea typeface="Courier New"/>
                <a:cs typeface="Courier New"/>
                <a:sym typeface="Courier New"/>
              </a:rPr>
              <a:t>$ git merge --no-ff feature/new-feature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Courier New"/>
                <a:ea typeface="Courier New"/>
                <a:cs typeface="Courier New"/>
                <a:sym typeface="Courier New"/>
              </a:rPr>
              <a:t>$ git branch -d feature/new-feature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650" y="1476117"/>
            <a:ext cx="357100" cy="31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Creating a new feature branch </a:t>
            </a:r>
            <a:r>
              <a:rPr b="1" lang="id">
                <a:solidFill>
                  <a:schemeClr val="dk1"/>
                </a:solidFill>
              </a:rPr>
              <a:t>with git-flow</a:t>
            </a:r>
            <a:r>
              <a:rPr lang="id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Courier New"/>
                <a:ea typeface="Courier New"/>
                <a:cs typeface="Courier New"/>
                <a:sym typeface="Courier New"/>
              </a:rPr>
              <a:t>$ git flow feature start new-feature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Finalize a new feature </a:t>
            </a:r>
            <a:r>
              <a:rPr b="1" lang="id">
                <a:solidFill>
                  <a:schemeClr val="dk1"/>
                </a:solidFill>
              </a:rPr>
              <a:t>with git-flow</a:t>
            </a:r>
            <a:r>
              <a:rPr lang="id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Courier New"/>
                <a:ea typeface="Courier New"/>
                <a:cs typeface="Courier New"/>
                <a:sym typeface="Courier New"/>
              </a:rPr>
              <a:t>$ git flow feature finish new-feature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729450" y="3864475"/>
            <a:ext cx="7917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other comparison : </a:t>
            </a:r>
            <a:r>
              <a:rPr lang="id" sz="1100" u="sng">
                <a:solidFill>
                  <a:schemeClr val="accent1"/>
                </a:solidFill>
                <a:hlinkClick r:id="rId4"/>
              </a:rPr>
              <a:t>https://gist.github.com/JamesMGreene/cdd0ac49f90c987e45ac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It’s </a:t>
            </a:r>
            <a:r>
              <a:rPr lang="id"/>
              <a:t>Storytelling</a:t>
            </a:r>
            <a:r>
              <a:rPr lang="id"/>
              <a:t> Time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2400"/>
              <a:t>https://danielkummer.github.io/git-flow-cheatsheet/</a:t>
            </a:r>
            <a:endParaRPr b="0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Thank you</a:t>
            </a:r>
            <a:endParaRPr/>
          </a:p>
        </p:txBody>
      </p:sp>
      <p:sp>
        <p:nvSpPr>
          <p:cNvPr id="222" name="Google Shape;222;p31"/>
          <p:cNvSpPr txBox="1"/>
          <p:nvPr>
            <p:ph idx="1" type="subTitle"/>
          </p:nvPr>
        </p:nvSpPr>
        <p:spPr>
          <a:xfrm>
            <a:off x="724950" y="3161525"/>
            <a:ext cx="3300900" cy="17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Knowledge increases by sharing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but not by saving.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1200">
                <a:solidFill>
                  <a:srgbClr val="515151"/>
                </a:solidFill>
                <a:latin typeface="Roboto"/>
                <a:ea typeface="Roboto"/>
                <a:cs typeface="Roboto"/>
                <a:sym typeface="Roboto"/>
              </a:rPr>
              <a:t>Kamari aka Lyrikal</a:t>
            </a:r>
            <a:endParaRPr i="1" sz="1200">
              <a:solidFill>
                <a:srgbClr val="515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625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i="1" lang="id" sz="800">
                <a:solidFill>
                  <a:srgbClr val="515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(*1978, Californian YouTube musician)</a:t>
            </a:r>
            <a:endParaRPr i="1" sz="800">
              <a:solidFill>
                <a:srgbClr val="515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1600"/>
              </a:spcAft>
              <a:buNone/>
            </a:pPr>
            <a:r>
              <a:rPr lang="id" sz="600"/>
              <a:t>Disclaimer:</a:t>
            </a:r>
            <a:br>
              <a:rPr lang="id" sz="600"/>
            </a:br>
            <a:r>
              <a:rPr lang="id" sz="600"/>
              <a:t>All of images in this presentation downloaded from Google Images and Imgur and the credits belong to their creator.</a:t>
            </a:r>
            <a:endParaRPr/>
          </a:p>
        </p:txBody>
      </p:sp>
      <p:sp>
        <p:nvSpPr>
          <p:cNvPr id="223" name="Google Shape;223;p3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Contact me at : </a:t>
            </a:r>
            <a:endParaRPr sz="1000"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1000" u="sng">
                <a:solidFill>
                  <a:schemeClr val="hlink"/>
                </a:solidFill>
                <a:hlinkClick r:id="rId3"/>
              </a:rPr>
              <a:t>ilmi.mris@gmail.com</a:t>
            </a:r>
            <a:endParaRPr sz="1000"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linkedin.com/in/ilmimris/</a:t>
            </a:r>
            <a:endParaRPr sz="1000"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1000" u="sng">
                <a:solidFill>
                  <a:schemeClr val="hlink"/>
                </a:solidFill>
                <a:hlinkClick r:id="rId5"/>
              </a:rPr>
              <a:t>github.com/ilmimris</a:t>
            </a:r>
            <a:endParaRPr sz="1000"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id" sz="1000" u="sng">
                <a:solidFill>
                  <a:schemeClr val="hlink"/>
                </a:solidFill>
                <a:hlinkClick r:id="rId6"/>
              </a:rPr>
              <a:t>@mris_ilmi</a:t>
            </a:r>
            <a:endParaRPr sz="1000"/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3475" y="1694875"/>
            <a:ext cx="250749" cy="25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3475" y="2009300"/>
            <a:ext cx="250750" cy="2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23475" y="2359538"/>
            <a:ext cx="250750" cy="258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23475" y="2682054"/>
            <a:ext cx="250750" cy="286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