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Comfortaa Regular"/>
      <p:regular r:id="rId22"/>
      <p:bold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ComfortaaRegular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Comfortaa-regular.fntdata"/><Relationship Id="rId23" Type="http://schemas.openxmlformats.org/officeDocument/2006/relationships/font" Target="fonts/ComfortaaRegular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Comforta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e3c5d36a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e3c5d36a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3c5d36a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3c5d36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e3c5d36a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e3c5d36a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3c5d36a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3c5d36a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e3c5d36a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e3c5d36a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e3c5d36a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e3c5d36a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e3c5d36a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6e3c5d36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e3c5d36a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e3c5d36a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e3c5d36a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e3c5d36a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K2vSQPh6MCE" TargetMode="External"/><Relationship Id="rId4" Type="http://schemas.openxmlformats.org/officeDocument/2006/relationships/hyperlink" Target="https://www.youtube.com/watch?v=K2vSQPh6MCE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258450" y="1616675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0"/>
              <a:t>Design Sprint</a:t>
            </a:r>
            <a:endParaRPr sz="12000"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Jake Knapp is Inventor of Design Sprint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>
                <a:solidFill>
                  <a:srgbClr val="424242"/>
                </a:solidFill>
                <a:highlight>
                  <a:srgbClr val="FFFFFF"/>
                </a:highlight>
              </a:rPr>
              <a:t>Jake spent 10 years at Google and Google Ventures, where he created the</a:t>
            </a:r>
            <a:r>
              <a:rPr lang="id">
                <a:solidFill>
                  <a:srgbClr val="424242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 </a:t>
            </a:r>
            <a:r>
              <a:rPr lang="id" u="sng">
                <a:solidFill>
                  <a:srgbClr val="121212"/>
                </a:solidFill>
                <a:highlight>
                  <a:srgbClr val="FFFFFF"/>
                </a:highlight>
                <a:hlinkClick r:id="rId4"/>
              </a:rPr>
              <a:t>Design Sprint</a:t>
            </a:r>
            <a:r>
              <a:rPr lang="id">
                <a:solidFill>
                  <a:srgbClr val="424242"/>
                </a:solidFill>
                <a:highlight>
                  <a:srgbClr val="FFFFFF"/>
                </a:highlight>
              </a:rPr>
              <a:t> process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350" y="2172450"/>
            <a:ext cx="1768773" cy="26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-7620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4009925" y="2695650"/>
            <a:ext cx="1845600" cy="7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Comfortaa Regular"/>
                <a:ea typeface="Comfortaa Regular"/>
                <a:cs typeface="Comfortaa Regular"/>
                <a:sym typeface="Comfortaa Regular"/>
              </a:rPr>
              <a:t>Decide</a:t>
            </a:r>
            <a:endParaRPr sz="13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6287900" y="1899375"/>
            <a:ext cx="1845600" cy="7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Comfortaa Regular"/>
                <a:ea typeface="Comfortaa Regular"/>
                <a:cs typeface="Comfortaa Regular"/>
                <a:sym typeface="Comfortaa Regular"/>
              </a:rPr>
              <a:t>Prototype</a:t>
            </a:r>
            <a:endParaRPr sz="13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1954500" y="1187575"/>
            <a:ext cx="1400400" cy="7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Comfortaa Regular"/>
                <a:ea typeface="Comfortaa Regular"/>
                <a:cs typeface="Comfortaa Regular"/>
                <a:sym typeface="Comfortaa Regular"/>
              </a:rPr>
              <a:t>Sketch</a:t>
            </a:r>
            <a:endParaRPr sz="13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1148650" y="3303300"/>
            <a:ext cx="1776900" cy="7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Comfortaa Regular"/>
                <a:ea typeface="Comfortaa Regular"/>
                <a:cs typeface="Comfortaa Regular"/>
                <a:sym typeface="Comfortaa Regular"/>
              </a:rPr>
              <a:t>Understand</a:t>
            </a:r>
            <a:endParaRPr sz="13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132" name="Google Shape;132;p29"/>
          <p:cNvCxnSpPr>
            <a:stCxn id="129" idx="2"/>
            <a:endCxn id="128" idx="6"/>
          </p:cNvCxnSpPr>
          <p:nvPr/>
        </p:nvCxnSpPr>
        <p:spPr>
          <a:xfrm flipH="1">
            <a:off x="5855600" y="2255325"/>
            <a:ext cx="432300" cy="7962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133" name="Google Shape;133;p29"/>
          <p:cNvCxnSpPr>
            <a:stCxn id="130" idx="6"/>
            <a:endCxn id="128" idx="2"/>
          </p:cNvCxnSpPr>
          <p:nvPr/>
        </p:nvCxnSpPr>
        <p:spPr>
          <a:xfrm>
            <a:off x="3354900" y="1543525"/>
            <a:ext cx="654900" cy="15081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29"/>
          <p:cNvCxnSpPr>
            <a:stCxn id="131" idx="1"/>
            <a:endCxn id="130" idx="4"/>
          </p:cNvCxnSpPr>
          <p:nvPr/>
        </p:nvCxnSpPr>
        <p:spPr>
          <a:xfrm rot="-5400000">
            <a:off x="1277771" y="2030555"/>
            <a:ext cx="1508100" cy="1245900"/>
          </a:xfrm>
          <a:prstGeom prst="curvedConnector3">
            <a:avLst>
              <a:gd fmla="val 5345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5" name="Google Shape;135;p29"/>
          <p:cNvCxnSpPr>
            <a:stCxn id="129" idx="4"/>
            <a:endCxn id="136" idx="7"/>
          </p:cNvCxnSpPr>
          <p:nvPr/>
        </p:nvCxnSpPr>
        <p:spPr>
          <a:xfrm flipH="1" rot="-5400000">
            <a:off x="7226300" y="2595675"/>
            <a:ext cx="1110300" cy="1141500"/>
          </a:xfrm>
          <a:prstGeom prst="curvedConnector3">
            <a:avLst>
              <a:gd fmla="val 453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7" name="Google Shape;137;p29"/>
          <p:cNvSpPr txBox="1"/>
          <p:nvPr>
            <p:ph type="title"/>
          </p:nvPr>
        </p:nvSpPr>
        <p:spPr>
          <a:xfrm>
            <a:off x="193550" y="126475"/>
            <a:ext cx="25419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800">
                <a:latin typeface="Comfortaa Regular"/>
                <a:ea typeface="Comfortaa Regular"/>
                <a:cs typeface="Comfortaa Regular"/>
                <a:sym typeface="Comfortaa Regular"/>
              </a:rPr>
              <a:t>Design Sprint Flow</a:t>
            </a:r>
            <a:endParaRPr sz="18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6776750" y="3617325"/>
            <a:ext cx="1845600" cy="71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latin typeface="Comfortaa Regular"/>
                <a:ea typeface="Comfortaa Regular"/>
                <a:cs typeface="Comfortaa Regular"/>
                <a:sym typeface="Comfortaa Regular"/>
              </a:rPr>
              <a:t>Test</a:t>
            </a:r>
            <a:endParaRPr sz="130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  <p:cxnSp>
        <p:nvCxnSpPr>
          <p:cNvPr id="138" name="Google Shape;138;p29"/>
          <p:cNvCxnSpPr/>
          <p:nvPr/>
        </p:nvCxnSpPr>
        <p:spPr>
          <a:xfrm flipH="1">
            <a:off x="409100" y="888425"/>
            <a:ext cx="35100" cy="406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9" name="Google Shape;139;p29"/>
          <p:cNvSpPr/>
          <p:nvPr/>
        </p:nvSpPr>
        <p:spPr>
          <a:xfrm>
            <a:off x="544800" y="748150"/>
            <a:ext cx="8883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Abstract</a:t>
            </a:r>
            <a:endParaRPr/>
          </a:p>
        </p:txBody>
      </p:sp>
      <p:sp>
        <p:nvSpPr>
          <p:cNvPr id="140" name="Google Shape;140;p29"/>
          <p:cNvSpPr/>
          <p:nvPr/>
        </p:nvSpPr>
        <p:spPr>
          <a:xfrm>
            <a:off x="514350" y="4723100"/>
            <a:ext cx="9492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Concrete</a:t>
            </a:r>
            <a:endParaRPr/>
          </a:p>
        </p:txBody>
      </p:sp>
      <p:sp>
        <p:nvSpPr>
          <p:cNvPr id="141" name="Google Shape;141;p29"/>
          <p:cNvSpPr/>
          <p:nvPr/>
        </p:nvSpPr>
        <p:spPr>
          <a:xfrm>
            <a:off x="3312550" y="4085350"/>
            <a:ext cx="3109200" cy="711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latin typeface="Comfortaa"/>
                <a:ea typeface="Comfortaa"/>
                <a:cs typeface="Comfortaa"/>
                <a:sym typeface="Comfortaa"/>
              </a:rPr>
              <a:t>Only 5 Days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What is Design Sprint ?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“The sprint is GV’s unique five-day process for answering crucial questions through prototyping and testing ideas with customers”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d"/>
              <a:t>Rules</a:t>
            </a:r>
            <a:endParaRPr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-"/>
            </a:pPr>
            <a:r>
              <a:rPr lang="id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Working Together But Alone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-"/>
            </a:pPr>
            <a:r>
              <a:rPr lang="id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Getting Started is more important than Being Right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-"/>
            </a:pPr>
            <a:r>
              <a:rPr lang="id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Don’t Rely on Creativity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fortaa"/>
              <a:buChar char="-"/>
            </a:pPr>
            <a:r>
              <a:rPr lang="id" strike="sng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More / less / </a:t>
            </a:r>
            <a:r>
              <a:rPr lang="id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enough Time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Design Sprint Process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50" y="1427175"/>
            <a:ext cx="8884451" cy="25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Challenge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Problem : Hotel, Supermarket, dll sulit dalam melakukan pembuangan sampah. Dikarenakan jumlah sampah yang menumpuk di waktu yang tidak tentu. Dan jarak TPA cukup jauh dari tempat.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d"/>
              <a:t>Solusi : Dapat memesan orang untuk mengambilkan sampah dan membuangnya melalui aplikasi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LongTerm Goal : Manajemen pembuangan sampah yang mudah, cepat dan terkendali SERTA MURAH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