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BEAFB9-A85F-4C1F-83B2-D15B6119091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F6568E-763D-4F2A-BCAE-4B67EF547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FE1C2D8-D994-460D-9580-3516DB98B2E2}"/>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5" name="Segnaposto piè di pagina 4">
            <a:extLst>
              <a:ext uri="{FF2B5EF4-FFF2-40B4-BE49-F238E27FC236}">
                <a16:creationId xmlns:a16="http://schemas.microsoft.com/office/drawing/2014/main" id="{B299B977-8703-4177-925D-47040CA79A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63CF7F-3AD3-4405-BD30-8F1FE202ECE3}"/>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279400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38C66-F045-4732-B716-951660F3019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2C32923-D3FC-408E-8BD5-41C7DC871FD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789E03-691A-4633-B27B-0E8FB5C7A5BA}"/>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5" name="Segnaposto piè di pagina 4">
            <a:extLst>
              <a:ext uri="{FF2B5EF4-FFF2-40B4-BE49-F238E27FC236}">
                <a16:creationId xmlns:a16="http://schemas.microsoft.com/office/drawing/2014/main" id="{CF329B70-C9AB-4771-9EBC-20BFFCF426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2BAFE4E-4C84-4E35-878A-D832403FCCD8}"/>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167431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88CFABC-6B7D-450C-9916-F2D5471A5AD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0427C66-865D-4065-AC33-8AA8CC5DC45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89098B1-0AB9-41B8-B331-9248843FDA17}"/>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5" name="Segnaposto piè di pagina 4">
            <a:extLst>
              <a:ext uri="{FF2B5EF4-FFF2-40B4-BE49-F238E27FC236}">
                <a16:creationId xmlns:a16="http://schemas.microsoft.com/office/drawing/2014/main" id="{2E2643FC-AD6C-4CF1-96F7-DE47912194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1CCAA5F-2FB0-4372-A57E-11A48A09C841}"/>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104908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4B57F-0F5F-4EF5-AEED-BD933FAFD8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302EAE-0672-4AE5-A384-0D7941AD700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923416F-3DB1-49FF-AC6A-EC829BC0C818}"/>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5" name="Segnaposto piè di pagina 4">
            <a:extLst>
              <a:ext uri="{FF2B5EF4-FFF2-40B4-BE49-F238E27FC236}">
                <a16:creationId xmlns:a16="http://schemas.microsoft.com/office/drawing/2014/main" id="{58F1E9B7-CF9D-4CC6-A7B8-5CC5C6C5AA4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19B8C-05ED-4001-B893-BD425E18410E}"/>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293099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B75DC3-F8AF-46D1-951F-F071551152B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08803A5-83C4-491B-9C8B-04B007302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D4A6C81-6D2F-4330-ADA0-A9E0D75DC029}"/>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5" name="Segnaposto piè di pagina 4">
            <a:extLst>
              <a:ext uri="{FF2B5EF4-FFF2-40B4-BE49-F238E27FC236}">
                <a16:creationId xmlns:a16="http://schemas.microsoft.com/office/drawing/2014/main" id="{E1F7F259-F6F4-489C-A5F0-8D040DAE50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0953221-542F-4407-87C5-A4D80A855EA8}"/>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118506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55A08-1416-405C-A42D-425B2EE049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08C7448-B3B0-4D9D-88BB-402A2050571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454146C-0200-4347-B4ED-33BB7F4F017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63D6F5C-2DD2-4CB1-BB7D-67033E1A5B1B}"/>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6" name="Segnaposto piè di pagina 5">
            <a:extLst>
              <a:ext uri="{FF2B5EF4-FFF2-40B4-BE49-F238E27FC236}">
                <a16:creationId xmlns:a16="http://schemas.microsoft.com/office/drawing/2014/main" id="{A586F9B3-00FC-4B58-AE0B-236DCCF2462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ECB051B-A859-4BFF-B713-4A7725DDE741}"/>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405359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59EB57-605A-46DB-A60F-CAAB9C35823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92CDA74-B4E9-4831-B2F7-B0FE40AC7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DABF52C-0EC9-4934-A88E-DEA602E830A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F71E2B4-C703-4DD2-AC1A-4D5574B8E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67CB1FA-0A83-4144-8AEC-FFF57C90AF5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FE1457D-55F8-494D-9274-D798A3F02026}"/>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8" name="Segnaposto piè di pagina 7">
            <a:extLst>
              <a:ext uri="{FF2B5EF4-FFF2-40B4-BE49-F238E27FC236}">
                <a16:creationId xmlns:a16="http://schemas.microsoft.com/office/drawing/2014/main" id="{289DBAB8-884A-4C83-8518-A774E9FBF05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F631AFD-A414-4BFA-BD2E-EB2A77C3E6E8}"/>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335189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5993C4-9668-4D72-A192-9EC579ECF7E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EA20CEA-4EE9-4931-B558-E21D5F1A7F36}"/>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4" name="Segnaposto piè di pagina 3">
            <a:extLst>
              <a:ext uri="{FF2B5EF4-FFF2-40B4-BE49-F238E27FC236}">
                <a16:creationId xmlns:a16="http://schemas.microsoft.com/office/drawing/2014/main" id="{89F7ED10-05C7-41B5-9DF2-9EC5623E442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8103944-C0BF-4299-93AC-75BEBF62D903}"/>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190525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4DEC5B7-424D-453C-804A-8678B3200D69}"/>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3" name="Segnaposto piè di pagina 2">
            <a:extLst>
              <a:ext uri="{FF2B5EF4-FFF2-40B4-BE49-F238E27FC236}">
                <a16:creationId xmlns:a16="http://schemas.microsoft.com/office/drawing/2014/main" id="{90911ABA-1FCE-436B-A66C-6627DC87C1A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22E0377-7453-4FA6-9653-FB151E241A4A}"/>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256146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3A0C6-947E-49EA-B070-7B404E570A9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8F1197-4CF0-4A89-930F-9D638265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0604498-B248-42E9-A374-C97AEB1EB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27E061B-90E3-4672-B50A-882029CDEED6}"/>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6" name="Segnaposto piè di pagina 5">
            <a:extLst>
              <a:ext uri="{FF2B5EF4-FFF2-40B4-BE49-F238E27FC236}">
                <a16:creationId xmlns:a16="http://schemas.microsoft.com/office/drawing/2014/main" id="{900C6401-8D93-4091-988D-7CB0ACF17E0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3121E50-92F0-4782-980D-1AED882F32B3}"/>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74988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FBD560-1BF8-47E4-A722-5E1991D2F4D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6613F4-EAB3-450B-BC56-04DC06F88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E15C77F-AC3B-465B-BCEE-D33C948B1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5502FDC-446B-4414-9320-B56D39C1C075}"/>
              </a:ext>
            </a:extLst>
          </p:cNvPr>
          <p:cNvSpPr>
            <a:spLocks noGrp="1"/>
          </p:cNvSpPr>
          <p:nvPr>
            <p:ph type="dt" sz="half" idx="10"/>
          </p:nvPr>
        </p:nvSpPr>
        <p:spPr/>
        <p:txBody>
          <a:bodyPr/>
          <a:lstStyle/>
          <a:p>
            <a:fld id="{88F3616A-265D-4A80-8213-31915EEF6D4E}" type="datetimeFigureOut">
              <a:rPr lang="it-IT" smtClean="0"/>
              <a:t>24/09/2019</a:t>
            </a:fld>
            <a:endParaRPr lang="it-IT"/>
          </a:p>
        </p:txBody>
      </p:sp>
      <p:sp>
        <p:nvSpPr>
          <p:cNvPr id="6" name="Segnaposto piè di pagina 5">
            <a:extLst>
              <a:ext uri="{FF2B5EF4-FFF2-40B4-BE49-F238E27FC236}">
                <a16:creationId xmlns:a16="http://schemas.microsoft.com/office/drawing/2014/main" id="{9FDCCB85-0653-4112-BF02-36643943BD7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DC435C3-9C76-47C1-9D2A-28EC0022DD70}"/>
              </a:ext>
            </a:extLst>
          </p:cNvPr>
          <p:cNvSpPr>
            <a:spLocks noGrp="1"/>
          </p:cNvSpPr>
          <p:nvPr>
            <p:ph type="sldNum" sz="quarter" idx="12"/>
          </p:nvPr>
        </p:nvSpPr>
        <p:spPr/>
        <p:txBody>
          <a:bodyPr/>
          <a:lstStyle/>
          <a:p>
            <a:fld id="{780B6317-F7E5-47D6-998E-7E27DA9EF5A8}" type="slidenum">
              <a:rPr lang="it-IT" smtClean="0"/>
              <a:t>‹N›</a:t>
            </a:fld>
            <a:endParaRPr lang="it-IT"/>
          </a:p>
        </p:txBody>
      </p:sp>
    </p:spTree>
    <p:extLst>
      <p:ext uri="{BB962C8B-B14F-4D97-AF65-F5344CB8AC3E}">
        <p14:creationId xmlns:p14="http://schemas.microsoft.com/office/powerpoint/2010/main" val="238130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A3D5E80-3700-4225-814B-912463CA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B9778CD-FC69-453C-96C1-8EF7B7309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2CAF1C-8468-4450-8B14-4FDD945C7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3616A-265D-4A80-8213-31915EEF6D4E}" type="datetimeFigureOut">
              <a:rPr lang="it-IT" smtClean="0"/>
              <a:t>24/09/2019</a:t>
            </a:fld>
            <a:endParaRPr lang="it-IT"/>
          </a:p>
        </p:txBody>
      </p:sp>
      <p:sp>
        <p:nvSpPr>
          <p:cNvPr id="5" name="Segnaposto piè di pagina 4">
            <a:extLst>
              <a:ext uri="{FF2B5EF4-FFF2-40B4-BE49-F238E27FC236}">
                <a16:creationId xmlns:a16="http://schemas.microsoft.com/office/drawing/2014/main" id="{BA3C766F-A85C-415E-8BB8-0D662111B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765D98E-F1B8-4AA0-88CC-FBC4366C0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B6317-F7E5-47D6-998E-7E27DA9EF5A8}" type="slidenum">
              <a:rPr lang="it-IT" smtClean="0"/>
              <a:t>‹N›</a:t>
            </a:fld>
            <a:endParaRPr lang="it-IT"/>
          </a:p>
        </p:txBody>
      </p:sp>
    </p:spTree>
    <p:extLst>
      <p:ext uri="{BB962C8B-B14F-4D97-AF65-F5344CB8AC3E}">
        <p14:creationId xmlns:p14="http://schemas.microsoft.com/office/powerpoint/2010/main" val="3284554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martparkingapp.altervista.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22A7C77-BAC8-436C-8454-F39EE5401D07}"/>
              </a:ext>
            </a:extLst>
          </p:cNvPr>
          <p:cNvPicPr>
            <a:picLocks noChangeAspect="1"/>
          </p:cNvPicPr>
          <p:nvPr/>
        </p:nvPicPr>
        <p:blipFill>
          <a:blip r:embed="rId2"/>
          <a:stretch>
            <a:fillRect/>
          </a:stretch>
        </p:blipFill>
        <p:spPr>
          <a:xfrm>
            <a:off x="118027" y="177454"/>
            <a:ext cx="5190704" cy="1571833"/>
          </a:xfrm>
          <a:prstGeom prst="rect">
            <a:avLst/>
          </a:prstGeom>
        </p:spPr>
      </p:pic>
      <p:pic>
        <p:nvPicPr>
          <p:cNvPr id="6" name="Immagine 5">
            <a:extLst>
              <a:ext uri="{FF2B5EF4-FFF2-40B4-BE49-F238E27FC236}">
                <a16:creationId xmlns:a16="http://schemas.microsoft.com/office/drawing/2014/main" id="{3B0FC4F0-E5C1-49A8-9F06-2E41BB448F22}"/>
              </a:ext>
            </a:extLst>
          </p:cNvPr>
          <p:cNvPicPr>
            <a:picLocks noChangeAspect="1"/>
          </p:cNvPicPr>
          <p:nvPr/>
        </p:nvPicPr>
        <p:blipFill>
          <a:blip r:embed="rId3"/>
          <a:stretch>
            <a:fillRect/>
          </a:stretch>
        </p:blipFill>
        <p:spPr>
          <a:xfrm>
            <a:off x="3016995" y="1951381"/>
            <a:ext cx="5378727" cy="675861"/>
          </a:xfrm>
          <a:prstGeom prst="rect">
            <a:avLst/>
          </a:prstGeom>
        </p:spPr>
      </p:pic>
      <p:pic>
        <p:nvPicPr>
          <p:cNvPr id="7" name="Immagine 6">
            <a:extLst>
              <a:ext uri="{FF2B5EF4-FFF2-40B4-BE49-F238E27FC236}">
                <a16:creationId xmlns:a16="http://schemas.microsoft.com/office/drawing/2014/main" id="{EB6CA2FB-3348-41D4-89DD-655095C0C4EF}"/>
              </a:ext>
            </a:extLst>
          </p:cNvPr>
          <p:cNvPicPr>
            <a:picLocks noChangeAspect="1"/>
          </p:cNvPicPr>
          <p:nvPr/>
        </p:nvPicPr>
        <p:blipFill>
          <a:blip r:embed="rId4"/>
          <a:stretch>
            <a:fillRect/>
          </a:stretch>
        </p:blipFill>
        <p:spPr>
          <a:xfrm>
            <a:off x="3535528" y="2417947"/>
            <a:ext cx="4244750" cy="643144"/>
          </a:xfrm>
          <a:prstGeom prst="rect">
            <a:avLst/>
          </a:prstGeom>
        </p:spPr>
      </p:pic>
      <p:pic>
        <p:nvPicPr>
          <p:cNvPr id="8" name="Immagine 7">
            <a:extLst>
              <a:ext uri="{FF2B5EF4-FFF2-40B4-BE49-F238E27FC236}">
                <a16:creationId xmlns:a16="http://schemas.microsoft.com/office/drawing/2014/main" id="{05AAD08E-47A4-4C8B-A838-6DE7A1EA3471}"/>
              </a:ext>
            </a:extLst>
          </p:cNvPr>
          <p:cNvPicPr>
            <a:picLocks noChangeAspect="1"/>
          </p:cNvPicPr>
          <p:nvPr/>
        </p:nvPicPr>
        <p:blipFill>
          <a:blip r:embed="rId5"/>
          <a:stretch>
            <a:fillRect/>
          </a:stretch>
        </p:blipFill>
        <p:spPr>
          <a:xfrm>
            <a:off x="8657660" y="4214814"/>
            <a:ext cx="3203035" cy="2465732"/>
          </a:xfrm>
          <a:prstGeom prst="rect">
            <a:avLst/>
          </a:prstGeom>
        </p:spPr>
      </p:pic>
      <p:pic>
        <p:nvPicPr>
          <p:cNvPr id="10" name="Immagine 9" descr="Immagine che contiene edificio, esterni, via, guidando&#10;&#10;Descrizione generata automaticamente">
            <a:extLst>
              <a:ext uri="{FF2B5EF4-FFF2-40B4-BE49-F238E27FC236}">
                <a16:creationId xmlns:a16="http://schemas.microsoft.com/office/drawing/2014/main" id="{FBE3E4DE-600D-4987-AC5F-A3297768C583}"/>
              </a:ext>
            </a:extLst>
          </p:cNvPr>
          <p:cNvPicPr>
            <a:picLocks noChangeAspect="1"/>
          </p:cNvPicPr>
          <p:nvPr/>
        </p:nvPicPr>
        <p:blipFill rotWithShape="1">
          <a:blip r:embed="rId6">
            <a:extLst>
              <a:ext uri="{28A0092B-C50C-407E-A947-70E740481C1C}">
                <a14:useLocalDpi xmlns:a14="http://schemas.microsoft.com/office/drawing/2010/main" val="0"/>
              </a:ext>
            </a:extLst>
          </a:blip>
          <a:srcRect t="7683" b="40029"/>
          <a:stretch/>
        </p:blipFill>
        <p:spPr>
          <a:xfrm>
            <a:off x="233571" y="3603844"/>
            <a:ext cx="2656646" cy="3009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magine 1">
            <a:extLst>
              <a:ext uri="{FF2B5EF4-FFF2-40B4-BE49-F238E27FC236}">
                <a16:creationId xmlns:a16="http://schemas.microsoft.com/office/drawing/2014/main" id="{F635A9FA-1452-4101-B873-87CB7FDC9AE2}"/>
              </a:ext>
            </a:extLst>
          </p:cNvPr>
          <p:cNvPicPr>
            <a:picLocks noChangeAspect="1"/>
          </p:cNvPicPr>
          <p:nvPr/>
        </p:nvPicPr>
        <p:blipFill>
          <a:blip r:embed="rId7"/>
          <a:stretch>
            <a:fillRect/>
          </a:stretch>
        </p:blipFill>
        <p:spPr>
          <a:xfrm>
            <a:off x="4331504" y="3178291"/>
            <a:ext cx="3538737" cy="3502255"/>
          </a:xfrm>
          <a:prstGeom prst="rect">
            <a:avLst/>
          </a:prstGeom>
        </p:spPr>
      </p:pic>
    </p:spTree>
    <p:extLst>
      <p:ext uri="{BB962C8B-B14F-4D97-AF65-F5344CB8AC3E}">
        <p14:creationId xmlns:p14="http://schemas.microsoft.com/office/powerpoint/2010/main" val="94617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5B53B9-BF65-4387-8C4A-BA75DD7585EC}"/>
              </a:ext>
            </a:extLst>
          </p:cNvPr>
          <p:cNvSpPr>
            <a:spLocks noGrp="1"/>
          </p:cNvSpPr>
          <p:nvPr>
            <p:ph type="title"/>
          </p:nvPr>
        </p:nvSpPr>
        <p:spPr>
          <a:xfrm>
            <a:off x="629478" y="272360"/>
            <a:ext cx="10515600" cy="1325563"/>
          </a:xfrm>
        </p:spPr>
        <p:txBody>
          <a:bodyPr/>
          <a:lstStyle/>
          <a:p>
            <a:r>
              <a:rPr lang="it-IT" dirty="0"/>
              <a:t>SMART PARKING TICKET</a:t>
            </a:r>
          </a:p>
        </p:txBody>
      </p:sp>
      <p:sp>
        <p:nvSpPr>
          <p:cNvPr id="7" name="CasellaDiTesto 6">
            <a:extLst>
              <a:ext uri="{FF2B5EF4-FFF2-40B4-BE49-F238E27FC236}">
                <a16:creationId xmlns:a16="http://schemas.microsoft.com/office/drawing/2014/main" id="{89F4688F-DE86-49F1-9083-85B7E20860DB}"/>
              </a:ext>
            </a:extLst>
          </p:cNvPr>
          <p:cNvSpPr txBox="1"/>
          <p:nvPr/>
        </p:nvSpPr>
        <p:spPr>
          <a:xfrm>
            <a:off x="410817" y="1690688"/>
            <a:ext cx="10734261" cy="3693319"/>
          </a:xfrm>
          <a:prstGeom prst="rect">
            <a:avLst/>
          </a:prstGeom>
          <a:noFill/>
        </p:spPr>
        <p:txBody>
          <a:bodyPr wrap="square" rtlCol="0">
            <a:spAutoFit/>
          </a:bodyPr>
          <a:lstStyle/>
          <a:p>
            <a:r>
              <a:rPr lang="it-IT" dirty="0"/>
              <a:t>Cos’è?</a:t>
            </a:r>
          </a:p>
          <a:p>
            <a:r>
              <a:rPr lang="it-IT" dirty="0"/>
              <a:t>Smart Parking Ticket è un’applicazione rivolta ai dispositivi mobili con sistema operativo Android, sviluppata nell’ambito del corso di Progettazione e sviluppo dei sistemi software.</a:t>
            </a:r>
          </a:p>
          <a:p>
            <a:endParaRPr lang="it-IT" dirty="0"/>
          </a:p>
          <a:p>
            <a:r>
              <a:rPr lang="it-IT" dirty="0"/>
              <a:t>Perché?</a:t>
            </a:r>
          </a:p>
          <a:p>
            <a:r>
              <a:rPr lang="it-IT" dirty="0"/>
              <a:t> L’idea nasce dalla necessità di rendere meno snervante l’acquisto di un ticket per il parcheggio di un’auto. Ci sono molte situazioni dove acquistare un ticket si rivela complicato, molte volte ci si dimentica delle monete, altre volte i parchimetri sono guasti, troppo lontani dall’area di sosta o addirittura assenti. Un’altra situazione sgradevole è quando si è in possesso di un ticket prossimo alla scadenza e si è lontani dalla propria</a:t>
            </a:r>
          </a:p>
          <a:p>
            <a:r>
              <a:rPr lang="it-IT" dirty="0"/>
              <a:t>auto o impegnati, risulta dunque un problema acquistarne un altro e potremmo essere multati. Molte volte può accadere di rinunciare già in partenza nel raggiungere un determinato luogo per il timore di trascorrere molto tempo a cercar parcheggio. L’applicazione sviluppata risolve queste problematiche sempliﬁcando la vita degli automobilisti e dei vigili addetti al controllo della sosta.</a:t>
            </a:r>
          </a:p>
        </p:txBody>
      </p:sp>
    </p:spTree>
    <p:extLst>
      <p:ext uri="{BB962C8B-B14F-4D97-AF65-F5344CB8AC3E}">
        <p14:creationId xmlns:p14="http://schemas.microsoft.com/office/powerpoint/2010/main" val="330963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EC8CF9-F05B-482E-BCAC-0D01468DF7FB}"/>
              </a:ext>
            </a:extLst>
          </p:cNvPr>
          <p:cNvSpPr>
            <a:spLocks noGrp="1"/>
          </p:cNvSpPr>
          <p:nvPr>
            <p:ph type="title"/>
          </p:nvPr>
        </p:nvSpPr>
        <p:spPr/>
        <p:txBody>
          <a:bodyPr/>
          <a:lstStyle/>
          <a:p>
            <a:r>
              <a:rPr lang="it-IT" dirty="0"/>
              <a:t>Funzionalità implementate</a:t>
            </a:r>
          </a:p>
        </p:txBody>
      </p:sp>
      <p:sp>
        <p:nvSpPr>
          <p:cNvPr id="4" name="CasellaDiTesto 3">
            <a:extLst>
              <a:ext uri="{FF2B5EF4-FFF2-40B4-BE49-F238E27FC236}">
                <a16:creationId xmlns:a16="http://schemas.microsoft.com/office/drawing/2014/main" id="{10E093F5-E14E-4943-BB73-EFD34CF6C71A}"/>
              </a:ext>
            </a:extLst>
          </p:cNvPr>
          <p:cNvSpPr txBox="1"/>
          <p:nvPr/>
        </p:nvSpPr>
        <p:spPr>
          <a:xfrm>
            <a:off x="371061" y="1802296"/>
            <a:ext cx="10654748" cy="3139321"/>
          </a:xfrm>
          <a:prstGeom prst="rect">
            <a:avLst/>
          </a:prstGeom>
          <a:noFill/>
        </p:spPr>
        <p:txBody>
          <a:bodyPr wrap="square" rtlCol="0">
            <a:spAutoFit/>
          </a:bodyPr>
          <a:lstStyle/>
          <a:p>
            <a:r>
              <a:rPr lang="it-IT" dirty="0"/>
              <a:t> L’automobilista una volta loggato potrà:</a:t>
            </a:r>
          </a:p>
          <a:p>
            <a:pPr marL="285750" indent="-285750">
              <a:buFont typeface="Arial" panose="020B0604020202020204" pitchFamily="34" charset="0"/>
              <a:buChar char="•"/>
            </a:pPr>
            <a:r>
              <a:rPr lang="it-IT" dirty="0"/>
              <a:t>Aggiungere al sistema un auto che egli utilizza</a:t>
            </a:r>
          </a:p>
          <a:p>
            <a:pPr marL="285750" indent="-285750">
              <a:buFont typeface="Arial" panose="020B0604020202020204" pitchFamily="34" charset="0"/>
              <a:buChar char="•"/>
            </a:pPr>
            <a:r>
              <a:rPr lang="it-IT" dirty="0"/>
              <a:t>Acquistare un ticket di parcheggio</a:t>
            </a:r>
          </a:p>
          <a:p>
            <a:pPr marL="285750" indent="-285750">
              <a:buFont typeface="Arial" panose="020B0604020202020204" pitchFamily="34" charset="0"/>
              <a:buChar char="•"/>
            </a:pPr>
            <a:r>
              <a:rPr lang="it-IT" dirty="0"/>
              <a:t>Rinnovare il ticket dopo aver ricevuto una notifica di scadenza</a:t>
            </a:r>
          </a:p>
          <a:p>
            <a:pPr marL="285750" indent="-285750">
              <a:buFont typeface="Arial" panose="020B0604020202020204" pitchFamily="34" charset="0"/>
              <a:buChar char="•"/>
            </a:pPr>
            <a:r>
              <a:rPr lang="it-IT" dirty="0"/>
              <a:t>Arrestare la sosta prima della naturale scadenza ed ottenere un rimborso per ogni minuto di sosta risparmiato</a:t>
            </a:r>
          </a:p>
          <a:p>
            <a:pPr marL="285750" indent="-285750">
              <a:buFont typeface="Arial" panose="020B0604020202020204" pitchFamily="34" charset="0"/>
              <a:buChar char="•"/>
            </a:pPr>
            <a:r>
              <a:rPr lang="it-IT" dirty="0"/>
              <a:t>Controllare la disponibilità di posti auto in una determinata area parcheggio</a:t>
            </a:r>
          </a:p>
          <a:p>
            <a:pPr marL="285750" indent="-285750">
              <a:buFont typeface="Arial" panose="020B0604020202020204" pitchFamily="34" charset="0"/>
              <a:buChar char="•"/>
            </a:pPr>
            <a:r>
              <a:rPr lang="it-IT" dirty="0"/>
              <a:t>Caricare il suo conto</a:t>
            </a:r>
          </a:p>
          <a:p>
            <a:endParaRPr lang="it-IT" dirty="0"/>
          </a:p>
          <a:p>
            <a:pPr marL="285750" indent="-285750">
              <a:buFont typeface="Arial" panose="020B0604020202020204" pitchFamily="34" charset="0"/>
              <a:buChar char="•"/>
            </a:pPr>
            <a:endParaRPr lang="it-IT" dirty="0"/>
          </a:p>
          <a:p>
            <a:endParaRPr lang="it-IT" dirty="0"/>
          </a:p>
        </p:txBody>
      </p:sp>
    </p:spTree>
    <p:extLst>
      <p:ext uri="{BB962C8B-B14F-4D97-AF65-F5344CB8AC3E}">
        <p14:creationId xmlns:p14="http://schemas.microsoft.com/office/powerpoint/2010/main" val="55068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66C0E-2372-483C-996A-5129CE8A8E36}"/>
              </a:ext>
            </a:extLst>
          </p:cNvPr>
          <p:cNvSpPr>
            <a:spLocks noGrp="1"/>
          </p:cNvSpPr>
          <p:nvPr>
            <p:ph type="title"/>
          </p:nvPr>
        </p:nvSpPr>
        <p:spPr/>
        <p:txBody>
          <a:bodyPr/>
          <a:lstStyle/>
          <a:p>
            <a:r>
              <a:rPr lang="it-IT" dirty="0"/>
              <a:t>Aggiungi Auto</a:t>
            </a:r>
          </a:p>
        </p:txBody>
      </p:sp>
      <p:sp>
        <p:nvSpPr>
          <p:cNvPr id="3" name="CasellaDiTesto 2">
            <a:extLst>
              <a:ext uri="{FF2B5EF4-FFF2-40B4-BE49-F238E27FC236}">
                <a16:creationId xmlns:a16="http://schemas.microsoft.com/office/drawing/2014/main" id="{FF867C09-C4EC-4E8B-BD8D-56698F74ABE3}"/>
              </a:ext>
            </a:extLst>
          </p:cNvPr>
          <p:cNvSpPr txBox="1"/>
          <p:nvPr/>
        </p:nvSpPr>
        <p:spPr>
          <a:xfrm>
            <a:off x="838199" y="1690688"/>
            <a:ext cx="10770705" cy="923330"/>
          </a:xfrm>
          <a:prstGeom prst="rect">
            <a:avLst/>
          </a:prstGeom>
          <a:noFill/>
        </p:spPr>
        <p:txBody>
          <a:bodyPr wrap="square" rtlCol="0">
            <a:spAutoFit/>
          </a:bodyPr>
          <a:lstStyle/>
          <a:p>
            <a:r>
              <a:rPr lang="it-IT" dirty="0"/>
              <a:t>Ogni automobilista può aggiungere al sistema ed associare a se una o più auto andando ad inserire il codice fiscale dell’intestatario e la targa dell’auto. Quest’ultima sarà selezionabile successivamente quando si dovrà scegliere l’auto per la quale acquistare il ticket di parcheggio.</a:t>
            </a:r>
          </a:p>
        </p:txBody>
      </p:sp>
    </p:spTree>
    <p:extLst>
      <p:ext uri="{BB962C8B-B14F-4D97-AF65-F5344CB8AC3E}">
        <p14:creationId xmlns:p14="http://schemas.microsoft.com/office/powerpoint/2010/main" val="214485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599D2-279C-4FEA-9922-42C958DD1277}"/>
              </a:ext>
            </a:extLst>
          </p:cNvPr>
          <p:cNvSpPr>
            <a:spLocks noGrp="1"/>
          </p:cNvSpPr>
          <p:nvPr>
            <p:ph type="title"/>
          </p:nvPr>
        </p:nvSpPr>
        <p:spPr/>
        <p:txBody>
          <a:bodyPr/>
          <a:lstStyle/>
          <a:p>
            <a:r>
              <a:rPr lang="it-IT" dirty="0"/>
              <a:t>Acquista Ticket</a:t>
            </a:r>
          </a:p>
        </p:txBody>
      </p:sp>
      <p:sp>
        <p:nvSpPr>
          <p:cNvPr id="5" name="CasellaDiTesto 4">
            <a:extLst>
              <a:ext uri="{FF2B5EF4-FFF2-40B4-BE49-F238E27FC236}">
                <a16:creationId xmlns:a16="http://schemas.microsoft.com/office/drawing/2014/main" id="{3A09CF15-F4A5-40BB-BDB2-12B504AA4687}"/>
              </a:ext>
            </a:extLst>
          </p:cNvPr>
          <p:cNvSpPr txBox="1"/>
          <p:nvPr/>
        </p:nvSpPr>
        <p:spPr>
          <a:xfrm>
            <a:off x="556591" y="1537252"/>
            <a:ext cx="10797209" cy="923330"/>
          </a:xfrm>
          <a:prstGeom prst="rect">
            <a:avLst/>
          </a:prstGeom>
          <a:noFill/>
        </p:spPr>
        <p:txBody>
          <a:bodyPr wrap="square" rtlCol="0">
            <a:spAutoFit/>
          </a:bodyPr>
          <a:lstStyle/>
          <a:p>
            <a:r>
              <a:rPr lang="it-IT" dirty="0"/>
              <a:t>L’automobilista può acquistare un ticket di parcheggio, non dovrà far altro che scegliere la targa del suo veicolo tra quelle ad egli </a:t>
            </a:r>
            <a:r>
              <a:rPr lang="it-IT" dirty="0" err="1"/>
              <a:t>associate.Successivamente</a:t>
            </a:r>
            <a:r>
              <a:rPr lang="it-IT" dirty="0"/>
              <a:t> provvederà all’inserimento del codice dell’area parcheggio in cui si trova e selezionerà la durata della sosta. L’utente potrà ottenere il costo della sosta e scegliere se confermarla o meno.</a:t>
            </a:r>
          </a:p>
        </p:txBody>
      </p:sp>
    </p:spTree>
    <p:extLst>
      <p:ext uri="{BB962C8B-B14F-4D97-AF65-F5344CB8AC3E}">
        <p14:creationId xmlns:p14="http://schemas.microsoft.com/office/powerpoint/2010/main" val="408042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47705-0084-4DC7-8598-ACCC6E21F966}"/>
              </a:ext>
            </a:extLst>
          </p:cNvPr>
          <p:cNvSpPr>
            <a:spLocks noGrp="1"/>
          </p:cNvSpPr>
          <p:nvPr>
            <p:ph type="title"/>
          </p:nvPr>
        </p:nvSpPr>
        <p:spPr/>
        <p:txBody>
          <a:bodyPr/>
          <a:lstStyle/>
          <a:p>
            <a:r>
              <a:rPr lang="it-IT" dirty="0"/>
              <a:t>Rinnovo Ticket</a:t>
            </a:r>
          </a:p>
        </p:txBody>
      </p:sp>
      <p:sp>
        <p:nvSpPr>
          <p:cNvPr id="6" name="CasellaDiTesto 5">
            <a:extLst>
              <a:ext uri="{FF2B5EF4-FFF2-40B4-BE49-F238E27FC236}">
                <a16:creationId xmlns:a16="http://schemas.microsoft.com/office/drawing/2014/main" id="{008DA914-CF30-4F90-B341-35F1520931A1}"/>
              </a:ext>
            </a:extLst>
          </p:cNvPr>
          <p:cNvSpPr txBox="1"/>
          <p:nvPr/>
        </p:nvSpPr>
        <p:spPr>
          <a:xfrm>
            <a:off x="728870" y="1690688"/>
            <a:ext cx="11092069" cy="646331"/>
          </a:xfrm>
          <a:prstGeom prst="rect">
            <a:avLst/>
          </a:prstGeom>
          <a:noFill/>
        </p:spPr>
        <p:txBody>
          <a:bodyPr wrap="square" rtlCol="0">
            <a:spAutoFit/>
          </a:bodyPr>
          <a:lstStyle/>
          <a:p>
            <a:r>
              <a:rPr lang="it-IT" dirty="0"/>
              <a:t>Una volta che il cliente ha acquistato un ticket ,10 minuti prima della scadenza dello stesso , il sistema notificherà il cliente della scadenza del ticket, potrà successivamente decidere di rinnovare la sosta o ignorare la notifica.</a:t>
            </a:r>
          </a:p>
        </p:txBody>
      </p:sp>
    </p:spTree>
    <p:extLst>
      <p:ext uri="{BB962C8B-B14F-4D97-AF65-F5344CB8AC3E}">
        <p14:creationId xmlns:p14="http://schemas.microsoft.com/office/powerpoint/2010/main" val="291085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A2D075-AC6F-439E-B800-1C3D35BD70A7}"/>
              </a:ext>
            </a:extLst>
          </p:cNvPr>
          <p:cNvSpPr>
            <a:spLocks noGrp="1"/>
          </p:cNvSpPr>
          <p:nvPr>
            <p:ph type="title"/>
          </p:nvPr>
        </p:nvSpPr>
        <p:spPr>
          <a:xfrm>
            <a:off x="689113" y="219006"/>
            <a:ext cx="10515600" cy="1325563"/>
          </a:xfrm>
        </p:spPr>
        <p:txBody>
          <a:bodyPr/>
          <a:lstStyle/>
          <a:p>
            <a:r>
              <a:rPr lang="it-IT" dirty="0"/>
              <a:t>Arresta Sosta</a:t>
            </a:r>
          </a:p>
        </p:txBody>
      </p:sp>
      <p:sp>
        <p:nvSpPr>
          <p:cNvPr id="6" name="CasellaDiTesto 5">
            <a:extLst>
              <a:ext uri="{FF2B5EF4-FFF2-40B4-BE49-F238E27FC236}">
                <a16:creationId xmlns:a16="http://schemas.microsoft.com/office/drawing/2014/main" id="{FCCF9F5E-F0FF-42BA-BA52-74A930910346}"/>
              </a:ext>
            </a:extLst>
          </p:cNvPr>
          <p:cNvSpPr txBox="1"/>
          <p:nvPr/>
        </p:nvSpPr>
        <p:spPr>
          <a:xfrm>
            <a:off x="689113" y="1563757"/>
            <a:ext cx="10972800" cy="923330"/>
          </a:xfrm>
          <a:prstGeom prst="rect">
            <a:avLst/>
          </a:prstGeom>
          <a:noFill/>
        </p:spPr>
        <p:txBody>
          <a:bodyPr wrap="square" rtlCol="0">
            <a:spAutoFit/>
          </a:bodyPr>
          <a:lstStyle/>
          <a:p>
            <a:r>
              <a:rPr lang="it-IT" dirty="0"/>
              <a:t>Un automobilista può terminare la sua sosta prima della naturale scadenza attraverso il bottone Arresta Sosta che comparirà dopo aver acquistato un ticket. In tal modo i clienti otterranno un rimborso pesato rispetto al tempo rimanente di sosta di cui non hanno usufruito.</a:t>
            </a:r>
          </a:p>
        </p:txBody>
      </p:sp>
    </p:spTree>
    <p:extLst>
      <p:ext uri="{BB962C8B-B14F-4D97-AF65-F5344CB8AC3E}">
        <p14:creationId xmlns:p14="http://schemas.microsoft.com/office/powerpoint/2010/main" val="219326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D9A4B-D72D-4A78-8C74-210154AD8D20}"/>
              </a:ext>
            </a:extLst>
          </p:cNvPr>
          <p:cNvSpPr>
            <a:spLocks noGrp="1"/>
          </p:cNvSpPr>
          <p:nvPr>
            <p:ph type="title"/>
          </p:nvPr>
        </p:nvSpPr>
        <p:spPr/>
        <p:txBody>
          <a:bodyPr/>
          <a:lstStyle/>
          <a:p>
            <a:r>
              <a:rPr lang="it-IT" dirty="0"/>
              <a:t>Controlla Disponibilità</a:t>
            </a:r>
          </a:p>
        </p:txBody>
      </p:sp>
      <p:sp>
        <p:nvSpPr>
          <p:cNvPr id="4" name="CasellaDiTesto 3">
            <a:extLst>
              <a:ext uri="{FF2B5EF4-FFF2-40B4-BE49-F238E27FC236}">
                <a16:creationId xmlns:a16="http://schemas.microsoft.com/office/drawing/2014/main" id="{7A894E2B-CE79-46DA-901D-B833857BA4A5}"/>
              </a:ext>
            </a:extLst>
          </p:cNvPr>
          <p:cNvSpPr txBox="1"/>
          <p:nvPr/>
        </p:nvSpPr>
        <p:spPr>
          <a:xfrm>
            <a:off x="344557" y="1690688"/>
            <a:ext cx="11410121" cy="2031325"/>
          </a:xfrm>
          <a:prstGeom prst="rect">
            <a:avLst/>
          </a:prstGeom>
          <a:noFill/>
        </p:spPr>
        <p:txBody>
          <a:bodyPr wrap="square" rtlCol="0">
            <a:spAutoFit/>
          </a:bodyPr>
          <a:lstStyle/>
          <a:p>
            <a:r>
              <a:rPr lang="it-IT" dirty="0"/>
              <a:t>L’automobilista potrà controllare la disponibilità di posti di auto in una determinata area parcheggio inserendo il Codice dell’area. Il sistema restituirà il numero di posti ancora disponibili in quell’area. Sostanzialmente il sistema tiene traccia del numero di ticket ancora attivi nell’area parcheggio considerata. Questa funzionalità è utile e perfettamente funzionante poiché si instaura un meccanismo di fiducia tra gli utenti che utilizzano l’applicazione, infatti si presume che ogni automobilista prima di parcheggiare compri regolarmente il ticket e che quando vada via utilizzi il pulsante arresta sosta. Quest’ultima condizione è conveniente per l’utente in quanto può ottenere un rimborso in denaro. Nel caso in cui il ticket scada , esso è automaticamente eliminato dal sistema.</a:t>
            </a:r>
          </a:p>
        </p:txBody>
      </p:sp>
    </p:spTree>
    <p:extLst>
      <p:ext uri="{BB962C8B-B14F-4D97-AF65-F5344CB8AC3E}">
        <p14:creationId xmlns:p14="http://schemas.microsoft.com/office/powerpoint/2010/main" val="51179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387603-DCEA-4E9C-947F-7B462F56BCD3}"/>
              </a:ext>
            </a:extLst>
          </p:cNvPr>
          <p:cNvSpPr>
            <a:spLocks noGrp="1"/>
          </p:cNvSpPr>
          <p:nvPr>
            <p:ph type="title"/>
          </p:nvPr>
        </p:nvSpPr>
        <p:spPr/>
        <p:txBody>
          <a:bodyPr/>
          <a:lstStyle/>
          <a:p>
            <a:r>
              <a:rPr lang="it-IT" dirty="0"/>
              <a:t>Sviluppi Futuri</a:t>
            </a:r>
          </a:p>
        </p:txBody>
      </p:sp>
      <p:sp>
        <p:nvSpPr>
          <p:cNvPr id="3" name="CasellaDiTesto 2">
            <a:extLst>
              <a:ext uri="{FF2B5EF4-FFF2-40B4-BE49-F238E27FC236}">
                <a16:creationId xmlns:a16="http://schemas.microsoft.com/office/drawing/2014/main" id="{A876B958-C9C6-4CA6-A072-6E463246B357}"/>
              </a:ext>
            </a:extLst>
          </p:cNvPr>
          <p:cNvSpPr txBox="1"/>
          <p:nvPr/>
        </p:nvSpPr>
        <p:spPr>
          <a:xfrm>
            <a:off x="636104" y="1577009"/>
            <a:ext cx="11131826" cy="1754326"/>
          </a:xfrm>
          <a:prstGeom prst="rect">
            <a:avLst/>
          </a:prstGeom>
          <a:noFill/>
        </p:spPr>
        <p:txBody>
          <a:bodyPr wrap="square" rtlCol="0">
            <a:spAutoFit/>
          </a:bodyPr>
          <a:lstStyle/>
          <a:p>
            <a:r>
              <a:rPr lang="it-IT" dirty="0"/>
              <a:t>In questa breve presentazione si sono mostrate solamente le funzionalità implementate relative all’automobilista. In futuro si spera di riuscire ad implementare la funzionalità di pagamento di una multa. Per tale scopo sarà necessario implementare il client </a:t>
            </a:r>
            <a:r>
              <a:rPr lang="it-IT" dirty="0" err="1"/>
              <a:t>android</a:t>
            </a:r>
            <a:r>
              <a:rPr lang="it-IT" dirty="0"/>
              <a:t>  Vigile che potrà effettuare le multe ed un lato funzionario che si occuperà della parte amministrativa del sistema.</a:t>
            </a:r>
          </a:p>
          <a:p>
            <a:endParaRPr lang="it-IT" dirty="0"/>
          </a:p>
          <a:p>
            <a:r>
              <a:rPr lang="it-IT" dirty="0"/>
              <a:t>Sito Web: </a:t>
            </a:r>
            <a:r>
              <a:rPr lang="it-IT" dirty="0">
                <a:hlinkClick r:id="rId2"/>
              </a:rPr>
              <a:t>smartparkingapp.altervista.org</a:t>
            </a:r>
            <a:endParaRPr lang="it-IT" dirty="0"/>
          </a:p>
        </p:txBody>
      </p:sp>
    </p:spTree>
    <p:extLst>
      <p:ext uri="{BB962C8B-B14F-4D97-AF65-F5344CB8AC3E}">
        <p14:creationId xmlns:p14="http://schemas.microsoft.com/office/powerpoint/2010/main" val="21449244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618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Presentazione standard di PowerPoint</vt:lpstr>
      <vt:lpstr>SMART PARKING TICKET</vt:lpstr>
      <vt:lpstr>Funzionalità implementate</vt:lpstr>
      <vt:lpstr>Aggiungi Auto</vt:lpstr>
      <vt:lpstr>Acquista Ticket</vt:lpstr>
      <vt:lpstr>Rinnovo Ticket</vt:lpstr>
      <vt:lpstr>Arresta Sosta</vt:lpstr>
      <vt:lpstr>Controlla Disponibilità</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Napolano</dc:creator>
  <cp:lastModifiedBy>Giuseppe Napolano</cp:lastModifiedBy>
  <cp:revision>45</cp:revision>
  <dcterms:created xsi:type="dcterms:W3CDTF">2019-09-24T09:27:59Z</dcterms:created>
  <dcterms:modified xsi:type="dcterms:W3CDTF">2019-09-24T15:13:16Z</dcterms:modified>
</cp:coreProperties>
</file>