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61" r:id="rId2"/>
    <p:sldId id="263" r:id="rId3"/>
    <p:sldId id="259" r:id="rId4"/>
    <p:sldId id="260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4" r:id="rId14"/>
    <p:sldId id="273" r:id="rId15"/>
    <p:sldId id="274" r:id="rId16"/>
    <p:sldId id="276" r:id="rId17"/>
    <p:sldId id="285" r:id="rId18"/>
    <p:sldId id="286" r:id="rId19"/>
    <p:sldId id="288" r:id="rId20"/>
    <p:sldId id="289" r:id="rId21"/>
    <p:sldId id="291" r:id="rId22"/>
    <p:sldId id="293" r:id="rId23"/>
    <p:sldId id="294" r:id="rId24"/>
    <p:sldId id="295" r:id="rId25"/>
    <p:sldId id="297" r:id="rId26"/>
    <p:sldId id="301" r:id="rId27"/>
    <p:sldId id="303" r:id="rId28"/>
    <p:sldId id="304" r:id="rId29"/>
    <p:sldId id="305" r:id="rId30"/>
    <p:sldId id="306" r:id="rId31"/>
    <p:sldId id="332" r:id="rId32"/>
    <p:sldId id="309" r:id="rId33"/>
    <p:sldId id="312" r:id="rId34"/>
    <p:sldId id="333" r:id="rId3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DF04-3F09-4232-AF07-B72B10586AB6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FCB51-D475-46F3-B2AB-1DB9444BDD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44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4DE3-32D6-44DE-9D3D-949A77E34E5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282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avvale per la risoluzione dei problemi TSP ed OP delle librerie..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FCB51-D475-46F3-B2AB-1DB9444BDDC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976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***queste funzionalità non sono disponibili nei comuni software di istradamento come ad esempio </a:t>
            </a:r>
            <a:r>
              <a:rPr lang="it-IT" dirty="0" err="1"/>
              <a:t>google</a:t>
            </a:r>
            <a:r>
              <a:rPr lang="it-IT" dirty="0"/>
              <a:t> </a:t>
            </a:r>
            <a:r>
              <a:rPr lang="it-IT" dirty="0" err="1"/>
              <a:t>maps</a:t>
            </a:r>
            <a:r>
              <a:rPr lang="it-IT" dirty="0"/>
              <a:t>, che risolve i problemi di minimo percorso, funzionalità integrata anche nel ns tool per il….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FCB51-D475-46F3-B2AB-1DB9444BDDC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7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FCB51-D475-46F3-B2AB-1DB9444BDDC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03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Nella prima interfaccia l’utente indica se nella determinazione del circuito saranno considerati tutte le strade ed i siti del parco o solo quelle rivolte a persone con </a:t>
            </a:r>
            <a:r>
              <a:rPr lang="it-IT" dirty="0" err="1"/>
              <a:t>siabilità</a:t>
            </a:r>
            <a:r>
              <a:rPr lang="it-IT" dirty="0"/>
              <a:t> motorie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FCB51-D475-46F3-B2AB-1DB9444BDDCA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49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/>
              <a:t>TTD descrive il problema del turista che potrebbe non avere il tempo necessario per la visita di tutti i siti che la meta ha da offrire e l’obiettivo sarà determinare l’itinerario di visita che tenga conto delle preferenze del turista e ne massimizzi il grado di soddisfazione, nel rispetto dei vincoli di tempo disponibile.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4DE3-32D6-44DE-9D3D-949A77E34E5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87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4DE3-32D6-44DE-9D3D-949A77E34E5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28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4DE3-32D6-44DE-9D3D-949A77E34E5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2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Questo è un esempio di soluzione di TSP e OP sulla stessa rete.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FCB51-D475-46F3-B2AB-1DB9444BDDC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6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Identificato il </a:t>
            </a:r>
            <a:r>
              <a:rPr lang="it-IT" dirty="0" err="1"/>
              <a:t>mdoello</a:t>
            </a:r>
            <a:r>
              <a:rPr lang="it-IT" dirty="0"/>
              <a:t> di ottimizzazione, è stata necessaria </a:t>
            </a:r>
            <a:r>
              <a:rPr lang="it-IT" dirty="0" err="1"/>
              <a:t>uan</a:t>
            </a:r>
            <a:r>
              <a:rPr lang="it-IT" dirty="0"/>
              <a:t> raccolta dati per la costruzione del tool.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FCB51-D475-46F3-B2AB-1DB9444BDDC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80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sono veri e propri percorsi dato che…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FCB51-D475-46F3-B2AB-1DB9444BDDC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801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Reali corrispondenti ai tratti stradali</a:t>
            </a:r>
          </a:p>
          <a:p>
            <a:r>
              <a:rPr lang="it-IT" dirty="0"/>
              <a:t>Fittizi per rappresentare i collegamenti tra i nodi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FCB51-D475-46F3-B2AB-1DB9444BDDC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4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 mostrerò ora il funzionamento del tool attraverso alcune sue schermate prototipali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FCB51-D475-46F3-B2AB-1DB9444BDDC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9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3F5E-C724-4432-94A0-CBBF20E246F0}" type="datetimeFigureOut">
              <a:rPr lang="it-IT" smtClean="0"/>
              <a:pPr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218B-A158-4A66-8846-85C5D32076F7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7" name="Connettore 1 6"/>
          <p:cNvCxnSpPr/>
          <p:nvPr userDrawn="1"/>
        </p:nvCxnSpPr>
        <p:spPr>
          <a:xfrm flipV="1">
            <a:off x="0" y="169863"/>
            <a:ext cx="914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 userDrawn="1"/>
        </p:nvSpPr>
        <p:spPr>
          <a:xfrm>
            <a:off x="0" y="6654800"/>
            <a:ext cx="9144000" cy="203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9" name="Rettangolo 8"/>
          <p:cNvSpPr/>
          <p:nvPr userDrawn="1"/>
        </p:nvSpPr>
        <p:spPr>
          <a:xfrm>
            <a:off x="-7938" y="6527800"/>
            <a:ext cx="9144001" cy="127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08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3F5E-C724-4432-94A0-CBBF20E246F0}" type="datetimeFigureOut">
              <a:rPr lang="it-IT" smtClean="0"/>
              <a:pPr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218B-A158-4A66-8846-85C5D32076F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1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3F5E-C724-4432-94A0-CBBF20E246F0}" type="datetimeFigureOut">
              <a:rPr lang="it-IT" smtClean="0"/>
              <a:pPr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218B-A158-4A66-8846-85C5D32076F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82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3F5E-C724-4432-94A0-CBBF20E246F0}" type="datetimeFigureOut">
              <a:rPr lang="it-IT" smtClean="0"/>
              <a:pPr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218B-A158-4A66-8846-85C5D32076F7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7" name="Connettore 1 6"/>
          <p:cNvCxnSpPr/>
          <p:nvPr userDrawn="1"/>
        </p:nvCxnSpPr>
        <p:spPr>
          <a:xfrm flipV="1">
            <a:off x="0" y="169863"/>
            <a:ext cx="914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 userDrawn="1"/>
        </p:nvSpPr>
        <p:spPr>
          <a:xfrm>
            <a:off x="0" y="6654800"/>
            <a:ext cx="9144000" cy="203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9" name="Rettangolo 8"/>
          <p:cNvSpPr/>
          <p:nvPr userDrawn="1"/>
        </p:nvSpPr>
        <p:spPr>
          <a:xfrm>
            <a:off x="-7938" y="6527800"/>
            <a:ext cx="9144001" cy="127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33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3F5E-C724-4432-94A0-CBBF20E246F0}" type="datetimeFigureOut">
              <a:rPr lang="it-IT" smtClean="0"/>
              <a:pPr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218B-A158-4A66-8846-85C5D32076F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9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3F5E-C724-4432-94A0-CBBF20E246F0}" type="datetimeFigureOut">
              <a:rPr lang="it-IT" smtClean="0"/>
              <a:pPr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218B-A158-4A66-8846-85C5D32076F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26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3F5E-C724-4432-94A0-CBBF20E246F0}" type="datetimeFigureOut">
              <a:rPr lang="it-IT" smtClean="0"/>
              <a:pPr/>
              <a:t>08/05/2019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218B-A158-4A66-8846-85C5D32076F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30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3F5E-C724-4432-94A0-CBBF20E246F0}" type="datetimeFigureOut">
              <a:rPr lang="it-IT" smtClean="0"/>
              <a:pPr/>
              <a:t>08/05/2019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218B-A158-4A66-8846-85C5D32076F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4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3F5E-C724-4432-94A0-CBBF20E246F0}" type="datetimeFigureOut">
              <a:rPr lang="it-IT" smtClean="0"/>
              <a:pPr/>
              <a:t>08/05/2019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218B-A158-4A66-8846-85C5D32076F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60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3F5E-C724-4432-94A0-CBBF20E246F0}" type="datetimeFigureOut">
              <a:rPr lang="it-IT" smtClean="0"/>
              <a:pPr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218B-A158-4A66-8846-85C5D32076F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3F5E-C724-4432-94A0-CBBF20E246F0}" type="datetimeFigureOut">
              <a:rPr lang="it-IT" smtClean="0"/>
              <a:pPr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218B-A158-4A66-8846-85C5D32076F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97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3F5E-C724-4432-94A0-CBBF20E246F0}" type="datetimeFigureOut">
              <a:rPr lang="it-IT" smtClean="0"/>
              <a:pPr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4218B-A158-4A66-8846-85C5D32076F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30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187074" y="1196752"/>
            <a:ext cx="590520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/>
              <a:t>Il contesto del lavoro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/>
              <a:t>Identificazione del problema di ottimizzazione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/>
              <a:t>Raccolta ed analisi dei dati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/>
              <a:t>Rete stradale del parco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 err="1"/>
              <a:t>Tool</a:t>
            </a:r>
            <a:r>
              <a:rPr lang="it-IT" sz="2200" dirty="0"/>
              <a:t> di ottimizzazione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/>
              <a:t>Sperimentazione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/>
              <a:t>Conclusioni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383978" y="365755"/>
            <a:ext cx="637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/>
              <a:t>   </a:t>
            </a:r>
            <a:r>
              <a:rPr lang="it-IT" sz="4800" b="1" dirty="0">
                <a:solidFill>
                  <a:srgbClr val="0070C0"/>
                </a:solidFill>
              </a:rPr>
              <a:t>Sommario</a:t>
            </a:r>
            <a:endParaRPr lang="it-IT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2619" y="323945"/>
            <a:ext cx="899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</a:rPr>
              <a:t>Problema del Commesso Viaggiatore</a:t>
            </a:r>
            <a:r>
              <a:rPr lang="it-IT" sz="3200" dirty="0">
                <a:solidFill>
                  <a:srgbClr val="0070C0"/>
                </a:solidFill>
              </a:rPr>
              <a:t> </a:t>
            </a:r>
            <a:r>
              <a:rPr lang="it-IT" sz="3200" b="1" i="1" dirty="0">
                <a:solidFill>
                  <a:srgbClr val="0070C0"/>
                </a:solidFill>
              </a:rPr>
              <a:t>con Profitti</a:t>
            </a:r>
            <a:endParaRPr lang="it-IT" sz="3200" b="1" dirty="0">
              <a:solidFill>
                <a:srgbClr val="0070C0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359532" y="1052736"/>
            <a:ext cx="8424936" cy="432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Non è necessario visitare tutti i vertici dell’insieme.</a:t>
            </a:r>
          </a:p>
          <a:p>
            <a:pPr>
              <a:lnSpc>
                <a:spcPct val="150000"/>
              </a:lnSpc>
            </a:pPr>
            <a:endParaRPr lang="it-IT" sz="1400" dirty="0"/>
          </a:p>
          <a:p>
            <a:pPr>
              <a:lnSpc>
                <a:spcPct val="150000"/>
              </a:lnSpc>
            </a:pPr>
            <a:r>
              <a:rPr lang="it-IT" sz="2400" dirty="0"/>
              <a:t>Ad ogni vertice dell’insieme è associato un </a:t>
            </a:r>
            <a:r>
              <a:rPr lang="it-IT" sz="2400" i="1" dirty="0"/>
              <a:t>profitto</a:t>
            </a:r>
            <a:r>
              <a:rPr lang="it-IT" sz="2400" dirty="0"/>
              <a:t> e l’obiettivo è determinare un </a:t>
            </a:r>
            <a:r>
              <a:rPr lang="it-IT" sz="2400" i="1" dirty="0"/>
              <a:t>circuito </a:t>
            </a:r>
            <a:r>
              <a:rPr lang="it-IT" sz="2400" dirty="0"/>
              <a:t>che tenga conto dei </a:t>
            </a:r>
            <a:r>
              <a:rPr lang="it-IT" sz="2400" i="1" dirty="0"/>
              <a:t>costi sugli archi e dei profitti sui nodi.</a:t>
            </a:r>
          </a:p>
          <a:p>
            <a:pPr>
              <a:lnSpc>
                <a:spcPct val="150000"/>
              </a:lnSpc>
            </a:pPr>
            <a:endParaRPr lang="it-IT" sz="2400" i="1" dirty="0"/>
          </a:p>
          <a:p>
            <a:pPr>
              <a:lnSpc>
                <a:spcPct val="150000"/>
              </a:lnSpc>
            </a:pPr>
            <a:endParaRPr lang="it-IT" sz="2400" i="1" dirty="0"/>
          </a:p>
          <a:p>
            <a:pPr>
              <a:lnSpc>
                <a:spcPct val="150000"/>
              </a:lnSpc>
            </a:pPr>
            <a:endParaRPr lang="it-IT" sz="2400" b="1" i="1" dirty="0"/>
          </a:p>
        </p:txBody>
      </p:sp>
      <p:grpSp>
        <p:nvGrpSpPr>
          <p:cNvPr id="47" name="Gruppo 46"/>
          <p:cNvGrpSpPr/>
          <p:nvPr/>
        </p:nvGrpSpPr>
        <p:grpSpPr>
          <a:xfrm>
            <a:off x="2318372" y="3501008"/>
            <a:ext cx="3314605" cy="2808312"/>
            <a:chOff x="755576" y="3429000"/>
            <a:chExt cx="3314605" cy="2808312"/>
          </a:xfrm>
        </p:grpSpPr>
        <p:grpSp>
          <p:nvGrpSpPr>
            <p:cNvPr id="48" name="Gruppo 47"/>
            <p:cNvGrpSpPr/>
            <p:nvPr/>
          </p:nvGrpSpPr>
          <p:grpSpPr>
            <a:xfrm>
              <a:off x="1048696" y="3861048"/>
              <a:ext cx="2968205" cy="2234301"/>
              <a:chOff x="1279690" y="1938318"/>
              <a:chExt cx="2442943" cy="1717165"/>
            </a:xfrm>
          </p:grpSpPr>
          <p:grpSp>
            <p:nvGrpSpPr>
              <p:cNvPr id="55" name="Gruppo 54"/>
              <p:cNvGrpSpPr/>
              <p:nvPr/>
            </p:nvGrpSpPr>
            <p:grpSpPr>
              <a:xfrm>
                <a:off x="1279690" y="1942750"/>
                <a:ext cx="2255777" cy="1551406"/>
                <a:chOff x="2771800" y="2276872"/>
                <a:chExt cx="2255777" cy="1551406"/>
              </a:xfrm>
            </p:grpSpPr>
            <p:grpSp>
              <p:nvGrpSpPr>
                <p:cNvPr id="69" name="Gruppo 68"/>
                <p:cNvGrpSpPr/>
                <p:nvPr/>
              </p:nvGrpSpPr>
              <p:grpSpPr>
                <a:xfrm>
                  <a:off x="2771800" y="2276872"/>
                  <a:ext cx="2255777" cy="1551406"/>
                  <a:chOff x="2771800" y="2276872"/>
                  <a:chExt cx="2255777" cy="1551406"/>
                </a:xfrm>
              </p:grpSpPr>
              <p:grpSp>
                <p:nvGrpSpPr>
                  <p:cNvPr id="71" name="Gruppo 70"/>
                  <p:cNvGrpSpPr/>
                  <p:nvPr/>
                </p:nvGrpSpPr>
                <p:grpSpPr>
                  <a:xfrm>
                    <a:off x="2771800" y="2276872"/>
                    <a:ext cx="2255777" cy="1551406"/>
                    <a:chOff x="2771800" y="2276872"/>
                    <a:chExt cx="2255777" cy="1551406"/>
                  </a:xfrm>
                </p:grpSpPr>
                <p:grpSp>
                  <p:nvGrpSpPr>
                    <p:cNvPr id="73" name="Gruppo 72"/>
                    <p:cNvGrpSpPr/>
                    <p:nvPr/>
                  </p:nvGrpSpPr>
                  <p:grpSpPr>
                    <a:xfrm>
                      <a:off x="2771800" y="2276872"/>
                      <a:ext cx="2211157" cy="1551406"/>
                      <a:chOff x="2771800" y="2276872"/>
                      <a:chExt cx="2211157" cy="1551406"/>
                    </a:xfrm>
                  </p:grpSpPr>
                  <p:grpSp>
                    <p:nvGrpSpPr>
                      <p:cNvPr id="75" name="Gruppo 74"/>
                      <p:cNvGrpSpPr/>
                      <p:nvPr/>
                    </p:nvGrpSpPr>
                    <p:grpSpPr>
                      <a:xfrm>
                        <a:off x="2771800" y="2276872"/>
                        <a:ext cx="2211157" cy="1530315"/>
                        <a:chOff x="2771800" y="2276872"/>
                        <a:chExt cx="2211157" cy="1530315"/>
                      </a:xfrm>
                    </p:grpSpPr>
                    <p:cxnSp>
                      <p:nvCxnSpPr>
                        <p:cNvPr id="77" name="Connettore 1 76"/>
                        <p:cNvCxnSpPr>
                          <a:stCxn id="72" idx="6"/>
                          <a:endCxn id="70" idx="2"/>
                        </p:cNvCxnSpPr>
                        <p:nvPr/>
                      </p:nvCxnSpPr>
                      <p:spPr>
                        <a:xfrm flipV="1">
                          <a:off x="2915816" y="2854942"/>
                          <a:ext cx="1944216" cy="61597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8" name="Gruppo 77"/>
                        <p:cNvGrpSpPr/>
                        <p:nvPr/>
                      </p:nvGrpSpPr>
                      <p:grpSpPr>
                        <a:xfrm>
                          <a:off x="2771800" y="2276872"/>
                          <a:ext cx="2211157" cy="1530315"/>
                          <a:chOff x="2771800" y="2276872"/>
                          <a:chExt cx="2211157" cy="1530315"/>
                        </a:xfrm>
                      </p:grpSpPr>
                      <p:cxnSp>
                        <p:nvCxnSpPr>
                          <p:cNvPr id="79" name="Connettore 1 78"/>
                          <p:cNvCxnSpPr>
                            <a:stCxn id="72" idx="5"/>
                            <a:endCxn id="76" idx="2"/>
                          </p:cNvCxnSpPr>
                          <p:nvPr/>
                        </p:nvCxnSpPr>
                        <p:spPr>
                          <a:xfrm>
                            <a:off x="2894725" y="3521837"/>
                            <a:ext cx="999115" cy="234433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80" name="Gruppo 79"/>
                          <p:cNvGrpSpPr/>
                          <p:nvPr/>
                        </p:nvGrpSpPr>
                        <p:grpSpPr>
                          <a:xfrm>
                            <a:off x="2771800" y="2276872"/>
                            <a:ext cx="2211157" cy="1530315"/>
                            <a:chOff x="2771800" y="2276872"/>
                            <a:chExt cx="2211157" cy="1530315"/>
                          </a:xfrm>
                        </p:grpSpPr>
                        <p:cxnSp>
                          <p:nvCxnSpPr>
                            <p:cNvPr id="81" name="Connettore 1 80"/>
                            <p:cNvCxnSpPr>
                              <a:stCxn id="95" idx="5"/>
                              <a:endCxn id="70" idx="5"/>
                            </p:cNvCxnSpPr>
                            <p:nvPr/>
                          </p:nvCxnSpPr>
                          <p:spPr>
                            <a:xfrm>
                              <a:off x="4514905" y="2399797"/>
                              <a:ext cx="468052" cy="506062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2" name="Connettore 1 81"/>
                            <p:cNvCxnSpPr>
                              <a:stCxn id="72" idx="0"/>
                            </p:cNvCxnSpPr>
                            <p:nvPr/>
                          </p:nvCxnSpPr>
                          <p:spPr>
                            <a:xfrm flipV="1">
                              <a:off x="2843808" y="2780929"/>
                              <a:ext cx="458394" cy="617983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3" name="Connettore 1 82"/>
                            <p:cNvCxnSpPr>
                              <a:endCxn id="95" idx="2"/>
                            </p:cNvCxnSpPr>
                            <p:nvPr/>
                          </p:nvCxnSpPr>
                          <p:spPr>
                            <a:xfrm flipV="1">
                              <a:off x="3394282" y="2348880"/>
                              <a:ext cx="997698" cy="343638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Connettore 1 83"/>
                            <p:cNvCxnSpPr>
                              <a:stCxn id="94" idx="5"/>
                              <a:endCxn id="76" idx="1"/>
                            </p:cNvCxnSpPr>
                            <p:nvPr/>
                          </p:nvCxnSpPr>
                          <p:spPr>
                            <a:xfrm>
                              <a:off x="3398781" y="2759837"/>
                              <a:ext cx="516150" cy="94551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Connettore 1 84"/>
                            <p:cNvCxnSpPr>
                              <a:endCxn id="95" idx="3"/>
                            </p:cNvCxnSpPr>
                            <p:nvPr/>
                          </p:nvCxnSpPr>
                          <p:spPr>
                            <a:xfrm flipV="1">
                              <a:off x="2817839" y="2399797"/>
                              <a:ext cx="1595232" cy="107112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6" name="Connettore 1 85"/>
                            <p:cNvCxnSpPr>
                              <a:endCxn id="74" idx="2"/>
                            </p:cNvCxnSpPr>
                            <p:nvPr/>
                          </p:nvCxnSpPr>
                          <p:spPr>
                            <a:xfrm>
                              <a:off x="2771800" y="3484605"/>
                              <a:ext cx="2111761" cy="12564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7" name="Connettore 1 86"/>
                            <p:cNvCxnSpPr>
                              <a:endCxn id="70" idx="2"/>
                            </p:cNvCxnSpPr>
                            <p:nvPr/>
                          </p:nvCxnSpPr>
                          <p:spPr>
                            <a:xfrm>
                              <a:off x="3357380" y="2708920"/>
                              <a:ext cx="1502652" cy="146022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8" name="Connettore 1 87"/>
                            <p:cNvCxnSpPr>
                              <a:endCxn id="74" idx="1"/>
                            </p:cNvCxnSpPr>
                            <p:nvPr/>
                          </p:nvCxnSpPr>
                          <p:spPr>
                            <a:xfrm>
                              <a:off x="3332786" y="2731599"/>
                              <a:ext cx="1571866" cy="827732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Connettore 1 88"/>
                            <p:cNvCxnSpPr/>
                            <p:nvPr/>
                          </p:nvCxnSpPr>
                          <p:spPr>
                            <a:xfrm flipH="1">
                              <a:off x="4955569" y="2909900"/>
                              <a:ext cx="11814" cy="628340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0" name="Connettore 1 89"/>
                            <p:cNvCxnSpPr/>
                            <p:nvPr/>
                          </p:nvCxnSpPr>
                          <p:spPr>
                            <a:xfrm flipH="1">
                              <a:off x="4037856" y="3639053"/>
                              <a:ext cx="894184" cy="117217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1" name="Connettore 1 90"/>
                            <p:cNvCxnSpPr>
                              <a:stCxn id="70" idx="3"/>
                              <a:endCxn id="76" idx="7"/>
                            </p:cNvCxnSpPr>
                            <p:nvPr/>
                          </p:nvCxnSpPr>
                          <p:spPr>
                            <a:xfrm flipH="1">
                              <a:off x="4016765" y="2905859"/>
                              <a:ext cx="864358" cy="799494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2" name="Connettore 1 91"/>
                            <p:cNvCxnSpPr>
                              <a:stCxn id="95" idx="4"/>
                              <a:endCxn id="74" idx="4"/>
                            </p:cNvCxnSpPr>
                            <p:nvPr/>
                          </p:nvCxnSpPr>
                          <p:spPr>
                            <a:xfrm>
                              <a:off x="4463988" y="2420888"/>
                              <a:ext cx="491581" cy="126136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3" name="Connettore 1 92"/>
                            <p:cNvCxnSpPr>
                              <a:stCxn id="76" idx="3"/>
                            </p:cNvCxnSpPr>
                            <p:nvPr/>
                          </p:nvCxnSpPr>
                          <p:spPr>
                            <a:xfrm flipV="1">
                              <a:off x="3914931" y="2370299"/>
                              <a:ext cx="534013" cy="143688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4" name="Ovale 93"/>
                            <p:cNvSpPr/>
                            <p:nvPr/>
                          </p:nvSpPr>
                          <p:spPr>
                            <a:xfrm>
                              <a:off x="3275856" y="2636912"/>
                              <a:ext cx="144016" cy="144016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5" name="Ovale 94"/>
                            <p:cNvSpPr/>
                            <p:nvPr/>
                          </p:nvSpPr>
                          <p:spPr>
                            <a:xfrm>
                              <a:off x="4391980" y="2276872"/>
                              <a:ext cx="144016" cy="144016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76" name="Ovale 75"/>
                      <p:cNvSpPr/>
                      <p:nvPr/>
                    </p:nvSpPr>
                    <p:spPr>
                      <a:xfrm>
                        <a:off x="3893840" y="3684262"/>
                        <a:ext cx="144016" cy="14401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sp>
                  <p:nvSpPr>
                    <p:cNvPr id="74" name="Ovale 73"/>
                    <p:cNvSpPr/>
                    <p:nvPr/>
                  </p:nvSpPr>
                  <p:spPr>
                    <a:xfrm>
                      <a:off x="4883561" y="3538240"/>
                      <a:ext cx="144016" cy="14401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sp>
                <p:nvSpPr>
                  <p:cNvPr id="72" name="Ovale 71"/>
                  <p:cNvSpPr/>
                  <p:nvPr/>
                </p:nvSpPr>
                <p:spPr>
                  <a:xfrm>
                    <a:off x="2771800" y="3398912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70" name="Ovale 69"/>
                <p:cNvSpPr/>
                <p:nvPr/>
              </p:nvSpPr>
              <p:spPr>
                <a:xfrm>
                  <a:off x="4860032" y="278293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56" name="CasellaDiTesto 55"/>
              <p:cNvSpPr txBox="1"/>
              <p:nvPr/>
            </p:nvSpPr>
            <p:spPr>
              <a:xfrm>
                <a:off x="2164746" y="193831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5</a:t>
                </a:r>
                <a:endParaRPr lang="it-IT" dirty="0"/>
              </a:p>
            </p:txBody>
          </p:sp>
          <p:sp>
            <p:nvSpPr>
              <p:cNvPr id="57" name="CasellaDiTesto 56"/>
              <p:cNvSpPr txBox="1"/>
              <p:nvPr/>
            </p:nvSpPr>
            <p:spPr>
              <a:xfrm>
                <a:off x="1331640" y="256490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4</a:t>
                </a:r>
                <a:endParaRPr lang="it-IT" dirty="0"/>
              </a:p>
            </p:txBody>
          </p:sp>
          <p:sp>
            <p:nvSpPr>
              <p:cNvPr id="58" name="CasellaDiTesto 57"/>
              <p:cNvSpPr txBox="1"/>
              <p:nvPr/>
            </p:nvSpPr>
            <p:spPr>
              <a:xfrm>
                <a:off x="1696245" y="32593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6</a:t>
                </a:r>
                <a:endParaRPr lang="it-IT" dirty="0"/>
              </a:p>
            </p:txBody>
          </p:sp>
          <p:sp>
            <p:nvSpPr>
              <p:cNvPr id="59" name="CasellaDiTesto 58"/>
              <p:cNvSpPr txBox="1"/>
              <p:nvPr/>
            </p:nvSpPr>
            <p:spPr>
              <a:xfrm>
                <a:off x="3106496" y="19888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3</a:t>
                </a:r>
                <a:endParaRPr lang="it-IT" dirty="0"/>
              </a:p>
            </p:txBody>
          </p:sp>
          <p:sp>
            <p:nvSpPr>
              <p:cNvPr id="60" name="CasellaDiTesto 59"/>
              <p:cNvSpPr txBox="1"/>
              <p:nvPr/>
            </p:nvSpPr>
            <p:spPr>
              <a:xfrm>
                <a:off x="2812403" y="331692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5</a:t>
                </a:r>
                <a:endParaRPr lang="it-IT" dirty="0"/>
              </a:p>
            </p:txBody>
          </p:sp>
          <p:sp>
            <p:nvSpPr>
              <p:cNvPr id="61" name="CasellaDiTesto 60"/>
              <p:cNvSpPr txBox="1"/>
              <p:nvPr/>
            </p:nvSpPr>
            <p:spPr>
              <a:xfrm>
                <a:off x="3433771" y="265953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4</a:t>
                </a:r>
                <a:endParaRPr lang="it-IT" dirty="0"/>
              </a:p>
            </p:txBody>
          </p:sp>
          <p:sp>
            <p:nvSpPr>
              <p:cNvPr id="62" name="CasellaDiTesto 61"/>
              <p:cNvSpPr txBox="1"/>
              <p:nvPr/>
            </p:nvSpPr>
            <p:spPr>
              <a:xfrm>
                <a:off x="1835696" y="29249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12</a:t>
                </a:r>
                <a:endParaRPr lang="it-IT" dirty="0"/>
              </a:p>
            </p:txBody>
          </p:sp>
          <p:sp>
            <p:nvSpPr>
              <p:cNvPr id="63" name="CasellaDiTesto 62"/>
              <p:cNvSpPr txBox="1"/>
              <p:nvPr/>
            </p:nvSpPr>
            <p:spPr>
              <a:xfrm>
                <a:off x="2090712" y="25863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12</a:t>
                </a:r>
                <a:endParaRPr lang="it-IT" dirty="0"/>
              </a:p>
            </p:txBody>
          </p:sp>
          <p:sp>
            <p:nvSpPr>
              <p:cNvPr id="64" name="CasellaDiTesto 63"/>
              <p:cNvSpPr txBox="1"/>
              <p:nvPr/>
            </p:nvSpPr>
            <p:spPr>
              <a:xfrm>
                <a:off x="1762858" y="244237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9</a:t>
                </a:r>
                <a:endParaRPr lang="it-IT" dirty="0"/>
              </a:p>
            </p:txBody>
          </p:sp>
          <p:sp>
            <p:nvSpPr>
              <p:cNvPr id="65" name="CasellaDiTesto 64"/>
              <p:cNvSpPr txBox="1"/>
              <p:nvPr/>
            </p:nvSpPr>
            <p:spPr>
              <a:xfrm>
                <a:off x="2733933" y="263691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8</a:t>
                </a:r>
                <a:endParaRPr lang="it-IT" dirty="0"/>
              </a:p>
            </p:txBody>
          </p:sp>
          <p:sp>
            <p:nvSpPr>
              <p:cNvPr id="66" name="CasellaDiTesto 65"/>
              <p:cNvSpPr txBox="1"/>
              <p:nvPr/>
            </p:nvSpPr>
            <p:spPr>
              <a:xfrm>
                <a:off x="2520017" y="217960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7</a:t>
                </a:r>
                <a:endParaRPr lang="it-IT" dirty="0"/>
              </a:p>
            </p:txBody>
          </p:sp>
          <p:sp>
            <p:nvSpPr>
              <p:cNvPr id="67" name="CasellaDiTesto 66"/>
              <p:cNvSpPr txBox="1"/>
              <p:nvPr/>
            </p:nvSpPr>
            <p:spPr>
              <a:xfrm>
                <a:off x="3059832" y="280241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9</a:t>
                </a:r>
                <a:endParaRPr lang="it-IT" dirty="0"/>
              </a:p>
            </p:txBody>
          </p:sp>
          <p:sp>
            <p:nvSpPr>
              <p:cNvPr id="68" name="CasellaDiTesto 67"/>
              <p:cNvSpPr txBox="1"/>
              <p:nvPr/>
            </p:nvSpPr>
            <p:spPr>
              <a:xfrm>
                <a:off x="2234728" y="237036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13</a:t>
                </a:r>
                <a:endParaRPr lang="it-IT" dirty="0"/>
              </a:p>
            </p:txBody>
          </p:sp>
        </p:grpSp>
        <p:sp>
          <p:nvSpPr>
            <p:cNvPr id="49" name="CasellaDiTesto 48"/>
            <p:cNvSpPr txBox="1"/>
            <p:nvPr/>
          </p:nvSpPr>
          <p:spPr>
            <a:xfrm>
              <a:off x="1475656" y="40686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3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CasellaDiTesto 49"/>
            <p:cNvSpPr txBox="1"/>
            <p:nvPr/>
          </p:nvSpPr>
          <p:spPr>
            <a:xfrm>
              <a:off x="755576" y="525068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2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CasellaDiTesto 50"/>
            <p:cNvSpPr txBox="1"/>
            <p:nvPr/>
          </p:nvSpPr>
          <p:spPr>
            <a:xfrm>
              <a:off x="2339752" y="58987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4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2942015" y="3429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10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CasellaDiTesto 52"/>
            <p:cNvSpPr txBox="1"/>
            <p:nvPr/>
          </p:nvSpPr>
          <p:spPr>
            <a:xfrm>
              <a:off x="3771726" y="44304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7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3781319" y="559709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2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6" name="CasellaDiTesto 95"/>
          <p:cNvSpPr txBox="1"/>
          <p:nvPr/>
        </p:nvSpPr>
        <p:spPr>
          <a:xfrm>
            <a:off x="5907048" y="4499828"/>
            <a:ext cx="94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Profitto</a:t>
            </a:r>
          </a:p>
        </p:txBody>
      </p:sp>
      <p:sp>
        <p:nvSpPr>
          <p:cNvPr id="97" name="Freccia a sinistra 96"/>
          <p:cNvSpPr/>
          <p:nvPr/>
        </p:nvSpPr>
        <p:spPr>
          <a:xfrm>
            <a:off x="5652120" y="4639063"/>
            <a:ext cx="254928" cy="1202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5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2619" y="179928"/>
            <a:ext cx="899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</a:rPr>
              <a:t>Problema del Commesso Viaggiatore</a:t>
            </a:r>
            <a:r>
              <a:rPr lang="it-IT" sz="3200" dirty="0">
                <a:solidFill>
                  <a:srgbClr val="0070C0"/>
                </a:solidFill>
              </a:rPr>
              <a:t> </a:t>
            </a:r>
            <a:r>
              <a:rPr lang="it-IT" sz="3200" b="1" i="1" dirty="0">
                <a:solidFill>
                  <a:srgbClr val="0070C0"/>
                </a:solidFill>
              </a:rPr>
              <a:t>con Profitti</a:t>
            </a:r>
            <a:endParaRPr lang="it-IT" sz="3200" b="1" dirty="0">
              <a:solidFill>
                <a:srgbClr val="0070C0"/>
              </a:solidFill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644916" y="941298"/>
            <a:ext cx="3854169" cy="4503926"/>
            <a:chOff x="-30960" y="82601"/>
            <a:chExt cx="2859885" cy="3980970"/>
          </a:xfrm>
        </p:grpSpPr>
        <p:grpSp>
          <p:nvGrpSpPr>
            <p:cNvPr id="5" name="Gruppo 4"/>
            <p:cNvGrpSpPr/>
            <p:nvPr/>
          </p:nvGrpSpPr>
          <p:grpSpPr>
            <a:xfrm>
              <a:off x="-30960" y="82601"/>
              <a:ext cx="2859885" cy="3963583"/>
              <a:chOff x="-30960" y="82601"/>
              <a:chExt cx="2859885" cy="3963583"/>
            </a:xfrm>
          </p:grpSpPr>
          <p:grpSp>
            <p:nvGrpSpPr>
              <p:cNvPr id="8" name="Gruppo 7"/>
              <p:cNvGrpSpPr/>
              <p:nvPr/>
            </p:nvGrpSpPr>
            <p:grpSpPr>
              <a:xfrm>
                <a:off x="0" y="82601"/>
                <a:ext cx="2828925" cy="3132368"/>
                <a:chOff x="0" y="82601"/>
                <a:chExt cx="2828925" cy="3132368"/>
              </a:xfrm>
            </p:grpSpPr>
            <p:grpSp>
              <p:nvGrpSpPr>
                <p:cNvPr id="10" name="Gruppo 9"/>
                <p:cNvGrpSpPr/>
                <p:nvPr/>
              </p:nvGrpSpPr>
              <p:grpSpPr>
                <a:xfrm>
                  <a:off x="0" y="82601"/>
                  <a:ext cx="2828925" cy="2320239"/>
                  <a:chOff x="0" y="82601"/>
                  <a:chExt cx="2828925" cy="2320239"/>
                </a:xfrm>
              </p:grpSpPr>
              <p:grpSp>
                <p:nvGrpSpPr>
                  <p:cNvPr id="16" name="Gruppo 15"/>
                  <p:cNvGrpSpPr/>
                  <p:nvPr/>
                </p:nvGrpSpPr>
                <p:grpSpPr>
                  <a:xfrm>
                    <a:off x="0" y="82601"/>
                    <a:ext cx="2438400" cy="2320239"/>
                    <a:chOff x="0" y="82601"/>
                    <a:chExt cx="2438400" cy="2320239"/>
                  </a:xfrm>
                </p:grpSpPr>
                <p:sp>
                  <p:nvSpPr>
                    <p:cNvPr id="19" name="Rettangolo 18"/>
                    <p:cNvSpPr/>
                    <p:nvPr/>
                  </p:nvSpPr>
                  <p:spPr>
                    <a:xfrm>
                      <a:off x="638175" y="82601"/>
                      <a:ext cx="1543792" cy="61751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400" dirty="0">
                          <a:solidFill>
                            <a:srgbClr val="0D0D0D"/>
                          </a:solidFill>
                          <a:effectLst/>
                          <a:ea typeface="Calibri"/>
                          <a:cs typeface="Times New Roman"/>
                        </a:rPr>
                        <a:t>Problema del Commesso Viaggiatore (TSP)</a:t>
                      </a:r>
                      <a:endParaRPr lang="it-IT" sz="14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  <p:cxnSp>
                  <p:nvCxnSpPr>
                    <p:cNvPr id="20" name="Connettore 1 19"/>
                    <p:cNvCxnSpPr/>
                    <p:nvPr/>
                  </p:nvCxnSpPr>
                  <p:spPr>
                    <a:xfrm>
                      <a:off x="1409700" y="700660"/>
                      <a:ext cx="0" cy="50863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nettore 1 20"/>
                    <p:cNvCxnSpPr/>
                    <p:nvPr/>
                  </p:nvCxnSpPr>
                  <p:spPr>
                    <a:xfrm>
                      <a:off x="381000" y="1171575"/>
                      <a:ext cx="2057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ttore 1 21"/>
                    <p:cNvCxnSpPr/>
                    <p:nvPr/>
                  </p:nvCxnSpPr>
                  <p:spPr>
                    <a:xfrm>
                      <a:off x="381000" y="1171575"/>
                      <a:ext cx="0" cy="4032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nettore 1 22"/>
                    <p:cNvCxnSpPr/>
                    <p:nvPr/>
                  </p:nvCxnSpPr>
                  <p:spPr>
                    <a:xfrm>
                      <a:off x="1409700" y="1171575"/>
                      <a:ext cx="0" cy="4032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Connettore 1 23"/>
                    <p:cNvCxnSpPr/>
                    <p:nvPr/>
                  </p:nvCxnSpPr>
                  <p:spPr>
                    <a:xfrm>
                      <a:off x="2438400" y="1178110"/>
                      <a:ext cx="0" cy="4032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Rettangolo 24"/>
                    <p:cNvSpPr/>
                    <p:nvPr/>
                  </p:nvSpPr>
                  <p:spPr>
                    <a:xfrm>
                      <a:off x="0" y="1571625"/>
                      <a:ext cx="828675" cy="83121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400" dirty="0">
                          <a:solidFill>
                            <a:srgbClr val="0D0D0D"/>
                          </a:solidFill>
                          <a:effectLst/>
                          <a:ea typeface="Calibri"/>
                          <a:cs typeface="Times New Roman"/>
                        </a:rPr>
                        <a:t>TSP con finestra temporale</a:t>
                      </a:r>
                      <a:endParaRPr lang="it-IT" sz="14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" name="Rettangolo 16"/>
                  <p:cNvSpPr/>
                  <p:nvPr/>
                </p:nvSpPr>
                <p:spPr>
                  <a:xfrm>
                    <a:off x="981075" y="1571625"/>
                    <a:ext cx="828675" cy="831215"/>
                  </a:xfrm>
                  <a:prstGeom prst="rect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it-IT" sz="1400" dirty="0">
                        <a:solidFill>
                          <a:srgbClr val="0D0D0D"/>
                        </a:solidFill>
                        <a:effectLst/>
                        <a:ea typeface="Calibri"/>
                        <a:cs typeface="Times New Roman"/>
                      </a:rPr>
                      <a:t>TSP </a:t>
                    </a:r>
                    <a:r>
                      <a:rPr lang="it-IT" sz="1400" dirty="0">
                        <a:solidFill>
                          <a:srgbClr val="0D0D0D"/>
                        </a:solidFill>
                        <a:ea typeface="Calibri"/>
                        <a:cs typeface="Times New Roman"/>
                      </a:rPr>
                      <a:t>con Profitti</a:t>
                    </a:r>
                    <a:endParaRPr lang="it-IT" sz="14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18" name="Rettangolo 17"/>
                  <p:cNvSpPr/>
                  <p:nvPr/>
                </p:nvSpPr>
                <p:spPr>
                  <a:xfrm>
                    <a:off x="2000250" y="1571625"/>
                    <a:ext cx="828675" cy="83121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it-IT" sz="1400" dirty="0">
                        <a:solidFill>
                          <a:srgbClr val="0D0D0D"/>
                        </a:solidFill>
                        <a:effectLst/>
                        <a:ea typeface="Calibri"/>
                        <a:cs typeface="Times New Roman"/>
                      </a:rPr>
                      <a:t>TSP Multiplo</a:t>
                    </a:r>
                    <a:endParaRPr lang="it-IT" sz="14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p:grpSp>
            <p:cxnSp>
              <p:nvCxnSpPr>
                <p:cNvPr id="11" name="Connettore 1 10"/>
                <p:cNvCxnSpPr/>
                <p:nvPr/>
              </p:nvCxnSpPr>
              <p:spPr>
                <a:xfrm>
                  <a:off x="1409700" y="2400300"/>
                  <a:ext cx="0" cy="4032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ttore 1 11"/>
                <p:cNvCxnSpPr/>
                <p:nvPr/>
              </p:nvCxnSpPr>
              <p:spPr>
                <a:xfrm>
                  <a:off x="396493" y="2800350"/>
                  <a:ext cx="2057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ttore 1 12"/>
                <p:cNvCxnSpPr/>
                <p:nvPr/>
              </p:nvCxnSpPr>
              <p:spPr>
                <a:xfrm>
                  <a:off x="396493" y="2800350"/>
                  <a:ext cx="0" cy="4032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ttore 1 13"/>
                <p:cNvCxnSpPr/>
                <p:nvPr/>
              </p:nvCxnSpPr>
              <p:spPr>
                <a:xfrm>
                  <a:off x="1409700" y="2800350"/>
                  <a:ext cx="0" cy="4032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ttore 1 14"/>
                <p:cNvCxnSpPr/>
                <p:nvPr/>
              </p:nvCxnSpPr>
              <p:spPr>
                <a:xfrm>
                  <a:off x="2453893" y="2811744"/>
                  <a:ext cx="0" cy="4032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ttangolo 8"/>
              <p:cNvSpPr/>
              <p:nvPr/>
            </p:nvSpPr>
            <p:spPr>
              <a:xfrm>
                <a:off x="-30960" y="3214969"/>
                <a:ext cx="828675" cy="831215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400" dirty="0" err="1">
                    <a:solidFill>
                      <a:srgbClr val="0D0D0D"/>
                    </a:solidFill>
                    <a:effectLst/>
                    <a:ea typeface="Calibri"/>
                    <a:cs typeface="Times New Roman"/>
                  </a:rPr>
                  <a:t>Profitable</a:t>
                </a:r>
                <a:r>
                  <a:rPr lang="it-IT" sz="1400" dirty="0">
                    <a:solidFill>
                      <a:srgbClr val="0D0D0D"/>
                    </a:solidFill>
                    <a:effectLst/>
                    <a:ea typeface="Calibri"/>
                    <a:cs typeface="Times New Roman"/>
                  </a:rPr>
                  <a:t> Tour Problem</a:t>
                </a:r>
                <a:endParaRPr lang="it-IT" sz="1400" dirty="0"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6" name="Rettangolo 5"/>
            <p:cNvSpPr/>
            <p:nvPr/>
          </p:nvSpPr>
          <p:spPr>
            <a:xfrm>
              <a:off x="984241" y="3225297"/>
              <a:ext cx="828675" cy="83121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t-IT" sz="1400" dirty="0" err="1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  <a:t>Selective</a:t>
              </a:r>
              <a:r>
                <a:rPr lang="it-IT" sz="1400" dirty="0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  <a:t> TSP </a:t>
              </a:r>
              <a:br>
                <a:rPr lang="it-IT" sz="1400" dirty="0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</a:br>
              <a:endParaRPr lang="it-IT" sz="14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7" name="Rettangolo 6"/>
            <p:cNvSpPr/>
            <p:nvPr/>
          </p:nvSpPr>
          <p:spPr>
            <a:xfrm>
              <a:off x="1972242" y="3232356"/>
              <a:ext cx="828675" cy="8312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t-IT" sz="1400" dirty="0" err="1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  <a:t>Prize</a:t>
              </a:r>
              <a:r>
                <a:rPr lang="it-IT" sz="1400" dirty="0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  <a:t> </a:t>
              </a:r>
              <a:r>
                <a:rPr lang="it-IT" sz="1400" dirty="0" err="1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  <a:t>Collecting</a:t>
              </a:r>
              <a:r>
                <a:rPr lang="it-IT" sz="1400" dirty="0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  <a:t> TSP</a:t>
              </a:r>
              <a:endParaRPr lang="it-IT" sz="1400" dirty="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26" name="Freccia in giù 25"/>
          <p:cNvSpPr/>
          <p:nvPr/>
        </p:nvSpPr>
        <p:spPr>
          <a:xfrm>
            <a:off x="4454619" y="5484654"/>
            <a:ext cx="234762" cy="464626"/>
          </a:xfrm>
          <a:prstGeom prst="downArrow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2948727" y="5916214"/>
            <a:ext cx="359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0070C0"/>
                </a:solidFill>
              </a:rPr>
              <a:t>Problema dell’orienteering</a:t>
            </a:r>
          </a:p>
        </p:txBody>
      </p:sp>
      <p:cxnSp>
        <p:nvCxnSpPr>
          <p:cNvPr id="27" name="Connettore 2 26"/>
          <p:cNvCxnSpPr>
            <a:stCxn id="17" idx="2"/>
            <a:endCxn id="6" idx="0"/>
          </p:cNvCxnSpPr>
          <p:nvPr/>
        </p:nvCxnSpPr>
        <p:spPr>
          <a:xfrm>
            <a:off x="4567190" y="3566333"/>
            <a:ext cx="4267" cy="93049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0387" y="426674"/>
            <a:ext cx="860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0070C0"/>
                </a:solidFill>
              </a:rPr>
              <a:t>Problema dell’orienteering</a:t>
            </a:r>
            <a:endParaRPr lang="it-IT" sz="3600" dirty="0">
              <a:solidFill>
                <a:srgbClr val="0070C0"/>
              </a:solidFill>
            </a:endParaRPr>
          </a:p>
        </p:txBody>
      </p:sp>
      <p:sp>
        <p:nvSpPr>
          <p:cNvPr id="177" name="Rettangolo 176"/>
          <p:cNvSpPr/>
          <p:nvPr/>
        </p:nvSpPr>
        <p:spPr>
          <a:xfrm>
            <a:off x="359532" y="1196752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Dato un grafo pieni con </a:t>
            </a:r>
            <a:r>
              <a:rPr lang="it-IT" sz="2400" i="1" dirty="0"/>
              <a:t>costi sugli archi</a:t>
            </a:r>
            <a:r>
              <a:rPr lang="it-IT" sz="2400" dirty="0"/>
              <a:t> e </a:t>
            </a:r>
            <a:r>
              <a:rPr lang="it-IT" sz="2400" i="1" dirty="0"/>
              <a:t>profitti sui nodi, </a:t>
            </a:r>
            <a:r>
              <a:rPr lang="it-IT" sz="2400" dirty="0"/>
              <a:t>l’obiettivo è determinare il </a:t>
            </a:r>
            <a:r>
              <a:rPr lang="it-IT" sz="2400" i="1" dirty="0"/>
              <a:t>circuito che massimizzi il profitto totale </a:t>
            </a:r>
            <a:r>
              <a:rPr lang="it-IT" sz="2400" dirty="0"/>
              <a:t>e che abbia un costo che non superi un </a:t>
            </a:r>
            <a:r>
              <a:rPr lang="it-IT" sz="2400" i="1" dirty="0"/>
              <a:t>prefissato limite massimo</a:t>
            </a:r>
            <a:r>
              <a:rPr lang="it-IT" sz="2400" dirty="0"/>
              <a:t>.</a:t>
            </a:r>
          </a:p>
        </p:txBody>
      </p:sp>
      <p:grpSp>
        <p:nvGrpSpPr>
          <p:cNvPr id="24" name="Gruppo 23"/>
          <p:cNvGrpSpPr/>
          <p:nvPr/>
        </p:nvGrpSpPr>
        <p:grpSpPr>
          <a:xfrm>
            <a:off x="556829" y="2780928"/>
            <a:ext cx="3405756" cy="2808312"/>
            <a:chOff x="755576" y="3429000"/>
            <a:chExt cx="3405756" cy="2808312"/>
          </a:xfrm>
        </p:grpSpPr>
        <p:grpSp>
          <p:nvGrpSpPr>
            <p:cNvPr id="18" name="Gruppo 17"/>
            <p:cNvGrpSpPr/>
            <p:nvPr/>
          </p:nvGrpSpPr>
          <p:grpSpPr>
            <a:xfrm>
              <a:off x="1048696" y="3861048"/>
              <a:ext cx="2968205" cy="2234301"/>
              <a:chOff x="1279690" y="1938318"/>
              <a:chExt cx="2442943" cy="1717165"/>
            </a:xfrm>
          </p:grpSpPr>
          <p:grpSp>
            <p:nvGrpSpPr>
              <p:cNvPr id="15" name="Gruppo 14"/>
              <p:cNvGrpSpPr/>
              <p:nvPr/>
            </p:nvGrpSpPr>
            <p:grpSpPr>
              <a:xfrm>
                <a:off x="1279690" y="1942750"/>
                <a:ext cx="2255777" cy="1551406"/>
                <a:chOff x="2771800" y="2276872"/>
                <a:chExt cx="2255777" cy="1551406"/>
              </a:xfrm>
            </p:grpSpPr>
            <p:grpSp>
              <p:nvGrpSpPr>
                <p:cNvPr id="14" name="Gruppo 13"/>
                <p:cNvGrpSpPr/>
                <p:nvPr/>
              </p:nvGrpSpPr>
              <p:grpSpPr>
                <a:xfrm>
                  <a:off x="2771800" y="2276872"/>
                  <a:ext cx="2255777" cy="1551406"/>
                  <a:chOff x="2771800" y="2276872"/>
                  <a:chExt cx="2255777" cy="1551406"/>
                </a:xfrm>
              </p:grpSpPr>
              <p:grpSp>
                <p:nvGrpSpPr>
                  <p:cNvPr id="13" name="Gruppo 12"/>
                  <p:cNvGrpSpPr/>
                  <p:nvPr/>
                </p:nvGrpSpPr>
                <p:grpSpPr>
                  <a:xfrm>
                    <a:off x="2771800" y="2276872"/>
                    <a:ext cx="2255777" cy="1551406"/>
                    <a:chOff x="2771800" y="2276872"/>
                    <a:chExt cx="2255777" cy="1551406"/>
                  </a:xfrm>
                </p:grpSpPr>
                <p:grpSp>
                  <p:nvGrpSpPr>
                    <p:cNvPr id="12" name="Gruppo 11"/>
                    <p:cNvGrpSpPr/>
                    <p:nvPr/>
                  </p:nvGrpSpPr>
                  <p:grpSpPr>
                    <a:xfrm>
                      <a:off x="2771800" y="2276872"/>
                      <a:ext cx="2211157" cy="1551406"/>
                      <a:chOff x="2771800" y="2276872"/>
                      <a:chExt cx="2211157" cy="1551406"/>
                    </a:xfrm>
                  </p:grpSpPr>
                  <p:grpSp>
                    <p:nvGrpSpPr>
                      <p:cNvPr id="11" name="Gruppo 10"/>
                      <p:cNvGrpSpPr/>
                      <p:nvPr/>
                    </p:nvGrpSpPr>
                    <p:grpSpPr>
                      <a:xfrm>
                        <a:off x="2771800" y="2276872"/>
                        <a:ext cx="2211157" cy="1530315"/>
                        <a:chOff x="2771800" y="2276872"/>
                        <a:chExt cx="2211157" cy="1530315"/>
                      </a:xfrm>
                    </p:grpSpPr>
                    <p:cxnSp>
                      <p:nvCxnSpPr>
                        <p:cNvPr id="30" name="Connettore 1 29"/>
                        <p:cNvCxnSpPr>
                          <a:stCxn id="4" idx="6"/>
                          <a:endCxn id="6" idx="2"/>
                        </p:cNvCxnSpPr>
                        <p:nvPr/>
                      </p:nvCxnSpPr>
                      <p:spPr>
                        <a:xfrm flipV="1">
                          <a:off x="2915816" y="2854942"/>
                          <a:ext cx="1944216" cy="61597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" name="Gruppo 9"/>
                        <p:cNvGrpSpPr/>
                        <p:nvPr/>
                      </p:nvGrpSpPr>
                      <p:grpSpPr>
                        <a:xfrm>
                          <a:off x="2771800" y="2276872"/>
                          <a:ext cx="2211157" cy="1530315"/>
                          <a:chOff x="2771800" y="2276872"/>
                          <a:chExt cx="2211157" cy="1530315"/>
                        </a:xfrm>
                      </p:grpSpPr>
                      <p:cxnSp>
                        <p:nvCxnSpPr>
                          <p:cNvPr id="20" name="Connettore 1 19"/>
                          <p:cNvCxnSpPr>
                            <a:stCxn id="4" idx="5"/>
                            <a:endCxn id="8" idx="2"/>
                          </p:cNvCxnSpPr>
                          <p:nvPr/>
                        </p:nvCxnSpPr>
                        <p:spPr>
                          <a:xfrm>
                            <a:off x="2894725" y="3521837"/>
                            <a:ext cx="999115" cy="234433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9" name="Gruppo 8"/>
                          <p:cNvGrpSpPr/>
                          <p:nvPr/>
                        </p:nvGrpSpPr>
                        <p:grpSpPr>
                          <a:xfrm>
                            <a:off x="2771800" y="2276872"/>
                            <a:ext cx="2211157" cy="1530315"/>
                            <a:chOff x="2771800" y="2276872"/>
                            <a:chExt cx="2211157" cy="1530315"/>
                          </a:xfrm>
                        </p:grpSpPr>
                        <p:cxnSp>
                          <p:nvCxnSpPr>
                            <p:cNvPr id="49" name="Connettore 1 48"/>
                            <p:cNvCxnSpPr>
                              <a:stCxn id="5" idx="5"/>
                              <a:endCxn id="6" idx="5"/>
                            </p:cNvCxnSpPr>
                            <p:nvPr/>
                          </p:nvCxnSpPr>
                          <p:spPr>
                            <a:xfrm>
                              <a:off x="4514905" y="2399797"/>
                              <a:ext cx="468052" cy="506062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" name="Connettore 1 15"/>
                            <p:cNvCxnSpPr>
                              <a:stCxn id="4" idx="0"/>
                            </p:cNvCxnSpPr>
                            <p:nvPr/>
                          </p:nvCxnSpPr>
                          <p:spPr>
                            <a:xfrm flipV="1">
                              <a:off x="2843808" y="2780929"/>
                              <a:ext cx="458394" cy="617983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" name="Connettore 1 22"/>
                            <p:cNvCxnSpPr>
                              <a:endCxn id="5" idx="2"/>
                            </p:cNvCxnSpPr>
                            <p:nvPr/>
                          </p:nvCxnSpPr>
                          <p:spPr>
                            <a:xfrm flipV="1">
                              <a:off x="3394282" y="2348880"/>
                              <a:ext cx="997698" cy="343638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5" name="Connettore 1 24"/>
                            <p:cNvCxnSpPr>
                              <a:stCxn id="3" idx="5"/>
                              <a:endCxn id="8" idx="1"/>
                            </p:cNvCxnSpPr>
                            <p:nvPr/>
                          </p:nvCxnSpPr>
                          <p:spPr>
                            <a:xfrm>
                              <a:off x="3398781" y="2759837"/>
                              <a:ext cx="516150" cy="94551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8" name="Connettore 1 27"/>
                            <p:cNvCxnSpPr>
                              <a:endCxn id="5" idx="3"/>
                            </p:cNvCxnSpPr>
                            <p:nvPr/>
                          </p:nvCxnSpPr>
                          <p:spPr>
                            <a:xfrm flipV="1">
                              <a:off x="2817839" y="2399797"/>
                              <a:ext cx="1595232" cy="107112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Connettore 1 32"/>
                            <p:cNvCxnSpPr>
                              <a:endCxn id="7" idx="2"/>
                            </p:cNvCxnSpPr>
                            <p:nvPr/>
                          </p:nvCxnSpPr>
                          <p:spPr>
                            <a:xfrm>
                              <a:off x="2771800" y="3484605"/>
                              <a:ext cx="2111761" cy="12564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5" name="Connettore 1 44"/>
                            <p:cNvCxnSpPr>
                              <a:endCxn id="6" idx="2"/>
                            </p:cNvCxnSpPr>
                            <p:nvPr/>
                          </p:nvCxnSpPr>
                          <p:spPr>
                            <a:xfrm>
                              <a:off x="3357380" y="2708920"/>
                              <a:ext cx="1502652" cy="146022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7" name="Connettore 1 46"/>
                            <p:cNvCxnSpPr>
                              <a:endCxn id="7" idx="1"/>
                            </p:cNvCxnSpPr>
                            <p:nvPr/>
                          </p:nvCxnSpPr>
                          <p:spPr>
                            <a:xfrm>
                              <a:off x="3332786" y="2731599"/>
                              <a:ext cx="1571866" cy="827732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3" name="Connettore 1 52"/>
                            <p:cNvCxnSpPr/>
                            <p:nvPr/>
                          </p:nvCxnSpPr>
                          <p:spPr>
                            <a:xfrm flipH="1">
                              <a:off x="4955569" y="2909900"/>
                              <a:ext cx="11814" cy="628340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5" name="Connettore 1 54"/>
                            <p:cNvCxnSpPr/>
                            <p:nvPr/>
                          </p:nvCxnSpPr>
                          <p:spPr>
                            <a:xfrm flipH="1">
                              <a:off x="4037856" y="3639053"/>
                              <a:ext cx="894184" cy="117217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7" name="Connettore 1 56"/>
                            <p:cNvCxnSpPr>
                              <a:stCxn id="6" idx="3"/>
                              <a:endCxn id="8" idx="7"/>
                            </p:cNvCxnSpPr>
                            <p:nvPr/>
                          </p:nvCxnSpPr>
                          <p:spPr>
                            <a:xfrm flipH="1">
                              <a:off x="4016765" y="2905859"/>
                              <a:ext cx="864358" cy="799494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2" name="Connettore 1 61"/>
                            <p:cNvCxnSpPr>
                              <a:stCxn id="5" idx="4"/>
                              <a:endCxn id="7" idx="4"/>
                            </p:cNvCxnSpPr>
                            <p:nvPr/>
                          </p:nvCxnSpPr>
                          <p:spPr>
                            <a:xfrm>
                              <a:off x="4463988" y="2420888"/>
                              <a:ext cx="491581" cy="126136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5" name="Connettore 1 64"/>
                            <p:cNvCxnSpPr>
                              <a:stCxn id="8" idx="3"/>
                            </p:cNvCxnSpPr>
                            <p:nvPr/>
                          </p:nvCxnSpPr>
                          <p:spPr>
                            <a:xfrm flipV="1">
                              <a:off x="3914931" y="2370299"/>
                              <a:ext cx="534013" cy="143688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" name="Ovale 2"/>
                            <p:cNvSpPr/>
                            <p:nvPr/>
                          </p:nvSpPr>
                          <p:spPr>
                            <a:xfrm>
                              <a:off x="3275856" y="2636912"/>
                              <a:ext cx="144016" cy="144016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5" name="Ovale 4"/>
                            <p:cNvSpPr/>
                            <p:nvPr/>
                          </p:nvSpPr>
                          <p:spPr>
                            <a:xfrm>
                              <a:off x="4391980" y="2276872"/>
                              <a:ext cx="144016" cy="144016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8" name="Ovale 7"/>
                      <p:cNvSpPr/>
                      <p:nvPr/>
                    </p:nvSpPr>
                    <p:spPr>
                      <a:xfrm>
                        <a:off x="3893840" y="3684262"/>
                        <a:ext cx="144016" cy="14401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sp>
                  <p:nvSpPr>
                    <p:cNvPr id="7" name="Ovale 6"/>
                    <p:cNvSpPr/>
                    <p:nvPr/>
                  </p:nvSpPr>
                  <p:spPr>
                    <a:xfrm>
                      <a:off x="4883561" y="3538240"/>
                      <a:ext cx="144016" cy="14401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sp>
                <p:nvSpPr>
                  <p:cNvPr id="4" name="Ovale 3"/>
                  <p:cNvSpPr/>
                  <p:nvPr/>
                </p:nvSpPr>
                <p:spPr>
                  <a:xfrm>
                    <a:off x="2771800" y="3398912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6" name="Ovale 5"/>
                <p:cNvSpPr/>
                <p:nvPr/>
              </p:nvSpPr>
              <p:spPr>
                <a:xfrm>
                  <a:off x="4860032" y="278293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7" name="CasellaDiTesto 16"/>
              <p:cNvSpPr txBox="1"/>
              <p:nvPr/>
            </p:nvSpPr>
            <p:spPr>
              <a:xfrm>
                <a:off x="2164746" y="193831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5</a:t>
                </a:r>
                <a:endParaRPr lang="it-IT" dirty="0"/>
              </a:p>
            </p:txBody>
          </p:sp>
          <p:sp>
            <p:nvSpPr>
              <p:cNvPr id="61" name="CasellaDiTesto 60"/>
              <p:cNvSpPr txBox="1"/>
              <p:nvPr/>
            </p:nvSpPr>
            <p:spPr>
              <a:xfrm>
                <a:off x="1331640" y="256490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4</a:t>
                </a:r>
                <a:endParaRPr lang="it-IT" dirty="0"/>
              </a:p>
            </p:txBody>
          </p:sp>
          <p:sp>
            <p:nvSpPr>
              <p:cNvPr id="63" name="CasellaDiTesto 62"/>
              <p:cNvSpPr txBox="1"/>
              <p:nvPr/>
            </p:nvSpPr>
            <p:spPr>
              <a:xfrm>
                <a:off x="1696245" y="32593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6</a:t>
                </a:r>
                <a:endParaRPr lang="it-IT" dirty="0"/>
              </a:p>
            </p:txBody>
          </p:sp>
          <p:sp>
            <p:nvSpPr>
              <p:cNvPr id="64" name="CasellaDiTesto 63"/>
              <p:cNvSpPr txBox="1"/>
              <p:nvPr/>
            </p:nvSpPr>
            <p:spPr>
              <a:xfrm>
                <a:off x="3106496" y="19888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3</a:t>
                </a:r>
                <a:endParaRPr lang="it-IT" dirty="0"/>
              </a:p>
            </p:txBody>
          </p:sp>
          <p:sp>
            <p:nvSpPr>
              <p:cNvPr id="66" name="CasellaDiTesto 65"/>
              <p:cNvSpPr txBox="1"/>
              <p:nvPr/>
            </p:nvSpPr>
            <p:spPr>
              <a:xfrm>
                <a:off x="2812403" y="331692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5</a:t>
                </a:r>
                <a:endParaRPr lang="it-IT" dirty="0"/>
              </a:p>
            </p:txBody>
          </p:sp>
          <p:sp>
            <p:nvSpPr>
              <p:cNvPr id="67" name="CasellaDiTesto 66"/>
              <p:cNvSpPr txBox="1"/>
              <p:nvPr/>
            </p:nvSpPr>
            <p:spPr>
              <a:xfrm>
                <a:off x="3433771" y="265953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4</a:t>
                </a:r>
                <a:endParaRPr lang="it-IT" dirty="0"/>
              </a:p>
            </p:txBody>
          </p:sp>
          <p:sp>
            <p:nvSpPr>
              <p:cNvPr id="68" name="CasellaDiTesto 67"/>
              <p:cNvSpPr txBox="1"/>
              <p:nvPr/>
            </p:nvSpPr>
            <p:spPr>
              <a:xfrm>
                <a:off x="1835696" y="29249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12</a:t>
                </a:r>
                <a:endParaRPr lang="it-IT" dirty="0"/>
              </a:p>
            </p:txBody>
          </p:sp>
          <p:sp>
            <p:nvSpPr>
              <p:cNvPr id="97" name="CasellaDiTesto 96"/>
              <p:cNvSpPr txBox="1"/>
              <p:nvPr/>
            </p:nvSpPr>
            <p:spPr>
              <a:xfrm>
                <a:off x="2090712" y="25863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12</a:t>
                </a:r>
                <a:endParaRPr lang="it-IT" dirty="0"/>
              </a:p>
            </p:txBody>
          </p:sp>
          <p:sp>
            <p:nvSpPr>
              <p:cNvPr id="98" name="CasellaDiTesto 97"/>
              <p:cNvSpPr txBox="1"/>
              <p:nvPr/>
            </p:nvSpPr>
            <p:spPr>
              <a:xfrm>
                <a:off x="1762858" y="244237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9</a:t>
                </a:r>
                <a:endParaRPr lang="it-IT" dirty="0"/>
              </a:p>
            </p:txBody>
          </p:sp>
          <p:sp>
            <p:nvSpPr>
              <p:cNvPr id="99" name="CasellaDiTesto 98"/>
              <p:cNvSpPr txBox="1"/>
              <p:nvPr/>
            </p:nvSpPr>
            <p:spPr>
              <a:xfrm>
                <a:off x="2733933" y="263691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8</a:t>
                </a:r>
                <a:endParaRPr lang="it-IT" dirty="0"/>
              </a:p>
            </p:txBody>
          </p:sp>
          <p:sp>
            <p:nvSpPr>
              <p:cNvPr id="100" name="CasellaDiTesto 99"/>
              <p:cNvSpPr txBox="1"/>
              <p:nvPr/>
            </p:nvSpPr>
            <p:spPr>
              <a:xfrm>
                <a:off x="2520017" y="217960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7</a:t>
                </a:r>
                <a:endParaRPr lang="it-IT" dirty="0"/>
              </a:p>
            </p:txBody>
          </p:sp>
          <p:sp>
            <p:nvSpPr>
              <p:cNvPr id="101" name="CasellaDiTesto 100"/>
              <p:cNvSpPr txBox="1"/>
              <p:nvPr/>
            </p:nvSpPr>
            <p:spPr>
              <a:xfrm>
                <a:off x="3059832" y="280241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9</a:t>
                </a:r>
                <a:endParaRPr lang="it-IT" dirty="0"/>
              </a:p>
            </p:txBody>
          </p:sp>
          <p:sp>
            <p:nvSpPr>
              <p:cNvPr id="102" name="CasellaDiTesto 101"/>
              <p:cNvSpPr txBox="1"/>
              <p:nvPr/>
            </p:nvSpPr>
            <p:spPr>
              <a:xfrm>
                <a:off x="2234728" y="237036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13</a:t>
                </a:r>
                <a:endParaRPr lang="it-IT" dirty="0"/>
              </a:p>
            </p:txBody>
          </p:sp>
        </p:grpSp>
        <p:sp>
          <p:nvSpPr>
            <p:cNvPr id="81" name="CasellaDiTesto 80"/>
            <p:cNvSpPr txBox="1"/>
            <p:nvPr/>
          </p:nvSpPr>
          <p:spPr>
            <a:xfrm>
              <a:off x="1475656" y="40686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3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CasellaDiTesto 81"/>
            <p:cNvSpPr txBox="1"/>
            <p:nvPr/>
          </p:nvSpPr>
          <p:spPr>
            <a:xfrm>
              <a:off x="755576" y="525068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2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CasellaDiTesto 82"/>
            <p:cNvSpPr txBox="1"/>
            <p:nvPr/>
          </p:nvSpPr>
          <p:spPr>
            <a:xfrm>
              <a:off x="2339752" y="58987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4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CasellaDiTesto 83"/>
            <p:cNvSpPr txBox="1"/>
            <p:nvPr/>
          </p:nvSpPr>
          <p:spPr>
            <a:xfrm>
              <a:off x="2942015" y="3429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10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CasellaDiTesto 84"/>
            <p:cNvSpPr txBox="1"/>
            <p:nvPr/>
          </p:nvSpPr>
          <p:spPr>
            <a:xfrm>
              <a:off x="3841415" y="43952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7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CasellaDiTesto 85"/>
            <p:cNvSpPr txBox="1"/>
            <p:nvPr/>
          </p:nvSpPr>
          <p:spPr>
            <a:xfrm>
              <a:off x="3872470" y="56954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2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8" name="Gruppo 87"/>
          <p:cNvGrpSpPr/>
          <p:nvPr/>
        </p:nvGrpSpPr>
        <p:grpSpPr>
          <a:xfrm>
            <a:off x="4622628" y="2780928"/>
            <a:ext cx="3405756" cy="2808312"/>
            <a:chOff x="755576" y="3429000"/>
            <a:chExt cx="3405756" cy="2808312"/>
          </a:xfrm>
        </p:grpSpPr>
        <p:grpSp>
          <p:nvGrpSpPr>
            <p:cNvPr id="89" name="Gruppo 88"/>
            <p:cNvGrpSpPr/>
            <p:nvPr/>
          </p:nvGrpSpPr>
          <p:grpSpPr>
            <a:xfrm>
              <a:off x="1048696" y="3861048"/>
              <a:ext cx="2968205" cy="2234301"/>
              <a:chOff x="1279690" y="1938318"/>
              <a:chExt cx="2442943" cy="1717165"/>
            </a:xfrm>
          </p:grpSpPr>
          <p:grpSp>
            <p:nvGrpSpPr>
              <p:cNvPr id="96" name="Gruppo 95"/>
              <p:cNvGrpSpPr/>
              <p:nvPr/>
            </p:nvGrpSpPr>
            <p:grpSpPr>
              <a:xfrm>
                <a:off x="1279690" y="1942750"/>
                <a:ext cx="2255777" cy="1551406"/>
                <a:chOff x="2771800" y="2276872"/>
                <a:chExt cx="2255777" cy="1551406"/>
              </a:xfrm>
            </p:grpSpPr>
            <p:grpSp>
              <p:nvGrpSpPr>
                <p:cNvPr id="116" name="Gruppo 115"/>
                <p:cNvGrpSpPr/>
                <p:nvPr/>
              </p:nvGrpSpPr>
              <p:grpSpPr>
                <a:xfrm>
                  <a:off x="2771800" y="2276872"/>
                  <a:ext cx="2255777" cy="1551406"/>
                  <a:chOff x="2771800" y="2276872"/>
                  <a:chExt cx="2255777" cy="1551406"/>
                </a:xfrm>
              </p:grpSpPr>
              <p:grpSp>
                <p:nvGrpSpPr>
                  <p:cNvPr id="118" name="Gruppo 117"/>
                  <p:cNvGrpSpPr/>
                  <p:nvPr/>
                </p:nvGrpSpPr>
                <p:grpSpPr>
                  <a:xfrm>
                    <a:off x="2771800" y="2276872"/>
                    <a:ext cx="2255777" cy="1551406"/>
                    <a:chOff x="2771800" y="2276872"/>
                    <a:chExt cx="2255777" cy="1551406"/>
                  </a:xfrm>
                </p:grpSpPr>
                <p:grpSp>
                  <p:nvGrpSpPr>
                    <p:cNvPr id="120" name="Gruppo 119"/>
                    <p:cNvGrpSpPr/>
                    <p:nvPr/>
                  </p:nvGrpSpPr>
                  <p:grpSpPr>
                    <a:xfrm>
                      <a:off x="2771800" y="2276872"/>
                      <a:ext cx="2211157" cy="1551406"/>
                      <a:chOff x="2771800" y="2276872"/>
                      <a:chExt cx="2211157" cy="1551406"/>
                    </a:xfrm>
                  </p:grpSpPr>
                  <p:grpSp>
                    <p:nvGrpSpPr>
                      <p:cNvPr id="122" name="Gruppo 121"/>
                      <p:cNvGrpSpPr/>
                      <p:nvPr/>
                    </p:nvGrpSpPr>
                    <p:grpSpPr>
                      <a:xfrm>
                        <a:off x="2771800" y="2276872"/>
                        <a:ext cx="2211157" cy="1530315"/>
                        <a:chOff x="2771800" y="2276872"/>
                        <a:chExt cx="2211157" cy="1530315"/>
                      </a:xfrm>
                    </p:grpSpPr>
                    <p:cxnSp>
                      <p:nvCxnSpPr>
                        <p:cNvPr id="124" name="Connettore 1 123"/>
                        <p:cNvCxnSpPr>
                          <a:stCxn id="119" idx="6"/>
                          <a:endCxn id="117" idx="2"/>
                        </p:cNvCxnSpPr>
                        <p:nvPr/>
                      </p:nvCxnSpPr>
                      <p:spPr>
                        <a:xfrm flipV="1">
                          <a:off x="2915816" y="2854942"/>
                          <a:ext cx="1944216" cy="61597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25" name="Gruppo 124"/>
                        <p:cNvGrpSpPr/>
                        <p:nvPr/>
                      </p:nvGrpSpPr>
                      <p:grpSpPr>
                        <a:xfrm>
                          <a:off x="2771800" y="2276872"/>
                          <a:ext cx="2211157" cy="1530315"/>
                          <a:chOff x="2771800" y="2276872"/>
                          <a:chExt cx="2211157" cy="1530315"/>
                        </a:xfrm>
                      </p:grpSpPr>
                      <p:cxnSp>
                        <p:nvCxnSpPr>
                          <p:cNvPr id="126" name="Connettore 1 125"/>
                          <p:cNvCxnSpPr>
                            <a:stCxn id="119" idx="5"/>
                            <a:endCxn id="123" idx="2"/>
                          </p:cNvCxnSpPr>
                          <p:nvPr/>
                        </p:nvCxnSpPr>
                        <p:spPr>
                          <a:xfrm>
                            <a:off x="2894725" y="3521837"/>
                            <a:ext cx="999115" cy="234433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27" name="Gruppo 126"/>
                          <p:cNvGrpSpPr/>
                          <p:nvPr/>
                        </p:nvGrpSpPr>
                        <p:grpSpPr>
                          <a:xfrm>
                            <a:off x="2771800" y="2276872"/>
                            <a:ext cx="2211157" cy="1530315"/>
                            <a:chOff x="2771800" y="2276872"/>
                            <a:chExt cx="2211157" cy="1530315"/>
                          </a:xfrm>
                        </p:grpSpPr>
                        <p:cxnSp>
                          <p:nvCxnSpPr>
                            <p:cNvPr id="128" name="Connettore 1 127"/>
                            <p:cNvCxnSpPr>
                              <a:stCxn id="142" idx="5"/>
                              <a:endCxn id="117" idx="5"/>
                            </p:cNvCxnSpPr>
                            <p:nvPr/>
                          </p:nvCxnSpPr>
                          <p:spPr>
                            <a:xfrm>
                              <a:off x="4514905" y="2399797"/>
                              <a:ext cx="468052" cy="506062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9" name="Connettore 1 128"/>
                            <p:cNvCxnSpPr>
                              <a:stCxn id="119" idx="0"/>
                            </p:cNvCxnSpPr>
                            <p:nvPr/>
                          </p:nvCxnSpPr>
                          <p:spPr>
                            <a:xfrm flipV="1">
                              <a:off x="2843808" y="2780929"/>
                              <a:ext cx="458394" cy="617983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0" name="Connettore 1 129"/>
                            <p:cNvCxnSpPr>
                              <a:endCxn id="142" idx="2"/>
                            </p:cNvCxnSpPr>
                            <p:nvPr/>
                          </p:nvCxnSpPr>
                          <p:spPr>
                            <a:xfrm flipV="1">
                              <a:off x="3394282" y="2348880"/>
                              <a:ext cx="997698" cy="343638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1" name="Connettore 1 130"/>
                            <p:cNvCxnSpPr>
                              <a:stCxn id="141" idx="5"/>
                              <a:endCxn id="123" idx="1"/>
                            </p:cNvCxnSpPr>
                            <p:nvPr/>
                          </p:nvCxnSpPr>
                          <p:spPr>
                            <a:xfrm>
                              <a:off x="3398781" y="2759837"/>
                              <a:ext cx="516150" cy="945516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2" name="Connettore 1 131"/>
                            <p:cNvCxnSpPr>
                              <a:endCxn id="142" idx="3"/>
                            </p:cNvCxnSpPr>
                            <p:nvPr/>
                          </p:nvCxnSpPr>
                          <p:spPr>
                            <a:xfrm flipV="1">
                              <a:off x="2817839" y="2399797"/>
                              <a:ext cx="1595232" cy="107112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3" name="Connettore 1 132"/>
                            <p:cNvCxnSpPr>
                              <a:endCxn id="121" idx="2"/>
                            </p:cNvCxnSpPr>
                            <p:nvPr/>
                          </p:nvCxnSpPr>
                          <p:spPr>
                            <a:xfrm>
                              <a:off x="2771800" y="3484605"/>
                              <a:ext cx="2111761" cy="12564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4" name="Connettore 1 133"/>
                            <p:cNvCxnSpPr>
                              <a:endCxn id="117" idx="2"/>
                            </p:cNvCxnSpPr>
                            <p:nvPr/>
                          </p:nvCxnSpPr>
                          <p:spPr>
                            <a:xfrm>
                              <a:off x="3357380" y="2708920"/>
                              <a:ext cx="1502652" cy="146022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5" name="Connettore 1 134"/>
                            <p:cNvCxnSpPr>
                              <a:endCxn id="121" idx="1"/>
                            </p:cNvCxnSpPr>
                            <p:nvPr/>
                          </p:nvCxnSpPr>
                          <p:spPr>
                            <a:xfrm>
                              <a:off x="3332786" y="2731599"/>
                              <a:ext cx="1571866" cy="827732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6" name="Connettore 1 135"/>
                            <p:cNvCxnSpPr/>
                            <p:nvPr/>
                          </p:nvCxnSpPr>
                          <p:spPr>
                            <a:xfrm flipH="1">
                              <a:off x="4955569" y="2909900"/>
                              <a:ext cx="11814" cy="628340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7" name="Connettore 1 136"/>
                            <p:cNvCxnSpPr/>
                            <p:nvPr/>
                          </p:nvCxnSpPr>
                          <p:spPr>
                            <a:xfrm flipH="1">
                              <a:off x="4037856" y="3639053"/>
                              <a:ext cx="894184" cy="117217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8" name="Connettore 1 137"/>
                            <p:cNvCxnSpPr>
                              <a:stCxn id="117" idx="3"/>
                              <a:endCxn id="123" idx="7"/>
                            </p:cNvCxnSpPr>
                            <p:nvPr/>
                          </p:nvCxnSpPr>
                          <p:spPr>
                            <a:xfrm flipH="1">
                              <a:off x="4016765" y="2905859"/>
                              <a:ext cx="864358" cy="799494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9" name="Connettore 1 138"/>
                            <p:cNvCxnSpPr>
                              <a:stCxn id="142" idx="4"/>
                              <a:endCxn id="121" idx="4"/>
                            </p:cNvCxnSpPr>
                            <p:nvPr/>
                          </p:nvCxnSpPr>
                          <p:spPr>
                            <a:xfrm>
                              <a:off x="4463988" y="2420888"/>
                              <a:ext cx="491581" cy="126136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0" name="Connettore 1 139"/>
                            <p:cNvCxnSpPr>
                              <a:stCxn id="123" idx="3"/>
                            </p:cNvCxnSpPr>
                            <p:nvPr/>
                          </p:nvCxnSpPr>
                          <p:spPr>
                            <a:xfrm flipV="1">
                              <a:off x="3914931" y="2370299"/>
                              <a:ext cx="534013" cy="143688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1" name="Ovale 140"/>
                            <p:cNvSpPr/>
                            <p:nvPr/>
                          </p:nvSpPr>
                          <p:spPr>
                            <a:xfrm>
                              <a:off x="3275856" y="2636912"/>
                              <a:ext cx="144016" cy="144016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42" name="Ovale 141"/>
                            <p:cNvSpPr/>
                            <p:nvPr/>
                          </p:nvSpPr>
                          <p:spPr>
                            <a:xfrm>
                              <a:off x="4391980" y="2276872"/>
                              <a:ext cx="144016" cy="144016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23" name="Ovale 122"/>
                      <p:cNvSpPr/>
                      <p:nvPr/>
                    </p:nvSpPr>
                    <p:spPr>
                      <a:xfrm>
                        <a:off x="3893840" y="3684262"/>
                        <a:ext cx="144016" cy="14401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sp>
                  <p:nvSpPr>
                    <p:cNvPr id="121" name="Ovale 120"/>
                    <p:cNvSpPr/>
                    <p:nvPr/>
                  </p:nvSpPr>
                  <p:spPr>
                    <a:xfrm>
                      <a:off x="4883561" y="3538240"/>
                      <a:ext cx="144016" cy="14401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sp>
                <p:nvSpPr>
                  <p:cNvPr id="119" name="Ovale 118"/>
                  <p:cNvSpPr/>
                  <p:nvPr/>
                </p:nvSpPr>
                <p:spPr>
                  <a:xfrm>
                    <a:off x="2771800" y="3398912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17" name="Ovale 116"/>
                <p:cNvSpPr/>
                <p:nvPr/>
              </p:nvSpPr>
              <p:spPr>
                <a:xfrm>
                  <a:off x="4860032" y="2782934"/>
                  <a:ext cx="144016" cy="1440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03" name="CasellaDiTesto 102"/>
              <p:cNvSpPr txBox="1"/>
              <p:nvPr/>
            </p:nvSpPr>
            <p:spPr>
              <a:xfrm>
                <a:off x="2164746" y="193831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5</a:t>
                </a:r>
                <a:endParaRPr lang="it-IT" dirty="0"/>
              </a:p>
            </p:txBody>
          </p:sp>
          <p:sp>
            <p:nvSpPr>
              <p:cNvPr id="104" name="CasellaDiTesto 103"/>
              <p:cNvSpPr txBox="1"/>
              <p:nvPr/>
            </p:nvSpPr>
            <p:spPr>
              <a:xfrm>
                <a:off x="1331640" y="256490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4</a:t>
                </a:r>
                <a:endParaRPr lang="it-IT" dirty="0"/>
              </a:p>
            </p:txBody>
          </p:sp>
          <p:sp>
            <p:nvSpPr>
              <p:cNvPr id="105" name="CasellaDiTesto 104"/>
              <p:cNvSpPr txBox="1"/>
              <p:nvPr/>
            </p:nvSpPr>
            <p:spPr>
              <a:xfrm>
                <a:off x="1696245" y="32593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6</a:t>
                </a:r>
                <a:endParaRPr lang="it-IT" dirty="0"/>
              </a:p>
            </p:txBody>
          </p:sp>
          <p:sp>
            <p:nvSpPr>
              <p:cNvPr id="106" name="CasellaDiTesto 105"/>
              <p:cNvSpPr txBox="1"/>
              <p:nvPr/>
            </p:nvSpPr>
            <p:spPr>
              <a:xfrm>
                <a:off x="3106496" y="19888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3</a:t>
                </a:r>
                <a:endParaRPr lang="it-IT" dirty="0"/>
              </a:p>
            </p:txBody>
          </p:sp>
          <p:sp>
            <p:nvSpPr>
              <p:cNvPr id="107" name="CasellaDiTesto 106"/>
              <p:cNvSpPr txBox="1"/>
              <p:nvPr/>
            </p:nvSpPr>
            <p:spPr>
              <a:xfrm>
                <a:off x="2812403" y="331692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5</a:t>
                </a:r>
                <a:endParaRPr lang="it-IT" dirty="0"/>
              </a:p>
            </p:txBody>
          </p:sp>
          <p:sp>
            <p:nvSpPr>
              <p:cNvPr id="108" name="CasellaDiTesto 107"/>
              <p:cNvSpPr txBox="1"/>
              <p:nvPr/>
            </p:nvSpPr>
            <p:spPr>
              <a:xfrm>
                <a:off x="3433771" y="265953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4</a:t>
                </a:r>
                <a:endParaRPr lang="it-IT" dirty="0"/>
              </a:p>
            </p:txBody>
          </p:sp>
          <p:sp>
            <p:nvSpPr>
              <p:cNvPr id="109" name="CasellaDiTesto 108"/>
              <p:cNvSpPr txBox="1"/>
              <p:nvPr/>
            </p:nvSpPr>
            <p:spPr>
              <a:xfrm>
                <a:off x="1835696" y="29249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12</a:t>
                </a:r>
                <a:endParaRPr lang="it-IT" dirty="0"/>
              </a:p>
            </p:txBody>
          </p:sp>
          <p:sp>
            <p:nvSpPr>
              <p:cNvPr id="110" name="CasellaDiTesto 109"/>
              <p:cNvSpPr txBox="1"/>
              <p:nvPr/>
            </p:nvSpPr>
            <p:spPr>
              <a:xfrm>
                <a:off x="2090712" y="25863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12</a:t>
                </a:r>
                <a:endParaRPr lang="it-IT" dirty="0"/>
              </a:p>
            </p:txBody>
          </p:sp>
          <p:sp>
            <p:nvSpPr>
              <p:cNvPr id="111" name="CasellaDiTesto 110"/>
              <p:cNvSpPr txBox="1"/>
              <p:nvPr/>
            </p:nvSpPr>
            <p:spPr>
              <a:xfrm>
                <a:off x="1762858" y="244237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9</a:t>
                </a:r>
                <a:endParaRPr lang="it-IT" dirty="0"/>
              </a:p>
            </p:txBody>
          </p:sp>
          <p:sp>
            <p:nvSpPr>
              <p:cNvPr id="112" name="CasellaDiTesto 111"/>
              <p:cNvSpPr txBox="1"/>
              <p:nvPr/>
            </p:nvSpPr>
            <p:spPr>
              <a:xfrm>
                <a:off x="2733933" y="263691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8</a:t>
                </a:r>
                <a:endParaRPr lang="it-IT" dirty="0"/>
              </a:p>
            </p:txBody>
          </p:sp>
          <p:sp>
            <p:nvSpPr>
              <p:cNvPr id="113" name="CasellaDiTesto 112"/>
              <p:cNvSpPr txBox="1"/>
              <p:nvPr/>
            </p:nvSpPr>
            <p:spPr>
              <a:xfrm>
                <a:off x="2520017" y="217960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7</a:t>
                </a:r>
                <a:endParaRPr lang="it-IT" dirty="0"/>
              </a:p>
            </p:txBody>
          </p:sp>
          <p:sp>
            <p:nvSpPr>
              <p:cNvPr id="114" name="CasellaDiTesto 113"/>
              <p:cNvSpPr txBox="1"/>
              <p:nvPr/>
            </p:nvSpPr>
            <p:spPr>
              <a:xfrm>
                <a:off x="3059832" y="280241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9</a:t>
                </a:r>
                <a:endParaRPr lang="it-IT" dirty="0"/>
              </a:p>
            </p:txBody>
          </p:sp>
          <p:sp>
            <p:nvSpPr>
              <p:cNvPr id="115" name="CasellaDiTesto 114"/>
              <p:cNvSpPr txBox="1"/>
              <p:nvPr/>
            </p:nvSpPr>
            <p:spPr>
              <a:xfrm>
                <a:off x="2234728" y="237036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13</a:t>
                </a:r>
                <a:endParaRPr lang="it-IT" dirty="0"/>
              </a:p>
            </p:txBody>
          </p:sp>
        </p:grpSp>
        <p:sp>
          <p:nvSpPr>
            <p:cNvPr id="90" name="CasellaDiTesto 89"/>
            <p:cNvSpPr txBox="1"/>
            <p:nvPr/>
          </p:nvSpPr>
          <p:spPr>
            <a:xfrm>
              <a:off x="1475656" y="406860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8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755576" y="525068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2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92" name="CasellaDiTesto 91"/>
            <p:cNvSpPr txBox="1"/>
            <p:nvPr/>
          </p:nvSpPr>
          <p:spPr>
            <a:xfrm>
              <a:off x="2339752" y="58987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4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CasellaDiTesto 92"/>
            <p:cNvSpPr txBox="1"/>
            <p:nvPr/>
          </p:nvSpPr>
          <p:spPr>
            <a:xfrm>
              <a:off x="2942015" y="3429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10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CasellaDiTesto 93"/>
            <p:cNvSpPr txBox="1"/>
            <p:nvPr/>
          </p:nvSpPr>
          <p:spPr>
            <a:xfrm>
              <a:off x="3841415" y="43952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7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CasellaDiTesto 94"/>
            <p:cNvSpPr txBox="1"/>
            <p:nvPr/>
          </p:nvSpPr>
          <p:spPr>
            <a:xfrm>
              <a:off x="3872470" y="56954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2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8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70387" y="406405"/>
            <a:ext cx="860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0070C0"/>
                </a:solidFill>
              </a:rPr>
              <a:t>Problema dell’orienteering</a:t>
            </a:r>
            <a:endParaRPr lang="it-IT" sz="3600" dirty="0">
              <a:solidFill>
                <a:srgbClr val="0070C0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4910660" y="1916832"/>
            <a:ext cx="3405756" cy="2808312"/>
            <a:chOff x="755576" y="3429000"/>
            <a:chExt cx="3405756" cy="2808312"/>
          </a:xfrm>
        </p:grpSpPr>
        <p:grpSp>
          <p:nvGrpSpPr>
            <p:cNvPr id="6" name="Gruppo 5"/>
            <p:cNvGrpSpPr/>
            <p:nvPr/>
          </p:nvGrpSpPr>
          <p:grpSpPr>
            <a:xfrm>
              <a:off x="1048696" y="3861048"/>
              <a:ext cx="2968205" cy="2234301"/>
              <a:chOff x="1279690" y="1938318"/>
              <a:chExt cx="2442943" cy="1717165"/>
            </a:xfrm>
          </p:grpSpPr>
          <p:grpSp>
            <p:nvGrpSpPr>
              <p:cNvPr id="13" name="Gruppo 12"/>
              <p:cNvGrpSpPr/>
              <p:nvPr/>
            </p:nvGrpSpPr>
            <p:grpSpPr>
              <a:xfrm>
                <a:off x="1279690" y="1942750"/>
                <a:ext cx="2255777" cy="1551406"/>
                <a:chOff x="2771800" y="2276872"/>
                <a:chExt cx="2255777" cy="1551406"/>
              </a:xfrm>
            </p:grpSpPr>
            <p:grpSp>
              <p:nvGrpSpPr>
                <p:cNvPr id="27" name="Gruppo 26"/>
                <p:cNvGrpSpPr/>
                <p:nvPr/>
              </p:nvGrpSpPr>
              <p:grpSpPr>
                <a:xfrm>
                  <a:off x="2771800" y="2276872"/>
                  <a:ext cx="2255777" cy="1551406"/>
                  <a:chOff x="2771800" y="2276872"/>
                  <a:chExt cx="2255777" cy="1551406"/>
                </a:xfrm>
              </p:grpSpPr>
              <p:grpSp>
                <p:nvGrpSpPr>
                  <p:cNvPr id="29" name="Gruppo 28"/>
                  <p:cNvGrpSpPr/>
                  <p:nvPr/>
                </p:nvGrpSpPr>
                <p:grpSpPr>
                  <a:xfrm>
                    <a:off x="2771800" y="2276872"/>
                    <a:ext cx="2255777" cy="1551406"/>
                    <a:chOff x="2771800" y="2276872"/>
                    <a:chExt cx="2255777" cy="1551406"/>
                  </a:xfrm>
                </p:grpSpPr>
                <p:grpSp>
                  <p:nvGrpSpPr>
                    <p:cNvPr id="31" name="Gruppo 30"/>
                    <p:cNvGrpSpPr/>
                    <p:nvPr/>
                  </p:nvGrpSpPr>
                  <p:grpSpPr>
                    <a:xfrm>
                      <a:off x="2771800" y="2276872"/>
                      <a:ext cx="2211157" cy="1551406"/>
                      <a:chOff x="2771800" y="2276872"/>
                      <a:chExt cx="2211157" cy="1551406"/>
                    </a:xfrm>
                  </p:grpSpPr>
                  <p:grpSp>
                    <p:nvGrpSpPr>
                      <p:cNvPr id="33" name="Gruppo 32"/>
                      <p:cNvGrpSpPr/>
                      <p:nvPr/>
                    </p:nvGrpSpPr>
                    <p:grpSpPr>
                      <a:xfrm>
                        <a:off x="2771800" y="2276872"/>
                        <a:ext cx="2211157" cy="1530315"/>
                        <a:chOff x="2771800" y="2276872"/>
                        <a:chExt cx="2211157" cy="1530315"/>
                      </a:xfrm>
                    </p:grpSpPr>
                    <p:cxnSp>
                      <p:nvCxnSpPr>
                        <p:cNvPr id="35" name="Connettore 1 34"/>
                        <p:cNvCxnSpPr>
                          <a:stCxn id="30" idx="6"/>
                          <a:endCxn id="28" idx="2"/>
                        </p:cNvCxnSpPr>
                        <p:nvPr/>
                      </p:nvCxnSpPr>
                      <p:spPr>
                        <a:xfrm flipV="1">
                          <a:off x="2915816" y="2854942"/>
                          <a:ext cx="1944216" cy="61597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6" name="Gruppo 35"/>
                        <p:cNvGrpSpPr/>
                        <p:nvPr/>
                      </p:nvGrpSpPr>
                      <p:grpSpPr>
                        <a:xfrm>
                          <a:off x="2771800" y="2276872"/>
                          <a:ext cx="2211157" cy="1530315"/>
                          <a:chOff x="2771800" y="2276872"/>
                          <a:chExt cx="2211157" cy="1530315"/>
                        </a:xfrm>
                      </p:grpSpPr>
                      <p:cxnSp>
                        <p:nvCxnSpPr>
                          <p:cNvPr id="37" name="Connettore 1 36"/>
                          <p:cNvCxnSpPr>
                            <a:stCxn id="30" idx="5"/>
                            <a:endCxn id="34" idx="2"/>
                          </p:cNvCxnSpPr>
                          <p:nvPr/>
                        </p:nvCxnSpPr>
                        <p:spPr>
                          <a:xfrm>
                            <a:off x="2894725" y="3521837"/>
                            <a:ext cx="999115" cy="234433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8" name="Gruppo 37"/>
                          <p:cNvGrpSpPr/>
                          <p:nvPr/>
                        </p:nvGrpSpPr>
                        <p:grpSpPr>
                          <a:xfrm>
                            <a:off x="2771800" y="2276872"/>
                            <a:ext cx="2211157" cy="1530315"/>
                            <a:chOff x="2771800" y="2276872"/>
                            <a:chExt cx="2211157" cy="1530315"/>
                          </a:xfrm>
                        </p:grpSpPr>
                        <p:cxnSp>
                          <p:nvCxnSpPr>
                            <p:cNvPr id="39" name="Connettore 1 38"/>
                            <p:cNvCxnSpPr>
                              <a:stCxn id="53" idx="5"/>
                              <a:endCxn id="28" idx="5"/>
                            </p:cNvCxnSpPr>
                            <p:nvPr/>
                          </p:nvCxnSpPr>
                          <p:spPr>
                            <a:xfrm>
                              <a:off x="4514905" y="2399797"/>
                              <a:ext cx="468052" cy="506062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0" name="Connettore 1 39"/>
                            <p:cNvCxnSpPr>
                              <a:stCxn id="30" idx="0"/>
                            </p:cNvCxnSpPr>
                            <p:nvPr/>
                          </p:nvCxnSpPr>
                          <p:spPr>
                            <a:xfrm flipV="1">
                              <a:off x="2843808" y="2780929"/>
                              <a:ext cx="458394" cy="617983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1" name="Connettore 1 40"/>
                            <p:cNvCxnSpPr>
                              <a:endCxn id="53" idx="2"/>
                            </p:cNvCxnSpPr>
                            <p:nvPr/>
                          </p:nvCxnSpPr>
                          <p:spPr>
                            <a:xfrm flipV="1">
                              <a:off x="3394282" y="2348880"/>
                              <a:ext cx="997698" cy="343638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2" name="Connettore 1 41"/>
                            <p:cNvCxnSpPr>
                              <a:stCxn id="52" idx="5"/>
                              <a:endCxn id="34" idx="1"/>
                            </p:cNvCxnSpPr>
                            <p:nvPr/>
                          </p:nvCxnSpPr>
                          <p:spPr>
                            <a:xfrm>
                              <a:off x="3398781" y="2759837"/>
                              <a:ext cx="516150" cy="945516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3" name="Connettore 1 42"/>
                            <p:cNvCxnSpPr>
                              <a:endCxn id="53" idx="3"/>
                            </p:cNvCxnSpPr>
                            <p:nvPr/>
                          </p:nvCxnSpPr>
                          <p:spPr>
                            <a:xfrm flipV="1">
                              <a:off x="2817839" y="2399797"/>
                              <a:ext cx="1595232" cy="107112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4" name="Connettore 1 43"/>
                            <p:cNvCxnSpPr>
                              <a:endCxn id="32" idx="2"/>
                            </p:cNvCxnSpPr>
                            <p:nvPr/>
                          </p:nvCxnSpPr>
                          <p:spPr>
                            <a:xfrm>
                              <a:off x="2771800" y="3484605"/>
                              <a:ext cx="2111761" cy="12564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5" name="Connettore 1 44"/>
                            <p:cNvCxnSpPr>
                              <a:endCxn id="28" idx="2"/>
                            </p:cNvCxnSpPr>
                            <p:nvPr/>
                          </p:nvCxnSpPr>
                          <p:spPr>
                            <a:xfrm>
                              <a:off x="3357380" y="2708920"/>
                              <a:ext cx="1502652" cy="146022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6" name="Connettore 1 45"/>
                            <p:cNvCxnSpPr>
                              <a:endCxn id="32" idx="1"/>
                            </p:cNvCxnSpPr>
                            <p:nvPr/>
                          </p:nvCxnSpPr>
                          <p:spPr>
                            <a:xfrm>
                              <a:off x="3332786" y="2731599"/>
                              <a:ext cx="1571866" cy="827732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7" name="Connettore 1 46"/>
                            <p:cNvCxnSpPr/>
                            <p:nvPr/>
                          </p:nvCxnSpPr>
                          <p:spPr>
                            <a:xfrm flipH="1">
                              <a:off x="4955569" y="2909900"/>
                              <a:ext cx="11814" cy="628340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Connettore 1 47"/>
                            <p:cNvCxnSpPr/>
                            <p:nvPr/>
                          </p:nvCxnSpPr>
                          <p:spPr>
                            <a:xfrm flipH="1">
                              <a:off x="4037856" y="3639053"/>
                              <a:ext cx="894184" cy="117217"/>
                            </a:xfrm>
                            <a:prstGeom prst="line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Connettore 1 48"/>
                            <p:cNvCxnSpPr>
                              <a:stCxn id="28" idx="3"/>
                              <a:endCxn id="34" idx="7"/>
                            </p:cNvCxnSpPr>
                            <p:nvPr/>
                          </p:nvCxnSpPr>
                          <p:spPr>
                            <a:xfrm flipH="1">
                              <a:off x="4016765" y="2905859"/>
                              <a:ext cx="864358" cy="799494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0" name="Connettore 1 49"/>
                            <p:cNvCxnSpPr>
                              <a:stCxn id="53" idx="4"/>
                              <a:endCxn id="32" idx="4"/>
                            </p:cNvCxnSpPr>
                            <p:nvPr/>
                          </p:nvCxnSpPr>
                          <p:spPr>
                            <a:xfrm>
                              <a:off x="4463988" y="2420888"/>
                              <a:ext cx="491581" cy="126136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1" name="Connettore 1 50"/>
                            <p:cNvCxnSpPr>
                              <a:stCxn id="34" idx="3"/>
                            </p:cNvCxnSpPr>
                            <p:nvPr/>
                          </p:nvCxnSpPr>
                          <p:spPr>
                            <a:xfrm flipV="1">
                              <a:off x="3914931" y="2370299"/>
                              <a:ext cx="534013" cy="143688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2" name="Ovale 51"/>
                            <p:cNvSpPr/>
                            <p:nvPr/>
                          </p:nvSpPr>
                          <p:spPr>
                            <a:xfrm>
                              <a:off x="3275856" y="2636912"/>
                              <a:ext cx="144016" cy="144016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53" name="Ovale 52"/>
                            <p:cNvSpPr/>
                            <p:nvPr/>
                          </p:nvSpPr>
                          <p:spPr>
                            <a:xfrm>
                              <a:off x="4391980" y="2276872"/>
                              <a:ext cx="144016" cy="144016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4" name="Ovale 33"/>
                      <p:cNvSpPr/>
                      <p:nvPr/>
                    </p:nvSpPr>
                    <p:spPr>
                      <a:xfrm>
                        <a:off x="3893840" y="3684262"/>
                        <a:ext cx="144016" cy="14401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sp>
                  <p:nvSpPr>
                    <p:cNvPr id="32" name="Ovale 31"/>
                    <p:cNvSpPr/>
                    <p:nvPr/>
                  </p:nvSpPr>
                  <p:spPr>
                    <a:xfrm>
                      <a:off x="4883561" y="3538240"/>
                      <a:ext cx="144016" cy="14401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sp>
                <p:nvSpPr>
                  <p:cNvPr id="30" name="Ovale 29"/>
                  <p:cNvSpPr/>
                  <p:nvPr/>
                </p:nvSpPr>
                <p:spPr>
                  <a:xfrm>
                    <a:off x="2771800" y="3398912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28" name="Ovale 27"/>
                <p:cNvSpPr/>
                <p:nvPr/>
              </p:nvSpPr>
              <p:spPr>
                <a:xfrm>
                  <a:off x="4860032" y="2782934"/>
                  <a:ext cx="144016" cy="1440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4" name="CasellaDiTesto 13"/>
              <p:cNvSpPr txBox="1"/>
              <p:nvPr/>
            </p:nvSpPr>
            <p:spPr>
              <a:xfrm>
                <a:off x="2164746" y="193831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5</a:t>
                </a:r>
                <a:endParaRPr lang="it-IT" dirty="0"/>
              </a:p>
            </p:txBody>
          </p:sp>
          <p:sp>
            <p:nvSpPr>
              <p:cNvPr id="15" name="CasellaDiTesto 14"/>
              <p:cNvSpPr txBox="1"/>
              <p:nvPr/>
            </p:nvSpPr>
            <p:spPr>
              <a:xfrm>
                <a:off x="1331640" y="256490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4</a:t>
                </a:r>
                <a:endParaRPr lang="it-IT" dirty="0"/>
              </a:p>
            </p:txBody>
          </p:sp>
          <p:sp>
            <p:nvSpPr>
              <p:cNvPr id="16" name="CasellaDiTesto 15"/>
              <p:cNvSpPr txBox="1"/>
              <p:nvPr/>
            </p:nvSpPr>
            <p:spPr>
              <a:xfrm>
                <a:off x="1696245" y="32593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6</a:t>
                </a:r>
                <a:endParaRPr lang="it-IT" dirty="0"/>
              </a:p>
            </p:txBody>
          </p:sp>
          <p:sp>
            <p:nvSpPr>
              <p:cNvPr id="17" name="CasellaDiTesto 16"/>
              <p:cNvSpPr txBox="1"/>
              <p:nvPr/>
            </p:nvSpPr>
            <p:spPr>
              <a:xfrm>
                <a:off x="3106496" y="19888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3</a:t>
                </a:r>
                <a:endParaRPr lang="it-IT" dirty="0"/>
              </a:p>
            </p:txBody>
          </p:sp>
          <p:sp>
            <p:nvSpPr>
              <p:cNvPr id="18" name="CasellaDiTesto 17"/>
              <p:cNvSpPr txBox="1"/>
              <p:nvPr/>
            </p:nvSpPr>
            <p:spPr>
              <a:xfrm>
                <a:off x="2812403" y="331692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5</a:t>
                </a:r>
                <a:endParaRPr lang="it-IT" dirty="0"/>
              </a:p>
            </p:txBody>
          </p:sp>
          <p:sp>
            <p:nvSpPr>
              <p:cNvPr id="19" name="CasellaDiTesto 18"/>
              <p:cNvSpPr txBox="1"/>
              <p:nvPr/>
            </p:nvSpPr>
            <p:spPr>
              <a:xfrm>
                <a:off x="3433771" y="265953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4</a:t>
                </a:r>
                <a:endParaRPr lang="it-IT" dirty="0"/>
              </a:p>
            </p:txBody>
          </p:sp>
          <p:sp>
            <p:nvSpPr>
              <p:cNvPr id="20" name="CasellaDiTesto 19"/>
              <p:cNvSpPr txBox="1"/>
              <p:nvPr/>
            </p:nvSpPr>
            <p:spPr>
              <a:xfrm>
                <a:off x="1835696" y="29249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12</a:t>
                </a:r>
                <a:endParaRPr lang="it-IT" dirty="0"/>
              </a:p>
            </p:txBody>
          </p:sp>
          <p:sp>
            <p:nvSpPr>
              <p:cNvPr id="21" name="CasellaDiTesto 20"/>
              <p:cNvSpPr txBox="1"/>
              <p:nvPr/>
            </p:nvSpPr>
            <p:spPr>
              <a:xfrm>
                <a:off x="2090712" y="25863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12</a:t>
                </a:r>
                <a:endParaRPr lang="it-IT" dirty="0"/>
              </a:p>
            </p:txBody>
          </p:sp>
          <p:sp>
            <p:nvSpPr>
              <p:cNvPr id="22" name="CasellaDiTesto 21"/>
              <p:cNvSpPr txBox="1"/>
              <p:nvPr/>
            </p:nvSpPr>
            <p:spPr>
              <a:xfrm>
                <a:off x="1762858" y="244237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9</a:t>
                </a:r>
                <a:endParaRPr lang="it-IT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733933" y="263691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8</a:t>
                </a:r>
                <a:endParaRPr lang="it-IT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2520017" y="217960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7</a:t>
                </a:r>
                <a:endParaRPr lang="it-IT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3059832" y="280241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9</a:t>
                </a:r>
                <a:endParaRPr lang="it-IT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2234728" y="237036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13</a:t>
                </a:r>
                <a:endParaRPr lang="it-IT" dirty="0"/>
              </a:p>
            </p:txBody>
          </p:sp>
        </p:grpSp>
        <p:sp>
          <p:nvSpPr>
            <p:cNvPr id="7" name="CasellaDiTesto 6"/>
            <p:cNvSpPr txBox="1"/>
            <p:nvPr/>
          </p:nvSpPr>
          <p:spPr>
            <a:xfrm>
              <a:off x="1475656" y="406860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8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755576" y="525068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2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2339752" y="58987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4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2942015" y="3429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10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3841415" y="43952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7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872470" y="56954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0070C0"/>
                  </a:solidFill>
                </a:rPr>
                <a:t>2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5" name="CasellaDiTesto 54"/>
          <p:cNvSpPr txBox="1"/>
          <p:nvPr/>
        </p:nvSpPr>
        <p:spPr>
          <a:xfrm>
            <a:off x="5508104" y="5004465"/>
            <a:ext cx="21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0070C0"/>
                </a:solidFill>
              </a:rPr>
              <a:t>Profitto massimo = 29</a:t>
            </a:r>
          </a:p>
          <a:p>
            <a:r>
              <a:rPr lang="it-IT" sz="1600" b="1" dirty="0">
                <a:solidFill>
                  <a:srgbClr val="FF0000"/>
                </a:solidFill>
              </a:rPr>
              <a:t>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93" name="CasellaDiTesto 92"/>
          <p:cNvSpPr txBox="1"/>
          <p:nvPr/>
        </p:nvSpPr>
        <p:spPr>
          <a:xfrm>
            <a:off x="611097" y="1403484"/>
            <a:ext cx="3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Problema del commesso viaggiatore</a:t>
            </a:r>
          </a:p>
        </p:txBody>
      </p:sp>
      <p:sp>
        <p:nvSpPr>
          <p:cNvPr id="95" name="CasellaDiTesto 94"/>
          <p:cNvSpPr txBox="1"/>
          <p:nvPr/>
        </p:nvSpPr>
        <p:spPr>
          <a:xfrm>
            <a:off x="5310947" y="1403484"/>
            <a:ext cx="430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Problema dell’orienteering</a:t>
            </a:r>
          </a:p>
        </p:txBody>
      </p:sp>
      <p:sp>
        <p:nvSpPr>
          <p:cNvPr id="96" name="Rettangolo 95"/>
          <p:cNvSpPr/>
          <p:nvPr/>
        </p:nvSpPr>
        <p:spPr>
          <a:xfrm>
            <a:off x="5508104" y="4725144"/>
            <a:ext cx="2245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sz="1400" b="1" dirty="0">
                <a:solidFill>
                  <a:srgbClr val="FF0000"/>
                </a:solidFill>
              </a:rPr>
              <a:t>Tempo di percorrenza ≤ 26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395536" y="5589240"/>
            <a:ext cx="881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problema dell’orienteering appartiene alla classe dei problemi </a:t>
            </a:r>
            <a:r>
              <a:rPr lang="it-IT" sz="2000" i="1" dirty="0"/>
              <a:t>NP-Hard.</a:t>
            </a:r>
            <a:endParaRPr lang="it-IT" sz="2000" dirty="0"/>
          </a:p>
        </p:txBody>
      </p:sp>
      <p:grpSp>
        <p:nvGrpSpPr>
          <p:cNvPr id="94" name="Gruppo 93">
            <a:extLst>
              <a:ext uri="{FF2B5EF4-FFF2-40B4-BE49-F238E27FC236}">
                <a16:creationId xmlns="" xmlns:a16="http://schemas.microsoft.com/office/drawing/2014/main" id="{874B52F5-DE0F-4BDE-84D5-983ED511518A}"/>
              </a:ext>
            </a:extLst>
          </p:cNvPr>
          <p:cNvGrpSpPr/>
          <p:nvPr/>
        </p:nvGrpSpPr>
        <p:grpSpPr>
          <a:xfrm>
            <a:off x="1114375" y="2354648"/>
            <a:ext cx="2906096" cy="2018622"/>
            <a:chOff x="1279690" y="1942750"/>
            <a:chExt cx="2391825" cy="1551406"/>
          </a:xfrm>
        </p:grpSpPr>
        <p:grpSp>
          <p:nvGrpSpPr>
            <p:cNvPr id="98" name="Gruppo 97">
              <a:extLst>
                <a:ext uri="{FF2B5EF4-FFF2-40B4-BE49-F238E27FC236}">
                  <a16:creationId xmlns="" xmlns:a16="http://schemas.microsoft.com/office/drawing/2014/main" id="{50695518-BFF8-4A83-B235-68BD1B9382E5}"/>
                </a:ext>
              </a:extLst>
            </p:cNvPr>
            <p:cNvGrpSpPr/>
            <p:nvPr/>
          </p:nvGrpSpPr>
          <p:grpSpPr>
            <a:xfrm>
              <a:off x="1279690" y="1942750"/>
              <a:ext cx="2255777" cy="1551406"/>
              <a:chOff x="2771800" y="2276872"/>
              <a:chExt cx="2255777" cy="1551406"/>
            </a:xfrm>
          </p:grpSpPr>
          <p:grpSp>
            <p:nvGrpSpPr>
              <p:cNvPr id="104" name="Gruppo 103">
                <a:extLst>
                  <a:ext uri="{FF2B5EF4-FFF2-40B4-BE49-F238E27FC236}">
                    <a16:creationId xmlns="" xmlns:a16="http://schemas.microsoft.com/office/drawing/2014/main" id="{BA09C33E-C772-4E16-99B7-838595661869}"/>
                  </a:ext>
                </a:extLst>
              </p:cNvPr>
              <p:cNvGrpSpPr/>
              <p:nvPr/>
            </p:nvGrpSpPr>
            <p:grpSpPr>
              <a:xfrm>
                <a:off x="2771800" y="2276872"/>
                <a:ext cx="2255777" cy="1551406"/>
                <a:chOff x="2771800" y="2276872"/>
                <a:chExt cx="2255777" cy="1551406"/>
              </a:xfrm>
            </p:grpSpPr>
            <p:grpSp>
              <p:nvGrpSpPr>
                <p:cNvPr id="106" name="Gruppo 105">
                  <a:extLst>
                    <a:ext uri="{FF2B5EF4-FFF2-40B4-BE49-F238E27FC236}">
                      <a16:creationId xmlns="" xmlns:a16="http://schemas.microsoft.com/office/drawing/2014/main" id="{DE351AB8-D774-4542-AA8F-E078A6541292}"/>
                    </a:ext>
                  </a:extLst>
                </p:cNvPr>
                <p:cNvGrpSpPr/>
                <p:nvPr/>
              </p:nvGrpSpPr>
              <p:grpSpPr>
                <a:xfrm>
                  <a:off x="2771800" y="2276872"/>
                  <a:ext cx="2255777" cy="1551406"/>
                  <a:chOff x="2771800" y="2276872"/>
                  <a:chExt cx="2255777" cy="1551406"/>
                </a:xfrm>
              </p:grpSpPr>
              <p:grpSp>
                <p:nvGrpSpPr>
                  <p:cNvPr id="108" name="Gruppo 107">
                    <a:extLst>
                      <a:ext uri="{FF2B5EF4-FFF2-40B4-BE49-F238E27FC236}">
                        <a16:creationId xmlns="" xmlns:a16="http://schemas.microsoft.com/office/drawing/2014/main" id="{77D8AFB2-A6A7-4F6D-AE97-5A773823D3D0}"/>
                      </a:ext>
                    </a:extLst>
                  </p:cNvPr>
                  <p:cNvGrpSpPr/>
                  <p:nvPr/>
                </p:nvGrpSpPr>
                <p:grpSpPr>
                  <a:xfrm>
                    <a:off x="2771800" y="2276872"/>
                    <a:ext cx="2211157" cy="1551406"/>
                    <a:chOff x="2771800" y="2276872"/>
                    <a:chExt cx="2211157" cy="1551406"/>
                  </a:xfrm>
                </p:grpSpPr>
                <p:grpSp>
                  <p:nvGrpSpPr>
                    <p:cNvPr id="110" name="Gruppo 109">
                      <a:extLst>
                        <a:ext uri="{FF2B5EF4-FFF2-40B4-BE49-F238E27FC236}">
                          <a16:creationId xmlns="" xmlns:a16="http://schemas.microsoft.com/office/drawing/2014/main" id="{8DBC1878-E865-4C94-A0DB-0991DD52D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1800" y="2276872"/>
                      <a:ext cx="2211157" cy="1530315"/>
                      <a:chOff x="2771800" y="2276872"/>
                      <a:chExt cx="2211157" cy="1530315"/>
                    </a:xfrm>
                  </p:grpSpPr>
                  <p:cxnSp>
                    <p:nvCxnSpPr>
                      <p:cNvPr id="112" name="Connettore 1 29">
                        <a:extLst>
                          <a:ext uri="{FF2B5EF4-FFF2-40B4-BE49-F238E27FC236}">
                            <a16:creationId xmlns="" xmlns:a16="http://schemas.microsoft.com/office/drawing/2014/main" id="{9BC455DF-07AD-4EF5-B99C-FCD85AA801DB}"/>
                          </a:ext>
                        </a:extLst>
                      </p:cNvPr>
                      <p:cNvCxnSpPr>
                        <a:stCxn id="107" idx="6"/>
                        <a:endCxn id="105" idx="2"/>
                      </p:cNvCxnSpPr>
                      <p:nvPr/>
                    </p:nvCxnSpPr>
                    <p:spPr>
                      <a:xfrm flipV="1">
                        <a:off x="2915816" y="2854942"/>
                        <a:ext cx="1944216" cy="6159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13" name="Gruppo 112">
                        <a:extLst>
                          <a:ext uri="{FF2B5EF4-FFF2-40B4-BE49-F238E27FC236}">
                            <a16:creationId xmlns="" xmlns:a16="http://schemas.microsoft.com/office/drawing/2014/main" id="{6B4ED6DA-4A35-4419-BE99-C87CDE2F18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71800" y="2276872"/>
                        <a:ext cx="2211157" cy="1530315"/>
                        <a:chOff x="2771800" y="2276872"/>
                        <a:chExt cx="2211157" cy="1530315"/>
                      </a:xfrm>
                    </p:grpSpPr>
                    <p:cxnSp>
                      <p:nvCxnSpPr>
                        <p:cNvPr id="114" name="Connettore 1 19">
                          <a:extLst>
                            <a:ext uri="{FF2B5EF4-FFF2-40B4-BE49-F238E27FC236}">
                              <a16:creationId xmlns="" xmlns:a16="http://schemas.microsoft.com/office/drawing/2014/main" id="{11499FA1-E2C5-4F0C-B93A-AFC99D404CE0}"/>
                            </a:ext>
                          </a:extLst>
                        </p:cNvPr>
                        <p:cNvCxnSpPr>
                          <a:stCxn id="107" idx="5"/>
                          <a:endCxn id="111" idx="2"/>
                        </p:cNvCxnSpPr>
                        <p:nvPr/>
                      </p:nvCxnSpPr>
                      <p:spPr>
                        <a:xfrm>
                          <a:off x="2894725" y="3521837"/>
                          <a:ext cx="999115" cy="234433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15" name="Gruppo 114">
                          <a:extLst>
                            <a:ext uri="{FF2B5EF4-FFF2-40B4-BE49-F238E27FC236}">
                              <a16:creationId xmlns="" xmlns:a16="http://schemas.microsoft.com/office/drawing/2014/main" id="{2AE52871-96C9-4F43-BB52-1DC72C11A1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771800" y="2276872"/>
                          <a:ext cx="2211157" cy="1530315"/>
                          <a:chOff x="2771800" y="2276872"/>
                          <a:chExt cx="2211157" cy="1530315"/>
                        </a:xfrm>
                      </p:grpSpPr>
                      <p:cxnSp>
                        <p:nvCxnSpPr>
                          <p:cNvPr id="116" name="Connettore 1 48">
                            <a:extLst>
                              <a:ext uri="{FF2B5EF4-FFF2-40B4-BE49-F238E27FC236}">
                                <a16:creationId xmlns="" xmlns:a16="http://schemas.microsoft.com/office/drawing/2014/main" id="{1E83A4BF-2C77-4DFA-88D9-D0469FB72B4A}"/>
                              </a:ext>
                            </a:extLst>
                          </p:cNvPr>
                          <p:cNvCxnSpPr>
                            <a:stCxn id="130" idx="5"/>
                            <a:endCxn id="105" idx="5"/>
                          </p:cNvCxnSpPr>
                          <p:nvPr/>
                        </p:nvCxnSpPr>
                        <p:spPr>
                          <a:xfrm>
                            <a:off x="4514905" y="2399797"/>
                            <a:ext cx="468052" cy="506062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7" name="Connettore 1 15">
                            <a:extLst>
                              <a:ext uri="{FF2B5EF4-FFF2-40B4-BE49-F238E27FC236}">
                                <a16:creationId xmlns="" xmlns:a16="http://schemas.microsoft.com/office/drawing/2014/main" id="{392872EB-79B4-4DD3-976B-1AD11DE90A6D}"/>
                              </a:ext>
                            </a:extLst>
                          </p:cNvPr>
                          <p:cNvCxnSpPr>
                            <a:stCxn id="107" idx="0"/>
                          </p:cNvCxnSpPr>
                          <p:nvPr/>
                        </p:nvCxnSpPr>
                        <p:spPr>
                          <a:xfrm flipV="1">
                            <a:off x="2843808" y="2780929"/>
                            <a:ext cx="458394" cy="617983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8" name="Connettore 1 22">
                            <a:extLst>
                              <a:ext uri="{FF2B5EF4-FFF2-40B4-BE49-F238E27FC236}">
                                <a16:creationId xmlns="" xmlns:a16="http://schemas.microsoft.com/office/drawing/2014/main" id="{E1F023D1-AB59-4C42-B7DE-54FC03FDFB08}"/>
                              </a:ext>
                            </a:extLst>
                          </p:cNvPr>
                          <p:cNvCxnSpPr>
                            <a:endCxn id="130" idx="2"/>
                          </p:cNvCxnSpPr>
                          <p:nvPr/>
                        </p:nvCxnSpPr>
                        <p:spPr>
                          <a:xfrm flipV="1">
                            <a:off x="3394282" y="2348880"/>
                            <a:ext cx="997698" cy="343638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9" name="Connettore 1 24">
                            <a:extLst>
                              <a:ext uri="{FF2B5EF4-FFF2-40B4-BE49-F238E27FC236}">
                                <a16:creationId xmlns="" xmlns:a16="http://schemas.microsoft.com/office/drawing/2014/main" id="{A6B5A7E3-EB75-4623-8591-7F37307F4AF3}"/>
                              </a:ext>
                            </a:extLst>
                          </p:cNvPr>
                          <p:cNvCxnSpPr>
                            <a:stCxn id="129" idx="5"/>
                            <a:endCxn id="111" idx="1"/>
                          </p:cNvCxnSpPr>
                          <p:nvPr/>
                        </p:nvCxnSpPr>
                        <p:spPr>
                          <a:xfrm>
                            <a:off x="3398781" y="2759837"/>
                            <a:ext cx="516150" cy="94551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0" name="Connettore 1 27">
                            <a:extLst>
                              <a:ext uri="{FF2B5EF4-FFF2-40B4-BE49-F238E27FC236}">
                                <a16:creationId xmlns="" xmlns:a16="http://schemas.microsoft.com/office/drawing/2014/main" id="{89EB95FC-52F7-40C4-BC98-5113761AECAD}"/>
                              </a:ext>
                            </a:extLst>
                          </p:cNvPr>
                          <p:cNvCxnSpPr>
                            <a:endCxn id="130" idx="3"/>
                          </p:cNvCxnSpPr>
                          <p:nvPr/>
                        </p:nvCxnSpPr>
                        <p:spPr>
                          <a:xfrm flipV="1">
                            <a:off x="2817839" y="2399797"/>
                            <a:ext cx="1595232" cy="1071123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1" name="Connettore 1 32">
                            <a:extLst>
                              <a:ext uri="{FF2B5EF4-FFF2-40B4-BE49-F238E27FC236}">
                                <a16:creationId xmlns="" xmlns:a16="http://schemas.microsoft.com/office/drawing/2014/main" id="{24DAF33B-EC3D-429D-BFBB-12DC52579A2B}"/>
                              </a:ext>
                            </a:extLst>
                          </p:cNvPr>
                          <p:cNvCxnSpPr>
                            <a:endCxn id="109" idx="2"/>
                          </p:cNvCxnSpPr>
                          <p:nvPr/>
                        </p:nvCxnSpPr>
                        <p:spPr>
                          <a:xfrm>
                            <a:off x="2771800" y="3484605"/>
                            <a:ext cx="2111761" cy="125643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2" name="Connettore 1 44">
                            <a:extLst>
                              <a:ext uri="{FF2B5EF4-FFF2-40B4-BE49-F238E27FC236}">
                                <a16:creationId xmlns="" xmlns:a16="http://schemas.microsoft.com/office/drawing/2014/main" id="{427CFF81-50AF-41D4-8F86-7417E641FE15}"/>
                              </a:ext>
                            </a:extLst>
                          </p:cNvPr>
                          <p:cNvCxnSpPr>
                            <a:endCxn id="105" idx="2"/>
                          </p:cNvCxnSpPr>
                          <p:nvPr/>
                        </p:nvCxnSpPr>
                        <p:spPr>
                          <a:xfrm>
                            <a:off x="3357380" y="2708920"/>
                            <a:ext cx="1502652" cy="14602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3" name="Connettore 1 46">
                            <a:extLst>
                              <a:ext uri="{FF2B5EF4-FFF2-40B4-BE49-F238E27FC236}">
                                <a16:creationId xmlns="" xmlns:a16="http://schemas.microsoft.com/office/drawing/2014/main" id="{CB2204F8-51C3-475E-8E92-FF1683BE1213}"/>
                              </a:ext>
                            </a:extLst>
                          </p:cNvPr>
                          <p:cNvCxnSpPr>
                            <a:endCxn id="109" idx="1"/>
                          </p:cNvCxnSpPr>
                          <p:nvPr/>
                        </p:nvCxnSpPr>
                        <p:spPr>
                          <a:xfrm>
                            <a:off x="3332786" y="2731599"/>
                            <a:ext cx="1571866" cy="827732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4" name="Connettore 1 52">
                            <a:extLst>
                              <a:ext uri="{FF2B5EF4-FFF2-40B4-BE49-F238E27FC236}">
                                <a16:creationId xmlns="" xmlns:a16="http://schemas.microsoft.com/office/drawing/2014/main" id="{8FA360DC-2014-4E14-9251-60568AA8E58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4955569" y="2909900"/>
                            <a:ext cx="11814" cy="62834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5" name="Connettore 1 54">
                            <a:extLst>
                              <a:ext uri="{FF2B5EF4-FFF2-40B4-BE49-F238E27FC236}">
                                <a16:creationId xmlns="" xmlns:a16="http://schemas.microsoft.com/office/drawing/2014/main" id="{49F005A6-A478-43B7-B09D-4453AD02D66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4037856" y="3639053"/>
                            <a:ext cx="894184" cy="117217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6" name="Connettore 1 56">
                            <a:extLst>
                              <a:ext uri="{FF2B5EF4-FFF2-40B4-BE49-F238E27FC236}">
                                <a16:creationId xmlns="" xmlns:a16="http://schemas.microsoft.com/office/drawing/2014/main" id="{062D02A7-9160-4D9D-8DEC-4B599D44258E}"/>
                              </a:ext>
                            </a:extLst>
                          </p:cNvPr>
                          <p:cNvCxnSpPr>
                            <a:stCxn id="105" idx="3"/>
                            <a:endCxn id="111" idx="7"/>
                          </p:cNvCxnSpPr>
                          <p:nvPr/>
                        </p:nvCxnSpPr>
                        <p:spPr>
                          <a:xfrm flipH="1">
                            <a:off x="4016765" y="2905859"/>
                            <a:ext cx="864358" cy="79949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7" name="Connettore 1 61">
                            <a:extLst>
                              <a:ext uri="{FF2B5EF4-FFF2-40B4-BE49-F238E27FC236}">
                                <a16:creationId xmlns="" xmlns:a16="http://schemas.microsoft.com/office/drawing/2014/main" id="{208F91DF-3D10-49D2-9F2C-F7D0F72A07CE}"/>
                              </a:ext>
                            </a:extLst>
                          </p:cNvPr>
                          <p:cNvCxnSpPr>
                            <a:stCxn id="130" idx="4"/>
                            <a:endCxn id="109" idx="4"/>
                          </p:cNvCxnSpPr>
                          <p:nvPr/>
                        </p:nvCxnSpPr>
                        <p:spPr>
                          <a:xfrm>
                            <a:off x="4463988" y="2420888"/>
                            <a:ext cx="491581" cy="126136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8" name="Connettore 1 64">
                            <a:extLst>
                              <a:ext uri="{FF2B5EF4-FFF2-40B4-BE49-F238E27FC236}">
                                <a16:creationId xmlns="" xmlns:a16="http://schemas.microsoft.com/office/drawing/2014/main" id="{838E6906-61D9-469A-8538-F4FE66E8200B}"/>
                              </a:ext>
                            </a:extLst>
                          </p:cNvPr>
                          <p:cNvCxnSpPr>
                            <a:stCxn id="111" idx="3"/>
                          </p:cNvCxnSpPr>
                          <p:nvPr/>
                        </p:nvCxnSpPr>
                        <p:spPr>
                          <a:xfrm flipV="1">
                            <a:off x="3914931" y="2370299"/>
                            <a:ext cx="534013" cy="1436888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9" name="Ovale 128">
                            <a:extLst>
                              <a:ext uri="{FF2B5EF4-FFF2-40B4-BE49-F238E27FC236}">
                                <a16:creationId xmlns="" xmlns:a16="http://schemas.microsoft.com/office/drawing/2014/main" id="{364E0C36-12FB-4C3F-9008-0419200D69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75856" y="2636912"/>
                            <a:ext cx="144016" cy="144016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  <p:sp>
                        <p:nvSpPr>
                          <p:cNvPr id="130" name="Ovale 129">
                            <a:extLst>
                              <a:ext uri="{FF2B5EF4-FFF2-40B4-BE49-F238E27FC236}">
                                <a16:creationId xmlns="" xmlns:a16="http://schemas.microsoft.com/office/drawing/2014/main" id="{E068F6B8-DBB2-4359-A088-6ED3FA1627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1980" y="2276872"/>
                            <a:ext cx="144016" cy="144016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</p:grpSp>
                  </p:grpSp>
                </p:grpSp>
                <p:sp>
                  <p:nvSpPr>
                    <p:cNvPr id="111" name="Ovale 110">
                      <a:extLst>
                        <a:ext uri="{FF2B5EF4-FFF2-40B4-BE49-F238E27FC236}">
                          <a16:creationId xmlns="" xmlns:a16="http://schemas.microsoft.com/office/drawing/2014/main" id="{F98426DF-0721-4DAF-A41F-FBAEDCB5A9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3840" y="3684262"/>
                      <a:ext cx="144016" cy="14401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sp>
                <p:nvSpPr>
                  <p:cNvPr id="109" name="Ovale 108">
                    <a:extLst>
                      <a:ext uri="{FF2B5EF4-FFF2-40B4-BE49-F238E27FC236}">
                        <a16:creationId xmlns="" xmlns:a16="http://schemas.microsoft.com/office/drawing/2014/main" id="{CC4018E8-AECD-4198-9AAD-9A7D47BB0FEA}"/>
                      </a:ext>
                    </a:extLst>
                  </p:cNvPr>
                  <p:cNvSpPr/>
                  <p:nvPr/>
                </p:nvSpPr>
                <p:spPr>
                  <a:xfrm>
                    <a:off x="4883561" y="3538240"/>
                    <a:ext cx="144016" cy="14401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7" name="Ovale 106">
                  <a:extLst>
                    <a:ext uri="{FF2B5EF4-FFF2-40B4-BE49-F238E27FC236}">
                      <a16:creationId xmlns="" xmlns:a16="http://schemas.microsoft.com/office/drawing/2014/main" id="{2AC55554-39C0-44D6-B0D9-76314450AE17}"/>
                    </a:ext>
                  </a:extLst>
                </p:cNvPr>
                <p:cNvSpPr/>
                <p:nvPr/>
              </p:nvSpPr>
              <p:spPr>
                <a:xfrm>
                  <a:off x="2771800" y="3398912"/>
                  <a:ext cx="144016" cy="1440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05" name="Ovale 104">
                <a:extLst>
                  <a:ext uri="{FF2B5EF4-FFF2-40B4-BE49-F238E27FC236}">
                    <a16:creationId xmlns="" xmlns:a16="http://schemas.microsoft.com/office/drawing/2014/main" id="{1A485EE6-BD23-4609-B415-3D2542E09429}"/>
                  </a:ext>
                </a:extLst>
              </p:cNvPr>
              <p:cNvSpPr/>
              <p:nvPr/>
            </p:nvSpPr>
            <p:spPr>
              <a:xfrm>
                <a:off x="4860032" y="2782934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9" name="CasellaDiTesto 98">
              <a:extLst>
                <a:ext uri="{FF2B5EF4-FFF2-40B4-BE49-F238E27FC236}">
                  <a16:creationId xmlns="" xmlns:a16="http://schemas.microsoft.com/office/drawing/2014/main" id="{B1269397-1E6C-450B-9CE6-7AFE2FC71EBE}"/>
                </a:ext>
              </a:extLst>
            </p:cNvPr>
            <p:cNvSpPr txBox="1"/>
            <p:nvPr/>
          </p:nvSpPr>
          <p:spPr>
            <a:xfrm>
              <a:off x="1331640" y="2564904"/>
              <a:ext cx="237744" cy="2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4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="" xmlns:a16="http://schemas.microsoft.com/office/drawing/2014/main" id="{F6205F4C-5FFA-4D71-A1A0-4B8CA4C35380}"/>
                </a:ext>
              </a:extLst>
            </p:cNvPr>
            <p:cNvSpPr txBox="1"/>
            <p:nvPr/>
          </p:nvSpPr>
          <p:spPr>
            <a:xfrm>
              <a:off x="2299947" y="2460891"/>
              <a:ext cx="237744" cy="2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6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CasellaDiTesto 100">
              <a:extLst>
                <a:ext uri="{FF2B5EF4-FFF2-40B4-BE49-F238E27FC236}">
                  <a16:creationId xmlns="" xmlns:a16="http://schemas.microsoft.com/office/drawing/2014/main" id="{3E547BAF-3469-4EDD-9081-DA761E860FBB}"/>
                </a:ext>
              </a:extLst>
            </p:cNvPr>
            <p:cNvSpPr txBox="1"/>
            <p:nvPr/>
          </p:nvSpPr>
          <p:spPr>
            <a:xfrm>
              <a:off x="3106496" y="1988840"/>
              <a:ext cx="237744" cy="2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3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CasellaDiTesto 101">
              <a:extLst>
                <a:ext uri="{FF2B5EF4-FFF2-40B4-BE49-F238E27FC236}">
                  <a16:creationId xmlns="" xmlns:a16="http://schemas.microsoft.com/office/drawing/2014/main" id="{F8EF4616-022A-4F34-A5FF-1D4137330241}"/>
                </a:ext>
              </a:extLst>
            </p:cNvPr>
            <p:cNvSpPr txBox="1"/>
            <p:nvPr/>
          </p:nvSpPr>
          <p:spPr>
            <a:xfrm>
              <a:off x="3433771" y="2659532"/>
              <a:ext cx="237744" cy="2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4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="" xmlns:a16="http://schemas.microsoft.com/office/drawing/2014/main" id="{91628463-AA74-44CC-BEE7-CFD403847AFA}"/>
                </a:ext>
              </a:extLst>
            </p:cNvPr>
            <p:cNvSpPr txBox="1"/>
            <p:nvPr/>
          </p:nvSpPr>
          <p:spPr>
            <a:xfrm>
              <a:off x="2733933" y="2636912"/>
              <a:ext cx="237744" cy="2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5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1" name="CasellaDiTesto 130">
            <a:extLst>
              <a:ext uri="{FF2B5EF4-FFF2-40B4-BE49-F238E27FC236}">
                <a16:creationId xmlns="" xmlns:a16="http://schemas.microsoft.com/office/drawing/2014/main" id="{9649C9B3-EC77-4CD7-9EE5-11BD42A90689}"/>
              </a:ext>
            </a:extLst>
          </p:cNvPr>
          <p:cNvSpPr txBox="1"/>
          <p:nvPr/>
        </p:nvSpPr>
        <p:spPr>
          <a:xfrm>
            <a:off x="1486282" y="4697770"/>
            <a:ext cx="205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</a:rPr>
              <a:t>Costo del circuito = 27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="" xmlns:a16="http://schemas.microsoft.com/office/drawing/2014/main" id="{91628463-AA74-44CC-BEE7-CFD403847AFA}"/>
              </a:ext>
            </a:extLst>
          </p:cNvPr>
          <p:cNvSpPr txBox="1"/>
          <p:nvPr/>
        </p:nvSpPr>
        <p:spPr>
          <a:xfrm>
            <a:off x="1651549" y="41426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</a:rPr>
              <a:t>5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7025" y="1124744"/>
            <a:ext cx="8603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/>
          </a:p>
          <a:p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-289954" y="7513"/>
            <a:ext cx="9723908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it-IT" sz="3600" b="1" dirty="0">
                <a:solidFill>
                  <a:srgbClr val="0070C0"/>
                </a:solidFill>
              </a:rPr>
              <a:t>Problema dell’orienteering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359532" y="1520176"/>
                <a:ext cx="8424936" cy="3872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/>
                  <a:t>I </a:t>
                </a:r>
                <a:r>
                  <a:rPr lang="it-IT" sz="2000" i="1" dirty="0"/>
                  <a:t>parametri del modello</a:t>
                </a:r>
                <a:r>
                  <a:rPr lang="it-IT" sz="2000" dirty="0"/>
                  <a:t> sono: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it-IT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it-IT" sz="2000" b="1" dirty="0"/>
                  <a:t>      </a:t>
                </a:r>
                <a:r>
                  <a:rPr lang="it-IT" sz="2000" dirty="0"/>
                  <a:t>  : profitto associato ad ogni vertice </a:t>
                </a:r>
                <a:r>
                  <a:rPr lang="it-IT" sz="2000" i="1" dirty="0"/>
                  <a:t>i</a:t>
                </a:r>
                <a:r>
                  <a:rPr lang="it-IT" sz="2000" dirty="0"/>
                  <a:t>.</a:t>
                </a:r>
              </a:p>
              <a:p>
                <a:pPr marL="285750" lvl="0" indent="-285750" algn="just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it-IT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it-IT" sz="2000" b="1" dirty="0">
                    <a:solidFill>
                      <a:srgbClr val="002060"/>
                    </a:solidFill>
                  </a:rPr>
                  <a:t>     </a:t>
                </a:r>
                <a:r>
                  <a:rPr lang="it-IT" sz="2000" b="1" dirty="0"/>
                  <a:t>  </a:t>
                </a:r>
                <a:r>
                  <a:rPr lang="it-IT" sz="2000" dirty="0"/>
                  <a:t> : tempo di percorrenza dall’arco </a:t>
                </a:r>
                <a:r>
                  <a:rPr lang="it-IT" sz="2000" i="1" dirty="0"/>
                  <a:t>ij.</a:t>
                </a:r>
              </a:p>
              <a:p>
                <a:pPr marL="285750" lvl="0" indent="-285750" algn="just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it-IT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it-IT" sz="2000" b="1" dirty="0">
                    <a:solidFill>
                      <a:srgbClr val="002060"/>
                    </a:solidFill>
                  </a:rPr>
                  <a:t>   </a:t>
                </a:r>
                <a:r>
                  <a:rPr lang="it-IT" sz="2000" dirty="0"/>
                  <a:t>: limite massimo di tempo.</a:t>
                </a:r>
              </a:p>
              <a:p>
                <a:pPr lvl="0">
                  <a:lnSpc>
                    <a:spcPct val="150000"/>
                  </a:lnSpc>
                </a:pPr>
                <a:endParaRPr lang="it-IT" sz="2000" dirty="0"/>
              </a:p>
              <a:p>
                <a:pPr>
                  <a:lnSpc>
                    <a:spcPct val="150000"/>
                  </a:lnSpc>
                </a:pPr>
                <a:r>
                  <a:rPr lang="it-IT" sz="2000" dirty="0"/>
                  <a:t>Le variabili decisionali utilizzate sono: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it-IT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it-IT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it-IT" sz="2000" b="1" dirty="0" smtClean="0">
                    <a:solidFill>
                      <a:srgbClr val="002060"/>
                    </a:solidFill>
                  </a:rPr>
                  <a:t>       </a:t>
                </a:r>
                <a:r>
                  <a:rPr lang="it-IT" sz="2000" dirty="0" smtClean="0"/>
                  <a:t>:  </a:t>
                </a:r>
                <a:r>
                  <a:rPr lang="it-IT" sz="2000" dirty="0"/>
                  <a:t>variabile binaria, 1 se l’arco </a:t>
                </a:r>
                <a:r>
                  <a:rPr lang="it-IT" sz="2000" i="1" dirty="0" err="1"/>
                  <a:t>ij</a:t>
                </a:r>
                <a:r>
                  <a:rPr lang="it-IT" sz="2000" i="1" dirty="0"/>
                  <a:t> </a:t>
                </a:r>
                <a:r>
                  <a:rPr lang="it-IT" sz="2000" dirty="0"/>
                  <a:t>appartiene al circuito, 0 altrimenti.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it-IT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2000" b="1" dirty="0">
                    <a:solidFill>
                      <a:srgbClr val="002060"/>
                    </a:solidFill>
                  </a:rPr>
                  <a:t>  </a:t>
                </a:r>
                <a:r>
                  <a:rPr lang="it-IT" sz="2000" dirty="0"/>
                  <a:t> </a:t>
                </a:r>
                <a:r>
                  <a:rPr lang="it-IT" sz="2000" dirty="0" smtClean="0"/>
                  <a:t>      : </a:t>
                </a:r>
                <a:r>
                  <a:rPr lang="it-IT" sz="2000" dirty="0"/>
                  <a:t>variabile ausiliaria.</a:t>
                </a: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1520176"/>
                <a:ext cx="8424936" cy="3872983"/>
              </a:xfrm>
              <a:prstGeom prst="rect">
                <a:avLst/>
              </a:prstGeom>
              <a:blipFill rotWithShape="1">
                <a:blip r:embed="rId2"/>
                <a:stretch>
                  <a:fillRect l="-796" b="-4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6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762274" y="-163516"/>
            <a:ext cx="5619452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it-IT" sz="3600" b="1" dirty="0">
                <a:solidFill>
                  <a:srgbClr val="0070C0"/>
                </a:solidFill>
              </a:rPr>
              <a:t>Problema dell’orienteering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-312044" y="5984486"/>
                <a:ext cx="8694712" cy="395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 </m:t>
                      </m:r>
                      <m:r>
                        <a:rPr lang="it-IT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 </m:t>
                      </m:r>
                      <m:r>
                        <a:rPr lang="it-IT" b="0" i="1" smtClean="0">
                          <a:latin typeface="Cambria Math"/>
                        </a:rPr>
                        <m:t>                                            </m:t>
                      </m:r>
                      <m:r>
                        <a:rPr lang="it-IT" i="1">
                          <a:latin typeface="Cambria Math"/>
                        </a:rPr>
                        <m:t>𝑖</m:t>
                      </m:r>
                      <m:r>
                        <a:rPr lang="it-IT" i="1">
                          <a:latin typeface="Cambria Math"/>
                        </a:rPr>
                        <m:t>,</m:t>
                      </m:r>
                      <m:r>
                        <a:rPr lang="it-IT" i="1">
                          <a:latin typeface="Cambria Math"/>
                        </a:rPr>
                        <m:t>𝑗</m:t>
                      </m:r>
                      <m:r>
                        <a:rPr lang="it-IT" i="1">
                          <a:latin typeface="Cambria Math"/>
                        </a:rPr>
                        <m:t>=1,…,</m:t>
                      </m:r>
                      <m:r>
                        <a:rPr lang="it-IT" i="1">
                          <a:latin typeface="Cambria Math"/>
                        </a:rPr>
                        <m:t>𝑁</m:t>
                      </m:r>
                      <m:r>
                        <a:rPr lang="it-IT" i="1">
                          <a:latin typeface="Cambria Math"/>
                        </a:rPr>
                        <m:t>                                   (6)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044" y="5984486"/>
                <a:ext cx="8694712" cy="395558"/>
              </a:xfrm>
              <a:prstGeom prst="rect">
                <a:avLst/>
              </a:prstGeom>
              <a:blipFill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575556" y="1086285"/>
                <a:ext cx="7992888" cy="902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𝑧</m:t>
                      </m:r>
                      <m:r>
                        <a:rPr lang="it-IT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/>
                            </a:rPr>
                            <m:t>𝑖</m:t>
                          </m:r>
                          <m:r>
                            <a:rPr lang="it-IT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it-IT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it-IT" i="1">
                                  <a:latin typeface="Cambria Math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it-IT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it-IT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it-IT" b="0" i="1" smtClean="0">
                          <a:latin typeface="Cambria Math"/>
                        </a:rPr>
                        <m:t>       </m:t>
                      </m:r>
                      <m:r>
                        <a:rPr lang="it-IT" b="0" i="1" smtClean="0">
                          <a:latin typeface="Cambria Math"/>
                        </a:rPr>
                        <m:t>𝑀𝑎𝑥</m:t>
                      </m:r>
                      <m:r>
                        <a:rPr lang="it-IT" b="0" i="1" smtClean="0">
                          <a:latin typeface="Cambria Math"/>
                        </a:rPr>
                        <m:t>!           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1086285"/>
                <a:ext cx="7992888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/>
          <p:cNvSpPr/>
          <p:nvPr/>
        </p:nvSpPr>
        <p:spPr>
          <a:xfrm>
            <a:off x="539552" y="1988840"/>
            <a:ext cx="13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/>
              <a:t>sottoposto 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467544" y="2365448"/>
                <a:ext cx="7135543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it-IT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/>
                            </a:rPr>
                            <m:t>𝑖</m:t>
                          </m:r>
                          <m:r>
                            <a:rPr lang="it-IT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/>
                            </a:rPr>
                            <m:t>𝑁</m:t>
                          </m:r>
                          <m:r>
                            <a:rPr lang="it-IT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/>
                                </a:rPr>
                                <m:t>𝑖𝑁</m:t>
                              </m:r>
                            </m:sub>
                          </m:sSub>
                          <m:r>
                            <a:rPr lang="it-IT" i="1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/>
                            </a:rPr>
                            <m:t>𝑗</m:t>
                          </m:r>
                          <m:r>
                            <a:rPr lang="it-IT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it-IT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it-IT" i="1">
                          <a:latin typeface="Cambria Math"/>
                        </a:rPr>
                        <m:t>1                                                              </m:t>
                      </m:r>
                      <m:r>
                        <a:rPr lang="it-IT" b="0" i="1" smtClean="0">
                          <a:latin typeface="Cambria Math"/>
                        </a:rPr>
                        <m:t>          </m:t>
                      </m:r>
                      <m:r>
                        <a:rPr lang="it-IT" i="1">
                          <a:latin typeface="Cambria Math"/>
                        </a:rPr>
                        <m:t>          </m:t>
                      </m:r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r>
                        <a:rPr lang="it-IT" i="1">
                          <a:latin typeface="Cambria Math"/>
                        </a:rPr>
                        <m:t>   (</m:t>
                      </m:r>
                      <m:r>
                        <a:rPr lang="it-IT" b="0" i="1" smtClean="0">
                          <a:latin typeface="Cambria Math"/>
                        </a:rPr>
                        <m:t>1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65448"/>
                <a:ext cx="7135543" cy="902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/>
              <p:nvPr/>
            </p:nvSpPr>
            <p:spPr>
              <a:xfrm>
                <a:off x="395535" y="3293268"/>
                <a:ext cx="7279559" cy="902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it-IT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/>
                            </a:rPr>
                            <m:t>𝑖</m:t>
                          </m:r>
                          <m:r>
                            <a:rPr lang="it-IT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/>
                            </a:rPr>
                            <m:t>𝑁</m:t>
                          </m:r>
                          <m:r>
                            <a:rPr lang="it-IT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it-IT" i="1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/>
                            </a:rPr>
                            <m:t>𝑗</m:t>
                          </m:r>
                          <m:r>
                            <a:rPr lang="it-IT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it-IT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i="1">
                              <a:latin typeface="Cambria Math"/>
                            </a:rPr>
                            <m:t>≤</m:t>
                          </m:r>
                        </m:e>
                      </m:nary>
                      <m:r>
                        <a:rPr lang="it-IT" i="1">
                          <a:latin typeface="Cambria Math"/>
                        </a:rPr>
                        <m:t>1                             </m:t>
                      </m:r>
                      <m:r>
                        <a:rPr lang="it-IT" i="1">
                          <a:latin typeface="Cambria Math"/>
                        </a:rPr>
                        <m:t>𝑘</m:t>
                      </m:r>
                      <m:r>
                        <a:rPr lang="it-IT" i="1">
                          <a:latin typeface="Cambria Math"/>
                        </a:rPr>
                        <m:t>=2,…,</m:t>
                      </m:r>
                      <m:r>
                        <a:rPr lang="it-IT" i="1">
                          <a:latin typeface="Cambria Math"/>
                        </a:rPr>
                        <m:t>𝑁</m:t>
                      </m:r>
                      <m:r>
                        <a:rPr lang="it-IT" i="1">
                          <a:latin typeface="Cambria Math"/>
                        </a:rPr>
                        <m:t>−1                           (2)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3293268"/>
                <a:ext cx="7279559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/>
              <p:cNvSpPr/>
              <p:nvPr/>
            </p:nvSpPr>
            <p:spPr>
              <a:xfrm>
                <a:off x="247282" y="4195823"/>
                <a:ext cx="7576063" cy="902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it-IT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/>
                            </a:rPr>
                            <m:t>𝑖</m:t>
                          </m:r>
                          <m:r>
                            <a:rPr lang="it-IT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/>
                            </a:rPr>
                            <m:t>𝑁</m:t>
                          </m:r>
                          <m:r>
                            <a:rPr lang="it-IT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it-IT" i="1">
                                  <a:latin typeface="Cambria Math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it-IT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i="1">
                              <a:latin typeface="Cambria Math"/>
                            </a:rPr>
                            <m:t>≤</m:t>
                          </m:r>
                        </m:e>
                      </m:nary>
                      <m:sSub>
                        <m:sSubPr>
                          <m:ctrlPr>
                            <a:rPr lang="it-IT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 </m:t>
                      </m:r>
                      <m:r>
                        <a:rPr lang="it-IT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</m:t>
                      </m:r>
                      <m:r>
                        <a:rPr lang="it-IT" b="0" i="1" smtClean="0">
                          <a:latin typeface="Cambria Math"/>
                        </a:rPr>
                        <m:t>        </m:t>
                      </m:r>
                      <m:r>
                        <a:rPr lang="it-IT" i="1">
                          <a:latin typeface="Cambria Math"/>
                        </a:rPr>
                        <m:t> </m:t>
                      </m:r>
                      <m:r>
                        <a:rPr lang="it-IT" b="0" i="1" smtClean="0">
                          <a:latin typeface="Cambria Math"/>
                        </a:rPr>
                        <m:t>    </m:t>
                      </m:r>
                      <m:r>
                        <a:rPr lang="it-IT" i="1">
                          <a:latin typeface="Cambria Math"/>
                        </a:rPr>
                        <m:t> (</m:t>
                      </m:r>
                      <m:r>
                        <a:rPr lang="it-IT" b="0" i="1" smtClean="0">
                          <a:latin typeface="Cambria Math"/>
                        </a:rPr>
                        <m:t>3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2" y="4195823"/>
                <a:ext cx="7576063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467541" y="5612298"/>
                <a:ext cx="7135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2≤</m:t>
                      </m:r>
                      <m:sSub>
                        <m:sSubPr>
                          <m:ctrlPr>
                            <a:rPr lang="it-IT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≤</m:t>
                      </m:r>
                      <m:r>
                        <a:rPr lang="it-IT" i="1">
                          <a:latin typeface="Cambria Math"/>
                        </a:rPr>
                        <m:t>𝑁</m:t>
                      </m:r>
                      <m:r>
                        <a:rPr lang="it-IT" i="1">
                          <a:latin typeface="Cambria Math"/>
                        </a:rPr>
                        <m:t>                                                 </m:t>
                      </m:r>
                      <m:r>
                        <a:rPr lang="it-IT" i="1">
                          <a:latin typeface="Cambria Math"/>
                        </a:rPr>
                        <m:t>𝑖</m:t>
                      </m:r>
                      <m:r>
                        <a:rPr lang="it-IT" i="1">
                          <a:latin typeface="Cambria Math"/>
                        </a:rPr>
                        <m:t>=2,…,</m:t>
                      </m:r>
                      <m:r>
                        <a:rPr lang="it-IT" i="1">
                          <a:latin typeface="Cambria Math"/>
                        </a:rPr>
                        <m:t>𝑁</m:t>
                      </m:r>
                      <m:r>
                        <a:rPr lang="it-IT" i="1">
                          <a:latin typeface="Cambria Math"/>
                        </a:rPr>
                        <m:t>                                  (5)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1" y="5612298"/>
                <a:ext cx="713554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-482935" y="5100881"/>
                <a:ext cx="9036496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+1≤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/>
                            </a:rPr>
                            <m:t>𝑁</m:t>
                          </m:r>
                          <m:r>
                            <a:rPr lang="it-IT" i="1">
                              <a:latin typeface="Cambria Math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/>
                        </a:rPr>
                        <m:t> </m:t>
                      </m:r>
                      <m:r>
                        <a:rPr lang="it-IT" b="0" i="1" smtClean="0">
                          <a:latin typeface="Cambria Math"/>
                        </a:rPr>
                        <m:t>           </m:t>
                      </m:r>
                      <m:r>
                        <a:rPr lang="it-IT" i="1">
                          <a:latin typeface="Cambria Math"/>
                        </a:rPr>
                        <m:t>𝑖</m:t>
                      </m:r>
                      <m:r>
                        <a:rPr lang="it-IT" i="1">
                          <a:latin typeface="Cambria Math"/>
                        </a:rPr>
                        <m:t>,</m:t>
                      </m:r>
                      <m:r>
                        <a:rPr lang="it-IT" i="1">
                          <a:latin typeface="Cambria Math"/>
                        </a:rPr>
                        <m:t>𝑗</m:t>
                      </m:r>
                      <m:r>
                        <a:rPr lang="it-IT" i="1">
                          <a:latin typeface="Cambria Math"/>
                        </a:rPr>
                        <m:t>=2,…,</m:t>
                      </m:r>
                      <m:r>
                        <a:rPr lang="it-IT" i="1">
                          <a:latin typeface="Cambria Math"/>
                        </a:rPr>
                        <m:t>𝑁</m:t>
                      </m:r>
                      <m:r>
                        <a:rPr lang="it-IT" i="1">
                          <a:latin typeface="Cambria Math"/>
                        </a:rPr>
                        <m:t>                              (4)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2935" y="5100881"/>
                <a:ext cx="9036496" cy="411395"/>
              </a:xfrm>
              <a:prstGeom prst="rect">
                <a:avLst/>
              </a:prstGeom>
              <a:blipFill>
                <a:blip r:embed="rId8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52" name="Rectangle 61"/>
          <p:cNvSpPr>
            <a:spLocks noChangeArrowheads="1"/>
          </p:cNvSpPr>
          <p:nvPr/>
        </p:nvSpPr>
        <p:spPr bwMode="auto">
          <a:xfrm>
            <a:off x="-36512" y="7136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65"/>
          <p:cNvSpPr>
            <a:spLocks noChangeArrowheads="1"/>
          </p:cNvSpPr>
          <p:nvPr/>
        </p:nvSpPr>
        <p:spPr bwMode="auto">
          <a:xfrm>
            <a:off x="-36512" y="7136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24150" algn="l"/>
              </a:tabLst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24150" algn="l"/>
              </a:tabLst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24150" algn="l"/>
              </a:tabLst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72"/>
          <p:cNvSpPr>
            <a:spLocks noChangeArrowheads="1"/>
          </p:cNvSpPr>
          <p:nvPr/>
        </p:nvSpPr>
        <p:spPr bwMode="auto">
          <a:xfrm>
            <a:off x="-36512" y="7136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24150" algn="l"/>
              </a:tabLst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-289954" y="44624"/>
            <a:ext cx="9723908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it-IT" sz="3600" b="1" dirty="0">
                <a:solidFill>
                  <a:srgbClr val="0070C0"/>
                </a:solidFill>
              </a:rPr>
              <a:t>Le varianti del problema dell’orienteering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="" xmlns:a16="http://schemas.microsoft.com/office/drawing/2014/main" id="{0EE8590B-7A82-49FD-A5B7-092315B7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9" y="1193848"/>
            <a:ext cx="8544262" cy="2623289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="" xmlns:a16="http://schemas.microsoft.com/office/drawing/2014/main" id="{535A8474-86E8-4DBF-860F-DBDD8FC9FF1B}"/>
              </a:ext>
            </a:extLst>
          </p:cNvPr>
          <p:cNvSpPr/>
          <p:nvPr/>
        </p:nvSpPr>
        <p:spPr>
          <a:xfrm>
            <a:off x="1115616" y="1916832"/>
            <a:ext cx="720080" cy="612000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>
            <a:extLst>
              <a:ext uri="{FF2B5EF4-FFF2-40B4-BE49-F238E27FC236}">
                <a16:creationId xmlns="" xmlns:a16="http://schemas.microsoft.com/office/drawing/2014/main" id="{1DE46040-42A3-48F5-839E-644C8C62B0B2}"/>
              </a:ext>
            </a:extLst>
          </p:cNvPr>
          <p:cNvSpPr/>
          <p:nvPr/>
        </p:nvSpPr>
        <p:spPr>
          <a:xfrm>
            <a:off x="6480296" y="1927797"/>
            <a:ext cx="756000" cy="612000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CasellaDiTesto 103">
            <a:extLst>
              <a:ext uri="{FF2B5EF4-FFF2-40B4-BE49-F238E27FC236}">
                <a16:creationId xmlns="" xmlns:a16="http://schemas.microsoft.com/office/drawing/2014/main" id="{A9C186FB-6CB2-44BF-A488-181A1FF7FD6A}"/>
              </a:ext>
            </a:extLst>
          </p:cNvPr>
          <p:cNvSpPr txBox="1"/>
          <p:nvPr/>
        </p:nvSpPr>
        <p:spPr>
          <a:xfrm>
            <a:off x="299869" y="4251573"/>
            <a:ext cx="85442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Il </a:t>
            </a:r>
            <a:r>
              <a:rPr lang="it-IT" sz="1600" dirty="0" err="1"/>
              <a:t>Tourist</a:t>
            </a:r>
            <a:r>
              <a:rPr lang="it-IT" sz="1600" dirty="0"/>
              <a:t> Trip Design si modella come </a:t>
            </a:r>
            <a:r>
              <a:rPr lang="it-IT" sz="1600" b="1" i="1" dirty="0">
                <a:solidFill>
                  <a:srgbClr val="002060"/>
                </a:solidFill>
              </a:rPr>
              <a:t>Problema di Orienteering</a:t>
            </a:r>
            <a:r>
              <a:rPr lang="it-IT" sz="1600" b="1" i="1" dirty="0"/>
              <a:t>, </a:t>
            </a:r>
            <a:r>
              <a:rPr lang="it-IT" sz="1600" dirty="0"/>
              <a:t>che</a:t>
            </a:r>
            <a:r>
              <a:rPr lang="it-IT" sz="1600" b="1" i="1" dirty="0"/>
              <a:t> </a:t>
            </a:r>
            <a:r>
              <a:rPr lang="it-IT" sz="1600" dirty="0"/>
              <a:t>è dunque una variante del </a:t>
            </a:r>
            <a:r>
              <a:rPr lang="it-IT" sz="1600" i="1" dirty="0"/>
              <a:t>Problema del Commesso Viaggiatore con Profitti.</a:t>
            </a:r>
          </a:p>
          <a:p>
            <a:endParaRPr lang="it-IT" sz="1600" i="1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sz="1600" b="1" i="1" dirty="0">
                <a:solidFill>
                  <a:srgbClr val="002060"/>
                </a:solidFill>
              </a:rPr>
              <a:t>Profitto   </a:t>
            </a:r>
            <a:r>
              <a:rPr lang="it-IT" sz="1600" b="1" dirty="0">
                <a:solidFill>
                  <a:srgbClr val="002060"/>
                </a:solidFill>
                <a:sym typeface="Wingdings" pitchFamily="2" charset="2"/>
              </a:rPr>
              <a:t></a:t>
            </a:r>
            <a:r>
              <a:rPr lang="it-IT" sz="1600" b="1" dirty="0">
                <a:sym typeface="Wingdings" pitchFamily="2" charset="2"/>
              </a:rPr>
              <a:t>   </a:t>
            </a:r>
            <a:r>
              <a:rPr lang="it-IT" sz="1600" dirty="0">
                <a:sym typeface="Wingdings" pitchFamily="2" charset="2"/>
              </a:rPr>
              <a:t>misura dell’importanza del nodo.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it-IT" sz="1600" dirty="0">
              <a:sym typeface="Wingdings" pitchFamily="2" charset="2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it-IT" sz="1600" b="1" i="1" dirty="0" err="1">
                <a:solidFill>
                  <a:srgbClr val="002060"/>
                </a:solidFill>
                <a:sym typeface="Wingdings" pitchFamily="2" charset="2"/>
              </a:rPr>
              <a:t>Tmax</a:t>
            </a:r>
            <a:r>
              <a:rPr lang="it-IT" sz="1600" b="1" i="1" dirty="0">
                <a:solidFill>
                  <a:srgbClr val="002060"/>
                </a:solidFill>
                <a:sym typeface="Wingdings" pitchFamily="2" charset="2"/>
              </a:rPr>
              <a:t>      </a:t>
            </a:r>
            <a:r>
              <a:rPr lang="it-IT" sz="1600" b="1" dirty="0">
                <a:solidFill>
                  <a:srgbClr val="002060"/>
                </a:solidFill>
                <a:sym typeface="Wingdings" pitchFamily="2" charset="2"/>
              </a:rPr>
              <a:t></a:t>
            </a:r>
            <a:r>
              <a:rPr lang="it-IT" sz="1600" b="1" dirty="0">
                <a:sym typeface="Wingdings" pitchFamily="2" charset="2"/>
              </a:rPr>
              <a:t>   </a:t>
            </a:r>
            <a:r>
              <a:rPr lang="it-IT" sz="1600" dirty="0">
                <a:sym typeface="Wingdings" pitchFamily="2" charset="2"/>
              </a:rPr>
              <a:t>tempo di visita disponibile.</a:t>
            </a:r>
            <a:endParaRPr lang="it-IT" sz="1600" b="1" i="1" dirty="0"/>
          </a:p>
          <a:p>
            <a:endParaRPr lang="it-IT" sz="2400" i="1" dirty="0"/>
          </a:p>
          <a:p>
            <a:endParaRPr lang="it-IT" sz="2400" i="1" dirty="0"/>
          </a:p>
          <a:p>
            <a:endParaRPr lang="it-IT" sz="2400" i="1" dirty="0"/>
          </a:p>
          <a:p>
            <a:endParaRPr lang="it-IT" sz="2400" i="1" dirty="0"/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359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3" grpId="0" animBg="1"/>
      <p:bldP spid="103" grpId="1" animBg="1"/>
      <p:bldP spid="1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60648" y="3075057"/>
            <a:ext cx="8622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i="1" dirty="0">
                <a:solidFill>
                  <a:srgbClr val="0070C0"/>
                </a:solidFill>
              </a:rPr>
              <a:t>Raccolta ed analisi dei dati</a:t>
            </a:r>
          </a:p>
        </p:txBody>
      </p:sp>
    </p:spTree>
    <p:extLst>
      <p:ext uri="{BB962C8B-B14F-4D97-AF65-F5344CB8AC3E}">
        <p14:creationId xmlns:p14="http://schemas.microsoft.com/office/powerpoint/2010/main" val="20074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431540" y="263550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0070C0"/>
                </a:solidFill>
              </a:rPr>
              <a:t>Analisi degli strumenti di supporto alla visita attualmente disponibili  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51520" y="2339588"/>
            <a:ext cx="5622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/>
              <a:t>Mappa del Parco Archeologico di Pompei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323528" y="4437112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/>
              <a:t>Itinerari suggeriti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45" y="1769914"/>
            <a:ext cx="2692503" cy="1731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180210"/>
            <a:ext cx="5256024" cy="994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87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007604" y="260648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</a:rPr>
              <a:t>Mappa del Parco Archeologico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3548" y="1148551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Non è chiaro identificare in modo puntuale la localizzazione del punto di accesso al sito da visitare.</a:t>
            </a:r>
          </a:p>
          <a:p>
            <a:endParaRPr lang="it-IT" sz="2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74" y="2661973"/>
            <a:ext cx="4708453" cy="3288729"/>
          </a:xfrm>
          <a:prstGeom prst="rect">
            <a:avLst/>
          </a:prstGeom>
          <a:ln>
            <a:noFill/>
          </a:ln>
        </p:spPr>
      </p:pic>
      <p:pic>
        <p:nvPicPr>
          <p:cNvPr id="9" name="Immagin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53" y="2276872"/>
            <a:ext cx="3448891" cy="3177249"/>
          </a:xfrm>
          <a:prstGeom prst="rect">
            <a:avLst/>
          </a:prstGeom>
          <a:ln>
            <a:noFill/>
          </a:ln>
        </p:spPr>
      </p:pic>
      <p:cxnSp>
        <p:nvCxnSpPr>
          <p:cNvPr id="14" name="Connettore 2 13"/>
          <p:cNvCxnSpPr/>
          <p:nvPr/>
        </p:nvCxnSpPr>
        <p:spPr>
          <a:xfrm flipV="1">
            <a:off x="3823987" y="3680992"/>
            <a:ext cx="648072" cy="31717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4076051" y="2384920"/>
            <a:ext cx="324000" cy="648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4893104" y="3320952"/>
            <a:ext cx="648000" cy="23123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H="1" flipV="1">
            <a:off x="5046762" y="4331261"/>
            <a:ext cx="337963" cy="648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6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0886D586-401D-4DB9-B297-32F5B430DD34}"/>
              </a:ext>
            </a:extLst>
          </p:cNvPr>
          <p:cNvSpPr txBox="1"/>
          <p:nvPr/>
        </p:nvSpPr>
        <p:spPr>
          <a:xfrm>
            <a:off x="1383978" y="2967335"/>
            <a:ext cx="637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i="1" dirty="0">
                <a:solidFill>
                  <a:srgbClr val="0070C0"/>
                </a:solidFill>
              </a:rPr>
              <a:t>Il contesto del lavoro</a:t>
            </a:r>
          </a:p>
        </p:txBody>
      </p:sp>
    </p:spTree>
    <p:extLst>
      <p:ext uri="{BB962C8B-B14F-4D97-AF65-F5344CB8AC3E}">
        <p14:creationId xmlns:p14="http://schemas.microsoft.com/office/powerpoint/2010/main" val="488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11560" y="1068993"/>
            <a:ext cx="7920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Gli itinerari suggeriti vengono suggeriti con un elenco di siti e con un insieme aggregato di strade senza indicare precisamente la successione dei siti</a:t>
            </a:r>
          </a:p>
          <a:p>
            <a:endParaRPr lang="it-IT" sz="2400" dirty="0"/>
          </a:p>
          <a:p>
            <a:pPr marL="342900" indent="-342900">
              <a:buFont typeface="Arial" pitchFamily="34" charset="0"/>
              <a:buChar char="•"/>
            </a:pPr>
            <a:endParaRPr lang="it-IT" sz="2400" dirty="0"/>
          </a:p>
          <a:p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7865" r="3773" b="7865"/>
          <a:stretch/>
        </p:blipFill>
        <p:spPr>
          <a:xfrm>
            <a:off x="467544" y="2800836"/>
            <a:ext cx="4771267" cy="27884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02" y="2368788"/>
            <a:ext cx="3328730" cy="415655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23528" y="3866506"/>
            <a:ext cx="360040" cy="1472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1007604" y="2623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0070C0"/>
                </a:solidFill>
              </a:rPr>
              <a:t>Itinerari suggeriti</a:t>
            </a:r>
          </a:p>
        </p:txBody>
      </p:sp>
      <p:sp>
        <p:nvSpPr>
          <p:cNvPr id="9" name="Rettangolo 8"/>
          <p:cNvSpPr/>
          <p:nvPr/>
        </p:nvSpPr>
        <p:spPr>
          <a:xfrm>
            <a:off x="4860032" y="2504672"/>
            <a:ext cx="271670" cy="1472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31540" y="334397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b="1" dirty="0">
                <a:solidFill>
                  <a:srgbClr val="0070C0"/>
                </a:solidFill>
              </a:rPr>
              <a:t>Verifiche sul luogo</a:t>
            </a:r>
          </a:p>
        </p:txBody>
      </p:sp>
      <p:grpSp>
        <p:nvGrpSpPr>
          <p:cNvPr id="52" name="Gruppo 51"/>
          <p:cNvGrpSpPr/>
          <p:nvPr/>
        </p:nvGrpSpPr>
        <p:grpSpPr>
          <a:xfrm>
            <a:off x="5580112" y="4592310"/>
            <a:ext cx="1584176" cy="1356970"/>
            <a:chOff x="6876256" y="4699025"/>
            <a:chExt cx="1994805" cy="1682303"/>
          </a:xfrm>
        </p:grpSpPr>
        <p:pic>
          <p:nvPicPr>
            <p:cNvPr id="15" name="Immagin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256" y="4699025"/>
              <a:ext cx="1994805" cy="1682303"/>
            </a:xfrm>
            <a:prstGeom prst="rect">
              <a:avLst/>
            </a:prstGeom>
          </p:spPr>
        </p:pic>
        <p:cxnSp>
          <p:nvCxnSpPr>
            <p:cNvPr id="16" name="Connettore 2 15"/>
            <p:cNvCxnSpPr/>
            <p:nvPr/>
          </p:nvCxnSpPr>
          <p:spPr>
            <a:xfrm flipH="1">
              <a:off x="7524331" y="5122118"/>
              <a:ext cx="349328" cy="17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/>
            <p:cNvCxnSpPr/>
            <p:nvPr/>
          </p:nvCxnSpPr>
          <p:spPr>
            <a:xfrm>
              <a:off x="7461239" y="5357370"/>
              <a:ext cx="140400" cy="2872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/>
          <p:cNvGrpSpPr/>
          <p:nvPr/>
        </p:nvGrpSpPr>
        <p:grpSpPr>
          <a:xfrm>
            <a:off x="3707904" y="4581128"/>
            <a:ext cx="1512168" cy="1381828"/>
            <a:chOff x="8062377" y="2571363"/>
            <a:chExt cx="1974240" cy="1865749"/>
          </a:xfrm>
        </p:grpSpPr>
        <p:pic>
          <p:nvPicPr>
            <p:cNvPr id="22" name="Immagine 2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2377" y="2571363"/>
              <a:ext cx="1974240" cy="1865749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3" name="Connettore 2 22"/>
            <p:cNvCxnSpPr/>
            <p:nvPr/>
          </p:nvCxnSpPr>
          <p:spPr>
            <a:xfrm>
              <a:off x="9107391" y="3888937"/>
              <a:ext cx="365156" cy="548173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/>
            <p:nvPr/>
          </p:nvCxnSpPr>
          <p:spPr>
            <a:xfrm>
              <a:off x="8790788" y="2571363"/>
              <a:ext cx="258709" cy="531832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54" y="4581128"/>
            <a:ext cx="1622686" cy="1381828"/>
          </a:xfrm>
          <a:prstGeom prst="rect">
            <a:avLst/>
          </a:prstGeom>
        </p:spPr>
      </p:pic>
      <p:cxnSp>
        <p:nvCxnSpPr>
          <p:cNvPr id="13" name="Connettore 2 12"/>
          <p:cNvCxnSpPr/>
          <p:nvPr/>
        </p:nvCxnSpPr>
        <p:spPr>
          <a:xfrm>
            <a:off x="2325163" y="5373216"/>
            <a:ext cx="178110" cy="40876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647564" y="1124744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Sono stati effettuati numerosi sopralluoghi per rilevare: </a:t>
            </a:r>
          </a:p>
          <a:p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/>
              <a:t>La localizzazione puntuale dei punti di accesso ai siti.</a:t>
            </a:r>
          </a:p>
          <a:p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/>
              <a:t>La presenza di siti con più di un punto di accesso.</a:t>
            </a:r>
          </a:p>
          <a:p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/>
              <a:t>Le direzioni di percorrenza per i siti con più di un punto di accesso.</a:t>
            </a:r>
          </a:p>
        </p:txBody>
      </p:sp>
    </p:spTree>
    <p:extLst>
      <p:ext uri="{BB962C8B-B14F-4D97-AF65-F5344CB8AC3E}">
        <p14:creationId xmlns:p14="http://schemas.microsoft.com/office/powerpoint/2010/main" val="4148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69776" y="2721114"/>
            <a:ext cx="8622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i="1" dirty="0">
                <a:solidFill>
                  <a:srgbClr val="0070C0"/>
                </a:solidFill>
              </a:rPr>
              <a:t>Rete stradale del Parco</a:t>
            </a:r>
          </a:p>
        </p:txBody>
      </p:sp>
    </p:spTree>
    <p:extLst>
      <p:ext uri="{BB962C8B-B14F-4D97-AF65-F5344CB8AC3E}">
        <p14:creationId xmlns:p14="http://schemas.microsoft.com/office/powerpoint/2010/main" val="33810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0" y="1395047"/>
            <a:ext cx="7920000" cy="4194193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661573" y="529516"/>
            <a:ext cx="3820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</a:rPr>
              <a:t>Planimetria del parco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95047"/>
            <a:ext cx="7920000" cy="448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80" y="188640"/>
            <a:ext cx="1317142" cy="683171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91580" y="26064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0070C0"/>
                </a:solidFill>
              </a:rPr>
              <a:t>Rete stradale del Parco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="" xmlns:a16="http://schemas.microsoft.com/office/drawing/2014/main" id="{8D484F7C-DE46-43B4-A39C-55F095CF4EF4}"/>
              </a:ext>
            </a:extLst>
          </p:cNvPr>
          <p:cNvGrpSpPr/>
          <p:nvPr/>
        </p:nvGrpSpPr>
        <p:grpSpPr>
          <a:xfrm>
            <a:off x="323528" y="1248100"/>
            <a:ext cx="4536504" cy="4955203"/>
            <a:chOff x="323528" y="1248100"/>
            <a:chExt cx="4536504" cy="4955203"/>
          </a:xfrm>
        </p:grpSpPr>
        <p:sp>
          <p:nvSpPr>
            <p:cNvPr id="3" name="Rettangolo 2"/>
            <p:cNvSpPr/>
            <p:nvPr/>
          </p:nvSpPr>
          <p:spPr>
            <a:xfrm>
              <a:off x="323528" y="1248100"/>
              <a:ext cx="4536504" cy="4955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800" b="1" dirty="0">
                  <a:solidFill>
                    <a:srgbClr val="002060"/>
                  </a:solidFill>
                </a:rPr>
                <a:t>Nodi</a:t>
              </a:r>
            </a:p>
            <a:p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it-IT" dirty="0"/>
                <a:t>Siti da visitare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it-IT" dirty="0"/>
                <a:t>Servizi per i visitatori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it-IT" dirty="0"/>
                <a:t>Incroci stradali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it-IT" dirty="0"/>
                <a:t>Punti di accesso al PAP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it-IT" dirty="0"/>
                <a:t>Punti di accesso ai siti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r>
                <a:rPr lang="it-IT" dirty="0"/>
                <a:t>Numero totale di nodi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</p:txBody>
        </p:sp>
        <p:sp>
          <p:nvSpPr>
            <p:cNvPr id="2" name="Rettangolo 1"/>
            <p:cNvSpPr/>
            <p:nvPr/>
          </p:nvSpPr>
          <p:spPr>
            <a:xfrm>
              <a:off x="2824466" y="5157192"/>
              <a:ext cx="7328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2800" b="1" dirty="0">
                  <a:solidFill>
                    <a:srgbClr val="002060"/>
                  </a:solidFill>
                </a:rPr>
                <a:t>307</a:t>
              </a:r>
              <a:endParaRPr lang="it-IT" sz="2800" dirty="0">
                <a:solidFill>
                  <a:srgbClr val="002060"/>
                </a:solidFill>
              </a:endParaRPr>
            </a:p>
          </p:txBody>
        </p:sp>
        <p:sp>
          <p:nvSpPr>
            <p:cNvPr id="9" name="Ovale 8"/>
            <p:cNvSpPr/>
            <p:nvPr/>
          </p:nvSpPr>
          <p:spPr>
            <a:xfrm>
              <a:off x="3738555" y="3142161"/>
              <a:ext cx="211681" cy="20333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3738555" y="2067105"/>
              <a:ext cx="211681" cy="20333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/>
            </a:p>
          </p:txBody>
        </p:sp>
        <p:sp>
          <p:nvSpPr>
            <p:cNvPr id="11" name="Rombo 10"/>
            <p:cNvSpPr/>
            <p:nvPr/>
          </p:nvSpPr>
          <p:spPr>
            <a:xfrm>
              <a:off x="3738555" y="2604633"/>
              <a:ext cx="211681" cy="203339"/>
            </a:xfrm>
            <a:prstGeom prst="diamond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738555" y="3708658"/>
              <a:ext cx="211681" cy="2033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 flipV="1">
              <a:off x="3821715" y="3788540"/>
              <a:ext cx="45360" cy="435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3738555" y="4253367"/>
              <a:ext cx="211681" cy="20333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/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4966999" y="1284936"/>
            <a:ext cx="5400600" cy="4678204"/>
            <a:chOff x="395536" y="1300804"/>
            <a:chExt cx="5400600" cy="4678204"/>
          </a:xfrm>
        </p:grpSpPr>
        <p:sp>
          <p:nvSpPr>
            <p:cNvPr id="17" name="Rettangolo 16"/>
            <p:cNvSpPr/>
            <p:nvPr/>
          </p:nvSpPr>
          <p:spPr>
            <a:xfrm>
              <a:off x="395536" y="1300804"/>
              <a:ext cx="5400600" cy="4678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800" b="1" dirty="0">
                  <a:solidFill>
                    <a:srgbClr val="002060"/>
                  </a:solidFill>
                </a:rPr>
                <a:t>Archi</a:t>
              </a:r>
            </a:p>
            <a:p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it-IT" dirty="0"/>
                <a:t>Reali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it-IT" dirty="0"/>
                <a:t>Fittizi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  <a:p>
              <a:pPr marL="285750" indent="-285750">
                <a:buFont typeface="Arial" pitchFamily="34" charset="0"/>
                <a:buChar char="•"/>
              </a:pPr>
              <a:endParaRPr lang="it-IT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3028466" y="5153896"/>
              <a:ext cx="7328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2800" b="1" dirty="0">
                  <a:solidFill>
                    <a:srgbClr val="002060"/>
                  </a:solidFill>
                </a:rPr>
                <a:t>789</a:t>
              </a:r>
              <a:endParaRPr lang="it-IT" sz="2800" dirty="0">
                <a:solidFill>
                  <a:srgbClr val="002060"/>
                </a:solidFill>
              </a:endParaRPr>
            </a:p>
          </p:txBody>
        </p:sp>
      </p:grpSp>
      <p:sp>
        <p:nvSpPr>
          <p:cNvPr id="5" name="Rettangolo 4"/>
          <p:cNvSpPr/>
          <p:nvPr/>
        </p:nvSpPr>
        <p:spPr>
          <a:xfrm>
            <a:off x="5123577" y="5246465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Numero totale di archi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E7665650-1B17-40AB-8C51-5F136244EF79}"/>
              </a:ext>
            </a:extLst>
          </p:cNvPr>
          <p:cNvSpPr/>
          <p:nvPr/>
        </p:nvSpPr>
        <p:spPr>
          <a:xfrm>
            <a:off x="7103846" y="2420888"/>
            <a:ext cx="1182779" cy="7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0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139439"/>
            <a:ext cx="8640000" cy="45791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sellaDiTesto 3"/>
          <p:cNvSpPr txBox="1"/>
          <p:nvPr/>
        </p:nvSpPr>
        <p:spPr>
          <a:xfrm>
            <a:off x="791580" y="26064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0070C0"/>
                </a:solidFill>
              </a:rPr>
              <a:t>Rete stradale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027968"/>
            <a:ext cx="5911578" cy="391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577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60648" y="2767281"/>
            <a:ext cx="8622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i="1" dirty="0" err="1">
                <a:solidFill>
                  <a:srgbClr val="0070C0"/>
                </a:solidFill>
              </a:rPr>
              <a:t>Tool</a:t>
            </a:r>
            <a:r>
              <a:rPr lang="it-IT" sz="4000" b="1" i="1" dirty="0">
                <a:solidFill>
                  <a:srgbClr val="0070C0"/>
                </a:solidFill>
              </a:rPr>
              <a:t> di ottimizzazione</a:t>
            </a:r>
          </a:p>
          <a:p>
            <a:pPr algn="ctr"/>
            <a:endParaRPr lang="it-IT" sz="4000" b="1" i="1" dirty="0"/>
          </a:p>
        </p:txBody>
      </p:sp>
    </p:spTree>
    <p:extLst>
      <p:ext uri="{BB962C8B-B14F-4D97-AF65-F5344CB8AC3E}">
        <p14:creationId xmlns:p14="http://schemas.microsoft.com/office/powerpoint/2010/main" val="6878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254459" y="955021"/>
            <a:ext cx="734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it-IT" sz="7200" b="1" dirty="0">
                <a:solidFill>
                  <a:schemeClr val="accent5">
                    <a:lumMod val="75000"/>
                  </a:schemeClr>
                </a:solidFill>
              </a:rPr>
              <a:t>T      R     I      P</a:t>
            </a:r>
          </a:p>
        </p:txBody>
      </p:sp>
      <p:sp>
        <p:nvSpPr>
          <p:cNvPr id="10" name="Rettangolo 9"/>
          <p:cNvSpPr/>
          <p:nvPr/>
        </p:nvSpPr>
        <p:spPr>
          <a:xfrm>
            <a:off x="523304" y="3284984"/>
            <a:ext cx="8097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Il </a:t>
            </a:r>
            <a:r>
              <a:rPr lang="it-IT" sz="2400" dirty="0" err="1"/>
              <a:t>tool</a:t>
            </a:r>
            <a:r>
              <a:rPr lang="it-IT" sz="2400" dirty="0"/>
              <a:t> di ottimizzazione è stato programmato nel </a:t>
            </a:r>
            <a:r>
              <a:rPr lang="it-IT" sz="2400" i="1" u="sng" dirty="0">
                <a:solidFill>
                  <a:srgbClr val="002060"/>
                </a:solidFill>
              </a:rPr>
              <a:t>linguaggio </a:t>
            </a:r>
            <a:r>
              <a:rPr lang="it-IT" sz="2400" i="1" u="sng" dirty="0" err="1">
                <a:solidFill>
                  <a:srgbClr val="002060"/>
                </a:solidFill>
              </a:rPr>
              <a:t>Python</a:t>
            </a:r>
            <a:r>
              <a:rPr lang="it-IT" sz="2400" dirty="0"/>
              <a:t> nell’ambiente di sviluppo </a:t>
            </a:r>
            <a:r>
              <a:rPr lang="it-IT" sz="2400" b="1" i="1" dirty="0" err="1">
                <a:solidFill>
                  <a:srgbClr val="002060"/>
                </a:solidFill>
              </a:rPr>
              <a:t>Spyder</a:t>
            </a:r>
            <a:r>
              <a:rPr lang="it-IT" sz="2400" b="1" i="1" dirty="0">
                <a:solidFill>
                  <a:srgbClr val="002060"/>
                </a:solidFill>
              </a:rPr>
              <a:t>-Anaconda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/>
              <a:t>e si avvale dell’uso delle librerie del software di ottimizzazione </a:t>
            </a:r>
            <a:r>
              <a:rPr lang="it-IT" sz="2400" b="1" i="1" dirty="0" err="1">
                <a:solidFill>
                  <a:srgbClr val="002060"/>
                </a:solidFill>
              </a:rPr>
              <a:t>Gurobi</a:t>
            </a:r>
            <a:r>
              <a:rPr lang="it-IT" sz="2400" b="1" i="1" dirty="0">
                <a:solidFill>
                  <a:srgbClr val="002060"/>
                </a:solidFill>
              </a:rPr>
              <a:t> 8.1.0.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08" y="4941168"/>
            <a:ext cx="1052736" cy="105273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121732"/>
            <a:ext cx="1748257" cy="87217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271519"/>
            <a:ext cx="2456110" cy="72238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060848"/>
            <a:ext cx="734060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4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087724" y="262389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0070C0"/>
                </a:solidFill>
              </a:rPr>
              <a:t>Funzionalità di TRIP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03548" y="980728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i="1" dirty="0"/>
              <a:t>Determinazione del circuito minimo tra un insieme di siti selezionati dall’utente.</a:t>
            </a:r>
          </a:p>
          <a:p>
            <a:pPr marL="342900" indent="-342900">
              <a:buFont typeface="+mj-lt"/>
              <a:buAutoNum type="arabicPeriod"/>
            </a:pPr>
            <a:endParaRPr lang="it-IT" sz="2800" i="1" dirty="0"/>
          </a:p>
          <a:p>
            <a:pPr marL="342900" indent="-342900">
              <a:buFont typeface="+mj-lt"/>
              <a:buAutoNum type="arabicPeriod"/>
            </a:pPr>
            <a:r>
              <a:rPr lang="it-IT" sz="2800" i="1" dirty="0"/>
              <a:t>Determinazione del circuito che visiti i siti delle tipologie di interesse del visitatore, nel rispetto del limite di tempo disponibile.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3548" y="407707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Inoltre, il </a:t>
            </a:r>
            <a:r>
              <a:rPr lang="it-IT" sz="2400" dirty="0" err="1"/>
              <a:t>tool</a:t>
            </a:r>
            <a:r>
              <a:rPr lang="it-IT" sz="2400" dirty="0"/>
              <a:t> calcola anche:</a:t>
            </a:r>
          </a:p>
          <a:p>
            <a:endParaRPr lang="it-IT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it-IT" sz="2400" dirty="0"/>
              <a:t>Il percorso minimo tra due punti selezionati dall’utente.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sz="2400" dirty="0"/>
              <a:t>Il percorso al servizio più vicino (bar, toilette, uscita dal parco)</a:t>
            </a:r>
          </a:p>
        </p:txBody>
      </p:sp>
    </p:spTree>
    <p:extLst>
      <p:ext uri="{BB962C8B-B14F-4D97-AF65-F5344CB8AC3E}">
        <p14:creationId xmlns:p14="http://schemas.microsoft.com/office/powerpoint/2010/main" val="31840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079612" y="188640"/>
            <a:ext cx="6984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0070C0"/>
                </a:solidFill>
              </a:rPr>
              <a:t>Dati di input </a:t>
            </a:r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683568" y="966782"/>
            <a:ext cx="7776864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Per l’implementazione di TRIP sono necessari i seguenti dati di input:</a:t>
            </a:r>
          </a:p>
          <a:p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b="1" i="1" dirty="0">
                <a:solidFill>
                  <a:srgbClr val="002060"/>
                </a:solidFill>
              </a:rPr>
              <a:t>Coordinate dei nodi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b="1" i="1" dirty="0">
                <a:solidFill>
                  <a:srgbClr val="002060"/>
                </a:solidFill>
              </a:rPr>
              <a:t>Lunghezza degli archi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b="1" i="1" dirty="0">
                <a:solidFill>
                  <a:srgbClr val="002060"/>
                </a:solidFill>
              </a:rPr>
              <a:t>Tempo di visita stimato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b="1" i="1" dirty="0">
                <a:solidFill>
                  <a:srgbClr val="002060"/>
                </a:solidFill>
              </a:rPr>
              <a:t>Priorità</a:t>
            </a:r>
            <a:r>
              <a:rPr lang="it-IT" sz="2400" b="1" i="1" dirty="0"/>
              <a:t> </a:t>
            </a:r>
            <a:r>
              <a:rPr lang="it-IT" sz="2400" i="1" dirty="0"/>
              <a:t> </a:t>
            </a:r>
            <a:r>
              <a:rPr lang="it-IT" sz="2400" dirty="0"/>
              <a:t>(1,..,4)</a:t>
            </a:r>
            <a:endParaRPr lang="it-IT" sz="2400" i="1" dirty="0"/>
          </a:p>
          <a:p>
            <a:pPr marL="285750" indent="-285750">
              <a:buFont typeface="Arial" pitchFamily="34" charset="0"/>
              <a:buChar char="•"/>
            </a:pPr>
            <a:endParaRPr lang="it-IT" sz="2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b="1" i="1" dirty="0">
                <a:solidFill>
                  <a:srgbClr val="002060"/>
                </a:solidFill>
              </a:rPr>
              <a:t>Tipologia/attributi del sito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/>
              <a:t>(luogo pubblico, casa privata,.., calchi, affreschi, mosaici, etc.)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30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395536" y="365175"/>
            <a:ext cx="8352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solidFill>
                  <a:srgbClr val="0070C0"/>
                </a:solidFill>
              </a:rPr>
              <a:t>Convenzione tra il PAP e il DIETI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21804" y="3928988"/>
            <a:ext cx="8100392" cy="156966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dirty="0"/>
              <a:t>Sviluppo di un </a:t>
            </a:r>
            <a:r>
              <a:rPr lang="it-IT" sz="2400" i="1" dirty="0"/>
              <a:t>tool di ottimizzazione</a:t>
            </a:r>
            <a:r>
              <a:rPr lang="it-IT" sz="2400" dirty="0"/>
              <a:t> per la determinazione di </a:t>
            </a:r>
            <a:r>
              <a:rPr lang="it-IT" sz="2400" i="1" dirty="0"/>
              <a:t> percorsi/circuiti personalizzati </a:t>
            </a:r>
            <a:r>
              <a:rPr lang="it-IT" sz="2400" dirty="0"/>
              <a:t>sulla base delle </a:t>
            </a:r>
            <a:r>
              <a:rPr lang="it-IT" sz="2400" i="1" dirty="0"/>
              <a:t>esigenze e preferenze del visitatore</a:t>
            </a:r>
            <a:r>
              <a:rPr lang="it-IT" sz="2400" b="1" i="1" dirty="0"/>
              <a:t> </a:t>
            </a:r>
            <a:r>
              <a:rPr lang="it-IT" sz="2400" dirty="0"/>
              <a:t>e la</a:t>
            </a:r>
            <a:r>
              <a:rPr lang="it-IT" sz="2400" b="1" i="1" dirty="0"/>
              <a:t> </a:t>
            </a:r>
            <a:r>
              <a:rPr lang="it-IT" sz="2400" dirty="0"/>
              <a:t>realizzazione successiva di una applicazione mobile.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90759" y="1373702"/>
            <a:ext cx="7962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Nell’ambito della Convenzione Quadro tra UNINA e PAP è stata definita una convenzione di ricerca tra PAP e DIETI per il miglioramento degli </a:t>
            </a:r>
            <a:r>
              <a:rPr lang="it-IT" sz="2400" b="1" i="1" dirty="0">
                <a:solidFill>
                  <a:srgbClr val="002060"/>
                </a:solidFill>
              </a:rPr>
              <a:t>strumenti di supporto alla visita </a:t>
            </a:r>
            <a:r>
              <a:rPr lang="it-IT" sz="2400" i="1" dirty="0">
                <a:solidFill>
                  <a:srgbClr val="002060"/>
                </a:solidFill>
              </a:rPr>
              <a:t> </a:t>
            </a:r>
            <a:r>
              <a:rPr lang="it-IT" sz="2400" dirty="0"/>
              <a:t>attualmente disponibili per i visitatori </a:t>
            </a:r>
            <a:endParaRPr lang="it-IT" sz="2400" b="1" i="1" dirty="0"/>
          </a:p>
        </p:txBody>
      </p:sp>
      <p:sp>
        <p:nvSpPr>
          <p:cNvPr id="5" name="Freccia in giù 4"/>
          <p:cNvSpPr/>
          <p:nvPr/>
        </p:nvSpPr>
        <p:spPr>
          <a:xfrm>
            <a:off x="4364850" y="3179877"/>
            <a:ext cx="414300" cy="6091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6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079612" y="179278"/>
            <a:ext cx="6984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0070C0"/>
                </a:solidFill>
              </a:rPr>
              <a:t>Funzionamento del </a:t>
            </a:r>
            <a:r>
              <a:rPr lang="it-IT" sz="4000" b="1" dirty="0" err="1">
                <a:solidFill>
                  <a:srgbClr val="0070C0"/>
                </a:solidFill>
              </a:rPr>
              <a:t>tool</a:t>
            </a:r>
            <a:endParaRPr lang="it-IT" sz="4000" b="1" dirty="0">
              <a:solidFill>
                <a:srgbClr val="0070C0"/>
              </a:solidFill>
            </a:endParaRPr>
          </a:p>
          <a:p>
            <a:endParaRPr lang="it-I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17" y="1268760"/>
            <a:ext cx="4007307" cy="231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6554268" y="2175247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1° interfaccia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20" y="3933056"/>
            <a:ext cx="4942703" cy="225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7092280" y="4725144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2° interfaccia</a:t>
            </a:r>
          </a:p>
        </p:txBody>
      </p:sp>
    </p:spTree>
    <p:extLst>
      <p:ext uri="{BB962C8B-B14F-4D97-AF65-F5344CB8AC3E}">
        <p14:creationId xmlns:p14="http://schemas.microsoft.com/office/powerpoint/2010/main" val="8903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18877" y="188640"/>
            <a:ext cx="8694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4000" b="1" dirty="0">
                <a:solidFill>
                  <a:srgbClr val="0070C0"/>
                </a:solidFill>
              </a:rPr>
              <a:t>Funzionalità 1 – </a:t>
            </a:r>
            <a:r>
              <a:rPr lang="it-IT" sz="4000" b="1" i="1" dirty="0">
                <a:solidFill>
                  <a:srgbClr val="0070C0"/>
                </a:solidFill>
              </a:rPr>
              <a:t>Commesso Viaggiatore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55" y="1052736"/>
            <a:ext cx="419921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tangolo 10"/>
          <p:cNvSpPr/>
          <p:nvPr/>
        </p:nvSpPr>
        <p:spPr>
          <a:xfrm>
            <a:off x="2960948" y="1937235"/>
            <a:ext cx="3222104" cy="252028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505793" y="5296406"/>
            <a:ext cx="7920880" cy="83099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it-IT" sz="2400" dirty="0">
                <a:solidFill>
                  <a:prstClr val="black"/>
                </a:solidFill>
              </a:rPr>
              <a:t>Il tool di ottimizzazione risolverà il problema del commesso viaggiatore per la determinazione di tale circuito.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="" xmlns:a16="http://schemas.microsoft.com/office/drawing/2014/main" id="{9B563D83-9A66-4D29-A4D0-D8F9DCD9A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12976"/>
            <a:ext cx="3280165" cy="1802710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="" xmlns:a16="http://schemas.microsoft.com/office/drawing/2014/main" id="{C6F8B855-90ED-49E3-8AEB-38F084D0B3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" t="2654" r="3850" b="3420"/>
          <a:stretch/>
        </p:blipFill>
        <p:spPr>
          <a:xfrm>
            <a:off x="683568" y="3269675"/>
            <a:ext cx="1554292" cy="1746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magine 30">
            <a:extLst>
              <a:ext uri="{FF2B5EF4-FFF2-40B4-BE49-F238E27FC236}">
                <a16:creationId xmlns="" xmlns:a16="http://schemas.microsoft.com/office/drawing/2014/main" id="{F6F96180-83ED-490D-9021-C0DD3CB7FE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3830" r="3500" b="3269"/>
          <a:stretch/>
        </p:blipFill>
        <p:spPr>
          <a:xfrm>
            <a:off x="3081398" y="3269675"/>
            <a:ext cx="1519563" cy="1746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956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908720" y="188640"/>
            <a:ext cx="7326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4000" b="1" dirty="0">
                <a:solidFill>
                  <a:srgbClr val="0070C0"/>
                </a:solidFill>
              </a:rPr>
              <a:t>Funzionalità 1 - </a:t>
            </a:r>
            <a:r>
              <a:rPr lang="it-IT" sz="4000" b="1" i="1" dirty="0">
                <a:solidFill>
                  <a:srgbClr val="0070C0"/>
                </a:solidFill>
              </a:rPr>
              <a:t>Esempio</a:t>
            </a:r>
            <a:endParaRPr lang="it-IT" sz="4000" b="1" dirty="0">
              <a:solidFill>
                <a:srgbClr val="0070C0"/>
              </a:solidFill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395536" y="1889542"/>
            <a:ext cx="8208911" cy="3434619"/>
            <a:chOff x="0" y="0"/>
            <a:chExt cx="7865048" cy="3611630"/>
          </a:xfrm>
        </p:grpSpPr>
        <p:pic>
          <p:nvPicPr>
            <p:cNvPr id="19" name="Immagin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865048" cy="3611630"/>
            </a:xfrm>
            <a:prstGeom prst="rect">
              <a:avLst/>
            </a:prstGeom>
          </p:spPr>
        </p:pic>
        <p:sp>
          <p:nvSpPr>
            <p:cNvPr id="20" name="Rettangolo 19"/>
            <p:cNvSpPr/>
            <p:nvPr/>
          </p:nvSpPr>
          <p:spPr>
            <a:xfrm>
              <a:off x="5588324" y="634449"/>
              <a:ext cx="2111323" cy="2953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1100" b="1" kern="1200" dirty="0">
                  <a:solidFill>
                    <a:schemeClr val="tx1"/>
                  </a:solidFill>
                  <a:effectLst/>
                  <a:latin typeface="Century"/>
                  <a:ea typeface="Times New Roman"/>
                  <a:cs typeface="Times New Roman"/>
                </a:rPr>
                <a:t>Indicazioni stradali</a:t>
              </a:r>
            </a:p>
            <a:p>
              <a:pPr>
                <a:spcAft>
                  <a:spcPts val="0"/>
                </a:spcAft>
              </a:pP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Percorri </a:t>
              </a:r>
              <a:r>
                <a:rPr lang="it-IT" sz="11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Via Marina </a:t>
              </a: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 120 metri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Visita </a:t>
              </a:r>
              <a:r>
                <a:rPr lang="it-IT" sz="11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Basilica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Esci da </a:t>
              </a:r>
              <a:r>
                <a:rPr lang="it-IT" sz="11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Basilica </a:t>
              </a: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dall’uscita sul </a:t>
              </a:r>
              <a:r>
                <a:rPr lang="it-IT" sz="11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Foro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Attraversa il </a:t>
              </a:r>
              <a:r>
                <a:rPr lang="it-IT" sz="11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Foro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Percorri </a:t>
              </a:r>
              <a:r>
                <a:rPr lang="it-IT" sz="11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Via dell’Abbondanza</a:t>
              </a: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 per 31 metri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Percorri </a:t>
              </a:r>
              <a:r>
                <a:rPr lang="it-IT" sz="11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Vicolo dei 12 dei </a:t>
              </a: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 20 metri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Percorri </a:t>
              </a:r>
              <a:r>
                <a:rPr lang="it-IT" sz="11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Vicolo delle Pareti Rosse </a:t>
              </a: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 20</a:t>
              </a:r>
              <a:r>
                <a:rPr lang="it-IT" sz="12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 metri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2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Attraversa </a:t>
              </a:r>
              <a:r>
                <a:rPr lang="it-IT" sz="12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Foro Triangolare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</p:txBody>
        </p:sp>
      </p:grpSp>
      <p:cxnSp>
        <p:nvCxnSpPr>
          <p:cNvPr id="3" name="Connettore 2 2"/>
          <p:cNvCxnSpPr/>
          <p:nvPr/>
        </p:nvCxnSpPr>
        <p:spPr>
          <a:xfrm flipH="1">
            <a:off x="2699792" y="4653136"/>
            <a:ext cx="360040" cy="79208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1788100" y="5387137"/>
            <a:ext cx="182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Circuito calcolato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6084168" y="2204864"/>
            <a:ext cx="1728192" cy="28803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6876256" y="1556792"/>
            <a:ext cx="0" cy="648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6012160" y="1259468"/>
            <a:ext cx="1729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Durata calcolata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Connettore 2 13"/>
          <p:cNvCxnSpPr/>
          <p:nvPr/>
        </p:nvCxnSpPr>
        <p:spPr>
          <a:xfrm>
            <a:off x="7329999" y="5157192"/>
            <a:ext cx="0" cy="41461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6372200" y="5513716"/>
            <a:ext cx="1969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Indicazioni stradali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6156176" y="2564904"/>
            <a:ext cx="2376263" cy="259228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1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/>
      <p:bldP spid="15" grpId="0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908720" y="344850"/>
            <a:ext cx="7326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4000" b="1" dirty="0">
                <a:solidFill>
                  <a:srgbClr val="0070C0"/>
                </a:solidFill>
              </a:rPr>
              <a:t>Funzionalità 2 - </a:t>
            </a:r>
            <a:r>
              <a:rPr lang="it-IT" sz="4000" b="1" i="1" dirty="0">
                <a:solidFill>
                  <a:srgbClr val="0070C0"/>
                </a:solidFill>
              </a:rPr>
              <a:t>Orienteering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395" y="1556792"/>
            <a:ext cx="419921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tangolo 10"/>
          <p:cNvSpPr/>
          <p:nvPr/>
        </p:nvSpPr>
        <p:spPr>
          <a:xfrm>
            <a:off x="2960948" y="2996952"/>
            <a:ext cx="3222104" cy="252028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11560" y="4316903"/>
            <a:ext cx="7920880" cy="83099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it-IT" sz="2400" dirty="0">
                <a:solidFill>
                  <a:prstClr val="black"/>
                </a:solidFill>
              </a:rPr>
              <a:t>Il tool di ottimizzazione risolverà il problema dell’orienteering per la determinazione di tale circuito.</a:t>
            </a:r>
          </a:p>
        </p:txBody>
      </p:sp>
    </p:spTree>
    <p:extLst>
      <p:ext uri="{BB962C8B-B14F-4D97-AF65-F5344CB8AC3E}">
        <p14:creationId xmlns:p14="http://schemas.microsoft.com/office/powerpoint/2010/main" val="36138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39388" y="1427368"/>
            <a:ext cx="5486400" cy="2645410"/>
          </a:xfrm>
          <a:prstGeom prst="rect">
            <a:avLst/>
          </a:prstGeom>
        </p:spPr>
      </p:pic>
      <p:sp>
        <p:nvSpPr>
          <p:cNvPr id="5" name="Per 4"/>
          <p:cNvSpPr/>
          <p:nvPr/>
        </p:nvSpPr>
        <p:spPr>
          <a:xfrm>
            <a:off x="3922151" y="3356992"/>
            <a:ext cx="288031" cy="288032"/>
          </a:xfrm>
          <a:prstGeom prst="mathMultiply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er 5"/>
          <p:cNvSpPr/>
          <p:nvPr/>
        </p:nvSpPr>
        <p:spPr>
          <a:xfrm>
            <a:off x="2699793" y="3212976"/>
            <a:ext cx="288031" cy="288032"/>
          </a:xfrm>
          <a:prstGeom prst="mathMultiply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er 6"/>
          <p:cNvSpPr/>
          <p:nvPr/>
        </p:nvSpPr>
        <p:spPr>
          <a:xfrm>
            <a:off x="3922151" y="3645024"/>
            <a:ext cx="288031" cy="288032"/>
          </a:xfrm>
          <a:prstGeom prst="mathMultiply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4533983" y="196909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210</a:t>
            </a:r>
          </a:p>
        </p:txBody>
      </p:sp>
      <p:sp>
        <p:nvSpPr>
          <p:cNvPr id="9" name="Rettangolo 8"/>
          <p:cNvSpPr/>
          <p:nvPr/>
        </p:nvSpPr>
        <p:spPr>
          <a:xfrm>
            <a:off x="908720" y="272842"/>
            <a:ext cx="7326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4000" b="1" dirty="0">
                <a:solidFill>
                  <a:srgbClr val="0070C0"/>
                </a:solidFill>
              </a:rPr>
              <a:t>Funzionalità 2 - </a:t>
            </a:r>
            <a:r>
              <a:rPr lang="it-IT" sz="4000" b="1" i="1" dirty="0">
                <a:solidFill>
                  <a:srgbClr val="0070C0"/>
                </a:solidFill>
              </a:rPr>
              <a:t>Esempio</a:t>
            </a:r>
            <a:endParaRPr lang="it-IT" sz="4000" b="1" dirty="0">
              <a:solidFill>
                <a:srgbClr val="0070C0"/>
              </a:solidFill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827584" y="1764393"/>
            <a:ext cx="7533005" cy="3536815"/>
            <a:chOff x="0" y="-111075"/>
            <a:chExt cx="9144000" cy="4203469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1075"/>
              <a:ext cx="9144000" cy="4203469"/>
            </a:xfrm>
            <a:prstGeom prst="rect">
              <a:avLst/>
            </a:prstGeom>
          </p:spPr>
        </p:pic>
        <p:sp>
          <p:nvSpPr>
            <p:cNvPr id="12" name="Rettangolo 11"/>
            <p:cNvSpPr/>
            <p:nvPr/>
          </p:nvSpPr>
          <p:spPr>
            <a:xfrm>
              <a:off x="6483820" y="557790"/>
              <a:ext cx="2448488" cy="3449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0"/>
                </a:spcAft>
              </a:pPr>
              <a:r>
                <a:rPr lang="it-IT" sz="1050" b="1" kern="1200" dirty="0">
                  <a:solidFill>
                    <a:srgbClr val="0D0D0D"/>
                  </a:solidFill>
                  <a:effectLst/>
                  <a:ea typeface="Times New Roman"/>
                  <a:cs typeface="Times New Roman"/>
                </a:rPr>
                <a:t>Indicazioni stradali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0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Percorri </a:t>
              </a:r>
              <a:r>
                <a:rPr lang="it-IT" sz="10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Via delle Ginestre </a:t>
              </a:r>
              <a:r>
                <a:rPr lang="it-IT" sz="10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 320 metri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0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Attraversa </a:t>
              </a:r>
              <a:r>
                <a:rPr lang="it-IT" sz="10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Quadriportico dei Teatri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0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Attraversa </a:t>
              </a:r>
              <a:r>
                <a:rPr lang="it-IT" sz="10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Teatro Piccolo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0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Percorri </a:t>
              </a:r>
              <a:r>
                <a:rPr lang="it-IT" sz="10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Via </a:t>
              </a:r>
              <a:r>
                <a:rPr lang="it-IT" sz="1000" i="1" kern="1200" dirty="0" err="1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Stabiana</a:t>
              </a:r>
              <a:r>
                <a:rPr lang="it-IT" sz="10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 </a:t>
              </a:r>
              <a:r>
                <a:rPr lang="it-IT" sz="10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 8 metri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0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Percorri </a:t>
              </a:r>
              <a:r>
                <a:rPr lang="it-IT" sz="10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Via di </a:t>
              </a:r>
              <a:r>
                <a:rPr lang="it-IT" sz="1000" i="1" kern="1200" dirty="0" err="1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Paquius</a:t>
              </a:r>
              <a:r>
                <a:rPr lang="it-IT" sz="10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 </a:t>
              </a:r>
              <a:r>
                <a:rPr lang="it-IT" sz="1000" i="1" kern="1200" dirty="0" err="1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Proculus</a:t>
              </a:r>
              <a:r>
                <a:rPr lang="it-IT" sz="10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  per 45 metri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0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Percorri </a:t>
              </a:r>
              <a:r>
                <a:rPr lang="it-IT" sz="10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Via di Nocera </a:t>
              </a:r>
              <a:r>
                <a:rPr lang="it-IT" sz="10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 120 metri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it-IT" sz="10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Visita </a:t>
              </a:r>
              <a:r>
                <a:rPr lang="it-IT" sz="10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Necropoli di</a:t>
              </a:r>
              <a:r>
                <a:rPr lang="it-IT" sz="11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 Porta Nocera</a:t>
              </a:r>
            </a:p>
            <a:p>
              <a:pPr>
                <a:spcAft>
                  <a:spcPts val="0"/>
                </a:spcAft>
              </a:pP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Percorri </a:t>
              </a:r>
              <a:r>
                <a:rPr lang="it-IT" sz="1100" i="1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Viale dell’Anfiteatro </a:t>
              </a:r>
              <a:r>
                <a:rPr lang="it-IT" sz="11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per 37 metri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7380312" y="305565"/>
              <a:ext cx="1534397" cy="5071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900" kern="1200" dirty="0">
                  <a:solidFill>
                    <a:srgbClr val="7F7F7F"/>
                  </a:solidFill>
                  <a:effectLst/>
                  <a:latin typeface="Century"/>
                  <a:ea typeface="Times New Roman"/>
                  <a:cs typeface="Times New Roman"/>
                </a:rPr>
                <a:t>207 minuti</a:t>
              </a:r>
              <a:endParaRPr lang="it-IT" sz="1200" dirty="0">
                <a:effectLst/>
                <a:latin typeface="Times New Roman"/>
                <a:ea typeface="Times New Roman"/>
              </a:endParaRPr>
            </a:p>
          </p:txBody>
        </p:sp>
      </p:grpSp>
      <p:cxnSp>
        <p:nvCxnSpPr>
          <p:cNvPr id="14" name="Connettore 2 13"/>
          <p:cNvCxnSpPr/>
          <p:nvPr/>
        </p:nvCxnSpPr>
        <p:spPr>
          <a:xfrm flipH="1">
            <a:off x="2315340" y="4797152"/>
            <a:ext cx="360040" cy="79208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1403648" y="5531153"/>
            <a:ext cx="182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Circuito calcolato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6084168" y="2132856"/>
            <a:ext cx="1728192" cy="28803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/>
          <p:cNvCxnSpPr/>
          <p:nvPr/>
        </p:nvCxnSpPr>
        <p:spPr>
          <a:xfrm flipV="1">
            <a:off x="6876256" y="1484784"/>
            <a:ext cx="0" cy="648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6012160" y="1187460"/>
            <a:ext cx="1729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Durata calcolata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Connettore 2 18"/>
          <p:cNvCxnSpPr/>
          <p:nvPr/>
        </p:nvCxnSpPr>
        <p:spPr>
          <a:xfrm>
            <a:off x="7185983" y="5079408"/>
            <a:ext cx="0" cy="41461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6228184" y="5435932"/>
            <a:ext cx="1969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Indicazioni stradali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6012160" y="2487120"/>
            <a:ext cx="2376263" cy="259228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4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5" grpId="0"/>
      <p:bldP spid="16" grpId="0" animBg="1"/>
      <p:bldP spid="18" grpId="0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/>
          <p:cNvSpPr txBox="1"/>
          <p:nvPr/>
        </p:nvSpPr>
        <p:spPr>
          <a:xfrm>
            <a:off x="-289954" y="-26340"/>
            <a:ext cx="9723908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it-IT" sz="4000" b="1" dirty="0">
                <a:solidFill>
                  <a:srgbClr val="0070C0"/>
                </a:solidFill>
              </a:rPr>
              <a:t>Il </a:t>
            </a:r>
            <a:r>
              <a:rPr lang="it-IT" sz="4000" b="1" dirty="0" err="1">
                <a:solidFill>
                  <a:srgbClr val="0070C0"/>
                </a:solidFill>
              </a:rPr>
              <a:t>Tourist</a:t>
            </a:r>
            <a:r>
              <a:rPr lang="it-IT" sz="4000" b="1" dirty="0">
                <a:solidFill>
                  <a:srgbClr val="0070C0"/>
                </a:solidFill>
              </a:rPr>
              <a:t> Trip Design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03" y="1289639"/>
            <a:ext cx="4215672" cy="3659650"/>
          </a:xfrm>
          <a:prstGeom prst="rect">
            <a:avLst/>
          </a:prstGeom>
        </p:spPr>
      </p:pic>
      <p:grpSp>
        <p:nvGrpSpPr>
          <p:cNvPr id="45" name="Gruppo 44"/>
          <p:cNvGrpSpPr/>
          <p:nvPr/>
        </p:nvGrpSpPr>
        <p:grpSpPr>
          <a:xfrm>
            <a:off x="2443843" y="1665684"/>
            <a:ext cx="3903399" cy="2838421"/>
            <a:chOff x="2293669" y="2666375"/>
            <a:chExt cx="4368462" cy="3406809"/>
          </a:xfrm>
        </p:grpSpPr>
        <p:sp>
          <p:nvSpPr>
            <p:cNvPr id="3" name="Ovale 2"/>
            <p:cNvSpPr/>
            <p:nvPr/>
          </p:nvSpPr>
          <p:spPr>
            <a:xfrm>
              <a:off x="2643145" y="2970555"/>
              <a:ext cx="582461" cy="54752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4274037" y="3213898"/>
              <a:ext cx="582461" cy="54752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/>
            <p:cNvSpPr/>
            <p:nvPr/>
          </p:nvSpPr>
          <p:spPr>
            <a:xfrm>
              <a:off x="3050868" y="3883093"/>
              <a:ext cx="582461" cy="54752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3050868" y="5525661"/>
              <a:ext cx="582461" cy="54752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5788438" y="2666375"/>
              <a:ext cx="582461" cy="54752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4390531" y="4825692"/>
              <a:ext cx="582461" cy="54752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6079670" y="4004764"/>
              <a:ext cx="582461" cy="54752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2293669" y="4795632"/>
              <a:ext cx="582461" cy="54752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4448778" y="3943928"/>
              <a:ext cx="582461" cy="54752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2 7"/>
            <p:cNvCxnSpPr>
              <a:stCxn id="16" idx="0"/>
            </p:cNvCxnSpPr>
            <p:nvPr/>
          </p:nvCxnSpPr>
          <p:spPr>
            <a:xfrm flipV="1">
              <a:off x="2584901" y="3518078"/>
              <a:ext cx="291230" cy="127755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/>
            <p:cNvCxnSpPr/>
            <p:nvPr/>
          </p:nvCxnSpPr>
          <p:spPr>
            <a:xfrm>
              <a:off x="3050869" y="3487660"/>
              <a:ext cx="291230" cy="45627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>
              <a:stCxn id="11" idx="7"/>
              <a:endCxn id="10" idx="2"/>
            </p:cNvCxnSpPr>
            <p:nvPr/>
          </p:nvCxnSpPr>
          <p:spPr>
            <a:xfrm flipV="1">
              <a:off x="3548032" y="3487660"/>
              <a:ext cx="726007" cy="47561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/>
            <p:nvPr/>
          </p:nvCxnSpPr>
          <p:spPr>
            <a:xfrm flipV="1">
              <a:off x="4856501" y="2970556"/>
              <a:ext cx="931940" cy="41807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/>
            <p:cNvCxnSpPr>
              <a:stCxn id="13" idx="4"/>
            </p:cNvCxnSpPr>
            <p:nvPr/>
          </p:nvCxnSpPr>
          <p:spPr>
            <a:xfrm>
              <a:off x="6079672" y="3213900"/>
              <a:ext cx="291230" cy="790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2 31"/>
            <p:cNvCxnSpPr>
              <a:stCxn id="15" idx="3"/>
              <a:endCxn id="14" idx="6"/>
            </p:cNvCxnSpPr>
            <p:nvPr/>
          </p:nvCxnSpPr>
          <p:spPr>
            <a:xfrm flipH="1">
              <a:off x="4972994" y="4472107"/>
              <a:ext cx="1191977" cy="62734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2 33"/>
            <p:cNvCxnSpPr>
              <a:cxnSpLocks/>
              <a:stCxn id="17" idx="3"/>
              <a:endCxn id="12" idx="7"/>
            </p:cNvCxnSpPr>
            <p:nvPr/>
          </p:nvCxnSpPr>
          <p:spPr>
            <a:xfrm flipH="1">
              <a:off x="3548029" y="4411269"/>
              <a:ext cx="986049" cy="11945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36"/>
            <p:cNvCxnSpPr>
              <a:cxnSpLocks/>
              <a:stCxn id="14" idx="0"/>
              <a:endCxn id="17" idx="4"/>
            </p:cNvCxnSpPr>
            <p:nvPr/>
          </p:nvCxnSpPr>
          <p:spPr>
            <a:xfrm flipV="1">
              <a:off x="4681763" y="4491452"/>
              <a:ext cx="58247" cy="33424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/>
            <p:cNvCxnSpPr>
              <a:stCxn id="12" idx="1"/>
            </p:cNvCxnSpPr>
            <p:nvPr/>
          </p:nvCxnSpPr>
          <p:spPr>
            <a:xfrm flipH="1" flipV="1">
              <a:off x="2690222" y="5312581"/>
              <a:ext cx="445945" cy="29326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sellaDiTesto 46"/>
          <p:cNvSpPr txBox="1"/>
          <p:nvPr/>
        </p:nvSpPr>
        <p:spPr>
          <a:xfrm>
            <a:off x="323528" y="4725144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i="1" dirty="0"/>
          </a:p>
          <a:p>
            <a:r>
              <a:rPr lang="it-IT" sz="2400" dirty="0"/>
              <a:t>L’obiettivo è </a:t>
            </a:r>
            <a:r>
              <a:rPr lang="it-IT" sz="2400" i="1" dirty="0"/>
              <a:t>determinare l’itinerario di visita</a:t>
            </a:r>
            <a:r>
              <a:rPr lang="it-IT" sz="2400" dirty="0"/>
              <a:t> che includa le attrazioni di </a:t>
            </a:r>
            <a:r>
              <a:rPr lang="it-IT" sz="2400" i="1" dirty="0"/>
              <a:t>maggiore interesse</a:t>
            </a:r>
            <a:r>
              <a:rPr lang="it-IT" sz="2400" dirty="0"/>
              <a:t> per il visitatore, massimizzandone il </a:t>
            </a:r>
            <a:r>
              <a:rPr lang="it-IT" sz="2400" i="1" dirty="0"/>
              <a:t>grado di soddisfazione</a:t>
            </a:r>
            <a:r>
              <a:rPr lang="it-IT" sz="2400" dirty="0"/>
              <a:t>, nel rispetto del vincolo di tempo.</a:t>
            </a:r>
          </a:p>
        </p:txBody>
      </p:sp>
    </p:spTree>
    <p:extLst>
      <p:ext uri="{BB962C8B-B14F-4D97-AF65-F5344CB8AC3E}">
        <p14:creationId xmlns:p14="http://schemas.microsoft.com/office/powerpoint/2010/main" val="5798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60648" y="2828836"/>
            <a:ext cx="8622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b="1" i="1" dirty="0">
                <a:solidFill>
                  <a:srgbClr val="0070C0"/>
                </a:solidFill>
              </a:rPr>
              <a:t>Identificazione del problema di ottimizzazione</a:t>
            </a:r>
          </a:p>
        </p:txBody>
      </p:sp>
    </p:spTree>
    <p:extLst>
      <p:ext uri="{BB962C8B-B14F-4D97-AF65-F5344CB8AC3E}">
        <p14:creationId xmlns:p14="http://schemas.microsoft.com/office/powerpoint/2010/main" val="14098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575556" y="1340768"/>
            <a:ext cx="7992888" cy="525658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7400" dirty="0"/>
              <a:t>Per lo studio del </a:t>
            </a:r>
            <a:r>
              <a:rPr lang="it-IT" sz="7400" dirty="0" err="1"/>
              <a:t>Tourist</a:t>
            </a:r>
            <a:r>
              <a:rPr lang="it-IT" sz="7400" dirty="0"/>
              <a:t> Trip Design e la successiva applicazione al caso di Pompei è stata necessaria un’ampia panoramica sui:</a:t>
            </a:r>
          </a:p>
          <a:p>
            <a:pPr marL="0" indent="0">
              <a:buNone/>
            </a:pPr>
            <a:endParaRPr lang="it-IT" sz="5900" dirty="0"/>
          </a:p>
          <a:p>
            <a:pPr marL="0" indent="0">
              <a:buNone/>
            </a:pPr>
            <a:endParaRPr lang="it-IT" sz="5900" dirty="0"/>
          </a:p>
          <a:p>
            <a:r>
              <a:rPr lang="it-IT" sz="8600" i="1" dirty="0"/>
              <a:t>Problemi di percorso vincolato</a:t>
            </a:r>
          </a:p>
          <a:p>
            <a:endParaRPr lang="it-IT" sz="5900" i="1" dirty="0"/>
          </a:p>
          <a:p>
            <a:endParaRPr lang="it-IT" sz="5900" i="1" dirty="0"/>
          </a:p>
          <a:p>
            <a:r>
              <a:rPr lang="it-IT" sz="8600" i="1" dirty="0"/>
              <a:t>Problema del commesso viaggiatore </a:t>
            </a:r>
          </a:p>
          <a:p>
            <a:endParaRPr lang="it-IT" sz="5900" i="1" dirty="0"/>
          </a:p>
          <a:p>
            <a:endParaRPr lang="it-IT" sz="5900" i="1" dirty="0"/>
          </a:p>
          <a:p>
            <a:r>
              <a:rPr lang="it-IT" sz="8600" i="1" dirty="0"/>
              <a:t>Problemi di orienteering</a:t>
            </a:r>
          </a:p>
          <a:p>
            <a:endParaRPr lang="it-IT" sz="5900" dirty="0"/>
          </a:p>
          <a:p>
            <a:pPr marL="0" indent="0">
              <a:buNone/>
            </a:pPr>
            <a:endParaRPr lang="it-IT" sz="5900" dirty="0"/>
          </a:p>
          <a:p>
            <a:pPr marL="0" indent="0">
              <a:buNone/>
            </a:pPr>
            <a:r>
              <a:rPr lang="it-IT" dirty="0"/>
              <a:t>  </a:t>
            </a:r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-289954" y="-64495"/>
            <a:ext cx="9723908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it-IT" sz="3600" b="1" dirty="0">
                <a:solidFill>
                  <a:srgbClr val="0070C0"/>
                </a:solidFill>
              </a:rPr>
              <a:t>Problemi e modelli di ottimizzazione</a:t>
            </a:r>
          </a:p>
        </p:txBody>
      </p:sp>
    </p:spTree>
    <p:extLst>
      <p:ext uri="{BB962C8B-B14F-4D97-AF65-F5344CB8AC3E}">
        <p14:creationId xmlns:p14="http://schemas.microsoft.com/office/powerpoint/2010/main" val="39976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289954" y="-64495"/>
            <a:ext cx="9723908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it-IT" sz="3600" b="1" dirty="0">
                <a:solidFill>
                  <a:srgbClr val="0070C0"/>
                </a:solidFill>
              </a:rPr>
              <a:t>Problemi di percorso vincolato</a:t>
            </a:r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395536" y="991269"/>
            <a:ext cx="83529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L’obiettivo è determinare il </a:t>
            </a:r>
            <a:r>
              <a:rPr lang="it-IT" sz="2400" i="1" dirty="0">
                <a:solidFill>
                  <a:srgbClr val="002060"/>
                </a:solidFill>
              </a:rPr>
              <a:t>percorso a costo minimo</a:t>
            </a:r>
            <a:r>
              <a:rPr lang="it-IT" sz="2400" dirty="0"/>
              <a:t> per una assegnata coppia di vertici origine-destinazione, nel rispetto di vincoli di diversa natura: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400" i="1" dirty="0"/>
              <a:t>Limitatezza delle risorse</a:t>
            </a:r>
          </a:p>
          <a:p>
            <a:r>
              <a:rPr lang="it-IT" sz="2400" i="1" dirty="0"/>
              <a:t>Finestre temporali.</a:t>
            </a:r>
          </a:p>
          <a:p>
            <a:r>
              <a:rPr lang="it-IT" sz="2400" i="1" dirty="0"/>
              <a:t>Visita di specificati vertici.</a:t>
            </a:r>
            <a:endParaRPr lang="it-IT" sz="2400" dirty="0"/>
          </a:p>
          <a:p>
            <a:endParaRPr lang="it-IT" sz="2400" i="1" dirty="0"/>
          </a:p>
          <a:p>
            <a:endParaRPr lang="it-IT" sz="2400" i="1" dirty="0"/>
          </a:p>
        </p:txBody>
      </p:sp>
      <p:grpSp>
        <p:nvGrpSpPr>
          <p:cNvPr id="5" name="Gruppo 4"/>
          <p:cNvGrpSpPr/>
          <p:nvPr/>
        </p:nvGrpSpPr>
        <p:grpSpPr>
          <a:xfrm>
            <a:off x="4783532" y="4149080"/>
            <a:ext cx="2740796" cy="2126577"/>
            <a:chOff x="1279690" y="1942750"/>
            <a:chExt cx="2255777" cy="1634374"/>
          </a:xfrm>
        </p:grpSpPr>
        <p:grpSp>
          <p:nvGrpSpPr>
            <p:cNvPr id="6" name="Gruppo 5"/>
            <p:cNvGrpSpPr/>
            <p:nvPr/>
          </p:nvGrpSpPr>
          <p:grpSpPr>
            <a:xfrm>
              <a:off x="1279690" y="1942750"/>
              <a:ext cx="2255777" cy="1551406"/>
              <a:chOff x="2771800" y="2276872"/>
              <a:chExt cx="2255777" cy="1551406"/>
            </a:xfrm>
          </p:grpSpPr>
          <p:grpSp>
            <p:nvGrpSpPr>
              <p:cNvPr id="21" name="Gruppo 20"/>
              <p:cNvGrpSpPr/>
              <p:nvPr/>
            </p:nvGrpSpPr>
            <p:grpSpPr>
              <a:xfrm>
                <a:off x="2771800" y="2276872"/>
                <a:ext cx="2255777" cy="1551406"/>
                <a:chOff x="2771800" y="2276872"/>
                <a:chExt cx="2255777" cy="1551406"/>
              </a:xfrm>
            </p:grpSpPr>
            <p:grpSp>
              <p:nvGrpSpPr>
                <p:cNvPr id="23" name="Gruppo 22"/>
                <p:cNvGrpSpPr/>
                <p:nvPr/>
              </p:nvGrpSpPr>
              <p:grpSpPr>
                <a:xfrm>
                  <a:off x="2771800" y="2276872"/>
                  <a:ext cx="2255777" cy="1551406"/>
                  <a:chOff x="2771800" y="2276872"/>
                  <a:chExt cx="2255777" cy="1551406"/>
                </a:xfrm>
              </p:grpSpPr>
              <p:grpSp>
                <p:nvGrpSpPr>
                  <p:cNvPr id="25" name="Gruppo 24"/>
                  <p:cNvGrpSpPr/>
                  <p:nvPr/>
                </p:nvGrpSpPr>
                <p:grpSpPr>
                  <a:xfrm>
                    <a:off x="2771800" y="2276872"/>
                    <a:ext cx="2211157" cy="1551406"/>
                    <a:chOff x="2771800" y="2276872"/>
                    <a:chExt cx="2211157" cy="1551406"/>
                  </a:xfrm>
                </p:grpSpPr>
                <p:grpSp>
                  <p:nvGrpSpPr>
                    <p:cNvPr id="27" name="Gruppo 26"/>
                    <p:cNvGrpSpPr/>
                    <p:nvPr/>
                  </p:nvGrpSpPr>
                  <p:grpSpPr>
                    <a:xfrm>
                      <a:off x="2771800" y="2276872"/>
                      <a:ext cx="2211157" cy="1530315"/>
                      <a:chOff x="2771800" y="2276872"/>
                      <a:chExt cx="2211157" cy="1530315"/>
                    </a:xfrm>
                  </p:grpSpPr>
                  <p:cxnSp>
                    <p:nvCxnSpPr>
                      <p:cNvPr id="29" name="Connettore 1 28"/>
                      <p:cNvCxnSpPr>
                        <a:stCxn id="24" idx="6"/>
                        <a:endCxn id="22" idx="2"/>
                      </p:cNvCxnSpPr>
                      <p:nvPr/>
                    </p:nvCxnSpPr>
                    <p:spPr>
                      <a:xfrm flipV="1">
                        <a:off x="2915816" y="2854942"/>
                        <a:ext cx="1944216" cy="6159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0" name="Gruppo 29"/>
                      <p:cNvGrpSpPr/>
                      <p:nvPr/>
                    </p:nvGrpSpPr>
                    <p:grpSpPr>
                      <a:xfrm>
                        <a:off x="2771800" y="2276872"/>
                        <a:ext cx="2211157" cy="1530315"/>
                        <a:chOff x="2771800" y="2276872"/>
                        <a:chExt cx="2211157" cy="1530315"/>
                      </a:xfrm>
                    </p:grpSpPr>
                    <p:cxnSp>
                      <p:nvCxnSpPr>
                        <p:cNvPr id="31" name="Connettore 1 30"/>
                        <p:cNvCxnSpPr>
                          <a:stCxn id="24" idx="5"/>
                          <a:endCxn id="28" idx="2"/>
                        </p:cNvCxnSpPr>
                        <p:nvPr/>
                      </p:nvCxnSpPr>
                      <p:spPr>
                        <a:xfrm>
                          <a:off x="2894725" y="3521837"/>
                          <a:ext cx="999115" cy="234433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2" name="Gruppo 31"/>
                        <p:cNvGrpSpPr/>
                        <p:nvPr/>
                      </p:nvGrpSpPr>
                      <p:grpSpPr>
                        <a:xfrm>
                          <a:off x="2771800" y="2276872"/>
                          <a:ext cx="2211157" cy="1530315"/>
                          <a:chOff x="2771800" y="2276872"/>
                          <a:chExt cx="2211157" cy="1530315"/>
                        </a:xfrm>
                      </p:grpSpPr>
                      <p:cxnSp>
                        <p:nvCxnSpPr>
                          <p:cNvPr id="33" name="Connettore 1 32"/>
                          <p:cNvCxnSpPr>
                            <a:stCxn id="47" idx="5"/>
                            <a:endCxn id="22" idx="5"/>
                          </p:cNvCxnSpPr>
                          <p:nvPr/>
                        </p:nvCxnSpPr>
                        <p:spPr>
                          <a:xfrm>
                            <a:off x="4514905" y="2399797"/>
                            <a:ext cx="468052" cy="506062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Connettore 1 33"/>
                          <p:cNvCxnSpPr>
                            <a:stCxn id="24" idx="0"/>
                          </p:cNvCxnSpPr>
                          <p:nvPr/>
                        </p:nvCxnSpPr>
                        <p:spPr>
                          <a:xfrm flipV="1">
                            <a:off x="2843808" y="2780929"/>
                            <a:ext cx="458394" cy="617983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5" name="Connettore 1 34"/>
                          <p:cNvCxnSpPr>
                            <a:endCxn id="47" idx="2"/>
                          </p:cNvCxnSpPr>
                          <p:nvPr/>
                        </p:nvCxnSpPr>
                        <p:spPr>
                          <a:xfrm flipV="1">
                            <a:off x="3394282" y="2348880"/>
                            <a:ext cx="997698" cy="343638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Connettore 1 35"/>
                          <p:cNvCxnSpPr>
                            <a:stCxn id="46" idx="5"/>
                            <a:endCxn id="28" idx="1"/>
                          </p:cNvCxnSpPr>
                          <p:nvPr/>
                        </p:nvCxnSpPr>
                        <p:spPr>
                          <a:xfrm>
                            <a:off x="3398781" y="2759837"/>
                            <a:ext cx="516150" cy="94551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Connettore 1 36"/>
                          <p:cNvCxnSpPr>
                            <a:endCxn id="47" idx="3"/>
                          </p:cNvCxnSpPr>
                          <p:nvPr/>
                        </p:nvCxnSpPr>
                        <p:spPr>
                          <a:xfrm flipV="1">
                            <a:off x="2817839" y="2399797"/>
                            <a:ext cx="1595232" cy="1071123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Connettore 1 37"/>
                          <p:cNvCxnSpPr>
                            <a:endCxn id="26" idx="2"/>
                          </p:cNvCxnSpPr>
                          <p:nvPr/>
                        </p:nvCxnSpPr>
                        <p:spPr>
                          <a:xfrm>
                            <a:off x="2771800" y="3484605"/>
                            <a:ext cx="2111761" cy="125643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Connettore 1 38"/>
                          <p:cNvCxnSpPr>
                            <a:endCxn id="22" idx="2"/>
                          </p:cNvCxnSpPr>
                          <p:nvPr/>
                        </p:nvCxnSpPr>
                        <p:spPr>
                          <a:xfrm>
                            <a:off x="3357380" y="2708920"/>
                            <a:ext cx="1502652" cy="14602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Connettore 1 39"/>
                          <p:cNvCxnSpPr>
                            <a:endCxn id="26" idx="1"/>
                          </p:cNvCxnSpPr>
                          <p:nvPr/>
                        </p:nvCxnSpPr>
                        <p:spPr>
                          <a:xfrm>
                            <a:off x="3332786" y="2731599"/>
                            <a:ext cx="1571866" cy="82773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" name="Connettore 1 40"/>
                          <p:cNvCxnSpPr/>
                          <p:nvPr/>
                        </p:nvCxnSpPr>
                        <p:spPr>
                          <a:xfrm flipH="1">
                            <a:off x="4955569" y="2909900"/>
                            <a:ext cx="11814" cy="62834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triangl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" name="Connettore 1 41"/>
                          <p:cNvCxnSpPr/>
                          <p:nvPr/>
                        </p:nvCxnSpPr>
                        <p:spPr>
                          <a:xfrm flipH="1">
                            <a:off x="4037856" y="3639053"/>
                            <a:ext cx="894184" cy="117217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triangl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Connettore 1 42"/>
                          <p:cNvCxnSpPr>
                            <a:stCxn id="22" idx="3"/>
                            <a:endCxn id="28" idx="7"/>
                          </p:cNvCxnSpPr>
                          <p:nvPr/>
                        </p:nvCxnSpPr>
                        <p:spPr>
                          <a:xfrm flipH="1">
                            <a:off x="4016765" y="2905859"/>
                            <a:ext cx="864358" cy="79949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Connettore 1 43"/>
                          <p:cNvCxnSpPr>
                            <a:stCxn id="47" idx="4"/>
                            <a:endCxn id="26" idx="4"/>
                          </p:cNvCxnSpPr>
                          <p:nvPr/>
                        </p:nvCxnSpPr>
                        <p:spPr>
                          <a:xfrm>
                            <a:off x="4463988" y="2420888"/>
                            <a:ext cx="491581" cy="126136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nettore 1 44"/>
                          <p:cNvCxnSpPr>
                            <a:stCxn id="28" idx="3"/>
                          </p:cNvCxnSpPr>
                          <p:nvPr/>
                        </p:nvCxnSpPr>
                        <p:spPr>
                          <a:xfrm flipV="1">
                            <a:off x="3914931" y="2370299"/>
                            <a:ext cx="534013" cy="14368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6" name="Ovale 45"/>
                          <p:cNvSpPr/>
                          <p:nvPr/>
                        </p:nvSpPr>
                        <p:spPr>
                          <a:xfrm>
                            <a:off x="3275856" y="2636912"/>
                            <a:ext cx="144016" cy="144016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  <p:sp>
                        <p:nvSpPr>
                          <p:cNvPr id="47" name="Ovale 46"/>
                          <p:cNvSpPr/>
                          <p:nvPr/>
                        </p:nvSpPr>
                        <p:spPr>
                          <a:xfrm>
                            <a:off x="4391980" y="2276872"/>
                            <a:ext cx="144016" cy="144016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</p:grpSp>
                  </p:grpSp>
                </p:grpSp>
                <p:sp>
                  <p:nvSpPr>
                    <p:cNvPr id="28" name="Ovale 27"/>
                    <p:cNvSpPr/>
                    <p:nvPr/>
                  </p:nvSpPr>
                  <p:spPr>
                    <a:xfrm>
                      <a:off x="3893840" y="3684262"/>
                      <a:ext cx="144016" cy="14401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sp>
                <p:nvSpPr>
                  <p:cNvPr id="26" name="Ovale 25"/>
                  <p:cNvSpPr/>
                  <p:nvPr/>
                </p:nvSpPr>
                <p:spPr>
                  <a:xfrm>
                    <a:off x="4883561" y="3538240"/>
                    <a:ext cx="144016" cy="144016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24" name="Ovale 23"/>
                <p:cNvSpPr/>
                <p:nvPr/>
              </p:nvSpPr>
              <p:spPr>
                <a:xfrm>
                  <a:off x="2771800" y="3398912"/>
                  <a:ext cx="144016" cy="1440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22" name="Ovale 21"/>
              <p:cNvSpPr/>
              <p:nvPr/>
            </p:nvSpPr>
            <p:spPr>
              <a:xfrm>
                <a:off x="4860032" y="2782934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1696245" y="3259357"/>
              <a:ext cx="237744" cy="2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C00000"/>
                  </a:solidFill>
                </a:rPr>
                <a:t>6</a:t>
              </a:r>
              <a:endParaRPr lang="it-IT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812403" y="3316929"/>
              <a:ext cx="237744" cy="2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5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55723" y="4077072"/>
            <a:ext cx="2968205" cy="2234301"/>
            <a:chOff x="1279690" y="1938318"/>
            <a:chExt cx="2442943" cy="1717165"/>
          </a:xfrm>
        </p:grpSpPr>
        <p:grpSp>
          <p:nvGrpSpPr>
            <p:cNvPr id="49" name="Gruppo 48"/>
            <p:cNvGrpSpPr/>
            <p:nvPr/>
          </p:nvGrpSpPr>
          <p:grpSpPr>
            <a:xfrm>
              <a:off x="1279690" y="1942750"/>
              <a:ext cx="2255777" cy="1551406"/>
              <a:chOff x="2771800" y="2276872"/>
              <a:chExt cx="2255777" cy="1551406"/>
            </a:xfrm>
          </p:grpSpPr>
          <p:grpSp>
            <p:nvGrpSpPr>
              <p:cNvPr id="63" name="Gruppo 62"/>
              <p:cNvGrpSpPr/>
              <p:nvPr/>
            </p:nvGrpSpPr>
            <p:grpSpPr>
              <a:xfrm>
                <a:off x="2771800" y="2276872"/>
                <a:ext cx="2255777" cy="1551406"/>
                <a:chOff x="2771800" y="2276872"/>
                <a:chExt cx="2255777" cy="1551406"/>
              </a:xfrm>
            </p:grpSpPr>
            <p:grpSp>
              <p:nvGrpSpPr>
                <p:cNvPr id="65" name="Gruppo 64"/>
                <p:cNvGrpSpPr/>
                <p:nvPr/>
              </p:nvGrpSpPr>
              <p:grpSpPr>
                <a:xfrm>
                  <a:off x="2771800" y="2276872"/>
                  <a:ext cx="2255777" cy="1551406"/>
                  <a:chOff x="2771800" y="2276872"/>
                  <a:chExt cx="2255777" cy="1551406"/>
                </a:xfrm>
              </p:grpSpPr>
              <p:grpSp>
                <p:nvGrpSpPr>
                  <p:cNvPr id="67" name="Gruppo 66"/>
                  <p:cNvGrpSpPr/>
                  <p:nvPr/>
                </p:nvGrpSpPr>
                <p:grpSpPr>
                  <a:xfrm>
                    <a:off x="2771800" y="2276872"/>
                    <a:ext cx="2211157" cy="1551406"/>
                    <a:chOff x="2771800" y="2276872"/>
                    <a:chExt cx="2211157" cy="1551406"/>
                  </a:xfrm>
                </p:grpSpPr>
                <p:grpSp>
                  <p:nvGrpSpPr>
                    <p:cNvPr id="69" name="Gruppo 68"/>
                    <p:cNvGrpSpPr/>
                    <p:nvPr/>
                  </p:nvGrpSpPr>
                  <p:grpSpPr>
                    <a:xfrm>
                      <a:off x="2771800" y="2276872"/>
                      <a:ext cx="2211157" cy="1530315"/>
                      <a:chOff x="2771800" y="2276872"/>
                      <a:chExt cx="2211157" cy="1530315"/>
                    </a:xfrm>
                  </p:grpSpPr>
                  <p:cxnSp>
                    <p:nvCxnSpPr>
                      <p:cNvPr id="71" name="Connettore 1 70"/>
                      <p:cNvCxnSpPr>
                        <a:stCxn id="66" idx="6"/>
                        <a:endCxn id="64" idx="2"/>
                      </p:cNvCxnSpPr>
                      <p:nvPr/>
                    </p:nvCxnSpPr>
                    <p:spPr>
                      <a:xfrm flipV="1">
                        <a:off x="2915816" y="2854942"/>
                        <a:ext cx="1944216" cy="6159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2" name="Gruppo 71"/>
                      <p:cNvGrpSpPr/>
                      <p:nvPr/>
                    </p:nvGrpSpPr>
                    <p:grpSpPr>
                      <a:xfrm>
                        <a:off x="2771800" y="2276872"/>
                        <a:ext cx="2211157" cy="1530315"/>
                        <a:chOff x="2771800" y="2276872"/>
                        <a:chExt cx="2211157" cy="1530315"/>
                      </a:xfrm>
                    </p:grpSpPr>
                    <p:cxnSp>
                      <p:nvCxnSpPr>
                        <p:cNvPr id="73" name="Connettore 1 72"/>
                        <p:cNvCxnSpPr>
                          <a:stCxn id="66" idx="5"/>
                          <a:endCxn id="70" idx="2"/>
                        </p:cNvCxnSpPr>
                        <p:nvPr/>
                      </p:nvCxnSpPr>
                      <p:spPr>
                        <a:xfrm>
                          <a:off x="2894725" y="3521837"/>
                          <a:ext cx="999115" cy="234433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Gruppo 73"/>
                        <p:cNvGrpSpPr/>
                        <p:nvPr/>
                      </p:nvGrpSpPr>
                      <p:grpSpPr>
                        <a:xfrm>
                          <a:off x="2771800" y="2276872"/>
                          <a:ext cx="2211157" cy="1530315"/>
                          <a:chOff x="2771800" y="2276872"/>
                          <a:chExt cx="2211157" cy="1530315"/>
                        </a:xfrm>
                      </p:grpSpPr>
                      <p:cxnSp>
                        <p:nvCxnSpPr>
                          <p:cNvPr id="75" name="Connettore 1 74"/>
                          <p:cNvCxnSpPr>
                            <a:stCxn id="89" idx="5"/>
                            <a:endCxn id="64" idx="5"/>
                          </p:cNvCxnSpPr>
                          <p:nvPr/>
                        </p:nvCxnSpPr>
                        <p:spPr>
                          <a:xfrm>
                            <a:off x="4514905" y="2399797"/>
                            <a:ext cx="468052" cy="506062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6" name="Connettore 1 75"/>
                          <p:cNvCxnSpPr>
                            <a:stCxn id="66" idx="0"/>
                          </p:cNvCxnSpPr>
                          <p:nvPr/>
                        </p:nvCxnSpPr>
                        <p:spPr>
                          <a:xfrm flipV="1">
                            <a:off x="2843808" y="2780929"/>
                            <a:ext cx="458394" cy="617983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7" name="Connettore 1 76"/>
                          <p:cNvCxnSpPr>
                            <a:endCxn id="89" idx="2"/>
                          </p:cNvCxnSpPr>
                          <p:nvPr/>
                        </p:nvCxnSpPr>
                        <p:spPr>
                          <a:xfrm flipV="1">
                            <a:off x="3394282" y="2348880"/>
                            <a:ext cx="997698" cy="343638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8" name="Connettore 1 77"/>
                          <p:cNvCxnSpPr>
                            <a:stCxn id="88" idx="5"/>
                            <a:endCxn id="70" idx="1"/>
                          </p:cNvCxnSpPr>
                          <p:nvPr/>
                        </p:nvCxnSpPr>
                        <p:spPr>
                          <a:xfrm>
                            <a:off x="3398781" y="2759837"/>
                            <a:ext cx="516150" cy="94551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9" name="Connettore 1 78"/>
                          <p:cNvCxnSpPr>
                            <a:endCxn id="89" idx="3"/>
                          </p:cNvCxnSpPr>
                          <p:nvPr/>
                        </p:nvCxnSpPr>
                        <p:spPr>
                          <a:xfrm flipV="1">
                            <a:off x="2817839" y="2399797"/>
                            <a:ext cx="1595232" cy="1071123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0" name="Connettore 1 79"/>
                          <p:cNvCxnSpPr>
                            <a:endCxn id="68" idx="2"/>
                          </p:cNvCxnSpPr>
                          <p:nvPr/>
                        </p:nvCxnSpPr>
                        <p:spPr>
                          <a:xfrm>
                            <a:off x="2771800" y="3484605"/>
                            <a:ext cx="2111761" cy="125643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1" name="Connettore 1 80"/>
                          <p:cNvCxnSpPr>
                            <a:endCxn id="64" idx="2"/>
                          </p:cNvCxnSpPr>
                          <p:nvPr/>
                        </p:nvCxnSpPr>
                        <p:spPr>
                          <a:xfrm>
                            <a:off x="3357380" y="2708920"/>
                            <a:ext cx="1502652" cy="14602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2" name="Connettore 1 81"/>
                          <p:cNvCxnSpPr>
                            <a:endCxn id="68" idx="1"/>
                          </p:cNvCxnSpPr>
                          <p:nvPr/>
                        </p:nvCxnSpPr>
                        <p:spPr>
                          <a:xfrm>
                            <a:off x="3332786" y="2731599"/>
                            <a:ext cx="1571866" cy="82773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3" name="Connettore 1 82"/>
                          <p:cNvCxnSpPr/>
                          <p:nvPr/>
                        </p:nvCxnSpPr>
                        <p:spPr>
                          <a:xfrm flipH="1">
                            <a:off x="4955569" y="2909900"/>
                            <a:ext cx="11814" cy="62834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4" name="Connettore 1 83"/>
                          <p:cNvCxnSpPr/>
                          <p:nvPr/>
                        </p:nvCxnSpPr>
                        <p:spPr>
                          <a:xfrm flipH="1">
                            <a:off x="4037856" y="3639053"/>
                            <a:ext cx="894184" cy="117217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Connettore 1 84"/>
                          <p:cNvCxnSpPr>
                            <a:stCxn id="64" idx="3"/>
                            <a:endCxn id="70" idx="7"/>
                          </p:cNvCxnSpPr>
                          <p:nvPr/>
                        </p:nvCxnSpPr>
                        <p:spPr>
                          <a:xfrm flipH="1">
                            <a:off x="4016765" y="2905859"/>
                            <a:ext cx="864358" cy="79949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Connettore 1 85"/>
                          <p:cNvCxnSpPr>
                            <a:stCxn id="89" idx="4"/>
                            <a:endCxn id="68" idx="4"/>
                          </p:cNvCxnSpPr>
                          <p:nvPr/>
                        </p:nvCxnSpPr>
                        <p:spPr>
                          <a:xfrm>
                            <a:off x="4463988" y="2420888"/>
                            <a:ext cx="491581" cy="126136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Connettore 1 86"/>
                          <p:cNvCxnSpPr>
                            <a:stCxn id="70" idx="3"/>
                          </p:cNvCxnSpPr>
                          <p:nvPr/>
                        </p:nvCxnSpPr>
                        <p:spPr>
                          <a:xfrm flipV="1">
                            <a:off x="3914931" y="2370299"/>
                            <a:ext cx="534013" cy="14368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8" name="Ovale 87"/>
                          <p:cNvSpPr/>
                          <p:nvPr/>
                        </p:nvSpPr>
                        <p:spPr>
                          <a:xfrm>
                            <a:off x="3275856" y="2636912"/>
                            <a:ext cx="144016" cy="144016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  <p:sp>
                        <p:nvSpPr>
                          <p:cNvPr id="89" name="Ovale 88"/>
                          <p:cNvSpPr/>
                          <p:nvPr/>
                        </p:nvSpPr>
                        <p:spPr>
                          <a:xfrm>
                            <a:off x="4391980" y="2276872"/>
                            <a:ext cx="144016" cy="144016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</p:grpSp>
                  </p:grpSp>
                </p:grpSp>
                <p:sp>
                  <p:nvSpPr>
                    <p:cNvPr id="70" name="Ovale 69"/>
                    <p:cNvSpPr/>
                    <p:nvPr/>
                  </p:nvSpPr>
                  <p:spPr>
                    <a:xfrm>
                      <a:off x="3893840" y="3684262"/>
                      <a:ext cx="144016" cy="14401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sp>
                <p:nvSpPr>
                  <p:cNvPr id="68" name="Ovale 67"/>
                  <p:cNvSpPr/>
                  <p:nvPr/>
                </p:nvSpPr>
                <p:spPr>
                  <a:xfrm>
                    <a:off x="4883561" y="3538240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66" name="Ovale 65"/>
                <p:cNvSpPr/>
                <p:nvPr/>
              </p:nvSpPr>
              <p:spPr>
                <a:xfrm>
                  <a:off x="2771800" y="3398912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64" name="Ovale 63"/>
              <p:cNvSpPr/>
              <p:nvPr/>
            </p:nvSpPr>
            <p:spPr>
              <a:xfrm>
                <a:off x="4860032" y="278293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0" name="CasellaDiTesto 49"/>
            <p:cNvSpPr txBox="1"/>
            <p:nvPr/>
          </p:nvSpPr>
          <p:spPr>
            <a:xfrm>
              <a:off x="2164746" y="19383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5</a:t>
              </a:r>
              <a:endParaRPr lang="it-IT" dirty="0"/>
            </a:p>
          </p:txBody>
        </p:sp>
        <p:sp>
          <p:nvSpPr>
            <p:cNvPr id="51" name="CasellaDiTesto 50"/>
            <p:cNvSpPr txBox="1"/>
            <p:nvPr/>
          </p:nvSpPr>
          <p:spPr>
            <a:xfrm>
              <a:off x="1331640" y="256490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4</a:t>
              </a:r>
              <a:endParaRPr lang="it-IT" dirty="0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1696245" y="32593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6</a:t>
              </a:r>
              <a:endParaRPr lang="it-IT" dirty="0"/>
            </a:p>
          </p:txBody>
        </p:sp>
        <p:sp>
          <p:nvSpPr>
            <p:cNvPr id="53" name="CasellaDiTesto 52"/>
            <p:cNvSpPr txBox="1"/>
            <p:nvPr/>
          </p:nvSpPr>
          <p:spPr>
            <a:xfrm>
              <a:off x="3106496" y="19888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3</a:t>
              </a:r>
              <a:endParaRPr lang="it-IT" dirty="0"/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2812403" y="331692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5</a:t>
              </a:r>
              <a:endParaRPr lang="it-IT" dirty="0"/>
            </a:p>
          </p:txBody>
        </p:sp>
        <p:sp>
          <p:nvSpPr>
            <p:cNvPr id="55" name="CasellaDiTesto 54"/>
            <p:cNvSpPr txBox="1"/>
            <p:nvPr/>
          </p:nvSpPr>
          <p:spPr>
            <a:xfrm>
              <a:off x="3433771" y="265953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4</a:t>
              </a:r>
              <a:endParaRPr lang="it-IT" dirty="0"/>
            </a:p>
          </p:txBody>
        </p:sp>
        <p:sp>
          <p:nvSpPr>
            <p:cNvPr id="56" name="CasellaDiTesto 55"/>
            <p:cNvSpPr txBox="1"/>
            <p:nvPr/>
          </p:nvSpPr>
          <p:spPr>
            <a:xfrm>
              <a:off x="1835696" y="29249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12</a:t>
              </a:r>
              <a:endParaRPr lang="it-IT" dirty="0"/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2090712" y="258639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12</a:t>
              </a:r>
              <a:endParaRPr lang="it-IT" dirty="0"/>
            </a:p>
          </p:txBody>
        </p:sp>
        <p:sp>
          <p:nvSpPr>
            <p:cNvPr id="58" name="CasellaDiTesto 57"/>
            <p:cNvSpPr txBox="1"/>
            <p:nvPr/>
          </p:nvSpPr>
          <p:spPr>
            <a:xfrm>
              <a:off x="1762858" y="24423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9</a:t>
              </a:r>
              <a:endParaRPr lang="it-IT" dirty="0"/>
            </a:p>
          </p:txBody>
        </p:sp>
        <p:sp>
          <p:nvSpPr>
            <p:cNvPr id="59" name="CasellaDiTesto 58"/>
            <p:cNvSpPr txBox="1"/>
            <p:nvPr/>
          </p:nvSpPr>
          <p:spPr>
            <a:xfrm>
              <a:off x="2733933" y="26369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8</a:t>
              </a:r>
              <a:endParaRPr lang="it-IT" dirty="0"/>
            </a:p>
          </p:txBody>
        </p:sp>
        <p:sp>
          <p:nvSpPr>
            <p:cNvPr id="60" name="CasellaDiTesto 59"/>
            <p:cNvSpPr txBox="1"/>
            <p:nvPr/>
          </p:nvSpPr>
          <p:spPr>
            <a:xfrm>
              <a:off x="2520017" y="217960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7</a:t>
              </a:r>
              <a:endParaRPr lang="it-IT" dirty="0"/>
            </a:p>
          </p:txBody>
        </p:sp>
        <p:sp>
          <p:nvSpPr>
            <p:cNvPr id="61" name="CasellaDiTesto 60"/>
            <p:cNvSpPr txBox="1"/>
            <p:nvPr/>
          </p:nvSpPr>
          <p:spPr>
            <a:xfrm>
              <a:off x="3059832" y="28024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9</a:t>
              </a:r>
              <a:endParaRPr lang="it-IT" dirty="0"/>
            </a:p>
          </p:txBody>
        </p:sp>
        <p:sp>
          <p:nvSpPr>
            <p:cNvPr id="62" name="CasellaDiTesto 61"/>
            <p:cNvSpPr txBox="1"/>
            <p:nvPr/>
          </p:nvSpPr>
          <p:spPr>
            <a:xfrm>
              <a:off x="2234728" y="237036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13</a:t>
              </a:r>
              <a:endParaRPr lang="it-IT" dirty="0"/>
            </a:p>
          </p:txBody>
        </p:sp>
      </p:grpSp>
      <p:sp>
        <p:nvSpPr>
          <p:cNvPr id="90" name="CasellaDiTesto 89">
            <a:extLst>
              <a:ext uri="{FF2B5EF4-FFF2-40B4-BE49-F238E27FC236}">
                <a16:creationId xmlns="" xmlns:a16="http://schemas.microsoft.com/office/drawing/2014/main" id="{22A8598C-620A-4E0B-B3FB-B18EC5C7BB5E}"/>
              </a:ext>
            </a:extLst>
          </p:cNvPr>
          <p:cNvSpPr txBox="1"/>
          <p:nvPr/>
        </p:nvSpPr>
        <p:spPr>
          <a:xfrm>
            <a:off x="7444014" y="53897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</a:rPr>
              <a:t>4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0387" y="406405"/>
            <a:ext cx="860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0070C0"/>
                </a:solidFill>
              </a:rPr>
              <a:t>Problema del Commesso Viaggiatore</a:t>
            </a:r>
            <a:r>
              <a:rPr lang="it-IT" sz="3600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18" name="Gruppo 17"/>
          <p:cNvGrpSpPr/>
          <p:nvPr/>
        </p:nvGrpSpPr>
        <p:grpSpPr>
          <a:xfrm>
            <a:off x="971600" y="2625231"/>
            <a:ext cx="2968205" cy="2302339"/>
            <a:chOff x="1279690" y="1930918"/>
            <a:chExt cx="2442943" cy="1769455"/>
          </a:xfrm>
        </p:grpSpPr>
        <p:grpSp>
          <p:nvGrpSpPr>
            <p:cNvPr id="15" name="Gruppo 14"/>
            <p:cNvGrpSpPr/>
            <p:nvPr/>
          </p:nvGrpSpPr>
          <p:grpSpPr>
            <a:xfrm>
              <a:off x="1279690" y="1942750"/>
              <a:ext cx="2255777" cy="1551406"/>
              <a:chOff x="2771800" y="2276872"/>
              <a:chExt cx="2255777" cy="1551406"/>
            </a:xfrm>
          </p:grpSpPr>
          <p:grpSp>
            <p:nvGrpSpPr>
              <p:cNvPr id="14" name="Gruppo 13"/>
              <p:cNvGrpSpPr/>
              <p:nvPr/>
            </p:nvGrpSpPr>
            <p:grpSpPr>
              <a:xfrm>
                <a:off x="2771800" y="2276872"/>
                <a:ext cx="2255777" cy="1551406"/>
                <a:chOff x="2771800" y="2276872"/>
                <a:chExt cx="2255777" cy="1551406"/>
              </a:xfrm>
            </p:grpSpPr>
            <p:grpSp>
              <p:nvGrpSpPr>
                <p:cNvPr id="13" name="Gruppo 12"/>
                <p:cNvGrpSpPr/>
                <p:nvPr/>
              </p:nvGrpSpPr>
              <p:grpSpPr>
                <a:xfrm>
                  <a:off x="2771800" y="2276872"/>
                  <a:ext cx="2255777" cy="1551406"/>
                  <a:chOff x="2771800" y="2276872"/>
                  <a:chExt cx="2255777" cy="1551406"/>
                </a:xfrm>
              </p:grpSpPr>
              <p:grpSp>
                <p:nvGrpSpPr>
                  <p:cNvPr id="12" name="Gruppo 11"/>
                  <p:cNvGrpSpPr/>
                  <p:nvPr/>
                </p:nvGrpSpPr>
                <p:grpSpPr>
                  <a:xfrm>
                    <a:off x="2771800" y="2276872"/>
                    <a:ext cx="2211157" cy="1551406"/>
                    <a:chOff x="2771800" y="2276872"/>
                    <a:chExt cx="2211157" cy="1551406"/>
                  </a:xfrm>
                </p:grpSpPr>
                <p:grpSp>
                  <p:nvGrpSpPr>
                    <p:cNvPr id="11" name="Gruppo 10"/>
                    <p:cNvGrpSpPr/>
                    <p:nvPr/>
                  </p:nvGrpSpPr>
                  <p:grpSpPr>
                    <a:xfrm>
                      <a:off x="2771800" y="2276872"/>
                      <a:ext cx="2211157" cy="1530315"/>
                      <a:chOff x="2771800" y="2276872"/>
                      <a:chExt cx="2211157" cy="1530315"/>
                    </a:xfrm>
                  </p:grpSpPr>
                  <p:cxnSp>
                    <p:nvCxnSpPr>
                      <p:cNvPr id="30" name="Connettore 1 29"/>
                      <p:cNvCxnSpPr>
                        <a:stCxn id="4" idx="6"/>
                        <a:endCxn id="6" idx="2"/>
                      </p:cNvCxnSpPr>
                      <p:nvPr/>
                    </p:nvCxnSpPr>
                    <p:spPr>
                      <a:xfrm flipV="1">
                        <a:off x="2915816" y="2854942"/>
                        <a:ext cx="1944216" cy="6159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" name="Gruppo 9"/>
                      <p:cNvGrpSpPr/>
                      <p:nvPr/>
                    </p:nvGrpSpPr>
                    <p:grpSpPr>
                      <a:xfrm>
                        <a:off x="2771800" y="2276872"/>
                        <a:ext cx="2211157" cy="1530315"/>
                        <a:chOff x="2771800" y="2276872"/>
                        <a:chExt cx="2211157" cy="1530315"/>
                      </a:xfrm>
                    </p:grpSpPr>
                    <p:cxnSp>
                      <p:nvCxnSpPr>
                        <p:cNvPr id="20" name="Connettore 1 19"/>
                        <p:cNvCxnSpPr>
                          <a:stCxn id="4" idx="5"/>
                          <a:endCxn id="8" idx="2"/>
                        </p:cNvCxnSpPr>
                        <p:nvPr/>
                      </p:nvCxnSpPr>
                      <p:spPr>
                        <a:xfrm>
                          <a:off x="2894725" y="3521837"/>
                          <a:ext cx="999115" cy="234433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" name="Gruppo 8"/>
                        <p:cNvGrpSpPr/>
                        <p:nvPr/>
                      </p:nvGrpSpPr>
                      <p:grpSpPr>
                        <a:xfrm>
                          <a:off x="2771800" y="2276872"/>
                          <a:ext cx="2211157" cy="1530315"/>
                          <a:chOff x="2771800" y="2276872"/>
                          <a:chExt cx="2211157" cy="1530315"/>
                        </a:xfrm>
                      </p:grpSpPr>
                      <p:cxnSp>
                        <p:nvCxnSpPr>
                          <p:cNvPr id="49" name="Connettore 1 48"/>
                          <p:cNvCxnSpPr>
                            <a:stCxn id="5" idx="5"/>
                            <a:endCxn id="6" idx="5"/>
                          </p:cNvCxnSpPr>
                          <p:nvPr/>
                        </p:nvCxnSpPr>
                        <p:spPr>
                          <a:xfrm>
                            <a:off x="4514905" y="2399797"/>
                            <a:ext cx="468052" cy="506062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" name="Connettore 1 15"/>
                          <p:cNvCxnSpPr>
                            <a:stCxn id="4" idx="0"/>
                          </p:cNvCxnSpPr>
                          <p:nvPr/>
                        </p:nvCxnSpPr>
                        <p:spPr>
                          <a:xfrm flipV="1">
                            <a:off x="2843808" y="2780929"/>
                            <a:ext cx="458394" cy="617983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Connettore 1 22"/>
                          <p:cNvCxnSpPr>
                            <a:endCxn id="5" idx="2"/>
                          </p:cNvCxnSpPr>
                          <p:nvPr/>
                        </p:nvCxnSpPr>
                        <p:spPr>
                          <a:xfrm flipV="1">
                            <a:off x="3394282" y="2348880"/>
                            <a:ext cx="997698" cy="343638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" name="Connettore 1 24"/>
                          <p:cNvCxnSpPr>
                            <a:stCxn id="3" idx="5"/>
                            <a:endCxn id="8" idx="1"/>
                          </p:cNvCxnSpPr>
                          <p:nvPr/>
                        </p:nvCxnSpPr>
                        <p:spPr>
                          <a:xfrm>
                            <a:off x="3398781" y="2759837"/>
                            <a:ext cx="516150" cy="94551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8" name="Connettore 1 27"/>
                          <p:cNvCxnSpPr>
                            <a:endCxn id="5" idx="3"/>
                          </p:cNvCxnSpPr>
                          <p:nvPr/>
                        </p:nvCxnSpPr>
                        <p:spPr>
                          <a:xfrm flipV="1">
                            <a:off x="2817839" y="2399797"/>
                            <a:ext cx="1595232" cy="1071123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Connettore 1 32"/>
                          <p:cNvCxnSpPr>
                            <a:endCxn id="7" idx="2"/>
                          </p:cNvCxnSpPr>
                          <p:nvPr/>
                        </p:nvCxnSpPr>
                        <p:spPr>
                          <a:xfrm>
                            <a:off x="2771800" y="3484605"/>
                            <a:ext cx="2111761" cy="125643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nettore 1 44"/>
                          <p:cNvCxnSpPr>
                            <a:endCxn id="6" idx="2"/>
                          </p:cNvCxnSpPr>
                          <p:nvPr/>
                        </p:nvCxnSpPr>
                        <p:spPr>
                          <a:xfrm>
                            <a:off x="3357380" y="2708920"/>
                            <a:ext cx="1502652" cy="14602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7" name="Connettore 1 46"/>
                          <p:cNvCxnSpPr>
                            <a:endCxn id="7" idx="1"/>
                          </p:cNvCxnSpPr>
                          <p:nvPr/>
                        </p:nvCxnSpPr>
                        <p:spPr>
                          <a:xfrm>
                            <a:off x="3332786" y="2731599"/>
                            <a:ext cx="1571866" cy="82773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Connettore 1 52"/>
                          <p:cNvCxnSpPr/>
                          <p:nvPr/>
                        </p:nvCxnSpPr>
                        <p:spPr>
                          <a:xfrm flipH="1">
                            <a:off x="4955569" y="2909900"/>
                            <a:ext cx="11814" cy="62834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5" name="Connettore 1 54"/>
                          <p:cNvCxnSpPr/>
                          <p:nvPr/>
                        </p:nvCxnSpPr>
                        <p:spPr>
                          <a:xfrm flipH="1">
                            <a:off x="4037856" y="3639053"/>
                            <a:ext cx="894184" cy="117217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Connettore 1 56"/>
                          <p:cNvCxnSpPr>
                            <a:stCxn id="6" idx="3"/>
                            <a:endCxn id="8" idx="7"/>
                          </p:cNvCxnSpPr>
                          <p:nvPr/>
                        </p:nvCxnSpPr>
                        <p:spPr>
                          <a:xfrm flipH="1">
                            <a:off x="4016765" y="2905859"/>
                            <a:ext cx="864358" cy="79949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2" name="Connettore 1 61"/>
                          <p:cNvCxnSpPr>
                            <a:stCxn id="5" idx="4"/>
                            <a:endCxn id="7" idx="4"/>
                          </p:cNvCxnSpPr>
                          <p:nvPr/>
                        </p:nvCxnSpPr>
                        <p:spPr>
                          <a:xfrm>
                            <a:off x="4463988" y="2420888"/>
                            <a:ext cx="491581" cy="126136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Connettore 1 64"/>
                          <p:cNvCxnSpPr>
                            <a:stCxn id="8" idx="3"/>
                          </p:cNvCxnSpPr>
                          <p:nvPr/>
                        </p:nvCxnSpPr>
                        <p:spPr>
                          <a:xfrm flipV="1">
                            <a:off x="3914931" y="2370299"/>
                            <a:ext cx="534013" cy="14368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" name="Ovale 2"/>
                          <p:cNvSpPr/>
                          <p:nvPr/>
                        </p:nvSpPr>
                        <p:spPr>
                          <a:xfrm>
                            <a:off x="3275856" y="2636912"/>
                            <a:ext cx="144016" cy="144016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  <p:sp>
                        <p:nvSpPr>
                          <p:cNvPr id="5" name="Ovale 4"/>
                          <p:cNvSpPr/>
                          <p:nvPr/>
                        </p:nvSpPr>
                        <p:spPr>
                          <a:xfrm>
                            <a:off x="4391980" y="2276872"/>
                            <a:ext cx="144016" cy="144016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</p:grpSp>
                  </p:grpSp>
                </p:grpSp>
                <p:sp>
                  <p:nvSpPr>
                    <p:cNvPr id="8" name="Ovale 7"/>
                    <p:cNvSpPr/>
                    <p:nvPr/>
                  </p:nvSpPr>
                  <p:spPr>
                    <a:xfrm>
                      <a:off x="3893840" y="3684262"/>
                      <a:ext cx="144016" cy="14401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sp>
                <p:nvSpPr>
                  <p:cNvPr id="7" name="Ovale 6"/>
                  <p:cNvSpPr/>
                  <p:nvPr/>
                </p:nvSpPr>
                <p:spPr>
                  <a:xfrm>
                    <a:off x="4883561" y="3538240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4" name="Ovale 3"/>
                <p:cNvSpPr/>
                <p:nvPr/>
              </p:nvSpPr>
              <p:spPr>
                <a:xfrm>
                  <a:off x="2771800" y="3398912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6" name="Ovale 5"/>
              <p:cNvSpPr/>
              <p:nvPr/>
            </p:nvSpPr>
            <p:spPr>
              <a:xfrm>
                <a:off x="4860032" y="278293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7" name="CasellaDiTesto 16"/>
            <p:cNvSpPr txBox="1"/>
            <p:nvPr/>
          </p:nvSpPr>
          <p:spPr>
            <a:xfrm>
              <a:off x="2305389" y="24652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5</a:t>
              </a:r>
              <a:endParaRPr lang="it-IT" dirty="0"/>
            </a:p>
          </p:txBody>
        </p:sp>
        <p:sp>
          <p:nvSpPr>
            <p:cNvPr id="61" name="CasellaDiTesto 60"/>
            <p:cNvSpPr txBox="1"/>
            <p:nvPr/>
          </p:nvSpPr>
          <p:spPr>
            <a:xfrm>
              <a:off x="1331640" y="256490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4</a:t>
              </a:r>
              <a:endParaRPr lang="it-IT" dirty="0"/>
            </a:p>
          </p:txBody>
        </p:sp>
        <p:sp>
          <p:nvSpPr>
            <p:cNvPr id="63" name="CasellaDiTesto 62"/>
            <p:cNvSpPr txBox="1"/>
            <p:nvPr/>
          </p:nvSpPr>
          <p:spPr>
            <a:xfrm>
              <a:off x="1696245" y="32593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6</a:t>
              </a:r>
              <a:endParaRPr lang="it-IT" dirty="0"/>
            </a:p>
          </p:txBody>
        </p:sp>
        <p:sp>
          <p:nvSpPr>
            <p:cNvPr id="64" name="CasellaDiTesto 63"/>
            <p:cNvSpPr txBox="1"/>
            <p:nvPr/>
          </p:nvSpPr>
          <p:spPr>
            <a:xfrm>
              <a:off x="3106496" y="19888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3</a:t>
              </a:r>
              <a:endParaRPr lang="it-IT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2733875" y="27001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5</a:t>
              </a:r>
              <a:endParaRPr lang="it-IT" dirty="0"/>
            </a:p>
          </p:txBody>
        </p:sp>
        <p:sp>
          <p:nvSpPr>
            <p:cNvPr id="67" name="CasellaDiTesto 66"/>
            <p:cNvSpPr txBox="1"/>
            <p:nvPr/>
          </p:nvSpPr>
          <p:spPr>
            <a:xfrm>
              <a:off x="3433771" y="265953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4</a:t>
              </a:r>
              <a:endParaRPr lang="it-IT" dirty="0"/>
            </a:p>
          </p:txBody>
        </p:sp>
        <p:sp>
          <p:nvSpPr>
            <p:cNvPr id="68" name="CasellaDiTesto 67"/>
            <p:cNvSpPr txBox="1"/>
            <p:nvPr/>
          </p:nvSpPr>
          <p:spPr>
            <a:xfrm>
              <a:off x="1835696" y="29249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12</a:t>
              </a:r>
              <a:endParaRPr lang="it-IT" dirty="0"/>
            </a:p>
          </p:txBody>
        </p:sp>
        <p:sp>
          <p:nvSpPr>
            <p:cNvPr id="97" name="CasellaDiTesto 96"/>
            <p:cNvSpPr txBox="1"/>
            <p:nvPr/>
          </p:nvSpPr>
          <p:spPr>
            <a:xfrm>
              <a:off x="2090712" y="258639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12</a:t>
              </a:r>
              <a:endParaRPr lang="it-IT" dirty="0"/>
            </a:p>
          </p:txBody>
        </p:sp>
        <p:sp>
          <p:nvSpPr>
            <p:cNvPr id="98" name="CasellaDiTesto 97"/>
            <p:cNvSpPr txBox="1"/>
            <p:nvPr/>
          </p:nvSpPr>
          <p:spPr>
            <a:xfrm>
              <a:off x="1762858" y="24423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9</a:t>
              </a:r>
              <a:endParaRPr lang="it-IT" dirty="0"/>
            </a:p>
          </p:txBody>
        </p:sp>
        <p:sp>
          <p:nvSpPr>
            <p:cNvPr id="99" name="CasellaDiTesto 98"/>
            <p:cNvSpPr txBox="1"/>
            <p:nvPr/>
          </p:nvSpPr>
          <p:spPr>
            <a:xfrm>
              <a:off x="2906287" y="33618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8</a:t>
              </a:r>
              <a:endParaRPr lang="it-IT" dirty="0"/>
            </a:p>
          </p:txBody>
        </p:sp>
        <p:sp>
          <p:nvSpPr>
            <p:cNvPr id="100" name="CasellaDiTesto 99"/>
            <p:cNvSpPr txBox="1"/>
            <p:nvPr/>
          </p:nvSpPr>
          <p:spPr>
            <a:xfrm>
              <a:off x="2520017" y="217960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7</a:t>
              </a:r>
              <a:endParaRPr lang="it-IT" dirty="0"/>
            </a:p>
          </p:txBody>
        </p:sp>
        <p:sp>
          <p:nvSpPr>
            <p:cNvPr id="101" name="CasellaDiTesto 100"/>
            <p:cNvSpPr txBox="1"/>
            <p:nvPr/>
          </p:nvSpPr>
          <p:spPr>
            <a:xfrm>
              <a:off x="3059832" y="28024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9</a:t>
              </a:r>
              <a:endParaRPr lang="it-IT" dirty="0"/>
            </a:p>
          </p:txBody>
        </p:sp>
        <p:sp>
          <p:nvSpPr>
            <p:cNvPr id="102" name="CasellaDiTesto 101"/>
            <p:cNvSpPr txBox="1"/>
            <p:nvPr/>
          </p:nvSpPr>
          <p:spPr>
            <a:xfrm>
              <a:off x="2234403" y="19309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13</a:t>
              </a:r>
              <a:endParaRPr lang="it-IT" dirty="0"/>
            </a:p>
          </p:txBody>
        </p:sp>
      </p:grpSp>
      <p:sp>
        <p:nvSpPr>
          <p:cNvPr id="177" name="Rettangolo 176"/>
          <p:cNvSpPr/>
          <p:nvPr/>
        </p:nvSpPr>
        <p:spPr>
          <a:xfrm>
            <a:off x="287524" y="1142907"/>
            <a:ext cx="8568952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Dato un grafo pieno con </a:t>
            </a:r>
            <a:r>
              <a:rPr lang="it-IT" sz="2400" i="1" dirty="0"/>
              <a:t>costi sugli archi, </a:t>
            </a:r>
            <a:r>
              <a:rPr lang="it-IT" sz="2400" dirty="0"/>
              <a:t>l’obiettivo è determinare il </a:t>
            </a:r>
            <a:r>
              <a:rPr lang="it-IT" sz="2400" i="1" dirty="0"/>
              <a:t>circuito minimo</a:t>
            </a:r>
            <a:r>
              <a:rPr lang="it-IT" sz="2400" dirty="0"/>
              <a:t> che attraversi </a:t>
            </a:r>
            <a:r>
              <a:rPr lang="it-IT" sz="2400" i="1" dirty="0"/>
              <a:t>tutti </a:t>
            </a:r>
            <a:r>
              <a:rPr lang="it-IT" sz="2400" dirty="0"/>
              <a:t>i vertici del grafo</a:t>
            </a:r>
            <a:r>
              <a:rPr lang="it-IT" sz="2400" i="1" dirty="0"/>
              <a:t>.</a:t>
            </a:r>
            <a:endParaRPr lang="it-IT" sz="2400" dirty="0"/>
          </a:p>
        </p:txBody>
      </p:sp>
      <p:sp>
        <p:nvSpPr>
          <p:cNvPr id="82" name="Rettangolo 81"/>
          <p:cNvSpPr/>
          <p:nvPr/>
        </p:nvSpPr>
        <p:spPr>
          <a:xfrm>
            <a:off x="287524" y="537321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Il problema appartiene alla classe dei problemi </a:t>
            </a:r>
            <a:r>
              <a:rPr lang="it-IT" sz="2400" i="1" dirty="0"/>
              <a:t>NP-Hard.</a:t>
            </a:r>
            <a:endParaRPr lang="it-IT" sz="2400" dirty="0"/>
          </a:p>
        </p:txBody>
      </p:sp>
      <p:grpSp>
        <p:nvGrpSpPr>
          <p:cNvPr id="48" name="Gruppo 47">
            <a:extLst>
              <a:ext uri="{FF2B5EF4-FFF2-40B4-BE49-F238E27FC236}">
                <a16:creationId xmlns="" xmlns:a16="http://schemas.microsoft.com/office/drawing/2014/main" id="{795158BE-2D99-4EDF-8134-C64E8FD2AB6F}"/>
              </a:ext>
            </a:extLst>
          </p:cNvPr>
          <p:cNvGrpSpPr/>
          <p:nvPr/>
        </p:nvGrpSpPr>
        <p:grpSpPr>
          <a:xfrm>
            <a:off x="4788024" y="2659415"/>
            <a:ext cx="2906096" cy="2018622"/>
            <a:chOff x="1279690" y="1942750"/>
            <a:chExt cx="2391825" cy="1551406"/>
          </a:xfrm>
        </p:grpSpPr>
        <p:grpSp>
          <p:nvGrpSpPr>
            <p:cNvPr id="50" name="Gruppo 49">
              <a:extLst>
                <a:ext uri="{FF2B5EF4-FFF2-40B4-BE49-F238E27FC236}">
                  <a16:creationId xmlns="" xmlns:a16="http://schemas.microsoft.com/office/drawing/2014/main" id="{8766D59E-467D-4B2E-A876-2300F6764ADE}"/>
                </a:ext>
              </a:extLst>
            </p:cNvPr>
            <p:cNvGrpSpPr/>
            <p:nvPr/>
          </p:nvGrpSpPr>
          <p:grpSpPr>
            <a:xfrm>
              <a:off x="1279690" y="1942750"/>
              <a:ext cx="2255777" cy="1551406"/>
              <a:chOff x="2771800" y="2276872"/>
              <a:chExt cx="2255777" cy="1551406"/>
            </a:xfrm>
          </p:grpSpPr>
          <p:grpSp>
            <p:nvGrpSpPr>
              <p:cNvPr id="75" name="Gruppo 74">
                <a:extLst>
                  <a:ext uri="{FF2B5EF4-FFF2-40B4-BE49-F238E27FC236}">
                    <a16:creationId xmlns="" xmlns:a16="http://schemas.microsoft.com/office/drawing/2014/main" id="{454DCB18-12BE-448C-A3FB-A26AB39E2BF9}"/>
                  </a:ext>
                </a:extLst>
              </p:cNvPr>
              <p:cNvGrpSpPr/>
              <p:nvPr/>
            </p:nvGrpSpPr>
            <p:grpSpPr>
              <a:xfrm>
                <a:off x="2771800" y="2276872"/>
                <a:ext cx="2255777" cy="1551406"/>
                <a:chOff x="2771800" y="2276872"/>
                <a:chExt cx="2255777" cy="1551406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="" xmlns:a16="http://schemas.microsoft.com/office/drawing/2014/main" id="{D14613F9-35ED-40B1-8D99-68D2F6CB6BD4}"/>
                    </a:ext>
                  </a:extLst>
                </p:cNvPr>
                <p:cNvGrpSpPr/>
                <p:nvPr/>
              </p:nvGrpSpPr>
              <p:grpSpPr>
                <a:xfrm>
                  <a:off x="2771800" y="2276872"/>
                  <a:ext cx="2255777" cy="1551406"/>
                  <a:chOff x="2771800" y="2276872"/>
                  <a:chExt cx="2255777" cy="1551406"/>
                </a:xfrm>
              </p:grpSpPr>
              <p:grpSp>
                <p:nvGrpSpPr>
                  <p:cNvPr id="79" name="Gruppo 78">
                    <a:extLst>
                      <a:ext uri="{FF2B5EF4-FFF2-40B4-BE49-F238E27FC236}">
                        <a16:creationId xmlns="" xmlns:a16="http://schemas.microsoft.com/office/drawing/2014/main" id="{06E336A5-82A5-4B9E-BED1-DF6F29D298D6}"/>
                      </a:ext>
                    </a:extLst>
                  </p:cNvPr>
                  <p:cNvGrpSpPr/>
                  <p:nvPr/>
                </p:nvGrpSpPr>
                <p:grpSpPr>
                  <a:xfrm>
                    <a:off x="2771800" y="2276872"/>
                    <a:ext cx="2211157" cy="1551406"/>
                    <a:chOff x="2771800" y="2276872"/>
                    <a:chExt cx="2211157" cy="1551406"/>
                  </a:xfrm>
                </p:grpSpPr>
                <p:grpSp>
                  <p:nvGrpSpPr>
                    <p:cNvPr id="81" name="Gruppo 80">
                      <a:extLst>
                        <a:ext uri="{FF2B5EF4-FFF2-40B4-BE49-F238E27FC236}">
                          <a16:creationId xmlns="" xmlns:a16="http://schemas.microsoft.com/office/drawing/2014/main" id="{8D70EB75-9F72-4549-8343-6CAB33A769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1800" y="2276872"/>
                      <a:ext cx="2211157" cy="1530315"/>
                      <a:chOff x="2771800" y="2276872"/>
                      <a:chExt cx="2211157" cy="1530315"/>
                    </a:xfrm>
                  </p:grpSpPr>
                  <p:cxnSp>
                    <p:nvCxnSpPr>
                      <p:cNvPr id="84" name="Connettore 1 29">
                        <a:extLst>
                          <a:ext uri="{FF2B5EF4-FFF2-40B4-BE49-F238E27FC236}">
                            <a16:creationId xmlns="" xmlns:a16="http://schemas.microsoft.com/office/drawing/2014/main" id="{4D7C6BE1-062B-4B44-80BA-C0DC8D7396C5}"/>
                          </a:ext>
                        </a:extLst>
                      </p:cNvPr>
                      <p:cNvCxnSpPr>
                        <a:stCxn id="78" idx="6"/>
                        <a:endCxn id="76" idx="2"/>
                      </p:cNvCxnSpPr>
                      <p:nvPr/>
                    </p:nvCxnSpPr>
                    <p:spPr>
                      <a:xfrm flipV="1">
                        <a:off x="2915816" y="2854942"/>
                        <a:ext cx="1944216" cy="6159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5" name="Gruppo 84">
                        <a:extLst>
                          <a:ext uri="{FF2B5EF4-FFF2-40B4-BE49-F238E27FC236}">
                            <a16:creationId xmlns="" xmlns:a16="http://schemas.microsoft.com/office/drawing/2014/main" id="{B6D46E22-2855-422C-B09F-34F4E316C2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71800" y="2276872"/>
                        <a:ext cx="2211157" cy="1530315"/>
                        <a:chOff x="2771800" y="2276872"/>
                        <a:chExt cx="2211157" cy="1530315"/>
                      </a:xfrm>
                    </p:grpSpPr>
                    <p:cxnSp>
                      <p:nvCxnSpPr>
                        <p:cNvPr id="86" name="Connettore 1 19">
                          <a:extLst>
                            <a:ext uri="{FF2B5EF4-FFF2-40B4-BE49-F238E27FC236}">
                              <a16:creationId xmlns="" xmlns:a16="http://schemas.microsoft.com/office/drawing/2014/main" id="{AC212BC9-39AB-4AB0-934B-7A891F5214A3}"/>
                            </a:ext>
                          </a:extLst>
                        </p:cNvPr>
                        <p:cNvCxnSpPr>
                          <a:stCxn id="78" idx="5"/>
                          <a:endCxn id="83" idx="2"/>
                        </p:cNvCxnSpPr>
                        <p:nvPr/>
                      </p:nvCxnSpPr>
                      <p:spPr>
                        <a:xfrm>
                          <a:off x="2894725" y="3521837"/>
                          <a:ext cx="999115" cy="234433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7" name="Gruppo 86">
                          <a:extLst>
                            <a:ext uri="{FF2B5EF4-FFF2-40B4-BE49-F238E27FC236}">
                              <a16:creationId xmlns="" xmlns:a16="http://schemas.microsoft.com/office/drawing/2014/main" id="{4BBF4550-4A27-431E-AEF5-14C6783384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771800" y="2276872"/>
                          <a:ext cx="2211157" cy="1530315"/>
                          <a:chOff x="2771800" y="2276872"/>
                          <a:chExt cx="2211157" cy="1530315"/>
                        </a:xfrm>
                      </p:grpSpPr>
                      <p:cxnSp>
                        <p:nvCxnSpPr>
                          <p:cNvPr id="88" name="Connettore 1 48">
                            <a:extLst>
                              <a:ext uri="{FF2B5EF4-FFF2-40B4-BE49-F238E27FC236}">
                                <a16:creationId xmlns="" xmlns:a16="http://schemas.microsoft.com/office/drawing/2014/main" id="{86A118AC-212B-4011-8389-6C0F826D25F4}"/>
                              </a:ext>
                            </a:extLst>
                          </p:cNvPr>
                          <p:cNvCxnSpPr>
                            <a:stCxn id="108" idx="5"/>
                            <a:endCxn id="76" idx="5"/>
                          </p:cNvCxnSpPr>
                          <p:nvPr/>
                        </p:nvCxnSpPr>
                        <p:spPr>
                          <a:xfrm>
                            <a:off x="4514905" y="2399797"/>
                            <a:ext cx="468052" cy="506062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9" name="Connettore 1 15">
                            <a:extLst>
                              <a:ext uri="{FF2B5EF4-FFF2-40B4-BE49-F238E27FC236}">
                                <a16:creationId xmlns="" xmlns:a16="http://schemas.microsoft.com/office/drawing/2014/main" id="{3F1CD5AD-ECD3-461F-AA2B-0B973C162556}"/>
                              </a:ext>
                            </a:extLst>
                          </p:cNvPr>
                          <p:cNvCxnSpPr>
                            <a:stCxn id="78" idx="0"/>
                          </p:cNvCxnSpPr>
                          <p:nvPr/>
                        </p:nvCxnSpPr>
                        <p:spPr>
                          <a:xfrm flipV="1">
                            <a:off x="2843808" y="2780929"/>
                            <a:ext cx="458394" cy="617983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0" name="Connettore 1 22">
                            <a:extLst>
                              <a:ext uri="{FF2B5EF4-FFF2-40B4-BE49-F238E27FC236}">
                                <a16:creationId xmlns="" xmlns:a16="http://schemas.microsoft.com/office/drawing/2014/main" id="{0264D5B9-5948-4083-8D05-F653B8817743}"/>
                              </a:ext>
                            </a:extLst>
                          </p:cNvPr>
                          <p:cNvCxnSpPr>
                            <a:endCxn id="108" idx="2"/>
                          </p:cNvCxnSpPr>
                          <p:nvPr/>
                        </p:nvCxnSpPr>
                        <p:spPr>
                          <a:xfrm flipV="1">
                            <a:off x="3394282" y="2348880"/>
                            <a:ext cx="997698" cy="343638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1" name="Connettore 1 24">
                            <a:extLst>
                              <a:ext uri="{FF2B5EF4-FFF2-40B4-BE49-F238E27FC236}">
                                <a16:creationId xmlns="" xmlns:a16="http://schemas.microsoft.com/office/drawing/2014/main" id="{2E855E33-BA38-44A3-A11F-E0CD9E850670}"/>
                              </a:ext>
                            </a:extLst>
                          </p:cNvPr>
                          <p:cNvCxnSpPr>
                            <a:stCxn id="107" idx="5"/>
                            <a:endCxn id="83" idx="1"/>
                          </p:cNvCxnSpPr>
                          <p:nvPr/>
                        </p:nvCxnSpPr>
                        <p:spPr>
                          <a:xfrm>
                            <a:off x="3398781" y="2759837"/>
                            <a:ext cx="516150" cy="94551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2" name="Connettore 1 27">
                            <a:extLst>
                              <a:ext uri="{FF2B5EF4-FFF2-40B4-BE49-F238E27FC236}">
                                <a16:creationId xmlns="" xmlns:a16="http://schemas.microsoft.com/office/drawing/2014/main" id="{B87E9594-17B2-4ADC-B12E-B05DBDDC7A13}"/>
                              </a:ext>
                            </a:extLst>
                          </p:cNvPr>
                          <p:cNvCxnSpPr>
                            <a:endCxn id="108" idx="3"/>
                          </p:cNvCxnSpPr>
                          <p:nvPr/>
                        </p:nvCxnSpPr>
                        <p:spPr>
                          <a:xfrm flipV="1">
                            <a:off x="2817839" y="2399797"/>
                            <a:ext cx="1595232" cy="1071123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3" name="Connettore 1 32">
                            <a:extLst>
                              <a:ext uri="{FF2B5EF4-FFF2-40B4-BE49-F238E27FC236}">
                                <a16:creationId xmlns="" xmlns:a16="http://schemas.microsoft.com/office/drawing/2014/main" id="{6DA9916E-6A28-446C-B1A9-5E1E7B28E7F9}"/>
                              </a:ext>
                            </a:extLst>
                          </p:cNvPr>
                          <p:cNvCxnSpPr>
                            <a:endCxn id="80" idx="2"/>
                          </p:cNvCxnSpPr>
                          <p:nvPr/>
                        </p:nvCxnSpPr>
                        <p:spPr>
                          <a:xfrm>
                            <a:off x="2771800" y="3484605"/>
                            <a:ext cx="2111761" cy="125643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4" name="Connettore 1 44">
                            <a:extLst>
                              <a:ext uri="{FF2B5EF4-FFF2-40B4-BE49-F238E27FC236}">
                                <a16:creationId xmlns="" xmlns:a16="http://schemas.microsoft.com/office/drawing/2014/main" id="{C796E2C1-19E9-4040-A210-E923005568A6}"/>
                              </a:ext>
                            </a:extLst>
                          </p:cNvPr>
                          <p:cNvCxnSpPr>
                            <a:endCxn id="76" idx="2"/>
                          </p:cNvCxnSpPr>
                          <p:nvPr/>
                        </p:nvCxnSpPr>
                        <p:spPr>
                          <a:xfrm>
                            <a:off x="3357380" y="2708920"/>
                            <a:ext cx="1502652" cy="14602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5" name="Connettore 1 46">
                            <a:extLst>
                              <a:ext uri="{FF2B5EF4-FFF2-40B4-BE49-F238E27FC236}">
                                <a16:creationId xmlns="" xmlns:a16="http://schemas.microsoft.com/office/drawing/2014/main" id="{C37C88F5-59EC-48AB-A4C2-5757EAAE1B60}"/>
                              </a:ext>
                            </a:extLst>
                          </p:cNvPr>
                          <p:cNvCxnSpPr>
                            <a:endCxn id="80" idx="1"/>
                          </p:cNvCxnSpPr>
                          <p:nvPr/>
                        </p:nvCxnSpPr>
                        <p:spPr>
                          <a:xfrm>
                            <a:off x="3332786" y="2731599"/>
                            <a:ext cx="1571866" cy="827732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6" name="Connettore 1 52">
                            <a:extLst>
                              <a:ext uri="{FF2B5EF4-FFF2-40B4-BE49-F238E27FC236}">
                                <a16:creationId xmlns="" xmlns:a16="http://schemas.microsoft.com/office/drawing/2014/main" id="{082D86CB-990E-4B35-BF1C-DD92E1AFD90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4955569" y="2909900"/>
                            <a:ext cx="11814" cy="62834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3" name="Connettore 1 54">
                            <a:extLst>
                              <a:ext uri="{FF2B5EF4-FFF2-40B4-BE49-F238E27FC236}">
                                <a16:creationId xmlns="" xmlns:a16="http://schemas.microsoft.com/office/drawing/2014/main" id="{0E569BD2-5B0E-432A-93BB-1A923667B7A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4037856" y="3639053"/>
                            <a:ext cx="894184" cy="117217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" name="Connettore 1 56">
                            <a:extLst>
                              <a:ext uri="{FF2B5EF4-FFF2-40B4-BE49-F238E27FC236}">
                                <a16:creationId xmlns="" xmlns:a16="http://schemas.microsoft.com/office/drawing/2014/main" id="{F3A85E0C-ABF6-46CB-8085-5BBD98A18AE9}"/>
                              </a:ext>
                            </a:extLst>
                          </p:cNvPr>
                          <p:cNvCxnSpPr>
                            <a:stCxn id="76" idx="3"/>
                            <a:endCxn id="83" idx="7"/>
                          </p:cNvCxnSpPr>
                          <p:nvPr/>
                        </p:nvCxnSpPr>
                        <p:spPr>
                          <a:xfrm flipH="1">
                            <a:off x="4016765" y="2905859"/>
                            <a:ext cx="864358" cy="79949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" name="Connettore 1 61">
                            <a:extLst>
                              <a:ext uri="{FF2B5EF4-FFF2-40B4-BE49-F238E27FC236}">
                                <a16:creationId xmlns="" xmlns:a16="http://schemas.microsoft.com/office/drawing/2014/main" id="{C76F85F7-A6A5-4C57-96E6-CE9C9DE34504}"/>
                              </a:ext>
                            </a:extLst>
                          </p:cNvPr>
                          <p:cNvCxnSpPr>
                            <a:stCxn id="108" idx="4"/>
                            <a:endCxn id="80" idx="4"/>
                          </p:cNvCxnSpPr>
                          <p:nvPr/>
                        </p:nvCxnSpPr>
                        <p:spPr>
                          <a:xfrm>
                            <a:off x="4463988" y="2420888"/>
                            <a:ext cx="491581" cy="126136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" name="Connettore 1 64">
                            <a:extLst>
                              <a:ext uri="{FF2B5EF4-FFF2-40B4-BE49-F238E27FC236}">
                                <a16:creationId xmlns="" xmlns:a16="http://schemas.microsoft.com/office/drawing/2014/main" id="{FD4770DE-F37E-46C4-ABCC-50B3A8F4A909}"/>
                              </a:ext>
                            </a:extLst>
                          </p:cNvPr>
                          <p:cNvCxnSpPr>
                            <a:stCxn id="83" idx="3"/>
                          </p:cNvCxnSpPr>
                          <p:nvPr/>
                        </p:nvCxnSpPr>
                        <p:spPr>
                          <a:xfrm flipV="1">
                            <a:off x="3914931" y="2370299"/>
                            <a:ext cx="534013" cy="1436888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07" name="Ovale 106">
                            <a:extLst>
                              <a:ext uri="{FF2B5EF4-FFF2-40B4-BE49-F238E27FC236}">
                                <a16:creationId xmlns="" xmlns:a16="http://schemas.microsoft.com/office/drawing/2014/main" id="{C431C235-39D0-4C35-B1F9-2A72B1055A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75856" y="2636912"/>
                            <a:ext cx="144016" cy="144016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  <p:sp>
                        <p:nvSpPr>
                          <p:cNvPr id="108" name="Ovale 107">
                            <a:extLst>
                              <a:ext uri="{FF2B5EF4-FFF2-40B4-BE49-F238E27FC236}">
                                <a16:creationId xmlns="" xmlns:a16="http://schemas.microsoft.com/office/drawing/2014/main" id="{F7FA8BC0-996C-4AA9-B530-5757401B51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1980" y="2276872"/>
                            <a:ext cx="144016" cy="144016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</p:grpSp>
                  </p:grpSp>
                </p:grpSp>
                <p:sp>
                  <p:nvSpPr>
                    <p:cNvPr id="83" name="Ovale 82">
                      <a:extLst>
                        <a:ext uri="{FF2B5EF4-FFF2-40B4-BE49-F238E27FC236}">
                          <a16:creationId xmlns="" xmlns:a16="http://schemas.microsoft.com/office/drawing/2014/main" id="{31481FFC-0091-4771-88D6-F3315DE243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3840" y="3684262"/>
                      <a:ext cx="144016" cy="14401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sp>
                <p:nvSpPr>
                  <p:cNvPr id="80" name="Ovale 79">
                    <a:extLst>
                      <a:ext uri="{FF2B5EF4-FFF2-40B4-BE49-F238E27FC236}">
                        <a16:creationId xmlns="" xmlns:a16="http://schemas.microsoft.com/office/drawing/2014/main" id="{46B4AA58-6CF9-432F-A3C5-D5DE181CC312}"/>
                      </a:ext>
                    </a:extLst>
                  </p:cNvPr>
                  <p:cNvSpPr/>
                  <p:nvPr/>
                </p:nvSpPr>
                <p:spPr>
                  <a:xfrm>
                    <a:off x="4883561" y="3538240"/>
                    <a:ext cx="144016" cy="14401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78" name="Ovale 77">
                  <a:extLst>
                    <a:ext uri="{FF2B5EF4-FFF2-40B4-BE49-F238E27FC236}">
                      <a16:creationId xmlns="" xmlns:a16="http://schemas.microsoft.com/office/drawing/2014/main" id="{9A094736-B9D9-418F-9830-9E17ADE8ECA5}"/>
                    </a:ext>
                  </a:extLst>
                </p:cNvPr>
                <p:cNvSpPr/>
                <p:nvPr/>
              </p:nvSpPr>
              <p:spPr>
                <a:xfrm>
                  <a:off x="2771800" y="3398912"/>
                  <a:ext cx="144016" cy="1440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76" name="Ovale 75">
                <a:extLst>
                  <a:ext uri="{FF2B5EF4-FFF2-40B4-BE49-F238E27FC236}">
                    <a16:creationId xmlns="" xmlns:a16="http://schemas.microsoft.com/office/drawing/2014/main" id="{C14EAC80-E2E0-4761-8D7E-3E8236A12BFF}"/>
                  </a:ext>
                </a:extLst>
              </p:cNvPr>
              <p:cNvSpPr/>
              <p:nvPr/>
            </p:nvSpPr>
            <p:spPr>
              <a:xfrm>
                <a:off x="4860032" y="2782934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2" name="CasellaDiTesto 51">
              <a:extLst>
                <a:ext uri="{FF2B5EF4-FFF2-40B4-BE49-F238E27FC236}">
                  <a16:creationId xmlns="" xmlns:a16="http://schemas.microsoft.com/office/drawing/2014/main" id="{5615BA91-50C1-4A43-97C7-A58AAF885652}"/>
                </a:ext>
              </a:extLst>
            </p:cNvPr>
            <p:cNvSpPr txBox="1"/>
            <p:nvPr/>
          </p:nvSpPr>
          <p:spPr>
            <a:xfrm>
              <a:off x="1331640" y="2564904"/>
              <a:ext cx="237744" cy="2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4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="" xmlns:a16="http://schemas.microsoft.com/office/drawing/2014/main" id="{E4BD1A7C-F34F-4EF8-8150-61B7F1CA1748}"/>
                </a:ext>
              </a:extLst>
            </p:cNvPr>
            <p:cNvSpPr txBox="1"/>
            <p:nvPr/>
          </p:nvSpPr>
          <p:spPr>
            <a:xfrm>
              <a:off x="2299947" y="2460891"/>
              <a:ext cx="237744" cy="2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6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="" xmlns:a16="http://schemas.microsoft.com/office/drawing/2014/main" id="{54511708-476A-4C42-9244-A4F8AE8B8DAE}"/>
                </a:ext>
              </a:extLst>
            </p:cNvPr>
            <p:cNvSpPr txBox="1"/>
            <p:nvPr/>
          </p:nvSpPr>
          <p:spPr>
            <a:xfrm>
              <a:off x="3106496" y="1988840"/>
              <a:ext cx="237744" cy="2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3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="" xmlns:a16="http://schemas.microsoft.com/office/drawing/2014/main" id="{B3AA356C-E2F1-4A33-AAE4-26FF81C6B37E}"/>
                </a:ext>
              </a:extLst>
            </p:cNvPr>
            <p:cNvSpPr txBox="1"/>
            <p:nvPr/>
          </p:nvSpPr>
          <p:spPr>
            <a:xfrm>
              <a:off x="3433771" y="2659532"/>
              <a:ext cx="237744" cy="2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4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="" xmlns:a16="http://schemas.microsoft.com/office/drawing/2014/main" id="{C666A516-C25B-4499-8EC8-C03FA1384388}"/>
                </a:ext>
              </a:extLst>
            </p:cNvPr>
            <p:cNvSpPr txBox="1"/>
            <p:nvPr/>
          </p:nvSpPr>
          <p:spPr>
            <a:xfrm>
              <a:off x="2733933" y="2636912"/>
              <a:ext cx="237744" cy="2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5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9" name="CasellaDiTesto 108">
            <a:extLst>
              <a:ext uri="{FF2B5EF4-FFF2-40B4-BE49-F238E27FC236}">
                <a16:creationId xmlns="" xmlns:a16="http://schemas.microsoft.com/office/drawing/2014/main" id="{62886369-BC9A-4ADE-A918-444AC48641F1}"/>
              </a:ext>
            </a:extLst>
          </p:cNvPr>
          <p:cNvSpPr txBox="1"/>
          <p:nvPr/>
        </p:nvSpPr>
        <p:spPr>
          <a:xfrm>
            <a:off x="5392569" y="44669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</a:rPr>
              <a:t>5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10" name="CasellaDiTesto 109">
            <a:extLst>
              <a:ext uri="{FF2B5EF4-FFF2-40B4-BE49-F238E27FC236}">
                <a16:creationId xmlns="" xmlns:a16="http://schemas.microsoft.com/office/drawing/2014/main" id="{F61CAC9C-74AD-442A-89BC-3109C0A6F445}"/>
              </a:ext>
            </a:extLst>
          </p:cNvPr>
          <p:cNvSpPr txBox="1"/>
          <p:nvPr/>
        </p:nvSpPr>
        <p:spPr>
          <a:xfrm>
            <a:off x="5210896" y="4811839"/>
            <a:ext cx="205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</a:rPr>
              <a:t>Costo del circuito = 27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0387" y="406405"/>
            <a:ext cx="860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0070C0"/>
                </a:solidFill>
              </a:rPr>
              <a:t>Problema del Commesso Viaggiatore</a:t>
            </a:r>
            <a:r>
              <a:rPr lang="it-IT" sz="3600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4" name="Gruppo 3"/>
          <p:cNvGrpSpPr/>
          <p:nvPr/>
        </p:nvGrpSpPr>
        <p:grpSpPr>
          <a:xfrm>
            <a:off x="2597500" y="1340768"/>
            <a:ext cx="3846708" cy="4503926"/>
            <a:chOff x="0" y="82601"/>
            <a:chExt cx="2854349" cy="3980970"/>
          </a:xfrm>
        </p:grpSpPr>
        <p:grpSp>
          <p:nvGrpSpPr>
            <p:cNvPr id="6" name="Gruppo 5"/>
            <p:cNvGrpSpPr/>
            <p:nvPr/>
          </p:nvGrpSpPr>
          <p:grpSpPr>
            <a:xfrm>
              <a:off x="0" y="82601"/>
              <a:ext cx="2828925" cy="3963583"/>
              <a:chOff x="0" y="82601"/>
              <a:chExt cx="2828925" cy="3963583"/>
            </a:xfrm>
          </p:grpSpPr>
          <p:grpSp>
            <p:nvGrpSpPr>
              <p:cNvPr id="9" name="Gruppo 8"/>
              <p:cNvGrpSpPr/>
              <p:nvPr/>
            </p:nvGrpSpPr>
            <p:grpSpPr>
              <a:xfrm>
                <a:off x="0" y="82601"/>
                <a:ext cx="2828925" cy="3120974"/>
                <a:chOff x="0" y="82601"/>
                <a:chExt cx="2828925" cy="3120974"/>
              </a:xfrm>
            </p:grpSpPr>
            <p:grpSp>
              <p:nvGrpSpPr>
                <p:cNvPr id="11" name="Gruppo 10"/>
                <p:cNvGrpSpPr/>
                <p:nvPr/>
              </p:nvGrpSpPr>
              <p:grpSpPr>
                <a:xfrm>
                  <a:off x="0" y="82601"/>
                  <a:ext cx="2828925" cy="2320239"/>
                  <a:chOff x="0" y="82601"/>
                  <a:chExt cx="2828925" cy="2320239"/>
                </a:xfrm>
              </p:grpSpPr>
              <p:grpSp>
                <p:nvGrpSpPr>
                  <p:cNvPr id="17" name="Gruppo 16"/>
                  <p:cNvGrpSpPr/>
                  <p:nvPr/>
                </p:nvGrpSpPr>
                <p:grpSpPr>
                  <a:xfrm>
                    <a:off x="0" y="82601"/>
                    <a:ext cx="2438400" cy="2320239"/>
                    <a:chOff x="0" y="82601"/>
                    <a:chExt cx="2438400" cy="2320239"/>
                  </a:xfrm>
                </p:grpSpPr>
                <p:sp>
                  <p:nvSpPr>
                    <p:cNvPr id="20" name="Rettangolo 19"/>
                    <p:cNvSpPr/>
                    <p:nvPr/>
                  </p:nvSpPr>
                  <p:spPr>
                    <a:xfrm>
                      <a:off x="638175" y="82601"/>
                      <a:ext cx="1543792" cy="61751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400" dirty="0">
                          <a:solidFill>
                            <a:srgbClr val="0D0D0D"/>
                          </a:solidFill>
                          <a:effectLst/>
                          <a:ea typeface="Calibri"/>
                          <a:cs typeface="Times New Roman"/>
                        </a:rPr>
                        <a:t>Problema del Commesso Viaggiatore (TSP)</a:t>
                      </a:r>
                      <a:endParaRPr lang="it-IT" sz="14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  <p:cxnSp>
                  <p:nvCxnSpPr>
                    <p:cNvPr id="21" name="Connettore 1 20"/>
                    <p:cNvCxnSpPr/>
                    <p:nvPr/>
                  </p:nvCxnSpPr>
                  <p:spPr>
                    <a:xfrm>
                      <a:off x="1409700" y="700660"/>
                      <a:ext cx="0" cy="50863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ttore 1 21"/>
                    <p:cNvCxnSpPr/>
                    <p:nvPr/>
                  </p:nvCxnSpPr>
                  <p:spPr>
                    <a:xfrm>
                      <a:off x="381000" y="1171575"/>
                      <a:ext cx="2057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nettore 1 22"/>
                    <p:cNvCxnSpPr/>
                    <p:nvPr/>
                  </p:nvCxnSpPr>
                  <p:spPr>
                    <a:xfrm>
                      <a:off x="381000" y="1171575"/>
                      <a:ext cx="0" cy="4032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Connettore 1 23"/>
                    <p:cNvCxnSpPr/>
                    <p:nvPr/>
                  </p:nvCxnSpPr>
                  <p:spPr>
                    <a:xfrm>
                      <a:off x="1409700" y="1171575"/>
                      <a:ext cx="0" cy="4032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Connettore 1 24"/>
                    <p:cNvCxnSpPr/>
                    <p:nvPr/>
                  </p:nvCxnSpPr>
                  <p:spPr>
                    <a:xfrm>
                      <a:off x="2438400" y="1162050"/>
                      <a:ext cx="0" cy="4032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Rettangolo 25"/>
                    <p:cNvSpPr/>
                    <p:nvPr/>
                  </p:nvSpPr>
                  <p:spPr>
                    <a:xfrm>
                      <a:off x="0" y="1571625"/>
                      <a:ext cx="828675" cy="83121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400" dirty="0">
                          <a:solidFill>
                            <a:srgbClr val="0D0D0D"/>
                          </a:solidFill>
                          <a:effectLst/>
                          <a:ea typeface="Calibri"/>
                          <a:cs typeface="Times New Roman"/>
                        </a:rPr>
                        <a:t>TSP con finestra temporale</a:t>
                      </a:r>
                      <a:endParaRPr lang="it-IT" sz="14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8" name="Rettangolo 17"/>
                  <p:cNvSpPr/>
                  <p:nvPr/>
                </p:nvSpPr>
                <p:spPr>
                  <a:xfrm>
                    <a:off x="981075" y="1571625"/>
                    <a:ext cx="828675" cy="831215"/>
                  </a:xfrm>
                  <a:prstGeom prst="rect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it-IT" sz="1400" dirty="0">
                        <a:solidFill>
                          <a:srgbClr val="0D0D0D"/>
                        </a:solidFill>
                        <a:effectLst/>
                        <a:ea typeface="Calibri"/>
                        <a:cs typeface="Times New Roman"/>
                      </a:rPr>
                      <a:t>TSP </a:t>
                    </a:r>
                    <a:r>
                      <a:rPr lang="it-IT" sz="1400" dirty="0">
                        <a:solidFill>
                          <a:srgbClr val="0D0D0D"/>
                        </a:solidFill>
                        <a:ea typeface="Calibri"/>
                        <a:cs typeface="Times New Roman"/>
                      </a:rPr>
                      <a:t>con Profitti</a:t>
                    </a:r>
                    <a:endParaRPr lang="it-IT" sz="14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19" name="Rettangolo 18"/>
                  <p:cNvSpPr/>
                  <p:nvPr/>
                </p:nvSpPr>
                <p:spPr>
                  <a:xfrm>
                    <a:off x="2000250" y="1571625"/>
                    <a:ext cx="828675" cy="83121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it-IT" sz="1400" dirty="0">
                        <a:solidFill>
                          <a:srgbClr val="0D0D0D"/>
                        </a:solidFill>
                        <a:effectLst/>
                        <a:ea typeface="Calibri"/>
                        <a:cs typeface="Times New Roman"/>
                      </a:rPr>
                      <a:t>TSP Multiplo</a:t>
                    </a:r>
                    <a:endParaRPr lang="it-IT" sz="14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p:grpSp>
            <p:cxnSp>
              <p:nvCxnSpPr>
                <p:cNvPr id="12" name="Connettore 1 11"/>
                <p:cNvCxnSpPr/>
                <p:nvPr/>
              </p:nvCxnSpPr>
              <p:spPr>
                <a:xfrm>
                  <a:off x="1409700" y="2400300"/>
                  <a:ext cx="0" cy="4032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ttore 1 12"/>
                <p:cNvCxnSpPr/>
                <p:nvPr/>
              </p:nvCxnSpPr>
              <p:spPr>
                <a:xfrm>
                  <a:off x="466725" y="2800350"/>
                  <a:ext cx="2057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ttore 1 13"/>
                <p:cNvCxnSpPr/>
                <p:nvPr/>
              </p:nvCxnSpPr>
              <p:spPr>
                <a:xfrm>
                  <a:off x="466725" y="2800350"/>
                  <a:ext cx="0" cy="4032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ttore 1 14"/>
                <p:cNvCxnSpPr/>
                <p:nvPr/>
              </p:nvCxnSpPr>
              <p:spPr>
                <a:xfrm>
                  <a:off x="1409700" y="2800350"/>
                  <a:ext cx="0" cy="4032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ttore 1 15"/>
                <p:cNvCxnSpPr/>
                <p:nvPr/>
              </p:nvCxnSpPr>
              <p:spPr>
                <a:xfrm>
                  <a:off x="2524125" y="2800350"/>
                  <a:ext cx="0" cy="4032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ttangolo 9"/>
              <p:cNvSpPr/>
              <p:nvPr/>
            </p:nvSpPr>
            <p:spPr>
              <a:xfrm>
                <a:off x="85725" y="3214969"/>
                <a:ext cx="828675" cy="831215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400" dirty="0" err="1">
                    <a:solidFill>
                      <a:srgbClr val="0D0D0D"/>
                    </a:solidFill>
                    <a:effectLst/>
                    <a:ea typeface="Calibri"/>
                    <a:cs typeface="Times New Roman"/>
                  </a:rPr>
                  <a:t>Profitable</a:t>
                </a:r>
                <a:r>
                  <a:rPr lang="it-IT" sz="1400" dirty="0">
                    <a:solidFill>
                      <a:srgbClr val="0D0D0D"/>
                    </a:solidFill>
                    <a:effectLst/>
                    <a:ea typeface="Calibri"/>
                    <a:cs typeface="Times New Roman"/>
                  </a:rPr>
                  <a:t> Tour Problem</a:t>
                </a:r>
                <a:endParaRPr lang="it-IT" sz="1400" dirty="0"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7" name="Rettangolo 6"/>
            <p:cNvSpPr/>
            <p:nvPr/>
          </p:nvSpPr>
          <p:spPr>
            <a:xfrm>
              <a:off x="1030730" y="3225297"/>
              <a:ext cx="828675" cy="8312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t-IT" sz="1400" dirty="0" err="1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  <a:t>Selective</a:t>
              </a:r>
              <a:r>
                <a:rPr lang="it-IT" sz="1400" dirty="0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  <a:t> TSP </a:t>
              </a:r>
              <a:br>
                <a:rPr lang="it-IT" sz="1400" dirty="0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</a:br>
              <a:endParaRPr lang="it-IT" sz="14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ettangolo 7"/>
            <p:cNvSpPr/>
            <p:nvPr/>
          </p:nvSpPr>
          <p:spPr>
            <a:xfrm>
              <a:off x="2025674" y="3232356"/>
              <a:ext cx="828675" cy="8312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t-IT" sz="1400" dirty="0" err="1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  <a:t>Prize</a:t>
              </a:r>
              <a:r>
                <a:rPr lang="it-IT" sz="1400" dirty="0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  <a:t> </a:t>
              </a:r>
              <a:r>
                <a:rPr lang="it-IT" sz="1400" dirty="0" err="1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  <a:t>Collecting</a:t>
              </a:r>
              <a:r>
                <a:rPr lang="it-IT" sz="1400" dirty="0">
                  <a:solidFill>
                    <a:srgbClr val="0D0D0D"/>
                  </a:solidFill>
                  <a:effectLst/>
                  <a:ea typeface="Calibri"/>
                  <a:cs typeface="Times New Roman"/>
                </a:rPr>
                <a:t> TSP</a:t>
              </a:r>
              <a:endParaRPr lang="it-IT" sz="1400" dirty="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9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814</TotalTime>
  <Words>1558</Words>
  <Application>Microsoft Office PowerPoint</Application>
  <PresentationFormat>Presentazione su schermo (4:3)</PresentationFormat>
  <Paragraphs>358</Paragraphs>
  <Slides>34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5" baseType="lpstr"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Maurizio Boccia</cp:lastModifiedBy>
  <cp:revision>69</cp:revision>
  <dcterms:created xsi:type="dcterms:W3CDTF">2019-03-28T15:35:19Z</dcterms:created>
  <dcterms:modified xsi:type="dcterms:W3CDTF">2019-05-08T14:51:51Z</dcterms:modified>
</cp:coreProperties>
</file>