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6E72A-6C80-4994-B339-84C2AC4B1065}" v="1557" dt="2023-12-11T21:35:27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8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98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8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F1C4D-C53D-296B-9B3D-8F60D012D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ru-RU" sz="3200" b="1" noProof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Автомaтное</a:t>
            </a:r>
            <a:r>
              <a:rPr lang="ru-RU" sz="3200" b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 программирование</a:t>
            </a:r>
            <a:endParaRPr lang="ru-RU" sz="32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8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0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22DC-7E4B-CE55-01E4-03A9B519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619844"/>
            <a:ext cx="3939084" cy="5346916"/>
          </a:xfrm>
        </p:spPr>
        <p:txBody>
          <a:bodyPr>
            <a:normAutofit/>
          </a:bodyPr>
          <a:lstStyle/>
          <a:p>
            <a:pPr algn="r"/>
            <a:r>
              <a:rPr lang="ru-RU" sz="2800" b="1"/>
              <a:t>Классификация программ по Харелу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бъект 2">
            <a:extLst>
              <a:ext uri="{FF2B5EF4-FFF2-40B4-BE49-F238E27FC236}">
                <a16:creationId xmlns:a16="http://schemas.microsoft.com/office/drawing/2014/main" id="{70D7CB78-63F7-B36D-DD07-88638025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2903137"/>
            <a:ext cx="5978834" cy="3063623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ru-RU" sz="1600" b="1" noProof="1"/>
              <a:t>Трасформирующие</a:t>
            </a:r>
            <a:r>
              <a:rPr lang="ru-RU" sz="1600" b="1" dirty="0"/>
              <a:t> системы</a:t>
            </a:r>
            <a:endParaRPr lang="ru-RU" b="1"/>
          </a:p>
          <a:p>
            <a:pPr marL="617220" lvl="1">
              <a:lnSpc>
                <a:spcPct val="150000"/>
              </a:lnSpc>
              <a:buClr>
                <a:srgbClr val="262626"/>
              </a:buClr>
              <a:buFont typeface="Courier New" pitchFamily="18" charset="0"/>
              <a:buChar char="o"/>
            </a:pPr>
            <a:r>
              <a:rPr lang="ru-RU" sz="1400" dirty="0"/>
              <a:t>Некоторые преобразование входных данных</a:t>
            </a:r>
          </a:p>
          <a:p>
            <a:pPr marL="342900" indent="-342900">
              <a:lnSpc>
                <a:spcPct val="150000"/>
              </a:lnSpc>
              <a:buClr>
                <a:srgbClr val="262626"/>
              </a:buClr>
            </a:pPr>
            <a:r>
              <a:rPr lang="ru-RU" sz="1600" b="1" dirty="0"/>
              <a:t>Интерактивные системы</a:t>
            </a:r>
          </a:p>
          <a:p>
            <a:pPr marL="617220" lvl="1">
              <a:lnSpc>
                <a:spcPct val="150000"/>
              </a:lnSpc>
              <a:buClr>
                <a:srgbClr val="262626"/>
              </a:buClr>
              <a:buFont typeface="Courier New" pitchFamily="18" charset="0"/>
              <a:buChar char="o"/>
            </a:pPr>
            <a:r>
              <a:rPr lang="ru-RU" sz="1400" dirty="0"/>
              <a:t>Взаимодействуют с окружающей средой в режиме диалога</a:t>
            </a:r>
          </a:p>
          <a:p>
            <a:pPr marL="342900" indent="-342900">
              <a:lnSpc>
                <a:spcPct val="150000"/>
              </a:lnSpc>
              <a:buClr>
                <a:srgbClr val="262626"/>
              </a:buClr>
            </a:pPr>
            <a:r>
              <a:rPr lang="ru-RU" sz="1600" b="1" dirty="0"/>
              <a:t>Реактивные системы</a:t>
            </a:r>
          </a:p>
          <a:p>
            <a:pPr marL="617220" lvl="1">
              <a:lnSpc>
                <a:spcPct val="150000"/>
              </a:lnSpc>
              <a:buClr>
                <a:srgbClr val="262626"/>
              </a:buClr>
              <a:buFont typeface="Courier New" pitchFamily="18" charset="0"/>
              <a:buChar char="o"/>
            </a:pPr>
            <a:r>
              <a:rPr lang="ru-RU" sz="1400" dirty="0"/>
              <a:t>Обмен со средой сообщениями, в темпе задаваемом средой</a:t>
            </a:r>
          </a:p>
          <a:p>
            <a:pPr>
              <a:lnSpc>
                <a:spcPct val="150000"/>
              </a:lnSpc>
              <a:buClr>
                <a:srgbClr val="262626"/>
              </a:buClr>
            </a:pPr>
            <a:endParaRPr lang="ru-RU" sz="1600" dirty="0"/>
          </a:p>
          <a:p>
            <a:pPr>
              <a:lnSpc>
                <a:spcPct val="150000"/>
              </a:lnSpc>
              <a:buClr>
                <a:srgbClr val="262626"/>
              </a:buClr>
            </a:pPr>
            <a:endParaRPr lang="ru-RU" sz="1600" dirty="0"/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endParaRPr lang="ru-RU" dirty="0"/>
          </a:p>
          <a:p>
            <a:pPr>
              <a:buClr>
                <a:srgbClr val="262626"/>
              </a:buClr>
            </a:pPr>
            <a:endParaRPr lang="ru-RU" dirty="0"/>
          </a:p>
          <a:p>
            <a:pPr>
              <a:buClr>
                <a:srgbClr val="26262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91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3FB03-3AB8-FF2D-E9B2-FA2E360C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/>
                <a:cs typeface="Times New Roman"/>
              </a:rPr>
              <a:t>Критерии применимости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F5775-661A-BD9A-D09A-8BBE2942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ru-RU" sz="2000" b="1" dirty="0"/>
              <a:t>"Сложное поведение"</a:t>
            </a:r>
          </a:p>
          <a:p>
            <a:pPr marL="617220"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ru-RU" sz="1800" dirty="0">
                <a:latin typeface="Arial"/>
                <a:cs typeface="Arial"/>
              </a:rPr>
              <a:t>Поведение зависящее от состояния</a:t>
            </a:r>
          </a:p>
          <a:p>
            <a:pPr marL="617220"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ru-RU" sz="1800" dirty="0">
                <a:latin typeface="Arial"/>
                <a:cs typeface="Arial"/>
              </a:rPr>
              <a:t>Реакция зависит от предыстории</a:t>
            </a:r>
            <a:endParaRPr lang="ru-RU" sz="1600"/>
          </a:p>
          <a:p>
            <a:pPr marL="342900" indent="-342900">
              <a:buClr>
                <a:srgbClr val="262626"/>
              </a:buClr>
            </a:pPr>
            <a:r>
              <a:rPr lang="ru-RU" sz="2000" b="1" dirty="0"/>
              <a:t>"Простое поведение"</a:t>
            </a:r>
          </a:p>
          <a:p>
            <a:pPr marL="617220"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ru-RU" sz="1800" dirty="0"/>
              <a:t>Поведение не зависящее от состояния</a:t>
            </a:r>
          </a:p>
          <a:p>
            <a:pPr marL="617220"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ru-RU" sz="1800" dirty="0"/>
              <a:t>Реакция зависит только воздействия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32570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B8193-9A63-1C36-1710-18BC5FA6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119983"/>
          </a:xfrm>
        </p:spPr>
        <p:txBody>
          <a:bodyPr>
            <a:normAutofit/>
          </a:bodyPr>
          <a:lstStyle/>
          <a:p>
            <a:r>
              <a:rPr lang="ru-RU" b="1">
                <a:latin typeface="Times New Roman"/>
                <a:cs typeface="Times New Roman"/>
              </a:rPr>
              <a:t>Критерии применимости</a:t>
            </a:r>
            <a:endParaRPr lang="ru-RU">
              <a:latin typeface="Times New Roman"/>
              <a:cs typeface="Times New Roman"/>
            </a:endParaRPr>
          </a:p>
          <a:p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80678-17CC-65E6-7ED3-20E021C0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60" y="4447190"/>
            <a:ext cx="3717085" cy="1466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262626"/>
              </a:buClr>
              <a:buNone/>
            </a:pPr>
            <a:r>
              <a:rPr lang="ru-RU" sz="1600" b="1" dirty="0">
                <a:ea typeface="+mn-lt"/>
                <a:cs typeface="+mn-lt"/>
              </a:rPr>
              <a:t>Сущность с простым поведением</a:t>
            </a:r>
            <a:endParaRPr lang="ru-RU" b="1" dirty="0"/>
          </a:p>
        </p:txBody>
      </p:sp>
      <p:pic>
        <p:nvPicPr>
          <p:cNvPr id="4" name="Рисунок 3" descr="Изображение выглядит как текст, диаграмма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6A9964D-9F65-FE42-1254-8E84CB50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07" y="1633316"/>
            <a:ext cx="8682623" cy="280849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6938105-9312-EA0D-843C-780B166E1856}"/>
              </a:ext>
            </a:extLst>
          </p:cNvPr>
          <p:cNvSpPr txBox="1">
            <a:spLocks/>
          </p:cNvSpPr>
          <p:nvPr/>
        </p:nvSpPr>
        <p:spPr>
          <a:xfrm>
            <a:off x="6244378" y="4495207"/>
            <a:ext cx="4186811" cy="1466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262626"/>
              </a:buClr>
              <a:buNone/>
            </a:pPr>
            <a:r>
              <a:rPr lang="ru-RU" sz="1600" b="1" dirty="0">
                <a:ea typeface="+mn-lt"/>
                <a:cs typeface="+mn-lt"/>
              </a:rPr>
              <a:t>Сущность со сложным поведением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413710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1E0B9-67A0-EFB9-42AC-DA22D483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ru-RU" sz="2800" b="1">
                <a:solidFill>
                  <a:srgbClr val="000000"/>
                </a:solidFill>
                <a:ea typeface="+mj-lt"/>
                <a:cs typeface="+mj-lt"/>
              </a:rPr>
              <a:t>Простое поведение</a:t>
            </a:r>
            <a:endParaRPr lang="ru-RU" sz="48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6550BA-D7B4-3E1D-13AC-F044CD8E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378618"/>
            <a:ext cx="4414438" cy="211892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DE478AC-6569-A8C9-F412-62CAFDA1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prstClr val="black">
                  <a:lumMod val="85000"/>
                  <a:lumOff val="15000"/>
                </a:prstClr>
              </a:buClr>
            </a:pPr>
            <a:r>
              <a:rPr lang="ru-RU" sz="2000" dirty="0"/>
              <a:t>H  - увеличивает на единицу число часов</a:t>
            </a:r>
            <a:endParaRPr lang="ru-RU" sz="2000"/>
          </a:p>
          <a:p>
            <a:pPr marL="285750" indent="-285750"/>
            <a:r>
              <a:rPr lang="ru-RU" sz="2000" dirty="0"/>
              <a:t>M - увеличивает на единицу число минут</a:t>
            </a:r>
          </a:p>
        </p:txBody>
      </p:sp>
    </p:spTree>
    <p:extLst>
      <p:ext uri="{BB962C8B-B14F-4D97-AF65-F5344CB8AC3E}">
        <p14:creationId xmlns:p14="http://schemas.microsoft.com/office/powerpoint/2010/main" val="230172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04B4C-7323-5983-CC2A-9588B33D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ru-RU" sz="2800" b="1">
                <a:solidFill>
                  <a:srgbClr val="000000"/>
                </a:solidFill>
                <a:ea typeface="+mj-lt"/>
                <a:cs typeface="+mj-lt"/>
              </a:rPr>
              <a:t>Сложное поведение</a:t>
            </a:r>
            <a:endParaRPr lang="ru-RU" sz="2800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9533F9-9F66-C650-C24C-33B675F8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428280"/>
            <a:ext cx="4414438" cy="201960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900E77-1EFE-C9E7-2ADC-3AAE99EA0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ru-RU" sz="2000" dirty="0">
                <a:latin typeface="Arial"/>
                <a:cs typeface="Arial"/>
              </a:rPr>
              <a:t>H  - увеличивает на единицу число часов</a:t>
            </a:r>
          </a:p>
          <a:p>
            <a:pPr marL="285750" indent="-285750">
              <a:buClr>
                <a:srgbClr val="262626"/>
              </a:buClr>
            </a:pPr>
            <a:r>
              <a:rPr lang="ru-RU" sz="2000" dirty="0">
                <a:latin typeface="Arial"/>
                <a:cs typeface="Arial"/>
              </a:rPr>
              <a:t>M - увеличивает на единицу число минут</a:t>
            </a:r>
          </a:p>
          <a:p>
            <a:pPr marL="285750" indent="-285750">
              <a:buClr>
                <a:srgbClr val="262626"/>
              </a:buClr>
            </a:pPr>
            <a:r>
              <a:rPr lang="ru-RU" sz="2000" dirty="0">
                <a:latin typeface="Arial"/>
                <a:cs typeface="Arial"/>
              </a:rPr>
              <a:t>A - включает/выключает будильник</a:t>
            </a:r>
          </a:p>
        </p:txBody>
      </p:sp>
    </p:spTree>
    <p:extLst>
      <p:ext uri="{BB962C8B-B14F-4D97-AF65-F5344CB8AC3E}">
        <p14:creationId xmlns:p14="http://schemas.microsoft.com/office/powerpoint/2010/main" val="48400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24362-37B4-F2CD-2662-52ACB036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ru-RU" sz="3200"/>
              <a:t>Основная идея автоматного программирования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775AD-7C94-4FBE-E44E-67484C9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922" y="463269"/>
            <a:ext cx="6709519" cy="55034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1800" b="1" u="sng" dirty="0"/>
          </a:p>
          <a:p>
            <a:pPr marL="0" indent="0">
              <a:buClr>
                <a:srgbClr val="262626"/>
              </a:buClr>
              <a:buNone/>
            </a:pPr>
            <a:r>
              <a:rPr lang="ru-RU" sz="1800" dirty="0"/>
              <a:t>заключается в описание логики при автоматном подходе строго структурировано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7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237F6-44AE-2517-4D08-961A1C88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/>
              <a:t>Основные понятия автоматного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66655-2BBA-1835-A532-0B8B4EE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/>
              <a:t>Состояние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ru-RU" dirty="0"/>
              <a:t>Особая величина, которая в неявной форме объединяет все входные воздействия прошлого, влияющие на реакцию сущности в настоящий момент.</a:t>
            </a:r>
          </a:p>
          <a:p>
            <a:pPr>
              <a:buClr>
                <a:srgbClr val="262626"/>
              </a:buClr>
            </a:pPr>
            <a:r>
              <a:rPr lang="ru-RU" sz="1800"/>
              <a:t>Свойства состояния системы</a:t>
            </a:r>
            <a:endParaRPr lang="ru-RU" sz="1800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ru-RU" dirty="0"/>
              <a:t>Текущее состояние несет в себе всю информацию о прошлом системы</a:t>
            </a:r>
          </a:p>
          <a:p>
            <a:pPr>
              <a:buClr>
                <a:srgbClr val="262626"/>
              </a:buClr>
            </a:pPr>
            <a:r>
              <a:rPr lang="ru-RU" sz="1800"/>
              <a:t>Входное воздействие</a:t>
            </a:r>
            <a:endParaRPr lang="ru-RU" sz="1800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ru-RU" dirty="0"/>
              <a:t>Вектор, составляющие которого - события  и входные переменные</a:t>
            </a:r>
          </a:p>
          <a:p>
            <a:pPr>
              <a:buClr>
                <a:srgbClr val="262626"/>
              </a:buClr>
            </a:pPr>
            <a:r>
              <a:rPr lang="ru-RU" sz="1800" dirty="0"/>
              <a:t>Функция переходов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ru-RU" dirty="0"/>
              <a:t>Правила, по которым происходит смена состояний</a:t>
            </a:r>
          </a:p>
          <a:p>
            <a:pPr>
              <a:buClr>
                <a:srgbClr val="262626"/>
              </a:buClr>
            </a:pPr>
            <a:r>
              <a:rPr lang="ru-RU" sz="1800" dirty="0"/>
              <a:t>Выходное воздействие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205275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BE2353-EF5F-0530-5BA6-42BF1BF3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07" y="1587584"/>
            <a:ext cx="5269462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7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SavonVTI</vt:lpstr>
      <vt:lpstr>Автомaтное программирование</vt:lpstr>
      <vt:lpstr>Классификация программ по Харелу</vt:lpstr>
      <vt:lpstr>Критерии применимости</vt:lpstr>
      <vt:lpstr>Критерии применимости </vt:lpstr>
      <vt:lpstr>Простое поведение</vt:lpstr>
      <vt:lpstr>Сложное поведение</vt:lpstr>
      <vt:lpstr>Основная идея автоматного программирования</vt:lpstr>
      <vt:lpstr>Основные понятия автоматного программирования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328</cp:revision>
  <dcterms:created xsi:type="dcterms:W3CDTF">2012-07-30T23:42:41Z</dcterms:created>
  <dcterms:modified xsi:type="dcterms:W3CDTF">2023-12-11T21:35:51Z</dcterms:modified>
</cp:coreProperties>
</file>