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Среднее количество покупок на пользователя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Контрольная группа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Среднее количество покупок на пользователя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45-4561-8F19-E12A2447302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Тестовая группа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Среднее количество покупок на пользователя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45-4561-8F19-E12A24473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3333839"/>
        <c:axId val="653339663"/>
      </c:barChart>
      <c:catAx>
        <c:axId val="653333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339663"/>
        <c:crosses val="autoZero"/>
        <c:auto val="1"/>
        <c:lblAlgn val="ctr"/>
        <c:lblOffset val="100"/>
        <c:noMultiLvlLbl val="0"/>
      </c:catAx>
      <c:valAx>
        <c:axId val="65333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33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Средняя</a:t>
            </a:r>
            <a:r>
              <a:rPr lang="ru-RU" sz="1800" baseline="0" dirty="0"/>
              <a:t> выручка на пользователя</a:t>
            </a:r>
            <a:endParaRPr lang="ru-RU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Контрольная группа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Среднее количество покупок на пользователя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59212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A5-44C2-B36D-E5894D1A56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Тестовая группа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Среднее количество покупок на пользователя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66105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A5-44C2-B36D-E5894D1A56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3333839"/>
        <c:axId val="653339663"/>
      </c:barChart>
      <c:catAx>
        <c:axId val="653333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339663"/>
        <c:crosses val="autoZero"/>
        <c:auto val="1"/>
        <c:lblAlgn val="ctr"/>
        <c:lblOffset val="100"/>
        <c:noMultiLvlLbl val="0"/>
      </c:catAx>
      <c:valAx>
        <c:axId val="65333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Стоимость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33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Средний</a:t>
            </a:r>
            <a:r>
              <a:rPr lang="ru-RU" sz="1800" baseline="0" dirty="0"/>
              <a:t> чек</a:t>
            </a:r>
            <a:endParaRPr lang="ru-RU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Контрольная группа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Среднее количество покупок на пользователя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5387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E-4655-A513-3616EBDD046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Тестовая группа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Среднее количество покупок на пользователя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5231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9E-4655-A513-3616EBDD0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3333839"/>
        <c:axId val="653339663"/>
      </c:barChart>
      <c:catAx>
        <c:axId val="653333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339663"/>
        <c:crosses val="autoZero"/>
        <c:auto val="1"/>
        <c:lblAlgn val="ctr"/>
        <c:lblOffset val="100"/>
        <c:noMultiLvlLbl val="0"/>
      </c:catAx>
      <c:valAx>
        <c:axId val="65333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Стоимость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33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Общая выручка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Контрольная группа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2A8FD66-FCEC-44DF-8821-DC581F6162C8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D12-49CD-9B4D-36823BDCCD2D}"/>
                </c:ext>
              </c:extLst>
            </c:dLbl>
            <c:numFmt formatCode="#\ 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Лист1!$A$2</c:f>
              <c:strCache>
                <c:ptCount val="1"/>
                <c:pt idx="0">
                  <c:v>Среднее количество покупок на пользователя</c:v>
                </c:pt>
              </c:strCache>
            </c:strRef>
          </c:cat>
          <c:val>
            <c:numRef>
              <c:f>Лист1!$B$2</c:f>
              <c:numCache>
                <c:formatCode>#\ ##0\ \ </c:formatCode>
                <c:ptCount val="1"/>
                <c:pt idx="0">
                  <c:v>293695476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Лист1!$B$2</c15:f>
                <c15:dlblRangeCache>
                  <c:ptCount val="1"/>
                  <c:pt idx="0">
                    <c:v>294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9D12-49CD-9B4D-36823BDCCD2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Тестовая группа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ADD7522-81C4-4530-8B57-0A538FEE5CEE}" type="CELLRANGE">
                      <a:rPr lang="en-US"/>
                      <a:pPr/>
                      <a:t>[ДИАПАЗОН ЯЧЕЕК]</a:t>
                    </a:fld>
                    <a:endParaRPr lang="ru-RU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D12-49CD-9B4D-36823BDCCD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Среднее количество покупок на пользователя</c:v>
                </c:pt>
              </c:strCache>
            </c:strRef>
          </c:cat>
          <c:val>
            <c:numRef>
              <c:f>Лист1!$C$2</c:f>
              <c:numCache>
                <c:formatCode>#\ ##0\ \ </c:formatCode>
                <c:ptCount val="1"/>
                <c:pt idx="0">
                  <c:v>329207213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Лист1!$C$2</c15:f>
                <c15:dlblRangeCache>
                  <c:ptCount val="1"/>
                  <c:pt idx="0">
                    <c:v>329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9D12-49CD-9B4D-36823BDCC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3333839"/>
        <c:axId val="653339663"/>
      </c:barChart>
      <c:catAx>
        <c:axId val="6533338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339663"/>
        <c:crosses val="autoZero"/>
        <c:auto val="1"/>
        <c:lblAlgn val="ctr"/>
        <c:lblOffset val="100"/>
        <c:noMultiLvlLbl val="0"/>
      </c:catAx>
      <c:valAx>
        <c:axId val="65333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Стоимость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333839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Объём покупок по кластерам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2E5-45D9-B109-6547D98422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2E5-45D9-B109-6547D98422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E5-45D9-B109-6547D98422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2E5-45D9-B109-6547D98422A8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2E5-45D9-B109-6547D98422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E5-45D9-B109-6547D98422A8}"/>
              </c:ext>
            </c:extLst>
          </c:dPt>
          <c:dPt>
            <c:idx val="6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E5-45D9-B109-6547D98422A8}"/>
              </c:ext>
            </c:extLst>
          </c:dPt>
          <c:dLbls>
            <c:dLbl>
              <c:idx val="0"/>
              <c:layout>
                <c:manualLayout>
                  <c:x val="-1.8019878662720168E-4"/>
                  <c:y val="9.92803482991657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2E5-45D9-B109-6547D98422A8}"/>
                </c:ext>
              </c:extLst>
            </c:dLbl>
            <c:dLbl>
              <c:idx val="1"/>
              <c:layout>
                <c:manualLayout>
                  <c:x val="-1.7687104685684782E-2"/>
                  <c:y val="1.39739247064702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2E5-45D9-B109-6547D98422A8}"/>
                </c:ext>
              </c:extLst>
            </c:dLbl>
            <c:dLbl>
              <c:idx val="2"/>
              <c:layout>
                <c:manualLayout>
                  <c:x val="2.4309668258680781E-2"/>
                  <c:y val="6.05728455824982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2E5-45D9-B109-6547D98422A8}"/>
                </c:ext>
              </c:extLst>
            </c:dLbl>
            <c:dLbl>
              <c:idx val="3"/>
              <c:layout>
                <c:manualLayout>
                  <c:x val="1.8045695107783658E-4"/>
                  <c:y val="1.0645565055052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2E5-45D9-B109-6547D98422A8}"/>
                </c:ext>
              </c:extLst>
            </c:dLbl>
            <c:dLbl>
              <c:idx val="4"/>
              <c:layout>
                <c:manualLayout>
                  <c:x val="3.0695753194785079E-4"/>
                  <c:y val="-1.22258287309096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2E5-45D9-B109-6547D98422A8}"/>
                </c:ext>
              </c:extLst>
            </c:dLbl>
            <c:dLbl>
              <c:idx val="5"/>
              <c:layout>
                <c:manualLayout>
                  <c:x val="-2.4611333419388152E-2"/>
                  <c:y val="-1.90697093342573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2E5-45D9-B109-6547D98422A8}"/>
                </c:ext>
              </c:extLst>
            </c:dLbl>
            <c:dLbl>
              <c:idx val="6"/>
              <c:layout>
                <c:manualLayout>
                  <c:x val="8.177358977668775E-3"/>
                  <c:y val="-1.12813006060348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2E5-45D9-B109-6547D98422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К_0</c:v>
                </c:pt>
                <c:pt idx="1">
                  <c:v>К_1</c:v>
                </c:pt>
                <c:pt idx="2">
                  <c:v>К_2</c:v>
                </c:pt>
                <c:pt idx="3">
                  <c:v>К_3</c:v>
                </c:pt>
                <c:pt idx="4">
                  <c:v>К_4</c:v>
                </c:pt>
                <c:pt idx="5">
                  <c:v>К_5</c:v>
                </c:pt>
                <c:pt idx="6">
                  <c:v>К_6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213516</c:v>
                </c:pt>
                <c:pt idx="1">
                  <c:v>113663</c:v>
                </c:pt>
                <c:pt idx="2">
                  <c:v>103104</c:v>
                </c:pt>
                <c:pt idx="3">
                  <c:v>106321</c:v>
                </c:pt>
                <c:pt idx="4">
                  <c:v>179704</c:v>
                </c:pt>
                <c:pt idx="5">
                  <c:v>18314</c:v>
                </c:pt>
                <c:pt idx="6">
                  <c:v>45491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5-45D9-B109-6547D9842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0.1999</cdr:x>
      <cdr:y>0.15711</cdr:y>
    </cdr:from>
    <cdr:to>
      <cdr:x>0.58507</cdr:x>
      <cdr:y>0.5</cdr:y>
    </cdr:to>
    <cdr:sp macro="" textlink="">
      <cdr:nvSpPr>
        <cdr:cNvPr id="7" name="Дуга 6">
          <a:extLst xmlns:a="http://schemas.openxmlformats.org/drawingml/2006/main">
            <a:ext uri="{FF2B5EF4-FFF2-40B4-BE49-F238E27FC236}">
              <a16:creationId xmlns:a16="http://schemas.microsoft.com/office/drawing/2014/main" id="{730415F3-8460-4994-8860-390E137B73D2}"/>
            </a:ext>
          </a:extLst>
        </cdr:cNvPr>
        <cdr:cNvSpPr/>
      </cdr:nvSpPr>
      <cdr:spPr>
        <a:xfrm xmlns:a="http://schemas.openxmlformats.org/drawingml/2006/main" flipV="1">
          <a:off x="701966" y="373100"/>
          <a:ext cx="1352550" cy="814289"/>
        </a:xfrm>
        <a:prstGeom xmlns:a="http://schemas.openxmlformats.org/drawingml/2006/main" prst="arc">
          <a:avLst>
            <a:gd name="adj1" fmla="val 16200000"/>
            <a:gd name="adj2" fmla="val 21383211"/>
          </a:avLst>
        </a:prstGeom>
        <a:ln xmlns:a="http://schemas.openxmlformats.org/drawingml/2006/main" w="19050">
          <a:solidFill>
            <a:srgbClr val="00B05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BC14E-D5A7-4963-98B2-7AFCCCDD2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2E3461-6041-43F7-B476-D07EE71A7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A08FA0-99BE-473D-8EA7-8A3CAFAC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F6060-7FC3-4E31-8C51-4DDCCC58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D73DB-2F43-48B0-BB2A-BD625AED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2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DC7EA-A7D5-4CBC-AAB6-0E9250C7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08510-DF98-4839-B3BD-1B638E395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B6C8B-7868-442B-AE93-27F22A89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B2DC64-AC05-4217-A24F-4C367DD6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5B9F8-207D-45FA-8310-1F6C97DB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34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EFB1ED-D6A3-49A2-950E-DC8840C67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3A97FF-3E7A-47C3-9D80-34AFEC88B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EE9F4-B421-472B-8C7C-7B68AE54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574F74-6089-4479-8E72-22A5FF20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89DB3-55AF-4F7F-BF0B-E2268A48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07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82BDC-DCCB-4B32-8689-CA719A84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F78AB3-6775-4000-82BC-6BA07331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C2985-945F-4269-9DA2-A8F84565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14FC3-5D78-42E3-A40D-19832C47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266AC1-C9C0-46C7-B100-0CA74EA5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FB9E-F131-430E-A28E-94801226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16351A-3D8E-4352-BD35-30DA6D98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A91A56-8780-4819-A2E3-0822D42B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22C04-CB49-4D0C-BAB5-47615DD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B9E18-F21A-4774-AE53-A0A4DC07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45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9E931-BBC3-4BC2-9241-92A1DBA9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EC682F-A809-4950-9E43-6AC60E7C0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1BF22B-E730-4560-85DD-0FB5EA289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9B61A0-0AD5-4A8C-A91A-FE324CBE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49F8FB-7D4F-4353-B572-B6D4202F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39D31C-A899-4221-8D96-73124E83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16BEC-2E7E-4AE7-8243-9DD30272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A7617-526F-4597-8CD5-3FECF2F8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A3845D-D4E7-4386-8C78-816CBC4C7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C02EFA-BC36-4BBE-97FC-6FE8C3342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E4AA215-3AC8-4334-9377-A40B0CEB2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773691-670A-4288-A094-09DC6982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AE3EA3-5B17-4BBE-9027-D4BFAAF2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AF97CD-5B3F-4F58-A83F-FF35A6A2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3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D801C-3648-4EFA-A675-09471BBB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0610DD-4C3F-4A21-8AB7-ED4E16AD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F500E8-875E-49CF-AD01-737F73C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EB0B40-77D1-4C1E-98D1-31AC8CA6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1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E18311-F631-45A2-980B-31FBD75D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2AA702-BCE1-43CC-814F-C69C54D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AC0F39-01C6-4DA3-90B7-31AC0B1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2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6830-509D-4F4D-85AC-24229D6C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D3981-D3F5-45AC-A4F8-170AAE46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2C45FC-6EFF-4CD3-88F7-8E40D9E6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6CA3E-F335-4E19-8531-D23D47EB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57F5F7-0C7F-4E76-B615-953DB479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70E73C-61D8-4B56-ACE3-18B5202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0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B0AA0-D8FF-4277-810F-79719492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5160FE-4699-4A73-8D02-3BFB4CCD4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B715FB-952C-4434-838F-884C9925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D1552F-BBA1-4722-AE2C-32749AE6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994A2E-E4B9-4F4A-BDA5-A2C94F11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715A01-153F-4ABD-BC3F-D7549D3E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26B6F-5B69-4330-8DFA-DC729077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7B528-44C7-4EA4-B479-BAA9C183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D6AB05-E667-43A9-B5D9-FFCDB137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7B60-3460-40EB-A883-38AA1D53A00E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F25C33-D069-4D6D-A149-728AFE7E8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AA7F1D-1C68-4900-BA4E-0DBCE3E74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37DD-08B6-43B8-AE62-82F87634E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2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11C94-75AB-4743-8F6F-56E45E7A9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клиентов и эффективности маркетинговых кампаний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93838C-3E1C-41C8-9FDA-C3FD23E28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Ключевые выводы и рекомендации для роста выручки</a:t>
            </a:r>
          </a:p>
          <a:p>
            <a:r>
              <a:rPr lang="ru-RU" dirty="0"/>
              <a:t>Шарипов </a:t>
            </a:r>
            <a:r>
              <a:rPr lang="ru-RU" dirty="0" err="1"/>
              <a:t>Ильнур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71204-1FD5-4A44-99F8-B637E2BA7032}"/>
              </a:ext>
            </a:extLst>
          </p:cNvPr>
          <p:cNvSpPr txBox="1"/>
          <p:nvPr/>
        </p:nvSpPr>
        <p:spPr>
          <a:xfrm>
            <a:off x="1398" y="1034"/>
            <a:ext cx="12190602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Слайд 1: Титульный слайд</a:t>
            </a:r>
          </a:p>
        </p:txBody>
      </p:sp>
    </p:spTree>
    <p:extLst>
      <p:ext uri="{BB962C8B-B14F-4D97-AF65-F5344CB8AC3E}">
        <p14:creationId xmlns:p14="http://schemas.microsoft.com/office/powerpoint/2010/main" val="359374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F2DA27-81A7-4DF1-94D0-F36C057EE27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Слайд 2: Оглавление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8B6B2-27F9-4E63-84CF-C397985DDF90}"/>
              </a:ext>
            </a:extLst>
          </p:cNvPr>
          <p:cNvSpPr txBox="1"/>
          <p:nvPr/>
        </p:nvSpPr>
        <p:spPr>
          <a:xfrm>
            <a:off x="207628" y="628660"/>
            <a:ext cx="109329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1.Главные результаты</a:t>
            </a:r>
          </a:p>
          <a:p>
            <a:endParaRPr lang="ru-RU" sz="3600" dirty="0"/>
          </a:p>
          <a:p>
            <a:r>
              <a:rPr lang="ru-RU" sz="3600" dirty="0"/>
              <a:t>2.Эффективность рекламной кампании: рост на 35 млн</a:t>
            </a:r>
          </a:p>
          <a:p>
            <a:endParaRPr lang="ru-RU" sz="3600" dirty="0"/>
          </a:p>
          <a:p>
            <a:r>
              <a:rPr lang="ru-RU" sz="3600" dirty="0"/>
              <a:t>3.Портреты клиентов: 7 ключевых сегментов</a:t>
            </a:r>
          </a:p>
          <a:p>
            <a:endParaRPr lang="ru-RU" sz="3600" dirty="0"/>
          </a:p>
          <a:p>
            <a:r>
              <a:rPr lang="ru-RU" sz="3600" dirty="0"/>
              <a:t>4.Рекомендации для каждого сегмента</a:t>
            </a:r>
          </a:p>
          <a:p>
            <a:endParaRPr lang="ru-RU" sz="3600" dirty="0"/>
          </a:p>
          <a:p>
            <a:r>
              <a:rPr lang="ru-RU" sz="3600" dirty="0"/>
              <a:t>5.Фокус на новый город: Топ-10 товаров для 1188</a:t>
            </a:r>
          </a:p>
        </p:txBody>
      </p:sp>
    </p:spTree>
    <p:extLst>
      <p:ext uri="{BB962C8B-B14F-4D97-AF65-F5344CB8AC3E}">
        <p14:creationId xmlns:p14="http://schemas.microsoft.com/office/powerpoint/2010/main" val="97225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9AB6E-D705-4B69-B1EC-6330037B1EDF}"/>
              </a:ext>
            </a:extLst>
          </p:cNvPr>
          <p:cNvSpPr txBox="1"/>
          <p:nvPr/>
        </p:nvSpPr>
        <p:spPr>
          <a:xfrm>
            <a:off x="111155" y="599137"/>
            <a:ext cx="1057642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Вывод 1: </a:t>
            </a:r>
            <a:r>
              <a:rPr lang="ru-RU" sz="3200" dirty="0"/>
              <a:t>Наша </a:t>
            </a:r>
            <a:r>
              <a:rPr lang="ru-RU" sz="3200" dirty="0" err="1"/>
              <a:t>email</a:t>
            </a:r>
            <a:r>
              <a:rPr lang="ru-RU" sz="3200" dirty="0"/>
              <a:t>-рассылка принесла </a:t>
            </a:r>
            <a:r>
              <a:rPr lang="ru-RU" sz="3200" b="1" dirty="0"/>
              <a:t>+35.6 млн руб</a:t>
            </a:r>
            <a:r>
              <a:rPr lang="ru-RU" sz="3200" dirty="0"/>
              <a:t>. выручки. Она увеличила частоту покупок на     </a:t>
            </a:r>
            <a:r>
              <a:rPr lang="ru-RU" sz="3200" b="1" dirty="0"/>
              <a:t>15%. </a:t>
            </a:r>
          </a:p>
          <a:p>
            <a:endParaRPr lang="ru-RU" sz="3200" dirty="0"/>
          </a:p>
          <a:p>
            <a:r>
              <a:rPr lang="ru-RU" sz="3200" b="1" dirty="0"/>
              <a:t>Вывод 2: </a:t>
            </a:r>
            <a:r>
              <a:rPr lang="ru-RU" sz="3200" dirty="0"/>
              <a:t>Мы нашли </a:t>
            </a:r>
            <a:r>
              <a:rPr lang="ru-RU" sz="3200" b="1" dirty="0"/>
              <a:t>7 типов </a:t>
            </a:r>
            <a:r>
              <a:rPr lang="ru-RU" sz="3200" dirty="0"/>
              <a:t>клиентов. У каждого — свои привычки и потенциал.</a:t>
            </a:r>
          </a:p>
          <a:p>
            <a:endParaRPr lang="ru-RU" sz="3200" dirty="0"/>
          </a:p>
          <a:p>
            <a:r>
              <a:rPr lang="ru-RU" sz="3200" b="1" dirty="0"/>
              <a:t>Вывод 3: </a:t>
            </a:r>
            <a:r>
              <a:rPr lang="ru-RU" sz="3200" dirty="0"/>
              <a:t>Для жителей города 1188 мы уже знаем </a:t>
            </a:r>
            <a:r>
              <a:rPr lang="ru-RU" sz="3200" b="1" dirty="0"/>
              <a:t>Топ-10 товаров</a:t>
            </a:r>
            <a:r>
              <a:rPr lang="ru-RU" sz="3200" dirty="0"/>
              <a:t>, которые их заинтересуют.</a:t>
            </a:r>
          </a:p>
          <a:p>
            <a:endParaRPr lang="ru-RU" sz="3200" dirty="0"/>
          </a:p>
          <a:p>
            <a:r>
              <a:rPr lang="ru-RU" sz="3200" b="1" dirty="0"/>
              <a:t>Итог: </a:t>
            </a:r>
            <a:r>
              <a:rPr lang="ru-RU" sz="3200" dirty="0"/>
              <a:t>Мы готовы увеличивать продажи с помощью точечных предложений.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1E1E7-64BA-41CC-8BF4-284BC0EB58B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Слайд 3: Ключевые результаты</a:t>
            </a:r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DAB70EAC-CCD9-442C-A8AD-98A58949CA0D}"/>
              </a:ext>
            </a:extLst>
          </p:cNvPr>
          <p:cNvSpPr/>
          <p:nvPr/>
        </p:nvSpPr>
        <p:spPr>
          <a:xfrm>
            <a:off x="7877262" y="1216402"/>
            <a:ext cx="293615" cy="30200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BCFD000-8489-4B29-B829-C889C5E8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75" y="2335366"/>
            <a:ext cx="1169532" cy="65786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6701E51-29E5-4A34-A5AD-768432E21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r="5939"/>
          <a:stretch/>
        </p:blipFill>
        <p:spPr>
          <a:xfrm>
            <a:off x="10687575" y="728854"/>
            <a:ext cx="1015069" cy="78955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E4201C6-2C85-47BC-94F8-9564FCCD3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75" y="3569270"/>
            <a:ext cx="981512" cy="98151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D143C8E-FDE9-48A0-B51C-CF9F09EFD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307" y="5233887"/>
            <a:ext cx="1004048" cy="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D60B7E-442E-4F5A-972C-776181457E48}"/>
              </a:ext>
            </a:extLst>
          </p:cNvPr>
          <p:cNvSpPr txBox="1"/>
          <p:nvPr/>
        </p:nvSpPr>
        <p:spPr>
          <a:xfrm>
            <a:off x="1398" y="0"/>
            <a:ext cx="12190602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Слайд 4: Детализация по A/B-тесту: Почему кампания была успешной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8407F-F359-42AA-B137-C2A1AA907CDC}"/>
              </a:ext>
            </a:extLst>
          </p:cNvPr>
          <p:cNvSpPr txBox="1"/>
          <p:nvPr/>
        </p:nvSpPr>
        <p:spPr>
          <a:xfrm>
            <a:off x="412459" y="519927"/>
            <a:ext cx="113670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Рассылка увеличила частоту покупок, но немного снизила средний чек.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8A21CA60-7181-4051-BDCC-2B11A72C2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898193"/>
              </p:ext>
            </p:extLst>
          </p:nvPr>
        </p:nvGraphicFramePr>
        <p:xfrm>
          <a:off x="412459" y="1597145"/>
          <a:ext cx="3511550" cy="237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7BAC30A7-CA24-47FF-9309-87DC8F870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92501"/>
              </p:ext>
            </p:extLst>
          </p:nvPr>
        </p:nvGraphicFramePr>
        <p:xfrm>
          <a:off x="3838575" y="1597145"/>
          <a:ext cx="3511550" cy="237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4814478C-2656-44A6-AFE3-216B4E0CA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38365"/>
              </p:ext>
            </p:extLst>
          </p:nvPr>
        </p:nvGraphicFramePr>
        <p:xfrm>
          <a:off x="7350125" y="1597145"/>
          <a:ext cx="3511550" cy="237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Дуга 12">
            <a:extLst>
              <a:ext uri="{FF2B5EF4-FFF2-40B4-BE49-F238E27FC236}">
                <a16:creationId xmlns:a16="http://schemas.microsoft.com/office/drawing/2014/main" id="{F0624939-B478-4477-A0D7-09C28EB784B0}"/>
              </a:ext>
            </a:extLst>
          </p:cNvPr>
          <p:cNvSpPr/>
          <p:nvPr/>
        </p:nvSpPr>
        <p:spPr>
          <a:xfrm flipV="1">
            <a:off x="4810125" y="1970246"/>
            <a:ext cx="1352550" cy="814289"/>
          </a:xfrm>
          <a:prstGeom prst="arc">
            <a:avLst>
              <a:gd name="adj1" fmla="val 16200000"/>
              <a:gd name="adj2" fmla="val 2138321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F0624939-B478-4477-A0D7-09C28EB784B0}"/>
              </a:ext>
            </a:extLst>
          </p:cNvPr>
          <p:cNvSpPr/>
          <p:nvPr/>
        </p:nvSpPr>
        <p:spPr>
          <a:xfrm rot="4039392" flipV="1">
            <a:off x="9066021" y="1563102"/>
            <a:ext cx="1352550" cy="814289"/>
          </a:xfrm>
          <a:prstGeom prst="arc">
            <a:avLst>
              <a:gd name="adj1" fmla="val 16200000"/>
              <a:gd name="adj2" fmla="val 213832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3A443-3105-4E33-AD0F-E5D04D3B24C2}"/>
              </a:ext>
            </a:extLst>
          </p:cNvPr>
          <p:cNvSpPr txBox="1"/>
          <p:nvPr/>
        </p:nvSpPr>
        <p:spPr>
          <a:xfrm>
            <a:off x="1676400" y="237739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B050"/>
                </a:solidFill>
              </a:rPr>
              <a:t>+ 15 %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64B9E-F3D9-451D-BF0A-03804B603E70}"/>
              </a:ext>
            </a:extLst>
          </p:cNvPr>
          <p:cNvSpPr txBox="1"/>
          <p:nvPr/>
        </p:nvSpPr>
        <p:spPr>
          <a:xfrm>
            <a:off x="5364867" y="2384543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B050"/>
                </a:solidFill>
              </a:rPr>
              <a:t>+ 12 %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10821-E8B9-4B2E-B6D6-017C5E2D31BE}"/>
              </a:ext>
            </a:extLst>
          </p:cNvPr>
          <p:cNvSpPr txBox="1"/>
          <p:nvPr/>
        </p:nvSpPr>
        <p:spPr>
          <a:xfrm>
            <a:off x="9456550" y="2112613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- 3 %</a:t>
            </a:r>
          </a:p>
        </p:txBody>
      </p:sp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9045C0DA-F9D2-404F-AB87-4DA544EE6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023072"/>
              </p:ext>
            </p:extLst>
          </p:nvPr>
        </p:nvGraphicFramePr>
        <p:xfrm>
          <a:off x="412459" y="3976590"/>
          <a:ext cx="3511550" cy="237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Дуга 18">
            <a:extLst>
              <a:ext uri="{FF2B5EF4-FFF2-40B4-BE49-F238E27FC236}">
                <a16:creationId xmlns:a16="http://schemas.microsoft.com/office/drawing/2014/main" id="{DBEC7BA9-2643-4652-8A13-A8A69022BF61}"/>
              </a:ext>
            </a:extLst>
          </p:cNvPr>
          <p:cNvSpPr/>
          <p:nvPr/>
        </p:nvSpPr>
        <p:spPr>
          <a:xfrm flipV="1">
            <a:off x="1400175" y="4103846"/>
            <a:ext cx="1352550" cy="814289"/>
          </a:xfrm>
          <a:prstGeom prst="arc">
            <a:avLst>
              <a:gd name="adj1" fmla="val 16200000"/>
              <a:gd name="adj2" fmla="val 21383211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FDAD93-E992-4F44-BBA2-678EA1C365D4}"/>
              </a:ext>
            </a:extLst>
          </p:cNvPr>
          <p:cNvSpPr txBox="1"/>
          <p:nvPr/>
        </p:nvSpPr>
        <p:spPr>
          <a:xfrm>
            <a:off x="2000767" y="453465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00B050"/>
                </a:solidFill>
              </a:rPr>
              <a:t>+ 12 %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F318-3B01-470B-B4B1-B7F72FFF6E66}"/>
              </a:ext>
            </a:extLst>
          </p:cNvPr>
          <p:cNvSpPr txBox="1"/>
          <p:nvPr/>
        </p:nvSpPr>
        <p:spPr>
          <a:xfrm>
            <a:off x="4524601" y="4510990"/>
            <a:ext cx="6838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Вывод: </a:t>
            </a:r>
            <a:r>
              <a:rPr lang="ru-RU" dirty="0"/>
              <a:t>Кампания сработала, привлекая больше, но более мелких покупок.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Рекомендация</a:t>
            </a:r>
            <a:r>
              <a:rPr lang="en-US" b="1" dirty="0"/>
              <a:t>: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Масштабировать успешную рассылку. </a:t>
            </a:r>
            <a:endParaRPr lang="en-US" dirty="0"/>
          </a:p>
          <a:p>
            <a:r>
              <a:rPr lang="en-US" dirty="0"/>
              <a:t>                               - </a:t>
            </a:r>
            <a:r>
              <a:rPr lang="ru-RU" sz="1800" b="1" dirty="0">
                <a:solidFill>
                  <a:srgbClr val="0F1115"/>
                </a:solidFill>
                <a:effectLst/>
                <a:latin typeface="quote-cjk-patch;Inter;system-ui"/>
                <a:ea typeface="Noto Serif CJK SC"/>
                <a:cs typeface="Noto Sans Devanagari"/>
              </a:rPr>
              <a:t>Стимулировать</a:t>
            </a:r>
            <a:r>
              <a:rPr lang="ru-RU" sz="1800" dirty="0">
                <a:solidFill>
                  <a:srgbClr val="0F1115"/>
                </a:solidFill>
                <a:effectLst/>
                <a:latin typeface="quote-cjk-patch;Inter;system-ui"/>
                <a:ea typeface="Noto Serif CJK SC"/>
                <a:cs typeface="Noto Sans Devanagari"/>
              </a:rPr>
              <a:t> клиентов покупать дороже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47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3FC13C-3866-4E97-85D1-F20CD9EE733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Слайд 5: Рекомендации по стимулированию клиентов покупать дороже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39687-EDCF-425E-9982-389B4E684872}"/>
              </a:ext>
            </a:extLst>
          </p:cNvPr>
          <p:cNvSpPr txBox="1"/>
          <p:nvPr/>
        </p:nvSpPr>
        <p:spPr>
          <a:xfrm>
            <a:off x="1393031" y="390822"/>
            <a:ext cx="1162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2 конкретных способа увеличить средний чек, который снизился на 3% во время акции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1DF7B-AEB8-4978-8136-C2781EDB9118}"/>
              </a:ext>
            </a:extLst>
          </p:cNvPr>
          <p:cNvSpPr txBox="1"/>
          <p:nvPr/>
        </p:nvSpPr>
        <p:spPr>
          <a:xfrm>
            <a:off x="173002" y="991804"/>
            <a:ext cx="71136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1. Внедрить систему рекомендаций «С этим покупают»</a:t>
            </a:r>
          </a:p>
          <a:p>
            <a:r>
              <a:rPr lang="ru-RU" sz="1400" b="1" dirty="0"/>
              <a:t>Как это сделать:</a:t>
            </a:r>
            <a:r>
              <a:rPr lang="ru-RU" sz="1400" dirty="0"/>
              <a:t> Создать функцию которая находит перекрёстные товары.</a:t>
            </a:r>
          </a:p>
          <a:p>
            <a:r>
              <a:rPr lang="ru-RU" sz="1400" b="1" dirty="0"/>
              <a:t>Пример из данных: </a:t>
            </a:r>
            <a:r>
              <a:rPr lang="ru-RU" sz="1400" dirty="0"/>
              <a:t>Наша функция показывает, что к мужским кроссовкам Puma (лидер продаж в кластере 1) часто покупают кроссовки мужские </a:t>
            </a:r>
            <a:r>
              <a:rPr lang="en-US" sz="1400" dirty="0" err="1"/>
              <a:t>nike</a:t>
            </a:r>
            <a:r>
              <a:rPr lang="ru-RU" sz="1400" dirty="0"/>
              <a:t>, кеды мужские </a:t>
            </a:r>
            <a:r>
              <a:rPr lang="en-US" sz="1400" dirty="0"/>
              <a:t>puma </a:t>
            </a:r>
            <a:r>
              <a:rPr lang="ru-RU" sz="1400" dirty="0"/>
              <a:t>и т.д.</a:t>
            </a:r>
          </a:p>
          <a:p>
            <a:r>
              <a:rPr lang="ru-RU" sz="1400" b="1" dirty="0"/>
              <a:t>Что внедрить: </a:t>
            </a:r>
            <a:r>
              <a:rPr lang="ru-RU" sz="1400" dirty="0"/>
              <a:t>Добавить на страницу товара блок «С этим товаром часто покупают».</a:t>
            </a: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F2298B89-5444-4E85-8342-B189459E7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53491"/>
              </p:ext>
            </p:extLst>
          </p:nvPr>
        </p:nvGraphicFramePr>
        <p:xfrm>
          <a:off x="7381875" y="760155"/>
          <a:ext cx="4521994" cy="164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672">
                  <a:extLst>
                    <a:ext uri="{9D8B030D-6E8A-4147-A177-3AD203B41FA5}">
                      <a16:colId xmlns:a16="http://schemas.microsoft.com/office/drawing/2014/main" val="649747270"/>
                    </a:ext>
                  </a:extLst>
                </a:gridCol>
                <a:gridCol w="2159011">
                  <a:extLst>
                    <a:ext uri="{9D8B030D-6E8A-4147-A177-3AD203B41FA5}">
                      <a16:colId xmlns:a16="http://schemas.microsoft.com/office/drawing/2014/main" val="721185944"/>
                    </a:ext>
                  </a:extLst>
                </a:gridCol>
                <a:gridCol w="1618311">
                  <a:extLst>
                    <a:ext uri="{9D8B030D-6E8A-4147-A177-3AD203B41FA5}">
                      <a16:colId xmlns:a16="http://schemas.microsoft.com/office/drawing/2014/main" val="2946368473"/>
                    </a:ext>
                  </a:extLst>
                </a:gridCol>
              </a:tblGrid>
              <a:tr h="27332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/>
                        <a:t>Топ-5 товаров, которые чаще всего покупают с кроссовки мужские </a:t>
                      </a:r>
                      <a:r>
                        <a:rPr lang="en-US" sz="900" dirty="0"/>
                        <a:t>puma: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88212"/>
                  </a:ext>
                </a:extLst>
              </a:tr>
              <a:tr h="207166">
                <a:tc>
                  <a:txBody>
                    <a:bodyPr/>
                    <a:lstStyle/>
                    <a:p>
                      <a:r>
                        <a:rPr lang="ru-RU" sz="900" b="1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1" dirty="0"/>
                        <a:t>Название товара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1" dirty="0"/>
                        <a:t>Количество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7424"/>
                  </a:ext>
                </a:extLst>
              </a:tr>
              <a:tr h="207166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кроссовки мужские </a:t>
                      </a:r>
                      <a:r>
                        <a:rPr lang="en-US" sz="900" dirty="0" err="1"/>
                        <a:t>nike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1049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99969"/>
                  </a:ext>
                </a:extLst>
              </a:tr>
              <a:tr h="207166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кеды мужские </a:t>
                      </a:r>
                      <a:r>
                        <a:rPr lang="en-US" sz="900" dirty="0"/>
                        <a:t>puma 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963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8295"/>
                  </a:ext>
                </a:extLst>
              </a:tr>
              <a:tr h="207166"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кроссовки мужские </a:t>
                      </a:r>
                      <a:r>
                        <a:rPr lang="en-US" sz="900" dirty="0" err="1"/>
                        <a:t>demix</a:t>
                      </a:r>
                      <a:r>
                        <a:rPr lang="en-US" sz="900" dirty="0"/>
                        <a:t> 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897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83500"/>
                  </a:ext>
                </a:extLst>
              </a:tr>
              <a:tr h="207166"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кроссовки мужские </a:t>
                      </a:r>
                      <a:r>
                        <a:rPr lang="en-US" sz="900" dirty="0"/>
                        <a:t>fila 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858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21025"/>
                  </a:ext>
                </a:extLst>
              </a:tr>
              <a:tr h="207166">
                <a:tc>
                  <a:txBody>
                    <a:bodyPr/>
                    <a:lstStyle/>
                    <a:p>
                      <a:r>
                        <a:rPr lang="en-US" sz="900" dirty="0"/>
                        <a:t>5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кроссовки мужские </a:t>
                      </a:r>
                      <a:r>
                        <a:rPr lang="en-US" sz="900" dirty="0"/>
                        <a:t>reebok 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598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621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E89A108-7166-4B06-AF23-881EECB62DF3}"/>
              </a:ext>
            </a:extLst>
          </p:cNvPr>
          <p:cNvSpPr txBox="1"/>
          <p:nvPr/>
        </p:nvSpPr>
        <p:spPr>
          <a:xfrm>
            <a:off x="5803108" y="3613595"/>
            <a:ext cx="60245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2. Создать персональные предложения «Премиум-версия»</a:t>
            </a:r>
          </a:p>
          <a:p>
            <a:r>
              <a:rPr lang="ru-RU" sz="1400" b="1" dirty="0"/>
              <a:t>Как это сделать: </a:t>
            </a:r>
            <a:r>
              <a:rPr lang="ru-RU" sz="1400" dirty="0"/>
              <a:t>Проанализировать товарные категории и выделить в них товары из высшего ценового сегмента.</a:t>
            </a:r>
          </a:p>
          <a:p>
            <a:r>
              <a:rPr lang="ru-RU" sz="1400" b="1" dirty="0"/>
              <a:t>Пример из данных: </a:t>
            </a:r>
            <a:r>
              <a:rPr lang="ru-RU" sz="1400" dirty="0"/>
              <a:t>Клиентам из кластера 0 («Велолюбители»), которые покупают горные велосипеды, можно предлагать шоссейные или более технологичные модели.</a:t>
            </a:r>
          </a:p>
          <a:p>
            <a:r>
              <a:rPr lang="ru-RU" sz="1400" b="1" dirty="0"/>
              <a:t>Что внедрить: </a:t>
            </a:r>
            <a:r>
              <a:rPr lang="ru-RU" sz="1400" dirty="0"/>
              <a:t>Настроить </a:t>
            </a:r>
            <a:r>
              <a:rPr lang="ru-RU" sz="1400" dirty="0" err="1"/>
              <a:t>email</a:t>
            </a:r>
            <a:r>
              <a:rPr lang="ru-RU" sz="1400" dirty="0"/>
              <a:t>-рассылку для целевых сегментов с подборкой премиум-товаров в их интересах.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483808-C0D8-4561-AF3E-51CDCECA0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2" y="2884971"/>
            <a:ext cx="5522947" cy="38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E6D254E-9606-4573-B354-ACB029FAC4A5}"/>
              </a:ext>
            </a:extLst>
          </p:cNvPr>
          <p:cNvCxnSpPr>
            <a:cxnSpLocks/>
          </p:cNvCxnSpPr>
          <p:nvPr/>
        </p:nvCxnSpPr>
        <p:spPr>
          <a:xfrm>
            <a:off x="295275" y="2636727"/>
            <a:ext cx="11608594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30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B48845-CE1F-4656-B532-4F5557DD201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Слайд 6: Сегментация клиентов: 7 характеристик покупателей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EFA2481-B9D0-439C-80B4-D4A0D6AC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844"/>
            <a:ext cx="10515600" cy="590550"/>
          </a:xfrm>
        </p:spPr>
        <p:txBody>
          <a:bodyPr>
            <a:normAutofit fontScale="90000"/>
          </a:bodyPr>
          <a:lstStyle/>
          <a:p>
            <a:r>
              <a:rPr lang="ru-RU" kern="100" dirty="0">
                <a:solidFill>
                  <a:srgbClr val="0F1115"/>
                </a:solidFill>
                <a:effectLst/>
                <a:latin typeface="quote-cjk-patch;Inter;system-ui"/>
                <a:ea typeface="Noto Serif CJK SC"/>
                <a:cs typeface="Symbol" panose="05050102010706020507" pitchFamily="18" charset="2"/>
              </a:rPr>
              <a:t>Наша аудитория — не однородная масса. </a:t>
            </a:r>
            <a:br>
              <a:rPr lang="ru-RU" kern="100" dirty="0">
                <a:solidFill>
                  <a:srgbClr val="0F1115"/>
                </a:solidFill>
                <a:effectLst/>
                <a:latin typeface="quote-cjk-patch;Inter;system-ui"/>
                <a:ea typeface="Noto Serif CJK SC"/>
                <a:cs typeface="Symbol" panose="05050102010706020507" pitchFamily="18" charset="2"/>
              </a:rPr>
            </a:br>
            <a:r>
              <a:rPr lang="ru-RU" kern="100" dirty="0">
                <a:solidFill>
                  <a:srgbClr val="0F1115"/>
                </a:solidFill>
                <a:effectLst/>
                <a:latin typeface="quote-cjk-patch;Inter;system-ui"/>
                <a:ea typeface="Noto Serif CJK SC"/>
                <a:cs typeface="Symbol" panose="05050102010706020507" pitchFamily="18" charset="2"/>
              </a:rPr>
              <a:t>Мы выделили 7 ключевых групп.</a:t>
            </a:r>
            <a:br>
              <a:rPr lang="ru-RU" sz="1800" kern="100" dirty="0">
                <a:effectLst/>
                <a:latin typeface="Liberation Serif"/>
                <a:ea typeface="Noto Serif CJK SC"/>
                <a:cs typeface="Symbol" panose="05050102010706020507" pitchFamily="18" charset="2"/>
              </a:rPr>
            </a:br>
            <a:endParaRPr lang="ru-RU" dirty="0"/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BBE779A5-D8BB-4983-ACC1-26831855E8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036083"/>
              </p:ext>
            </p:extLst>
          </p:nvPr>
        </p:nvGraphicFramePr>
        <p:xfrm>
          <a:off x="8318500" y="1510771"/>
          <a:ext cx="3873500" cy="424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030B52-BA2E-4686-A1B8-26FDB1ED3E6D}"/>
              </a:ext>
            </a:extLst>
          </p:cNvPr>
          <p:cNvSpPr txBox="1"/>
          <p:nvPr/>
        </p:nvSpPr>
        <p:spPr>
          <a:xfrm>
            <a:off x="466725" y="2282906"/>
            <a:ext cx="78517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</a:t>
            </a:r>
            <a:r>
              <a:rPr lang="ru-RU" b="1" dirty="0"/>
              <a:t>Кластер 0: </a:t>
            </a:r>
            <a:r>
              <a:rPr lang="ru-RU" dirty="0"/>
              <a:t>«Богатые велолюбители» (М, 38 лет, не особо любят скидки)</a:t>
            </a:r>
          </a:p>
          <a:p>
            <a:endParaRPr lang="ru-RU" dirty="0"/>
          </a:p>
          <a:p>
            <a:r>
              <a:rPr lang="ru-RU" dirty="0"/>
              <a:t>• </a:t>
            </a:r>
            <a:r>
              <a:rPr lang="ru-RU" b="1" dirty="0"/>
              <a:t>Кластер 1: </a:t>
            </a:r>
            <a:r>
              <a:rPr lang="ru-RU" dirty="0"/>
              <a:t>«Стильные мужчины» (М, 39 лет, любят скидки)</a:t>
            </a:r>
          </a:p>
          <a:p>
            <a:endParaRPr lang="ru-RU" dirty="0"/>
          </a:p>
          <a:p>
            <a:r>
              <a:rPr lang="ru-RU" dirty="0"/>
              <a:t>• </a:t>
            </a:r>
            <a:r>
              <a:rPr lang="ru-RU" b="1" dirty="0"/>
              <a:t>Кластер 2: </a:t>
            </a:r>
            <a:r>
              <a:rPr lang="ru-RU" dirty="0"/>
              <a:t>«Экономные женщины» (Ж, 41 год, любят скидки)</a:t>
            </a:r>
          </a:p>
          <a:p>
            <a:endParaRPr lang="ru-RU" dirty="0"/>
          </a:p>
          <a:p>
            <a:r>
              <a:rPr lang="ru-RU" dirty="0"/>
              <a:t>• </a:t>
            </a:r>
            <a:r>
              <a:rPr lang="ru-RU" b="1" dirty="0"/>
              <a:t>Кластер 3: </a:t>
            </a:r>
            <a:r>
              <a:rPr lang="ru-RU" dirty="0"/>
              <a:t>«Премиальные женщины» (Ж, 42 год, не любят скидки)</a:t>
            </a:r>
          </a:p>
          <a:p>
            <a:endParaRPr lang="ru-RU" dirty="0"/>
          </a:p>
          <a:p>
            <a:r>
              <a:rPr lang="ru-RU" dirty="0"/>
              <a:t>• </a:t>
            </a:r>
            <a:r>
              <a:rPr lang="ru-RU" b="1" dirty="0"/>
              <a:t>Кластер 4: </a:t>
            </a:r>
            <a:r>
              <a:rPr lang="ru-RU" dirty="0"/>
              <a:t>«Премиальные мужчины» (М, 40 год, не любят скидки)</a:t>
            </a:r>
          </a:p>
          <a:p>
            <a:endParaRPr lang="ru-RU" dirty="0"/>
          </a:p>
          <a:p>
            <a:r>
              <a:rPr lang="ru-RU" dirty="0"/>
              <a:t>• </a:t>
            </a:r>
            <a:r>
              <a:rPr lang="ru-RU" b="1" dirty="0"/>
              <a:t>Кластер 5: </a:t>
            </a:r>
            <a:r>
              <a:rPr lang="ru-RU" dirty="0"/>
              <a:t>«Экономные мамы» (Ж, 38 год, любят скидки)</a:t>
            </a:r>
          </a:p>
          <a:p>
            <a:endParaRPr lang="ru-RU" dirty="0"/>
          </a:p>
          <a:p>
            <a:r>
              <a:rPr lang="ru-RU" dirty="0"/>
              <a:t>• </a:t>
            </a:r>
            <a:r>
              <a:rPr lang="ru-RU" b="1" dirty="0"/>
              <a:t>Кластер 6: </a:t>
            </a:r>
            <a:r>
              <a:rPr lang="ru-RU" dirty="0"/>
              <a:t>«</a:t>
            </a:r>
            <a:r>
              <a:rPr lang="ru-RU" dirty="0" err="1"/>
              <a:t>Покупательноспособные</a:t>
            </a:r>
            <a:r>
              <a:rPr lang="ru-RU" b="1" dirty="0"/>
              <a:t> </a:t>
            </a:r>
            <a:r>
              <a:rPr lang="ru-RU" dirty="0"/>
              <a:t>подростки» (М, 16 лет, любят скидки)</a:t>
            </a:r>
          </a:p>
        </p:txBody>
      </p:sp>
    </p:spTree>
    <p:extLst>
      <p:ext uri="{BB962C8B-B14F-4D97-AF65-F5344CB8AC3E}">
        <p14:creationId xmlns:p14="http://schemas.microsoft.com/office/powerpoint/2010/main" val="19568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62210C-145D-4D94-90D2-6DDE0DDECA5D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Слайд 7: Как работать с каждым сегментом?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5D3FA-95E2-4DCE-BF1B-81F955BDBDE3}"/>
              </a:ext>
            </a:extLst>
          </p:cNvPr>
          <p:cNvSpPr txBox="1"/>
          <p:nvPr/>
        </p:nvSpPr>
        <p:spPr>
          <a:xfrm>
            <a:off x="1701402" y="534471"/>
            <a:ext cx="8789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Персональный подход для роста лояльности и выручки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7E4841A7-153F-465A-9923-3FDC879F8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51246"/>
              </p:ext>
            </p:extLst>
          </p:nvPr>
        </p:nvGraphicFramePr>
        <p:xfrm>
          <a:off x="641350" y="1222830"/>
          <a:ext cx="10541001" cy="47381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3667">
                  <a:extLst>
                    <a:ext uri="{9D8B030D-6E8A-4147-A177-3AD203B41FA5}">
                      <a16:colId xmlns:a16="http://schemas.microsoft.com/office/drawing/2014/main" val="4159793912"/>
                    </a:ext>
                  </a:extLst>
                </a:gridCol>
                <a:gridCol w="3513667">
                  <a:extLst>
                    <a:ext uri="{9D8B030D-6E8A-4147-A177-3AD203B41FA5}">
                      <a16:colId xmlns:a16="http://schemas.microsoft.com/office/drawing/2014/main" val="3587471459"/>
                    </a:ext>
                  </a:extLst>
                </a:gridCol>
                <a:gridCol w="3513667">
                  <a:extLst>
                    <a:ext uri="{9D8B030D-6E8A-4147-A177-3AD203B41FA5}">
                      <a16:colId xmlns:a16="http://schemas.microsoft.com/office/drawing/2014/main" val="332398712"/>
                    </a:ext>
                  </a:extLst>
                </a:gridCol>
              </a:tblGrid>
              <a:tr h="553364">
                <a:tc>
                  <a:txBody>
                    <a:bodyPr/>
                    <a:lstStyle/>
                    <a:p>
                      <a:r>
                        <a:rPr lang="ru-RU" dirty="0"/>
                        <a:t>Сегмент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Рекомендация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30571"/>
                  </a:ext>
                </a:extLst>
              </a:tr>
              <a:tr h="828341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b="1" kern="100" dirty="0">
                          <a:effectLst/>
                        </a:rPr>
                        <a:t>Кластер 0</a:t>
                      </a:r>
                      <a:endParaRPr lang="ru-RU" sz="2000" kern="100" dirty="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kern="100">
                          <a:effectLst/>
                        </a:rPr>
                        <a:t>Крупные покупки, не любят скидки</a:t>
                      </a:r>
                      <a:endParaRPr lang="ru-RU" sz="2000" kern="10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kern="100">
                          <a:effectLst/>
                        </a:rPr>
                        <a:t>Программы лояльности, эксклюзивные товары</a:t>
                      </a:r>
                      <a:endParaRPr lang="ru-RU" sz="2000" kern="10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extLst>
                  <a:ext uri="{0D108BD9-81ED-4DB2-BD59-A6C34878D82A}">
                    <a16:rowId xmlns:a16="http://schemas.microsoft.com/office/drawing/2014/main" val="1836030752"/>
                  </a:ext>
                </a:extLst>
              </a:tr>
              <a:tr h="55336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b="1" kern="100">
                          <a:effectLst/>
                        </a:rPr>
                        <a:t>Кластер 1, 2</a:t>
                      </a:r>
                      <a:endParaRPr lang="ru-RU" sz="2000" kern="10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kern="100" dirty="0">
                          <a:effectLst/>
                        </a:rPr>
                        <a:t>Чуткие к скидкам</a:t>
                      </a:r>
                      <a:endParaRPr lang="ru-RU" sz="2000" kern="100" dirty="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kern="100">
                          <a:effectLst/>
                        </a:rPr>
                        <a:t>Точечные акции, кэшбэк</a:t>
                      </a:r>
                      <a:endParaRPr lang="ru-RU" sz="2000" kern="10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extLst>
                  <a:ext uri="{0D108BD9-81ED-4DB2-BD59-A6C34878D82A}">
                    <a16:rowId xmlns:a16="http://schemas.microsoft.com/office/drawing/2014/main" val="859440408"/>
                  </a:ext>
                </a:extLst>
              </a:tr>
              <a:tr h="1035405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b="1" kern="100" dirty="0">
                          <a:effectLst/>
                        </a:rPr>
                        <a:t>Кластер 3, 4</a:t>
                      </a:r>
                      <a:endParaRPr lang="ru-RU" sz="2000" kern="100" dirty="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kern="100" dirty="0">
                          <a:effectLst/>
                        </a:rPr>
                        <a:t>Не любят скидки</a:t>
                      </a:r>
                      <a:endParaRPr lang="ru-RU" sz="2000" kern="100" dirty="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kern="100" dirty="0">
                          <a:effectLst/>
                        </a:rPr>
                        <a:t>Качество сервиса, новинки, программы лояльности</a:t>
                      </a:r>
                      <a:endParaRPr lang="ru-RU" sz="2000" kern="100" dirty="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extLst>
                  <a:ext uri="{0D108BD9-81ED-4DB2-BD59-A6C34878D82A}">
                    <a16:rowId xmlns:a16="http://schemas.microsoft.com/office/drawing/2014/main" val="2842436767"/>
                  </a:ext>
                </a:extLst>
              </a:tr>
              <a:tr h="1035405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b="1" kern="100" dirty="0">
                          <a:effectLst/>
                        </a:rPr>
                        <a:t>Кластер 5</a:t>
                      </a:r>
                      <a:endParaRPr lang="ru-RU" sz="2000" kern="100" dirty="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kern="100">
                          <a:effectLst/>
                        </a:rPr>
                        <a:t>Детские товары</a:t>
                      </a:r>
                      <a:endParaRPr lang="ru-RU" sz="2000" kern="10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kern="100">
                          <a:effectLst/>
                        </a:rPr>
                        <a:t>Семейные акции, бюджетный ассортимент</a:t>
                      </a:r>
                      <a:endParaRPr lang="ru-RU" sz="2000" kern="10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extLst>
                  <a:ext uri="{0D108BD9-81ED-4DB2-BD59-A6C34878D82A}">
                    <a16:rowId xmlns:a16="http://schemas.microsoft.com/office/drawing/2014/main" val="3210163995"/>
                  </a:ext>
                </a:extLst>
              </a:tr>
              <a:tr h="732282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b="1" kern="100">
                          <a:effectLst/>
                        </a:rPr>
                        <a:t>Кластер 6</a:t>
                      </a:r>
                      <a:endParaRPr lang="ru-RU" sz="2000" kern="10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kern="100">
                          <a:effectLst/>
                        </a:rPr>
                        <a:t>Подростки</a:t>
                      </a:r>
                      <a:endParaRPr lang="ru-RU" sz="2000" kern="10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</a:pPr>
                      <a:r>
                        <a:rPr lang="ru-RU" sz="2000" kern="100" dirty="0">
                          <a:effectLst/>
                        </a:rPr>
                        <a:t>Модные бренды, умеренные скидки</a:t>
                      </a:r>
                      <a:endParaRPr lang="ru-RU" sz="2000" kern="100" dirty="0">
                        <a:effectLst/>
                        <a:latin typeface="Liberation Serif"/>
                        <a:ea typeface="Noto Serif CJK SC"/>
                        <a:cs typeface="Noto Sans Devanagari"/>
                      </a:endParaRPr>
                    </a:p>
                  </a:txBody>
                  <a:tcPr marL="0" marR="0" marT="0" marB="95250" anchor="ctr"/>
                </a:tc>
                <a:extLst>
                  <a:ext uri="{0D108BD9-81ED-4DB2-BD59-A6C34878D82A}">
                    <a16:rowId xmlns:a16="http://schemas.microsoft.com/office/drawing/2014/main" val="211225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7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D22024-D964-43AA-A874-6056666F4F8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Слайд 8: Фокус на новый город: Топ-10 товаров для 1188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134B6-1C10-425D-9039-227EE9067C98}"/>
              </a:ext>
            </a:extLst>
          </p:cNvPr>
          <p:cNvSpPr txBox="1"/>
          <p:nvPr/>
        </p:nvSpPr>
        <p:spPr>
          <a:xfrm>
            <a:off x="2552700" y="407432"/>
            <a:ext cx="708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Готовое решение для запуска в городе 1188</a:t>
            </a:r>
            <a:r>
              <a:rPr lang="ru-RU" dirty="0"/>
              <a:t>.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3AE8DB1-83E7-4B24-949F-9B382376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6" y="968752"/>
            <a:ext cx="7258050" cy="44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FA374E-3807-4CC5-BD11-FD96FB16F093}"/>
              </a:ext>
            </a:extLst>
          </p:cNvPr>
          <p:cNvSpPr txBox="1"/>
          <p:nvPr/>
        </p:nvSpPr>
        <p:spPr>
          <a:xfrm>
            <a:off x="878681" y="5501225"/>
            <a:ext cx="10275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Основная мысль: </a:t>
            </a:r>
            <a:r>
              <a:rPr lang="ru-RU" dirty="0"/>
              <a:t>«Проанализировали портрет жителя этого города и готовы предложить товары, которые с высокой вероятностью их заинтересуют. Это позволит сфокусировать рекламный бюджет и увеличить конверсию.»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631D5-B4A7-40FB-9B5D-29126CC81319}"/>
              </a:ext>
            </a:extLst>
          </p:cNvPr>
          <p:cNvSpPr txBox="1"/>
          <p:nvPr/>
        </p:nvSpPr>
        <p:spPr>
          <a:xfrm>
            <a:off x="7362826" y="1134727"/>
            <a:ext cx="47243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- немного больше преобладают мужчины (56%), со средним возрастом 39 лет и средним образованием (84%).</a:t>
            </a:r>
          </a:p>
          <a:p>
            <a:endParaRPr lang="ru-RU" dirty="0"/>
          </a:p>
          <a:p>
            <a:r>
              <a:rPr lang="ru-RU" dirty="0"/>
              <a:t>- со средним чеком 5800, умеренная чувствительность к базовой скидке (35%).</a:t>
            </a:r>
          </a:p>
          <a:p>
            <a:endParaRPr lang="ru-RU" dirty="0"/>
          </a:p>
          <a:p>
            <a:r>
              <a:rPr lang="ru-RU" dirty="0"/>
              <a:t>- предпочитают разнообразные товары, кроме детских (мужские-40%, женские - 29%, неопределённые - 30%, детские-2%) и чаще кроссовки мужские </a:t>
            </a:r>
            <a:r>
              <a:rPr lang="ru-RU" dirty="0" err="1"/>
              <a:t>nike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54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8D9805-997C-4704-922C-A50B5AD5A18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Слайд 9: Итоги и следующие шаги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D12AD-5DD7-4905-8989-5ABB8916A2EA}"/>
              </a:ext>
            </a:extLst>
          </p:cNvPr>
          <p:cNvSpPr txBox="1"/>
          <p:nvPr/>
        </p:nvSpPr>
        <p:spPr>
          <a:xfrm>
            <a:off x="3659981" y="744021"/>
            <a:ext cx="6119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делаем дальше?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2AFE1F8-082F-4B37-B6B4-69DF9E21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95934"/>
              </p:ext>
            </p:extLst>
          </p:nvPr>
        </p:nvGraphicFramePr>
        <p:xfrm>
          <a:off x="0" y="1880054"/>
          <a:ext cx="12192000" cy="206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095993070"/>
                    </a:ext>
                  </a:extLst>
                </a:gridCol>
              </a:tblGrid>
              <a:tr h="672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Запустить масштабированную </a:t>
                      </a:r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-кампанию с учётом рекомендаций по увеличению чека.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46923"/>
                  </a:ext>
                </a:extLst>
              </a:tr>
              <a:tr h="702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Внедрить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сегментированные предложения для разных групп клиентов (начиная с самых крупных — Кластер 0).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91670"/>
                  </a:ext>
                </a:extLst>
              </a:tr>
              <a:tr h="694510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Разработать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рекламную кампанию для города 1188 вокруг Топ-5 товаров.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250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A0EDE4-BE50-4062-8D87-18E3892D7A29}"/>
              </a:ext>
            </a:extLst>
          </p:cNvPr>
          <p:cNvSpPr txBox="1"/>
          <p:nvPr/>
        </p:nvSpPr>
        <p:spPr>
          <a:xfrm>
            <a:off x="1095374" y="4562651"/>
            <a:ext cx="101060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Финальный вывод: </a:t>
            </a:r>
            <a:r>
              <a:rPr lang="ru-RU" sz="2800" dirty="0"/>
              <a:t>Использование данных для персонального подхода — ключ к повышению лояльности и выручки.</a:t>
            </a:r>
          </a:p>
        </p:txBody>
      </p:sp>
    </p:spTree>
    <p:extLst>
      <p:ext uri="{BB962C8B-B14F-4D97-AF65-F5344CB8AC3E}">
        <p14:creationId xmlns:p14="http://schemas.microsoft.com/office/powerpoint/2010/main" val="1165593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821</Words>
  <Application>Microsoft Office PowerPoint</Application>
  <PresentationFormat>Широкоэкранный</PresentationFormat>
  <Paragraphs>126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Liberation Serif</vt:lpstr>
      <vt:lpstr>quote-cjk-patch;Inter;system-ui</vt:lpstr>
      <vt:lpstr>Times New Roman</vt:lpstr>
      <vt:lpstr>Тема Office</vt:lpstr>
      <vt:lpstr>Анализ клиентов и эффективности маркетинговых кампаний</vt:lpstr>
      <vt:lpstr>Презентация PowerPoint</vt:lpstr>
      <vt:lpstr>Презентация PowerPoint</vt:lpstr>
      <vt:lpstr>Презентация PowerPoint</vt:lpstr>
      <vt:lpstr>Презентация PowerPoint</vt:lpstr>
      <vt:lpstr>Наша аудитория — не однородная масса.  Мы выделили 7 ключевых групп.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клиентов и эффективности маркетинговых кампаний</dc:title>
  <dc:creator>idea</dc:creator>
  <cp:lastModifiedBy>idea</cp:lastModifiedBy>
  <cp:revision>26</cp:revision>
  <dcterms:created xsi:type="dcterms:W3CDTF">2025-09-15T23:38:27Z</dcterms:created>
  <dcterms:modified xsi:type="dcterms:W3CDTF">2025-09-16T11:11:00Z</dcterms:modified>
</cp:coreProperties>
</file>