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Epilogue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pilogu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Epilogue-italic.fntdata"/><Relationship Id="rId27" Type="http://schemas.openxmlformats.org/officeDocument/2006/relationships/font" Target="fonts/Epilog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pilog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TSans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15cf05c7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15cf05c7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16fecdacd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16fecdacd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16fecdacd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16fecdacd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16fecdacd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16fecdacd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15cf05c735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15cf05c735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16fecdacd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316fecdacd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15cf05c735_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15cf05c735_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15cf05c735_3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15cf05c735_3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15cf05c7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15cf05c7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15cf05c73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15cf05c73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16fecdac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316fecdac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316fecdacd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316fecdacd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zh-TW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zh-TW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zh-TW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zh-TW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zh-TW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">
  <p:cSld name="ONE_COLUMN_TEXT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4" name="Google Shape;694;p23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95" name="Google Shape;695;p23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96" name="Google Shape;696;p23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3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99" name="Google Shape;699;p23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700" name="Google Shape;700;p23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3" name="Google Shape;703;p23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 1">
  <p:cSld name="SECTION_HEADER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4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6" name="Google Shape;706;p24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7" name="Google Shape;707;p24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08" name="Google Shape;708;p24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4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4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兩欄 1">
  <p:cSld name="TITLE_AND_TWO_COLUMNS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4" name="Google Shape;714;p2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5" name="Google Shape;715;p2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6" name="Google Shape;716;p2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7" name="Google Shape;717;p2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字編號 1">
  <p:cSld name="BIG_NUMBER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6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2" name="Google Shape;722;p26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3" name="Google Shape;723;p26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26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728" name="Google Shape;728;p26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0" name="Google Shape;730;p26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3" name="Google Shape;733;p26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734" name="Google Shape;734;p26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26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26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7" name="Google Shape;737;p26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738" name="Google Shape;738;p26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739" name="Google Shape;739;p26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26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6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26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26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6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9" name="Google Shape;749;p26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750" name="Google Shape;750;p26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0" name="Google Shape;760;p26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761" name="Google Shape;761;p26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69" name="Google Shape;769;p26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772" name="Google Shape;772;p26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773" name="Google Shape;773;p26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6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7" name="Google Shape;777;p26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778" name="Google Shape;778;p26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779" name="Google Shape;779;p26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26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26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2" name="Google Shape;782;p26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783" name="Google Shape;783;p26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26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5" name="Google Shape;785;p26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786" name="Google Shape;786;p26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26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26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89" name="Google Shape;789;p26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790" name="Google Shape;790;p26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1" name="Google Shape;791;p26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792" name="Google Shape;792;p26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793" name="Google Shape;793;p26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26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5" name="Google Shape;795;p26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796" name="Google Shape;796;p26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26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9_2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7"/>
          <p:cNvSpPr txBox="1"/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8"/>
          <p:cNvSpPr/>
          <p:nvPr/>
        </p:nvSpPr>
        <p:spPr>
          <a:xfrm rot="1053742">
            <a:off x="4909608" y="421118"/>
            <a:ext cx="4314987" cy="4418593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8"/>
          <p:cNvSpPr txBox="1"/>
          <p:nvPr>
            <p:ph type="ctrTitle"/>
          </p:nvPr>
        </p:nvSpPr>
        <p:spPr>
          <a:xfrm>
            <a:off x="713225" y="1144500"/>
            <a:ext cx="43548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Voice Controlled Music Player</a:t>
            </a:r>
            <a:endParaRPr/>
          </a:p>
        </p:txBody>
      </p:sp>
      <p:sp>
        <p:nvSpPr>
          <p:cNvPr id="806" name="Google Shape;806;p28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B11901150 </a:t>
            </a:r>
            <a:r>
              <a:rPr lang="zh-TW"/>
              <a:t>易靖杰</a:t>
            </a:r>
            <a:br>
              <a:rPr lang="zh-TW"/>
            </a:br>
            <a:r>
              <a:rPr lang="zh-TW"/>
              <a:t>B11901173 陳顗帆</a:t>
            </a:r>
            <a:endParaRPr/>
          </a:p>
        </p:txBody>
      </p:sp>
      <p:grpSp>
        <p:nvGrpSpPr>
          <p:cNvPr id="807" name="Google Shape;807;p28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808" name="Google Shape;808;p28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809" name="Google Shape;809;p28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rect b="b" l="l" r="r" t="t"/>
                <a:pathLst>
                  <a:path extrusionOk="0" h="291274" w="396621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rect b="b" l="l" r="r" t="t"/>
                <a:pathLst>
                  <a:path extrusionOk="0" h="59054" w="140303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rect b="b" l="l" r="r" t="t"/>
                <a:pathLst>
                  <a:path extrusionOk="0" h="88391" w="140207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rect b="b" l="l" r="r" t="t"/>
                <a:pathLst>
                  <a:path extrusionOk="0" h="39528" w="94888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3" name="Google Shape;813;p28"/>
            <p:cNvSpPr/>
            <p:nvPr/>
          </p:nvSpPr>
          <p:spPr>
            <a:xfrm>
              <a:off x="5311140" y="3874579"/>
              <a:ext cx="2693384" cy="1517428"/>
            </a:xfrm>
            <a:custGeom>
              <a:rect b="b" l="l" r="r" t="t"/>
              <a:pathLst>
                <a:path extrusionOk="0" h="1517428" w="2693384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311140" y="4009739"/>
              <a:ext cx="2693384" cy="1223295"/>
            </a:xfrm>
            <a:custGeom>
              <a:rect b="b" l="l" r="r" t="t"/>
              <a:pathLst>
                <a:path extrusionOk="0" h="1223295" w="2693384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6619875" y="5273611"/>
              <a:ext cx="76009" cy="76009"/>
            </a:xfrm>
            <a:custGeom>
              <a:rect b="b" l="l" r="r" t="t"/>
              <a:pathLst>
                <a:path extrusionOk="0" h="76009" w="76009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28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817" name="Google Shape;817;p28"/>
            <p:cNvSpPr/>
            <p:nvPr/>
          </p:nvSpPr>
          <p:spPr>
            <a:xfrm>
              <a:off x="5905690" y="2867310"/>
              <a:ext cx="1504568" cy="760190"/>
            </a:xfrm>
            <a:custGeom>
              <a:rect b="b" l="l" r="r" t="t"/>
              <a:pathLst>
                <a:path extrusionOk="0" h="760190" w="1504568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5905690" y="2918364"/>
              <a:ext cx="922591" cy="709136"/>
            </a:xfrm>
            <a:custGeom>
              <a:rect b="b" l="l" r="r" t="t"/>
              <a:pathLst>
                <a:path extrusionOk="0" h="709136" w="922591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9" name="Google Shape;819;p28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820" name="Google Shape;820;p28"/>
            <p:cNvSpPr/>
            <p:nvPr/>
          </p:nvSpPr>
          <p:spPr>
            <a:xfrm>
              <a:off x="7716678" y="3270218"/>
              <a:ext cx="352805" cy="248507"/>
            </a:xfrm>
            <a:custGeom>
              <a:rect b="b" l="l" r="r" t="t"/>
              <a:pathLst>
                <a:path extrusionOk="0" h="248507" w="352805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783353" y="3331749"/>
              <a:ext cx="219455" cy="59054"/>
            </a:xfrm>
            <a:custGeom>
              <a:rect b="b" l="l" r="r" t="t"/>
              <a:pathLst>
                <a:path extrusionOk="0" h="59054" w="219455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2" name="Google Shape;822;p28"/>
          <p:cNvSpPr/>
          <p:nvPr/>
        </p:nvSpPr>
        <p:spPr>
          <a:xfrm>
            <a:off x="7148815" y="1542896"/>
            <a:ext cx="10501" cy="432759"/>
          </a:xfrm>
          <a:custGeom>
            <a:rect b="b" l="l" r="r" t="t"/>
            <a:pathLst>
              <a:path extrusionOk="0" h="392525" w="9525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cap="rnd" cmpd="sng" w="29900">
            <a:solidFill>
              <a:schemeClr val="accent4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3" name="Google Shape;823;p28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824" name="Google Shape;824;p28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28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828" name="Google Shape;828;p28"/>
            <p:cNvSpPr/>
            <p:nvPr/>
          </p:nvSpPr>
          <p:spPr>
            <a:xfrm>
              <a:off x="3692461" y="4353401"/>
              <a:ext cx="657796" cy="251936"/>
            </a:xfrm>
            <a:custGeom>
              <a:rect b="b" l="l" r="r" t="t"/>
              <a:pathLst>
                <a:path extrusionOk="0" h="251936" w="657796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3680531" y="4341375"/>
              <a:ext cx="24812" cy="24812"/>
            </a:xfrm>
            <a:custGeom>
              <a:rect b="b" l="l" r="r" t="t"/>
              <a:pathLst>
                <a:path extrusionOk="0" h="24812" w="24812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337303" y="4592955"/>
              <a:ext cx="24765" cy="24764"/>
            </a:xfrm>
            <a:custGeom>
              <a:rect b="b" l="l" r="r" t="t"/>
              <a:pathLst>
                <a:path extrusionOk="0" h="24764" w="24765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28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832" name="Google Shape;832;p28"/>
            <p:cNvSpPr/>
            <p:nvPr/>
          </p:nvSpPr>
          <p:spPr>
            <a:xfrm>
              <a:off x="7613332" y="5933598"/>
              <a:ext cx="183832" cy="323468"/>
            </a:xfrm>
            <a:custGeom>
              <a:rect b="b" l="l" r="r" t="t"/>
              <a:pathLst>
                <a:path extrusionOk="0" h="323468" w="183832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7699533" y="5961602"/>
              <a:ext cx="11430" cy="54101"/>
            </a:xfrm>
            <a:custGeom>
              <a:rect b="b" l="l" r="r" t="t"/>
              <a:pathLst>
                <a:path extrusionOk="0" h="54101" w="1143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28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835" name="Google Shape;835;p28"/>
            <p:cNvSpPr/>
            <p:nvPr/>
          </p:nvSpPr>
          <p:spPr>
            <a:xfrm>
              <a:off x="6546554" y="3679108"/>
              <a:ext cx="1256642" cy="462143"/>
            </a:xfrm>
            <a:custGeom>
              <a:rect b="b" l="l" r="r" t="t"/>
              <a:pathLst>
                <a:path extrusionOk="0" h="513492" w="1396269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661108" y="3712144"/>
              <a:ext cx="69522" cy="69522"/>
            </a:xfrm>
            <a:custGeom>
              <a:rect b="b" l="l" r="r" t="t"/>
              <a:pathLst>
                <a:path extrusionOk="0" h="77247" w="77247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7" name="Google Shape;837;p28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838" name="Google Shape;838;p28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3" name="Google Shape;843;p28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844" name="Google Shape;844;p28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28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850" name="Google Shape;850;p28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3" name="Google Shape;863;p28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864" name="Google Shape;864;p28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rect b="b" l="l" r="r" t="t"/>
                <a:pathLst>
                  <a:path extrusionOk="0" h="78581" w="49730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3" name="Google Shape;873;p28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874" name="Google Shape;874;p28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>
              <a:off x="7740658" y="3711543"/>
              <a:ext cx="33604" cy="33604"/>
            </a:xfrm>
            <a:custGeom>
              <a:rect b="b" l="l" r="r" t="t"/>
              <a:pathLst>
                <a:path extrusionOk="0" h="37338" w="37338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888" name="Google Shape;888;p28"/>
            <p:cNvSpPr/>
            <p:nvPr/>
          </p:nvSpPr>
          <p:spPr>
            <a:xfrm>
              <a:off x="6497466" y="2113795"/>
              <a:ext cx="1186433" cy="1024678"/>
            </a:xfrm>
            <a:custGeom>
              <a:rect b="b" l="l" r="r" t="t"/>
              <a:pathLst>
                <a:path extrusionOk="0" h="1915286" w="1318259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6497472" y="2113798"/>
              <a:ext cx="1186433" cy="84696"/>
            </a:xfrm>
            <a:custGeom>
              <a:rect b="b" l="l" r="r" t="t"/>
              <a:pathLst>
                <a:path extrusionOk="0" h="94107" w="1318259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0" name="Google Shape;890;p28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891" name="Google Shape;891;p28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4" name="Google Shape;894;p28"/>
            <p:cNvSpPr/>
            <p:nvPr/>
          </p:nvSpPr>
          <p:spPr>
            <a:xfrm>
              <a:off x="6515578" y="2215995"/>
              <a:ext cx="1150258" cy="460514"/>
            </a:xfrm>
            <a:custGeom>
              <a:rect b="b" l="l" r="r" t="t"/>
              <a:pathLst>
                <a:path extrusionOk="0" h="511682" w="1278064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6548699" y="2724580"/>
              <a:ext cx="316840" cy="275091"/>
            </a:xfrm>
            <a:custGeom>
              <a:rect b="b" l="l" r="r" t="t"/>
              <a:pathLst>
                <a:path extrusionOk="0" h="305657" w="352044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6896308" y="2724580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6896308" y="2775721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6896308" y="2826777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6896308" y="2877919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0" name="Google Shape;900;p28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901" name="Google Shape;901;p28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rect b="b" l="l" r="r" t="t"/>
                <a:pathLst>
                  <a:path extrusionOk="0" h="51434" w="240411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rect b="b" l="l" r="r" t="t"/>
                <a:pathLst>
                  <a:path extrusionOk="0" h="23240" w="108204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3" name="Google Shape;903;p28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6" name="Google Shape;906;p28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907" name="Google Shape;907;p28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2" name="Google Shape;912;p28"/>
            <p:cNvSpPr/>
            <p:nvPr/>
          </p:nvSpPr>
          <p:spPr>
            <a:xfrm>
              <a:off x="6548699" y="3046960"/>
              <a:ext cx="1089050" cy="8572"/>
            </a:xfrm>
            <a:custGeom>
              <a:rect b="b" l="l" r="r" t="t"/>
              <a:pathLst>
                <a:path extrusionOk="0" h="9525" w="1210055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cap="flat" cmpd="sng" w="17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3" name="Google Shape;913;p28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914" name="Google Shape;914;p28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915" name="Google Shape;915;p28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9" name="Google Shape;919;p28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920" name="Google Shape;920;p28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921" name="Google Shape;921;p28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2" name="Google Shape;922;p28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3" name="Google Shape;923;p28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4" name="Google Shape;924;p28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925" name="Google Shape;925;p28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6" name="Google Shape;926;p28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7" name="Google Shape;927;p28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928" name="Google Shape;928;p28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9" name="Google Shape;929;p28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28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931" name="Google Shape;931;p28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932" name="Google Shape;932;p28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933" name="Google Shape;933;p28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4" name="Google Shape;934;p28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935" name="Google Shape;935;p28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38" name="Google Shape;938;p28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939" name="Google Shape;939;p28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1" name="Google Shape;941;p28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942" name="Google Shape;942;p28"/>
            <p:cNvSpPr/>
            <p:nvPr/>
          </p:nvSpPr>
          <p:spPr>
            <a:xfrm>
              <a:off x="7396162" y="3585495"/>
              <a:ext cx="929354" cy="9525"/>
            </a:xfrm>
            <a:custGeom>
              <a:rect b="b" l="l" r="r" t="t"/>
              <a:pathLst>
                <a:path extrusionOk="0" h="9525" w="929354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8312562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7384446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28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946" name="Google Shape;946;p28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947" name="Google Shape;947;p28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rect b="b" l="l" r="r" t="t"/>
                <a:pathLst>
                  <a:path extrusionOk="0" h="77914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8" name="Google Shape;948;p28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949" name="Google Shape;949;p28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rect b="b" l="l" r="r" t="t"/>
                  <a:pathLst>
                    <a:path extrusionOk="0" h="41528" w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52" name="Google Shape;952;p28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953" name="Google Shape;953;p28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rect b="b" l="l" r="r" t="t"/>
                <a:pathLst>
                  <a:path extrusionOk="0" h="208597" w="456723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rect b="b" l="l" r="r" t="t"/>
                <a:pathLst>
                  <a:path extrusionOk="0" h="230219" w="452246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5" name="Google Shape;955;p28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956" name="Google Shape;956;p28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957" name="Google Shape;957;p28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958" name="Google Shape;958;p28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rect b="b" l="l" r="r" t="t"/>
                  <a:pathLst>
                    <a:path extrusionOk="0" h="1061085" w="58712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8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rect b="b" l="l" r="r" t="t"/>
                  <a:pathLst>
                    <a:path extrusionOk="0" h="25527" w="157162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28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rect b="b" l="l" r="r" t="t"/>
                <a:pathLst>
                  <a:path extrusionOk="0" h="777906" w="504158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1" name="Google Shape;961;p28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962" name="Google Shape;962;p28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963" name="Google Shape;963;p28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964" name="Google Shape;964;p28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65" name="Google Shape;965;p28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966" name="Google Shape;966;p28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967" name="Google Shape;967;p28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68" name="Google Shape;968;p28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969" name="Google Shape;969;p28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970" name="Google Shape;970;p28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28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28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28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28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5" name="Google Shape;975;p28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976" name="Google Shape;976;p28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28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8" name="Google Shape;978;p28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28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28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81" name="Google Shape;981;p28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982" name="Google Shape;982;p28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rect b="b" l="l" r="r" t="t"/>
                  <a:pathLst>
                    <a:path extrusionOk="0" h="258317" w="258413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rect b="b" l="l" r="r" t="t"/>
                  <a:pathLst>
                    <a:path extrusionOk="0" h="212216" w="202501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84" name="Google Shape;984;p28"/>
            <p:cNvSpPr/>
            <p:nvPr/>
          </p:nvSpPr>
          <p:spPr>
            <a:xfrm>
              <a:off x="5401558" y="4012919"/>
              <a:ext cx="172878" cy="28080"/>
            </a:xfrm>
            <a:custGeom>
              <a:rect b="b" l="l" r="r" t="t"/>
              <a:pathLst>
                <a:path extrusionOk="0" h="25527" w="157162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Possible Problems - Dataset</a:t>
            </a:r>
            <a:endParaRPr/>
          </a:p>
        </p:txBody>
      </p:sp>
      <p:sp>
        <p:nvSpPr>
          <p:cNvPr id="1046" name="Google Shape;1046;p3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Hard to find required spoken keyword dataset on the internet: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eg. Play, Pause, Next, Back, POP, ROCK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Consider self recording?  Might Overfit.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Ask our friends?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Possible Problems - Model Size</a:t>
            </a:r>
            <a:endParaRPr/>
          </a:p>
        </p:txBody>
      </p:sp>
      <p:sp>
        <p:nvSpPr>
          <p:cNvPr id="1052" name="Google Shape;1052;p3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Current Model Size is 6.27 MB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After Quantization Accuracy is 10%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Can not implement on STM, can only be used on RPI.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Possible Problems - Preproccesing</a:t>
            </a:r>
            <a:endParaRPr/>
          </a:p>
        </p:txBody>
      </p:sp>
      <p:sp>
        <p:nvSpPr>
          <p:cNvPr id="1058" name="Google Shape;1058;p39"/>
          <p:cNvSpPr txBox="1"/>
          <p:nvPr>
            <p:ph idx="1" type="body"/>
          </p:nvPr>
        </p:nvSpPr>
        <p:spPr>
          <a:xfrm>
            <a:off x="720000" y="1205577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Need to convert data gathered from STM as CNN model format.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Need STFT and to compute MEL Spectrogram.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Computationally difficult for STM, might need to decrease sampling rate and shorten keywords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 of contents</a:t>
            </a:r>
            <a:endParaRPr/>
          </a:p>
        </p:txBody>
      </p:sp>
      <p:sp>
        <p:nvSpPr>
          <p:cNvPr id="990" name="Google Shape;990;p29"/>
          <p:cNvSpPr txBox="1"/>
          <p:nvPr>
            <p:ph idx="3" type="title"/>
          </p:nvPr>
        </p:nvSpPr>
        <p:spPr>
          <a:xfrm>
            <a:off x="2897838" y="280957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991" name="Google Shape;991;p29"/>
          <p:cNvSpPr txBox="1"/>
          <p:nvPr>
            <p:ph idx="4" type="title"/>
          </p:nvPr>
        </p:nvSpPr>
        <p:spPr>
          <a:xfrm>
            <a:off x="1738700" y="118364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992" name="Google Shape;992;p29"/>
          <p:cNvSpPr txBox="1"/>
          <p:nvPr>
            <p:ph idx="5" type="title"/>
          </p:nvPr>
        </p:nvSpPr>
        <p:spPr>
          <a:xfrm>
            <a:off x="5216113" y="280957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04</a:t>
            </a:r>
            <a:endParaRPr/>
          </a:p>
        </p:txBody>
      </p:sp>
      <p:sp>
        <p:nvSpPr>
          <p:cNvPr id="993" name="Google Shape;993;p29"/>
          <p:cNvSpPr txBox="1"/>
          <p:nvPr>
            <p:ph idx="6" type="title"/>
          </p:nvPr>
        </p:nvSpPr>
        <p:spPr>
          <a:xfrm>
            <a:off x="4056975" y="118364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994" name="Google Shape;994;p29"/>
          <p:cNvSpPr txBox="1"/>
          <p:nvPr>
            <p:ph idx="8" type="subTitle"/>
          </p:nvPr>
        </p:nvSpPr>
        <p:spPr>
          <a:xfrm>
            <a:off x="1738700" y="18927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 Ideas</a:t>
            </a:r>
            <a:endParaRPr/>
          </a:p>
        </p:txBody>
      </p:sp>
      <p:sp>
        <p:nvSpPr>
          <p:cNvPr id="995" name="Google Shape;995;p29"/>
          <p:cNvSpPr txBox="1"/>
          <p:nvPr>
            <p:ph idx="9" type="subTitle"/>
          </p:nvPr>
        </p:nvSpPr>
        <p:spPr>
          <a:xfrm>
            <a:off x="4056975" y="18927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</a:t>
            </a:r>
            <a:endParaRPr/>
          </a:p>
        </p:txBody>
      </p:sp>
      <p:sp>
        <p:nvSpPr>
          <p:cNvPr id="996" name="Google Shape;996;p29"/>
          <p:cNvSpPr txBox="1"/>
          <p:nvPr>
            <p:ph idx="13" type="subTitle"/>
          </p:nvPr>
        </p:nvSpPr>
        <p:spPr>
          <a:xfrm>
            <a:off x="2897838" y="351872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</a:t>
            </a:r>
            <a:endParaRPr/>
          </a:p>
        </p:txBody>
      </p:sp>
      <p:sp>
        <p:nvSpPr>
          <p:cNvPr id="997" name="Google Shape;997;p29"/>
          <p:cNvSpPr txBox="1"/>
          <p:nvPr>
            <p:ph idx="14" type="subTitle"/>
          </p:nvPr>
        </p:nvSpPr>
        <p:spPr>
          <a:xfrm>
            <a:off x="5216113" y="351872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Possible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 ideas</a:t>
            </a:r>
            <a:endParaRPr/>
          </a:p>
        </p:txBody>
      </p:sp>
      <p:sp>
        <p:nvSpPr>
          <p:cNvPr id="1003" name="Google Shape;1003;p30"/>
          <p:cNvSpPr txBox="1"/>
          <p:nvPr>
            <p:ph idx="4" type="subTitle"/>
          </p:nvPr>
        </p:nvSpPr>
        <p:spPr>
          <a:xfrm>
            <a:off x="898575" y="1554775"/>
            <a:ext cx="6995100" cy="12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Press a button to record user commands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Recognize the recording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Manipulate a  speaker to play trending music online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STM-32 – Edge processing IOT node</a:t>
            </a:r>
            <a:endParaRPr/>
          </a:p>
        </p:txBody>
      </p:sp>
      <p:sp>
        <p:nvSpPr>
          <p:cNvPr id="1009" name="Google Shape;1009;p3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High Level Overview: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 Acquisition: Microphone + DMA to record speaker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 Proccessing: preprocess data for CNN model on Rpi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Data Transmition: Send preprocessed data to Rpi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2"/>
          <p:cNvSpPr txBox="1"/>
          <p:nvPr>
            <p:ph type="title"/>
          </p:nvPr>
        </p:nvSpPr>
        <p:spPr>
          <a:xfrm>
            <a:off x="223975" y="445025"/>
            <a:ext cx="52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 – Internet Access and Playback speaker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2"/>
          <p:cNvSpPr txBox="1"/>
          <p:nvPr>
            <p:ph idx="1" type="body"/>
          </p:nvPr>
        </p:nvSpPr>
        <p:spPr>
          <a:xfrm>
            <a:off x="640650" y="1840775"/>
            <a:ext cx="77835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High Level Overview: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Act as wifi 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Access Internet to find playlists (automatically updates along with current times)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Light CNN model to process data sent by STM32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Play songs through speaker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on STM32</a:t>
            </a:r>
            <a:endParaRPr/>
          </a:p>
        </p:txBody>
      </p:sp>
      <p:sp>
        <p:nvSpPr>
          <p:cNvPr id="1021" name="Google Shape;1021;p3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User Button Callback  -&gt; Task record -&gt;  Microphone_sample -&gt; Buffer (through DMA)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Buffer_filled_callback -&gt; Task Preprocess -&gt; arm_FIR_filter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# If possible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Load data through quantized model to identify target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# Else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Preproccessing algorithm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Task_wifi -&gt; connects to rpi -&gt; send data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on RPI</a:t>
            </a:r>
            <a:endParaRPr/>
          </a:p>
        </p:txBody>
      </p:sp>
      <p:sp>
        <p:nvSpPr>
          <p:cNvPr id="1027" name="Google Shape;1027;p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Wifi socket -&gt; connect to STM32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receive data -&gt; apply CNN model -&gt; obtain keywords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switch (keyword)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case (pop) 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case (rock) 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case (play) 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case (next) 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case (...)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Experiment 1 - CNN</a:t>
            </a:r>
            <a:endParaRPr/>
          </a:p>
        </p:txBody>
      </p:sp>
      <p:sp>
        <p:nvSpPr>
          <p:cNvPr id="1033" name="Google Shape;1033;p3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Trained a network on Google’s Keyword and loaded it on Rpi</a:t>
            </a:r>
            <a:endParaRPr/>
          </a:p>
        </p:txBody>
      </p:sp>
      <p:pic>
        <p:nvPicPr>
          <p:cNvPr id="1034" name="Google Shape;10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75" y="1648299"/>
            <a:ext cx="6708076" cy="24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Preliminary Experiment 2 - Playback</a:t>
            </a:r>
            <a:endParaRPr/>
          </a:p>
        </p:txBody>
      </p:sp>
      <p:sp>
        <p:nvSpPr>
          <p:cNvPr id="1040" name="Google Shape;1040;p3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Python code to achieve audio download and playback on PC: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Given a url we can find and download the music from youtube and play it on the PC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