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05" r:id="rId2"/>
    <p:sldId id="366" r:id="rId3"/>
    <p:sldId id="395" r:id="rId4"/>
    <p:sldId id="389" r:id="rId5"/>
    <p:sldId id="390" r:id="rId6"/>
    <p:sldId id="392" r:id="rId7"/>
    <p:sldId id="391" r:id="rId8"/>
    <p:sldId id="396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bledesktop.com/blog/what-is-git-and-why-should-you-use-it" TargetMode="External"/><Relationship Id="rId1" Type="http://schemas.openxmlformats.org/officeDocument/2006/relationships/hyperlink" Target="https://www.atlassian.com/git/tutorials/what-is-git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bledesktop.com/blog/what-is-git-and-why-should-you-use-it" TargetMode="External"/><Relationship Id="rId1" Type="http://schemas.openxmlformats.org/officeDocument/2006/relationships/hyperlink" Target="https://www.atlassian.com/git/tutorials/what-is-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A6902-FE31-4CF8-ADCD-EC8F7D6D0A6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CD0F2-FFC5-490A-B764-4C65893E9860}">
      <dgm:prSet phldrT="[Text]"/>
      <dgm:spPr/>
      <dgm:t>
        <a:bodyPr/>
        <a:lstStyle/>
        <a:p>
          <a:r>
            <a:rPr lang="en-US" dirty="0" err="1" smtClean="0"/>
            <a:t>Git</a:t>
          </a:r>
          <a:endParaRPr lang="en-US" dirty="0"/>
        </a:p>
      </dgm:t>
    </dgm:pt>
    <dgm:pt modelId="{E6284179-C4CD-4181-B9C5-35388D59DAD8}" type="parTrans" cxnId="{7324A4AA-FFEC-4BB0-A184-6E32AFD87B47}">
      <dgm:prSet/>
      <dgm:spPr/>
      <dgm:t>
        <a:bodyPr/>
        <a:lstStyle/>
        <a:p>
          <a:endParaRPr lang="en-US"/>
        </a:p>
      </dgm:t>
    </dgm:pt>
    <dgm:pt modelId="{9BEBADBD-5B16-4281-BC90-6A40002C706D}" type="sibTrans" cxnId="{7324A4AA-FFEC-4BB0-A184-6E32AFD87B47}">
      <dgm:prSet/>
      <dgm:spPr/>
      <dgm:t>
        <a:bodyPr/>
        <a:lstStyle/>
        <a:p>
          <a:endParaRPr lang="en-US"/>
        </a:p>
      </dgm:t>
    </dgm:pt>
    <dgm:pt modelId="{FF32722D-6F70-4B8B-AD79-48152BA02F91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0" i="0" dirty="0" err="1" smtClean="0"/>
            <a:t>Git</a:t>
          </a:r>
          <a:r>
            <a:rPr lang="en-US" b="0" i="0" dirty="0" smtClean="0"/>
            <a:t> for version control</a:t>
          </a:r>
          <a:endParaRPr lang="en-US" dirty="0"/>
        </a:p>
      </dgm:t>
    </dgm:pt>
    <dgm:pt modelId="{5F0BCDCD-3A7A-4B17-98F3-77B8FA90D09D}" type="parTrans" cxnId="{809DF047-52EE-4CAC-B697-2E2518ED2E32}">
      <dgm:prSet/>
      <dgm:spPr/>
      <dgm:t>
        <a:bodyPr/>
        <a:lstStyle/>
        <a:p>
          <a:endParaRPr lang="en-US"/>
        </a:p>
      </dgm:t>
    </dgm:pt>
    <dgm:pt modelId="{73C2F1DA-E7FA-48FC-A8DA-6E48CB7371C9}" type="sibTrans" cxnId="{809DF047-52EE-4CAC-B697-2E2518ED2E32}">
      <dgm:prSet/>
      <dgm:spPr/>
      <dgm:t>
        <a:bodyPr/>
        <a:lstStyle/>
        <a:p>
          <a:endParaRPr lang="en-US"/>
        </a:p>
      </dgm:t>
    </dgm:pt>
    <dgm:pt modelId="{3A436B07-F267-4219-8606-CA8F3D81455A}">
      <dgm:prSet phldrT="[Text]"/>
      <dgm:spPr/>
      <dgm:t>
        <a:bodyPr/>
        <a:lstStyle/>
        <a:p>
          <a:endParaRPr lang="en-US" dirty="0"/>
        </a:p>
      </dgm:t>
    </dgm:pt>
    <dgm:pt modelId="{4497A92C-B9CE-4513-BAF7-319A6D3176F0}" type="sibTrans" cxnId="{DDF423EA-3DC8-4CB2-B558-182D912F3C7A}">
      <dgm:prSet/>
      <dgm:spPr/>
      <dgm:t>
        <a:bodyPr/>
        <a:lstStyle/>
        <a:p>
          <a:endParaRPr lang="en-US"/>
        </a:p>
      </dgm:t>
    </dgm:pt>
    <dgm:pt modelId="{FDB1D229-D675-405D-A859-60AE7BA4DD4D}" type="parTrans" cxnId="{DDF423EA-3DC8-4CB2-B558-182D912F3C7A}">
      <dgm:prSet/>
      <dgm:spPr/>
      <dgm:t>
        <a:bodyPr/>
        <a:lstStyle/>
        <a:p>
          <a:endParaRPr lang="en-US"/>
        </a:p>
      </dgm:t>
    </dgm:pt>
    <dgm:pt modelId="{563C3C83-DC26-405A-BAEB-48321E545340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endParaRPr lang="en-US" dirty="0"/>
        </a:p>
      </dgm:t>
    </dgm:pt>
    <dgm:pt modelId="{8A97DBEB-15BB-4878-89FC-335E80446EF3}" type="parTrans" cxnId="{ADDA8E49-56A8-4277-ADC3-0A17BC1BC2EF}">
      <dgm:prSet/>
      <dgm:spPr/>
      <dgm:t>
        <a:bodyPr/>
        <a:lstStyle/>
        <a:p>
          <a:endParaRPr lang="en-US"/>
        </a:p>
      </dgm:t>
    </dgm:pt>
    <dgm:pt modelId="{C19EBC6D-1D50-4509-9C80-459A298F12AD}" type="sibTrans" cxnId="{ADDA8E49-56A8-4277-ADC3-0A17BC1BC2EF}">
      <dgm:prSet/>
      <dgm:spPr/>
      <dgm:t>
        <a:bodyPr/>
        <a:lstStyle/>
        <a:p>
          <a:endParaRPr lang="en-US"/>
        </a:p>
      </dgm:t>
    </dgm:pt>
    <dgm:pt modelId="{AC84D38E-83C5-4A9D-BC2E-E0B3CF41C9EB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 smtClean="0">
              <a:hlinkClick xmlns:r="http://schemas.openxmlformats.org/officeDocument/2006/relationships" r:id="rId1"/>
            </a:rPr>
            <a:t>https://www.atlassian.com/git/tutorials/what-is-git</a:t>
          </a:r>
          <a:endParaRPr lang="en-US" dirty="0"/>
        </a:p>
      </dgm:t>
    </dgm:pt>
    <dgm:pt modelId="{C755FABB-1F6D-4EA3-AEF4-6154F2950033}" type="parTrans" cxnId="{A6F1FCE3-0BD3-4C0D-BEE3-0EAFB3F60F39}">
      <dgm:prSet/>
      <dgm:spPr/>
    </dgm:pt>
    <dgm:pt modelId="{BA6A0759-657E-466A-BC6E-40C2685E9F01}" type="sibTrans" cxnId="{A6F1FCE3-0BD3-4C0D-BEE3-0EAFB3F60F39}">
      <dgm:prSet/>
      <dgm:spPr/>
    </dgm:pt>
    <dgm:pt modelId="{6ADB46E6-A18A-40DB-ACB6-F899DDDDA12B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 smtClean="0">
              <a:hlinkClick xmlns:r="http://schemas.openxmlformats.org/officeDocument/2006/relationships" r:id="rId2"/>
            </a:rPr>
            <a:t>https://www.nobledesktop.com/blog/what-is-git-and-why-should-you-use-it</a:t>
          </a:r>
          <a:endParaRPr lang="en-US" dirty="0"/>
        </a:p>
      </dgm:t>
    </dgm:pt>
    <dgm:pt modelId="{B9D23871-282D-4F35-8EB0-2413BB44D2D6}" type="parTrans" cxnId="{1317D794-4958-4A0E-9CD2-3B7BBAB7F1CC}">
      <dgm:prSet/>
      <dgm:spPr/>
    </dgm:pt>
    <dgm:pt modelId="{3142D006-787F-4D8A-9631-588CF5A7D7E9}" type="sibTrans" cxnId="{1317D794-4958-4A0E-9CD2-3B7BBAB7F1CC}">
      <dgm:prSet/>
      <dgm:spPr/>
    </dgm:pt>
    <dgm:pt modelId="{785C27EA-51B1-49CF-8D7E-5C8F1E961A50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 smtClean="0"/>
            <a:t>https://kinsta.com/knowledgebase/what-is-github/</a:t>
          </a:r>
          <a:endParaRPr lang="en-US" dirty="0"/>
        </a:p>
      </dgm:t>
    </dgm:pt>
    <dgm:pt modelId="{A34BFFA5-72CC-4F5B-BA11-8BAD93857963}" type="parTrans" cxnId="{4E98FC85-9AFF-4C8D-B150-DB08F2B2B02B}">
      <dgm:prSet/>
      <dgm:spPr/>
    </dgm:pt>
    <dgm:pt modelId="{B388A81E-0D64-42C2-9089-4C335BD95AC5}" type="sibTrans" cxnId="{4E98FC85-9AFF-4C8D-B150-DB08F2B2B02B}">
      <dgm:prSet/>
      <dgm:spPr/>
    </dgm:pt>
    <dgm:pt modelId="{2601D858-A6A5-4FAB-AA1F-77E669DC6C83}" type="pres">
      <dgm:prSet presAssocID="{FEBA6902-FE31-4CF8-ADCD-EC8F7D6D0A6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6B76B0-3838-4CC2-AFE3-2061FCCEC460}" type="pres">
      <dgm:prSet presAssocID="{3A436B07-F267-4219-8606-CA8F3D81455A}" presName="composite" presStyleCnt="0"/>
      <dgm:spPr/>
    </dgm:pt>
    <dgm:pt modelId="{D01A610F-14C3-4D58-B6BA-1999163D100A}" type="pres">
      <dgm:prSet presAssocID="{3A436B07-F267-4219-8606-CA8F3D81455A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1D766-E71F-44DA-A11C-61F2D4571E9E}" type="pres">
      <dgm:prSet presAssocID="{3A436B07-F267-4219-8606-CA8F3D81455A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63328-7A6D-4212-AA38-6F76AD747022}" type="pres">
      <dgm:prSet presAssocID="{3A436B07-F267-4219-8606-CA8F3D81455A}" presName="Accent" presStyleLbl="parChTrans1D1" presStyleIdx="0" presStyleCnt="1"/>
      <dgm:spPr/>
    </dgm:pt>
    <dgm:pt modelId="{614CFAD9-CFCE-4156-ADD8-B1E64281448B}" type="pres">
      <dgm:prSet presAssocID="{3A436B07-F267-4219-8606-CA8F3D81455A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0CBA9-0DE3-40F2-8F78-4E721EB3E3D9}" type="presOf" srcId="{785C27EA-51B1-49CF-8D7E-5C8F1E961A50}" destId="{614CFAD9-CFCE-4156-ADD8-B1E64281448B}" srcOrd="0" destOrd="3" presId="urn:microsoft.com/office/officeart/2011/layout/TabList"/>
    <dgm:cxn modelId="{35177603-1F60-421D-AD7C-D11FBDAB0B7D}" type="presOf" srcId="{FEBA6902-FE31-4CF8-ADCD-EC8F7D6D0A6D}" destId="{2601D858-A6A5-4FAB-AA1F-77E669DC6C83}" srcOrd="0" destOrd="0" presId="urn:microsoft.com/office/officeart/2011/layout/TabList"/>
    <dgm:cxn modelId="{3E871139-EB57-4D79-B3A6-7CF0E8B24420}" type="presOf" srcId="{563C3C83-DC26-405A-BAEB-48321E545340}" destId="{614CFAD9-CFCE-4156-ADD8-B1E64281448B}" srcOrd="0" destOrd="4" presId="urn:microsoft.com/office/officeart/2011/layout/TabList"/>
    <dgm:cxn modelId="{ADDA8E49-56A8-4277-ADC3-0A17BC1BC2EF}" srcId="{3A436B07-F267-4219-8606-CA8F3D81455A}" destId="{563C3C83-DC26-405A-BAEB-48321E545340}" srcOrd="5" destOrd="0" parTransId="{8A97DBEB-15BB-4878-89FC-335E80446EF3}" sibTransId="{C19EBC6D-1D50-4509-9C80-459A298F12AD}"/>
    <dgm:cxn modelId="{8F596B80-6A26-47C9-BB9B-9A37150EA6A3}" type="presOf" srcId="{6ADB46E6-A18A-40DB-ACB6-F899DDDDA12B}" destId="{614CFAD9-CFCE-4156-ADD8-B1E64281448B}" srcOrd="0" destOrd="2" presId="urn:microsoft.com/office/officeart/2011/layout/TabList"/>
    <dgm:cxn modelId="{CA24DCEA-D3C4-472E-B127-7029639867FD}" type="presOf" srcId="{FF32722D-6F70-4B8B-AD79-48152BA02F91}" destId="{614CFAD9-CFCE-4156-ADD8-B1E64281448B}" srcOrd="0" destOrd="0" presId="urn:microsoft.com/office/officeart/2011/layout/TabList"/>
    <dgm:cxn modelId="{7D1050D3-D9D3-48B0-B2A1-9EC92D22CC03}" type="presOf" srcId="{628CD0F2-FFC5-490A-B764-4C65893E9860}" destId="{D01A610F-14C3-4D58-B6BA-1999163D100A}" srcOrd="0" destOrd="0" presId="urn:microsoft.com/office/officeart/2011/layout/TabList"/>
    <dgm:cxn modelId="{C3CAE254-B507-41DF-ABE9-764F54D282CE}" type="presOf" srcId="{AC84D38E-83C5-4A9D-BC2E-E0B3CF41C9EB}" destId="{614CFAD9-CFCE-4156-ADD8-B1E64281448B}" srcOrd="0" destOrd="1" presId="urn:microsoft.com/office/officeart/2011/layout/TabList"/>
    <dgm:cxn modelId="{1CE31A1F-9E50-4837-A575-62AD7271D01F}" type="presOf" srcId="{3A436B07-F267-4219-8606-CA8F3D81455A}" destId="{F171D766-E71F-44DA-A11C-61F2D4571E9E}" srcOrd="0" destOrd="0" presId="urn:microsoft.com/office/officeart/2011/layout/TabList"/>
    <dgm:cxn modelId="{A6F1FCE3-0BD3-4C0D-BEE3-0EAFB3F60F39}" srcId="{3A436B07-F267-4219-8606-CA8F3D81455A}" destId="{AC84D38E-83C5-4A9D-BC2E-E0B3CF41C9EB}" srcOrd="2" destOrd="0" parTransId="{C755FABB-1F6D-4EA3-AEF4-6154F2950033}" sibTransId="{BA6A0759-657E-466A-BC6E-40C2685E9F01}"/>
    <dgm:cxn modelId="{809DF047-52EE-4CAC-B697-2E2518ED2E32}" srcId="{3A436B07-F267-4219-8606-CA8F3D81455A}" destId="{FF32722D-6F70-4B8B-AD79-48152BA02F91}" srcOrd="1" destOrd="0" parTransId="{5F0BCDCD-3A7A-4B17-98F3-77B8FA90D09D}" sibTransId="{73C2F1DA-E7FA-48FC-A8DA-6E48CB7371C9}"/>
    <dgm:cxn modelId="{DDF423EA-3DC8-4CB2-B558-182D912F3C7A}" srcId="{FEBA6902-FE31-4CF8-ADCD-EC8F7D6D0A6D}" destId="{3A436B07-F267-4219-8606-CA8F3D81455A}" srcOrd="0" destOrd="0" parTransId="{FDB1D229-D675-405D-A859-60AE7BA4DD4D}" sibTransId="{4497A92C-B9CE-4513-BAF7-319A6D3176F0}"/>
    <dgm:cxn modelId="{7324A4AA-FFEC-4BB0-A184-6E32AFD87B47}" srcId="{3A436B07-F267-4219-8606-CA8F3D81455A}" destId="{628CD0F2-FFC5-490A-B764-4C65893E9860}" srcOrd="0" destOrd="0" parTransId="{E6284179-C4CD-4181-B9C5-35388D59DAD8}" sibTransId="{9BEBADBD-5B16-4281-BC90-6A40002C706D}"/>
    <dgm:cxn modelId="{4E98FC85-9AFF-4C8D-B150-DB08F2B2B02B}" srcId="{3A436B07-F267-4219-8606-CA8F3D81455A}" destId="{785C27EA-51B1-49CF-8D7E-5C8F1E961A50}" srcOrd="4" destOrd="0" parTransId="{A34BFFA5-72CC-4F5B-BA11-8BAD93857963}" sibTransId="{B388A81E-0D64-42C2-9089-4C335BD95AC5}"/>
    <dgm:cxn modelId="{1317D794-4958-4A0E-9CD2-3B7BBAB7F1CC}" srcId="{3A436B07-F267-4219-8606-CA8F3D81455A}" destId="{6ADB46E6-A18A-40DB-ACB6-F899DDDDA12B}" srcOrd="3" destOrd="0" parTransId="{B9D23871-282D-4F35-8EB0-2413BB44D2D6}" sibTransId="{3142D006-787F-4D8A-9631-588CF5A7D7E9}"/>
    <dgm:cxn modelId="{FAABA2D1-C5C5-4F19-824D-044A63A2473D}" type="presParOf" srcId="{2601D858-A6A5-4FAB-AA1F-77E669DC6C83}" destId="{876B76B0-3838-4CC2-AFE3-2061FCCEC460}" srcOrd="0" destOrd="0" presId="urn:microsoft.com/office/officeart/2011/layout/TabList"/>
    <dgm:cxn modelId="{9416E957-29C8-4F61-A9F2-8F22FFA0FB07}" type="presParOf" srcId="{876B76B0-3838-4CC2-AFE3-2061FCCEC460}" destId="{D01A610F-14C3-4D58-B6BA-1999163D100A}" srcOrd="0" destOrd="0" presId="urn:microsoft.com/office/officeart/2011/layout/TabList"/>
    <dgm:cxn modelId="{8E52E71C-E89F-4A3D-AB34-5745B8BD1F61}" type="presParOf" srcId="{876B76B0-3838-4CC2-AFE3-2061FCCEC460}" destId="{F171D766-E71F-44DA-A11C-61F2D4571E9E}" srcOrd="1" destOrd="0" presId="urn:microsoft.com/office/officeart/2011/layout/TabList"/>
    <dgm:cxn modelId="{C092462C-B90B-4716-8FB9-407BE82F3935}" type="presParOf" srcId="{876B76B0-3838-4CC2-AFE3-2061FCCEC460}" destId="{8B563328-7A6D-4212-AA38-6F76AD747022}" srcOrd="2" destOrd="0" presId="urn:microsoft.com/office/officeart/2011/layout/TabList"/>
    <dgm:cxn modelId="{23539329-CA84-4477-9A78-D2B0010E0889}" type="presParOf" srcId="{2601D858-A6A5-4FAB-AA1F-77E669DC6C83}" destId="{614CFAD9-CFCE-4156-ADD8-B1E64281448B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63328-7A6D-4212-AA38-6F76AD747022}">
      <dsp:nvSpPr>
        <dsp:cNvPr id="0" name=""/>
        <dsp:cNvSpPr/>
      </dsp:nvSpPr>
      <dsp:spPr>
        <a:xfrm>
          <a:off x="0" y="1576335"/>
          <a:ext cx="860232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A610F-14C3-4D58-B6BA-1999163D100A}">
      <dsp:nvSpPr>
        <dsp:cNvPr id="0" name=""/>
        <dsp:cNvSpPr/>
      </dsp:nvSpPr>
      <dsp:spPr>
        <a:xfrm>
          <a:off x="2236604" y="0"/>
          <a:ext cx="6365720" cy="157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Git</a:t>
          </a:r>
          <a:endParaRPr lang="en-US" sz="6500" kern="1200" dirty="0"/>
        </a:p>
      </dsp:txBody>
      <dsp:txXfrm>
        <a:off x="2236604" y="0"/>
        <a:ext cx="6365720" cy="1576335"/>
      </dsp:txXfrm>
    </dsp:sp>
    <dsp:sp modelId="{F171D766-E71F-44DA-A11C-61F2D4571E9E}">
      <dsp:nvSpPr>
        <dsp:cNvPr id="0" name=""/>
        <dsp:cNvSpPr/>
      </dsp:nvSpPr>
      <dsp:spPr>
        <a:xfrm>
          <a:off x="0" y="0"/>
          <a:ext cx="2236604" cy="1576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6964" y="76964"/>
        <a:ext cx="2082676" cy="1499371"/>
      </dsp:txXfrm>
    </dsp:sp>
    <dsp:sp modelId="{614CFAD9-CFCE-4156-ADD8-B1E64281448B}">
      <dsp:nvSpPr>
        <dsp:cNvPr id="0" name=""/>
        <dsp:cNvSpPr/>
      </dsp:nvSpPr>
      <dsp:spPr>
        <a:xfrm>
          <a:off x="0" y="1576335"/>
          <a:ext cx="8602325" cy="3153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••"/>
          </a:pPr>
          <a:r>
            <a:rPr lang="en-US" sz="2900" b="0" i="0" kern="1200" dirty="0" err="1" smtClean="0"/>
            <a:t>Git</a:t>
          </a:r>
          <a:r>
            <a:rPr lang="en-US" sz="2900" b="0" i="0" kern="1200" dirty="0" smtClean="0"/>
            <a:t> for version control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••"/>
          </a:pPr>
          <a:r>
            <a:rPr lang="en-US" sz="2900" kern="1200" dirty="0" smtClean="0">
              <a:hlinkClick xmlns:r="http://schemas.openxmlformats.org/officeDocument/2006/relationships" r:id="rId1"/>
            </a:rPr>
            <a:t>https://www.atlassian.com/git/tutorials/what-is-git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••"/>
          </a:pPr>
          <a:r>
            <a:rPr lang="en-US" sz="2900" kern="1200" dirty="0" smtClean="0">
              <a:hlinkClick xmlns:r="http://schemas.openxmlformats.org/officeDocument/2006/relationships" r:id="rId2"/>
            </a:rPr>
            <a:t>https://www.nobledesktop.com/blog/what-is-git-and-why-should-you-use-it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••"/>
          </a:pPr>
          <a:r>
            <a:rPr lang="en-US" sz="2900" kern="1200" dirty="0" smtClean="0"/>
            <a:t>https://kinsta.com/knowledgebase/what-is-github/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••"/>
          </a:pPr>
          <a:endParaRPr lang="en-US" sz="2900" kern="1200" dirty="0"/>
        </a:p>
      </dsp:txBody>
      <dsp:txXfrm>
        <a:off x="0" y="1576335"/>
        <a:ext cx="8602325" cy="3153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15443"/>
            <a:ext cx="2208213" cy="484409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1" y="6462712"/>
            <a:ext cx="9144002" cy="395288"/>
          </a:xfrm>
          <a:prstGeom prst="rect">
            <a:avLst/>
          </a:prstGeom>
          <a:gradFill>
            <a:gsLst>
              <a:gs pos="0">
                <a:schemeClr val="accent4">
                  <a:lumOff val="28974"/>
                </a:schemeClr>
              </a:gs>
              <a:gs pos="34999">
                <a:srgbClr val="CFCFCF"/>
              </a:gs>
              <a:gs pos="100000">
                <a:schemeClr val="accent4">
                  <a:lumOff val="48879"/>
                </a:schemeClr>
              </a:gs>
            </a:gsLst>
            <a:lin ang="16200000"/>
          </a:gradFill>
          <a:ln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-1588" y="6600825"/>
            <a:ext cx="9153526" cy="260350"/>
          </a:xfrm>
          <a:prstGeom prst="rect">
            <a:avLst/>
          </a:prstGeom>
          <a:gradFill>
            <a:gsLst>
              <a:gs pos="0">
                <a:srgbClr val="2E3A6E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fld id="{5FF67088-BC47-41DF-97EE-FA512063E7FF}" type="slidenum">
              <a:rPr lang="en-GB" smtClean="0">
                <a:solidFill>
                  <a:schemeClr val="bg1"/>
                </a:solidFill>
              </a:rPr>
              <a:t>‹#›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-1" y="-1"/>
            <a:ext cx="9144002" cy="1601789"/>
          </a:xfrm>
          <a:prstGeom prst="rect">
            <a:avLst/>
          </a:prstGeom>
          <a:gradFill>
            <a:gsLst>
              <a:gs pos="0">
                <a:schemeClr val="accent4">
                  <a:lumOff val="28974"/>
                </a:schemeClr>
              </a:gs>
              <a:gs pos="34999">
                <a:srgbClr val="CFCFCF"/>
              </a:gs>
              <a:gs pos="100000">
                <a:schemeClr val="accent4">
                  <a:lumOff val="48879"/>
                </a:schemeClr>
              </a:gs>
            </a:gsLst>
            <a:lin ang="16200000"/>
          </a:gradFill>
          <a:ln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350" y="1371600"/>
            <a:ext cx="9145588" cy="260350"/>
          </a:xfrm>
          <a:prstGeom prst="rect">
            <a:avLst/>
          </a:prstGeom>
          <a:gradFill>
            <a:gsLst>
              <a:gs pos="0">
                <a:srgbClr val="2E3A6E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fld id="{5FF67088-BC47-41DF-97EE-FA512063E7FF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/>
          </a:p>
        </p:txBody>
      </p:sp>
      <p:pic>
        <p:nvPicPr>
          <p:cNvPr id="44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37" y="1295400"/>
            <a:ext cx="365126" cy="404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62" y="1362075"/>
            <a:ext cx="244476" cy="27305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4295775" y="1343454"/>
            <a:ext cx="365125" cy="264255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283490" y="76200"/>
            <a:ext cx="8602326" cy="1289479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285078" y="1653757"/>
            <a:ext cx="8600738" cy="4824685"/>
          </a:xfrm>
          <a:prstGeom prst="rect">
            <a:avLst/>
          </a:prstGeom>
        </p:spPr>
        <p:txBody>
          <a:bodyPr>
            <a:normAutofit/>
          </a:bodyPr>
          <a:lstStyle>
            <a:lvl1pPr marL="249381" indent="-249381">
              <a:buSzPct val="70000"/>
              <a:buBlip>
                <a:blip r:embed="rId5"/>
              </a:buBlip>
              <a:defRPr sz="3600"/>
            </a:lvl1pPr>
            <a:lvl2pPr marL="571500" indent="-228600">
              <a:buSzPct val="60000"/>
              <a:buBlip>
                <a:blip r:embed="rId5"/>
              </a:buBlip>
              <a:defRPr sz="3300"/>
            </a:lvl2pPr>
            <a:lvl3pPr marL="1076036" indent="-187036">
              <a:buSzPct val="50000"/>
              <a:buBlip>
                <a:blip r:embed="rId5"/>
              </a:buBlip>
              <a:defRPr sz="2700"/>
            </a:lvl3pPr>
            <a:lvl4pPr indent="952500"/>
            <a:lvl5pPr indent="119380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9" name="Shape 49"/>
          <p:cNvSpPr/>
          <p:nvPr/>
        </p:nvSpPr>
        <p:spPr>
          <a:xfrm>
            <a:off x="3154605" y="6555669"/>
            <a:ext cx="307248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EFEFE"/>
                </a:solidFill>
              </a:defRPr>
            </a:lvl1pPr>
          </a:lstStyle>
          <a:p>
            <a:r>
              <a:t>Pan-Atlantic University (PAU)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0"/>
            <a:ext cx="8228013" cy="377825"/>
          </a:xfrm>
          <a:prstGeom prst="rect">
            <a:avLst/>
          </a:prstGeom>
          <a:solidFill>
            <a:srgbClr val="2E3A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100000"/>
              </a:lnSpc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6602412"/>
            <a:ext cx="8228013" cy="26988"/>
          </a:xfrm>
          <a:prstGeom prst="rect">
            <a:avLst/>
          </a:prstGeom>
          <a:solidFill>
            <a:srgbClr val="002060"/>
          </a:solidFill>
          <a:ln w="25560">
            <a:solidFill>
              <a:srgbClr val="2E3A6E"/>
            </a:solidFill>
          </a:ln>
        </p:spPr>
        <p:txBody>
          <a:bodyPr lIns="45719" rIns="45719" anchor="ctr"/>
          <a:lstStyle/>
          <a:p>
            <a:pPr>
              <a:lnSpc>
                <a:spcPct val="100000"/>
              </a:lnSpc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6375" y="6246812"/>
            <a:ext cx="2111375" cy="1956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61912"/>
            <a:ext cx="8205788" cy="154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05788" cy="5253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4572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9144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13716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18288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Topics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7343022"/>
              </p:ext>
            </p:extLst>
          </p:nvPr>
        </p:nvGraphicFramePr>
        <p:xfrm>
          <a:off x="283490" y="1705009"/>
          <a:ext cx="8602325" cy="4729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6844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Git</a:t>
            </a:r>
            <a:r>
              <a:rPr lang="en-US" dirty="0"/>
              <a:t> is a distributed version control system (VCS) for tracking changes in source code during software development.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designed to handle everything from small to very large projects with speed and efficiency.</a:t>
            </a:r>
          </a:p>
        </p:txBody>
      </p:sp>
      <p:pic>
        <p:nvPicPr>
          <p:cNvPr id="1026" name="Picture 2" descr="https://upload.wikimedia.org/wikipedia/commons/9/9b/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38" y="317890"/>
            <a:ext cx="1678045" cy="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8644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By far, the most widely used modern version control system in the world today is </a:t>
            </a:r>
            <a:r>
              <a:rPr lang="en-US" dirty="0" err="1"/>
              <a:t>Git</a:t>
            </a:r>
            <a:r>
              <a:rPr lang="en-US" dirty="0"/>
              <a:t>. </a:t>
            </a:r>
            <a:r>
              <a:rPr lang="en-US" dirty="0" err="1"/>
              <a:t>Git</a:t>
            </a:r>
            <a:r>
              <a:rPr lang="en-US" dirty="0"/>
              <a:t> is a mature, actively maintained </a:t>
            </a:r>
            <a:r>
              <a:rPr lang="en-US" dirty="0" smtClean="0"/>
              <a:t>open-source </a:t>
            </a:r>
            <a:r>
              <a:rPr lang="en-US" dirty="0"/>
              <a:t>project originally developed in 2005 by Linus Torvalds, the famous creator of the Linux operating system kernel.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staggering number of software projects rely on </a:t>
            </a:r>
            <a:r>
              <a:rPr lang="en-US" dirty="0" err="1"/>
              <a:t>Git</a:t>
            </a:r>
            <a:r>
              <a:rPr lang="en-US" dirty="0"/>
              <a:t> for version control, including commercial projects as well as open source. </a:t>
            </a:r>
            <a:endParaRPr lang="en-US" dirty="0" smtClean="0"/>
          </a:p>
          <a:p>
            <a:pPr algn="just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works well on a wide range of operating systems and IDEs (Integrated Development Environments).</a:t>
            </a:r>
          </a:p>
        </p:txBody>
      </p:sp>
      <p:pic>
        <p:nvPicPr>
          <p:cNvPr id="1026" name="Picture 2" descr="https://upload.wikimedia.org/wikipedia/commons/9/9b/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38" y="317890"/>
            <a:ext cx="1678045" cy="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01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Git</a:t>
            </a:r>
            <a:r>
              <a:rPr lang="en-US" dirty="0"/>
              <a:t> is the most commonly used version control system. </a:t>
            </a:r>
            <a:r>
              <a:rPr lang="en-US" dirty="0" err="1"/>
              <a:t>Git</a:t>
            </a:r>
            <a:r>
              <a:rPr lang="en-US" dirty="0"/>
              <a:t> tracks the changes you make to files, so you have a record of what has been done, and you can revert to specific versions should you ever need to. </a:t>
            </a:r>
            <a:endParaRPr lang="en-US" dirty="0" smtClean="0"/>
          </a:p>
          <a:p>
            <a:pPr algn="just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also makes collaboration easier, allowing changes by multiple people to all be merged into one source. </a:t>
            </a:r>
          </a:p>
          <a:p>
            <a:pPr algn="just"/>
            <a:r>
              <a:rPr lang="en-US" dirty="0"/>
              <a:t>So regardless of whether you write code that only you will see, or work as part of a team, </a:t>
            </a:r>
            <a:r>
              <a:rPr lang="en-US" dirty="0" err="1"/>
              <a:t>Git</a:t>
            </a:r>
            <a:r>
              <a:rPr lang="en-US" dirty="0"/>
              <a:t> will be useful for you.</a:t>
            </a:r>
          </a:p>
        </p:txBody>
      </p:sp>
      <p:pic>
        <p:nvPicPr>
          <p:cNvPr id="1026" name="Picture 2" descr="https://upload.wikimedia.org/wikipedia/commons/9/9b/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38" y="317890"/>
            <a:ext cx="1678045" cy="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561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Git</a:t>
            </a:r>
            <a:r>
              <a:rPr lang="en-US" dirty="0"/>
              <a:t> is software that runs locally. Your files and their history are stored on your computer. You can also use online hosts (such as 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 or </a:t>
            </a:r>
            <a:r>
              <a:rPr lang="en-US" dirty="0" err="1">
                <a:hlinkClick r:id="rId3"/>
              </a:rPr>
              <a:t>Bitbucket</a:t>
            </a:r>
            <a:r>
              <a:rPr lang="en-US" dirty="0"/>
              <a:t>) to store a copy of the files and their revision history. </a:t>
            </a:r>
            <a:endParaRPr lang="en-US" dirty="0" smtClean="0"/>
          </a:p>
          <a:p>
            <a:pPr algn="just"/>
            <a:r>
              <a:rPr lang="en-US" dirty="0" smtClean="0"/>
              <a:t>Having </a:t>
            </a:r>
            <a:r>
              <a:rPr lang="en-US" dirty="0"/>
              <a:t>a centrally located place where you can upload your changes and download changes from others, enable you to collaborate more easily with other developers. </a:t>
            </a:r>
            <a:r>
              <a:rPr lang="en-US" dirty="0" err="1"/>
              <a:t>Git</a:t>
            </a:r>
            <a:r>
              <a:rPr lang="en-US" dirty="0"/>
              <a:t> can automatically merge the changes, so two people can even work on different parts of the same file and later merge those changes without loosing each other’s work!</a:t>
            </a:r>
          </a:p>
        </p:txBody>
      </p:sp>
      <p:pic>
        <p:nvPicPr>
          <p:cNvPr id="1026" name="Picture 2" descr="https://upload.wikimedia.org/wikipedia/commons/9/9b/Co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38" y="317890"/>
            <a:ext cx="1678045" cy="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860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Practical session – Getting </a:t>
            </a:r>
            <a:br>
              <a:rPr lang="en-US" b="1" dirty="0" smtClean="0"/>
            </a:b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endParaRPr lang="en-US" dirty="0" smtClean="0"/>
          </a:p>
          <a:p>
            <a:pPr algn="just"/>
            <a:r>
              <a:rPr lang="en-US" dirty="0" smtClean="0"/>
              <a:t>https</a:t>
            </a:r>
            <a:r>
              <a:rPr lang="en-US" dirty="0"/>
              <a:t>://phoenixnap.com/kb/how-to-install-git-windows</a:t>
            </a:r>
          </a:p>
        </p:txBody>
      </p:sp>
      <p:pic>
        <p:nvPicPr>
          <p:cNvPr id="1026" name="Picture 2" descr="https://upload.wikimedia.org/wikipedia/commons/9/9b/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38" y="317890"/>
            <a:ext cx="1678045" cy="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852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err="1"/>
              <a:t>Git</a:t>
            </a:r>
            <a:r>
              <a:rPr lang="en-US" dirty="0"/>
              <a:t> commands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dirty="0" smtClean="0"/>
              <a:t>Create a directory  </a:t>
            </a:r>
            <a:r>
              <a:rPr lang="en-US" b="1" dirty="0" smtClean="0"/>
              <a:t>- </a:t>
            </a:r>
            <a:r>
              <a:rPr lang="en-US" b="1" dirty="0"/>
              <a:t> </a:t>
            </a:r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b="1" dirty="0" err="1"/>
              <a:t>codegit</a:t>
            </a:r>
            <a:endParaRPr lang="en-US" b="1" dirty="0" smtClean="0"/>
          </a:p>
          <a:p>
            <a:pPr algn="just"/>
            <a:r>
              <a:rPr lang="en-US" dirty="0" smtClean="0"/>
              <a:t>Go into that directory</a:t>
            </a:r>
          </a:p>
          <a:p>
            <a:r>
              <a:rPr lang="en-US" b="1" dirty="0" smtClean="0"/>
              <a:t> </a:t>
            </a:r>
            <a:r>
              <a:rPr lang="en-US" b="1" dirty="0"/>
              <a:t>cd 'C:\Users\kazeem\Desktop\PAU\2023-2024 academic </a:t>
            </a:r>
            <a:r>
              <a:rPr lang="en-US" b="1" dirty="0" smtClean="0"/>
              <a:t>session\Masters\</a:t>
            </a:r>
            <a:r>
              <a:rPr lang="en-US" b="1" dirty="0" err="1" smtClean="0"/>
              <a:t>codegit</a:t>
            </a:r>
            <a:r>
              <a:rPr lang="en-US" b="1" dirty="0"/>
              <a:t>‘</a:t>
            </a:r>
            <a:endParaRPr lang="en-US" b="1" dirty="0" smtClean="0"/>
          </a:p>
          <a:p>
            <a:r>
              <a:rPr lang="en-US" dirty="0" smtClean="0"/>
              <a:t>Initializing your project or files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endParaRPr lang="en-US" b="1" dirty="0" smtClean="0"/>
          </a:p>
          <a:p>
            <a:r>
              <a:rPr lang="en-US" dirty="0" smtClean="0"/>
              <a:t>Saving our process - 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add .</a:t>
            </a:r>
          </a:p>
          <a:p>
            <a:r>
              <a:rPr lang="en-US" dirty="0" smtClean="0"/>
              <a:t>Commit changes to memory </a:t>
            </a:r>
            <a:r>
              <a:rPr lang="en-US" b="1" dirty="0" smtClean="0"/>
              <a:t> </a:t>
            </a:r>
            <a:r>
              <a:rPr lang="en-US" b="1" dirty="0" err="1"/>
              <a:t>git</a:t>
            </a:r>
            <a:r>
              <a:rPr lang="en-US" b="1" dirty="0"/>
              <a:t> commit -m 'added our </a:t>
            </a:r>
            <a:r>
              <a:rPr lang="en-US" b="1" dirty="0" err="1"/>
              <a:t>svm</a:t>
            </a:r>
            <a:r>
              <a:rPr lang="en-US" b="1" dirty="0"/>
              <a:t> </a:t>
            </a:r>
            <a:r>
              <a:rPr lang="en-US" b="1" dirty="0" smtClean="0"/>
              <a:t>code‘</a:t>
            </a:r>
          </a:p>
          <a:p>
            <a:r>
              <a:rPr lang="en-US" dirty="0" smtClean="0"/>
              <a:t>List the items in a directory </a:t>
            </a:r>
            <a:r>
              <a:rPr lang="en-US" b="1" dirty="0" smtClean="0"/>
              <a:t> </a:t>
            </a:r>
            <a:r>
              <a:rPr lang="en-US" b="1" dirty="0" err="1"/>
              <a:t>ls</a:t>
            </a:r>
            <a:endParaRPr lang="en-US" b="1" dirty="0"/>
          </a:p>
          <a:p>
            <a:r>
              <a:rPr lang="en-US" dirty="0" smtClean="0"/>
              <a:t>Get the history of saved changes 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smtClean="0"/>
              <a:t>log</a:t>
            </a:r>
          </a:p>
          <a:p>
            <a:r>
              <a:rPr lang="en-US" dirty="0"/>
              <a:t>To row to a specific commit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checkout  181504e63ae2d4537b94e2d1f27d0585ad1d9009</a:t>
            </a:r>
            <a:endParaRPr lang="en-US" b="1" dirty="0" smtClean="0"/>
          </a:p>
          <a:p>
            <a:r>
              <a:rPr lang="en-US" dirty="0" smtClean="0"/>
              <a:t>Get a list of previous checkouts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reflog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To </a:t>
            </a:r>
            <a:r>
              <a:rPr lang="en-US" dirty="0"/>
              <a:t>row </a:t>
            </a:r>
            <a:r>
              <a:rPr lang="en-US" dirty="0" smtClean="0"/>
              <a:t>to </a:t>
            </a:r>
            <a:r>
              <a:rPr lang="en-US" dirty="0"/>
              <a:t>a specific commit</a:t>
            </a:r>
            <a:r>
              <a:rPr lang="en-US" dirty="0" smtClean="0"/>
              <a:t>, </a:t>
            </a:r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smtClean="0"/>
              <a:t>HEAD~2</a:t>
            </a:r>
          </a:p>
        </p:txBody>
      </p:sp>
      <p:pic>
        <p:nvPicPr>
          <p:cNvPr id="1026" name="Picture 2" descr="https://upload.wikimedia.org/wikipedia/commons/9/9b/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38" y="317890"/>
            <a:ext cx="1678045" cy="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033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Git</a:t>
            </a:r>
            <a:r>
              <a:rPr lang="en-US" sz="4000" dirty="0" smtClean="0"/>
              <a:t> commands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revert a commit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revert &lt;commit </a:t>
            </a:r>
            <a:r>
              <a:rPr lang="en-US" b="1" dirty="0" smtClean="0"/>
              <a:t>hash&gt;</a:t>
            </a:r>
          </a:p>
          <a:p>
            <a:pPr algn="just"/>
            <a:r>
              <a:rPr lang="en-US" dirty="0"/>
              <a:t>can we go to an earlier </a:t>
            </a:r>
            <a:r>
              <a:rPr lang="en-US" dirty="0" smtClean="0"/>
              <a:t>revert? Use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reset --hard </a:t>
            </a:r>
            <a:r>
              <a:rPr lang="en-US" b="1" dirty="0" smtClean="0"/>
              <a:t>&lt;commit hash&gt;</a:t>
            </a:r>
            <a:endParaRPr lang="en-US" b="1" dirty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to move changes in a branch to the main </a:t>
            </a:r>
            <a:r>
              <a:rPr lang="en-US" dirty="0" smtClean="0"/>
              <a:t>branch</a:t>
            </a:r>
          </a:p>
          <a:p>
            <a:pPr algn="just"/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smtClean="0"/>
              <a:t>main</a:t>
            </a:r>
          </a:p>
          <a:p>
            <a:pPr algn="just"/>
            <a:r>
              <a:rPr lang="en-US" b="1" dirty="0" err="1"/>
              <a:t>git</a:t>
            </a:r>
            <a:r>
              <a:rPr lang="en-US" b="1" dirty="0"/>
              <a:t> merge branch-name</a:t>
            </a:r>
            <a:endParaRPr lang="en-US" b="1" dirty="0" smtClean="0"/>
          </a:p>
          <a:p>
            <a:pPr algn="just"/>
            <a:endParaRPr lang="en-US" dirty="0" smtClean="0"/>
          </a:p>
        </p:txBody>
      </p:sp>
      <p:pic>
        <p:nvPicPr>
          <p:cNvPr id="1026" name="Picture 2" descr="https://upload.wikimedia.org/wikipedia/commons/9/9b/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38" y="317890"/>
            <a:ext cx="1678045" cy="9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921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111773</TotalTime>
  <Words>384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Roman</vt:lpstr>
      <vt:lpstr>Symbol</vt:lpstr>
      <vt:lpstr>Times New Roman</vt:lpstr>
      <vt:lpstr>Default</vt:lpstr>
      <vt:lpstr>Weekly Topics</vt:lpstr>
      <vt:lpstr>What is Git</vt:lpstr>
      <vt:lpstr>What is Git</vt:lpstr>
      <vt:lpstr>Why use Git</vt:lpstr>
      <vt:lpstr>Why use Git</vt:lpstr>
      <vt:lpstr>Practical session – Getting  Git</vt:lpstr>
      <vt:lpstr>Git commands</vt:lpstr>
      <vt:lpstr> Git commands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ISM105 - Introduction to Computer Science and Computer Tools</dc:title>
  <dc:creator>Pius Onobhayedo</dc:creator>
  <cp:lastModifiedBy>kazeem</cp:lastModifiedBy>
  <cp:revision>928</cp:revision>
  <dcterms:modified xsi:type="dcterms:W3CDTF">2023-11-20T10:43:30Z</dcterms:modified>
</cp:coreProperties>
</file>