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423" r:id="rId4"/>
    <p:sldId id="424" r:id="rId5"/>
    <p:sldId id="360" r:id="rId6"/>
    <p:sldId id="422" r:id="rId7"/>
    <p:sldId id="257" r:id="rId8"/>
    <p:sldId id="328" r:id="rId9"/>
    <p:sldId id="329" r:id="rId10"/>
    <p:sldId id="318" r:id="rId11"/>
    <p:sldId id="421" r:id="rId12"/>
    <p:sldId id="420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90C3-CD29-23C1-AA30-618F7C96B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98E63-0D0A-9AA9-A13B-A3077DD3D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B7BE8-9AF2-626B-4647-C672544F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5814-8161-A0F3-D8F2-410E6A4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A000-587E-D874-1167-950DB1AF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8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E539-ED56-4DB1-5467-11F7C624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B8D5-5A4C-DC59-9890-CD187342B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6532D-058F-8684-F52F-804FC0AA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ACC0-90D0-5C24-2B8A-742A0EE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3EE5-3EDC-7806-4D7C-53697084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84009-D0EB-AA96-7071-47D02C59D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4BFE9-3FBB-D8B1-EECE-5276AB282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A722-4B96-F6F2-3CC4-4DD8714E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80F9-E714-3647-9551-C030039A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D277-30F2-1A5E-8EEC-8AC5DF4F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0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4408-764E-0D64-1907-F036F623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D966-7B75-1F95-6429-F50F5E0B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25D0-CFD3-28BA-3EDA-8550537F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294D-F23D-CB0A-50B9-13370DBC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9EFC-2E25-2487-F1E9-A9535BDC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492B-3B0B-C41A-D56B-A605D0A8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AA1A-38A0-1265-6E72-E8EB7FC7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4F9F-B198-33F8-AEAF-C2960CFE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F190-7AE5-EAC3-EED8-53614F46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A1A5-5DC6-BE4B-41B6-A5857603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0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78AC-42ED-9D43-1DFC-B9FDA1F5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9B1F-8FE2-0119-F441-AD6395B59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C8333-F6F7-572B-0B2C-06CE4B2E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ED0E5-0DD8-097B-BDEC-E3AB1F81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184CA-A244-0729-F870-1896866A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103C-EE98-FEDC-A3C5-1D6A5E3A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1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80C0-489B-8EE7-5F46-B6AA38F7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C44C2-3270-24B2-4F27-4D510450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8277D-A71D-370F-5FEA-703EF3968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2A1D-4B0C-58E8-69E6-9533E6C5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59A9E-4E93-8CC8-35B0-634A7200A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06A11-E6E5-11B3-1233-3CDDB8C1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D53CE-8AD6-57FE-784D-6578E34D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7E24-CE9D-4DA8-0B0E-4864F344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4AED-2889-BB79-67BC-8AD7D98F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820D8-106A-657D-8AA1-63DD6637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70988-9987-7D02-5CF4-617CB574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6176-0A97-21A7-EE04-179B6520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E7E44-74E9-7452-8DAB-F02A9FDA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E387-EEC3-7421-CA42-557DF703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FED2B-9679-F41D-4ED1-05DC6170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3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840C-9116-EE63-CC21-9B98BC52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A202-7229-3CF4-F9B5-97895325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486FE-644D-ABE8-9487-805173F8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09AE8-4BE7-2F58-5B7B-73F794C4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AA6C-265E-4BE3-7252-E49A0603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F88BC-F22C-E2B7-EB04-75FBA5A6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7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9180-8FA0-8F91-5FDA-A17F1583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4BD10-5CAF-7AB4-0B00-AE4FC6334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3B30E-0F34-E40E-903F-0DC38093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18155-4C90-9E0B-DFC5-C9BB3731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A8504-426D-1E05-D096-25EDDA43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1FB98-4C7A-27EA-9E5E-2E65E121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28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825A0-8E8E-7F6E-D498-CFADDE65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4EE18-78F1-94D7-90F0-046A63FDB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5D4A-E5D5-A2F3-6F6D-0E5D653A7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E74D-D323-4D33-B539-E28BE928DB8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E763-D5A5-F54B-269B-0E196FEC4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9935-EF06-7FD2-4AA7-460A3916F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3676-1625-4379-8E3D-60F16B8D7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9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A5B-0EF5-A953-C63D-BA4DC040F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The relationship between economic development </a:t>
            </a:r>
            <a:br>
              <a:rPr lang="en-GB" sz="3200" dirty="0"/>
            </a:br>
            <a:r>
              <a:rPr lang="en-GB" sz="3200" dirty="0"/>
              <a:t>and female labour force participation: </a:t>
            </a:r>
            <a:br>
              <a:rPr lang="en-GB" sz="3200" dirty="0"/>
            </a:br>
            <a:r>
              <a:rPr lang="en-GB" sz="3200" dirty="0"/>
              <a:t>A within-country analysis of Mexico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6860C-D62C-48C2-F87B-CDA203B6F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Isaac Lopez Moreno Flores</a:t>
            </a:r>
          </a:p>
        </p:txBody>
      </p:sp>
    </p:spTree>
    <p:extLst>
      <p:ext uri="{BB962C8B-B14F-4D97-AF65-F5344CB8AC3E}">
        <p14:creationId xmlns:p14="http://schemas.microsoft.com/office/powerpoint/2010/main" val="104639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E875-273F-5C67-CD30-A8160223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C5B9-67E6-6102-1F02-4D26F872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Marcador de contenido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B4DD3B5-A8D0-8D7A-A37E-B2756A7C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/>
          <a:stretch/>
        </p:blipFill>
        <p:spPr bwMode="auto">
          <a:xfrm>
            <a:off x="224767" y="351536"/>
            <a:ext cx="11742465" cy="60406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E5214-DA02-7785-4C6A-C628F0888279}"/>
              </a:ext>
            </a:extLst>
          </p:cNvPr>
          <p:cNvSpPr txBox="1"/>
          <p:nvPr/>
        </p:nvSpPr>
        <p:spPr>
          <a:xfrm>
            <a:off x="8121340" y="4620649"/>
            <a:ext cx="3670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Rise due to:</a:t>
            </a:r>
          </a:p>
          <a:p>
            <a:r>
              <a:rPr lang="en-GB" sz="1100" b="1" dirty="0"/>
              <a:t>Expansion of the service sector.</a:t>
            </a:r>
          </a:p>
          <a:p>
            <a:r>
              <a:rPr lang="en-GB" sz="1100" dirty="0"/>
              <a:t>Several white-collar jobs available</a:t>
            </a:r>
          </a:p>
          <a:p>
            <a:r>
              <a:rPr lang="en-GB" sz="1100" dirty="0"/>
              <a:t>No social stigma towards white-collar jobs</a:t>
            </a:r>
          </a:p>
          <a:p>
            <a:r>
              <a:rPr lang="en-GB" sz="1100" dirty="0"/>
              <a:t>Strong substitution effect </a:t>
            </a:r>
            <a:br>
              <a:rPr lang="en-GB" sz="1100" dirty="0"/>
            </a:br>
            <a:r>
              <a:rPr lang="en-GB" sz="1100" dirty="0"/>
              <a:t>Weak income effect</a:t>
            </a:r>
          </a:p>
          <a:p>
            <a:r>
              <a:rPr lang="en-GB" sz="1100" dirty="0"/>
              <a:t>No gender gaps in education</a:t>
            </a:r>
          </a:p>
          <a:p>
            <a:r>
              <a:rPr lang="en-GB" sz="1100" dirty="0"/>
              <a:t>Female achieved higher levels of education</a:t>
            </a:r>
          </a:p>
          <a:p>
            <a:r>
              <a:rPr lang="en-GB" sz="1100" dirty="0"/>
              <a:t>Job flexibility </a:t>
            </a:r>
          </a:p>
          <a:p>
            <a:r>
              <a:rPr lang="en-GB" sz="1100" dirty="0"/>
              <a:t>Lack of physically demanding jobs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3BF0D3-38C1-B16E-A62C-0689EF0ABCED}"/>
              </a:ext>
            </a:extLst>
          </p:cNvPr>
          <p:cNvCxnSpPr>
            <a:cxnSpLocks/>
          </p:cNvCxnSpPr>
          <p:nvPr/>
        </p:nvCxnSpPr>
        <p:spPr>
          <a:xfrm flipH="1">
            <a:off x="8228207" y="4027718"/>
            <a:ext cx="1" cy="546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803B3-4C08-3C64-F7D0-177B1160F6A6}"/>
              </a:ext>
            </a:extLst>
          </p:cNvPr>
          <p:cNvSpPr/>
          <p:nvPr/>
        </p:nvSpPr>
        <p:spPr>
          <a:xfrm>
            <a:off x="6746488" y="2098558"/>
            <a:ext cx="1706140" cy="1929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8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0EED-7317-056F-7390-A784C115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996B-7845-A4BB-6E8D-4323B3964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9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8AE232A1-8257-4394-5D7B-3A9B349A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02" y="0"/>
            <a:ext cx="9423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99B7-C2C7-8D89-AB7D-2AA841F6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97C4-0E06-677B-8126-9B684824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9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2A91-0978-C678-C700-E159898A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C5BD-649B-57B8-E4E2-9E40FADC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5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3031-B26C-699A-1CE9-310E408A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85BB-1531-D037-8C32-7B879F61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B5675-CEDB-4048-A950-7DDE60E6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99870" cy="1325563"/>
          </a:xfrm>
        </p:spPr>
        <p:txBody>
          <a:bodyPr/>
          <a:lstStyle/>
          <a:p>
            <a:r>
              <a:rPr lang="es-MX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77071-FBBE-453A-A15E-3E50F00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36"/>
            <a:ext cx="4815980" cy="282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Mexico has one of the lowest female labour participation rates among Latin-American countries.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AD14F4-2531-499E-A927-D19C5202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56" y="365124"/>
            <a:ext cx="5557841" cy="6416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668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B5675-CEDB-4048-A950-7DDE60E6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99870" cy="1325563"/>
          </a:xfrm>
        </p:spPr>
        <p:txBody>
          <a:bodyPr/>
          <a:lstStyle/>
          <a:p>
            <a:r>
              <a:rPr lang="es-MX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77071-FBBE-453A-A15E-3E50F00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89"/>
            <a:ext cx="4815980" cy="282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Moreover, Mexican women the ones who dedicate more time to unpaid work in the whole region.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Imagen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9DA9EF5D-DCA1-4033-B8A1-4E715596F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326011" cy="3999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32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B5675-CEDB-4048-A950-7DDE60E6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99870" cy="1325563"/>
          </a:xfrm>
        </p:spPr>
        <p:txBody>
          <a:bodyPr/>
          <a:lstStyle/>
          <a:p>
            <a:r>
              <a:rPr lang="es-MX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77071-FBBE-453A-A15E-3E50F00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62439" cy="282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 the other hand, Mexico is the Latin-American country with the highest percentage of jobs in the industrial sector.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747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9D276-151C-4FC8-B804-D2420E2A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Several</a:t>
            </a:r>
            <a:r>
              <a:rPr lang="es-MX" dirty="0"/>
              <a:t> </a:t>
            </a:r>
            <a:r>
              <a:rPr lang="es-MX" dirty="0" err="1"/>
              <a:t>researchers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confirmed</a:t>
            </a:r>
            <a:r>
              <a:rPr lang="es-MX" dirty="0"/>
              <a:t> </a:t>
            </a:r>
            <a:r>
              <a:rPr lang="es-MX" dirty="0" err="1"/>
              <a:t>Goldin’s</a:t>
            </a:r>
            <a:r>
              <a:rPr lang="es-MX" dirty="0"/>
              <a:t> </a:t>
            </a:r>
            <a:r>
              <a:rPr lang="es-MX" dirty="0" err="1"/>
              <a:t>theory</a:t>
            </a:r>
            <a:r>
              <a:rPr lang="es-MX" dirty="0"/>
              <a:t>:</a:t>
            </a:r>
          </a:p>
          <a:p>
            <a:pPr lvl="1"/>
            <a:r>
              <a:rPr lang="en-US" sz="2400" dirty="0" err="1"/>
              <a:t>Cagatay</a:t>
            </a:r>
            <a:r>
              <a:rPr lang="en-US" sz="2400" dirty="0"/>
              <a:t> &amp; </a:t>
            </a:r>
            <a:r>
              <a:rPr lang="en-US" sz="2400" dirty="0" err="1"/>
              <a:t>Özler</a:t>
            </a:r>
            <a:r>
              <a:rPr lang="en-US" sz="2400" dirty="0"/>
              <a:t> (1995) </a:t>
            </a:r>
          </a:p>
          <a:p>
            <a:pPr lvl="1"/>
            <a:r>
              <a:rPr lang="en-US" sz="2400" dirty="0" err="1"/>
              <a:t>Mammen</a:t>
            </a:r>
            <a:r>
              <a:rPr lang="en-US" sz="2400" dirty="0"/>
              <a:t> &amp; Paxson (2000) </a:t>
            </a:r>
          </a:p>
          <a:p>
            <a:pPr lvl="1"/>
            <a:r>
              <a:rPr lang="en-US" sz="2400" dirty="0"/>
              <a:t>Clark, York, and Anker (2003)</a:t>
            </a:r>
          </a:p>
          <a:p>
            <a:pPr lvl="1"/>
            <a:r>
              <a:rPr lang="en-US" sz="2400" dirty="0"/>
              <a:t>Luci (2009) </a:t>
            </a:r>
          </a:p>
          <a:p>
            <a:pPr lvl="1"/>
            <a:r>
              <a:rPr lang="en-US" sz="2400" dirty="0"/>
              <a:t>Tam (2011) </a:t>
            </a:r>
          </a:p>
          <a:p>
            <a:pPr lvl="1"/>
            <a:r>
              <a:rPr lang="en-US" altLang="en-US" sz="2400" dirty="0" err="1"/>
              <a:t>Verick</a:t>
            </a:r>
            <a:r>
              <a:rPr lang="en-US" altLang="en-US" sz="2400" dirty="0"/>
              <a:t> (2014)</a:t>
            </a:r>
          </a:p>
          <a:p>
            <a:pPr lvl="1"/>
            <a:r>
              <a:rPr lang="en-US" altLang="en-US" sz="2400" dirty="0"/>
              <a:t>Heath &amp; Jayachandran (2017)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s-MX" sz="2800" dirty="0" err="1"/>
              <a:t>However</a:t>
            </a:r>
            <a:r>
              <a:rPr lang="es-MX" sz="2800" dirty="0"/>
              <a:t>, </a:t>
            </a:r>
            <a:r>
              <a:rPr lang="es-MX" sz="2800" dirty="0" err="1"/>
              <a:t>most</a:t>
            </a:r>
            <a:r>
              <a:rPr lang="es-MX" sz="2800" dirty="0"/>
              <a:t> </a:t>
            </a:r>
            <a:r>
              <a:rPr lang="es-MX" sz="2800" dirty="0" err="1"/>
              <a:t>of</a:t>
            </a:r>
            <a:r>
              <a:rPr lang="es-MX" sz="2800" dirty="0"/>
              <a:t> </a:t>
            </a:r>
            <a:r>
              <a:rPr lang="es-MX" sz="2800" dirty="0" err="1"/>
              <a:t>these</a:t>
            </a:r>
            <a:r>
              <a:rPr lang="es-MX" sz="2800" dirty="0"/>
              <a:t> </a:t>
            </a:r>
            <a:r>
              <a:rPr lang="es-MX" sz="2800" dirty="0" err="1"/>
              <a:t>papers</a:t>
            </a:r>
            <a:r>
              <a:rPr lang="es-MX" sz="2800" dirty="0"/>
              <a:t> </a:t>
            </a:r>
            <a:r>
              <a:rPr lang="es-MX" sz="2800" dirty="0" err="1"/>
              <a:t>have</a:t>
            </a:r>
            <a:r>
              <a:rPr lang="es-MX" sz="2800" dirty="0"/>
              <a:t> </a:t>
            </a:r>
            <a:r>
              <a:rPr lang="es-MX" sz="2800" dirty="0" err="1"/>
              <a:t>different</a:t>
            </a:r>
            <a:r>
              <a:rPr lang="es-MX" sz="2800" dirty="0"/>
              <a:t> </a:t>
            </a:r>
            <a:r>
              <a:rPr lang="es-MX" sz="2800" dirty="0" err="1"/>
              <a:t>methodological</a:t>
            </a:r>
            <a:r>
              <a:rPr lang="es-MX" sz="2800" dirty="0"/>
              <a:t> </a:t>
            </a:r>
            <a:r>
              <a:rPr lang="es-MX" dirty="0" err="1"/>
              <a:t>errors</a:t>
            </a:r>
            <a:r>
              <a:rPr lang="es-MX" dirty="0"/>
              <a:t>.</a:t>
            </a:r>
            <a:endParaRPr lang="en-US" altLang="en-US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B2CD107-0FA8-46C9-9F95-049AA615D55E}"/>
              </a:ext>
            </a:extLst>
          </p:cNvPr>
          <p:cNvSpPr txBox="1">
            <a:spLocks/>
          </p:cNvSpPr>
          <p:nvPr/>
        </p:nvSpPr>
        <p:spPr>
          <a:xfrm>
            <a:off x="609600" y="3410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DF7A55"/>
                </a:solidFill>
                <a:latin typeface="Gotham Black"/>
                <a:ea typeface="+mj-ea"/>
                <a:cs typeface="+mj-cs"/>
              </a:defRPr>
            </a:lvl1pPr>
          </a:lstStyle>
          <a:p>
            <a:r>
              <a:rPr lang="es-MX" b="1" dirty="0" err="1"/>
              <a:t>Theory</a:t>
            </a:r>
            <a:r>
              <a:rPr lang="es-MX" b="1" dirty="0"/>
              <a:t> </a:t>
            </a:r>
            <a:r>
              <a:rPr lang="es-MX" b="1" dirty="0" err="1"/>
              <a:t>confirmation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855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74C3-F0B7-FEE9-D2FF-89AB9F22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2D9D-DE28-0486-20C8-99B25931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0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7960-DC5B-86EE-85B1-934E630F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U-shaped feminization 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9115-FA9F-C7CD-24A2-30FD9F1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a popular research paper written by Goldin (1995), the U-shaped relationship between economic development and women's labour force participation received a lot of attention. </a:t>
            </a:r>
          </a:p>
          <a:p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According to this theory, FLPR are high in agricultural economies, they experience a decline in industrial economies, and they rise again in service-oriented economies.</a:t>
            </a:r>
            <a:endParaRPr lang="en-GB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07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2D1D079-EBA3-461A-8D9F-F79D7AD1B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/>
          <a:stretch/>
        </p:blipFill>
        <p:spPr bwMode="auto">
          <a:xfrm>
            <a:off x="224767" y="341778"/>
            <a:ext cx="11742465" cy="60406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C6B119-A9F1-CE41-A1C4-52A37A6CE2EE}"/>
              </a:ext>
            </a:extLst>
          </p:cNvPr>
          <p:cNvCxnSpPr>
            <a:cxnSpLocks/>
          </p:cNvCxnSpPr>
          <p:nvPr/>
        </p:nvCxnSpPr>
        <p:spPr>
          <a:xfrm flipH="1">
            <a:off x="1314450" y="2832409"/>
            <a:ext cx="1127670" cy="529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AD4CBE-F85E-731C-6A82-11796B396C43}"/>
              </a:ext>
            </a:extLst>
          </p:cNvPr>
          <p:cNvSpPr txBox="1"/>
          <p:nvPr/>
        </p:nvSpPr>
        <p:spPr>
          <a:xfrm>
            <a:off x="816017" y="3395314"/>
            <a:ext cx="246999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High FLPRs due to:</a:t>
            </a:r>
          </a:p>
          <a:p>
            <a:endParaRPr lang="en-GB" sz="1050" dirty="0"/>
          </a:p>
          <a:p>
            <a:r>
              <a:rPr lang="en-GB" sz="1050" b="1" dirty="0"/>
              <a:t>Dominant agricultural sector</a:t>
            </a:r>
          </a:p>
          <a:p>
            <a:r>
              <a:rPr lang="en-GB" sz="1050" dirty="0"/>
              <a:t>Manual labour in agriculture  </a:t>
            </a:r>
          </a:p>
          <a:p>
            <a:r>
              <a:rPr lang="en-GB" sz="1050" dirty="0"/>
              <a:t>Lack of agricultural machinery</a:t>
            </a:r>
          </a:p>
          <a:p>
            <a:r>
              <a:rPr lang="en-GB" sz="1050" dirty="0"/>
              <a:t>High labour demand</a:t>
            </a:r>
          </a:p>
          <a:p>
            <a:r>
              <a:rPr lang="en-GB" sz="1050" dirty="0"/>
              <a:t>Low salaries and low productivity</a:t>
            </a:r>
          </a:p>
          <a:p>
            <a:r>
              <a:rPr lang="en-GB" sz="1050" dirty="0"/>
              <a:t>Compatibility of FLPRs in family farms with child rearing</a:t>
            </a:r>
          </a:p>
          <a:p>
            <a:r>
              <a:rPr lang="en-GB" sz="1050" dirty="0"/>
              <a:t>High fertility rates</a:t>
            </a:r>
          </a:p>
          <a:p>
            <a:r>
              <a:rPr lang="en-GB" sz="1050" dirty="0"/>
              <a:t>High dependency ratio</a:t>
            </a:r>
          </a:p>
          <a:p>
            <a:pPr algn="ctr"/>
            <a:endParaRPr lang="en-GB" sz="1050" dirty="0"/>
          </a:p>
          <a:p>
            <a:pPr algn="ctr"/>
            <a:endParaRPr lang="en-GB" sz="1050" dirty="0"/>
          </a:p>
          <a:p>
            <a:pPr algn="ctr"/>
            <a:endParaRPr lang="en-GB" sz="105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F75B3-017E-A3D6-5987-BE17F1A21899}"/>
              </a:ext>
            </a:extLst>
          </p:cNvPr>
          <p:cNvSpPr/>
          <p:nvPr/>
        </p:nvSpPr>
        <p:spPr>
          <a:xfrm>
            <a:off x="1605776" y="892098"/>
            <a:ext cx="1706140" cy="1929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03F58-8F22-FB81-6EF3-9538C16DB230}"/>
              </a:ext>
            </a:extLst>
          </p:cNvPr>
          <p:cNvSpPr txBox="1"/>
          <p:nvPr/>
        </p:nvSpPr>
        <p:spPr>
          <a:xfrm>
            <a:off x="570691" y="5975213"/>
            <a:ext cx="49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X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29468-37A9-3DEC-D460-67BEAD3E3A06}"/>
              </a:ext>
            </a:extLst>
          </p:cNvPr>
          <p:cNvSpPr txBox="1"/>
          <p:nvPr/>
        </p:nvSpPr>
        <p:spPr>
          <a:xfrm>
            <a:off x="386577" y="5733511"/>
            <a:ext cx="47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85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2D1D079-EBA3-461A-8D9F-F79D7AD1B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/>
          <a:stretch/>
        </p:blipFill>
        <p:spPr bwMode="auto">
          <a:xfrm>
            <a:off x="224767" y="370586"/>
            <a:ext cx="11742465" cy="60406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AD4CBE-F85E-731C-6A82-11796B396C43}"/>
              </a:ext>
            </a:extLst>
          </p:cNvPr>
          <p:cNvSpPr txBox="1"/>
          <p:nvPr/>
        </p:nvSpPr>
        <p:spPr>
          <a:xfrm>
            <a:off x="7734243" y="4617359"/>
            <a:ext cx="445775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Decline due to:</a:t>
            </a:r>
          </a:p>
          <a:p>
            <a:r>
              <a:rPr lang="en-GB" sz="1100" b="1" dirty="0"/>
              <a:t>Expansion of the industrial sector</a:t>
            </a:r>
          </a:p>
          <a:p>
            <a:r>
              <a:rPr lang="en-GB" sz="1100" dirty="0"/>
              <a:t>Several blue-collar jobs available</a:t>
            </a:r>
          </a:p>
          <a:p>
            <a:r>
              <a:rPr lang="en-GB" sz="1100" dirty="0"/>
              <a:t>Social stigma towards married women in blue collar jobs</a:t>
            </a:r>
          </a:p>
          <a:p>
            <a:r>
              <a:rPr lang="en-GB" sz="1100" dirty="0"/>
              <a:t>Strong Income effect </a:t>
            </a:r>
          </a:p>
          <a:p>
            <a:r>
              <a:rPr lang="en-GB" sz="1100" dirty="0"/>
              <a:t>Weak substitution effect  </a:t>
            </a:r>
          </a:p>
          <a:p>
            <a:r>
              <a:rPr lang="en-GB" sz="1100" dirty="0"/>
              <a:t>Complex demand-effect driven by agricultural machinery</a:t>
            </a:r>
          </a:p>
          <a:p>
            <a:r>
              <a:rPr lang="en-GB" sz="1100" dirty="0"/>
              <a:t>Gender gaps in education</a:t>
            </a:r>
          </a:p>
          <a:p>
            <a:r>
              <a:rPr lang="en-GB" sz="1100" dirty="0"/>
              <a:t>Employers’ preferences or discrimination against women</a:t>
            </a:r>
          </a:p>
          <a:p>
            <a:r>
              <a:rPr lang="en-GB" sz="1100" dirty="0"/>
              <a:t>Husbands’ or wives’ request to not engage in physically demanding jobs</a:t>
            </a:r>
          </a:p>
          <a:p>
            <a:r>
              <a:rPr lang="en-GB" sz="1100" dirty="0" err="1"/>
              <a:t>Incompatibilty</a:t>
            </a:r>
            <a:r>
              <a:rPr lang="en-GB" sz="1100" dirty="0"/>
              <a:t> of FLP in industry + child rearing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C26CEA-9318-CBBE-392D-FE2CE51DAACE}"/>
              </a:ext>
            </a:extLst>
          </p:cNvPr>
          <p:cNvCxnSpPr>
            <a:cxnSpLocks/>
          </p:cNvCxnSpPr>
          <p:nvPr/>
        </p:nvCxnSpPr>
        <p:spPr>
          <a:xfrm>
            <a:off x="6520214" y="4064464"/>
            <a:ext cx="1147411" cy="546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658A82-77F4-CB55-A38B-843F17173C7F}"/>
              </a:ext>
            </a:extLst>
          </p:cNvPr>
          <p:cNvSpPr/>
          <p:nvPr/>
        </p:nvSpPr>
        <p:spPr>
          <a:xfrm>
            <a:off x="4884235" y="2241396"/>
            <a:ext cx="1706140" cy="1929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4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352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The relationship between economic development  and female labour force participation:  A within-country analysis of Mexico</vt:lpstr>
      <vt:lpstr>Research Problem</vt:lpstr>
      <vt:lpstr>Research Problem</vt:lpstr>
      <vt:lpstr>Research Problem</vt:lpstr>
      <vt:lpstr>PowerPoint Presentation</vt:lpstr>
      <vt:lpstr>PowerPoint Presentation</vt:lpstr>
      <vt:lpstr>The U-shaped feminization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economic development  and female labour force participation:  A within-country analysis of Mexico</dc:title>
  <dc:creator>Isaac Lopez Moreno Flores</dc:creator>
  <cp:lastModifiedBy>Isaac Lopez Moreno Flores</cp:lastModifiedBy>
  <cp:revision>1</cp:revision>
  <dcterms:created xsi:type="dcterms:W3CDTF">2024-02-21T18:33:00Z</dcterms:created>
  <dcterms:modified xsi:type="dcterms:W3CDTF">2024-02-21T18:42:46Z</dcterms:modified>
</cp:coreProperties>
</file>