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67" r:id="rId3"/>
    <p:sldId id="306" r:id="rId4"/>
    <p:sldId id="423" r:id="rId5"/>
    <p:sldId id="424" r:id="rId6"/>
    <p:sldId id="425" r:id="rId7"/>
    <p:sldId id="257" r:id="rId8"/>
    <p:sldId id="432" r:id="rId9"/>
    <p:sldId id="427" r:id="rId10"/>
    <p:sldId id="429" r:id="rId11"/>
    <p:sldId id="430" r:id="rId12"/>
    <p:sldId id="428" r:id="rId13"/>
    <p:sldId id="431" r:id="rId14"/>
    <p:sldId id="433" r:id="rId15"/>
    <p:sldId id="438" r:id="rId16"/>
    <p:sldId id="448" r:id="rId17"/>
    <p:sldId id="434" r:id="rId18"/>
    <p:sldId id="436" r:id="rId19"/>
    <p:sldId id="437" r:id="rId20"/>
    <p:sldId id="468" r:id="rId21"/>
    <p:sldId id="439" r:id="rId22"/>
    <p:sldId id="440" r:id="rId23"/>
    <p:sldId id="441" r:id="rId24"/>
    <p:sldId id="318" r:id="rId25"/>
    <p:sldId id="442" r:id="rId26"/>
    <p:sldId id="450" r:id="rId27"/>
    <p:sldId id="443" r:id="rId28"/>
    <p:sldId id="329" r:id="rId29"/>
    <p:sldId id="317" r:id="rId30"/>
    <p:sldId id="449" r:id="rId31"/>
    <p:sldId id="445" r:id="rId32"/>
    <p:sldId id="293" r:id="rId33"/>
    <p:sldId id="272" r:id="rId34"/>
    <p:sldId id="273" r:id="rId35"/>
    <p:sldId id="456" r:id="rId36"/>
    <p:sldId id="457" r:id="rId37"/>
    <p:sldId id="459" r:id="rId38"/>
    <p:sldId id="460" r:id="rId39"/>
    <p:sldId id="461" r:id="rId40"/>
    <p:sldId id="472" r:id="rId41"/>
    <p:sldId id="446" r:id="rId42"/>
    <p:sldId id="447" r:id="rId43"/>
    <p:sldId id="470" r:id="rId44"/>
    <p:sldId id="444" r:id="rId45"/>
    <p:sldId id="469" r:id="rId46"/>
    <p:sldId id="471" r:id="rId47"/>
    <p:sldId id="455" r:id="rId48"/>
    <p:sldId id="452" r:id="rId49"/>
    <p:sldId id="454" r:id="rId50"/>
    <p:sldId id="312" r:id="rId51"/>
    <p:sldId id="313" r:id="rId52"/>
    <p:sldId id="296" r:id="rId53"/>
    <p:sldId id="462" r:id="rId54"/>
    <p:sldId id="463" r:id="rId55"/>
    <p:sldId id="453" r:id="rId56"/>
    <p:sldId id="360" r:id="rId57"/>
    <p:sldId id="464" r:id="rId58"/>
    <p:sldId id="422" r:id="rId59"/>
    <p:sldId id="421" r:id="rId60"/>
    <p:sldId id="258" r:id="rId61"/>
    <p:sldId id="465" r:id="rId62"/>
    <p:sldId id="466" r:id="rId63"/>
    <p:sldId id="260" r:id="rId64"/>
    <p:sldId id="25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57917il\Dropbox\Thesis%20-%20Working%20paper%2001\Graphs%20and%20Figures\Industrializacion%20en%20America%20Latina.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d57917il\Documents\GitHub\Chapter1-PhDthesis\4_outputs\figures\Percentage%20of%20men%20and%20women%20in%20agriculture,%20industry%20and%20service%20as%20a%20share%20of%20the%20total%20labour%20force%20in%20each%20economic%20sector.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57917il\Documents\GitHub\Chapter1-PhDthesis\4_outputs\figures\Percentage%20of%20men%20and%20women%20in%20agriculture,%20industry%20and%20service%20as%20a%20share%20of%20their%20total%20labour%20forc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tx>
            <c:strRef>
              <c:f>Hoja3!$C$3</c:f>
              <c:strCache>
                <c:ptCount val="1"/>
                <c:pt idx="0">
                  <c:v>2019</c:v>
                </c:pt>
              </c:strCache>
            </c:strRef>
          </c:tx>
          <c:spPr>
            <a:solidFill>
              <a:schemeClr val="accent1"/>
            </a:solidFill>
            <a:ln>
              <a:noFill/>
            </a:ln>
            <a:effectLst/>
          </c:spPr>
          <c:invertIfNegative val="0"/>
          <c:dPt>
            <c:idx val="18"/>
            <c:invertIfNegative val="0"/>
            <c:bubble3D val="0"/>
            <c:spPr>
              <a:solidFill>
                <a:srgbClr val="FF0000"/>
              </a:solidFill>
              <a:ln>
                <a:noFill/>
              </a:ln>
              <a:effectLst/>
            </c:spPr>
            <c:extLst>
              <c:ext xmlns:c16="http://schemas.microsoft.com/office/drawing/2014/chart" uri="{C3380CC4-5D6E-409C-BE32-E72D297353CC}">
                <c16:uniqueId val="{00000001-EED2-4C98-B22E-3F38469B5B1C}"/>
              </c:ext>
            </c:extLst>
          </c:dPt>
          <c:dLbls>
            <c:spPr>
              <a:noFill/>
              <a:ln>
                <a:noFill/>
              </a:ln>
              <a:effectLst/>
            </c:spPr>
            <c:txPr>
              <a:bodyPr rot="0" vert="horz"/>
              <a:lstStyle/>
              <a:p>
                <a:pPr>
                  <a:defRPr sz="105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Hoja3!$A$4:$A$22</c:f>
              <c:strCache>
                <c:ptCount val="19"/>
                <c:pt idx="0">
                  <c:v>Haiti</c:v>
                </c:pt>
                <c:pt idx="1">
                  <c:v>Peru</c:v>
                </c:pt>
                <c:pt idx="2">
                  <c:v>Nicaragua</c:v>
                </c:pt>
                <c:pt idx="3">
                  <c:v>Cuba</c:v>
                </c:pt>
                <c:pt idx="4">
                  <c:v>Ecuador</c:v>
                </c:pt>
                <c:pt idx="5">
                  <c:v>Panama</c:v>
                </c:pt>
                <c:pt idx="6">
                  <c:v>Paraguay</c:v>
                </c:pt>
                <c:pt idx="7">
                  <c:v>Guatemala</c:v>
                </c:pt>
                <c:pt idx="8">
                  <c:v>Costa Rica</c:v>
                </c:pt>
                <c:pt idx="9">
                  <c:v>Dominican Republic</c:v>
                </c:pt>
                <c:pt idx="10">
                  <c:v>Uruguay</c:v>
                </c:pt>
                <c:pt idx="11">
                  <c:v>Bolivia</c:v>
                </c:pt>
                <c:pt idx="12">
                  <c:v>Brazil</c:v>
                </c:pt>
                <c:pt idx="13">
                  <c:v>Colombia</c:v>
                </c:pt>
                <c:pt idx="14">
                  <c:v>Honduras</c:v>
                </c:pt>
                <c:pt idx="15">
                  <c:v>Argentina</c:v>
                </c:pt>
                <c:pt idx="16">
                  <c:v>Chile</c:v>
                </c:pt>
                <c:pt idx="17">
                  <c:v>El Salvador</c:v>
                </c:pt>
                <c:pt idx="18">
                  <c:v>Mexico</c:v>
                </c:pt>
              </c:strCache>
              <c:extLst/>
            </c:strRef>
          </c:cat>
          <c:val>
            <c:numRef>
              <c:f>Hoja3!$C$4:$C$22</c:f>
              <c:numCache>
                <c:formatCode>0.0</c:formatCode>
                <c:ptCount val="19"/>
                <c:pt idx="0">
                  <c:v>6.6599998474121103</c:v>
                </c:pt>
                <c:pt idx="1">
                  <c:v>15.199999809265099</c:v>
                </c:pt>
                <c:pt idx="2">
                  <c:v>16.2399997711182</c:v>
                </c:pt>
                <c:pt idx="3">
                  <c:v>17.110000610351602</c:v>
                </c:pt>
                <c:pt idx="4">
                  <c:v>17.209999084472699</c:v>
                </c:pt>
                <c:pt idx="5">
                  <c:v>17.719999313354499</c:v>
                </c:pt>
                <c:pt idx="6">
                  <c:v>18.139999389648398</c:v>
                </c:pt>
                <c:pt idx="7">
                  <c:v>18.7299995422363</c:v>
                </c:pt>
                <c:pt idx="8">
                  <c:v>18.799999237060501</c:v>
                </c:pt>
                <c:pt idx="9">
                  <c:v>18.819999694824201</c:v>
                </c:pt>
                <c:pt idx="10">
                  <c:v>18.829999923706101</c:v>
                </c:pt>
                <c:pt idx="11">
                  <c:v>19.409999847412099</c:v>
                </c:pt>
                <c:pt idx="12">
                  <c:v>19.9899997711182</c:v>
                </c:pt>
                <c:pt idx="13">
                  <c:v>20.120000839233398</c:v>
                </c:pt>
                <c:pt idx="14">
                  <c:v>21.389999389648398</c:v>
                </c:pt>
                <c:pt idx="15">
                  <c:v>21.840000152587901</c:v>
                </c:pt>
                <c:pt idx="16">
                  <c:v>22.25</c:v>
                </c:pt>
                <c:pt idx="17">
                  <c:v>22.5100002288818</c:v>
                </c:pt>
                <c:pt idx="18">
                  <c:v>25.549999237060501</c:v>
                </c:pt>
              </c:numCache>
            </c:numRef>
          </c:val>
          <c:extLst>
            <c:ext xmlns:c16="http://schemas.microsoft.com/office/drawing/2014/chart" uri="{C3380CC4-5D6E-409C-BE32-E72D297353CC}">
              <c16:uniqueId val="{00000002-EED2-4C98-B22E-3F38469B5B1C}"/>
            </c:ext>
          </c:extLst>
        </c:ser>
        <c:dLbls>
          <c:dLblPos val="outEnd"/>
          <c:showLegendKey val="0"/>
          <c:showVal val="1"/>
          <c:showCatName val="0"/>
          <c:showSerName val="0"/>
          <c:showPercent val="0"/>
          <c:showBubbleSize val="0"/>
        </c:dLbls>
        <c:gapWidth val="219"/>
        <c:overlap val="-27"/>
        <c:axId val="144020992"/>
        <c:axId val="144117120"/>
      </c:barChart>
      <c:catAx>
        <c:axId val="144020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44117120"/>
        <c:crosses val="autoZero"/>
        <c:auto val="1"/>
        <c:lblAlgn val="ctr"/>
        <c:lblOffset val="100"/>
        <c:noMultiLvlLbl val="0"/>
      </c:catAx>
      <c:valAx>
        <c:axId val="14411712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vert="horz"/>
          <a:lstStyle/>
          <a:p>
            <a:pPr>
              <a:defRPr sz="1050"/>
            </a:pPr>
            <a:endParaRPr lang="en-US"/>
          </a:p>
        </c:txPr>
        <c:crossAx val="14402099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100">
          <a:latin typeface="LM Roman 10" panose="00000500000000000000" pitchFamily="50" charset="0"/>
          <a:cs typeface="Times New Roman" panose="02020603050405020304"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'[Percentage of men and women in agriculture, industry and service as a share of the total labour force in each economic sector.xlsx]Sheet1'!$E$4</c:f>
              <c:strCache>
                <c:ptCount val="1"/>
                <c:pt idx="0">
                  <c:v>Women</c:v>
                </c:pt>
              </c:strCache>
            </c:strRef>
          </c:tx>
          <c:spPr>
            <a:solidFill>
              <a:srgbClr val="FFCC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LM Roman 10" panose="00000500000000000000" pitchFamily="50"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'[Percentage of men and women in agriculture, industry and service as a share of the total labour force in each economic sector.xlsx]Sheet1'!$C$5:$D$16</c:f>
              <c:multiLvlStrCache>
                <c:ptCount val="12"/>
                <c:lvl>
                  <c:pt idx="0">
                    <c:v>2019</c:v>
                  </c:pt>
                  <c:pt idx="1">
                    <c:v>2015</c:v>
                  </c:pt>
                  <c:pt idx="2">
                    <c:v>2010</c:v>
                  </c:pt>
                  <c:pt idx="3">
                    <c:v>2005</c:v>
                  </c:pt>
                  <c:pt idx="4">
                    <c:v>2019</c:v>
                  </c:pt>
                  <c:pt idx="5">
                    <c:v>2015</c:v>
                  </c:pt>
                  <c:pt idx="6">
                    <c:v>2010</c:v>
                  </c:pt>
                  <c:pt idx="7">
                    <c:v>2005</c:v>
                  </c:pt>
                  <c:pt idx="8">
                    <c:v>2019</c:v>
                  </c:pt>
                  <c:pt idx="9">
                    <c:v>2015</c:v>
                  </c:pt>
                  <c:pt idx="10">
                    <c:v>2010</c:v>
                  </c:pt>
                  <c:pt idx="11">
                    <c:v>2005</c:v>
                  </c:pt>
                </c:lvl>
                <c:lvl>
                  <c:pt idx="0">
                    <c:v>Services</c:v>
                  </c:pt>
                  <c:pt idx="4">
                    <c:v>Industry</c:v>
                  </c:pt>
                  <c:pt idx="8">
                    <c:v>Agriculture</c:v>
                  </c:pt>
                </c:lvl>
              </c:multiLvlStrCache>
            </c:multiLvlStrRef>
          </c:cat>
          <c:val>
            <c:numRef>
              <c:f>'[Percentage of men and women in agriculture, industry and service as a share of the total labour force in each economic sector.xlsx]Sheet1'!$E$5:$E$16</c:f>
              <c:numCache>
                <c:formatCode>0.00</c:formatCode>
                <c:ptCount val="12"/>
                <c:pt idx="0" formatCode="General">
                  <c:v>49.29</c:v>
                </c:pt>
                <c:pt idx="1">
                  <c:v>48.6</c:v>
                </c:pt>
                <c:pt idx="2" formatCode="General">
                  <c:v>48.59</c:v>
                </c:pt>
                <c:pt idx="3" formatCode="General">
                  <c:v>46.18</c:v>
                </c:pt>
                <c:pt idx="4" formatCode="General">
                  <c:v>25.93</c:v>
                </c:pt>
                <c:pt idx="5" formatCode="General">
                  <c:v>25.25</c:v>
                </c:pt>
                <c:pt idx="6" formatCode="General">
                  <c:v>24.73</c:v>
                </c:pt>
                <c:pt idx="7" formatCode="General">
                  <c:v>26.43</c:v>
                </c:pt>
                <c:pt idx="8" formatCode="General">
                  <c:v>10.1</c:v>
                </c:pt>
                <c:pt idx="9" formatCode="General">
                  <c:v>9.9600000000000009</c:v>
                </c:pt>
                <c:pt idx="10" formatCode="General">
                  <c:v>10.01</c:v>
                </c:pt>
                <c:pt idx="11" formatCode="General">
                  <c:v>11.25</c:v>
                </c:pt>
              </c:numCache>
            </c:numRef>
          </c:val>
          <c:extLst>
            <c:ext xmlns:c16="http://schemas.microsoft.com/office/drawing/2014/chart" uri="{C3380CC4-5D6E-409C-BE32-E72D297353CC}">
              <c16:uniqueId val="{00000000-743B-4D51-85CB-0312177EFE2B}"/>
            </c:ext>
          </c:extLst>
        </c:ser>
        <c:ser>
          <c:idx val="1"/>
          <c:order val="1"/>
          <c:tx>
            <c:strRef>
              <c:f>'[Percentage of men and women in agriculture, industry and service as a share of the total labour force in each economic sector.xlsx]Sheet1'!$F$4</c:f>
              <c:strCache>
                <c:ptCount val="1"/>
                <c:pt idx="0">
                  <c:v>Men</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LM Roman 10" panose="00000500000000000000" pitchFamily="50"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'[Percentage of men and women in agriculture, industry and service as a share of the total labour force in each economic sector.xlsx]Sheet1'!$C$5:$D$16</c:f>
              <c:multiLvlStrCache>
                <c:ptCount val="12"/>
                <c:lvl>
                  <c:pt idx="0">
                    <c:v>2019</c:v>
                  </c:pt>
                  <c:pt idx="1">
                    <c:v>2015</c:v>
                  </c:pt>
                  <c:pt idx="2">
                    <c:v>2010</c:v>
                  </c:pt>
                  <c:pt idx="3">
                    <c:v>2005</c:v>
                  </c:pt>
                  <c:pt idx="4">
                    <c:v>2019</c:v>
                  </c:pt>
                  <c:pt idx="5">
                    <c:v>2015</c:v>
                  </c:pt>
                  <c:pt idx="6">
                    <c:v>2010</c:v>
                  </c:pt>
                  <c:pt idx="7">
                    <c:v>2005</c:v>
                  </c:pt>
                  <c:pt idx="8">
                    <c:v>2019</c:v>
                  </c:pt>
                  <c:pt idx="9">
                    <c:v>2015</c:v>
                  </c:pt>
                  <c:pt idx="10">
                    <c:v>2010</c:v>
                  </c:pt>
                  <c:pt idx="11">
                    <c:v>2005</c:v>
                  </c:pt>
                </c:lvl>
                <c:lvl>
                  <c:pt idx="0">
                    <c:v>Services</c:v>
                  </c:pt>
                  <c:pt idx="4">
                    <c:v>Industry</c:v>
                  </c:pt>
                  <c:pt idx="8">
                    <c:v>Agriculture</c:v>
                  </c:pt>
                </c:lvl>
              </c:multiLvlStrCache>
            </c:multiLvlStrRef>
          </c:cat>
          <c:val>
            <c:numRef>
              <c:f>'[Percentage of men and women in agriculture, industry and service as a share of the total labour force in each economic sector.xlsx]Sheet1'!$F$5:$F$16</c:f>
              <c:numCache>
                <c:formatCode>General</c:formatCode>
                <c:ptCount val="12"/>
                <c:pt idx="0">
                  <c:v>50.71</c:v>
                </c:pt>
                <c:pt idx="1">
                  <c:v>51.4</c:v>
                </c:pt>
                <c:pt idx="2">
                  <c:v>51.41</c:v>
                </c:pt>
                <c:pt idx="3">
                  <c:v>53.82</c:v>
                </c:pt>
                <c:pt idx="4">
                  <c:v>74.069999999999993</c:v>
                </c:pt>
                <c:pt idx="5">
                  <c:v>74.75</c:v>
                </c:pt>
                <c:pt idx="6">
                  <c:v>75.27</c:v>
                </c:pt>
                <c:pt idx="7">
                  <c:v>73.569999999999993</c:v>
                </c:pt>
                <c:pt idx="8">
                  <c:v>89.9</c:v>
                </c:pt>
                <c:pt idx="9">
                  <c:v>90.04</c:v>
                </c:pt>
                <c:pt idx="10">
                  <c:v>89.99</c:v>
                </c:pt>
                <c:pt idx="11">
                  <c:v>88.75</c:v>
                </c:pt>
              </c:numCache>
            </c:numRef>
          </c:val>
          <c:extLst>
            <c:ext xmlns:c16="http://schemas.microsoft.com/office/drawing/2014/chart" uri="{C3380CC4-5D6E-409C-BE32-E72D297353CC}">
              <c16:uniqueId val="{00000001-743B-4D51-85CB-0312177EFE2B}"/>
            </c:ext>
          </c:extLst>
        </c:ser>
        <c:dLbls>
          <c:dLblPos val="ctr"/>
          <c:showLegendKey val="0"/>
          <c:showVal val="1"/>
          <c:showCatName val="0"/>
          <c:showSerName val="0"/>
          <c:showPercent val="0"/>
          <c:showBubbleSize val="0"/>
        </c:dLbls>
        <c:gapWidth val="150"/>
        <c:overlap val="100"/>
        <c:axId val="493442040"/>
        <c:axId val="487400440"/>
      </c:barChart>
      <c:catAx>
        <c:axId val="4934420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LM Roman 10" panose="00000500000000000000" pitchFamily="50" charset="0"/>
                <a:ea typeface="+mn-ea"/>
                <a:cs typeface="+mn-cs"/>
              </a:defRPr>
            </a:pPr>
            <a:endParaRPr lang="en-US"/>
          </a:p>
        </c:txPr>
        <c:crossAx val="487400440"/>
        <c:crosses val="autoZero"/>
        <c:auto val="1"/>
        <c:lblAlgn val="ctr"/>
        <c:lblOffset val="100"/>
        <c:noMultiLvlLbl val="0"/>
      </c:catAx>
      <c:valAx>
        <c:axId val="48740044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LM Roman 10" panose="00000500000000000000" pitchFamily="50" charset="0"/>
                <a:ea typeface="+mn-ea"/>
                <a:cs typeface="+mn-cs"/>
              </a:defRPr>
            </a:pPr>
            <a:endParaRPr lang="en-US"/>
          </a:p>
        </c:txPr>
        <c:crossAx val="493442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LM Roman 10" panose="00000500000000000000" pitchFamily="50"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LM Roman 10" panose="00000500000000000000" pitchFamily="50"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Sheet1!$D$16:$D$17</c:f>
              <c:strCache>
                <c:ptCount val="2"/>
                <c:pt idx="1">
                  <c:v>Agriculture</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LM Roman 10" panose="00000500000000000000" pitchFamily="50"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Sheet1!$B$18:$C$25</c:f>
              <c:multiLvlStrCache>
                <c:ptCount val="8"/>
                <c:lvl>
                  <c:pt idx="0">
                    <c:v>2019</c:v>
                  </c:pt>
                  <c:pt idx="1">
                    <c:v>2015</c:v>
                  </c:pt>
                  <c:pt idx="2">
                    <c:v>2010</c:v>
                  </c:pt>
                  <c:pt idx="3">
                    <c:v>2005</c:v>
                  </c:pt>
                  <c:pt idx="4">
                    <c:v>2019</c:v>
                  </c:pt>
                  <c:pt idx="5">
                    <c:v>2015</c:v>
                  </c:pt>
                  <c:pt idx="6">
                    <c:v>2010</c:v>
                  </c:pt>
                  <c:pt idx="7">
                    <c:v>2005</c:v>
                  </c:pt>
                </c:lvl>
                <c:lvl>
                  <c:pt idx="0">
                    <c:v>Women</c:v>
                  </c:pt>
                  <c:pt idx="4">
                    <c:v>Men</c:v>
                  </c:pt>
                </c:lvl>
              </c:multiLvlStrCache>
            </c:multiLvlStrRef>
          </c:cat>
          <c:val>
            <c:numRef>
              <c:f>Sheet1!$D$18:$D$25</c:f>
              <c:numCache>
                <c:formatCode>General</c:formatCode>
                <c:ptCount val="8"/>
                <c:pt idx="0">
                  <c:v>3.14</c:v>
                </c:pt>
                <c:pt idx="1">
                  <c:v>3.39</c:v>
                </c:pt>
                <c:pt idx="2">
                  <c:v>3.54</c:v>
                </c:pt>
                <c:pt idx="3">
                  <c:v>4.6100000000000003</c:v>
                </c:pt>
                <c:pt idx="4">
                  <c:v>17.53</c:v>
                </c:pt>
                <c:pt idx="5">
                  <c:v>18.63</c:v>
                </c:pt>
                <c:pt idx="6">
                  <c:v>19.149999999999999</c:v>
                </c:pt>
                <c:pt idx="7">
                  <c:v>20.29</c:v>
                </c:pt>
              </c:numCache>
            </c:numRef>
          </c:val>
          <c:extLst>
            <c:ext xmlns:c16="http://schemas.microsoft.com/office/drawing/2014/chart" uri="{C3380CC4-5D6E-409C-BE32-E72D297353CC}">
              <c16:uniqueId val="{00000000-26FE-4D3F-8B07-121B312214C2}"/>
            </c:ext>
          </c:extLst>
        </c:ser>
        <c:ser>
          <c:idx val="1"/>
          <c:order val="1"/>
          <c:tx>
            <c:strRef>
              <c:f>Sheet1!$E$16:$E$17</c:f>
              <c:strCache>
                <c:ptCount val="2"/>
                <c:pt idx="1">
                  <c:v>Industry </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LM Roman 10" panose="00000500000000000000" pitchFamily="50"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Sheet1!$B$18:$C$25</c:f>
              <c:multiLvlStrCache>
                <c:ptCount val="8"/>
                <c:lvl>
                  <c:pt idx="0">
                    <c:v>2019</c:v>
                  </c:pt>
                  <c:pt idx="1">
                    <c:v>2015</c:v>
                  </c:pt>
                  <c:pt idx="2">
                    <c:v>2010</c:v>
                  </c:pt>
                  <c:pt idx="3">
                    <c:v>2005</c:v>
                  </c:pt>
                  <c:pt idx="4">
                    <c:v>2019</c:v>
                  </c:pt>
                  <c:pt idx="5">
                    <c:v>2015</c:v>
                  </c:pt>
                  <c:pt idx="6">
                    <c:v>2010</c:v>
                  </c:pt>
                  <c:pt idx="7">
                    <c:v>2005</c:v>
                  </c:pt>
                </c:lvl>
                <c:lvl>
                  <c:pt idx="0">
                    <c:v>Women</c:v>
                  </c:pt>
                  <c:pt idx="4">
                    <c:v>Men</c:v>
                  </c:pt>
                </c:lvl>
              </c:multiLvlStrCache>
            </c:multiLvlStrRef>
          </c:cat>
          <c:val>
            <c:numRef>
              <c:f>Sheet1!$E$18:$E$25</c:f>
              <c:numCache>
                <c:formatCode>General</c:formatCode>
                <c:ptCount val="8"/>
                <c:pt idx="0">
                  <c:v>17.11</c:v>
                </c:pt>
                <c:pt idx="1">
                  <c:v>16.48</c:v>
                </c:pt>
                <c:pt idx="2">
                  <c:v>16.010000000000002</c:v>
                </c:pt>
                <c:pt idx="3">
                  <c:v>19.100000000000001</c:v>
                </c:pt>
                <c:pt idx="4">
                  <c:v>30.69</c:v>
                </c:pt>
                <c:pt idx="5">
                  <c:v>29.63</c:v>
                </c:pt>
                <c:pt idx="6">
                  <c:v>29.31</c:v>
                </c:pt>
                <c:pt idx="7">
                  <c:v>29.67</c:v>
                </c:pt>
              </c:numCache>
            </c:numRef>
          </c:val>
          <c:extLst>
            <c:ext xmlns:c16="http://schemas.microsoft.com/office/drawing/2014/chart" uri="{C3380CC4-5D6E-409C-BE32-E72D297353CC}">
              <c16:uniqueId val="{00000001-26FE-4D3F-8B07-121B312214C2}"/>
            </c:ext>
          </c:extLst>
        </c:ser>
        <c:ser>
          <c:idx val="2"/>
          <c:order val="2"/>
          <c:tx>
            <c:strRef>
              <c:f>Sheet1!$F$16:$F$17</c:f>
              <c:strCache>
                <c:ptCount val="2"/>
                <c:pt idx="1">
                  <c:v>Services</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LM Roman 10" panose="00000500000000000000" pitchFamily="50"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Sheet1!$B$18:$C$25</c:f>
              <c:multiLvlStrCache>
                <c:ptCount val="8"/>
                <c:lvl>
                  <c:pt idx="0">
                    <c:v>2019</c:v>
                  </c:pt>
                  <c:pt idx="1">
                    <c:v>2015</c:v>
                  </c:pt>
                  <c:pt idx="2">
                    <c:v>2010</c:v>
                  </c:pt>
                  <c:pt idx="3">
                    <c:v>2005</c:v>
                  </c:pt>
                  <c:pt idx="4">
                    <c:v>2019</c:v>
                  </c:pt>
                  <c:pt idx="5">
                    <c:v>2015</c:v>
                  </c:pt>
                  <c:pt idx="6">
                    <c:v>2010</c:v>
                  </c:pt>
                  <c:pt idx="7">
                    <c:v>2005</c:v>
                  </c:pt>
                </c:lvl>
                <c:lvl>
                  <c:pt idx="0">
                    <c:v>Women</c:v>
                  </c:pt>
                  <c:pt idx="4">
                    <c:v>Men</c:v>
                  </c:pt>
                </c:lvl>
              </c:multiLvlStrCache>
            </c:multiLvlStrRef>
          </c:cat>
          <c:val>
            <c:numRef>
              <c:f>Sheet1!$F$18:$F$25</c:f>
              <c:numCache>
                <c:formatCode>General</c:formatCode>
                <c:ptCount val="8"/>
                <c:pt idx="0">
                  <c:v>79.260000000000005</c:v>
                </c:pt>
                <c:pt idx="1">
                  <c:v>79.62</c:v>
                </c:pt>
                <c:pt idx="2">
                  <c:v>79.87</c:v>
                </c:pt>
                <c:pt idx="3">
                  <c:v>75.63</c:v>
                </c:pt>
                <c:pt idx="4">
                  <c:v>51.18</c:v>
                </c:pt>
                <c:pt idx="5">
                  <c:v>51.14</c:v>
                </c:pt>
                <c:pt idx="6">
                  <c:v>50.85</c:v>
                </c:pt>
                <c:pt idx="7">
                  <c:v>49.2</c:v>
                </c:pt>
              </c:numCache>
            </c:numRef>
          </c:val>
          <c:extLst>
            <c:ext xmlns:c16="http://schemas.microsoft.com/office/drawing/2014/chart" uri="{C3380CC4-5D6E-409C-BE32-E72D297353CC}">
              <c16:uniqueId val="{00000002-26FE-4D3F-8B07-121B312214C2}"/>
            </c:ext>
          </c:extLst>
        </c:ser>
        <c:ser>
          <c:idx val="3"/>
          <c:order val="3"/>
          <c:tx>
            <c:strRef>
              <c:f>Sheet1!$G$16:$G$17</c:f>
              <c:strCache>
                <c:ptCount val="2"/>
                <c:pt idx="1">
                  <c:v>Unspecified</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LM Roman 10" panose="00000500000000000000" pitchFamily="50"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Sheet1!$B$18:$C$25</c:f>
              <c:multiLvlStrCache>
                <c:ptCount val="8"/>
                <c:lvl>
                  <c:pt idx="0">
                    <c:v>2019</c:v>
                  </c:pt>
                  <c:pt idx="1">
                    <c:v>2015</c:v>
                  </c:pt>
                  <c:pt idx="2">
                    <c:v>2010</c:v>
                  </c:pt>
                  <c:pt idx="3">
                    <c:v>2005</c:v>
                  </c:pt>
                  <c:pt idx="4">
                    <c:v>2019</c:v>
                  </c:pt>
                  <c:pt idx="5">
                    <c:v>2015</c:v>
                  </c:pt>
                  <c:pt idx="6">
                    <c:v>2010</c:v>
                  </c:pt>
                  <c:pt idx="7">
                    <c:v>2005</c:v>
                  </c:pt>
                </c:lvl>
                <c:lvl>
                  <c:pt idx="0">
                    <c:v>Women</c:v>
                  </c:pt>
                  <c:pt idx="4">
                    <c:v>Men</c:v>
                  </c:pt>
                </c:lvl>
              </c:multiLvlStrCache>
            </c:multiLvlStrRef>
          </c:cat>
          <c:val>
            <c:numRef>
              <c:f>Sheet1!$G$18:$G$25</c:f>
              <c:numCache>
                <c:formatCode>0.0</c:formatCode>
                <c:ptCount val="8"/>
                <c:pt idx="0">
                  <c:v>0.49</c:v>
                </c:pt>
                <c:pt idx="1">
                  <c:v>0.51</c:v>
                </c:pt>
                <c:pt idx="2">
                  <c:v>0.57999999999999996</c:v>
                </c:pt>
                <c:pt idx="3">
                  <c:v>0.66</c:v>
                </c:pt>
                <c:pt idx="4">
                  <c:v>0.6</c:v>
                </c:pt>
                <c:pt idx="5">
                  <c:v>0.6</c:v>
                </c:pt>
                <c:pt idx="6">
                  <c:v>0.69</c:v>
                </c:pt>
                <c:pt idx="7">
                  <c:v>0.84</c:v>
                </c:pt>
              </c:numCache>
            </c:numRef>
          </c:val>
          <c:extLst>
            <c:ext xmlns:c16="http://schemas.microsoft.com/office/drawing/2014/chart" uri="{C3380CC4-5D6E-409C-BE32-E72D297353CC}">
              <c16:uniqueId val="{00000003-26FE-4D3F-8B07-121B312214C2}"/>
            </c:ext>
          </c:extLst>
        </c:ser>
        <c:dLbls>
          <c:dLblPos val="ctr"/>
          <c:showLegendKey val="0"/>
          <c:showVal val="1"/>
          <c:showCatName val="0"/>
          <c:showSerName val="0"/>
          <c:showPercent val="0"/>
          <c:showBubbleSize val="0"/>
        </c:dLbls>
        <c:gapWidth val="150"/>
        <c:overlap val="100"/>
        <c:axId val="484105664"/>
        <c:axId val="484106384"/>
      </c:barChart>
      <c:catAx>
        <c:axId val="4841056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LM Roman 10" panose="00000500000000000000" pitchFamily="50" charset="0"/>
                <a:ea typeface="+mn-ea"/>
                <a:cs typeface="+mn-cs"/>
              </a:defRPr>
            </a:pPr>
            <a:endParaRPr lang="en-US"/>
          </a:p>
        </c:txPr>
        <c:crossAx val="484106384"/>
        <c:crosses val="autoZero"/>
        <c:auto val="1"/>
        <c:lblAlgn val="ctr"/>
        <c:lblOffset val="100"/>
        <c:noMultiLvlLbl val="0"/>
      </c:catAx>
      <c:valAx>
        <c:axId val="48410638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LM Roman 10" panose="00000500000000000000" pitchFamily="50" charset="0"/>
                <a:ea typeface="+mn-ea"/>
                <a:cs typeface="+mn-cs"/>
              </a:defRPr>
            </a:pPr>
            <a:endParaRPr lang="en-US"/>
          </a:p>
        </c:txPr>
        <c:crossAx val="484105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LM Roman 10" panose="00000500000000000000" pitchFamily="50"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LM Roman 10" panose="00000500000000000000"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B90C3-CD29-23C1-AA30-618F7C96B2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E698E63-0D0A-9AA9-A13B-A3077DD3D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3B7BE8-9AF2-626B-4647-C672544F84E1}"/>
              </a:ext>
            </a:extLst>
          </p:cNvPr>
          <p:cNvSpPr>
            <a:spLocks noGrp="1"/>
          </p:cNvSpPr>
          <p:nvPr>
            <p:ph type="dt" sz="half" idx="10"/>
          </p:nvPr>
        </p:nvSpPr>
        <p:spPr/>
        <p:txBody>
          <a:bodyPr/>
          <a:lstStyle/>
          <a:p>
            <a:fld id="{30D1E74D-D323-4D33-B539-E28BE928DB8F}" type="datetimeFigureOut">
              <a:rPr lang="en-GB" smtClean="0"/>
              <a:t>26/02/2024</a:t>
            </a:fld>
            <a:endParaRPr lang="en-GB"/>
          </a:p>
        </p:txBody>
      </p:sp>
      <p:sp>
        <p:nvSpPr>
          <p:cNvPr id="5" name="Footer Placeholder 4">
            <a:extLst>
              <a:ext uri="{FF2B5EF4-FFF2-40B4-BE49-F238E27FC236}">
                <a16:creationId xmlns:a16="http://schemas.microsoft.com/office/drawing/2014/main" id="{30345814-8161-A0F3-D8F2-410E6A4D42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C9A000-587E-D874-1167-950DB1AFA76E}"/>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174288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7E539-ED56-4DB1-5467-11F7C6244F2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E5B8D5-5A4C-DC59-9890-CD187342B9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F6532D-058F-8684-F52F-804FC0AA8B76}"/>
              </a:ext>
            </a:extLst>
          </p:cNvPr>
          <p:cNvSpPr>
            <a:spLocks noGrp="1"/>
          </p:cNvSpPr>
          <p:nvPr>
            <p:ph type="dt" sz="half" idx="10"/>
          </p:nvPr>
        </p:nvSpPr>
        <p:spPr/>
        <p:txBody>
          <a:bodyPr/>
          <a:lstStyle/>
          <a:p>
            <a:fld id="{30D1E74D-D323-4D33-B539-E28BE928DB8F}" type="datetimeFigureOut">
              <a:rPr lang="en-GB" smtClean="0"/>
              <a:t>26/02/2024</a:t>
            </a:fld>
            <a:endParaRPr lang="en-GB"/>
          </a:p>
        </p:txBody>
      </p:sp>
      <p:sp>
        <p:nvSpPr>
          <p:cNvPr id="5" name="Footer Placeholder 4">
            <a:extLst>
              <a:ext uri="{FF2B5EF4-FFF2-40B4-BE49-F238E27FC236}">
                <a16:creationId xmlns:a16="http://schemas.microsoft.com/office/drawing/2014/main" id="{55E3ACC0-90D0-5C24-2B8A-742A0EE1D5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743EE5-3EDC-7806-4D7C-5369708485C7}"/>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73632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284009-D0EB-AA96-7071-47D02C59D4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0B4BFE9-3FBB-D8B1-EECE-5276AB282D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A3A722-4B96-F6F2-3CC4-4DD8714E5B4F}"/>
              </a:ext>
            </a:extLst>
          </p:cNvPr>
          <p:cNvSpPr>
            <a:spLocks noGrp="1"/>
          </p:cNvSpPr>
          <p:nvPr>
            <p:ph type="dt" sz="half" idx="10"/>
          </p:nvPr>
        </p:nvSpPr>
        <p:spPr/>
        <p:txBody>
          <a:bodyPr/>
          <a:lstStyle/>
          <a:p>
            <a:fld id="{30D1E74D-D323-4D33-B539-E28BE928DB8F}" type="datetimeFigureOut">
              <a:rPr lang="en-GB" smtClean="0"/>
              <a:t>26/02/2024</a:t>
            </a:fld>
            <a:endParaRPr lang="en-GB"/>
          </a:p>
        </p:txBody>
      </p:sp>
      <p:sp>
        <p:nvSpPr>
          <p:cNvPr id="5" name="Footer Placeholder 4">
            <a:extLst>
              <a:ext uri="{FF2B5EF4-FFF2-40B4-BE49-F238E27FC236}">
                <a16:creationId xmlns:a16="http://schemas.microsoft.com/office/drawing/2014/main" id="{912B80F9-E714-3647-9551-C030039AF6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B1D277-30F2-1A5E-8EEC-8AC5DF4F8C87}"/>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138300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4408-764E-0D64-1907-F036F623D8C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560D966-7B75-1F95-6429-F50F5E0BBD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9E25D0-CFD3-28BA-3EDA-8550537FB110}"/>
              </a:ext>
            </a:extLst>
          </p:cNvPr>
          <p:cNvSpPr>
            <a:spLocks noGrp="1"/>
          </p:cNvSpPr>
          <p:nvPr>
            <p:ph type="dt" sz="half" idx="10"/>
          </p:nvPr>
        </p:nvSpPr>
        <p:spPr/>
        <p:txBody>
          <a:bodyPr/>
          <a:lstStyle/>
          <a:p>
            <a:fld id="{30D1E74D-D323-4D33-B539-E28BE928DB8F}" type="datetimeFigureOut">
              <a:rPr lang="en-GB" smtClean="0"/>
              <a:t>26/02/2024</a:t>
            </a:fld>
            <a:endParaRPr lang="en-GB"/>
          </a:p>
        </p:txBody>
      </p:sp>
      <p:sp>
        <p:nvSpPr>
          <p:cNvPr id="5" name="Footer Placeholder 4">
            <a:extLst>
              <a:ext uri="{FF2B5EF4-FFF2-40B4-BE49-F238E27FC236}">
                <a16:creationId xmlns:a16="http://schemas.microsoft.com/office/drawing/2014/main" id="{BA55294D-F23D-CB0A-50B9-13370DBC2B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FD9EFC-2E25-2487-F1E9-A9535BDC2B6B}"/>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411473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492B-3B0B-C41A-D56B-A605D0A8DE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D4AA1A-38A0-1265-6E72-E8EB7FC70A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AB4F9F-B198-33F8-AEAF-C2960CFE6778}"/>
              </a:ext>
            </a:extLst>
          </p:cNvPr>
          <p:cNvSpPr>
            <a:spLocks noGrp="1"/>
          </p:cNvSpPr>
          <p:nvPr>
            <p:ph type="dt" sz="half" idx="10"/>
          </p:nvPr>
        </p:nvSpPr>
        <p:spPr/>
        <p:txBody>
          <a:bodyPr/>
          <a:lstStyle/>
          <a:p>
            <a:fld id="{30D1E74D-D323-4D33-B539-E28BE928DB8F}" type="datetimeFigureOut">
              <a:rPr lang="en-GB" smtClean="0"/>
              <a:t>26/02/2024</a:t>
            </a:fld>
            <a:endParaRPr lang="en-GB"/>
          </a:p>
        </p:txBody>
      </p:sp>
      <p:sp>
        <p:nvSpPr>
          <p:cNvPr id="5" name="Footer Placeholder 4">
            <a:extLst>
              <a:ext uri="{FF2B5EF4-FFF2-40B4-BE49-F238E27FC236}">
                <a16:creationId xmlns:a16="http://schemas.microsoft.com/office/drawing/2014/main" id="{3A83F190-7AE5-EAC3-EED8-53614F46C8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6DA1A5-5DC6-BE4B-41B6-A5857603CD81}"/>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4000907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78AC-42ED-9D43-1DFC-B9FDA1F5C9E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92D9B1F-8FE2-0119-F441-AD6395B59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24C8333-F6F7-572B-0B2C-06CE4B2E8E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97ED0E5-0DD8-097B-BDEC-E3AB1F81F4CB}"/>
              </a:ext>
            </a:extLst>
          </p:cNvPr>
          <p:cNvSpPr>
            <a:spLocks noGrp="1"/>
          </p:cNvSpPr>
          <p:nvPr>
            <p:ph type="dt" sz="half" idx="10"/>
          </p:nvPr>
        </p:nvSpPr>
        <p:spPr/>
        <p:txBody>
          <a:bodyPr/>
          <a:lstStyle/>
          <a:p>
            <a:fld id="{30D1E74D-D323-4D33-B539-E28BE928DB8F}" type="datetimeFigureOut">
              <a:rPr lang="en-GB" smtClean="0"/>
              <a:t>26/02/2024</a:t>
            </a:fld>
            <a:endParaRPr lang="en-GB"/>
          </a:p>
        </p:txBody>
      </p:sp>
      <p:sp>
        <p:nvSpPr>
          <p:cNvPr id="6" name="Footer Placeholder 5">
            <a:extLst>
              <a:ext uri="{FF2B5EF4-FFF2-40B4-BE49-F238E27FC236}">
                <a16:creationId xmlns:a16="http://schemas.microsoft.com/office/drawing/2014/main" id="{163184CA-A244-0729-F870-1896866A13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F0103C-EE98-FEDC-A3C5-1D6A5E3AA53A}"/>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1240816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80C0-489B-8EE7-5F46-B6AA38F792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BCC44C2-3270-24B2-4F27-4D510450FB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08277D-A71D-370F-5FEA-703EF39689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E242A1D-4B0C-58E8-69E6-9533E6C5E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559A9E-4E93-8CC8-35B0-634A7200A3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B906A11-E6E5-11B3-1233-3CDDB8C18CED}"/>
              </a:ext>
            </a:extLst>
          </p:cNvPr>
          <p:cNvSpPr>
            <a:spLocks noGrp="1"/>
          </p:cNvSpPr>
          <p:nvPr>
            <p:ph type="dt" sz="half" idx="10"/>
          </p:nvPr>
        </p:nvSpPr>
        <p:spPr/>
        <p:txBody>
          <a:bodyPr/>
          <a:lstStyle/>
          <a:p>
            <a:fld id="{30D1E74D-D323-4D33-B539-E28BE928DB8F}" type="datetimeFigureOut">
              <a:rPr lang="en-GB" smtClean="0"/>
              <a:t>26/02/2024</a:t>
            </a:fld>
            <a:endParaRPr lang="en-GB"/>
          </a:p>
        </p:txBody>
      </p:sp>
      <p:sp>
        <p:nvSpPr>
          <p:cNvPr id="8" name="Footer Placeholder 7">
            <a:extLst>
              <a:ext uri="{FF2B5EF4-FFF2-40B4-BE49-F238E27FC236}">
                <a16:creationId xmlns:a16="http://schemas.microsoft.com/office/drawing/2014/main" id="{436D53CE-8AD6-57FE-784D-6578E34D8A2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8147E24-CE9D-4DA8-0B0E-4864F344FCF4}"/>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335735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4AED-2889-BB79-67BC-8AD7D98F784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67820D8-106A-657D-8AA1-63DD663795C7}"/>
              </a:ext>
            </a:extLst>
          </p:cNvPr>
          <p:cNvSpPr>
            <a:spLocks noGrp="1"/>
          </p:cNvSpPr>
          <p:nvPr>
            <p:ph type="dt" sz="half" idx="10"/>
          </p:nvPr>
        </p:nvSpPr>
        <p:spPr/>
        <p:txBody>
          <a:bodyPr/>
          <a:lstStyle/>
          <a:p>
            <a:fld id="{30D1E74D-D323-4D33-B539-E28BE928DB8F}" type="datetimeFigureOut">
              <a:rPr lang="en-GB" smtClean="0"/>
              <a:t>26/02/2024</a:t>
            </a:fld>
            <a:endParaRPr lang="en-GB"/>
          </a:p>
        </p:txBody>
      </p:sp>
      <p:sp>
        <p:nvSpPr>
          <p:cNvPr id="4" name="Footer Placeholder 3">
            <a:extLst>
              <a:ext uri="{FF2B5EF4-FFF2-40B4-BE49-F238E27FC236}">
                <a16:creationId xmlns:a16="http://schemas.microsoft.com/office/drawing/2014/main" id="{4AB70988-9987-7D02-5CF4-617CB5749F5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1616176-0A97-21A7-EE04-179B65201B9F}"/>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31594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6E7E44-74E9-7452-8DAB-F02A9FDAE447}"/>
              </a:ext>
            </a:extLst>
          </p:cNvPr>
          <p:cNvSpPr>
            <a:spLocks noGrp="1"/>
          </p:cNvSpPr>
          <p:nvPr>
            <p:ph type="dt" sz="half" idx="10"/>
          </p:nvPr>
        </p:nvSpPr>
        <p:spPr/>
        <p:txBody>
          <a:bodyPr/>
          <a:lstStyle/>
          <a:p>
            <a:fld id="{30D1E74D-D323-4D33-B539-E28BE928DB8F}" type="datetimeFigureOut">
              <a:rPr lang="en-GB" smtClean="0"/>
              <a:t>26/02/2024</a:t>
            </a:fld>
            <a:endParaRPr lang="en-GB"/>
          </a:p>
        </p:txBody>
      </p:sp>
      <p:sp>
        <p:nvSpPr>
          <p:cNvPr id="3" name="Footer Placeholder 2">
            <a:extLst>
              <a:ext uri="{FF2B5EF4-FFF2-40B4-BE49-F238E27FC236}">
                <a16:creationId xmlns:a16="http://schemas.microsoft.com/office/drawing/2014/main" id="{A8C8E387-EEC3-7421-CA42-557DF703C06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8FED2B-9679-F41D-4ED1-05DC6170FD36}"/>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3191634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840C-9116-EE63-CC21-9B98BC5293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3D2A202-7229-3CF4-F9B5-978953256B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23486FE-644D-ABE8-9487-805173F84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709AE8-4BE7-2F58-5B7B-73F794C44DF7}"/>
              </a:ext>
            </a:extLst>
          </p:cNvPr>
          <p:cNvSpPr>
            <a:spLocks noGrp="1"/>
          </p:cNvSpPr>
          <p:nvPr>
            <p:ph type="dt" sz="half" idx="10"/>
          </p:nvPr>
        </p:nvSpPr>
        <p:spPr/>
        <p:txBody>
          <a:bodyPr/>
          <a:lstStyle/>
          <a:p>
            <a:fld id="{30D1E74D-D323-4D33-B539-E28BE928DB8F}" type="datetimeFigureOut">
              <a:rPr lang="en-GB" smtClean="0"/>
              <a:t>26/02/2024</a:t>
            </a:fld>
            <a:endParaRPr lang="en-GB"/>
          </a:p>
        </p:txBody>
      </p:sp>
      <p:sp>
        <p:nvSpPr>
          <p:cNvPr id="6" name="Footer Placeholder 5">
            <a:extLst>
              <a:ext uri="{FF2B5EF4-FFF2-40B4-BE49-F238E27FC236}">
                <a16:creationId xmlns:a16="http://schemas.microsoft.com/office/drawing/2014/main" id="{00DDAA6C-265E-4BE3-7252-E49A0603621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4F88BC-F22C-E2B7-EB04-75FBA5A69E0D}"/>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3686076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9180-8FA0-8F91-5FDA-A17F158390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3B4BD10-5CAF-7AB4-0B00-AE4FC63349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2C3B30E-0F34-E40E-903F-0DC38093A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618155-4C90-9E0B-DFC5-C9BB37310E57}"/>
              </a:ext>
            </a:extLst>
          </p:cNvPr>
          <p:cNvSpPr>
            <a:spLocks noGrp="1"/>
          </p:cNvSpPr>
          <p:nvPr>
            <p:ph type="dt" sz="half" idx="10"/>
          </p:nvPr>
        </p:nvSpPr>
        <p:spPr/>
        <p:txBody>
          <a:bodyPr/>
          <a:lstStyle/>
          <a:p>
            <a:fld id="{30D1E74D-D323-4D33-B539-E28BE928DB8F}" type="datetimeFigureOut">
              <a:rPr lang="en-GB" smtClean="0"/>
              <a:t>26/02/2024</a:t>
            </a:fld>
            <a:endParaRPr lang="en-GB"/>
          </a:p>
        </p:txBody>
      </p:sp>
      <p:sp>
        <p:nvSpPr>
          <p:cNvPr id="6" name="Footer Placeholder 5">
            <a:extLst>
              <a:ext uri="{FF2B5EF4-FFF2-40B4-BE49-F238E27FC236}">
                <a16:creationId xmlns:a16="http://schemas.microsoft.com/office/drawing/2014/main" id="{669A8504-426D-1E05-D096-25EDDA43CD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F1FB98-4C7A-27EA-9E5E-2E65E1210385}"/>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230628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5825A0-8E8E-7F6E-D498-CFADDE65C3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0A4EE18-78F1-94D7-90F0-046A63FDBF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CF5D4A-E5D5-A2F3-6F6D-0E5D653A7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1E74D-D323-4D33-B539-E28BE928DB8F}" type="datetimeFigureOut">
              <a:rPr lang="en-GB" smtClean="0"/>
              <a:t>26/02/2024</a:t>
            </a:fld>
            <a:endParaRPr lang="en-GB"/>
          </a:p>
        </p:txBody>
      </p:sp>
      <p:sp>
        <p:nvSpPr>
          <p:cNvPr id="5" name="Footer Placeholder 4">
            <a:extLst>
              <a:ext uri="{FF2B5EF4-FFF2-40B4-BE49-F238E27FC236}">
                <a16:creationId xmlns:a16="http://schemas.microsoft.com/office/drawing/2014/main" id="{3107E763-D5A5-F54B-269B-0E196FEC4A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CE89935-EF06-7FD2-4AA7-460A3916F0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C3676-1625-4379-8E3D-60F16B8D7A44}" type="slidenum">
              <a:rPr lang="en-GB" smtClean="0"/>
              <a:t>‹#›</a:t>
            </a:fld>
            <a:endParaRPr lang="en-GB"/>
          </a:p>
        </p:txBody>
      </p:sp>
    </p:spTree>
    <p:extLst>
      <p:ext uri="{BB962C8B-B14F-4D97-AF65-F5344CB8AC3E}">
        <p14:creationId xmlns:p14="http://schemas.microsoft.com/office/powerpoint/2010/main" val="1994593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saac.lopezmorenoflores@manchester.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2.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13.png"/><Relationship Id="rId4" Type="http://schemas.openxmlformats.org/officeDocument/2006/relationships/image" Target="../media/image10.png"/><Relationship Id="rId9" Type="http://schemas.microsoft.com/office/2007/relationships/hdphoto" Target="../media/hdphoto4.wdp"/></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mailto:isaac.lopezmorenoflores@manchester.ac.u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0A5B-0EF5-A953-C63D-BA4DC040F1EC}"/>
              </a:ext>
            </a:extLst>
          </p:cNvPr>
          <p:cNvSpPr>
            <a:spLocks noGrp="1"/>
          </p:cNvSpPr>
          <p:nvPr>
            <p:ph type="ctrTitle"/>
          </p:nvPr>
        </p:nvSpPr>
        <p:spPr/>
        <p:txBody>
          <a:bodyPr>
            <a:noAutofit/>
          </a:bodyPr>
          <a:lstStyle/>
          <a:p>
            <a:r>
              <a:rPr lang="en-GB" sz="3200" dirty="0"/>
              <a:t>The relationship between economic development </a:t>
            </a:r>
            <a:br>
              <a:rPr lang="en-GB" sz="3200" dirty="0"/>
            </a:br>
            <a:r>
              <a:rPr lang="en-GB" sz="3200" dirty="0"/>
              <a:t>and female labour force participation: </a:t>
            </a:r>
            <a:br>
              <a:rPr lang="en-GB" sz="3200" dirty="0"/>
            </a:br>
            <a:r>
              <a:rPr lang="en-GB" sz="3200" dirty="0"/>
              <a:t>A within-country analysis of Mexico</a:t>
            </a:r>
          </a:p>
        </p:txBody>
      </p:sp>
      <p:sp>
        <p:nvSpPr>
          <p:cNvPr id="3" name="Subtitle 2">
            <a:extLst>
              <a:ext uri="{FF2B5EF4-FFF2-40B4-BE49-F238E27FC236}">
                <a16:creationId xmlns:a16="http://schemas.microsoft.com/office/drawing/2014/main" id="{3186860C-D62C-48C2-F87B-CDA203B6FE41}"/>
              </a:ext>
            </a:extLst>
          </p:cNvPr>
          <p:cNvSpPr>
            <a:spLocks noGrp="1"/>
          </p:cNvSpPr>
          <p:nvPr>
            <p:ph type="subTitle" idx="1"/>
          </p:nvPr>
        </p:nvSpPr>
        <p:spPr/>
        <p:txBody>
          <a:bodyPr/>
          <a:lstStyle/>
          <a:p>
            <a:r>
              <a:rPr lang="en-GB" dirty="0"/>
              <a:t>Isaac Lopez Moreno Flores</a:t>
            </a:r>
          </a:p>
          <a:p>
            <a:r>
              <a:rPr lang="en-GB" sz="1400" dirty="0">
                <a:hlinkClick r:id="rId2"/>
              </a:rPr>
              <a:t>isaac.lopezmorenoflores@manchester.ac.uk</a:t>
            </a:r>
            <a:endParaRPr lang="en-GB" sz="1400" dirty="0"/>
          </a:p>
        </p:txBody>
      </p:sp>
    </p:spTree>
    <p:extLst>
      <p:ext uri="{BB962C8B-B14F-4D97-AF65-F5344CB8AC3E}">
        <p14:creationId xmlns:p14="http://schemas.microsoft.com/office/powerpoint/2010/main" val="1046393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4034-9344-E867-8D8D-F4B6AB984F59}"/>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The U-shaped feminization hypothesis</a:t>
            </a:r>
            <a:endParaRPr lang="en-GB" dirty="0"/>
          </a:p>
        </p:txBody>
      </p:sp>
      <p:pic>
        <p:nvPicPr>
          <p:cNvPr id="5" name="Picture 4">
            <a:extLst>
              <a:ext uri="{FF2B5EF4-FFF2-40B4-BE49-F238E27FC236}">
                <a16:creationId xmlns:a16="http://schemas.microsoft.com/office/drawing/2014/main" id="{A18D4E87-C5B6-4668-A0EB-E222D744D59B}"/>
              </a:ext>
            </a:extLst>
          </p:cNvPr>
          <p:cNvPicPr>
            <a:picLocks noChangeAspect="1"/>
          </p:cNvPicPr>
          <p:nvPr/>
        </p:nvPicPr>
        <p:blipFill>
          <a:blip r:embed="rId2"/>
          <a:stretch>
            <a:fillRect/>
          </a:stretch>
        </p:blipFill>
        <p:spPr>
          <a:xfrm>
            <a:off x="5451475" y="1417740"/>
            <a:ext cx="6740525" cy="5354842"/>
          </a:xfrm>
          <a:prstGeom prst="rect">
            <a:avLst/>
          </a:prstGeom>
        </p:spPr>
      </p:pic>
      <p:cxnSp>
        <p:nvCxnSpPr>
          <p:cNvPr id="6" name="Straight Connector 5">
            <a:extLst>
              <a:ext uri="{FF2B5EF4-FFF2-40B4-BE49-F238E27FC236}">
                <a16:creationId xmlns:a16="http://schemas.microsoft.com/office/drawing/2014/main" id="{4B8265E6-39DA-7A25-FBE2-3C9E3FD6F4BE}"/>
              </a:ext>
            </a:extLst>
          </p:cNvPr>
          <p:cNvCxnSpPr>
            <a:cxnSpLocks/>
          </p:cNvCxnSpPr>
          <p:nvPr/>
        </p:nvCxnSpPr>
        <p:spPr>
          <a:xfrm flipH="1" flipV="1">
            <a:off x="5451475" y="3842158"/>
            <a:ext cx="2660679" cy="4949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B5806A-02EC-AC62-C9E1-2B3E5D420CC7}"/>
              </a:ext>
            </a:extLst>
          </p:cNvPr>
          <p:cNvSpPr txBox="1"/>
          <p:nvPr/>
        </p:nvSpPr>
        <p:spPr>
          <a:xfrm>
            <a:off x="142612" y="2248267"/>
            <a:ext cx="5209564" cy="3385542"/>
          </a:xfrm>
          <a:prstGeom prst="rect">
            <a:avLst/>
          </a:prstGeom>
          <a:noFill/>
        </p:spPr>
        <p:txBody>
          <a:bodyPr wrap="square" rtlCol="0">
            <a:spAutoFit/>
          </a:bodyPr>
          <a:lstStyle/>
          <a:p>
            <a:pPr algn="r"/>
            <a:r>
              <a:rPr lang="en-GB" sz="1600" dirty="0"/>
              <a:t>Decline of FLPRs in middle-income countries due to:</a:t>
            </a:r>
          </a:p>
          <a:p>
            <a:pPr algn="r"/>
            <a:endParaRPr lang="en-GB" sz="1600" b="1" dirty="0"/>
          </a:p>
          <a:p>
            <a:pPr algn="r"/>
            <a:r>
              <a:rPr lang="en-GB" sz="1600" b="1" dirty="0">
                <a:solidFill>
                  <a:srgbClr val="FF0000"/>
                </a:solidFill>
              </a:rPr>
              <a:t>Expansion of the industrial sector</a:t>
            </a:r>
          </a:p>
          <a:p>
            <a:pPr algn="r"/>
            <a:r>
              <a:rPr lang="en-GB" sz="1600" dirty="0"/>
              <a:t>Several blue-collar jobs available</a:t>
            </a:r>
          </a:p>
          <a:p>
            <a:pPr algn="r"/>
            <a:r>
              <a:rPr lang="en-GB" sz="1600" dirty="0"/>
              <a:t>Social stigma towards married women in blue collar jobs</a:t>
            </a:r>
          </a:p>
          <a:p>
            <a:pPr algn="r"/>
            <a:r>
              <a:rPr lang="en-GB" sz="1600" dirty="0"/>
              <a:t>Strong Income effect </a:t>
            </a:r>
          </a:p>
          <a:p>
            <a:pPr algn="r"/>
            <a:r>
              <a:rPr lang="en-GB" sz="1600" dirty="0"/>
              <a:t>Weak substitution effect  </a:t>
            </a:r>
          </a:p>
          <a:p>
            <a:pPr algn="r"/>
            <a:r>
              <a:rPr lang="en-GB" sz="1600" dirty="0"/>
              <a:t>Complex demand-effect driven by agricultural machinery</a:t>
            </a:r>
          </a:p>
          <a:p>
            <a:pPr algn="r"/>
            <a:r>
              <a:rPr lang="en-GB" sz="1600" dirty="0"/>
              <a:t>Gender gaps in education</a:t>
            </a:r>
          </a:p>
          <a:p>
            <a:pPr algn="r"/>
            <a:r>
              <a:rPr lang="en-GB" sz="1600" dirty="0"/>
              <a:t>Employers’ preferences or discrimination against women</a:t>
            </a:r>
          </a:p>
          <a:p>
            <a:pPr algn="r"/>
            <a:r>
              <a:rPr lang="en-GB" sz="1600" dirty="0"/>
              <a:t>Husbands’ or wives’ request to not engage in </a:t>
            </a:r>
            <a:br>
              <a:rPr lang="en-GB" sz="1600" dirty="0"/>
            </a:br>
            <a:r>
              <a:rPr lang="en-GB" sz="1600" dirty="0"/>
              <a:t>physically demanding jobs</a:t>
            </a:r>
          </a:p>
          <a:p>
            <a:pPr algn="r"/>
            <a:r>
              <a:rPr lang="en-GB" sz="1600" dirty="0" err="1"/>
              <a:t>Incompatibilty</a:t>
            </a:r>
            <a:r>
              <a:rPr lang="en-GB" sz="1600" dirty="0"/>
              <a:t> of FLP in industry + child rearing</a:t>
            </a:r>
          </a:p>
        </p:txBody>
      </p:sp>
      <p:sp>
        <p:nvSpPr>
          <p:cNvPr id="8" name="Rectangle: Rounded Corners 7">
            <a:extLst>
              <a:ext uri="{FF2B5EF4-FFF2-40B4-BE49-F238E27FC236}">
                <a16:creationId xmlns:a16="http://schemas.microsoft.com/office/drawing/2014/main" id="{459D0856-BC2D-B184-5A75-6A2426175DE7}"/>
              </a:ext>
            </a:extLst>
          </p:cNvPr>
          <p:cNvSpPr/>
          <p:nvPr/>
        </p:nvSpPr>
        <p:spPr>
          <a:xfrm>
            <a:off x="8095375" y="3428999"/>
            <a:ext cx="1921079" cy="155780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54491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4034-9344-E867-8D8D-F4B6AB984F59}"/>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The U-shaped feminization hypothesis</a:t>
            </a:r>
            <a:endParaRPr lang="en-GB" dirty="0"/>
          </a:p>
        </p:txBody>
      </p:sp>
      <p:pic>
        <p:nvPicPr>
          <p:cNvPr id="5" name="Picture 4">
            <a:extLst>
              <a:ext uri="{FF2B5EF4-FFF2-40B4-BE49-F238E27FC236}">
                <a16:creationId xmlns:a16="http://schemas.microsoft.com/office/drawing/2014/main" id="{A18D4E87-C5B6-4668-A0EB-E222D744D59B}"/>
              </a:ext>
            </a:extLst>
          </p:cNvPr>
          <p:cNvPicPr>
            <a:picLocks noChangeAspect="1"/>
          </p:cNvPicPr>
          <p:nvPr/>
        </p:nvPicPr>
        <p:blipFill>
          <a:blip r:embed="rId2"/>
          <a:stretch>
            <a:fillRect/>
          </a:stretch>
        </p:blipFill>
        <p:spPr>
          <a:xfrm>
            <a:off x="5451475" y="1417740"/>
            <a:ext cx="6740525" cy="5354842"/>
          </a:xfrm>
          <a:prstGeom prst="rect">
            <a:avLst/>
          </a:prstGeom>
        </p:spPr>
      </p:pic>
      <p:cxnSp>
        <p:nvCxnSpPr>
          <p:cNvPr id="6" name="Straight Connector 5">
            <a:extLst>
              <a:ext uri="{FF2B5EF4-FFF2-40B4-BE49-F238E27FC236}">
                <a16:creationId xmlns:a16="http://schemas.microsoft.com/office/drawing/2014/main" id="{4B8265E6-39DA-7A25-FBE2-3C9E3FD6F4BE}"/>
              </a:ext>
            </a:extLst>
          </p:cNvPr>
          <p:cNvCxnSpPr>
            <a:cxnSpLocks/>
          </p:cNvCxnSpPr>
          <p:nvPr/>
        </p:nvCxnSpPr>
        <p:spPr>
          <a:xfrm flipH="1">
            <a:off x="5545123" y="3371554"/>
            <a:ext cx="47397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B5806A-02EC-AC62-C9E1-2B3E5D420CC7}"/>
              </a:ext>
            </a:extLst>
          </p:cNvPr>
          <p:cNvSpPr txBox="1"/>
          <p:nvPr/>
        </p:nvSpPr>
        <p:spPr>
          <a:xfrm>
            <a:off x="379646" y="1894270"/>
            <a:ext cx="5071829" cy="3477875"/>
          </a:xfrm>
          <a:prstGeom prst="rect">
            <a:avLst/>
          </a:prstGeom>
          <a:noFill/>
        </p:spPr>
        <p:txBody>
          <a:bodyPr wrap="square" rtlCol="0">
            <a:spAutoFit/>
          </a:bodyPr>
          <a:lstStyle/>
          <a:p>
            <a:pPr algn="r"/>
            <a:r>
              <a:rPr lang="en-GB" sz="2000" dirty="0"/>
              <a:t>Rise of FLPRs in high-income countries due to:</a:t>
            </a:r>
          </a:p>
          <a:p>
            <a:pPr algn="r"/>
            <a:br>
              <a:rPr lang="en-GB" sz="2000" b="1" dirty="0">
                <a:solidFill>
                  <a:srgbClr val="FF0000"/>
                </a:solidFill>
              </a:rPr>
            </a:br>
            <a:r>
              <a:rPr lang="en-GB" sz="2000" b="1" dirty="0">
                <a:solidFill>
                  <a:srgbClr val="FF0000"/>
                </a:solidFill>
              </a:rPr>
              <a:t>Expansion of the service sector.</a:t>
            </a:r>
          </a:p>
          <a:p>
            <a:pPr algn="r"/>
            <a:r>
              <a:rPr lang="en-GB" sz="2000" dirty="0"/>
              <a:t>Several white-collar jobs available</a:t>
            </a:r>
          </a:p>
          <a:p>
            <a:pPr algn="r"/>
            <a:r>
              <a:rPr lang="en-GB" sz="2000" dirty="0"/>
              <a:t>No social stigma towards white-collar jobs</a:t>
            </a:r>
          </a:p>
          <a:p>
            <a:pPr algn="r"/>
            <a:r>
              <a:rPr lang="en-GB" sz="2000" dirty="0"/>
              <a:t>Strong substitution effect </a:t>
            </a:r>
            <a:br>
              <a:rPr lang="en-GB" sz="2000" dirty="0"/>
            </a:br>
            <a:r>
              <a:rPr lang="en-GB" sz="2000" dirty="0"/>
              <a:t>Weak income effect</a:t>
            </a:r>
          </a:p>
          <a:p>
            <a:pPr algn="r"/>
            <a:r>
              <a:rPr lang="en-GB" sz="2000" dirty="0"/>
              <a:t>No gender gaps in education</a:t>
            </a:r>
          </a:p>
          <a:p>
            <a:pPr algn="r"/>
            <a:r>
              <a:rPr lang="en-GB" sz="2000" dirty="0"/>
              <a:t>Female achieved higher levels of education</a:t>
            </a:r>
          </a:p>
          <a:p>
            <a:pPr algn="r"/>
            <a:r>
              <a:rPr lang="en-GB" sz="2000" dirty="0"/>
              <a:t>Job flexibility </a:t>
            </a:r>
          </a:p>
          <a:p>
            <a:pPr algn="r"/>
            <a:r>
              <a:rPr lang="en-GB" sz="2000" dirty="0"/>
              <a:t>Lack of physically demanding jobs </a:t>
            </a:r>
          </a:p>
        </p:txBody>
      </p:sp>
      <p:sp>
        <p:nvSpPr>
          <p:cNvPr id="8" name="Rectangle: Rounded Corners 7">
            <a:extLst>
              <a:ext uri="{FF2B5EF4-FFF2-40B4-BE49-F238E27FC236}">
                <a16:creationId xmlns:a16="http://schemas.microsoft.com/office/drawing/2014/main" id="{459D0856-BC2D-B184-5A75-6A2426175DE7}"/>
              </a:ext>
            </a:extLst>
          </p:cNvPr>
          <p:cNvSpPr/>
          <p:nvPr/>
        </p:nvSpPr>
        <p:spPr>
          <a:xfrm>
            <a:off x="10284903" y="2498277"/>
            <a:ext cx="1068897" cy="154521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758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0F68-052B-1042-2BF4-E7C74F3C061F}"/>
              </a:ext>
            </a:extLst>
          </p:cNvPr>
          <p:cNvSpPr>
            <a:spLocks noGrp="1"/>
          </p:cNvSpPr>
          <p:nvPr>
            <p:ph type="title"/>
          </p:nvPr>
        </p:nvSpPr>
        <p:spPr/>
        <p:txBody>
          <a:bodyPr/>
          <a:lstStyle/>
          <a:p>
            <a:r>
              <a:rPr lang="en-GB" b="1" dirty="0"/>
              <a:t>Literature review</a:t>
            </a:r>
          </a:p>
        </p:txBody>
      </p:sp>
      <p:sp>
        <p:nvSpPr>
          <p:cNvPr id="3" name="Content Placeholder 2">
            <a:extLst>
              <a:ext uri="{FF2B5EF4-FFF2-40B4-BE49-F238E27FC236}">
                <a16:creationId xmlns:a16="http://schemas.microsoft.com/office/drawing/2014/main" id="{C3BD3CEF-3425-6834-39E2-9118C89F4752}"/>
              </a:ext>
            </a:extLst>
          </p:cNvPr>
          <p:cNvSpPr>
            <a:spLocks noGrp="1"/>
          </p:cNvSpPr>
          <p:nvPr>
            <p:ph idx="1"/>
          </p:nvPr>
        </p:nvSpPr>
        <p:spPr/>
        <p:txBody>
          <a:bodyPr/>
          <a:lstStyle/>
          <a:p>
            <a:r>
              <a:rPr lang="es-MX" dirty="0" err="1"/>
              <a:t>Several</a:t>
            </a:r>
            <a:r>
              <a:rPr lang="es-MX" dirty="0"/>
              <a:t> </a:t>
            </a:r>
            <a:r>
              <a:rPr lang="es-MX" dirty="0" err="1"/>
              <a:t>researchers</a:t>
            </a:r>
            <a:r>
              <a:rPr lang="es-MX" dirty="0"/>
              <a:t> </a:t>
            </a:r>
            <a:r>
              <a:rPr lang="es-MX" dirty="0" err="1"/>
              <a:t>found</a:t>
            </a:r>
            <a:r>
              <a:rPr lang="es-MX" dirty="0"/>
              <a:t> </a:t>
            </a:r>
            <a:r>
              <a:rPr lang="es-MX" b="1" dirty="0" err="1">
                <a:solidFill>
                  <a:srgbClr val="FF0000"/>
                </a:solidFill>
              </a:rPr>
              <a:t>evidence</a:t>
            </a:r>
            <a:r>
              <a:rPr lang="es-MX" b="1" dirty="0">
                <a:solidFill>
                  <a:srgbClr val="FF0000"/>
                </a:solidFill>
              </a:rPr>
              <a:t> </a:t>
            </a:r>
            <a:r>
              <a:rPr lang="es-MX" b="1" dirty="0" err="1">
                <a:solidFill>
                  <a:srgbClr val="FF0000"/>
                </a:solidFill>
              </a:rPr>
              <a:t>to</a:t>
            </a:r>
            <a:r>
              <a:rPr lang="es-MX" b="1" dirty="0">
                <a:solidFill>
                  <a:srgbClr val="FF0000"/>
                </a:solidFill>
              </a:rPr>
              <a:t> </a:t>
            </a:r>
            <a:r>
              <a:rPr lang="es-MX" b="1" dirty="0" err="1">
                <a:solidFill>
                  <a:srgbClr val="FF0000"/>
                </a:solidFill>
              </a:rPr>
              <a:t>support</a:t>
            </a:r>
            <a:r>
              <a:rPr lang="es-MX" b="1" dirty="0">
                <a:solidFill>
                  <a:srgbClr val="FF0000"/>
                </a:solidFill>
              </a:rPr>
              <a:t> </a:t>
            </a:r>
            <a:r>
              <a:rPr lang="es-MX" dirty="0" err="1"/>
              <a:t>Goldin’s</a:t>
            </a:r>
            <a:r>
              <a:rPr lang="es-MX" dirty="0"/>
              <a:t> </a:t>
            </a:r>
            <a:r>
              <a:rPr lang="es-MX" dirty="0" err="1"/>
              <a:t>theory</a:t>
            </a:r>
            <a:r>
              <a:rPr lang="es-MX" dirty="0"/>
              <a:t>:</a:t>
            </a:r>
          </a:p>
          <a:p>
            <a:pPr lvl="1"/>
            <a:r>
              <a:rPr lang="en-US" sz="2400" dirty="0" err="1"/>
              <a:t>Cagatay</a:t>
            </a:r>
            <a:r>
              <a:rPr lang="en-US" sz="2400" dirty="0"/>
              <a:t> &amp; </a:t>
            </a:r>
            <a:r>
              <a:rPr lang="en-US" sz="2400" dirty="0" err="1"/>
              <a:t>Özler</a:t>
            </a:r>
            <a:r>
              <a:rPr lang="en-US" sz="2400" dirty="0"/>
              <a:t> (1995) </a:t>
            </a:r>
          </a:p>
          <a:p>
            <a:pPr lvl="1"/>
            <a:r>
              <a:rPr lang="en-US" sz="2400" dirty="0" err="1"/>
              <a:t>Mammen</a:t>
            </a:r>
            <a:r>
              <a:rPr lang="en-US" sz="2400" dirty="0"/>
              <a:t> &amp; Paxson (2000) </a:t>
            </a:r>
          </a:p>
          <a:p>
            <a:pPr lvl="1"/>
            <a:r>
              <a:rPr lang="en-US" sz="2400" dirty="0"/>
              <a:t>Clark, York, and Anker (2003)</a:t>
            </a:r>
          </a:p>
          <a:p>
            <a:pPr lvl="1"/>
            <a:r>
              <a:rPr lang="en-US" sz="2400" dirty="0"/>
              <a:t>Luci (2009) </a:t>
            </a:r>
          </a:p>
          <a:p>
            <a:pPr lvl="1"/>
            <a:r>
              <a:rPr lang="en-US" sz="2400" dirty="0"/>
              <a:t>Tam (2011) </a:t>
            </a:r>
          </a:p>
          <a:p>
            <a:pPr lvl="1"/>
            <a:r>
              <a:rPr lang="en-US" altLang="en-US" sz="2400" dirty="0" err="1"/>
              <a:t>Verick</a:t>
            </a:r>
            <a:r>
              <a:rPr lang="en-US" altLang="en-US" sz="2400" dirty="0"/>
              <a:t> (2014)</a:t>
            </a:r>
          </a:p>
          <a:p>
            <a:pPr lvl="1"/>
            <a:r>
              <a:rPr lang="en-US" altLang="en-US" dirty="0"/>
              <a:t>Olivetti (2013)</a:t>
            </a:r>
          </a:p>
          <a:p>
            <a:pPr lvl="1"/>
            <a:r>
              <a:rPr lang="en-US" altLang="en-US" sz="2400" dirty="0"/>
              <a:t>Heath &amp; Jayachandran (2017)</a:t>
            </a:r>
          </a:p>
          <a:p>
            <a:endParaRPr lang="en-GB" dirty="0"/>
          </a:p>
        </p:txBody>
      </p:sp>
    </p:spTree>
    <p:extLst>
      <p:ext uri="{BB962C8B-B14F-4D97-AF65-F5344CB8AC3E}">
        <p14:creationId xmlns:p14="http://schemas.microsoft.com/office/powerpoint/2010/main" val="894280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13E6-9469-FC7D-9D7D-D78EEF3FA910}"/>
              </a:ext>
            </a:extLst>
          </p:cNvPr>
          <p:cNvSpPr>
            <a:spLocks noGrp="1"/>
          </p:cNvSpPr>
          <p:nvPr>
            <p:ph type="title"/>
          </p:nvPr>
        </p:nvSpPr>
        <p:spPr/>
        <p:txBody>
          <a:bodyPr/>
          <a:lstStyle/>
          <a:p>
            <a:r>
              <a:rPr lang="en-GB" b="1" dirty="0"/>
              <a:t>Literature review</a:t>
            </a:r>
            <a:endParaRPr lang="en-GB" dirty="0"/>
          </a:p>
        </p:txBody>
      </p:sp>
      <p:sp>
        <p:nvSpPr>
          <p:cNvPr id="3" name="Content Placeholder 2">
            <a:extLst>
              <a:ext uri="{FF2B5EF4-FFF2-40B4-BE49-F238E27FC236}">
                <a16:creationId xmlns:a16="http://schemas.microsoft.com/office/drawing/2014/main" id="{E0238628-2D88-4C17-E2EF-46ED857D5165}"/>
              </a:ext>
            </a:extLst>
          </p:cNvPr>
          <p:cNvSpPr>
            <a:spLocks noGrp="1"/>
          </p:cNvSpPr>
          <p:nvPr>
            <p:ph idx="1"/>
          </p:nvPr>
        </p:nvSpPr>
        <p:spPr/>
        <p:txBody>
          <a:bodyPr>
            <a:normAutofit/>
          </a:bodyPr>
          <a:lstStyle/>
          <a:p>
            <a:r>
              <a:rPr lang="en-GB" sz="3600" dirty="0"/>
              <a:t>Gaddis &amp; </a:t>
            </a:r>
            <a:r>
              <a:rPr lang="en-GB" sz="3600" dirty="0" err="1"/>
              <a:t>Klasen</a:t>
            </a:r>
            <a:r>
              <a:rPr lang="en-GB" sz="3600" dirty="0"/>
              <a:t> (2014) </a:t>
            </a:r>
            <a:r>
              <a:rPr lang="en-GB" sz="3600" dirty="0" err="1"/>
              <a:t>critized</a:t>
            </a:r>
            <a:r>
              <a:rPr lang="en-GB" sz="3600" dirty="0"/>
              <a:t> and </a:t>
            </a:r>
            <a:r>
              <a:rPr lang="en-GB" sz="3600" b="1" dirty="0">
                <a:solidFill>
                  <a:srgbClr val="FF0000"/>
                </a:solidFill>
              </a:rPr>
              <a:t>challenged the results</a:t>
            </a:r>
            <a:r>
              <a:rPr lang="en-GB" sz="3600" dirty="0"/>
              <a:t> of some of the previously studies by criticizing the databases, the empirical strategies and the econometric techniques implemented in their analyses.</a:t>
            </a:r>
          </a:p>
        </p:txBody>
      </p:sp>
    </p:spTree>
    <p:extLst>
      <p:ext uri="{BB962C8B-B14F-4D97-AF65-F5344CB8AC3E}">
        <p14:creationId xmlns:p14="http://schemas.microsoft.com/office/powerpoint/2010/main" val="180638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5C07-1148-F652-763F-23F1B11E1C30}"/>
              </a:ext>
            </a:extLst>
          </p:cNvPr>
          <p:cNvSpPr>
            <a:spLocks noGrp="1"/>
          </p:cNvSpPr>
          <p:nvPr>
            <p:ph type="title"/>
          </p:nvPr>
        </p:nvSpPr>
        <p:spPr/>
        <p:txBody>
          <a:bodyPr/>
          <a:lstStyle/>
          <a:p>
            <a:r>
              <a:rPr lang="en-GB" b="1" dirty="0"/>
              <a:t>Literature review</a:t>
            </a:r>
            <a:endParaRPr lang="en-GB" dirty="0"/>
          </a:p>
        </p:txBody>
      </p:sp>
      <p:sp>
        <p:nvSpPr>
          <p:cNvPr id="3" name="Content Placeholder 2">
            <a:extLst>
              <a:ext uri="{FF2B5EF4-FFF2-40B4-BE49-F238E27FC236}">
                <a16:creationId xmlns:a16="http://schemas.microsoft.com/office/drawing/2014/main" id="{2408A358-B0A7-BA52-B68C-0BF78BD4C0BF}"/>
              </a:ext>
            </a:extLst>
          </p:cNvPr>
          <p:cNvSpPr>
            <a:spLocks noGrp="1"/>
          </p:cNvSpPr>
          <p:nvPr>
            <p:ph idx="1"/>
          </p:nvPr>
        </p:nvSpPr>
        <p:spPr/>
        <p:txBody>
          <a:bodyPr/>
          <a:lstStyle/>
          <a:p>
            <a:r>
              <a:rPr lang="en-GB" sz="3600" dirty="0"/>
              <a:t>One of the criticisms of Gaddis &amp; </a:t>
            </a:r>
            <a:r>
              <a:rPr lang="en-GB" sz="3600" dirty="0" err="1"/>
              <a:t>Klasen</a:t>
            </a:r>
            <a:r>
              <a:rPr lang="en-GB" sz="3600" dirty="0"/>
              <a:t> (2014) is that some of the previous studies are just </a:t>
            </a:r>
            <a:r>
              <a:rPr lang="en-GB" sz="3600" b="1" dirty="0">
                <a:solidFill>
                  <a:srgbClr val="FF0000"/>
                </a:solidFill>
              </a:rPr>
              <a:t>a simple cross-sectional correlation</a:t>
            </a:r>
            <a:r>
              <a:rPr lang="en-GB" sz="3600" dirty="0"/>
              <a:t> between FLPRs and GDP per capita as a proxy of economic development.</a:t>
            </a:r>
          </a:p>
          <a:p>
            <a:pPr marL="0" indent="0">
              <a:buNone/>
            </a:pPr>
            <a:endParaRPr lang="en-GB" sz="2800" dirty="0"/>
          </a:p>
          <a:p>
            <a:endParaRPr lang="en-GB" dirty="0"/>
          </a:p>
        </p:txBody>
      </p:sp>
    </p:spTree>
    <p:extLst>
      <p:ext uri="{BB962C8B-B14F-4D97-AF65-F5344CB8AC3E}">
        <p14:creationId xmlns:p14="http://schemas.microsoft.com/office/powerpoint/2010/main" val="414248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3" descr="Chart, scatter chart&#10;&#10;Description automatically generated">
            <a:extLst>
              <a:ext uri="{FF2B5EF4-FFF2-40B4-BE49-F238E27FC236}">
                <a16:creationId xmlns:a16="http://schemas.microsoft.com/office/drawing/2014/main" id="{47394F34-3C50-7AF3-C9A4-5B39D44727D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4540" y="183963"/>
            <a:ext cx="6454022" cy="5740975"/>
          </a:xfrm>
          <a:prstGeom prst="rect">
            <a:avLst/>
          </a:prstGeom>
          <a:noFill/>
          <a:ln>
            <a:noFill/>
          </a:ln>
        </p:spPr>
      </p:pic>
      <p:sp>
        <p:nvSpPr>
          <p:cNvPr id="7" name="TextBox 6">
            <a:extLst>
              <a:ext uri="{FF2B5EF4-FFF2-40B4-BE49-F238E27FC236}">
                <a16:creationId xmlns:a16="http://schemas.microsoft.com/office/drawing/2014/main" id="{4ABA0A33-F290-C4F4-6B3B-2B3339B0BE3D}"/>
              </a:ext>
            </a:extLst>
          </p:cNvPr>
          <p:cNvSpPr txBox="1"/>
          <p:nvPr/>
        </p:nvSpPr>
        <p:spPr>
          <a:xfrm>
            <a:off x="2867153" y="6160140"/>
            <a:ext cx="6097554" cy="368755"/>
          </a:xfrm>
          <a:prstGeom prst="rect">
            <a:avLst/>
          </a:prstGeom>
          <a:noFill/>
        </p:spPr>
        <p:txBody>
          <a:bodyPr wrap="square">
            <a:spAutoFit/>
          </a:bodyPr>
          <a:lstStyle/>
          <a:p>
            <a:pPr algn="ctr">
              <a:lnSpc>
                <a:spcPct val="107000"/>
              </a:lnSpc>
              <a:spcAft>
                <a:spcPts val="800"/>
              </a:spcAft>
            </a:pP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Obtained from Heath &amp; Jayachandran (2017)</a:t>
            </a:r>
            <a:endParaRPr lang="en-GB" sz="20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83247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7D4CE4-781F-1AE0-0BD2-6AE379F4B827}"/>
              </a:ext>
            </a:extLst>
          </p:cNvPr>
          <p:cNvPicPr>
            <a:picLocks noGrp="1" noChangeAspect="1"/>
          </p:cNvPicPr>
          <p:nvPr>
            <p:ph idx="1"/>
          </p:nvPr>
        </p:nvPicPr>
        <p:blipFill>
          <a:blip r:embed="rId2"/>
          <a:stretch>
            <a:fillRect/>
          </a:stretch>
        </p:blipFill>
        <p:spPr>
          <a:xfrm>
            <a:off x="2035499" y="530903"/>
            <a:ext cx="8121001" cy="5505159"/>
          </a:xfrm>
        </p:spPr>
      </p:pic>
      <p:sp>
        <p:nvSpPr>
          <p:cNvPr id="6" name="TextBox 5">
            <a:extLst>
              <a:ext uri="{FF2B5EF4-FFF2-40B4-BE49-F238E27FC236}">
                <a16:creationId xmlns:a16="http://schemas.microsoft.com/office/drawing/2014/main" id="{785ECBA2-2137-BB8D-5492-5F421C24B0DC}"/>
              </a:ext>
            </a:extLst>
          </p:cNvPr>
          <p:cNvSpPr txBox="1"/>
          <p:nvPr/>
        </p:nvSpPr>
        <p:spPr>
          <a:xfrm>
            <a:off x="3047223" y="6151108"/>
            <a:ext cx="6097554" cy="368755"/>
          </a:xfrm>
          <a:prstGeom prst="rect">
            <a:avLst/>
          </a:prstGeom>
          <a:noFill/>
        </p:spPr>
        <p:txBody>
          <a:bodyPr wrap="square">
            <a:spAutoFit/>
          </a:bodyPr>
          <a:lstStyle/>
          <a:p>
            <a:pPr algn="ctr">
              <a:lnSpc>
                <a:spcPct val="107000"/>
              </a:lnSpc>
              <a:spcAft>
                <a:spcPts val="800"/>
              </a:spcAft>
            </a:pP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Obtained from </a:t>
            </a:r>
            <a:r>
              <a:rPr lang="en-GB" sz="1800" i="1" dirty="0" err="1">
                <a:effectLst/>
                <a:latin typeface="Times New Roman" panose="02020603050405020304" pitchFamily="18" charset="0"/>
                <a:ea typeface="Calibri" panose="020F0502020204030204" pitchFamily="34" charset="0"/>
                <a:cs typeface="Times New Roman" panose="02020603050405020304" pitchFamily="18" charset="0"/>
              </a:rPr>
              <a:t>Verick</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 (2014)</a:t>
            </a:r>
            <a:endParaRPr lang="en-GB" sz="20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78641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5C07-1148-F652-763F-23F1B11E1C30}"/>
              </a:ext>
            </a:extLst>
          </p:cNvPr>
          <p:cNvSpPr>
            <a:spLocks noGrp="1"/>
          </p:cNvSpPr>
          <p:nvPr>
            <p:ph type="title"/>
          </p:nvPr>
        </p:nvSpPr>
        <p:spPr/>
        <p:txBody>
          <a:bodyPr/>
          <a:lstStyle/>
          <a:p>
            <a:r>
              <a:rPr lang="en-GB" b="1" dirty="0"/>
              <a:t>Literature review</a:t>
            </a:r>
            <a:endParaRPr lang="en-GB" dirty="0"/>
          </a:p>
        </p:txBody>
      </p:sp>
      <p:sp>
        <p:nvSpPr>
          <p:cNvPr id="3" name="Content Placeholder 2">
            <a:extLst>
              <a:ext uri="{FF2B5EF4-FFF2-40B4-BE49-F238E27FC236}">
                <a16:creationId xmlns:a16="http://schemas.microsoft.com/office/drawing/2014/main" id="{2408A358-B0A7-BA52-B68C-0BF78BD4C0BF}"/>
              </a:ext>
            </a:extLst>
          </p:cNvPr>
          <p:cNvSpPr>
            <a:spLocks noGrp="1"/>
          </p:cNvSpPr>
          <p:nvPr>
            <p:ph idx="1"/>
          </p:nvPr>
        </p:nvSpPr>
        <p:spPr/>
        <p:txBody>
          <a:bodyPr/>
          <a:lstStyle/>
          <a:p>
            <a:r>
              <a:rPr lang="en-GB" sz="3200" dirty="0"/>
              <a:t>They also mentioned that estimates of GDP per capita adjusted at </a:t>
            </a:r>
            <a:r>
              <a:rPr lang="en-GB" sz="3200" b="1" dirty="0">
                <a:solidFill>
                  <a:srgbClr val="FF0000"/>
                </a:solidFill>
              </a:rPr>
              <a:t>purchasing power parities (PPP) have large margins of error</a:t>
            </a:r>
            <a:r>
              <a:rPr lang="en-GB" sz="3200" dirty="0"/>
              <a:t>, so they should not be used to make empirical evaluations of the U-shaped feminization hypothesis.</a:t>
            </a:r>
          </a:p>
          <a:p>
            <a:endParaRPr lang="en-GB" sz="3200" dirty="0"/>
          </a:p>
          <a:p>
            <a:r>
              <a:rPr lang="en-GB" sz="3200" dirty="0"/>
              <a:t>Instead of using </a:t>
            </a:r>
            <a:r>
              <a:rPr lang="en-GB" sz="3200" dirty="0" err="1"/>
              <a:t>gdp</a:t>
            </a:r>
            <a:r>
              <a:rPr lang="en-GB" sz="3200" dirty="0"/>
              <a:t> per capita, Gaddis &amp; </a:t>
            </a:r>
            <a:r>
              <a:rPr lang="en-GB" sz="3200" dirty="0" err="1"/>
              <a:t>Klasen</a:t>
            </a:r>
            <a:r>
              <a:rPr lang="en-GB" sz="3200" dirty="0"/>
              <a:t> (2014) used </a:t>
            </a:r>
            <a:r>
              <a:rPr lang="en-GB" sz="3200" b="1" dirty="0">
                <a:solidFill>
                  <a:srgbClr val="FF0000"/>
                </a:solidFill>
              </a:rPr>
              <a:t>sector-specific growth in value added and employment</a:t>
            </a:r>
            <a:r>
              <a:rPr lang="en-GB" sz="3200" dirty="0"/>
              <a:t> to capture structural change. </a:t>
            </a:r>
            <a:endParaRPr lang="en-GB" sz="2800" dirty="0"/>
          </a:p>
          <a:p>
            <a:endParaRPr lang="en-GB" dirty="0"/>
          </a:p>
        </p:txBody>
      </p:sp>
    </p:spTree>
    <p:extLst>
      <p:ext uri="{BB962C8B-B14F-4D97-AF65-F5344CB8AC3E}">
        <p14:creationId xmlns:p14="http://schemas.microsoft.com/office/powerpoint/2010/main" val="1170909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7DEFC-AFF7-CC75-0187-377C9EE025F0}"/>
              </a:ext>
            </a:extLst>
          </p:cNvPr>
          <p:cNvSpPr>
            <a:spLocks noGrp="1"/>
          </p:cNvSpPr>
          <p:nvPr>
            <p:ph type="title"/>
          </p:nvPr>
        </p:nvSpPr>
        <p:spPr/>
        <p:txBody>
          <a:bodyPr/>
          <a:lstStyle/>
          <a:p>
            <a:r>
              <a:rPr lang="en-GB" b="1" dirty="0"/>
              <a:t>Literature review</a:t>
            </a:r>
          </a:p>
        </p:txBody>
      </p:sp>
      <p:sp>
        <p:nvSpPr>
          <p:cNvPr id="3" name="Content Placeholder 2">
            <a:extLst>
              <a:ext uri="{FF2B5EF4-FFF2-40B4-BE49-F238E27FC236}">
                <a16:creationId xmlns:a16="http://schemas.microsoft.com/office/drawing/2014/main" id="{EE57CC71-A9C1-8829-1E47-83E26B7049F1}"/>
              </a:ext>
            </a:extLst>
          </p:cNvPr>
          <p:cNvSpPr>
            <a:spLocks noGrp="1"/>
          </p:cNvSpPr>
          <p:nvPr>
            <p:ph idx="1"/>
          </p:nvPr>
        </p:nvSpPr>
        <p:spPr/>
        <p:txBody>
          <a:bodyPr>
            <a:normAutofit/>
          </a:bodyPr>
          <a:lstStyle/>
          <a:p>
            <a:r>
              <a:rPr lang="en-GB" sz="3200" dirty="0"/>
              <a:t>Their results indicated that changes in sector-specific growth in agriculture, industry and services have different effects on FLPRs, but that they are particularly small in magnitude, so they concluded that </a:t>
            </a:r>
            <a:r>
              <a:rPr lang="en-GB" sz="3200" b="1" dirty="0">
                <a:solidFill>
                  <a:srgbClr val="FF0000"/>
                </a:solidFill>
              </a:rPr>
              <a:t>there is little evidence to consider them as key drivers of FLPRs.</a:t>
            </a:r>
            <a:r>
              <a:rPr lang="en-GB" sz="3200" dirty="0"/>
              <a:t> </a:t>
            </a:r>
          </a:p>
          <a:p>
            <a:pPr marL="0" indent="0">
              <a:buNone/>
            </a:pPr>
            <a:endParaRPr lang="en-GB" dirty="0"/>
          </a:p>
        </p:txBody>
      </p:sp>
    </p:spTree>
    <p:extLst>
      <p:ext uri="{BB962C8B-B14F-4D97-AF65-F5344CB8AC3E}">
        <p14:creationId xmlns:p14="http://schemas.microsoft.com/office/powerpoint/2010/main" val="372619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214C9-12C2-9D8D-B2DB-052619A0376C}"/>
              </a:ext>
            </a:extLst>
          </p:cNvPr>
          <p:cNvSpPr>
            <a:spLocks noGrp="1"/>
          </p:cNvSpPr>
          <p:nvPr>
            <p:ph type="title"/>
          </p:nvPr>
        </p:nvSpPr>
        <p:spPr/>
        <p:txBody>
          <a:bodyPr/>
          <a:lstStyle/>
          <a:p>
            <a:r>
              <a:rPr lang="en-GB" b="1" dirty="0"/>
              <a:t>Literature review</a:t>
            </a:r>
            <a:endParaRPr lang="en-GB" dirty="0"/>
          </a:p>
        </p:txBody>
      </p:sp>
      <p:sp>
        <p:nvSpPr>
          <p:cNvPr id="3" name="Content Placeholder 2">
            <a:extLst>
              <a:ext uri="{FF2B5EF4-FFF2-40B4-BE49-F238E27FC236}">
                <a16:creationId xmlns:a16="http://schemas.microsoft.com/office/drawing/2014/main" id="{15465044-34AF-6183-1F60-DC881BE6ACB0}"/>
              </a:ext>
            </a:extLst>
          </p:cNvPr>
          <p:cNvSpPr>
            <a:spLocks noGrp="1"/>
          </p:cNvSpPr>
          <p:nvPr>
            <p:ph idx="1"/>
          </p:nvPr>
        </p:nvSpPr>
        <p:spPr/>
        <p:txBody>
          <a:bodyPr/>
          <a:lstStyle/>
          <a:p>
            <a:r>
              <a:rPr lang="en-GB" sz="3200" dirty="0"/>
              <a:t>Gaddis &amp; </a:t>
            </a:r>
            <a:r>
              <a:rPr lang="en-GB" sz="3200" dirty="0" err="1"/>
              <a:t>Klasen</a:t>
            </a:r>
            <a:r>
              <a:rPr lang="en-GB" sz="3200" dirty="0"/>
              <a:t> (2014)</a:t>
            </a:r>
            <a:r>
              <a:rPr lang="en-GB" sz="3200" dirty="0">
                <a:effectLst/>
                <a:latin typeface="LM Roman 10" panose="00000500000000000000" pitchFamily="50" charset="0"/>
                <a:ea typeface="Calibri" panose="020F0502020204030204" pitchFamily="34" charset="0"/>
                <a:cs typeface="Times New Roman" panose="02020603050405020304" pitchFamily="18" charset="0"/>
              </a:rPr>
              <a:t> </a:t>
            </a:r>
            <a:r>
              <a:rPr lang="en-GB" sz="3200" dirty="0"/>
              <a:t>mentioned that other researchers could consider that using sectoral growth could </a:t>
            </a:r>
            <a:r>
              <a:rPr lang="en-GB" sz="3200" b="1" dirty="0">
                <a:solidFill>
                  <a:srgbClr val="FF0000"/>
                </a:solidFill>
              </a:rPr>
              <a:t>bias the coefficients towards zero</a:t>
            </a:r>
            <a:r>
              <a:rPr lang="en-GB" sz="3200" dirty="0"/>
              <a:t>. </a:t>
            </a:r>
          </a:p>
          <a:p>
            <a:r>
              <a:rPr lang="en-GB" sz="3200" dirty="0"/>
              <a:t>They argued that their data is </a:t>
            </a:r>
            <a:r>
              <a:rPr lang="en-GB" sz="3200" b="1" dirty="0">
                <a:solidFill>
                  <a:srgbClr val="FF0000"/>
                </a:solidFill>
              </a:rPr>
              <a:t>“at least as problematic”</a:t>
            </a:r>
            <a:r>
              <a:rPr lang="en-GB" sz="3200" dirty="0"/>
              <a:t> as the data that had previously been used in other studies to test the U-shaped feminisation hypothesis.</a:t>
            </a:r>
          </a:p>
          <a:p>
            <a:endParaRPr lang="en-GB" dirty="0"/>
          </a:p>
        </p:txBody>
      </p:sp>
    </p:spTree>
    <p:extLst>
      <p:ext uri="{BB962C8B-B14F-4D97-AF65-F5344CB8AC3E}">
        <p14:creationId xmlns:p14="http://schemas.microsoft.com/office/powerpoint/2010/main" val="2278874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7CBA945-F229-715B-C666-2EB64A6E6454}"/>
              </a:ext>
            </a:extLst>
          </p:cNvPr>
          <p:cNvPicPr>
            <a:picLocks noChangeAspect="1"/>
          </p:cNvPicPr>
          <p:nvPr/>
        </p:nvPicPr>
        <p:blipFill>
          <a:blip r:embed="rId2"/>
          <a:stretch>
            <a:fillRect/>
          </a:stretch>
        </p:blipFill>
        <p:spPr>
          <a:xfrm>
            <a:off x="2522166" y="234892"/>
            <a:ext cx="7147668" cy="6505662"/>
          </a:xfrm>
          <a:prstGeom prst="rect">
            <a:avLst/>
          </a:prstGeom>
        </p:spPr>
      </p:pic>
    </p:spTree>
    <p:extLst>
      <p:ext uri="{BB962C8B-B14F-4D97-AF65-F5344CB8AC3E}">
        <p14:creationId xmlns:p14="http://schemas.microsoft.com/office/powerpoint/2010/main" val="4171755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DFBE-1E84-F1FD-C906-19D412C65180}"/>
              </a:ext>
            </a:extLst>
          </p:cNvPr>
          <p:cNvSpPr>
            <a:spLocks noGrp="1"/>
          </p:cNvSpPr>
          <p:nvPr>
            <p:ph type="title"/>
          </p:nvPr>
        </p:nvSpPr>
        <p:spPr/>
        <p:txBody>
          <a:bodyPr>
            <a:normAutofit/>
          </a:bodyPr>
          <a:lstStyle/>
          <a:p>
            <a:r>
              <a:rPr lang="en-GB" b="1" dirty="0">
                <a:latin typeface="LM Roman 10" panose="00000500000000000000" pitchFamily="50" charset="0"/>
                <a:cs typeface="Times New Roman" panose="02020603050405020304" pitchFamily="18" charset="0"/>
              </a:rPr>
              <a:t>Research questions</a:t>
            </a:r>
          </a:p>
        </p:txBody>
      </p:sp>
      <p:sp>
        <p:nvSpPr>
          <p:cNvPr id="3" name="Content Placeholder 2">
            <a:extLst>
              <a:ext uri="{FF2B5EF4-FFF2-40B4-BE49-F238E27FC236}">
                <a16:creationId xmlns:a16="http://schemas.microsoft.com/office/drawing/2014/main" id="{954956C9-1167-7640-0D8D-62A06319460E}"/>
              </a:ext>
            </a:extLst>
          </p:cNvPr>
          <p:cNvSpPr>
            <a:spLocks noGrp="1"/>
          </p:cNvSpPr>
          <p:nvPr>
            <p:ph idx="1"/>
          </p:nvPr>
        </p:nvSpPr>
        <p:spPr/>
        <p:txBody>
          <a:bodyPr>
            <a:normAutofit/>
          </a:bodyPr>
          <a:lstStyle/>
          <a:p>
            <a:r>
              <a:rPr lang="en-GB" sz="3200" dirty="0">
                <a:effectLst/>
                <a:latin typeface="LM Roman 10" panose="00000500000000000000" pitchFamily="50" charset="0"/>
                <a:ea typeface="Calibri" panose="020F0502020204030204" pitchFamily="34" charset="0"/>
                <a:cs typeface="Times New Roman" panose="02020603050405020304" pitchFamily="18" charset="0"/>
              </a:rPr>
              <a:t>Do Mexican regions with a higher percentage of industrial jobs have the lowest female labour force participation rates? </a:t>
            </a:r>
          </a:p>
          <a:p>
            <a:pPr marL="0" indent="0">
              <a:buNone/>
            </a:pPr>
            <a:endParaRPr lang="en-GB" sz="3200" dirty="0">
              <a:effectLst/>
              <a:latin typeface="LM Roman 10" panose="00000500000000000000" pitchFamily="50" charset="0"/>
              <a:ea typeface="Calibri" panose="020F0502020204030204" pitchFamily="34" charset="0"/>
              <a:cs typeface="Times New Roman" panose="02020603050405020304" pitchFamily="18" charset="0"/>
            </a:endParaRPr>
          </a:p>
          <a:p>
            <a:r>
              <a:rPr lang="en-GB" sz="3200" dirty="0">
                <a:effectLst/>
                <a:latin typeface="LM Roman 10" panose="00000500000000000000" pitchFamily="50" charset="0"/>
                <a:ea typeface="Calibri" panose="020F0502020204030204" pitchFamily="34" charset="0"/>
                <a:cs typeface="Times New Roman" panose="02020603050405020304" pitchFamily="18" charset="0"/>
              </a:rPr>
              <a:t>Do Mexican women living in regions with a high percentage of industrial jobs have a lower likelihood of being part of the workforce? </a:t>
            </a:r>
            <a:endParaRPr lang="en-GB" sz="4400" dirty="0"/>
          </a:p>
        </p:txBody>
      </p:sp>
    </p:spTree>
    <p:extLst>
      <p:ext uri="{BB962C8B-B14F-4D97-AF65-F5344CB8AC3E}">
        <p14:creationId xmlns:p14="http://schemas.microsoft.com/office/powerpoint/2010/main" val="3169299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A0DC-9BB7-C5F1-673D-483AAC3BA20B}"/>
              </a:ext>
            </a:extLst>
          </p:cNvPr>
          <p:cNvSpPr>
            <a:spLocks noGrp="1"/>
          </p:cNvSpPr>
          <p:nvPr>
            <p:ph type="title"/>
          </p:nvPr>
        </p:nvSpPr>
        <p:spPr/>
        <p:txBody>
          <a:bodyPr/>
          <a:lstStyle/>
          <a:p>
            <a:r>
              <a:rPr lang="en-GB" b="1" dirty="0"/>
              <a:t>Contribution to the literature</a:t>
            </a:r>
          </a:p>
        </p:txBody>
      </p:sp>
      <p:sp>
        <p:nvSpPr>
          <p:cNvPr id="3" name="Content Placeholder 2">
            <a:extLst>
              <a:ext uri="{FF2B5EF4-FFF2-40B4-BE49-F238E27FC236}">
                <a16:creationId xmlns:a16="http://schemas.microsoft.com/office/drawing/2014/main" id="{39B6BAA6-FF4A-D178-D400-051727CFDCD0}"/>
              </a:ext>
            </a:extLst>
          </p:cNvPr>
          <p:cNvSpPr>
            <a:spLocks noGrp="1"/>
          </p:cNvSpPr>
          <p:nvPr>
            <p:ph idx="1"/>
          </p:nvPr>
        </p:nvSpPr>
        <p:spPr/>
        <p:txBody>
          <a:bodyPr>
            <a:normAutofit/>
          </a:bodyPr>
          <a:lstStyle/>
          <a:p>
            <a:r>
              <a:rPr lang="en-GB" dirty="0"/>
              <a:t>This is a </a:t>
            </a:r>
            <a:r>
              <a:rPr lang="en-GB" b="1" dirty="0">
                <a:solidFill>
                  <a:srgbClr val="FF0000"/>
                </a:solidFill>
              </a:rPr>
              <a:t>within-country</a:t>
            </a:r>
            <a:r>
              <a:rPr lang="en-GB" dirty="0"/>
              <a:t> study of Mexico in a research topic that tends to be addressed by making cross-country analysis.</a:t>
            </a:r>
          </a:p>
          <a:p>
            <a:r>
              <a:rPr lang="en-GB" dirty="0"/>
              <a:t>This study uses </a:t>
            </a:r>
            <a:r>
              <a:rPr lang="en-GB" b="1" dirty="0">
                <a:solidFill>
                  <a:srgbClr val="FF0000"/>
                </a:solidFill>
              </a:rPr>
              <a:t>microdata</a:t>
            </a:r>
            <a:r>
              <a:rPr lang="en-GB" dirty="0"/>
              <a:t> obtained from household surveys that offers a high level of </a:t>
            </a:r>
            <a:r>
              <a:rPr lang="en-GB" b="1" dirty="0">
                <a:solidFill>
                  <a:srgbClr val="FF0000"/>
                </a:solidFill>
              </a:rPr>
              <a:t>disaggregation</a:t>
            </a:r>
            <a:r>
              <a:rPr lang="en-GB" dirty="0"/>
              <a:t>. </a:t>
            </a:r>
            <a:br>
              <a:rPr lang="en-GB" dirty="0"/>
            </a:br>
            <a:r>
              <a:rPr lang="en-GB" i="1" dirty="0"/>
              <a:t>(Compared to aggregated data in time-series).</a:t>
            </a:r>
          </a:p>
          <a:p>
            <a:r>
              <a:rPr lang="en-GB" dirty="0"/>
              <a:t>Instead of using </a:t>
            </a:r>
            <a:r>
              <a:rPr lang="en-GB" dirty="0" err="1"/>
              <a:t>gdp</a:t>
            </a:r>
            <a:r>
              <a:rPr lang="en-GB" dirty="0"/>
              <a:t> per capita, or sector-specific growth, this paper uses </a:t>
            </a:r>
            <a:r>
              <a:rPr lang="en-GB" b="1" dirty="0">
                <a:solidFill>
                  <a:srgbClr val="FF0000"/>
                </a:solidFill>
              </a:rPr>
              <a:t>sectoral distribution of employment </a:t>
            </a:r>
            <a:r>
              <a:rPr lang="en-GB" dirty="0"/>
              <a:t>to captures both the level of economic development and the structural transformation over time. </a:t>
            </a:r>
          </a:p>
        </p:txBody>
      </p:sp>
    </p:spTree>
    <p:extLst>
      <p:ext uri="{BB962C8B-B14F-4D97-AF65-F5344CB8AC3E}">
        <p14:creationId xmlns:p14="http://schemas.microsoft.com/office/powerpoint/2010/main" val="1967083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8CD1-E398-FD3B-EC5E-BDB08F0D5A26}"/>
              </a:ext>
            </a:extLst>
          </p:cNvPr>
          <p:cNvSpPr>
            <a:spLocks noGrp="1"/>
          </p:cNvSpPr>
          <p:nvPr>
            <p:ph type="title"/>
          </p:nvPr>
        </p:nvSpPr>
        <p:spPr/>
        <p:txBody>
          <a:bodyPr/>
          <a:lstStyle/>
          <a:p>
            <a:r>
              <a:rPr lang="en-GB" b="1" dirty="0"/>
              <a:t>Contribution to the literature</a:t>
            </a:r>
            <a:endParaRPr lang="en-GB" dirty="0"/>
          </a:p>
        </p:txBody>
      </p:sp>
      <p:sp>
        <p:nvSpPr>
          <p:cNvPr id="3" name="Content Placeholder 2">
            <a:extLst>
              <a:ext uri="{FF2B5EF4-FFF2-40B4-BE49-F238E27FC236}">
                <a16:creationId xmlns:a16="http://schemas.microsoft.com/office/drawing/2014/main" id="{F4BC3FDC-D113-CDD0-A4B6-6C2AE7575274}"/>
              </a:ext>
            </a:extLst>
          </p:cNvPr>
          <p:cNvSpPr>
            <a:spLocks noGrp="1"/>
          </p:cNvSpPr>
          <p:nvPr>
            <p:ph idx="1"/>
          </p:nvPr>
        </p:nvSpPr>
        <p:spPr/>
        <p:txBody>
          <a:bodyPr/>
          <a:lstStyle/>
          <a:p>
            <a:r>
              <a:rPr lang="en-GB" dirty="0"/>
              <a:t>The sectoral distribution of employment captures three variables:</a:t>
            </a:r>
          </a:p>
          <a:p>
            <a:pPr lvl="1"/>
            <a:r>
              <a:rPr lang="en-GB" sz="2800" dirty="0"/>
              <a:t>Percentage of jobs in </a:t>
            </a:r>
            <a:r>
              <a:rPr lang="en-GB" sz="2800" b="1" dirty="0">
                <a:solidFill>
                  <a:srgbClr val="FF0000"/>
                </a:solidFill>
              </a:rPr>
              <a:t>agriculture</a:t>
            </a:r>
          </a:p>
          <a:p>
            <a:pPr lvl="1"/>
            <a:r>
              <a:rPr lang="en-GB" sz="2800" dirty="0"/>
              <a:t>Percentage of jobs in </a:t>
            </a:r>
            <a:r>
              <a:rPr lang="en-GB" sz="2800" b="1" dirty="0">
                <a:solidFill>
                  <a:srgbClr val="FF0000"/>
                </a:solidFill>
              </a:rPr>
              <a:t>industry</a:t>
            </a:r>
          </a:p>
          <a:p>
            <a:pPr lvl="1"/>
            <a:r>
              <a:rPr lang="en-GB" sz="2800" dirty="0"/>
              <a:t>Percentage of jobs in </a:t>
            </a:r>
            <a:r>
              <a:rPr lang="en-GB" sz="2800" b="1" dirty="0">
                <a:solidFill>
                  <a:srgbClr val="FF0000"/>
                </a:solidFill>
              </a:rPr>
              <a:t>services</a:t>
            </a:r>
          </a:p>
          <a:p>
            <a:r>
              <a:rPr lang="en-GB" dirty="0"/>
              <a:t>The sum of these three variables is always equal to 100.</a:t>
            </a:r>
          </a:p>
          <a:p>
            <a:pPr lvl="1"/>
            <a:endParaRPr lang="en-GB" dirty="0"/>
          </a:p>
        </p:txBody>
      </p:sp>
    </p:spTree>
    <p:extLst>
      <p:ext uri="{BB962C8B-B14F-4D97-AF65-F5344CB8AC3E}">
        <p14:creationId xmlns:p14="http://schemas.microsoft.com/office/powerpoint/2010/main" val="75211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DB33-FC66-3EDF-ABDB-E2FBC06FC125}"/>
              </a:ext>
            </a:extLst>
          </p:cNvPr>
          <p:cNvSpPr>
            <a:spLocks noGrp="1"/>
          </p:cNvSpPr>
          <p:nvPr>
            <p:ph type="title"/>
          </p:nvPr>
        </p:nvSpPr>
        <p:spPr>
          <a:xfrm>
            <a:off x="838200" y="2512706"/>
            <a:ext cx="10515600" cy="1325563"/>
          </a:xfrm>
        </p:spPr>
        <p:txBody>
          <a:bodyPr/>
          <a:lstStyle/>
          <a:p>
            <a:pPr algn="ctr"/>
            <a:r>
              <a:rPr lang="en-GB" b="1" dirty="0"/>
              <a:t>Cross-country analysis</a:t>
            </a:r>
          </a:p>
        </p:txBody>
      </p:sp>
    </p:spTree>
    <p:extLst>
      <p:ext uri="{BB962C8B-B14F-4D97-AF65-F5344CB8AC3E}">
        <p14:creationId xmlns:p14="http://schemas.microsoft.com/office/powerpoint/2010/main" val="2790483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9E875-273F-5C67-CD30-A81602231B1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3FAC5B9-67E6-6102-1F02-4D26F872C640}"/>
              </a:ext>
            </a:extLst>
          </p:cNvPr>
          <p:cNvSpPr>
            <a:spLocks noGrp="1"/>
          </p:cNvSpPr>
          <p:nvPr>
            <p:ph idx="1"/>
          </p:nvPr>
        </p:nvSpPr>
        <p:spPr/>
        <p:txBody>
          <a:bodyPr/>
          <a:lstStyle/>
          <a:p>
            <a:endParaRPr lang="en-GB"/>
          </a:p>
        </p:txBody>
      </p:sp>
      <p:pic>
        <p:nvPicPr>
          <p:cNvPr id="4" name="Marcador de contenido 8" descr="Gráfico, Gráfico de dispersión&#10;&#10;Descripción generada automáticamente">
            <a:extLst>
              <a:ext uri="{FF2B5EF4-FFF2-40B4-BE49-F238E27FC236}">
                <a16:creationId xmlns:a16="http://schemas.microsoft.com/office/drawing/2014/main" id="{2B4DD3B5-A8D0-8D7A-A37E-B2756A7C9B75}"/>
              </a:ext>
            </a:extLst>
          </p:cNvPr>
          <p:cNvPicPr>
            <a:picLocks noChangeAspect="1"/>
          </p:cNvPicPr>
          <p:nvPr/>
        </p:nvPicPr>
        <p:blipFill rotWithShape="1">
          <a:blip r:embed="rId2">
            <a:extLst>
              <a:ext uri="{28A0092B-C50C-407E-A947-70E740481C1C}">
                <a14:useLocalDpi xmlns:a14="http://schemas.microsoft.com/office/drawing/2010/main" val="0"/>
              </a:ext>
            </a:extLst>
          </a:blip>
          <a:srcRect t="4004"/>
          <a:stretch/>
        </p:blipFill>
        <p:spPr bwMode="auto">
          <a:xfrm>
            <a:off x="-3937" y="351535"/>
            <a:ext cx="12166943" cy="6258990"/>
          </a:xfrm>
          <a:prstGeom prst="rect">
            <a:avLst/>
          </a:prstGeom>
          <a:ln>
            <a:noFill/>
          </a:ln>
          <a:extLst>
            <a:ext uri="{53640926-AAD7-44D8-BBD7-CCE9431645EC}">
              <a14:shadowObscured xmlns:a14="http://schemas.microsoft.com/office/drawing/2010/main"/>
            </a:ext>
          </a:extLst>
        </p:spPr>
      </p:pic>
      <p:cxnSp>
        <p:nvCxnSpPr>
          <p:cNvPr id="8" name="Straight Arrow Connector 7">
            <a:extLst>
              <a:ext uri="{FF2B5EF4-FFF2-40B4-BE49-F238E27FC236}">
                <a16:creationId xmlns:a16="http://schemas.microsoft.com/office/drawing/2014/main" id="{3C8A8C92-9A60-DE8F-3437-B58A8C406016}"/>
              </a:ext>
            </a:extLst>
          </p:cNvPr>
          <p:cNvCxnSpPr>
            <a:cxnSpLocks/>
          </p:cNvCxnSpPr>
          <p:nvPr/>
        </p:nvCxnSpPr>
        <p:spPr>
          <a:xfrm flipH="1">
            <a:off x="6319002" y="1971413"/>
            <a:ext cx="518026" cy="1440809"/>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 Box 1854946614">
            <a:extLst>
              <a:ext uri="{FF2B5EF4-FFF2-40B4-BE49-F238E27FC236}">
                <a16:creationId xmlns:a16="http://schemas.microsoft.com/office/drawing/2014/main" id="{202F8F13-5DF3-1BBA-5596-4960CAF04D3B}"/>
              </a:ext>
            </a:extLst>
          </p:cNvPr>
          <p:cNvSpPr txBox="1">
            <a:spLocks noChangeArrowheads="1"/>
          </p:cNvSpPr>
          <p:nvPr/>
        </p:nvSpPr>
        <p:spPr bwMode="auto">
          <a:xfrm>
            <a:off x="6486615" y="1639552"/>
            <a:ext cx="755015" cy="296545"/>
          </a:xfrm>
          <a:prstGeom prst="rect">
            <a:avLst/>
          </a:prstGeom>
          <a:noFill/>
          <a:ln w="9525">
            <a:noFill/>
            <a:miter lim="800000"/>
            <a:headEnd/>
            <a:tailEnd/>
          </a:ln>
        </p:spPr>
        <p:txBody>
          <a:bodyPr rot="0" vert="horz" wrap="square" lIns="91440" tIns="45720" rIns="91440" bIns="45720" anchor="t" anchorCtr="0">
            <a:noAutofit/>
          </a:bodyPr>
          <a:lstStyle/>
          <a:p>
            <a:pPr algn="ctr">
              <a:lnSpc>
                <a:spcPct val="150000"/>
              </a:lnSpc>
            </a:pPr>
            <a:r>
              <a:rPr lang="en-GB" sz="1200" dirty="0">
                <a:effectLst/>
                <a:latin typeface="LM Roman 10" panose="00000500000000000000" pitchFamily="50" charset="0"/>
                <a:ea typeface="Calibri" panose="020F0502020204030204" pitchFamily="34" charset="0"/>
                <a:cs typeface="Arial" panose="020B0604020202020204" pitchFamily="34" charset="0"/>
              </a:rPr>
              <a:t>Mexico</a:t>
            </a:r>
            <a:endParaRPr lang="en-GB" dirty="0">
              <a:effectLst/>
              <a:latin typeface="LM Roman 10" panose="00000500000000000000" pitchFamily="50"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17789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DAF782-0DFE-9569-86F3-67E8D8CA5842}"/>
              </a:ext>
            </a:extLst>
          </p:cNvPr>
          <p:cNvSpPr txBox="1">
            <a:spLocks/>
          </p:cNvSpPr>
          <p:nvPr/>
        </p:nvSpPr>
        <p:spPr>
          <a:xfrm>
            <a:off x="838200" y="25127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Within-country analysis</a:t>
            </a:r>
          </a:p>
        </p:txBody>
      </p:sp>
    </p:spTree>
    <p:extLst>
      <p:ext uri="{BB962C8B-B14F-4D97-AF65-F5344CB8AC3E}">
        <p14:creationId xmlns:p14="http://schemas.microsoft.com/office/powerpoint/2010/main" val="28656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p of mexico with different colored states&#10;&#10;Description automatically generated">
            <a:extLst>
              <a:ext uri="{FF2B5EF4-FFF2-40B4-BE49-F238E27FC236}">
                <a16:creationId xmlns:a16="http://schemas.microsoft.com/office/drawing/2014/main" id="{F848505E-3F12-4747-9A2D-06D274B22C31}"/>
              </a:ext>
            </a:extLst>
          </p:cNvPr>
          <p:cNvPicPr>
            <a:picLocks noChangeAspect="1"/>
          </p:cNvPicPr>
          <p:nvPr/>
        </p:nvPicPr>
        <p:blipFill rotWithShape="1">
          <a:blip r:embed="rId2">
            <a:extLst>
              <a:ext uri="{28A0092B-C50C-407E-A947-70E740481C1C}">
                <a14:useLocalDpi xmlns:a14="http://schemas.microsoft.com/office/drawing/2010/main" val="0"/>
              </a:ext>
            </a:extLst>
          </a:blip>
          <a:srcRect l="2901" t="1256" r="3042" b="2761"/>
          <a:stretch/>
        </p:blipFill>
        <p:spPr bwMode="auto">
          <a:xfrm>
            <a:off x="1810083" y="1160626"/>
            <a:ext cx="8571829" cy="5315675"/>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B28849CD-CE91-FA12-93F0-7483122E6DC1}"/>
              </a:ext>
            </a:extLst>
          </p:cNvPr>
          <p:cNvSpPr txBox="1"/>
          <p:nvPr/>
        </p:nvSpPr>
        <p:spPr>
          <a:xfrm>
            <a:off x="1171661" y="515733"/>
            <a:ext cx="9848675" cy="369332"/>
          </a:xfrm>
          <a:prstGeom prst="rect">
            <a:avLst/>
          </a:prstGeom>
          <a:noFill/>
        </p:spPr>
        <p:txBody>
          <a:bodyPr wrap="square">
            <a:spAutoFit/>
          </a:bodyPr>
          <a:lstStyle/>
          <a:p>
            <a:pPr algn="ctr">
              <a:spcAft>
                <a:spcPts val="1000"/>
              </a:spcAft>
            </a:pP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Map of sectoral distribution of employment in Mexican states (1</a:t>
            </a:r>
            <a:r>
              <a:rPr lang="en-GB" sz="1800" baseline="300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st</a:t>
            </a: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 quarter of 2019)</a:t>
            </a:r>
          </a:p>
        </p:txBody>
      </p:sp>
    </p:spTree>
    <p:extLst>
      <p:ext uri="{BB962C8B-B14F-4D97-AF65-F5344CB8AC3E}">
        <p14:creationId xmlns:p14="http://schemas.microsoft.com/office/powerpoint/2010/main" val="881030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scatter chart&#10;&#10;Description automatically generated">
            <a:extLst>
              <a:ext uri="{FF2B5EF4-FFF2-40B4-BE49-F238E27FC236}">
                <a16:creationId xmlns:a16="http://schemas.microsoft.com/office/drawing/2014/main" id="{FF955B56-4B1E-2DDE-AB37-574FEB764ED2}"/>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41855" y="664877"/>
            <a:ext cx="3309200" cy="2254491"/>
          </a:xfrm>
          <a:prstGeom prst="rect">
            <a:avLst/>
          </a:prstGeom>
          <a:noFill/>
          <a:ln>
            <a:noFill/>
          </a:ln>
        </p:spPr>
      </p:pic>
      <p:pic>
        <p:nvPicPr>
          <p:cNvPr id="5" name="Picture 4" descr="A graph of a graph with dots&#10;&#10;Description automatically generated with medium confidence">
            <a:extLst>
              <a:ext uri="{FF2B5EF4-FFF2-40B4-BE49-F238E27FC236}">
                <a16:creationId xmlns:a16="http://schemas.microsoft.com/office/drawing/2014/main" id="{0D6144F9-6F8F-9E19-6A56-7889EC269A44}"/>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316849" y="664877"/>
            <a:ext cx="3256946" cy="2327372"/>
          </a:xfrm>
          <a:prstGeom prst="rect">
            <a:avLst/>
          </a:prstGeom>
          <a:noFill/>
          <a:ln>
            <a:noFill/>
          </a:ln>
        </p:spPr>
      </p:pic>
      <p:pic>
        <p:nvPicPr>
          <p:cNvPr id="6" name="Picture 5" descr="Chart, scatter chart&#10;&#10;Description automatically generated">
            <a:extLst>
              <a:ext uri="{FF2B5EF4-FFF2-40B4-BE49-F238E27FC236}">
                <a16:creationId xmlns:a16="http://schemas.microsoft.com/office/drawing/2014/main" id="{94302B2C-1A60-49F7-A45F-F2417FFB006D}"/>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239589" y="679316"/>
            <a:ext cx="3245944" cy="2312933"/>
          </a:xfrm>
          <a:prstGeom prst="rect">
            <a:avLst/>
          </a:prstGeom>
          <a:noFill/>
          <a:ln>
            <a:noFill/>
          </a:ln>
        </p:spPr>
      </p:pic>
      <p:pic>
        <p:nvPicPr>
          <p:cNvPr id="7" name="Picture 6" descr="A graph of a graph showing a number of jobs&#10;&#10;Description automatically generated with medium confidence">
            <a:extLst>
              <a:ext uri="{FF2B5EF4-FFF2-40B4-BE49-F238E27FC236}">
                <a16:creationId xmlns:a16="http://schemas.microsoft.com/office/drawing/2014/main" id="{0DB37DA8-32E8-DF49-CD67-13C2033099CB}"/>
              </a:ext>
            </a:extLst>
          </p:cNvPr>
          <p:cNvPicPr>
            <a:picLocks noChangeAspect="1"/>
          </p:cNvPicPr>
          <p:nvPr/>
        </p:nvPicPr>
        <p:blipFill rotWithShape="1">
          <a:blip r:embed="rId8" cstate="print">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val="0"/>
              </a:ext>
            </a:extLst>
          </a:blip>
          <a:srcRect t="392" b="-1"/>
          <a:stretch/>
        </p:blipFill>
        <p:spPr bwMode="auto">
          <a:xfrm>
            <a:off x="283132" y="4304183"/>
            <a:ext cx="3337560" cy="2105025"/>
          </a:xfrm>
          <a:prstGeom prst="rect">
            <a:avLst/>
          </a:prstGeom>
          <a:noFill/>
          <a:ln>
            <a:noFill/>
          </a:ln>
          <a:extLst>
            <a:ext uri="{53640926-AAD7-44D8-BBD7-CCE9431645EC}">
              <a14:shadowObscured xmlns:a14="http://schemas.microsoft.com/office/drawing/2010/main"/>
            </a:ext>
          </a:extLst>
        </p:spPr>
      </p:pic>
      <p:pic>
        <p:nvPicPr>
          <p:cNvPr id="8" name="Picture 7" descr="A graph showing a graph of jobs&#10;&#10;Description automatically generated with medium confidence">
            <a:extLst>
              <a:ext uri="{FF2B5EF4-FFF2-40B4-BE49-F238E27FC236}">
                <a16:creationId xmlns:a16="http://schemas.microsoft.com/office/drawing/2014/main" id="{D06F6931-1FED-2DD8-0957-3F72E8001E51}"/>
              </a:ext>
            </a:extLst>
          </p:cNvPr>
          <p:cNvPicPr>
            <a:picLocks noChangeAspect="1"/>
          </p:cNvPicPr>
          <p:nvPr/>
        </p:nvPicPr>
        <p:blipFill>
          <a:blip r:embed="rId10" cstate="print">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258126" y="4317774"/>
            <a:ext cx="3535045" cy="2290445"/>
          </a:xfrm>
          <a:prstGeom prst="rect">
            <a:avLst/>
          </a:prstGeom>
          <a:noFill/>
          <a:ln>
            <a:noFill/>
          </a:ln>
        </p:spPr>
      </p:pic>
      <p:pic>
        <p:nvPicPr>
          <p:cNvPr id="9" name="Picture 8" descr="A graph showing a line graph&#10;&#10;Description automatically generated with medium confidence">
            <a:extLst>
              <a:ext uri="{FF2B5EF4-FFF2-40B4-BE49-F238E27FC236}">
                <a16:creationId xmlns:a16="http://schemas.microsoft.com/office/drawing/2014/main" id="{3281CFA6-790E-A4B7-760C-3031BCD2BFB5}"/>
              </a:ext>
            </a:extLst>
          </p:cNvPr>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180866" y="4317774"/>
            <a:ext cx="3535045" cy="2264410"/>
          </a:xfrm>
          <a:prstGeom prst="rect">
            <a:avLst/>
          </a:prstGeom>
          <a:noFill/>
          <a:ln>
            <a:noFill/>
          </a:ln>
        </p:spPr>
      </p:pic>
      <p:sp>
        <p:nvSpPr>
          <p:cNvPr id="10" name="Text Box 2">
            <a:extLst>
              <a:ext uri="{FF2B5EF4-FFF2-40B4-BE49-F238E27FC236}">
                <a16:creationId xmlns:a16="http://schemas.microsoft.com/office/drawing/2014/main" id="{EA0C5315-A564-4772-F00E-D4454CA07EB5}"/>
              </a:ext>
            </a:extLst>
          </p:cNvPr>
          <p:cNvSpPr txBox="1">
            <a:spLocks noChangeArrowheads="1"/>
          </p:cNvSpPr>
          <p:nvPr/>
        </p:nvSpPr>
        <p:spPr bwMode="auto">
          <a:xfrm>
            <a:off x="5229239" y="3657129"/>
            <a:ext cx="1616075" cy="361315"/>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gn="ctr">
              <a:lnSpc>
                <a:spcPct val="150000"/>
              </a:lnSpc>
            </a:pPr>
            <a:r>
              <a:rPr lang="en-GB" sz="1100" i="1" dirty="0">
                <a:effectLst/>
                <a:latin typeface="LM Roman 10" panose="00000500000000000000" pitchFamily="50" charset="0"/>
                <a:ea typeface="Calibri" panose="020F0502020204030204" pitchFamily="34" charset="0"/>
                <a:cs typeface="Arial" panose="020B0604020202020204" pitchFamily="34" charset="0"/>
              </a:rPr>
              <a:t>Mexican municipalities</a:t>
            </a:r>
            <a:endParaRPr lang="en-GB" sz="1200" dirty="0">
              <a:effectLst/>
              <a:latin typeface="LM Roman 10" panose="00000500000000000000" pitchFamily="50" charset="0"/>
              <a:ea typeface="Calibri" panose="020F0502020204030204" pitchFamily="34" charset="0"/>
              <a:cs typeface="Arial" panose="020B0604020202020204" pitchFamily="34" charset="0"/>
            </a:endParaRPr>
          </a:p>
        </p:txBody>
      </p:sp>
      <p:sp>
        <p:nvSpPr>
          <p:cNvPr id="12" name="Text Box 2">
            <a:extLst>
              <a:ext uri="{FF2B5EF4-FFF2-40B4-BE49-F238E27FC236}">
                <a16:creationId xmlns:a16="http://schemas.microsoft.com/office/drawing/2014/main" id="{E30D2DE7-1607-6593-3144-5FADD54C799F}"/>
              </a:ext>
            </a:extLst>
          </p:cNvPr>
          <p:cNvSpPr txBox="1">
            <a:spLocks noChangeArrowheads="1"/>
          </p:cNvSpPr>
          <p:nvPr/>
        </p:nvSpPr>
        <p:spPr bwMode="auto">
          <a:xfrm>
            <a:off x="5287962" y="249781"/>
            <a:ext cx="1465176" cy="365549"/>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gn="ctr">
              <a:lnSpc>
                <a:spcPct val="150000"/>
              </a:lnSpc>
            </a:pPr>
            <a:r>
              <a:rPr lang="en-GB" sz="1100" i="1">
                <a:effectLst/>
                <a:latin typeface="LM Roman 10" panose="00000500000000000000" pitchFamily="50" charset="0"/>
                <a:ea typeface="Calibri" panose="020F0502020204030204" pitchFamily="34" charset="0"/>
                <a:cs typeface="Arial" panose="020B0604020202020204" pitchFamily="34" charset="0"/>
              </a:rPr>
              <a:t>Mexican states</a:t>
            </a:r>
            <a:endParaRPr lang="en-GB" sz="1200">
              <a:effectLst/>
              <a:latin typeface="LM Roman 10" panose="00000500000000000000" pitchFamily="50" charset="0"/>
              <a:ea typeface="Calibri" panose="020F0502020204030204" pitchFamily="34" charset="0"/>
              <a:cs typeface="Arial" panose="020B0604020202020204" pitchFamily="34" charset="0"/>
            </a:endParaRPr>
          </a:p>
        </p:txBody>
      </p:sp>
      <p:sp>
        <p:nvSpPr>
          <p:cNvPr id="13" name="Text Box 2">
            <a:extLst>
              <a:ext uri="{FF2B5EF4-FFF2-40B4-BE49-F238E27FC236}">
                <a16:creationId xmlns:a16="http://schemas.microsoft.com/office/drawing/2014/main" id="{95ED8190-8C7E-2DDA-1472-4F7D64B5B56B}"/>
              </a:ext>
            </a:extLst>
          </p:cNvPr>
          <p:cNvSpPr txBox="1">
            <a:spLocks noChangeArrowheads="1"/>
          </p:cNvSpPr>
          <p:nvPr/>
        </p:nvSpPr>
        <p:spPr bwMode="auto">
          <a:xfrm>
            <a:off x="2626860" y="3044427"/>
            <a:ext cx="7129535" cy="174272"/>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gn="ctr">
              <a:spcAft>
                <a:spcPts val="1000"/>
              </a:spcAft>
            </a:pPr>
            <a:r>
              <a:rPr lang="en-GB" sz="900" i="1"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Note: The size of the dots varies depending on the total population in each state.</a:t>
            </a:r>
            <a:endParaRPr lang="en-GB" sz="900" dirty="0">
              <a:solidFill>
                <a:srgbClr val="000000"/>
              </a:solidFill>
              <a:effectLst/>
              <a:latin typeface="LM Roman 10" panose="00000500000000000000" pitchFamily="50" charset="0"/>
              <a:ea typeface="Calibri" panose="020F0502020204030204" pitchFamily="34" charset="0"/>
              <a:cs typeface="Arial" panose="020B0604020202020204" pitchFamily="34" charset="0"/>
            </a:endParaRPr>
          </a:p>
          <a:p>
            <a:pPr algn="ctr">
              <a:lnSpc>
                <a:spcPct val="150000"/>
              </a:lnSpc>
            </a:pPr>
            <a:r>
              <a:rPr lang="en-GB" sz="800" i="1" dirty="0">
                <a:effectLst/>
                <a:latin typeface="LM Roman 10" panose="00000500000000000000" pitchFamily="50" charset="0"/>
                <a:ea typeface="Calibri" panose="020F0502020204030204" pitchFamily="34" charset="0"/>
                <a:cs typeface="Arial" panose="020B0604020202020204" pitchFamily="34" charset="0"/>
              </a:rPr>
              <a:t> </a:t>
            </a:r>
            <a:endParaRPr lang="en-GB" sz="1050" dirty="0">
              <a:effectLst/>
              <a:latin typeface="LM Roman 10" panose="00000500000000000000" pitchFamily="50" charset="0"/>
              <a:ea typeface="Calibri" panose="020F0502020204030204" pitchFamily="34" charset="0"/>
              <a:cs typeface="Arial" panose="020B0604020202020204" pitchFamily="34" charset="0"/>
            </a:endParaRPr>
          </a:p>
        </p:txBody>
      </p:sp>
      <p:sp>
        <p:nvSpPr>
          <p:cNvPr id="14" name="Text Box 2">
            <a:extLst>
              <a:ext uri="{FF2B5EF4-FFF2-40B4-BE49-F238E27FC236}">
                <a16:creationId xmlns:a16="http://schemas.microsoft.com/office/drawing/2014/main" id="{FF811CAC-AD6D-8073-8AC0-DD70ADE422DC}"/>
              </a:ext>
            </a:extLst>
          </p:cNvPr>
          <p:cNvSpPr txBox="1">
            <a:spLocks noChangeArrowheads="1"/>
          </p:cNvSpPr>
          <p:nvPr/>
        </p:nvSpPr>
        <p:spPr bwMode="auto">
          <a:xfrm>
            <a:off x="2284691" y="6641080"/>
            <a:ext cx="7622618" cy="174272"/>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gn="ctr">
              <a:spcAft>
                <a:spcPts val="1000"/>
              </a:spcAft>
            </a:pPr>
            <a:r>
              <a:rPr lang="en-GB" sz="900" i="1"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Note: The size of the dots varies depending on the total number of surveys carried out in each municipality.</a:t>
            </a:r>
            <a:endParaRPr lang="en-GB" sz="900" dirty="0">
              <a:solidFill>
                <a:srgbClr val="000000"/>
              </a:solidFill>
              <a:effectLst/>
              <a:latin typeface="LM Roman 10" panose="00000500000000000000" pitchFamily="50"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11773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84F1-075C-D700-D342-6E302EC02751}"/>
              </a:ext>
            </a:extLst>
          </p:cNvPr>
          <p:cNvSpPr>
            <a:spLocks noGrp="1"/>
          </p:cNvSpPr>
          <p:nvPr>
            <p:ph type="title"/>
          </p:nvPr>
        </p:nvSpPr>
        <p:spPr>
          <a:xfrm>
            <a:off x="838200" y="342823"/>
            <a:ext cx="10515600" cy="1325563"/>
          </a:xfrm>
        </p:spPr>
        <p:txBody>
          <a:bodyPr>
            <a:normAutofit/>
          </a:bodyPr>
          <a:lstStyle/>
          <a:p>
            <a:pPr algn="ctr"/>
            <a:r>
              <a:rPr lang="en-GB" sz="2800" dirty="0">
                <a:latin typeface="Garamond" panose="02020404030301010803" pitchFamily="18" charset="0"/>
              </a:rPr>
              <a:t>FLPR and % of jobs in agriculture </a:t>
            </a:r>
            <a:br>
              <a:rPr lang="en-GB" sz="2800" dirty="0">
                <a:latin typeface="Garamond" panose="02020404030301010803" pitchFamily="18" charset="0"/>
              </a:rPr>
            </a:br>
            <a:r>
              <a:rPr lang="en-GB" sz="2800" dirty="0">
                <a:latin typeface="Garamond" panose="02020404030301010803" pitchFamily="18" charset="0"/>
              </a:rPr>
              <a:t>in Mexican municipalities (2019, Q1)</a:t>
            </a:r>
          </a:p>
        </p:txBody>
      </p:sp>
      <p:pic>
        <p:nvPicPr>
          <p:cNvPr id="4" name="Picture 3">
            <a:extLst>
              <a:ext uri="{FF2B5EF4-FFF2-40B4-BE49-F238E27FC236}">
                <a16:creationId xmlns:a16="http://schemas.microsoft.com/office/drawing/2014/main" id="{50DB07B4-75E6-2E44-1ACE-53767796B6CE}"/>
              </a:ext>
            </a:extLst>
          </p:cNvPr>
          <p:cNvPicPr>
            <a:picLocks noChangeAspect="1"/>
          </p:cNvPicPr>
          <p:nvPr/>
        </p:nvPicPr>
        <p:blipFill rotWithShape="1">
          <a:blip r:embed="rId2"/>
          <a:srcRect l="808" t="56260" r="66613" b="7963"/>
          <a:stretch/>
        </p:blipFill>
        <p:spPr>
          <a:xfrm>
            <a:off x="3109896" y="2214693"/>
            <a:ext cx="5972207" cy="4006255"/>
          </a:xfrm>
          <a:prstGeom prst="rect">
            <a:avLst/>
          </a:prstGeom>
        </p:spPr>
      </p:pic>
    </p:spTree>
    <p:extLst>
      <p:ext uri="{BB962C8B-B14F-4D97-AF65-F5344CB8AC3E}">
        <p14:creationId xmlns:p14="http://schemas.microsoft.com/office/powerpoint/2010/main" val="209121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5D7F29-000A-EA92-9CC5-E17B420EFF0C}"/>
              </a:ext>
            </a:extLst>
          </p:cNvPr>
          <p:cNvPicPr>
            <a:picLocks noChangeAspect="1"/>
          </p:cNvPicPr>
          <p:nvPr/>
        </p:nvPicPr>
        <p:blipFill rotWithShape="1">
          <a:blip r:embed="rId2"/>
          <a:srcRect l="33784" t="56748" r="33736" b="7963"/>
          <a:stretch/>
        </p:blipFill>
        <p:spPr>
          <a:xfrm>
            <a:off x="2808334" y="2126314"/>
            <a:ext cx="6575332" cy="4364005"/>
          </a:xfrm>
          <a:prstGeom prst="rect">
            <a:avLst/>
          </a:prstGeom>
        </p:spPr>
      </p:pic>
      <p:sp>
        <p:nvSpPr>
          <p:cNvPr id="5" name="Title 1">
            <a:extLst>
              <a:ext uri="{FF2B5EF4-FFF2-40B4-BE49-F238E27FC236}">
                <a16:creationId xmlns:a16="http://schemas.microsoft.com/office/drawing/2014/main" id="{52D8809D-8CD0-676F-EFA0-E6B77A24B696}"/>
              </a:ext>
            </a:extLst>
          </p:cNvPr>
          <p:cNvSpPr>
            <a:spLocks noGrp="1"/>
          </p:cNvSpPr>
          <p:nvPr>
            <p:ph type="title"/>
          </p:nvPr>
        </p:nvSpPr>
        <p:spPr>
          <a:xfrm>
            <a:off x="838200" y="367681"/>
            <a:ext cx="10515600" cy="1325563"/>
          </a:xfrm>
        </p:spPr>
        <p:txBody>
          <a:bodyPr>
            <a:normAutofit/>
          </a:bodyPr>
          <a:lstStyle/>
          <a:p>
            <a:pPr algn="ctr"/>
            <a:r>
              <a:rPr lang="en-GB" sz="2800" dirty="0">
                <a:latin typeface="Garamond" panose="02020404030301010803" pitchFamily="18" charset="0"/>
              </a:rPr>
              <a:t>FLPR and % of jobs in industry </a:t>
            </a:r>
            <a:br>
              <a:rPr lang="en-GB" sz="2800" dirty="0">
                <a:latin typeface="Garamond" panose="02020404030301010803" pitchFamily="18" charset="0"/>
              </a:rPr>
            </a:br>
            <a:r>
              <a:rPr lang="en-GB" sz="2800" dirty="0">
                <a:latin typeface="Garamond" panose="02020404030301010803" pitchFamily="18" charset="0"/>
              </a:rPr>
              <a:t>in Mexican municipalities (2019, Q1)</a:t>
            </a:r>
          </a:p>
        </p:txBody>
      </p:sp>
    </p:spTree>
    <p:extLst>
      <p:ext uri="{BB962C8B-B14F-4D97-AF65-F5344CB8AC3E}">
        <p14:creationId xmlns:p14="http://schemas.microsoft.com/office/powerpoint/2010/main" val="1107878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B5675-CEDB-4048-A950-7DDE60E6592A}"/>
              </a:ext>
            </a:extLst>
          </p:cNvPr>
          <p:cNvSpPr>
            <a:spLocks noGrp="1"/>
          </p:cNvSpPr>
          <p:nvPr>
            <p:ph type="title"/>
          </p:nvPr>
        </p:nvSpPr>
        <p:spPr>
          <a:xfrm>
            <a:off x="838200" y="365125"/>
            <a:ext cx="4899870" cy="1325563"/>
          </a:xfrm>
        </p:spPr>
        <p:txBody>
          <a:bodyPr/>
          <a:lstStyle/>
          <a:p>
            <a:r>
              <a:rPr lang="es-MX" b="1" dirty="0" err="1">
                <a:latin typeface="Times New Roman" panose="02020603050405020304" pitchFamily="18" charset="0"/>
                <a:cs typeface="Times New Roman" panose="02020603050405020304" pitchFamily="18" charset="0"/>
              </a:rPr>
              <a:t>Research</a:t>
            </a:r>
            <a:r>
              <a:rPr lang="es-MX" b="1" dirty="0">
                <a:latin typeface="Times New Roman" panose="02020603050405020304" pitchFamily="18" charset="0"/>
                <a:cs typeface="Times New Roman" panose="02020603050405020304" pitchFamily="18" charset="0"/>
              </a:rPr>
              <a:t> </a:t>
            </a:r>
            <a:r>
              <a:rPr lang="es-MX" b="1" dirty="0" err="1">
                <a:latin typeface="Times New Roman" panose="02020603050405020304" pitchFamily="18" charset="0"/>
                <a:cs typeface="Times New Roman" panose="02020603050405020304" pitchFamily="18" charset="0"/>
              </a:rPr>
              <a:t>Problem</a:t>
            </a:r>
            <a:endParaRPr lang="en-US" b="1"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FB777071-FBBE-453A-A15E-3E50F002E7D6}"/>
              </a:ext>
            </a:extLst>
          </p:cNvPr>
          <p:cNvSpPr>
            <a:spLocks noGrp="1"/>
          </p:cNvSpPr>
          <p:nvPr>
            <p:ph idx="1"/>
          </p:nvPr>
        </p:nvSpPr>
        <p:spPr>
          <a:xfrm>
            <a:off x="838200" y="2015436"/>
            <a:ext cx="4815980" cy="2827127"/>
          </a:xfrm>
        </p:spPr>
        <p:txBody>
          <a:bodyPr>
            <a:normAutofit/>
          </a:bodyPr>
          <a:lstStyle/>
          <a:p>
            <a:pPr marL="0" indent="0">
              <a:buNone/>
            </a:pPr>
            <a:r>
              <a:rPr lang="en-GB" sz="3200" dirty="0">
                <a:effectLst/>
                <a:latin typeface="Times New Roman" panose="02020603050405020304" pitchFamily="18" charset="0"/>
                <a:ea typeface="Calibri" panose="020F0502020204030204" pitchFamily="34" charset="0"/>
              </a:rPr>
              <a:t>Mexico has one of the </a:t>
            </a:r>
            <a:r>
              <a:rPr lang="en-GB" sz="3200" b="1" dirty="0">
                <a:solidFill>
                  <a:srgbClr val="FF0000"/>
                </a:solidFill>
                <a:effectLst/>
                <a:latin typeface="Times New Roman" panose="02020603050405020304" pitchFamily="18" charset="0"/>
                <a:ea typeface="Calibri" panose="020F0502020204030204" pitchFamily="34" charset="0"/>
              </a:rPr>
              <a:t>lowest</a:t>
            </a:r>
            <a:r>
              <a:rPr lang="en-GB" sz="3200" dirty="0">
                <a:effectLst/>
                <a:latin typeface="Times New Roman" panose="02020603050405020304" pitchFamily="18" charset="0"/>
                <a:ea typeface="Calibri" panose="020F0502020204030204" pitchFamily="34" charset="0"/>
              </a:rPr>
              <a:t> female labour participation rates among Latin-American countries.</a:t>
            </a:r>
          </a:p>
          <a:p>
            <a:pPr marL="0" indent="0">
              <a:buNone/>
            </a:pPr>
            <a:endParaRPr lang="en-US" sz="2800" dirty="0"/>
          </a:p>
        </p:txBody>
      </p:sp>
      <p:pic>
        <p:nvPicPr>
          <p:cNvPr id="6" name="Imagen 5">
            <a:extLst>
              <a:ext uri="{FF2B5EF4-FFF2-40B4-BE49-F238E27FC236}">
                <a16:creationId xmlns:a16="http://schemas.microsoft.com/office/drawing/2014/main" id="{E2AD14F4-2531-499E-A927-D19C5202A7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63780" y="220749"/>
            <a:ext cx="5557841" cy="6416499"/>
          </a:xfrm>
          <a:prstGeom prst="rect">
            <a:avLst/>
          </a:prstGeom>
          <a:noFill/>
        </p:spPr>
      </p:pic>
    </p:spTree>
    <p:extLst>
      <p:ext uri="{BB962C8B-B14F-4D97-AF65-F5344CB8AC3E}">
        <p14:creationId xmlns:p14="http://schemas.microsoft.com/office/powerpoint/2010/main" val="2456681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32B892-F628-B5B4-1AA1-5F1D5CA7AFA0}"/>
              </a:ext>
            </a:extLst>
          </p:cNvPr>
          <p:cNvPicPr>
            <a:picLocks noChangeAspect="1"/>
          </p:cNvPicPr>
          <p:nvPr/>
        </p:nvPicPr>
        <p:blipFill rotWithShape="1">
          <a:blip r:embed="rId2"/>
          <a:srcRect l="66860" t="56260" b="7963"/>
          <a:stretch/>
        </p:blipFill>
        <p:spPr>
          <a:xfrm>
            <a:off x="3017789" y="1693244"/>
            <a:ext cx="6514956" cy="4296495"/>
          </a:xfrm>
          <a:prstGeom prst="rect">
            <a:avLst/>
          </a:prstGeom>
        </p:spPr>
      </p:pic>
      <p:sp>
        <p:nvSpPr>
          <p:cNvPr id="5" name="Title 1">
            <a:extLst>
              <a:ext uri="{FF2B5EF4-FFF2-40B4-BE49-F238E27FC236}">
                <a16:creationId xmlns:a16="http://schemas.microsoft.com/office/drawing/2014/main" id="{25B3C58F-56A8-3989-1529-83E42589C2BF}"/>
              </a:ext>
            </a:extLst>
          </p:cNvPr>
          <p:cNvSpPr>
            <a:spLocks noGrp="1"/>
          </p:cNvSpPr>
          <p:nvPr>
            <p:ph type="title"/>
          </p:nvPr>
        </p:nvSpPr>
        <p:spPr>
          <a:xfrm>
            <a:off x="838200" y="367681"/>
            <a:ext cx="10515600" cy="1325563"/>
          </a:xfrm>
        </p:spPr>
        <p:txBody>
          <a:bodyPr>
            <a:normAutofit/>
          </a:bodyPr>
          <a:lstStyle/>
          <a:p>
            <a:pPr algn="ctr"/>
            <a:r>
              <a:rPr lang="en-GB" sz="2800" dirty="0">
                <a:latin typeface="Garamond" panose="02020404030301010803" pitchFamily="18" charset="0"/>
              </a:rPr>
              <a:t>FLPR and % of jobs in services </a:t>
            </a:r>
            <a:br>
              <a:rPr lang="en-GB" sz="2800" dirty="0">
                <a:latin typeface="Garamond" panose="02020404030301010803" pitchFamily="18" charset="0"/>
              </a:rPr>
            </a:br>
            <a:r>
              <a:rPr lang="en-GB" sz="2800" dirty="0">
                <a:latin typeface="Garamond" panose="02020404030301010803" pitchFamily="18" charset="0"/>
              </a:rPr>
              <a:t>in Mexican municipalities (2019, Q1)</a:t>
            </a:r>
          </a:p>
        </p:txBody>
      </p:sp>
    </p:spTree>
    <p:extLst>
      <p:ext uri="{BB962C8B-B14F-4D97-AF65-F5344CB8AC3E}">
        <p14:creationId xmlns:p14="http://schemas.microsoft.com/office/powerpoint/2010/main" val="3795544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DAF782-0DFE-9569-86F3-67E8D8CA5842}"/>
              </a:ext>
            </a:extLst>
          </p:cNvPr>
          <p:cNvSpPr txBox="1">
            <a:spLocks/>
          </p:cNvSpPr>
          <p:nvPr/>
        </p:nvSpPr>
        <p:spPr>
          <a:xfrm>
            <a:off x="838200" y="25127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latin typeface="Garamond" panose="02020404030301010803" pitchFamily="18" charset="0"/>
              </a:rPr>
              <a:t>Econometric Model</a:t>
            </a:r>
            <a:endParaRPr lang="en-GB" b="1" dirty="0"/>
          </a:p>
        </p:txBody>
      </p:sp>
    </p:spTree>
    <p:extLst>
      <p:ext uri="{BB962C8B-B14F-4D97-AF65-F5344CB8AC3E}">
        <p14:creationId xmlns:p14="http://schemas.microsoft.com/office/powerpoint/2010/main" val="3995724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a:xfrm>
            <a:off x="838200" y="1968500"/>
            <a:ext cx="10515600" cy="1325563"/>
          </a:xfrm>
        </p:spPr>
        <p:txBody>
          <a:bodyPr/>
          <a:lstStyle/>
          <a:p>
            <a:pPr algn="ctr"/>
            <a:r>
              <a:rPr lang="en-GB" dirty="0">
                <a:latin typeface="Garamond" panose="02020404030301010803" pitchFamily="18" charset="0"/>
              </a:rPr>
              <a:t>Econometric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CE7502-ECA3-5BCC-7ADD-E930B13C1A30}"/>
                  </a:ext>
                </a:extLst>
              </p:cNvPr>
              <p:cNvSpPr>
                <a:spLocks noGrp="1"/>
              </p:cNvSpPr>
              <p:nvPr>
                <p:ph idx="1"/>
              </p:nvPr>
            </p:nvSpPr>
            <p:spPr>
              <a:xfrm>
                <a:off x="838200" y="3429000"/>
                <a:ext cx="10515600" cy="75818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GB" sz="2400" i="1" smtClean="0">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𝑌</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𝑚</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𝑡</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𝛽</m:t>
                          </m:r>
                        </m:e>
                        <m:sub>
                          <m:r>
                            <a:rPr lang="en-US" sz="2400" i="1">
                              <a:effectLst/>
                              <a:latin typeface="Cambria Math" panose="02040503050406030204" pitchFamily="18" charset="0"/>
                              <a:ea typeface="Calibri" panose="020F0502020204030204" pitchFamily="34" charset="0"/>
                              <a:cs typeface="Arial" panose="020B0604020202020204" pitchFamily="34" charset="0"/>
                            </a:rPr>
                            <m:t>0</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𝛽</m:t>
                          </m:r>
                        </m:e>
                        <m:sub>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𝑆h𝑎𝑟𝑒</m:t>
                          </m:r>
                        </m:e>
                        <m:sub>
                          <m:r>
                            <a:rPr lang="en-US" sz="2400" i="1">
                              <a:effectLst/>
                              <a:latin typeface="Cambria Math" panose="02040503050406030204" pitchFamily="18" charset="0"/>
                              <a:ea typeface="Calibri" panose="020F0502020204030204" pitchFamily="34" charset="0"/>
                              <a:cs typeface="Arial" panose="020B0604020202020204" pitchFamily="34" charset="0"/>
                            </a:rPr>
                            <m:t>𝑠</m:t>
                          </m:r>
                          <m:r>
                            <a:rPr lang="en-US" sz="2400" i="1">
                              <a:effectLst/>
                              <a:latin typeface="Cambria Math" panose="02040503050406030204" pitchFamily="18" charset="0"/>
                              <a:ea typeface="Calibri" panose="020F0502020204030204" pitchFamily="34" charset="0"/>
                              <a:cs typeface="Arial" panose="020B0604020202020204" pitchFamily="34" charset="0"/>
                            </a:rPr>
                            <m:t>, </m:t>
                          </m:r>
                          <m:r>
                            <a:rPr lang="en-US" sz="2400" i="1">
                              <a:effectLst/>
                              <a:latin typeface="Cambria Math" panose="02040503050406030204" pitchFamily="18" charset="0"/>
                              <a:ea typeface="Calibri" panose="020F0502020204030204" pitchFamily="34" charset="0"/>
                              <a:cs typeface="Arial" panose="020B0604020202020204" pitchFamily="34" charset="0"/>
                            </a:rPr>
                            <m:t>𝑚</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𝑡</m:t>
                          </m:r>
                        </m:sub>
                      </m:sSub>
                      <m:r>
                        <a:rPr lang="en-US" sz="2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GB"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𝛽</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𝑥</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2400" i="1">
                              <a:effectLst/>
                              <a:latin typeface="Cambria Math" panose="02040503050406030204" pitchFamily="18" charset="0"/>
                            </a:rPr>
                          </m:ctrlPr>
                        </m:sSubSupPr>
                        <m:e>
                          <m:r>
                            <a:rPr lang="en-US" sz="2400" i="1">
                              <a:effectLst/>
                              <a:latin typeface="Cambria Math" panose="02040503050406030204" pitchFamily="18" charset="0"/>
                              <a:ea typeface="Calibri" panose="020F0502020204030204" pitchFamily="34" charset="0"/>
                              <a:cs typeface="Arial" panose="020B0604020202020204" pitchFamily="34" charset="0"/>
                            </a:rPr>
                            <m:t>𝑋</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𝑚</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𝑡</m:t>
                          </m:r>
                        </m:sub>
                        <m:sup>
                          <m:r>
                            <a:rPr lang="en-US" sz="2400" i="1">
                              <a:effectLst/>
                              <a:latin typeface="Cambria Math" panose="02040503050406030204" pitchFamily="18" charset="0"/>
                              <a:ea typeface="Calibri" panose="020F0502020204030204" pitchFamily="34" charset="0"/>
                              <a:cs typeface="Arial" panose="020B0604020202020204" pitchFamily="34" charset="0"/>
                            </a:rPr>
                            <m:t>′</m:t>
                          </m:r>
                        </m:sup>
                      </m:sSubSup>
                      <m:r>
                        <a:rPr lang="en-GB" sz="2400" b="0" i="1" smtClean="0">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400" i="1">
                              <a:latin typeface="Cambria Math" panose="02040503050406030204" pitchFamily="18" charset="0"/>
                            </a:rPr>
                          </m:ctrlPr>
                        </m:sSubPr>
                        <m:e>
                          <m:r>
                            <a:rPr lang="en-US" sz="2400" i="1">
                              <a:latin typeface="Cambria Math" panose="02040503050406030204" pitchFamily="18" charset="0"/>
                              <a:ea typeface="Calibri" panose="020F0502020204030204" pitchFamily="34" charset="0"/>
                              <a:cs typeface="Arial" panose="020B0604020202020204" pitchFamily="34" charset="0"/>
                            </a:rPr>
                            <m:t>𝛽</m:t>
                          </m:r>
                        </m:e>
                        <m:sub>
                          <m:r>
                            <a:rPr lang="en-US" sz="2400" i="1">
                              <a:latin typeface="Cambria Math" panose="02040503050406030204" pitchFamily="18" charset="0"/>
                              <a:ea typeface="Calibri" panose="020F0502020204030204" pitchFamily="34" charset="0"/>
                              <a:cs typeface="Arial" panose="020B0604020202020204" pitchFamily="34" charset="0"/>
                            </a:rPr>
                            <m:t>𝑥</m:t>
                          </m:r>
                        </m:sub>
                      </m:sSub>
                      <m:r>
                        <a:rPr lang="en-US" sz="24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2400" i="1">
                              <a:latin typeface="Cambria Math" panose="02040503050406030204" pitchFamily="18" charset="0"/>
                              <a:ea typeface="Times New Roman" panose="02020603050405020304" pitchFamily="18" charset="0"/>
                            </a:rPr>
                          </m:ctrlPr>
                        </m:sSubSupPr>
                        <m:e>
                          <m:r>
                            <a:rPr lang="en-GB" sz="2400" b="0" i="1" smtClean="0">
                              <a:latin typeface="Cambria Math" panose="02040503050406030204" pitchFamily="18" charset="0"/>
                              <a:ea typeface="Times New Roman" panose="02020603050405020304" pitchFamily="18" charset="0"/>
                            </a:rPr>
                            <m:t>𝐻𝐻</m:t>
                          </m:r>
                        </m:e>
                        <m:sub>
                          <m:r>
                            <a:rPr lang="en-GB" sz="2400" b="0" i="1" smtClean="0">
                              <a:latin typeface="Cambria Math" panose="02040503050406030204" pitchFamily="18" charset="0"/>
                              <a:ea typeface="Times New Roman" panose="02020603050405020304" pitchFamily="18" charset="0"/>
                              <a:cs typeface="Arial" panose="020B0604020202020204" pitchFamily="34" charset="0"/>
                            </a:rPr>
                            <m:t>𝑖</m:t>
                          </m:r>
                          <m:r>
                            <a:rPr lang="en-US" sz="2400" i="1">
                              <a:latin typeface="Cambria Math" panose="02040503050406030204" pitchFamily="18" charset="0"/>
                              <a:ea typeface="Times New Roman" panose="02020603050405020304" pitchFamily="18" charset="0"/>
                              <a:cs typeface="Arial" panose="020B0604020202020204" pitchFamily="34" charset="0"/>
                            </a:rPr>
                            <m:t>,</m:t>
                          </m:r>
                          <m:r>
                            <a:rPr lang="en-US" sz="2400" i="1">
                              <a:latin typeface="Cambria Math" panose="02040503050406030204" pitchFamily="18" charset="0"/>
                              <a:ea typeface="Times New Roman" panose="02020603050405020304" pitchFamily="18" charset="0"/>
                              <a:cs typeface="Arial" panose="020B0604020202020204" pitchFamily="34" charset="0"/>
                            </a:rPr>
                            <m:t>𝑡</m:t>
                          </m:r>
                        </m:sub>
                        <m:sup>
                          <m:r>
                            <a:rPr lang="en-US" sz="2400" i="1">
                              <a:latin typeface="Cambria Math" panose="02040503050406030204" pitchFamily="18" charset="0"/>
                              <a:ea typeface="Times New Roman" panose="02020603050405020304" pitchFamily="18" charset="0"/>
                              <a:cs typeface="Arial" panose="020B0604020202020204" pitchFamily="34" charset="0"/>
                            </a:rPr>
                            <m:t>′</m:t>
                          </m:r>
                        </m:sup>
                      </m:sSubSup>
                      <m:r>
                        <a:rPr lang="en-US" sz="24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𝛽</m:t>
                          </m:r>
                        </m:e>
                        <m:sub>
                          <m:r>
                            <a:rPr lang="en-US" sz="2400" i="1">
                              <a:effectLst/>
                              <a:latin typeface="Cambria Math" panose="02040503050406030204" pitchFamily="18" charset="0"/>
                              <a:ea typeface="Calibri" panose="020F0502020204030204" pitchFamily="34" charset="0"/>
                              <a:cs typeface="Arial" panose="020B0604020202020204" pitchFamily="34" charset="0"/>
                            </a:rPr>
                            <m:t>𝑥</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2400" i="1">
                              <a:effectLst/>
                              <a:latin typeface="Cambria Math" panose="02040503050406030204" pitchFamily="18" charset="0"/>
                              <a:ea typeface="Times New Roman" panose="02020603050405020304" pitchFamily="18" charset="0"/>
                            </a:rPr>
                          </m:ctrlPr>
                        </m:sSubSupPr>
                        <m:e>
                          <m:r>
                            <a:rPr lang="en-US" sz="2400" i="1">
                              <a:effectLst/>
                              <a:latin typeface="Cambria Math" panose="02040503050406030204" pitchFamily="18" charset="0"/>
                              <a:ea typeface="Times New Roman" panose="02020603050405020304" pitchFamily="18" charset="0"/>
                              <a:cs typeface="Arial" panose="020B0604020202020204" pitchFamily="34" charset="0"/>
                            </a:rPr>
                            <m:t>𝜗</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𝑚</m:t>
                          </m:r>
                          <m:r>
                            <a:rPr lang="en-US" sz="2400" i="1">
                              <a:effectLst/>
                              <a:latin typeface="Cambria Math" panose="02040503050406030204" pitchFamily="18" charset="0"/>
                              <a:ea typeface="Times New Roman" panose="02020603050405020304" pitchFamily="18" charset="0"/>
                              <a:cs typeface="Arial" panose="020B0604020202020204" pitchFamily="34" charset="0"/>
                            </a:rPr>
                            <m:t>,</m:t>
                          </m:r>
                          <m:r>
                            <a:rPr lang="en-US" sz="2400" i="1">
                              <a:effectLst/>
                              <a:latin typeface="Cambria Math" panose="02040503050406030204" pitchFamily="18" charset="0"/>
                              <a:ea typeface="Times New Roman" panose="02020603050405020304" pitchFamily="18" charset="0"/>
                              <a:cs typeface="Arial" panose="020B0604020202020204" pitchFamily="34" charset="0"/>
                            </a:rPr>
                            <m:t>𝑡</m:t>
                          </m:r>
                        </m:sub>
                        <m:sup>
                          <m:r>
                            <a:rPr lang="en-US" sz="2400" i="1">
                              <a:effectLst/>
                              <a:latin typeface="Cambria Math" panose="02040503050406030204" pitchFamily="18" charset="0"/>
                              <a:ea typeface="Times New Roman" panose="02020603050405020304" pitchFamily="18" charset="0"/>
                              <a:cs typeface="Arial" panose="020B0604020202020204" pitchFamily="34" charset="0"/>
                            </a:rPr>
                            <m:t>′</m:t>
                          </m:r>
                        </m:sup>
                      </m:sSubSup>
                      <m:r>
                        <a:rPr lang="en-US" sz="2400" i="1">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n-GB"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𝑒</m:t>
                          </m:r>
                          <m:r>
                            <a:rPr lang="en-US" sz="2400" i="1">
                              <a:effectLst/>
                              <a:latin typeface="Cambria Math" panose="02040503050406030204" pitchFamily="18" charset="0"/>
                              <a:ea typeface="Times New Roman" panose="02020603050405020304" pitchFamily="18" charset="0"/>
                              <a:cs typeface="Arial" panose="020B0604020202020204" pitchFamily="34" charset="0"/>
                            </a:rPr>
                            <m:t>, </m:t>
                          </m:r>
                          <m:r>
                            <a:rPr lang="en-US" sz="2400" i="1">
                              <a:effectLst/>
                              <a:latin typeface="Cambria Math" panose="02040503050406030204" pitchFamily="18" charset="0"/>
                              <a:ea typeface="Times New Roman" panose="02020603050405020304" pitchFamily="18" charset="0"/>
                              <a:cs typeface="Arial" panose="020B0604020202020204" pitchFamily="34" charset="0"/>
                            </a:rPr>
                            <m:t>𝑡</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n-GB"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𝜀</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2400" dirty="0">
                  <a:latin typeface="Garamond" panose="02020404030301010803" pitchFamily="18" charset="0"/>
                </a:endParaRPr>
              </a:p>
            </p:txBody>
          </p:sp>
        </mc:Choice>
        <mc:Fallback xmlns="">
          <p:sp>
            <p:nvSpPr>
              <p:cNvPr id="3" name="Content Placeholder 2">
                <a:extLst>
                  <a:ext uri="{FF2B5EF4-FFF2-40B4-BE49-F238E27FC236}">
                    <a16:creationId xmlns:a16="http://schemas.microsoft.com/office/drawing/2014/main" id="{2DCE7502-ECA3-5BCC-7ADD-E930B13C1A30}"/>
                  </a:ext>
                </a:extLst>
              </p:cNvPr>
              <p:cNvSpPr>
                <a:spLocks noGrp="1" noRot="1" noChangeAspect="1" noMove="1" noResize="1" noEditPoints="1" noAdjustHandles="1" noChangeArrowheads="1" noChangeShapeType="1" noTextEdit="1"/>
              </p:cNvSpPr>
              <p:nvPr>
                <p:ph idx="1"/>
              </p:nvPr>
            </p:nvSpPr>
            <p:spPr>
              <a:xfrm>
                <a:off x="838200" y="3429000"/>
                <a:ext cx="10515600" cy="758184"/>
              </a:xfr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592811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p:txBody>
          <a:bodyPr/>
          <a:lstStyle/>
          <a:p>
            <a:pPr algn="ctr"/>
            <a:r>
              <a:rPr lang="en-GB" dirty="0">
                <a:latin typeface="Garamond" panose="02020404030301010803" pitchFamily="18" charset="0"/>
              </a:rPr>
              <a:t>Econometric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CE7502-ECA3-5BCC-7ADD-E930B13C1A30}"/>
                  </a:ext>
                </a:extLst>
              </p:cNvPr>
              <p:cNvSpPr>
                <a:spLocks noGrp="1"/>
              </p:cNvSpPr>
              <p:nvPr>
                <p:ph idx="1"/>
              </p:nvPr>
            </p:nvSpPr>
            <p:spPr>
              <a:xfrm>
                <a:off x="838200" y="1825625"/>
                <a:ext cx="10515600" cy="758184"/>
              </a:xfrm>
            </p:spPr>
            <p:txBody>
              <a:bodyPr>
                <a:normAutofit fontScale="6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𝑌</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0</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𝑆h𝑎𝑟𝑒</m:t>
                          </m:r>
                        </m:e>
                        <m:sub>
                          <m:r>
                            <a:rPr lang="en-US" sz="4000" i="1">
                              <a:latin typeface="Cambria Math" panose="02040503050406030204" pitchFamily="18" charset="0"/>
                              <a:ea typeface="Calibri" panose="020F0502020204030204" pitchFamily="34" charset="0"/>
                              <a:cs typeface="Arial" panose="020B0604020202020204" pitchFamily="34" charset="0"/>
                            </a:rPr>
                            <m:t>𝑠</m:t>
                          </m:r>
                          <m:r>
                            <a:rPr lang="en-US" sz="4000" i="1">
                              <a:latin typeface="Cambria Math" panose="02040503050406030204" pitchFamily="18" charset="0"/>
                              <a:ea typeface="Calibri" panose="020F0502020204030204" pitchFamily="34" charset="0"/>
                              <a:cs typeface="Arial" panose="020B0604020202020204" pitchFamily="34" charset="0"/>
                            </a:rPr>
                            <m:t>, </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𝛽</m:t>
                          </m:r>
                        </m:e>
                        <m:sub>
                          <m:r>
                            <a:rPr lang="en-US" sz="4000" i="1">
                              <a:latin typeface="Cambria Math" panose="02040503050406030204" pitchFamily="18" charset="0"/>
                              <a:ea typeface="Times New Roman" panose="02020603050405020304" pitchFamily="18"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rPr>
                          </m:ctrlPr>
                        </m:sSubSupPr>
                        <m:e>
                          <m:r>
                            <a:rPr lang="en-US" sz="4000" i="1">
                              <a:latin typeface="Cambria Math" panose="02040503050406030204" pitchFamily="18" charset="0"/>
                              <a:ea typeface="Calibri" panose="020F0502020204030204" pitchFamily="34" charset="0"/>
                              <a:cs typeface="Arial" panose="020B0604020202020204" pitchFamily="34" charset="0"/>
                            </a:rPr>
                            <m:t>𝑋</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up>
                          <m:r>
                            <a:rPr lang="en-US" sz="4000" i="1">
                              <a:latin typeface="Cambria Math" panose="02040503050406030204" pitchFamily="18" charset="0"/>
                              <a:ea typeface="Calibri" panose="020F0502020204030204" pitchFamily="34" charset="0"/>
                              <a:cs typeface="Arial" panose="020B0604020202020204" pitchFamily="34" charset="0"/>
                            </a:rPr>
                            <m:t>′</m:t>
                          </m:r>
                        </m:sup>
                      </m:sSubSup>
                      <m:r>
                        <a:rPr lang="en-GB"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GB" sz="4000" i="1">
                              <a:latin typeface="Cambria Math" panose="02040503050406030204" pitchFamily="18" charset="0"/>
                              <a:ea typeface="Times New Roman" panose="02020603050405020304" pitchFamily="18" charset="0"/>
                            </a:rPr>
                            <m:t>𝐻𝐻</m:t>
                          </m:r>
                        </m:e>
                        <m:sub>
                          <m:r>
                            <a:rPr lang="en-GB" sz="4000" i="1">
                              <a:latin typeface="Cambria Math" panose="02040503050406030204" pitchFamily="18" charset="0"/>
                              <a:ea typeface="Times New Roman" panose="02020603050405020304" pitchFamily="18" charset="0"/>
                              <a:cs typeface="Arial" panose="020B0604020202020204" pitchFamily="34" charset="0"/>
                            </a:rPr>
                            <m:t>𝑖</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US" sz="4000" i="1">
                              <a:latin typeface="Cambria Math" panose="02040503050406030204" pitchFamily="18" charset="0"/>
                              <a:ea typeface="Times New Roman" panose="02020603050405020304" pitchFamily="18" charset="0"/>
                              <a:cs typeface="Arial" panose="020B0604020202020204" pitchFamily="34" charset="0"/>
                            </a:rPr>
                            <m:t>𝜗</m:t>
                          </m:r>
                        </m:e>
                        <m:sub>
                          <m:r>
                            <a:rPr lang="en-US" sz="4000" i="1">
                              <a:latin typeface="Cambria Math" panose="02040503050406030204" pitchFamily="18" charset="0"/>
                              <a:ea typeface="Times New Roman" panose="02020603050405020304" pitchFamily="18" charset="0"/>
                              <a:cs typeface="Arial" panose="020B0604020202020204" pitchFamily="34" charset="0"/>
                            </a:rPr>
                            <m:t>𝑚</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Calibri" panose="020F0502020204030204" pitchFamily="34" charset="0"/>
                              <a:cs typeface="Times New Roman" panose="02020603050405020304" pitchFamily="18" charset="0"/>
                            </a:rPr>
                            <m:t>𝜇</m:t>
                          </m:r>
                        </m:e>
                        <m:sub>
                          <m:r>
                            <a:rPr lang="en-US" sz="4000" i="1">
                              <a:latin typeface="Cambria Math" panose="02040503050406030204" pitchFamily="18" charset="0"/>
                              <a:ea typeface="Times New Roman" panose="02020603050405020304" pitchFamily="18" charset="0"/>
                              <a:cs typeface="Arial" panose="020B0604020202020204" pitchFamily="34" charset="0"/>
                            </a:rPr>
                            <m:t>𝑒</m:t>
                          </m:r>
                          <m:r>
                            <a:rPr lang="en-US" sz="4000" i="1">
                              <a:latin typeface="Cambria Math" panose="02040503050406030204" pitchFamily="18" charset="0"/>
                              <a:ea typeface="Times New Roman" panose="02020603050405020304" pitchFamily="18" charset="0"/>
                              <a:cs typeface="Arial" panose="020B0604020202020204" pitchFamily="34" charset="0"/>
                            </a:rPr>
                            <m:t>, </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𝜀</m:t>
                          </m:r>
                        </m:e>
                        <m:sub>
                          <m:r>
                            <a:rPr lang="en-US" sz="4000" i="1">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4000" dirty="0">
                  <a:latin typeface="Garamond" panose="02020404030301010803" pitchFamily="18" charset="0"/>
                </a:endParaRPr>
              </a:p>
            </p:txBody>
          </p:sp>
        </mc:Choice>
        <mc:Fallback xmlns="">
          <p:sp>
            <p:nvSpPr>
              <p:cNvPr id="3" name="Content Placeholder 2">
                <a:extLst>
                  <a:ext uri="{FF2B5EF4-FFF2-40B4-BE49-F238E27FC236}">
                    <a16:creationId xmlns:a16="http://schemas.microsoft.com/office/drawing/2014/main" id="{2DCE7502-ECA3-5BCC-7ADD-E930B13C1A30}"/>
                  </a:ext>
                </a:extLst>
              </p:cNvPr>
              <p:cNvSpPr>
                <a:spLocks noGrp="1" noRot="1" noChangeAspect="1" noMove="1" noResize="1" noEditPoints="1" noAdjustHandles="1" noChangeArrowheads="1" noChangeShapeType="1" noTextEdit="1"/>
              </p:cNvSpPr>
              <p:nvPr>
                <p:ph idx="1"/>
              </p:nvPr>
            </p:nvSpPr>
            <p:spPr>
              <a:xfrm>
                <a:off x="838200" y="1825625"/>
                <a:ext cx="10515600" cy="758184"/>
              </a:xfrm>
              <a:blipFill>
                <a:blip r:embed="rId2"/>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8E76591C-2F1F-86AF-59B3-45891DA7397E}"/>
              </a:ext>
            </a:extLst>
          </p:cNvPr>
          <p:cNvSpPr txBox="1"/>
          <p:nvPr/>
        </p:nvSpPr>
        <p:spPr>
          <a:xfrm>
            <a:off x="637563" y="2800077"/>
            <a:ext cx="10716237" cy="1554208"/>
          </a:xfrm>
          <a:prstGeom prst="rect">
            <a:avLst/>
          </a:prstGeom>
          <a:noFill/>
        </p:spPr>
        <p:txBody>
          <a:bodyPr wrap="square">
            <a:spAutoFit/>
          </a:bodyPr>
          <a:lstStyle/>
          <a:p>
            <a:pPr algn="just">
              <a:lnSpc>
                <a:spcPct val="107000"/>
              </a:lnSpc>
              <a:spcAft>
                <a:spcPts val="800"/>
              </a:spcAft>
            </a:pPr>
            <a:r>
              <a:rPr lang="en-US" sz="1800" i="1" dirty="0">
                <a:effectLst/>
                <a:latin typeface="Times New Roman" panose="02020603050405020304" pitchFamily="18" charset="0"/>
                <a:ea typeface="Calibri" panose="020F0502020204030204" pitchFamily="34" charset="0"/>
                <a:cs typeface="Arial" panose="020B0604020202020204" pitchFamily="34" charset="0"/>
              </a:rPr>
              <a:t>“Y”</a:t>
            </a:r>
            <a:r>
              <a:rPr lang="en-US" sz="1800" dirty="0">
                <a:effectLst/>
                <a:latin typeface="Times New Roman" panose="02020603050405020304" pitchFamily="18" charset="0"/>
                <a:ea typeface="Calibri" panose="020F0502020204030204" pitchFamily="34" charset="0"/>
                <a:cs typeface="Arial" panose="020B0604020202020204" pitchFamily="34" charset="0"/>
              </a:rPr>
              <a:t> is a binary variable that captures if the individual is part of the economically active population or not. This is the dependent variable of the model, and it takes value of 1 if a woman is economically active, and 0 if they are part of the non-economically active population. According to both the International Labour Organization and INEGI, the labour force participation rate should be estimated by considering individuals who are over 15 years old. </a:t>
            </a:r>
            <a:endParaRPr lang="en-GB"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D4F9D57-6184-6D42-B6D5-57B4200025A4}"/>
              </a:ext>
            </a:extLst>
          </p:cNvPr>
          <p:cNvSpPr/>
          <p:nvPr/>
        </p:nvSpPr>
        <p:spPr>
          <a:xfrm>
            <a:off x="1258349" y="1798968"/>
            <a:ext cx="838898" cy="58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59469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p:txBody>
          <a:bodyPr/>
          <a:lstStyle/>
          <a:p>
            <a:pPr algn="ctr"/>
            <a:r>
              <a:rPr lang="en-GB" dirty="0">
                <a:latin typeface="Garamond" panose="02020404030301010803" pitchFamily="18" charset="0"/>
              </a:rPr>
              <a:t>Econometric Model</a:t>
            </a:r>
          </a:p>
        </p:txBody>
      </p:sp>
      <p:sp>
        <p:nvSpPr>
          <p:cNvPr id="5" name="TextBox 4">
            <a:extLst>
              <a:ext uri="{FF2B5EF4-FFF2-40B4-BE49-F238E27FC236}">
                <a16:creationId xmlns:a16="http://schemas.microsoft.com/office/drawing/2014/main" id="{8E76591C-2F1F-86AF-59B3-45891DA7397E}"/>
              </a:ext>
            </a:extLst>
          </p:cNvPr>
          <p:cNvSpPr txBox="1"/>
          <p:nvPr/>
        </p:nvSpPr>
        <p:spPr>
          <a:xfrm>
            <a:off x="637563" y="2800077"/>
            <a:ext cx="10716237" cy="665118"/>
          </a:xfrm>
          <a:prstGeom prst="rect">
            <a:avLst/>
          </a:prstGeom>
          <a:noFill/>
        </p:spPr>
        <p:txBody>
          <a:bodyPr wrap="square">
            <a:spAutoFit/>
          </a:bodyPr>
          <a:lstStyle/>
          <a:p>
            <a:pPr algn="just">
              <a:lnSpc>
                <a:spcPct val="107000"/>
              </a:lnSpc>
              <a:spcAft>
                <a:spcPts val="800"/>
              </a:spcAft>
            </a:pPr>
            <a:r>
              <a:rPr lang="en-US" sz="1800" i="1" dirty="0">
                <a:effectLst/>
                <a:latin typeface="Times New Roman" panose="02020603050405020304" pitchFamily="18" charset="0"/>
                <a:ea typeface="Calibri" panose="020F0502020204030204" pitchFamily="34" charset="0"/>
                <a:cs typeface="Arial" panose="020B0604020202020204" pitchFamily="34" charset="0"/>
              </a:rPr>
              <a:t>“Share”</a:t>
            </a:r>
            <a:r>
              <a:rPr lang="en-US" sz="1800" dirty="0">
                <a:effectLst/>
                <a:latin typeface="Times New Roman" panose="02020603050405020304" pitchFamily="18" charset="0"/>
                <a:ea typeface="Calibri" panose="020F0502020204030204" pitchFamily="34" charset="0"/>
                <a:cs typeface="Arial" panose="020B0604020202020204" pitchFamily="34" charset="0"/>
              </a:rPr>
              <a:t> is the main independent variable of the model, and it captures the percentage of jobs either in agriculture, industry, or services as a share of total employment in each municipality at a certain year. </a:t>
            </a:r>
            <a:endParaRPr lang="en-GB"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D4F9D57-6184-6D42-B6D5-57B4200025A4}"/>
              </a:ext>
            </a:extLst>
          </p:cNvPr>
          <p:cNvSpPr/>
          <p:nvPr/>
        </p:nvSpPr>
        <p:spPr>
          <a:xfrm>
            <a:off x="3456264" y="1818921"/>
            <a:ext cx="1375795" cy="58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9A44A53-90C3-5A6D-076D-D84B0AAFC8CB}"/>
                  </a:ext>
                </a:extLst>
              </p:cNvPr>
              <p:cNvSpPr txBox="1">
                <a:spLocks/>
              </p:cNvSpPr>
              <p:nvPr/>
            </p:nvSpPr>
            <p:spPr>
              <a:xfrm>
                <a:off x="838200" y="1825625"/>
                <a:ext cx="10515600" cy="7581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𝑌</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0</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𝑆h𝑎𝑟𝑒</m:t>
                          </m:r>
                        </m:e>
                        <m:sub>
                          <m:r>
                            <a:rPr lang="en-US" sz="4000" i="1">
                              <a:latin typeface="Cambria Math" panose="02040503050406030204" pitchFamily="18" charset="0"/>
                              <a:ea typeface="Calibri" panose="020F0502020204030204" pitchFamily="34" charset="0"/>
                              <a:cs typeface="Arial" panose="020B0604020202020204" pitchFamily="34" charset="0"/>
                            </a:rPr>
                            <m:t>𝑠</m:t>
                          </m:r>
                          <m:r>
                            <a:rPr lang="en-US" sz="4000" i="1">
                              <a:latin typeface="Cambria Math" panose="02040503050406030204" pitchFamily="18" charset="0"/>
                              <a:ea typeface="Calibri" panose="020F0502020204030204" pitchFamily="34" charset="0"/>
                              <a:cs typeface="Arial" panose="020B0604020202020204" pitchFamily="34" charset="0"/>
                            </a:rPr>
                            <m:t>, </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𝛽</m:t>
                          </m:r>
                        </m:e>
                        <m:sub>
                          <m:r>
                            <a:rPr lang="en-US" sz="4000" i="1">
                              <a:latin typeface="Cambria Math" panose="02040503050406030204" pitchFamily="18" charset="0"/>
                              <a:ea typeface="Times New Roman" panose="02020603050405020304" pitchFamily="18"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rPr>
                          </m:ctrlPr>
                        </m:sSubSupPr>
                        <m:e>
                          <m:r>
                            <a:rPr lang="en-US" sz="4000" i="1">
                              <a:latin typeface="Cambria Math" panose="02040503050406030204" pitchFamily="18" charset="0"/>
                              <a:ea typeface="Calibri" panose="020F0502020204030204" pitchFamily="34" charset="0"/>
                              <a:cs typeface="Arial" panose="020B0604020202020204" pitchFamily="34" charset="0"/>
                            </a:rPr>
                            <m:t>𝑋</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up>
                          <m:r>
                            <a:rPr lang="en-US" sz="4000" i="1">
                              <a:latin typeface="Cambria Math" panose="02040503050406030204" pitchFamily="18" charset="0"/>
                              <a:ea typeface="Calibri" panose="020F0502020204030204" pitchFamily="34" charset="0"/>
                              <a:cs typeface="Arial" panose="020B0604020202020204" pitchFamily="34" charset="0"/>
                            </a:rPr>
                            <m:t>′</m:t>
                          </m:r>
                        </m:sup>
                      </m:sSubSup>
                      <m:r>
                        <a:rPr lang="en-GB"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GB" sz="4000" i="1">
                              <a:latin typeface="Cambria Math" panose="02040503050406030204" pitchFamily="18" charset="0"/>
                              <a:ea typeface="Times New Roman" panose="02020603050405020304" pitchFamily="18" charset="0"/>
                            </a:rPr>
                            <m:t>𝐻𝐻</m:t>
                          </m:r>
                        </m:e>
                        <m:sub>
                          <m:r>
                            <a:rPr lang="en-GB" sz="4000" i="1">
                              <a:latin typeface="Cambria Math" panose="02040503050406030204" pitchFamily="18" charset="0"/>
                              <a:ea typeface="Times New Roman" panose="02020603050405020304" pitchFamily="18" charset="0"/>
                              <a:cs typeface="Arial" panose="020B0604020202020204" pitchFamily="34" charset="0"/>
                            </a:rPr>
                            <m:t>𝑖</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US" sz="4000" i="1">
                              <a:latin typeface="Cambria Math" panose="02040503050406030204" pitchFamily="18" charset="0"/>
                              <a:ea typeface="Times New Roman" panose="02020603050405020304" pitchFamily="18" charset="0"/>
                              <a:cs typeface="Arial" panose="020B0604020202020204" pitchFamily="34" charset="0"/>
                            </a:rPr>
                            <m:t>𝜗</m:t>
                          </m:r>
                        </m:e>
                        <m:sub>
                          <m:r>
                            <a:rPr lang="en-US" sz="4000" i="1">
                              <a:latin typeface="Cambria Math" panose="02040503050406030204" pitchFamily="18" charset="0"/>
                              <a:ea typeface="Times New Roman" panose="02020603050405020304" pitchFamily="18" charset="0"/>
                              <a:cs typeface="Arial" panose="020B0604020202020204" pitchFamily="34" charset="0"/>
                            </a:rPr>
                            <m:t>𝑚</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Calibri" panose="020F0502020204030204" pitchFamily="34" charset="0"/>
                              <a:cs typeface="Times New Roman" panose="02020603050405020304" pitchFamily="18" charset="0"/>
                            </a:rPr>
                            <m:t>𝜇</m:t>
                          </m:r>
                        </m:e>
                        <m:sub>
                          <m:r>
                            <a:rPr lang="en-US" sz="4000" i="1">
                              <a:latin typeface="Cambria Math" panose="02040503050406030204" pitchFamily="18" charset="0"/>
                              <a:ea typeface="Times New Roman" panose="02020603050405020304" pitchFamily="18" charset="0"/>
                              <a:cs typeface="Arial" panose="020B0604020202020204" pitchFamily="34" charset="0"/>
                            </a:rPr>
                            <m:t>𝑒</m:t>
                          </m:r>
                          <m:r>
                            <a:rPr lang="en-US" sz="4000" i="1">
                              <a:latin typeface="Cambria Math" panose="02040503050406030204" pitchFamily="18" charset="0"/>
                              <a:ea typeface="Times New Roman" panose="02020603050405020304" pitchFamily="18" charset="0"/>
                              <a:cs typeface="Arial" panose="020B0604020202020204" pitchFamily="34" charset="0"/>
                            </a:rPr>
                            <m:t>, </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𝜀</m:t>
                          </m:r>
                        </m:e>
                        <m:sub>
                          <m:r>
                            <a:rPr lang="en-US" sz="4000" i="1">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4000" dirty="0">
                  <a:latin typeface="Garamond" panose="02020404030301010803" pitchFamily="18" charset="0"/>
                </a:endParaRPr>
              </a:p>
            </p:txBody>
          </p:sp>
        </mc:Choice>
        <mc:Fallback xmlns="">
          <p:sp>
            <p:nvSpPr>
              <p:cNvPr id="8" name="Content Placeholder 2">
                <a:extLst>
                  <a:ext uri="{FF2B5EF4-FFF2-40B4-BE49-F238E27FC236}">
                    <a16:creationId xmlns:a16="http://schemas.microsoft.com/office/drawing/2014/main" id="{89A44A53-90C3-5A6D-076D-D84B0AAFC8CB}"/>
                  </a:ext>
                </a:extLst>
              </p:cNvPr>
              <p:cNvSpPr txBox="1">
                <a:spLocks noRot="1" noChangeAspect="1" noMove="1" noResize="1" noEditPoints="1" noAdjustHandles="1" noChangeArrowheads="1" noChangeShapeType="1" noTextEdit="1"/>
              </p:cNvSpPr>
              <p:nvPr/>
            </p:nvSpPr>
            <p:spPr>
              <a:xfrm>
                <a:off x="838200" y="1825625"/>
                <a:ext cx="10515600" cy="758184"/>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8504352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p:txBody>
          <a:bodyPr/>
          <a:lstStyle/>
          <a:p>
            <a:pPr algn="ctr"/>
            <a:r>
              <a:rPr lang="en-GB" dirty="0">
                <a:latin typeface="Garamond" panose="02020404030301010803" pitchFamily="18" charset="0"/>
              </a:rPr>
              <a:t>Econometric Model</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E76591C-2F1F-86AF-59B3-45891DA7397E}"/>
                  </a:ext>
                </a:extLst>
              </p:cNvPr>
              <p:cNvSpPr txBox="1"/>
              <p:nvPr/>
            </p:nvSpPr>
            <p:spPr>
              <a:xfrm>
                <a:off x="637563" y="2800077"/>
                <a:ext cx="10716237" cy="1257845"/>
              </a:xfrm>
              <a:prstGeom prst="rect">
                <a:avLst/>
              </a:prstGeom>
              <a:noFill/>
            </p:spPr>
            <p:txBody>
              <a:bodyPr wrap="square">
                <a:spAutoFit/>
              </a:bodyPr>
              <a:lstStyle/>
              <a:p>
                <a:pPr algn="just">
                  <a:lnSpc>
                    <a:spcPct val="107000"/>
                  </a:lnSpc>
                  <a:spcAft>
                    <a:spcPts val="800"/>
                  </a:spcAft>
                </a:pPr>
                <a:r>
                  <a:rPr lang="en-US" sz="1800" i="1" dirty="0">
                    <a:effectLst/>
                    <a:latin typeface="Times New Roman" panose="02020603050405020304" pitchFamily="18" charset="0"/>
                    <a:ea typeface="Calibri" panose="020F0502020204030204" pitchFamily="34" charset="0"/>
                    <a:cs typeface="Arial" panose="020B0604020202020204" pitchFamily="34" charset="0"/>
                  </a:rPr>
                  <a:t>“Share”</a:t>
                </a:r>
                <a:r>
                  <a:rPr lang="en-US" sz="1800" dirty="0">
                    <a:effectLst/>
                    <a:latin typeface="Times New Roman" panose="02020603050405020304" pitchFamily="18" charset="0"/>
                    <a:ea typeface="Calibri" panose="020F0502020204030204" pitchFamily="34" charset="0"/>
                    <a:cs typeface="Arial" panose="020B0604020202020204" pitchFamily="34" charset="0"/>
                  </a:rPr>
                  <a:t> is the main independent variable of the model, and it captures the percentage of jobs either in agriculture, industry, or services as a share of total employment in each municipality at a certain year. Moreover, </a:t>
                </a:r>
                <a14:m>
                  <m:oMath xmlns:m="http://schemas.openxmlformats.org/officeDocument/2006/math">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1</m:t>
                        </m:r>
                      </m:sub>
                    </m:sSub>
                  </m:oMath>
                </a14:m>
                <a:r>
                  <a:rPr lang="en-GB" sz="1800" dirty="0">
                    <a:effectLst/>
                    <a:latin typeface="Times New Roman" panose="02020603050405020304" pitchFamily="18" charset="0"/>
                    <a:ea typeface="Calibri" panose="020F0502020204030204" pitchFamily="34" charset="0"/>
                    <a:cs typeface="Arial" panose="020B0604020202020204" pitchFamily="34" charset="0"/>
                  </a:rPr>
                  <a:t> is the coefficient of interest throughout the paper, which captures the positive or negative relationship of the sectoral distribution of employment in the likelihood that a woman is part of the economically active population.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GB" sz="1800" dirty="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8E76591C-2F1F-86AF-59B3-45891DA7397E}"/>
                  </a:ext>
                </a:extLst>
              </p:cNvPr>
              <p:cNvSpPr txBox="1">
                <a:spLocks noRot="1" noChangeAspect="1" noMove="1" noResize="1" noEditPoints="1" noAdjustHandles="1" noChangeArrowheads="1" noChangeShapeType="1" noTextEdit="1"/>
              </p:cNvSpPr>
              <p:nvPr/>
            </p:nvSpPr>
            <p:spPr>
              <a:xfrm>
                <a:off x="637563" y="2800077"/>
                <a:ext cx="10716237" cy="1257845"/>
              </a:xfrm>
              <a:prstGeom prst="rect">
                <a:avLst/>
              </a:prstGeom>
              <a:blipFill>
                <a:blip r:embed="rId2"/>
                <a:stretch>
                  <a:fillRect l="-512" t="-2415" r="-455" b="-6763"/>
                </a:stretch>
              </a:blipFill>
            </p:spPr>
            <p:txBody>
              <a:bodyPr/>
              <a:lstStyle/>
              <a:p>
                <a:r>
                  <a:rPr lang="en-GB">
                    <a:noFill/>
                  </a:rPr>
                  <a:t> </a:t>
                </a:r>
              </a:p>
            </p:txBody>
          </p:sp>
        </mc:Fallback>
      </mc:AlternateContent>
      <p:sp>
        <p:nvSpPr>
          <p:cNvPr id="4" name="Rectangle 3">
            <a:extLst>
              <a:ext uri="{FF2B5EF4-FFF2-40B4-BE49-F238E27FC236}">
                <a16:creationId xmlns:a16="http://schemas.microsoft.com/office/drawing/2014/main" id="{5D4F9D57-6184-6D42-B6D5-57B4200025A4}"/>
              </a:ext>
            </a:extLst>
          </p:cNvPr>
          <p:cNvSpPr/>
          <p:nvPr/>
        </p:nvSpPr>
        <p:spPr>
          <a:xfrm>
            <a:off x="3103928" y="1818921"/>
            <a:ext cx="360726" cy="58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9A44A53-90C3-5A6D-076D-D84B0AAFC8CB}"/>
                  </a:ext>
                </a:extLst>
              </p:cNvPr>
              <p:cNvSpPr txBox="1">
                <a:spLocks/>
              </p:cNvSpPr>
              <p:nvPr/>
            </p:nvSpPr>
            <p:spPr>
              <a:xfrm>
                <a:off x="838200" y="1825625"/>
                <a:ext cx="10515600" cy="7581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𝑌</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0</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𝑆h𝑎𝑟𝑒</m:t>
                          </m:r>
                        </m:e>
                        <m:sub>
                          <m:r>
                            <a:rPr lang="en-US" sz="4000" i="1">
                              <a:latin typeface="Cambria Math" panose="02040503050406030204" pitchFamily="18" charset="0"/>
                              <a:ea typeface="Calibri" panose="020F0502020204030204" pitchFamily="34" charset="0"/>
                              <a:cs typeface="Arial" panose="020B0604020202020204" pitchFamily="34" charset="0"/>
                            </a:rPr>
                            <m:t>𝑠</m:t>
                          </m:r>
                          <m:r>
                            <a:rPr lang="en-US" sz="4000" i="1">
                              <a:latin typeface="Cambria Math" panose="02040503050406030204" pitchFamily="18" charset="0"/>
                              <a:ea typeface="Calibri" panose="020F0502020204030204" pitchFamily="34" charset="0"/>
                              <a:cs typeface="Arial" panose="020B0604020202020204" pitchFamily="34" charset="0"/>
                            </a:rPr>
                            <m:t>, </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𝛽</m:t>
                          </m:r>
                        </m:e>
                        <m:sub>
                          <m:r>
                            <a:rPr lang="en-US" sz="4000" i="1">
                              <a:latin typeface="Cambria Math" panose="02040503050406030204" pitchFamily="18" charset="0"/>
                              <a:ea typeface="Times New Roman" panose="02020603050405020304" pitchFamily="18"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rPr>
                          </m:ctrlPr>
                        </m:sSubSupPr>
                        <m:e>
                          <m:r>
                            <a:rPr lang="en-US" sz="4000" i="1">
                              <a:latin typeface="Cambria Math" panose="02040503050406030204" pitchFamily="18" charset="0"/>
                              <a:ea typeface="Calibri" panose="020F0502020204030204" pitchFamily="34" charset="0"/>
                              <a:cs typeface="Arial" panose="020B0604020202020204" pitchFamily="34" charset="0"/>
                            </a:rPr>
                            <m:t>𝑋</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up>
                          <m:r>
                            <a:rPr lang="en-US" sz="4000" i="1">
                              <a:latin typeface="Cambria Math" panose="02040503050406030204" pitchFamily="18" charset="0"/>
                              <a:ea typeface="Calibri" panose="020F0502020204030204" pitchFamily="34" charset="0"/>
                              <a:cs typeface="Arial" panose="020B0604020202020204" pitchFamily="34" charset="0"/>
                            </a:rPr>
                            <m:t>′</m:t>
                          </m:r>
                        </m:sup>
                      </m:sSubSup>
                      <m:r>
                        <a:rPr lang="en-GB"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GB" sz="4000" i="1">
                              <a:latin typeface="Cambria Math" panose="02040503050406030204" pitchFamily="18" charset="0"/>
                              <a:ea typeface="Times New Roman" panose="02020603050405020304" pitchFamily="18" charset="0"/>
                            </a:rPr>
                            <m:t>𝐻𝐻</m:t>
                          </m:r>
                        </m:e>
                        <m:sub>
                          <m:r>
                            <a:rPr lang="en-GB" sz="4000" i="1">
                              <a:latin typeface="Cambria Math" panose="02040503050406030204" pitchFamily="18" charset="0"/>
                              <a:ea typeface="Times New Roman" panose="02020603050405020304" pitchFamily="18" charset="0"/>
                              <a:cs typeface="Arial" panose="020B0604020202020204" pitchFamily="34" charset="0"/>
                            </a:rPr>
                            <m:t>𝑖</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US" sz="4000" i="1">
                              <a:latin typeface="Cambria Math" panose="02040503050406030204" pitchFamily="18" charset="0"/>
                              <a:ea typeface="Times New Roman" panose="02020603050405020304" pitchFamily="18" charset="0"/>
                              <a:cs typeface="Arial" panose="020B0604020202020204" pitchFamily="34" charset="0"/>
                            </a:rPr>
                            <m:t>𝜗</m:t>
                          </m:r>
                        </m:e>
                        <m:sub>
                          <m:r>
                            <a:rPr lang="en-US" sz="4000" i="1">
                              <a:latin typeface="Cambria Math" panose="02040503050406030204" pitchFamily="18" charset="0"/>
                              <a:ea typeface="Times New Roman" panose="02020603050405020304" pitchFamily="18" charset="0"/>
                              <a:cs typeface="Arial" panose="020B0604020202020204" pitchFamily="34" charset="0"/>
                            </a:rPr>
                            <m:t>𝑚</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Calibri" panose="020F0502020204030204" pitchFamily="34" charset="0"/>
                              <a:cs typeface="Times New Roman" panose="02020603050405020304" pitchFamily="18" charset="0"/>
                            </a:rPr>
                            <m:t>𝜇</m:t>
                          </m:r>
                        </m:e>
                        <m:sub>
                          <m:r>
                            <a:rPr lang="en-US" sz="4000" i="1">
                              <a:latin typeface="Cambria Math" panose="02040503050406030204" pitchFamily="18" charset="0"/>
                              <a:ea typeface="Times New Roman" panose="02020603050405020304" pitchFamily="18" charset="0"/>
                              <a:cs typeface="Arial" panose="020B0604020202020204" pitchFamily="34" charset="0"/>
                            </a:rPr>
                            <m:t>𝑒</m:t>
                          </m:r>
                          <m:r>
                            <a:rPr lang="en-US" sz="4000" i="1">
                              <a:latin typeface="Cambria Math" panose="02040503050406030204" pitchFamily="18" charset="0"/>
                              <a:ea typeface="Times New Roman" panose="02020603050405020304" pitchFamily="18" charset="0"/>
                              <a:cs typeface="Arial" panose="020B0604020202020204" pitchFamily="34" charset="0"/>
                            </a:rPr>
                            <m:t>, </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𝜀</m:t>
                          </m:r>
                        </m:e>
                        <m:sub>
                          <m:r>
                            <a:rPr lang="en-US" sz="4000" i="1">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4000" dirty="0">
                  <a:latin typeface="Garamond" panose="02020404030301010803" pitchFamily="18" charset="0"/>
                </a:endParaRPr>
              </a:p>
            </p:txBody>
          </p:sp>
        </mc:Choice>
        <mc:Fallback xmlns="">
          <p:sp>
            <p:nvSpPr>
              <p:cNvPr id="8" name="Content Placeholder 2">
                <a:extLst>
                  <a:ext uri="{FF2B5EF4-FFF2-40B4-BE49-F238E27FC236}">
                    <a16:creationId xmlns:a16="http://schemas.microsoft.com/office/drawing/2014/main" id="{89A44A53-90C3-5A6D-076D-D84B0AAFC8CB}"/>
                  </a:ext>
                </a:extLst>
              </p:cNvPr>
              <p:cNvSpPr txBox="1">
                <a:spLocks noRot="1" noChangeAspect="1" noMove="1" noResize="1" noEditPoints="1" noAdjustHandles="1" noChangeArrowheads="1" noChangeShapeType="1" noTextEdit="1"/>
              </p:cNvSpPr>
              <p:nvPr/>
            </p:nvSpPr>
            <p:spPr>
              <a:xfrm>
                <a:off x="838200" y="1825625"/>
                <a:ext cx="10515600" cy="758184"/>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130346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p:txBody>
          <a:bodyPr/>
          <a:lstStyle/>
          <a:p>
            <a:pPr algn="ctr"/>
            <a:r>
              <a:rPr lang="en-GB" dirty="0">
                <a:latin typeface="Garamond" panose="02020404030301010803" pitchFamily="18" charset="0"/>
              </a:rPr>
              <a:t>Econometric Model</a:t>
            </a:r>
          </a:p>
        </p:txBody>
      </p:sp>
      <p:sp>
        <p:nvSpPr>
          <p:cNvPr id="4" name="Rectangle 3">
            <a:extLst>
              <a:ext uri="{FF2B5EF4-FFF2-40B4-BE49-F238E27FC236}">
                <a16:creationId xmlns:a16="http://schemas.microsoft.com/office/drawing/2014/main" id="{5D4F9D57-6184-6D42-B6D5-57B4200025A4}"/>
              </a:ext>
            </a:extLst>
          </p:cNvPr>
          <p:cNvSpPr/>
          <p:nvPr/>
        </p:nvSpPr>
        <p:spPr>
          <a:xfrm>
            <a:off x="5637401" y="1783680"/>
            <a:ext cx="780177" cy="58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9A44A53-90C3-5A6D-076D-D84B0AAFC8CB}"/>
                  </a:ext>
                </a:extLst>
              </p:cNvPr>
              <p:cNvSpPr txBox="1">
                <a:spLocks/>
              </p:cNvSpPr>
              <p:nvPr/>
            </p:nvSpPr>
            <p:spPr>
              <a:xfrm>
                <a:off x="838200" y="1825625"/>
                <a:ext cx="10515600" cy="7581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𝑌</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0</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𝑆h𝑎𝑟𝑒</m:t>
                          </m:r>
                        </m:e>
                        <m:sub>
                          <m:r>
                            <a:rPr lang="en-US" sz="4000" i="1">
                              <a:latin typeface="Cambria Math" panose="02040503050406030204" pitchFamily="18" charset="0"/>
                              <a:ea typeface="Calibri" panose="020F0502020204030204" pitchFamily="34" charset="0"/>
                              <a:cs typeface="Arial" panose="020B0604020202020204" pitchFamily="34" charset="0"/>
                            </a:rPr>
                            <m:t>𝑠</m:t>
                          </m:r>
                          <m:r>
                            <a:rPr lang="en-US" sz="4000" i="1">
                              <a:latin typeface="Cambria Math" panose="02040503050406030204" pitchFamily="18" charset="0"/>
                              <a:ea typeface="Calibri" panose="020F0502020204030204" pitchFamily="34" charset="0"/>
                              <a:cs typeface="Arial" panose="020B0604020202020204" pitchFamily="34" charset="0"/>
                            </a:rPr>
                            <m:t>, </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𝛽</m:t>
                          </m:r>
                        </m:e>
                        <m:sub>
                          <m:r>
                            <a:rPr lang="en-US" sz="4000" i="1">
                              <a:latin typeface="Cambria Math" panose="02040503050406030204" pitchFamily="18" charset="0"/>
                              <a:ea typeface="Times New Roman" panose="02020603050405020304" pitchFamily="18"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rPr>
                          </m:ctrlPr>
                        </m:sSubSupPr>
                        <m:e>
                          <m:r>
                            <a:rPr lang="en-US" sz="4000" i="1">
                              <a:latin typeface="Cambria Math" panose="02040503050406030204" pitchFamily="18" charset="0"/>
                              <a:ea typeface="Calibri" panose="020F0502020204030204" pitchFamily="34" charset="0"/>
                              <a:cs typeface="Arial" panose="020B0604020202020204" pitchFamily="34" charset="0"/>
                            </a:rPr>
                            <m:t>𝑋</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up>
                          <m:r>
                            <a:rPr lang="en-US" sz="4000" i="1">
                              <a:latin typeface="Cambria Math" panose="02040503050406030204" pitchFamily="18" charset="0"/>
                              <a:ea typeface="Calibri" panose="020F0502020204030204" pitchFamily="34" charset="0"/>
                              <a:cs typeface="Arial" panose="020B0604020202020204" pitchFamily="34" charset="0"/>
                            </a:rPr>
                            <m:t>′</m:t>
                          </m:r>
                        </m:sup>
                      </m:sSubSup>
                      <m:r>
                        <a:rPr lang="en-GB"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GB" sz="4000" i="1">
                              <a:latin typeface="Cambria Math" panose="02040503050406030204" pitchFamily="18" charset="0"/>
                              <a:ea typeface="Times New Roman" panose="02020603050405020304" pitchFamily="18" charset="0"/>
                            </a:rPr>
                            <m:t>𝐻𝐻</m:t>
                          </m:r>
                        </m:e>
                        <m:sub>
                          <m:r>
                            <a:rPr lang="en-GB" sz="4000" i="1">
                              <a:latin typeface="Cambria Math" panose="02040503050406030204" pitchFamily="18" charset="0"/>
                              <a:ea typeface="Times New Roman" panose="02020603050405020304" pitchFamily="18" charset="0"/>
                              <a:cs typeface="Arial" panose="020B0604020202020204" pitchFamily="34" charset="0"/>
                            </a:rPr>
                            <m:t>𝑖</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US" sz="4000" i="1">
                              <a:latin typeface="Cambria Math" panose="02040503050406030204" pitchFamily="18" charset="0"/>
                              <a:ea typeface="Times New Roman" panose="02020603050405020304" pitchFamily="18" charset="0"/>
                              <a:cs typeface="Arial" panose="020B0604020202020204" pitchFamily="34" charset="0"/>
                            </a:rPr>
                            <m:t>𝜗</m:t>
                          </m:r>
                        </m:e>
                        <m:sub>
                          <m:r>
                            <a:rPr lang="en-US" sz="4000" i="1">
                              <a:latin typeface="Cambria Math" panose="02040503050406030204" pitchFamily="18" charset="0"/>
                              <a:ea typeface="Times New Roman" panose="02020603050405020304" pitchFamily="18" charset="0"/>
                              <a:cs typeface="Arial" panose="020B0604020202020204" pitchFamily="34" charset="0"/>
                            </a:rPr>
                            <m:t>𝑚</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Calibri" panose="020F0502020204030204" pitchFamily="34" charset="0"/>
                              <a:cs typeface="Times New Roman" panose="02020603050405020304" pitchFamily="18" charset="0"/>
                            </a:rPr>
                            <m:t>𝜇</m:t>
                          </m:r>
                        </m:e>
                        <m:sub>
                          <m:r>
                            <a:rPr lang="en-US" sz="4000" i="1">
                              <a:latin typeface="Cambria Math" panose="02040503050406030204" pitchFamily="18" charset="0"/>
                              <a:ea typeface="Times New Roman" panose="02020603050405020304" pitchFamily="18" charset="0"/>
                              <a:cs typeface="Arial" panose="020B0604020202020204" pitchFamily="34" charset="0"/>
                            </a:rPr>
                            <m:t>𝑒</m:t>
                          </m:r>
                          <m:r>
                            <a:rPr lang="en-US" sz="4000" i="1">
                              <a:latin typeface="Cambria Math" panose="02040503050406030204" pitchFamily="18" charset="0"/>
                              <a:ea typeface="Times New Roman" panose="02020603050405020304" pitchFamily="18" charset="0"/>
                              <a:cs typeface="Arial" panose="020B0604020202020204" pitchFamily="34" charset="0"/>
                            </a:rPr>
                            <m:t>, </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𝜀</m:t>
                          </m:r>
                        </m:e>
                        <m:sub>
                          <m:r>
                            <a:rPr lang="en-US" sz="4000" i="1">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4000" dirty="0">
                  <a:latin typeface="Garamond" panose="02020404030301010803" pitchFamily="18" charset="0"/>
                </a:endParaRPr>
              </a:p>
            </p:txBody>
          </p:sp>
        </mc:Choice>
        <mc:Fallback xmlns="">
          <p:sp>
            <p:nvSpPr>
              <p:cNvPr id="8" name="Content Placeholder 2">
                <a:extLst>
                  <a:ext uri="{FF2B5EF4-FFF2-40B4-BE49-F238E27FC236}">
                    <a16:creationId xmlns:a16="http://schemas.microsoft.com/office/drawing/2014/main" id="{89A44A53-90C3-5A6D-076D-D84B0AAFC8CB}"/>
                  </a:ext>
                </a:extLst>
              </p:cNvPr>
              <p:cNvSpPr txBox="1">
                <a:spLocks noRot="1" noChangeAspect="1" noMove="1" noResize="1" noEditPoints="1" noAdjustHandles="1" noChangeArrowheads="1" noChangeShapeType="1" noTextEdit="1"/>
              </p:cNvSpPr>
              <p:nvPr/>
            </p:nvSpPr>
            <p:spPr>
              <a:xfrm>
                <a:off x="838200" y="1825625"/>
                <a:ext cx="10515600" cy="758184"/>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E76591C-2F1F-86AF-59B3-45891DA7397E}"/>
                  </a:ext>
                </a:extLst>
              </p:cNvPr>
              <p:cNvSpPr txBox="1"/>
              <p:nvPr/>
            </p:nvSpPr>
            <p:spPr>
              <a:xfrm>
                <a:off x="624630" y="2808466"/>
                <a:ext cx="10942739" cy="2974532"/>
              </a:xfrm>
              <a:prstGeom prst="rect">
                <a:avLst/>
              </a:prstGeom>
              <a:noFill/>
            </p:spPr>
            <p:txBody>
              <a:bodyPr wrap="square">
                <a:spAutoFit/>
              </a:bodyPr>
              <a:lstStyle/>
              <a:p>
                <a:pPr algn="just">
                  <a:lnSpc>
                    <a:spcPct val="107000"/>
                  </a:lnSpc>
                  <a:spcAft>
                    <a:spcPts val="800"/>
                  </a:spcAft>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oMath>
                </a14:m>
                <a:r>
                  <a:rPr lang="en-US" dirty="0">
                    <a:latin typeface="Garamond" panose="02020404030301010803" pitchFamily="18" charset="0"/>
                  </a:rPr>
                  <a:t> is a vector of potential explanatory variables that control for individual characteristics of each woman in the sample:</a:t>
                </a:r>
              </a:p>
              <a:p>
                <a:pPr algn="just">
                  <a:lnSpc>
                    <a:spcPct val="107000"/>
                  </a:lnSpc>
                  <a:spcAft>
                    <a:spcPts val="800"/>
                  </a:spcAft>
                </a:pPr>
                <a:endParaRPr lang="en-US" sz="600" dirty="0">
                  <a:effectLst/>
                  <a:latin typeface="Garamond" panose="02020404030301010803" pitchFamily="18" charset="0"/>
                  <a:ea typeface="Calibri" panose="020F0502020204030204" pitchFamily="34" charset="0"/>
                  <a:cs typeface="Arial" panose="020B0604020202020204" pitchFamily="34" charset="0"/>
                </a:endParaRP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Age</a:t>
                </a:r>
              </a:p>
              <a:p>
                <a:pPr algn="ctr">
                  <a:lnSpc>
                    <a:spcPct val="107000"/>
                  </a:lnSpc>
                  <a:spcAft>
                    <a:spcPts val="800"/>
                  </a:spcAft>
                </a:pPr>
                <a:r>
                  <a:rPr lang="en-US" sz="1800" dirty="0">
                    <a:effectLst/>
                    <a:latin typeface="Garamond" panose="02020404030301010803" pitchFamily="18" charset="0"/>
                    <a:ea typeface="Calibri" panose="020F0502020204030204" pitchFamily="34" charset="0"/>
                    <a:cs typeface="Arial" panose="020B0604020202020204" pitchFamily="34" charset="0"/>
                  </a:rPr>
                  <a:t>Age squared</a:t>
                </a: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Marital Status</a:t>
                </a: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Level of education</a:t>
                </a: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Number of sons or daughters (only available for women)</a:t>
                </a:r>
              </a:p>
              <a:p>
                <a:pPr algn="ctr">
                  <a:lnSpc>
                    <a:spcPct val="107000"/>
                  </a:lnSpc>
                  <a:spcAft>
                    <a:spcPts val="800"/>
                  </a:spcAft>
                </a:pPr>
                <a:endParaRPr lang="en-US" dirty="0">
                  <a:latin typeface="Garamond" panose="02020404030301010803" pitchFamily="18" charset="0"/>
                  <a:ea typeface="Calibri" panose="020F050202020403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8E76591C-2F1F-86AF-59B3-45891DA7397E}"/>
                  </a:ext>
                </a:extLst>
              </p:cNvPr>
              <p:cNvSpPr txBox="1">
                <a:spLocks noRot="1" noChangeAspect="1" noMove="1" noResize="1" noEditPoints="1" noAdjustHandles="1" noChangeArrowheads="1" noChangeShapeType="1" noTextEdit="1"/>
              </p:cNvSpPr>
              <p:nvPr/>
            </p:nvSpPr>
            <p:spPr>
              <a:xfrm>
                <a:off x="624630" y="2808466"/>
                <a:ext cx="10942739" cy="2974532"/>
              </a:xfrm>
              <a:prstGeom prst="rect">
                <a:avLst/>
              </a:prstGeom>
              <a:blipFill>
                <a:blip r:embed="rId3"/>
                <a:stretch>
                  <a:fillRect t="-820"/>
                </a:stretch>
              </a:blipFill>
            </p:spPr>
            <p:txBody>
              <a:bodyPr/>
              <a:lstStyle/>
              <a:p>
                <a:r>
                  <a:rPr lang="en-GB">
                    <a:noFill/>
                  </a:rPr>
                  <a:t> </a:t>
                </a:r>
              </a:p>
            </p:txBody>
          </p:sp>
        </mc:Fallback>
      </mc:AlternateContent>
    </p:spTree>
    <p:extLst>
      <p:ext uri="{BB962C8B-B14F-4D97-AF65-F5344CB8AC3E}">
        <p14:creationId xmlns:p14="http://schemas.microsoft.com/office/powerpoint/2010/main" val="2803342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p:txBody>
          <a:bodyPr/>
          <a:lstStyle/>
          <a:p>
            <a:pPr algn="ctr"/>
            <a:r>
              <a:rPr lang="en-GB" dirty="0">
                <a:latin typeface="Garamond" panose="02020404030301010803" pitchFamily="18" charset="0"/>
              </a:rPr>
              <a:t>Econometric Model</a:t>
            </a:r>
          </a:p>
        </p:txBody>
      </p:sp>
      <p:sp>
        <p:nvSpPr>
          <p:cNvPr id="4" name="Rectangle 3">
            <a:extLst>
              <a:ext uri="{FF2B5EF4-FFF2-40B4-BE49-F238E27FC236}">
                <a16:creationId xmlns:a16="http://schemas.microsoft.com/office/drawing/2014/main" id="{5D4F9D57-6184-6D42-B6D5-57B4200025A4}"/>
              </a:ext>
            </a:extLst>
          </p:cNvPr>
          <p:cNvSpPr/>
          <p:nvPr/>
        </p:nvSpPr>
        <p:spPr>
          <a:xfrm>
            <a:off x="7122253" y="1797948"/>
            <a:ext cx="780177" cy="58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9A44A53-90C3-5A6D-076D-D84B0AAFC8CB}"/>
                  </a:ext>
                </a:extLst>
              </p:cNvPr>
              <p:cNvSpPr txBox="1">
                <a:spLocks/>
              </p:cNvSpPr>
              <p:nvPr/>
            </p:nvSpPr>
            <p:spPr>
              <a:xfrm>
                <a:off x="838200" y="1825625"/>
                <a:ext cx="10515600" cy="7581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𝑌</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0</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𝑆h𝑎𝑟𝑒</m:t>
                          </m:r>
                        </m:e>
                        <m:sub>
                          <m:r>
                            <a:rPr lang="en-US" sz="4000" i="1">
                              <a:latin typeface="Cambria Math" panose="02040503050406030204" pitchFamily="18" charset="0"/>
                              <a:ea typeface="Calibri" panose="020F0502020204030204" pitchFamily="34" charset="0"/>
                              <a:cs typeface="Arial" panose="020B0604020202020204" pitchFamily="34" charset="0"/>
                            </a:rPr>
                            <m:t>𝑠</m:t>
                          </m:r>
                          <m:r>
                            <a:rPr lang="en-US" sz="4000" i="1">
                              <a:latin typeface="Cambria Math" panose="02040503050406030204" pitchFamily="18" charset="0"/>
                              <a:ea typeface="Calibri" panose="020F0502020204030204" pitchFamily="34" charset="0"/>
                              <a:cs typeface="Arial" panose="020B0604020202020204" pitchFamily="34" charset="0"/>
                            </a:rPr>
                            <m:t>, </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𝛽</m:t>
                          </m:r>
                        </m:e>
                        <m:sub>
                          <m:r>
                            <a:rPr lang="en-US" sz="4000" i="1">
                              <a:latin typeface="Cambria Math" panose="02040503050406030204" pitchFamily="18" charset="0"/>
                              <a:ea typeface="Times New Roman" panose="02020603050405020304" pitchFamily="18"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rPr>
                          </m:ctrlPr>
                        </m:sSubSupPr>
                        <m:e>
                          <m:r>
                            <a:rPr lang="en-US" sz="4000" i="1">
                              <a:latin typeface="Cambria Math" panose="02040503050406030204" pitchFamily="18" charset="0"/>
                              <a:ea typeface="Calibri" panose="020F0502020204030204" pitchFamily="34" charset="0"/>
                              <a:cs typeface="Arial" panose="020B0604020202020204" pitchFamily="34" charset="0"/>
                            </a:rPr>
                            <m:t>𝑋</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up>
                          <m:r>
                            <a:rPr lang="en-US" sz="4000" i="1">
                              <a:latin typeface="Cambria Math" panose="02040503050406030204" pitchFamily="18" charset="0"/>
                              <a:ea typeface="Calibri" panose="020F0502020204030204" pitchFamily="34" charset="0"/>
                              <a:cs typeface="Arial" panose="020B0604020202020204" pitchFamily="34" charset="0"/>
                            </a:rPr>
                            <m:t>′</m:t>
                          </m:r>
                        </m:sup>
                      </m:sSubSup>
                      <m:r>
                        <a:rPr lang="en-GB"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GB" sz="4000" i="1">
                              <a:latin typeface="Cambria Math" panose="02040503050406030204" pitchFamily="18" charset="0"/>
                              <a:ea typeface="Times New Roman" panose="02020603050405020304" pitchFamily="18" charset="0"/>
                            </a:rPr>
                            <m:t>𝐻𝐻</m:t>
                          </m:r>
                        </m:e>
                        <m:sub>
                          <m:r>
                            <a:rPr lang="en-GB" sz="4000" i="1">
                              <a:latin typeface="Cambria Math" panose="02040503050406030204" pitchFamily="18" charset="0"/>
                              <a:ea typeface="Times New Roman" panose="02020603050405020304" pitchFamily="18" charset="0"/>
                              <a:cs typeface="Arial" panose="020B0604020202020204" pitchFamily="34" charset="0"/>
                            </a:rPr>
                            <m:t>𝑖</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US" sz="4000" i="1">
                              <a:latin typeface="Cambria Math" panose="02040503050406030204" pitchFamily="18" charset="0"/>
                              <a:ea typeface="Times New Roman" panose="02020603050405020304" pitchFamily="18" charset="0"/>
                              <a:cs typeface="Arial" panose="020B0604020202020204" pitchFamily="34" charset="0"/>
                            </a:rPr>
                            <m:t>𝜗</m:t>
                          </m:r>
                        </m:e>
                        <m:sub>
                          <m:r>
                            <a:rPr lang="en-US" sz="4000" i="1">
                              <a:latin typeface="Cambria Math" panose="02040503050406030204" pitchFamily="18" charset="0"/>
                              <a:ea typeface="Times New Roman" panose="02020603050405020304" pitchFamily="18" charset="0"/>
                              <a:cs typeface="Arial" panose="020B0604020202020204" pitchFamily="34" charset="0"/>
                            </a:rPr>
                            <m:t>𝑚</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Calibri" panose="020F0502020204030204" pitchFamily="34" charset="0"/>
                              <a:cs typeface="Times New Roman" panose="02020603050405020304" pitchFamily="18" charset="0"/>
                            </a:rPr>
                            <m:t>𝜇</m:t>
                          </m:r>
                        </m:e>
                        <m:sub>
                          <m:r>
                            <a:rPr lang="en-US" sz="4000" i="1">
                              <a:latin typeface="Cambria Math" panose="02040503050406030204" pitchFamily="18" charset="0"/>
                              <a:ea typeface="Times New Roman" panose="02020603050405020304" pitchFamily="18" charset="0"/>
                              <a:cs typeface="Arial" panose="020B0604020202020204" pitchFamily="34" charset="0"/>
                            </a:rPr>
                            <m:t>𝑒</m:t>
                          </m:r>
                          <m:r>
                            <a:rPr lang="en-US" sz="4000" i="1">
                              <a:latin typeface="Cambria Math" panose="02040503050406030204" pitchFamily="18" charset="0"/>
                              <a:ea typeface="Times New Roman" panose="02020603050405020304" pitchFamily="18" charset="0"/>
                              <a:cs typeface="Arial" panose="020B0604020202020204" pitchFamily="34" charset="0"/>
                            </a:rPr>
                            <m:t>, </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𝜀</m:t>
                          </m:r>
                        </m:e>
                        <m:sub>
                          <m:r>
                            <a:rPr lang="en-US" sz="4000" i="1">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4000" dirty="0">
                  <a:latin typeface="Garamond" panose="02020404030301010803" pitchFamily="18" charset="0"/>
                </a:endParaRPr>
              </a:p>
            </p:txBody>
          </p:sp>
        </mc:Choice>
        <mc:Fallback xmlns="">
          <p:sp>
            <p:nvSpPr>
              <p:cNvPr id="8" name="Content Placeholder 2">
                <a:extLst>
                  <a:ext uri="{FF2B5EF4-FFF2-40B4-BE49-F238E27FC236}">
                    <a16:creationId xmlns:a16="http://schemas.microsoft.com/office/drawing/2014/main" id="{89A44A53-90C3-5A6D-076D-D84B0AAFC8CB}"/>
                  </a:ext>
                </a:extLst>
              </p:cNvPr>
              <p:cNvSpPr txBox="1">
                <a:spLocks noRot="1" noChangeAspect="1" noMove="1" noResize="1" noEditPoints="1" noAdjustHandles="1" noChangeArrowheads="1" noChangeShapeType="1" noTextEdit="1"/>
              </p:cNvSpPr>
              <p:nvPr/>
            </p:nvSpPr>
            <p:spPr>
              <a:xfrm>
                <a:off x="838200" y="1825625"/>
                <a:ext cx="10515600" cy="758184"/>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E76591C-2F1F-86AF-59B3-45891DA7397E}"/>
                  </a:ext>
                </a:extLst>
              </p:cNvPr>
              <p:cNvSpPr txBox="1"/>
              <p:nvPr/>
            </p:nvSpPr>
            <p:spPr>
              <a:xfrm>
                <a:off x="345871" y="2825244"/>
                <a:ext cx="11500257" cy="1177310"/>
              </a:xfrm>
              <a:prstGeom prst="rect">
                <a:avLst/>
              </a:prstGeom>
              <a:noFill/>
            </p:spPr>
            <p:txBody>
              <a:bodyPr wrap="square">
                <a:spAutoFit/>
              </a:bodyPr>
              <a:lstStyle/>
              <a:p>
                <a:pPr algn="ctr">
                  <a:lnSpc>
                    <a:spcPct val="107000"/>
                  </a:lnSpc>
                  <a:spcAft>
                    <a:spcPts val="800"/>
                  </a:spcAft>
                </a:pPr>
                <a14:m>
                  <m:oMath xmlns:m="http://schemas.openxmlformats.org/officeDocument/2006/math">
                    <m:r>
                      <a:rPr lang="en-US" i="1" smtClean="0">
                        <a:latin typeface="Cambria Math" panose="02040503050406030204" pitchFamily="18" charset="0"/>
                      </a:rPr>
                      <m:t>"</m:t>
                    </m:r>
                    <m:r>
                      <a:rPr lang="en-GB" b="0" i="1" smtClean="0">
                        <a:latin typeface="Cambria Math" panose="02040503050406030204" pitchFamily="18" charset="0"/>
                      </a:rPr>
                      <m:t>𝐻𝐻</m:t>
                    </m:r>
                    <m:r>
                      <a:rPr lang="en-US" i="1">
                        <a:latin typeface="Cambria Math" panose="02040503050406030204" pitchFamily="18" charset="0"/>
                      </a:rPr>
                      <m:t>"</m:t>
                    </m:r>
                  </m:oMath>
                </a14:m>
                <a:r>
                  <a:rPr lang="en-US" dirty="0">
                    <a:latin typeface="Garamond" panose="02020404030301010803" pitchFamily="18" charset="0"/>
                  </a:rPr>
                  <a:t> is a vector of potential explanatory variables that control for household characteristics of each individual in the sample:</a:t>
                </a:r>
              </a:p>
              <a:p>
                <a:pPr algn="ctr">
                  <a:lnSpc>
                    <a:spcPct val="107000"/>
                  </a:lnSpc>
                  <a:spcAft>
                    <a:spcPts val="800"/>
                  </a:spcAft>
                </a:pPr>
                <a:endParaRPr lang="en-US" dirty="0">
                  <a:latin typeface="Garamond" panose="02020404030301010803" pitchFamily="18" charset="0"/>
                </a:endParaRPr>
              </a:p>
              <a:p>
                <a:pPr algn="ctr">
                  <a:lnSpc>
                    <a:spcPct val="107000"/>
                  </a:lnSpc>
                  <a:spcAft>
                    <a:spcPts val="800"/>
                  </a:spcAft>
                </a:pPr>
                <a:endParaRPr lang="en-US" sz="1800" dirty="0">
                  <a:effectLst/>
                  <a:latin typeface="Garamond" panose="02020404030301010803" pitchFamily="18" charset="0"/>
                  <a:ea typeface="Calibri" panose="020F050202020403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8E76591C-2F1F-86AF-59B3-45891DA7397E}"/>
                  </a:ext>
                </a:extLst>
              </p:cNvPr>
              <p:cNvSpPr txBox="1">
                <a:spLocks noRot="1" noChangeAspect="1" noMove="1" noResize="1" noEditPoints="1" noAdjustHandles="1" noChangeArrowheads="1" noChangeShapeType="1" noTextEdit="1"/>
              </p:cNvSpPr>
              <p:nvPr/>
            </p:nvSpPr>
            <p:spPr>
              <a:xfrm>
                <a:off x="345871" y="2825244"/>
                <a:ext cx="11500257" cy="1177310"/>
              </a:xfrm>
              <a:prstGeom prst="rect">
                <a:avLst/>
              </a:prstGeom>
              <a:blipFill>
                <a:blip r:embed="rId3"/>
                <a:stretch>
                  <a:fillRect t="-1546"/>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5915B4FE-C79E-3E67-1251-75D560276B9C}"/>
              </a:ext>
            </a:extLst>
          </p:cNvPr>
          <p:cNvSpPr txBox="1"/>
          <p:nvPr/>
        </p:nvSpPr>
        <p:spPr>
          <a:xfrm>
            <a:off x="345871" y="3537720"/>
            <a:ext cx="5154343" cy="1576265"/>
          </a:xfrm>
          <a:prstGeom prst="rect">
            <a:avLst/>
          </a:prstGeom>
          <a:noFill/>
        </p:spPr>
        <p:txBody>
          <a:bodyPr wrap="square">
            <a:spAutoFit/>
          </a:bodyPr>
          <a:lstStyle/>
          <a:p>
            <a:pPr algn="ctr">
              <a:lnSpc>
                <a:spcPct val="107000"/>
              </a:lnSpc>
              <a:spcAft>
                <a:spcPts val="800"/>
              </a:spcAft>
            </a:pPr>
            <a:r>
              <a:rPr lang="en-US" sz="1800" b="1" dirty="0">
                <a:effectLst/>
                <a:latin typeface="Garamond" panose="02020404030301010803" pitchFamily="18" charset="0"/>
                <a:ea typeface="Calibri" panose="020F0502020204030204" pitchFamily="34" charset="0"/>
                <a:cs typeface="Arial" panose="020B0604020202020204" pitchFamily="34" charset="0"/>
              </a:rPr>
              <a:t>Household characteristics:</a:t>
            </a:r>
          </a:p>
          <a:p>
            <a:pPr algn="ctr">
              <a:lnSpc>
                <a:spcPct val="107000"/>
              </a:lnSpc>
              <a:spcAft>
                <a:spcPts val="800"/>
              </a:spcAft>
            </a:pPr>
            <a:r>
              <a:rPr lang="en-US" sz="1800" dirty="0">
                <a:effectLst/>
                <a:latin typeface="Garamond" panose="02020404030301010803" pitchFamily="18" charset="0"/>
                <a:ea typeface="Calibri" panose="020F0502020204030204" pitchFamily="34" charset="0"/>
                <a:cs typeface="Arial" panose="020B0604020202020204" pitchFamily="34" charset="0"/>
              </a:rPr>
              <a:t>Socio-Economic Stratum of the household</a:t>
            </a: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Kids below 5 years old in the household</a:t>
            </a: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Total of household members</a:t>
            </a:r>
          </a:p>
        </p:txBody>
      </p:sp>
      <p:sp>
        <p:nvSpPr>
          <p:cNvPr id="9" name="TextBox 8">
            <a:extLst>
              <a:ext uri="{FF2B5EF4-FFF2-40B4-BE49-F238E27FC236}">
                <a16:creationId xmlns:a16="http://schemas.microsoft.com/office/drawing/2014/main" id="{0E958A51-AF17-1AE5-C9AD-0DF34DFE78BE}"/>
              </a:ext>
            </a:extLst>
          </p:cNvPr>
          <p:cNvSpPr txBox="1"/>
          <p:nvPr/>
        </p:nvSpPr>
        <p:spPr>
          <a:xfrm>
            <a:off x="6212410" y="3535286"/>
            <a:ext cx="4757432" cy="1576265"/>
          </a:xfrm>
          <a:prstGeom prst="rect">
            <a:avLst/>
          </a:prstGeom>
          <a:noFill/>
        </p:spPr>
        <p:txBody>
          <a:bodyPr wrap="square">
            <a:spAutoFit/>
          </a:bodyPr>
          <a:lstStyle/>
          <a:p>
            <a:pPr algn="ctr">
              <a:lnSpc>
                <a:spcPct val="107000"/>
              </a:lnSpc>
              <a:spcAft>
                <a:spcPts val="800"/>
              </a:spcAft>
            </a:pPr>
            <a:r>
              <a:rPr lang="en-US" sz="1800" b="1" dirty="0">
                <a:effectLst/>
                <a:latin typeface="Garamond" panose="02020404030301010803" pitchFamily="18" charset="0"/>
                <a:ea typeface="Calibri" panose="020F0502020204030204" pitchFamily="34" charset="0"/>
                <a:cs typeface="Arial" panose="020B0604020202020204" pitchFamily="34" charset="0"/>
              </a:rPr>
              <a:t>Household head characteristics:</a:t>
            </a:r>
            <a:endParaRPr lang="en-US" sz="1800" dirty="0">
              <a:effectLst/>
              <a:latin typeface="Garamond" panose="02020404030301010803" pitchFamily="18" charset="0"/>
              <a:ea typeface="Calibri" panose="020F0502020204030204" pitchFamily="34" charset="0"/>
              <a:cs typeface="Arial" panose="020B0604020202020204" pitchFamily="34" charset="0"/>
            </a:endParaRPr>
          </a:p>
          <a:p>
            <a:pPr algn="ctr">
              <a:lnSpc>
                <a:spcPct val="107000"/>
              </a:lnSpc>
              <a:spcAft>
                <a:spcPts val="800"/>
              </a:spcAft>
            </a:pPr>
            <a:r>
              <a:rPr lang="en-US" sz="1800" dirty="0">
                <a:effectLst/>
                <a:latin typeface="Garamond" panose="02020404030301010803" pitchFamily="18" charset="0"/>
                <a:ea typeface="Calibri" panose="020F0502020204030204" pitchFamily="34" charset="0"/>
                <a:cs typeface="Arial" panose="020B0604020202020204" pitchFamily="34" charset="0"/>
              </a:rPr>
              <a:t>Sex of the household head</a:t>
            </a: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Age of the household head</a:t>
            </a: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Level of education of the household head</a:t>
            </a:r>
          </a:p>
        </p:txBody>
      </p:sp>
    </p:spTree>
    <p:extLst>
      <p:ext uri="{BB962C8B-B14F-4D97-AF65-F5344CB8AC3E}">
        <p14:creationId xmlns:p14="http://schemas.microsoft.com/office/powerpoint/2010/main" val="4132071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p:txBody>
          <a:bodyPr/>
          <a:lstStyle/>
          <a:p>
            <a:pPr algn="ctr"/>
            <a:r>
              <a:rPr lang="en-GB" dirty="0">
                <a:latin typeface="Garamond" panose="02020404030301010803" pitchFamily="18" charset="0"/>
              </a:rPr>
              <a:t>Econometric Model</a:t>
            </a:r>
          </a:p>
        </p:txBody>
      </p:sp>
      <p:sp>
        <p:nvSpPr>
          <p:cNvPr id="4" name="Rectangle 3">
            <a:extLst>
              <a:ext uri="{FF2B5EF4-FFF2-40B4-BE49-F238E27FC236}">
                <a16:creationId xmlns:a16="http://schemas.microsoft.com/office/drawing/2014/main" id="{5D4F9D57-6184-6D42-B6D5-57B4200025A4}"/>
              </a:ext>
            </a:extLst>
          </p:cNvPr>
          <p:cNvSpPr/>
          <p:nvPr/>
        </p:nvSpPr>
        <p:spPr>
          <a:xfrm>
            <a:off x="8590327" y="1825625"/>
            <a:ext cx="654342" cy="4813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9A44A53-90C3-5A6D-076D-D84B0AAFC8CB}"/>
                  </a:ext>
                </a:extLst>
              </p:cNvPr>
              <p:cNvSpPr txBox="1">
                <a:spLocks/>
              </p:cNvSpPr>
              <p:nvPr/>
            </p:nvSpPr>
            <p:spPr>
              <a:xfrm>
                <a:off x="838200" y="1825625"/>
                <a:ext cx="10515600" cy="7581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𝑌</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0</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𝑆h𝑎𝑟𝑒</m:t>
                          </m:r>
                        </m:e>
                        <m:sub>
                          <m:r>
                            <a:rPr lang="en-US" sz="4000" i="1">
                              <a:latin typeface="Cambria Math" panose="02040503050406030204" pitchFamily="18" charset="0"/>
                              <a:ea typeface="Calibri" panose="020F0502020204030204" pitchFamily="34" charset="0"/>
                              <a:cs typeface="Arial" panose="020B0604020202020204" pitchFamily="34" charset="0"/>
                            </a:rPr>
                            <m:t>𝑠</m:t>
                          </m:r>
                          <m:r>
                            <a:rPr lang="en-US" sz="4000" i="1">
                              <a:latin typeface="Cambria Math" panose="02040503050406030204" pitchFamily="18" charset="0"/>
                              <a:ea typeface="Calibri" panose="020F0502020204030204" pitchFamily="34" charset="0"/>
                              <a:cs typeface="Arial" panose="020B0604020202020204" pitchFamily="34" charset="0"/>
                            </a:rPr>
                            <m:t>, </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𝛽</m:t>
                          </m:r>
                        </m:e>
                        <m:sub>
                          <m:r>
                            <a:rPr lang="en-US" sz="4000" i="1">
                              <a:latin typeface="Cambria Math" panose="02040503050406030204" pitchFamily="18" charset="0"/>
                              <a:ea typeface="Times New Roman" panose="02020603050405020304" pitchFamily="18"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rPr>
                          </m:ctrlPr>
                        </m:sSubSupPr>
                        <m:e>
                          <m:r>
                            <a:rPr lang="en-US" sz="4000" i="1">
                              <a:latin typeface="Cambria Math" panose="02040503050406030204" pitchFamily="18" charset="0"/>
                              <a:ea typeface="Calibri" panose="020F0502020204030204" pitchFamily="34" charset="0"/>
                              <a:cs typeface="Arial" panose="020B0604020202020204" pitchFamily="34" charset="0"/>
                            </a:rPr>
                            <m:t>𝑋</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up>
                          <m:r>
                            <a:rPr lang="en-US" sz="4000" i="1">
                              <a:latin typeface="Cambria Math" panose="02040503050406030204" pitchFamily="18" charset="0"/>
                              <a:ea typeface="Calibri" panose="020F0502020204030204" pitchFamily="34" charset="0"/>
                              <a:cs typeface="Arial" panose="020B0604020202020204" pitchFamily="34" charset="0"/>
                            </a:rPr>
                            <m:t>′</m:t>
                          </m:r>
                        </m:sup>
                      </m:sSubSup>
                      <m:r>
                        <a:rPr lang="en-GB"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GB" sz="4000" i="1">
                              <a:latin typeface="Cambria Math" panose="02040503050406030204" pitchFamily="18" charset="0"/>
                              <a:ea typeface="Times New Roman" panose="02020603050405020304" pitchFamily="18" charset="0"/>
                            </a:rPr>
                            <m:t>𝐻𝐻</m:t>
                          </m:r>
                        </m:e>
                        <m:sub>
                          <m:r>
                            <a:rPr lang="en-GB" sz="4000" i="1">
                              <a:latin typeface="Cambria Math" panose="02040503050406030204" pitchFamily="18" charset="0"/>
                              <a:ea typeface="Times New Roman" panose="02020603050405020304" pitchFamily="18" charset="0"/>
                              <a:cs typeface="Arial" panose="020B0604020202020204" pitchFamily="34" charset="0"/>
                            </a:rPr>
                            <m:t>𝑖</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US" sz="4000" i="1">
                              <a:latin typeface="Cambria Math" panose="02040503050406030204" pitchFamily="18" charset="0"/>
                              <a:ea typeface="Times New Roman" panose="02020603050405020304" pitchFamily="18" charset="0"/>
                              <a:cs typeface="Arial" panose="020B0604020202020204" pitchFamily="34" charset="0"/>
                            </a:rPr>
                            <m:t>𝜗</m:t>
                          </m:r>
                        </m:e>
                        <m:sub>
                          <m:r>
                            <a:rPr lang="en-US" sz="4000" i="1">
                              <a:latin typeface="Cambria Math" panose="02040503050406030204" pitchFamily="18" charset="0"/>
                              <a:ea typeface="Times New Roman" panose="02020603050405020304" pitchFamily="18" charset="0"/>
                              <a:cs typeface="Arial" panose="020B0604020202020204" pitchFamily="34" charset="0"/>
                            </a:rPr>
                            <m:t>𝑚</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Calibri" panose="020F0502020204030204" pitchFamily="34" charset="0"/>
                              <a:cs typeface="Times New Roman" panose="02020603050405020304" pitchFamily="18" charset="0"/>
                            </a:rPr>
                            <m:t>𝜇</m:t>
                          </m:r>
                        </m:e>
                        <m:sub>
                          <m:r>
                            <a:rPr lang="en-US" sz="4000" i="1">
                              <a:latin typeface="Cambria Math" panose="02040503050406030204" pitchFamily="18" charset="0"/>
                              <a:ea typeface="Times New Roman" panose="02020603050405020304" pitchFamily="18" charset="0"/>
                              <a:cs typeface="Arial" panose="020B0604020202020204" pitchFamily="34" charset="0"/>
                            </a:rPr>
                            <m:t>𝑒</m:t>
                          </m:r>
                          <m:r>
                            <a:rPr lang="en-US" sz="4000" i="1">
                              <a:latin typeface="Cambria Math" panose="02040503050406030204" pitchFamily="18" charset="0"/>
                              <a:ea typeface="Times New Roman" panose="02020603050405020304" pitchFamily="18" charset="0"/>
                              <a:cs typeface="Arial" panose="020B0604020202020204" pitchFamily="34" charset="0"/>
                            </a:rPr>
                            <m:t>, </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𝜀</m:t>
                          </m:r>
                        </m:e>
                        <m:sub>
                          <m:r>
                            <a:rPr lang="en-US" sz="4000" i="1">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4000" dirty="0">
                  <a:latin typeface="Garamond" panose="02020404030301010803" pitchFamily="18" charset="0"/>
                </a:endParaRPr>
              </a:p>
            </p:txBody>
          </p:sp>
        </mc:Choice>
        <mc:Fallback xmlns="">
          <p:sp>
            <p:nvSpPr>
              <p:cNvPr id="8" name="Content Placeholder 2">
                <a:extLst>
                  <a:ext uri="{FF2B5EF4-FFF2-40B4-BE49-F238E27FC236}">
                    <a16:creationId xmlns:a16="http://schemas.microsoft.com/office/drawing/2014/main" id="{89A44A53-90C3-5A6D-076D-D84B0AAFC8CB}"/>
                  </a:ext>
                </a:extLst>
              </p:cNvPr>
              <p:cNvSpPr txBox="1">
                <a:spLocks noRot="1" noChangeAspect="1" noMove="1" noResize="1" noEditPoints="1" noAdjustHandles="1" noChangeArrowheads="1" noChangeShapeType="1" noTextEdit="1"/>
              </p:cNvSpPr>
              <p:nvPr/>
            </p:nvSpPr>
            <p:spPr>
              <a:xfrm>
                <a:off x="838200" y="1825625"/>
                <a:ext cx="10515600" cy="758184"/>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E76591C-2F1F-86AF-59B3-45891DA7397E}"/>
                  </a:ext>
                </a:extLst>
              </p:cNvPr>
              <p:cNvSpPr txBox="1"/>
              <p:nvPr/>
            </p:nvSpPr>
            <p:spPr>
              <a:xfrm>
                <a:off x="595269" y="2791688"/>
                <a:ext cx="11001462" cy="343427"/>
              </a:xfrm>
              <a:prstGeom prst="rect">
                <a:avLst/>
              </a:prstGeom>
              <a:noFill/>
            </p:spPr>
            <p:txBody>
              <a:bodyPr wrap="square">
                <a:spAutoFit/>
              </a:bodyPr>
              <a:lstStyle/>
              <a:p>
                <a:pPr algn="ctr">
                  <a:lnSpc>
                    <a:spcPct val="107000"/>
                  </a:lnSpc>
                  <a:spcAft>
                    <a:spcPts val="800"/>
                  </a:spcAft>
                </a:pPr>
                <a:r>
                  <a:rPr lang="en-US" sz="1600" dirty="0"/>
                  <a:t>“</a:t>
                </a:r>
                <a14:m>
                  <m:oMath xmlns:m="http://schemas.openxmlformats.org/officeDocument/2006/math">
                    <m:r>
                      <a:rPr lang="en-US" sz="1600" i="1">
                        <a:latin typeface="Cambria Math" panose="02040503050406030204" pitchFamily="18" charset="0"/>
                      </a:rPr>
                      <m:t>𝜗</m:t>
                    </m:r>
                    <m:r>
                      <a:rPr lang="en-GB" sz="1600" b="0" i="1" smtClean="0">
                        <a:latin typeface="Cambria Math" panose="02040503050406030204" pitchFamily="18" charset="0"/>
                      </a:rPr>
                      <m:t>"</m:t>
                    </m:r>
                  </m:oMath>
                </a14:m>
                <a:r>
                  <a:rPr lang="en-US" sz="1600" dirty="0"/>
                  <a:t> is a vector of control variables that captures different “location” characteristics of different Mexican municipalities</a:t>
                </a:r>
              </a:p>
            </p:txBody>
          </p:sp>
        </mc:Choice>
        <mc:Fallback xmlns="">
          <p:sp>
            <p:nvSpPr>
              <p:cNvPr id="5" name="TextBox 4">
                <a:extLst>
                  <a:ext uri="{FF2B5EF4-FFF2-40B4-BE49-F238E27FC236}">
                    <a16:creationId xmlns:a16="http://schemas.microsoft.com/office/drawing/2014/main" id="{8E76591C-2F1F-86AF-59B3-45891DA7397E}"/>
                  </a:ext>
                </a:extLst>
              </p:cNvPr>
              <p:cNvSpPr txBox="1">
                <a:spLocks noRot="1" noChangeAspect="1" noMove="1" noResize="1" noEditPoints="1" noAdjustHandles="1" noChangeArrowheads="1" noChangeShapeType="1" noTextEdit="1"/>
              </p:cNvSpPr>
              <p:nvPr/>
            </p:nvSpPr>
            <p:spPr>
              <a:xfrm>
                <a:off x="595269" y="2791688"/>
                <a:ext cx="11001462" cy="343427"/>
              </a:xfrm>
              <a:prstGeom prst="rect">
                <a:avLst/>
              </a:prstGeom>
              <a:blipFill>
                <a:blip r:embed="rId3"/>
                <a:stretch>
                  <a:fillRect t="-3571" b="-23214"/>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3EDB69B4-5FC5-27D7-F414-860C132F9E87}"/>
              </a:ext>
            </a:extLst>
          </p:cNvPr>
          <p:cNvSpPr txBox="1"/>
          <p:nvPr/>
        </p:nvSpPr>
        <p:spPr>
          <a:xfrm>
            <a:off x="883807" y="3359791"/>
            <a:ext cx="4293066" cy="1176412"/>
          </a:xfrm>
          <a:prstGeom prst="rect">
            <a:avLst/>
          </a:prstGeom>
          <a:noFill/>
        </p:spPr>
        <p:txBody>
          <a:bodyPr wrap="square">
            <a:spAutoFit/>
          </a:bodyPr>
          <a:lstStyle/>
          <a:p>
            <a:pPr algn="ctr">
              <a:lnSpc>
                <a:spcPct val="107000"/>
              </a:lnSpc>
              <a:spcAft>
                <a:spcPts val="800"/>
              </a:spcAft>
            </a:pPr>
            <a:r>
              <a:rPr lang="en-US" sz="1800" b="1" dirty="0">
                <a:latin typeface="Garamond" panose="02020404030301010803" pitchFamily="18" charset="0"/>
                <a:ea typeface="Calibri" panose="020F0502020204030204" pitchFamily="34" charset="0"/>
                <a:cs typeface="Arial" panose="020B0604020202020204" pitchFamily="34" charset="0"/>
              </a:rPr>
              <a:t>Location characteristics:</a:t>
            </a:r>
            <a:endParaRPr lang="en-US" sz="1800" b="1" dirty="0">
              <a:effectLst/>
              <a:latin typeface="Garamond" panose="02020404030301010803" pitchFamily="18" charset="0"/>
              <a:ea typeface="Calibri" panose="020F0502020204030204" pitchFamily="34" charset="0"/>
              <a:cs typeface="Arial" panose="020B0604020202020204" pitchFamily="34" charset="0"/>
            </a:endParaRPr>
          </a:p>
          <a:p>
            <a:pPr algn="ctr">
              <a:lnSpc>
                <a:spcPct val="107000"/>
              </a:lnSpc>
              <a:spcAft>
                <a:spcPts val="800"/>
              </a:spcAft>
            </a:pPr>
            <a:r>
              <a:rPr lang="en-US" sz="1800" dirty="0">
                <a:effectLst/>
                <a:latin typeface="Garamond" panose="02020404030301010803" pitchFamily="18" charset="0"/>
                <a:ea typeface="Calibri" panose="020F0502020204030204" pitchFamily="34" charset="0"/>
                <a:cs typeface="Arial" panose="020B0604020202020204" pitchFamily="34" charset="0"/>
              </a:rPr>
              <a:t>Rural / Urban </a:t>
            </a:r>
            <a:r>
              <a:rPr lang="en-US" sz="1800" dirty="0" err="1">
                <a:effectLst/>
                <a:latin typeface="Garamond" panose="02020404030301010803" pitchFamily="18" charset="0"/>
                <a:ea typeface="Calibri" panose="020F0502020204030204" pitchFamily="34" charset="0"/>
                <a:cs typeface="Arial" panose="020B0604020202020204" pitchFamily="34" charset="0"/>
              </a:rPr>
              <a:t>identificator</a:t>
            </a:r>
            <a:endParaRPr lang="en-US" sz="1800" dirty="0">
              <a:effectLst/>
              <a:latin typeface="Garamond" panose="02020404030301010803" pitchFamily="18" charset="0"/>
              <a:ea typeface="Calibri" panose="020F0502020204030204" pitchFamily="34" charset="0"/>
              <a:cs typeface="Arial" panose="020B0604020202020204" pitchFamily="34" charset="0"/>
            </a:endParaRPr>
          </a:p>
          <a:p>
            <a:pPr algn="ctr">
              <a:lnSpc>
                <a:spcPct val="107000"/>
              </a:lnSpc>
              <a:spcAft>
                <a:spcPts val="800"/>
              </a:spcAft>
            </a:pPr>
            <a:r>
              <a:rPr lang="en-US" sz="1800" dirty="0">
                <a:effectLst/>
                <a:latin typeface="Garamond" panose="02020404030301010803" pitchFamily="18" charset="0"/>
                <a:ea typeface="Calibri" panose="020F0502020204030204" pitchFamily="34" charset="0"/>
                <a:cs typeface="Arial" panose="020B0604020202020204" pitchFamily="34" charset="0"/>
              </a:rPr>
              <a:t>Population size of the locality</a:t>
            </a:r>
            <a:endParaRPr lang="en-GB" dirty="0"/>
          </a:p>
        </p:txBody>
      </p:sp>
      <p:sp>
        <p:nvSpPr>
          <p:cNvPr id="10" name="TextBox 9">
            <a:extLst>
              <a:ext uri="{FF2B5EF4-FFF2-40B4-BE49-F238E27FC236}">
                <a16:creationId xmlns:a16="http://schemas.microsoft.com/office/drawing/2014/main" id="{FAE42AD5-C369-9F3F-B611-6967CFC3611D}"/>
              </a:ext>
            </a:extLst>
          </p:cNvPr>
          <p:cNvSpPr txBox="1"/>
          <p:nvPr/>
        </p:nvSpPr>
        <p:spPr>
          <a:xfrm>
            <a:off x="4648372" y="3359791"/>
            <a:ext cx="7342292" cy="3551485"/>
          </a:xfrm>
          <a:prstGeom prst="rect">
            <a:avLst/>
          </a:prstGeom>
          <a:noFill/>
        </p:spPr>
        <p:txBody>
          <a:bodyPr wrap="square">
            <a:spAutoFit/>
          </a:bodyPr>
          <a:lstStyle/>
          <a:p>
            <a:pPr algn="ctr">
              <a:lnSpc>
                <a:spcPct val="107000"/>
              </a:lnSpc>
              <a:spcAft>
                <a:spcPts val="800"/>
              </a:spcAft>
            </a:pPr>
            <a:r>
              <a:rPr lang="en-US" b="1" dirty="0">
                <a:latin typeface="Garamond" panose="02020404030301010803" pitchFamily="18" charset="0"/>
                <a:ea typeface="Calibri" panose="020F0502020204030204" pitchFamily="34" charset="0"/>
                <a:cs typeface="Arial" panose="020B0604020202020204" pitchFamily="34" charset="0"/>
              </a:rPr>
              <a:t>Municipal characteristics: </a:t>
            </a:r>
          </a:p>
          <a:p>
            <a:pPr algn="ctr">
              <a:lnSpc>
                <a:spcPct val="107000"/>
              </a:lnSpc>
              <a:spcAft>
                <a:spcPts val="800"/>
              </a:spcAft>
            </a:pPr>
            <a:r>
              <a:rPr lang="en-US" sz="1400" dirty="0">
                <a:effectLst/>
                <a:latin typeface="Garamond" panose="02020404030301010803" pitchFamily="18" charset="0"/>
                <a:ea typeface="Calibri" panose="020F0502020204030204" pitchFamily="34" charset="0"/>
                <a:cs typeface="Arial" panose="020B0604020202020204" pitchFamily="34" charset="0"/>
              </a:rPr>
              <a:t>Percenta</a:t>
            </a:r>
            <a:r>
              <a:rPr lang="en-US" sz="1400" dirty="0">
                <a:latin typeface="Garamond" panose="02020404030301010803" pitchFamily="18" charset="0"/>
                <a:ea typeface="Calibri" panose="020F0502020204030204" pitchFamily="34" charset="0"/>
                <a:cs typeface="Arial" panose="020B0604020202020204" pitchFamily="34" charset="0"/>
              </a:rPr>
              <a:t>ge of </a:t>
            </a:r>
            <a:r>
              <a:rPr lang="en-US" sz="1400" dirty="0">
                <a:effectLst/>
                <a:latin typeface="Garamond" panose="02020404030301010803" pitchFamily="18" charset="0"/>
                <a:ea typeface="Calibri" panose="020F0502020204030204" pitchFamily="34" charset="0"/>
                <a:cs typeface="Arial" panose="020B0604020202020204" pitchFamily="34" charset="0"/>
              </a:rPr>
              <a:t>j</a:t>
            </a:r>
            <a:r>
              <a:rPr lang="en-US" sz="1400" dirty="0">
                <a:latin typeface="Garamond" panose="02020404030301010803" pitchFamily="18" charset="0"/>
                <a:ea typeface="Calibri" panose="020F0502020204030204" pitchFamily="34" charset="0"/>
                <a:cs typeface="Arial" panose="020B0604020202020204" pitchFamily="34" charset="0"/>
              </a:rPr>
              <a:t>obs in agriculture/industry/services in each municipality </a:t>
            </a:r>
            <a:br>
              <a:rPr lang="en-US" sz="1400" dirty="0">
                <a:latin typeface="Garamond" panose="02020404030301010803" pitchFamily="18" charset="0"/>
                <a:ea typeface="Calibri" panose="020F0502020204030204" pitchFamily="34" charset="0"/>
                <a:cs typeface="Arial" panose="020B0604020202020204" pitchFamily="34" charset="0"/>
              </a:rPr>
            </a:br>
            <a:r>
              <a:rPr lang="en-US" sz="1400" dirty="0">
                <a:latin typeface="Garamond" panose="02020404030301010803" pitchFamily="18" charset="0"/>
                <a:ea typeface="Calibri" panose="020F0502020204030204" pitchFamily="34" charset="0"/>
                <a:cs typeface="Arial" panose="020B0604020202020204" pitchFamily="34" charset="0"/>
              </a:rPr>
              <a:t>(squared and divided by 100) </a:t>
            </a:r>
            <a:br>
              <a:rPr lang="en-US" sz="1400" dirty="0">
                <a:latin typeface="Garamond" panose="02020404030301010803" pitchFamily="18" charset="0"/>
                <a:ea typeface="Calibri" panose="020F0502020204030204" pitchFamily="34" charset="0"/>
                <a:cs typeface="Arial" panose="020B0604020202020204" pitchFamily="34" charset="0"/>
              </a:rPr>
            </a:br>
            <a:r>
              <a:rPr lang="en-US" sz="1400" dirty="0">
                <a:latin typeface="Garamond" panose="02020404030301010803" pitchFamily="18" charset="0"/>
                <a:ea typeface="Calibri" panose="020F0502020204030204" pitchFamily="34" charset="0"/>
                <a:cs typeface="Arial" panose="020B0604020202020204" pitchFamily="34" charset="0"/>
              </a:rPr>
              <a:t>(Included to control for potential non-linear relationships). </a:t>
            </a:r>
            <a:br>
              <a:rPr lang="en-US" sz="1400" dirty="0">
                <a:latin typeface="Garamond" panose="02020404030301010803" pitchFamily="18" charset="0"/>
                <a:ea typeface="Calibri" panose="020F0502020204030204" pitchFamily="34" charset="0"/>
                <a:cs typeface="Arial" panose="020B0604020202020204" pitchFamily="34" charset="0"/>
              </a:rPr>
            </a:br>
            <a:br>
              <a:rPr lang="en-US" sz="1400" dirty="0">
                <a:latin typeface="Garamond" panose="02020404030301010803" pitchFamily="18" charset="0"/>
                <a:ea typeface="Calibri" panose="020F0502020204030204" pitchFamily="34" charset="0"/>
                <a:cs typeface="Arial" panose="020B0604020202020204" pitchFamily="34" charset="0"/>
              </a:rPr>
            </a:br>
            <a:r>
              <a:rPr lang="en-GB" sz="1400" dirty="0">
                <a:effectLst/>
                <a:latin typeface="Garamond" panose="02020404030301010803" pitchFamily="18" charset="0"/>
                <a:ea typeface="Calibri" panose="020F0502020204030204" pitchFamily="34" charset="0"/>
                <a:cs typeface="Arial" panose="020B0604020202020204" pitchFamily="34" charset="0"/>
              </a:rPr>
              <a:t>% of people in the municipality that migrated from their city or home-town </a:t>
            </a:r>
            <a:br>
              <a:rPr lang="en-GB" sz="1400" dirty="0">
                <a:effectLst/>
                <a:latin typeface="Garamond" panose="02020404030301010803" pitchFamily="18" charset="0"/>
                <a:ea typeface="Calibri" panose="020F0502020204030204" pitchFamily="34" charset="0"/>
                <a:cs typeface="Arial" panose="020B0604020202020204" pitchFamily="34" charset="0"/>
              </a:rPr>
            </a:br>
            <a:r>
              <a:rPr lang="en-GB" sz="1400" dirty="0">
                <a:effectLst/>
                <a:latin typeface="Garamond" panose="02020404030301010803" pitchFamily="18" charset="0"/>
                <a:ea typeface="Calibri" panose="020F0502020204030204" pitchFamily="34" charset="0"/>
                <a:cs typeface="Arial" panose="020B0604020202020204" pitchFamily="34" charset="0"/>
              </a:rPr>
              <a:t>to keep or maintain their current job </a:t>
            </a:r>
            <a:br>
              <a:rPr lang="en-GB" sz="1400" dirty="0">
                <a:effectLst/>
                <a:latin typeface="Garamond" panose="02020404030301010803" pitchFamily="18" charset="0"/>
                <a:ea typeface="Calibri" panose="020F0502020204030204" pitchFamily="34" charset="0"/>
                <a:cs typeface="Arial" panose="020B0604020202020204" pitchFamily="34" charset="0"/>
              </a:rPr>
            </a:br>
            <a:r>
              <a:rPr lang="en-GB" sz="1400" dirty="0">
                <a:effectLst/>
                <a:latin typeface="Garamond" panose="02020404030301010803" pitchFamily="18" charset="0"/>
                <a:ea typeface="Calibri" panose="020F0502020204030204" pitchFamily="34" charset="0"/>
                <a:cs typeface="Arial" panose="020B0604020202020204" pitchFamily="34" charset="0"/>
              </a:rPr>
              <a:t>%</a:t>
            </a:r>
            <a:r>
              <a:rPr lang="en-GB" sz="1400" dirty="0">
                <a:latin typeface="Garamond" panose="02020404030301010803" pitchFamily="18" charset="0"/>
                <a:ea typeface="Calibri" panose="020F0502020204030204" pitchFamily="34" charset="0"/>
                <a:cs typeface="Arial" panose="020B0604020202020204" pitchFamily="34" charset="0"/>
              </a:rPr>
              <a:t> of women in the municipality that are married or in a free-union relationship</a:t>
            </a:r>
            <a:br>
              <a:rPr lang="en-GB" sz="1400" dirty="0">
                <a:latin typeface="Garamond" panose="02020404030301010803" pitchFamily="18" charset="0"/>
                <a:ea typeface="Calibri" panose="020F0502020204030204" pitchFamily="34" charset="0"/>
                <a:cs typeface="Arial" panose="020B0604020202020204" pitchFamily="34" charset="0"/>
              </a:rPr>
            </a:br>
            <a:r>
              <a:rPr lang="en-GB" sz="1400" dirty="0">
                <a:effectLst/>
                <a:latin typeface="Garamond" panose="02020404030301010803" pitchFamily="18" charset="0"/>
                <a:ea typeface="Calibri" panose="020F0502020204030204" pitchFamily="34" charset="0"/>
                <a:cs typeface="Arial" panose="020B0604020202020204" pitchFamily="34" charset="0"/>
              </a:rPr>
              <a:t>%</a:t>
            </a:r>
            <a:r>
              <a:rPr lang="en-GB" sz="1400" dirty="0">
                <a:latin typeface="Garamond" panose="02020404030301010803" pitchFamily="18" charset="0"/>
                <a:ea typeface="Calibri" panose="020F0502020204030204" pitchFamily="34" charset="0"/>
                <a:cs typeface="Arial" panose="020B0604020202020204" pitchFamily="34" charset="0"/>
              </a:rPr>
              <a:t> of women in the municipality with elementary school or less</a:t>
            </a:r>
            <a:br>
              <a:rPr lang="en-GB" sz="1400" dirty="0">
                <a:latin typeface="Garamond" panose="02020404030301010803" pitchFamily="18" charset="0"/>
                <a:ea typeface="Calibri" panose="020F0502020204030204" pitchFamily="34" charset="0"/>
                <a:cs typeface="Arial" panose="020B0604020202020204" pitchFamily="34" charset="0"/>
              </a:rPr>
            </a:br>
            <a:r>
              <a:rPr lang="en-GB" sz="1400" dirty="0">
                <a:effectLst/>
                <a:latin typeface="Garamond" panose="02020404030301010803" pitchFamily="18" charset="0"/>
                <a:ea typeface="Calibri" panose="020F0502020204030204" pitchFamily="34" charset="0"/>
                <a:cs typeface="Arial" panose="020B0604020202020204" pitchFamily="34" charset="0"/>
              </a:rPr>
              <a:t>%</a:t>
            </a:r>
            <a:r>
              <a:rPr lang="en-GB" sz="1400" dirty="0">
                <a:latin typeface="Garamond" panose="02020404030301010803" pitchFamily="18" charset="0"/>
                <a:ea typeface="Calibri" panose="020F0502020204030204" pitchFamily="34" charset="0"/>
                <a:cs typeface="Arial" panose="020B0604020202020204" pitchFamily="34" charset="0"/>
              </a:rPr>
              <a:t> of women in the municipality with secondary school </a:t>
            </a:r>
            <a:br>
              <a:rPr lang="en-GB" sz="1400" dirty="0">
                <a:latin typeface="Garamond" panose="02020404030301010803" pitchFamily="18" charset="0"/>
                <a:ea typeface="Calibri" panose="020F0502020204030204" pitchFamily="34" charset="0"/>
                <a:cs typeface="Arial" panose="020B0604020202020204" pitchFamily="34" charset="0"/>
              </a:rPr>
            </a:br>
            <a:r>
              <a:rPr lang="en-GB" sz="1400" dirty="0">
                <a:effectLst/>
                <a:latin typeface="Garamond" panose="02020404030301010803" pitchFamily="18" charset="0"/>
                <a:ea typeface="Calibri" panose="020F0502020204030204" pitchFamily="34" charset="0"/>
                <a:cs typeface="Arial" panose="020B0604020202020204" pitchFamily="34" charset="0"/>
              </a:rPr>
              <a:t>%</a:t>
            </a:r>
            <a:r>
              <a:rPr lang="en-GB" sz="1400" dirty="0">
                <a:latin typeface="Garamond" panose="02020404030301010803" pitchFamily="18" charset="0"/>
                <a:ea typeface="Calibri" panose="020F0502020204030204" pitchFamily="34" charset="0"/>
                <a:cs typeface="Arial" panose="020B0604020202020204" pitchFamily="34" charset="0"/>
              </a:rPr>
              <a:t> of women in the municipality with high school </a:t>
            </a:r>
            <a:br>
              <a:rPr lang="en-GB" sz="1400" dirty="0">
                <a:latin typeface="Garamond" panose="02020404030301010803" pitchFamily="18" charset="0"/>
                <a:ea typeface="Calibri" panose="020F0502020204030204" pitchFamily="34" charset="0"/>
                <a:cs typeface="Arial" panose="020B0604020202020204" pitchFamily="34" charset="0"/>
              </a:rPr>
            </a:br>
            <a:r>
              <a:rPr lang="en-GB" sz="1400" dirty="0">
                <a:effectLst/>
                <a:latin typeface="Garamond" panose="02020404030301010803" pitchFamily="18" charset="0"/>
                <a:ea typeface="Calibri" panose="020F0502020204030204" pitchFamily="34" charset="0"/>
                <a:cs typeface="Arial" panose="020B0604020202020204" pitchFamily="34" charset="0"/>
              </a:rPr>
              <a:t>%</a:t>
            </a:r>
            <a:r>
              <a:rPr lang="en-GB" sz="1400" dirty="0">
                <a:latin typeface="Garamond" panose="02020404030301010803" pitchFamily="18" charset="0"/>
                <a:ea typeface="Calibri" panose="020F0502020204030204" pitchFamily="34" charset="0"/>
                <a:cs typeface="Arial" panose="020B0604020202020204" pitchFamily="34" charset="0"/>
              </a:rPr>
              <a:t> of women in the municipality that are single </a:t>
            </a:r>
            <a:br>
              <a:rPr lang="en-GB" sz="1400" dirty="0">
                <a:latin typeface="Garamond" panose="02020404030301010803" pitchFamily="18" charset="0"/>
                <a:ea typeface="Calibri" panose="020F0502020204030204" pitchFamily="34" charset="0"/>
                <a:cs typeface="Arial" panose="020B0604020202020204" pitchFamily="34" charset="0"/>
              </a:rPr>
            </a:br>
            <a:r>
              <a:rPr lang="en-GB" sz="1400" dirty="0">
                <a:latin typeface="Garamond" panose="02020404030301010803" pitchFamily="18" charset="0"/>
                <a:ea typeface="Calibri" panose="020F0502020204030204" pitchFamily="34" charset="0"/>
                <a:cs typeface="Arial" panose="020B0604020202020204" pitchFamily="34" charset="0"/>
              </a:rPr>
              <a:t>Average age of women in the municipality </a:t>
            </a:r>
          </a:p>
          <a:p>
            <a:pPr algn="ctr">
              <a:lnSpc>
                <a:spcPct val="107000"/>
              </a:lnSpc>
              <a:spcAft>
                <a:spcPts val="800"/>
              </a:spcAft>
            </a:pPr>
            <a:endParaRPr lang="en-GB" sz="1200" dirty="0">
              <a:effectLst/>
              <a:latin typeface="Garamond" panose="02020404030301010803"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94734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p:txBody>
          <a:bodyPr/>
          <a:lstStyle/>
          <a:p>
            <a:pPr algn="ctr"/>
            <a:r>
              <a:rPr lang="en-GB" dirty="0">
                <a:latin typeface="Garamond" panose="02020404030301010803" pitchFamily="18" charset="0"/>
              </a:rPr>
              <a:t>Econometric Model</a:t>
            </a:r>
          </a:p>
        </p:txBody>
      </p:sp>
      <p:sp>
        <p:nvSpPr>
          <p:cNvPr id="4" name="Rectangle 3">
            <a:extLst>
              <a:ext uri="{FF2B5EF4-FFF2-40B4-BE49-F238E27FC236}">
                <a16:creationId xmlns:a16="http://schemas.microsoft.com/office/drawing/2014/main" id="{5D4F9D57-6184-6D42-B6D5-57B4200025A4}"/>
              </a:ext>
            </a:extLst>
          </p:cNvPr>
          <p:cNvSpPr/>
          <p:nvPr/>
        </p:nvSpPr>
        <p:spPr>
          <a:xfrm>
            <a:off x="1510019" y="2030136"/>
            <a:ext cx="528506" cy="268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9A44A53-90C3-5A6D-076D-D84B0AAFC8CB}"/>
                  </a:ext>
                </a:extLst>
              </p:cNvPr>
              <p:cNvSpPr txBox="1">
                <a:spLocks/>
              </p:cNvSpPr>
              <p:nvPr/>
            </p:nvSpPr>
            <p:spPr>
              <a:xfrm>
                <a:off x="838200" y="1825625"/>
                <a:ext cx="10515600" cy="7581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𝑌</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0</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𝑆h𝑎𝑟𝑒</m:t>
                          </m:r>
                        </m:e>
                        <m:sub>
                          <m:r>
                            <a:rPr lang="en-US" sz="4000" i="1">
                              <a:latin typeface="Cambria Math" panose="02040503050406030204" pitchFamily="18" charset="0"/>
                              <a:ea typeface="Calibri" panose="020F0502020204030204" pitchFamily="34" charset="0"/>
                              <a:cs typeface="Arial" panose="020B0604020202020204" pitchFamily="34" charset="0"/>
                            </a:rPr>
                            <m:t>𝑠</m:t>
                          </m:r>
                          <m:r>
                            <a:rPr lang="en-US" sz="4000" i="1">
                              <a:latin typeface="Cambria Math" panose="02040503050406030204" pitchFamily="18" charset="0"/>
                              <a:ea typeface="Calibri" panose="020F0502020204030204" pitchFamily="34" charset="0"/>
                              <a:cs typeface="Arial" panose="020B0604020202020204" pitchFamily="34" charset="0"/>
                            </a:rPr>
                            <m:t>, </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𝛽</m:t>
                          </m:r>
                        </m:e>
                        <m:sub>
                          <m:r>
                            <a:rPr lang="en-US" sz="4000" i="1">
                              <a:latin typeface="Cambria Math" panose="02040503050406030204" pitchFamily="18" charset="0"/>
                              <a:ea typeface="Times New Roman" panose="02020603050405020304" pitchFamily="18"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rPr>
                          </m:ctrlPr>
                        </m:sSubSupPr>
                        <m:e>
                          <m:r>
                            <a:rPr lang="en-US" sz="4000" i="1">
                              <a:latin typeface="Cambria Math" panose="02040503050406030204" pitchFamily="18" charset="0"/>
                              <a:ea typeface="Calibri" panose="020F0502020204030204" pitchFamily="34" charset="0"/>
                              <a:cs typeface="Arial" panose="020B0604020202020204" pitchFamily="34" charset="0"/>
                            </a:rPr>
                            <m:t>𝑋</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up>
                          <m:r>
                            <a:rPr lang="en-US" sz="4000" i="1">
                              <a:latin typeface="Cambria Math" panose="02040503050406030204" pitchFamily="18" charset="0"/>
                              <a:ea typeface="Calibri" panose="020F0502020204030204" pitchFamily="34" charset="0"/>
                              <a:cs typeface="Arial" panose="020B0604020202020204" pitchFamily="34" charset="0"/>
                            </a:rPr>
                            <m:t>′</m:t>
                          </m:r>
                        </m:sup>
                      </m:sSubSup>
                      <m:r>
                        <a:rPr lang="en-GB"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GB" sz="4000" i="1">
                              <a:latin typeface="Cambria Math" panose="02040503050406030204" pitchFamily="18" charset="0"/>
                              <a:ea typeface="Times New Roman" panose="02020603050405020304" pitchFamily="18" charset="0"/>
                            </a:rPr>
                            <m:t>𝐻𝐻</m:t>
                          </m:r>
                        </m:e>
                        <m:sub>
                          <m:r>
                            <a:rPr lang="en-GB" sz="4000" i="1">
                              <a:latin typeface="Cambria Math" panose="02040503050406030204" pitchFamily="18" charset="0"/>
                              <a:ea typeface="Times New Roman" panose="02020603050405020304" pitchFamily="18" charset="0"/>
                              <a:cs typeface="Arial" panose="020B0604020202020204" pitchFamily="34" charset="0"/>
                            </a:rPr>
                            <m:t>𝑖</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US" sz="4000" i="1">
                              <a:latin typeface="Cambria Math" panose="02040503050406030204" pitchFamily="18" charset="0"/>
                              <a:ea typeface="Times New Roman" panose="02020603050405020304" pitchFamily="18" charset="0"/>
                              <a:cs typeface="Arial" panose="020B0604020202020204" pitchFamily="34" charset="0"/>
                            </a:rPr>
                            <m:t>𝜗</m:t>
                          </m:r>
                        </m:e>
                        <m:sub>
                          <m:r>
                            <a:rPr lang="en-US" sz="4000" i="1">
                              <a:latin typeface="Cambria Math" panose="02040503050406030204" pitchFamily="18" charset="0"/>
                              <a:ea typeface="Times New Roman" panose="02020603050405020304" pitchFamily="18" charset="0"/>
                              <a:cs typeface="Arial" panose="020B0604020202020204" pitchFamily="34" charset="0"/>
                            </a:rPr>
                            <m:t>𝑚</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Calibri" panose="020F0502020204030204" pitchFamily="34" charset="0"/>
                              <a:cs typeface="Times New Roman" panose="02020603050405020304" pitchFamily="18" charset="0"/>
                            </a:rPr>
                            <m:t>𝜇</m:t>
                          </m:r>
                        </m:e>
                        <m:sub>
                          <m:r>
                            <a:rPr lang="en-US" sz="4000" i="1">
                              <a:latin typeface="Cambria Math" panose="02040503050406030204" pitchFamily="18" charset="0"/>
                              <a:ea typeface="Times New Roman" panose="02020603050405020304" pitchFamily="18" charset="0"/>
                              <a:cs typeface="Arial" panose="020B0604020202020204" pitchFamily="34" charset="0"/>
                            </a:rPr>
                            <m:t>𝑒</m:t>
                          </m:r>
                          <m:r>
                            <a:rPr lang="en-US" sz="4000" i="1">
                              <a:latin typeface="Cambria Math" panose="02040503050406030204" pitchFamily="18" charset="0"/>
                              <a:ea typeface="Times New Roman" panose="02020603050405020304" pitchFamily="18" charset="0"/>
                              <a:cs typeface="Arial" panose="020B0604020202020204" pitchFamily="34" charset="0"/>
                            </a:rPr>
                            <m:t>, </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𝜀</m:t>
                          </m:r>
                        </m:e>
                        <m:sub>
                          <m:r>
                            <a:rPr lang="en-US" sz="4000" i="1">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4000" dirty="0">
                  <a:latin typeface="Garamond" panose="02020404030301010803" pitchFamily="18" charset="0"/>
                </a:endParaRPr>
              </a:p>
            </p:txBody>
          </p:sp>
        </mc:Choice>
        <mc:Fallback xmlns="">
          <p:sp>
            <p:nvSpPr>
              <p:cNvPr id="8" name="Content Placeholder 2">
                <a:extLst>
                  <a:ext uri="{FF2B5EF4-FFF2-40B4-BE49-F238E27FC236}">
                    <a16:creationId xmlns:a16="http://schemas.microsoft.com/office/drawing/2014/main" id="{89A44A53-90C3-5A6D-076D-D84B0AAFC8CB}"/>
                  </a:ext>
                </a:extLst>
              </p:cNvPr>
              <p:cNvSpPr txBox="1">
                <a:spLocks noRot="1" noChangeAspect="1" noMove="1" noResize="1" noEditPoints="1" noAdjustHandles="1" noChangeArrowheads="1" noChangeShapeType="1" noTextEdit="1"/>
              </p:cNvSpPr>
              <p:nvPr/>
            </p:nvSpPr>
            <p:spPr>
              <a:xfrm>
                <a:off x="838200" y="1825625"/>
                <a:ext cx="10515600" cy="758184"/>
              </a:xfrm>
              <a:prstGeom prst="rect">
                <a:avLst/>
              </a:prstGeom>
              <a:blipFill>
                <a:blip r:embed="rId2"/>
                <a:stretch>
                  <a:fillRect/>
                </a:stretch>
              </a:blipFill>
            </p:spPr>
            <p:txBody>
              <a:bodyPr/>
              <a:lstStyle/>
              <a:p>
                <a:r>
                  <a:rPr lang="en-GB">
                    <a:noFill/>
                  </a:rPr>
                  <a:t> </a:t>
                </a:r>
              </a:p>
            </p:txBody>
          </p:sp>
        </mc:Fallback>
      </mc:AlternateContent>
      <p:sp>
        <p:nvSpPr>
          <p:cNvPr id="3" name="Rectangle 2">
            <a:extLst>
              <a:ext uri="{FF2B5EF4-FFF2-40B4-BE49-F238E27FC236}">
                <a16:creationId xmlns:a16="http://schemas.microsoft.com/office/drawing/2014/main" id="{1EBF0AB5-53C5-9B33-A9A9-D8FE807D7E51}"/>
              </a:ext>
            </a:extLst>
          </p:cNvPr>
          <p:cNvSpPr/>
          <p:nvPr/>
        </p:nvSpPr>
        <p:spPr>
          <a:xfrm>
            <a:off x="4254617" y="2021746"/>
            <a:ext cx="627776" cy="268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012DCCB6-B30F-988D-3F60-1839483DA1D1}"/>
              </a:ext>
            </a:extLst>
          </p:cNvPr>
          <p:cNvSpPr/>
          <p:nvPr/>
        </p:nvSpPr>
        <p:spPr>
          <a:xfrm>
            <a:off x="5813221" y="2030136"/>
            <a:ext cx="627776" cy="268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DA99134-3B66-CCCD-8274-21C1A65AE867}"/>
              </a:ext>
            </a:extLst>
          </p:cNvPr>
          <p:cNvSpPr/>
          <p:nvPr/>
        </p:nvSpPr>
        <p:spPr>
          <a:xfrm>
            <a:off x="7569666" y="2030848"/>
            <a:ext cx="357930" cy="268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A1CF276E-2591-2F52-1A4D-E48D15A4A0C8}"/>
              </a:ext>
            </a:extLst>
          </p:cNvPr>
          <p:cNvSpPr/>
          <p:nvPr/>
        </p:nvSpPr>
        <p:spPr>
          <a:xfrm>
            <a:off x="8769991" y="2030136"/>
            <a:ext cx="499844" cy="268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D6B9545E-C5BD-BB9E-59CC-82290E6AA01F}"/>
              </a:ext>
            </a:extLst>
          </p:cNvPr>
          <p:cNvSpPr/>
          <p:nvPr/>
        </p:nvSpPr>
        <p:spPr>
          <a:xfrm>
            <a:off x="9774922" y="2021745"/>
            <a:ext cx="357930" cy="268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55C6CC6E-F7AF-B5C0-F0AC-E1FDF2BA7990}"/>
                  </a:ext>
                </a:extLst>
              </p:cNvPr>
              <p:cNvSpPr txBox="1">
                <a:spLocks/>
              </p:cNvSpPr>
              <p:nvPr/>
            </p:nvSpPr>
            <p:spPr>
              <a:xfrm>
                <a:off x="2598234" y="2973561"/>
                <a:ext cx="6690733" cy="3319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i="1" dirty="0">
                    <a:latin typeface="Times New Roman" panose="02020603050405020304" pitchFamily="18" charset="0"/>
                    <a:ea typeface="Calibri" panose="020F0502020204030204" pitchFamily="34" charset="0"/>
                    <a:cs typeface="Arial" panose="020B0604020202020204" pitchFamily="34" charset="0"/>
                  </a:rPr>
                  <a:t>i</a:t>
                </a:r>
                <a:r>
                  <a:rPr lang="en-GB" sz="1800" dirty="0">
                    <a:latin typeface="Times New Roman" panose="02020603050405020304" pitchFamily="18" charset="0"/>
                    <a:ea typeface="Calibri" panose="020F0502020204030204" pitchFamily="34" charset="0"/>
                    <a:cs typeface="Arial" panose="020B0604020202020204" pitchFamily="34" charset="0"/>
                  </a:rPr>
                  <a:t> </a:t>
                </a:r>
                <a:r>
                  <a:rPr lang="en-GB" sz="1800" dirty="0">
                    <a:latin typeface="Cambria Math" panose="02040503050406030204" pitchFamily="18" charset="0"/>
                    <a:ea typeface="Calibri" panose="020F0502020204030204" pitchFamily="34" charset="0"/>
                    <a:cs typeface="Cambria Math" panose="02040503050406030204" pitchFamily="18" charset="0"/>
                  </a:rPr>
                  <a:t>∈</a:t>
                </a:r>
                <a:r>
                  <a:rPr lang="en-GB" sz="1800" dirty="0">
                    <a:latin typeface="Times New Roman" panose="02020603050405020304" pitchFamily="18" charset="0"/>
                    <a:ea typeface="Calibri" panose="020F0502020204030204" pitchFamily="34" charset="0"/>
                    <a:cs typeface="Arial" panose="020B0604020202020204" pitchFamily="34" charset="0"/>
                  </a:rPr>
                  <a:t> {1, ... , </a:t>
                </a:r>
                <a:r>
                  <a:rPr lang="en-GB" sz="1800" i="1" dirty="0">
                    <a:latin typeface="Times New Roman" panose="02020603050405020304" pitchFamily="18" charset="0"/>
                    <a:ea typeface="Calibri" panose="020F0502020204030204" pitchFamily="34" charset="0"/>
                    <a:cs typeface="Arial" panose="020B0604020202020204" pitchFamily="34" charset="0"/>
                  </a:rPr>
                  <a:t>N</a:t>
                </a:r>
                <a:r>
                  <a:rPr lang="en-GB" sz="1800" dirty="0">
                    <a:latin typeface="Times New Roman" panose="02020603050405020304" pitchFamily="18" charset="0"/>
                    <a:ea typeface="Calibri" panose="020F0502020204030204" pitchFamily="34" charset="0"/>
                    <a:cs typeface="Arial" panose="020B0604020202020204" pitchFamily="34" charset="0"/>
                  </a:rPr>
                  <a:t>} is an index for individuals, </a:t>
                </a:r>
              </a:p>
              <a:p>
                <a:r>
                  <a:rPr lang="en-GB" sz="1800" i="1" dirty="0">
                    <a:latin typeface="Times New Roman" panose="02020603050405020304" pitchFamily="18" charset="0"/>
                    <a:ea typeface="Calibri" panose="020F0502020204030204" pitchFamily="34" charset="0"/>
                    <a:cs typeface="Arial" panose="020B0604020202020204" pitchFamily="34" charset="0"/>
                  </a:rPr>
                  <a:t>m</a:t>
                </a:r>
                <a:r>
                  <a:rPr lang="en-GB" sz="1800" dirty="0">
                    <a:latin typeface="Times New Roman" panose="02020603050405020304" pitchFamily="18" charset="0"/>
                    <a:ea typeface="Calibri" panose="020F0502020204030204" pitchFamily="34" charset="0"/>
                    <a:cs typeface="Arial" panose="020B0604020202020204" pitchFamily="34" charset="0"/>
                  </a:rPr>
                  <a:t> </a:t>
                </a:r>
                <a:r>
                  <a:rPr lang="en-GB" sz="1800" dirty="0">
                    <a:latin typeface="Cambria Math" panose="02040503050406030204" pitchFamily="18" charset="0"/>
                    <a:ea typeface="Calibri" panose="020F0502020204030204" pitchFamily="34" charset="0"/>
                    <a:cs typeface="Cambria Math" panose="02040503050406030204" pitchFamily="18" charset="0"/>
                  </a:rPr>
                  <a:t>∈</a:t>
                </a:r>
                <a:r>
                  <a:rPr lang="en-GB" sz="1800" dirty="0">
                    <a:latin typeface="Times New Roman" panose="02020603050405020304" pitchFamily="18" charset="0"/>
                    <a:ea typeface="Calibri" panose="020F0502020204030204" pitchFamily="34" charset="0"/>
                    <a:cs typeface="Arial" panose="020B0604020202020204" pitchFamily="34" charset="0"/>
                  </a:rPr>
                  <a:t> {1, ... , </a:t>
                </a:r>
                <a:r>
                  <a:rPr lang="en-GB" sz="1800" i="1" dirty="0">
                    <a:latin typeface="Times New Roman" panose="02020603050405020304" pitchFamily="18" charset="0"/>
                    <a:ea typeface="Calibri" panose="020F0502020204030204" pitchFamily="34" charset="0"/>
                    <a:cs typeface="Arial" panose="020B0604020202020204" pitchFamily="34" charset="0"/>
                  </a:rPr>
                  <a:t>M</a:t>
                </a:r>
                <a:r>
                  <a:rPr lang="en-GB" sz="1800" dirty="0">
                    <a:latin typeface="Times New Roman" panose="02020603050405020304" pitchFamily="18" charset="0"/>
                    <a:ea typeface="Calibri" panose="020F0502020204030204" pitchFamily="34" charset="0"/>
                    <a:cs typeface="Arial" panose="020B0604020202020204" pitchFamily="34" charset="0"/>
                  </a:rPr>
                  <a:t>} is an index for municipalities, </a:t>
                </a:r>
              </a:p>
              <a:p>
                <a:r>
                  <a:rPr lang="en-GB" sz="1800" i="1" dirty="0">
                    <a:latin typeface="Times New Roman" panose="02020603050405020304" pitchFamily="18" charset="0"/>
                    <a:ea typeface="Calibri" panose="020F0502020204030204" pitchFamily="34" charset="0"/>
                    <a:cs typeface="Arial" panose="020B0604020202020204" pitchFamily="34" charset="0"/>
                  </a:rPr>
                  <a:t>t</a:t>
                </a:r>
                <a:r>
                  <a:rPr lang="en-GB" sz="1800" dirty="0">
                    <a:latin typeface="Times New Roman" panose="02020603050405020304" pitchFamily="18" charset="0"/>
                    <a:ea typeface="Calibri" panose="020F0502020204030204" pitchFamily="34" charset="0"/>
                    <a:cs typeface="Arial" panose="020B0604020202020204" pitchFamily="34" charset="0"/>
                  </a:rPr>
                  <a:t> </a:t>
                </a:r>
                <a:r>
                  <a:rPr lang="en-GB" sz="1800" dirty="0">
                    <a:latin typeface="Cambria Math" panose="02040503050406030204" pitchFamily="18" charset="0"/>
                    <a:ea typeface="Calibri" panose="020F0502020204030204" pitchFamily="34" charset="0"/>
                    <a:cs typeface="Cambria Math" panose="02040503050406030204" pitchFamily="18" charset="0"/>
                  </a:rPr>
                  <a:t>∈</a:t>
                </a:r>
                <a:r>
                  <a:rPr lang="en-GB" sz="1800" dirty="0">
                    <a:latin typeface="Times New Roman" panose="02020603050405020304" pitchFamily="18" charset="0"/>
                    <a:ea typeface="Calibri" panose="020F0502020204030204" pitchFamily="34" charset="0"/>
                    <a:cs typeface="Arial" panose="020B0604020202020204" pitchFamily="34" charset="0"/>
                  </a:rPr>
                  <a:t> {2005 1Q, 2010 1Q, 2015 1Q, 2019 1Q} is an index for the specific years and quarters that were considered for this study, </a:t>
                </a:r>
              </a:p>
              <a:p>
                <a:r>
                  <a:rPr lang="en-GB" sz="1800" i="1" dirty="0">
                    <a:latin typeface="Times New Roman" panose="02020603050405020304" pitchFamily="18" charset="0"/>
                    <a:ea typeface="Calibri" panose="020F0502020204030204" pitchFamily="34" charset="0"/>
                    <a:cs typeface="Arial" panose="020B0604020202020204" pitchFamily="34" charset="0"/>
                  </a:rPr>
                  <a:t>s</a:t>
                </a:r>
                <a:r>
                  <a:rPr lang="en-GB" sz="1800" dirty="0">
                    <a:latin typeface="Times New Roman" panose="02020603050405020304" pitchFamily="18" charset="0"/>
                    <a:ea typeface="Calibri" panose="020F0502020204030204" pitchFamily="34" charset="0"/>
                    <a:cs typeface="Arial" panose="020B0604020202020204" pitchFamily="34" charset="0"/>
                  </a:rPr>
                  <a:t> </a:t>
                </a:r>
                <a:r>
                  <a:rPr lang="en-GB" sz="1800" dirty="0">
                    <a:latin typeface="Cambria Math" panose="02040503050406030204" pitchFamily="18" charset="0"/>
                    <a:ea typeface="Calibri" panose="020F0502020204030204" pitchFamily="34" charset="0"/>
                    <a:cs typeface="Cambria Math" panose="02040503050406030204" pitchFamily="18" charset="0"/>
                  </a:rPr>
                  <a:t>∈</a:t>
                </a:r>
                <a:r>
                  <a:rPr lang="en-GB" sz="1800" dirty="0">
                    <a:latin typeface="Times New Roman" panose="02020603050405020304" pitchFamily="18" charset="0"/>
                    <a:ea typeface="Calibri" panose="020F0502020204030204" pitchFamily="34" charset="0"/>
                    <a:cs typeface="Arial" panose="020B0604020202020204" pitchFamily="34" charset="0"/>
                  </a:rPr>
                  <a:t> {agriculture, industry, services} is an index that captures the percentage of jobs in each economic sector </a:t>
                </a:r>
              </a:p>
              <a:p>
                <a:r>
                  <a:rPr lang="en-GB" sz="1800" i="1" dirty="0">
                    <a:latin typeface="Times New Roman" panose="02020603050405020304" pitchFamily="18" charset="0"/>
                    <a:ea typeface="Calibri" panose="020F0502020204030204" pitchFamily="34" charset="0"/>
                    <a:cs typeface="Arial" panose="020B0604020202020204" pitchFamily="34" charset="0"/>
                  </a:rPr>
                  <a:t>e</a:t>
                </a:r>
                <a:r>
                  <a:rPr lang="en-GB" sz="1800" dirty="0">
                    <a:latin typeface="Times New Roman" panose="02020603050405020304" pitchFamily="18" charset="0"/>
                    <a:ea typeface="Calibri" panose="020F0502020204030204" pitchFamily="34" charset="0"/>
                    <a:cs typeface="Arial" panose="020B0604020202020204" pitchFamily="34" charset="0"/>
                  </a:rPr>
                  <a:t> </a:t>
                </a:r>
                <a:r>
                  <a:rPr lang="en-GB" sz="1800" dirty="0">
                    <a:latin typeface="Cambria Math" panose="02040503050406030204" pitchFamily="18" charset="0"/>
                    <a:ea typeface="Calibri" panose="020F0502020204030204" pitchFamily="34" charset="0"/>
                    <a:cs typeface="Cambria Math" panose="02040503050406030204" pitchFamily="18" charset="0"/>
                  </a:rPr>
                  <a:t>∈ </a:t>
                </a:r>
                <a:r>
                  <a:rPr lang="en-GB" sz="1800" dirty="0">
                    <a:latin typeface="Times New Roman" panose="02020603050405020304" pitchFamily="18" charset="0"/>
                    <a:ea typeface="Calibri" panose="020F0502020204030204" pitchFamily="34" charset="0"/>
                    <a:cs typeface="Arial" panose="020B0604020202020204" pitchFamily="34" charset="0"/>
                  </a:rPr>
                  <a:t>{1, ... , </a:t>
                </a:r>
                <a:r>
                  <a:rPr lang="en-GB" sz="1800" i="1" dirty="0">
                    <a:latin typeface="Times New Roman" panose="02020603050405020304" pitchFamily="18" charset="0"/>
                    <a:ea typeface="Calibri" panose="020F0502020204030204" pitchFamily="34" charset="0"/>
                    <a:cs typeface="Arial" panose="020B0604020202020204" pitchFamily="34" charset="0"/>
                  </a:rPr>
                  <a:t>32</a:t>
                </a:r>
                <a:r>
                  <a:rPr lang="en-GB" sz="1800" dirty="0">
                    <a:latin typeface="Times New Roman" panose="02020603050405020304" pitchFamily="18" charset="0"/>
                    <a:ea typeface="Calibri" panose="020F0502020204030204" pitchFamily="34" charset="0"/>
                    <a:cs typeface="Arial" panose="020B0604020202020204" pitchFamily="34" charset="0"/>
                  </a:rPr>
                  <a:t>} is an index for the 32 states in Mexico.</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p>
              <a:p>
                <a14:m>
                  <m:oMath xmlns:m="http://schemas.openxmlformats.org/officeDocument/2006/math">
                    <m:r>
                      <a:rPr lang="en-US" sz="1800" i="1">
                        <a:latin typeface="Cambria Math" panose="02040503050406030204" pitchFamily="18" charset="0"/>
                        <a:ea typeface="Calibri" panose="020F0502020204030204" pitchFamily="34" charset="0"/>
                        <a:cs typeface="Times New Roman" panose="02020603050405020304" pitchFamily="18" charset="0"/>
                      </a:rPr>
                      <m:t>𝜇</m:t>
                    </m:r>
                  </m:oMath>
                </a14:m>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a:latin typeface="Times New Roman" panose="02020603050405020304" pitchFamily="18" charset="0"/>
                    <a:ea typeface="Calibri" panose="020F0502020204030204" pitchFamily="34" charset="0"/>
                    <a:cs typeface="Arial" panose="020B0604020202020204" pitchFamily="34" charset="0"/>
                  </a:rPr>
                  <a:t>represents the fixed effects included in the model.</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p>
              <a:p>
                <a:endParaRPr lang="en-GB" dirty="0"/>
              </a:p>
            </p:txBody>
          </p:sp>
        </mc:Choice>
        <mc:Fallback xmlns="">
          <p:sp>
            <p:nvSpPr>
              <p:cNvPr id="13" name="Content Placeholder 2">
                <a:extLst>
                  <a:ext uri="{FF2B5EF4-FFF2-40B4-BE49-F238E27FC236}">
                    <a16:creationId xmlns:a16="http://schemas.microsoft.com/office/drawing/2014/main" id="{55C6CC6E-F7AF-B5C0-F0AC-E1FDF2BA7990}"/>
                  </a:ext>
                </a:extLst>
              </p:cNvPr>
              <p:cNvSpPr txBox="1">
                <a:spLocks noRot="1" noChangeAspect="1" noMove="1" noResize="1" noEditPoints="1" noAdjustHandles="1" noChangeArrowheads="1" noChangeShapeType="1" noTextEdit="1"/>
              </p:cNvSpPr>
              <p:nvPr/>
            </p:nvSpPr>
            <p:spPr>
              <a:xfrm>
                <a:off x="2598234" y="2973561"/>
                <a:ext cx="6690733" cy="3319074"/>
              </a:xfrm>
              <a:prstGeom prst="rect">
                <a:avLst/>
              </a:prstGeom>
              <a:blipFill>
                <a:blip r:embed="rId3"/>
                <a:stretch>
                  <a:fillRect l="-546" t="-2022"/>
                </a:stretch>
              </a:blipFill>
            </p:spPr>
            <p:txBody>
              <a:bodyPr/>
              <a:lstStyle/>
              <a:p>
                <a:r>
                  <a:rPr lang="en-GB">
                    <a:noFill/>
                  </a:rPr>
                  <a:t> </a:t>
                </a:r>
              </a:p>
            </p:txBody>
          </p:sp>
        </mc:Fallback>
      </mc:AlternateContent>
    </p:spTree>
    <p:extLst>
      <p:ext uri="{BB962C8B-B14F-4D97-AF65-F5344CB8AC3E}">
        <p14:creationId xmlns:p14="http://schemas.microsoft.com/office/powerpoint/2010/main" val="80041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B5675-CEDB-4048-A950-7DDE60E6592A}"/>
              </a:ext>
            </a:extLst>
          </p:cNvPr>
          <p:cNvSpPr>
            <a:spLocks noGrp="1"/>
          </p:cNvSpPr>
          <p:nvPr>
            <p:ph type="title"/>
          </p:nvPr>
        </p:nvSpPr>
        <p:spPr>
          <a:xfrm>
            <a:off x="838200" y="365125"/>
            <a:ext cx="4899870" cy="1325563"/>
          </a:xfrm>
        </p:spPr>
        <p:txBody>
          <a:bodyPr/>
          <a:lstStyle/>
          <a:p>
            <a:r>
              <a:rPr lang="es-MX" b="1" dirty="0" err="1">
                <a:latin typeface="Times New Roman" panose="02020603050405020304" pitchFamily="18" charset="0"/>
                <a:cs typeface="Times New Roman" panose="02020603050405020304" pitchFamily="18" charset="0"/>
              </a:rPr>
              <a:t>Research</a:t>
            </a:r>
            <a:r>
              <a:rPr lang="es-MX" b="1" dirty="0">
                <a:latin typeface="Times New Roman" panose="02020603050405020304" pitchFamily="18" charset="0"/>
                <a:cs typeface="Times New Roman" panose="02020603050405020304" pitchFamily="18" charset="0"/>
              </a:rPr>
              <a:t> </a:t>
            </a:r>
            <a:r>
              <a:rPr lang="es-MX" b="1" dirty="0" err="1">
                <a:latin typeface="Times New Roman" panose="02020603050405020304" pitchFamily="18" charset="0"/>
                <a:cs typeface="Times New Roman" panose="02020603050405020304" pitchFamily="18" charset="0"/>
              </a:rPr>
              <a:t>Problem</a:t>
            </a:r>
            <a:endParaRPr lang="en-US" b="1"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FB777071-FBBE-453A-A15E-3E50F002E7D6}"/>
              </a:ext>
            </a:extLst>
          </p:cNvPr>
          <p:cNvSpPr>
            <a:spLocks noGrp="1"/>
          </p:cNvSpPr>
          <p:nvPr>
            <p:ph idx="1"/>
          </p:nvPr>
        </p:nvSpPr>
        <p:spPr>
          <a:xfrm>
            <a:off x="838200" y="1822489"/>
            <a:ext cx="4815980" cy="2827127"/>
          </a:xfrm>
        </p:spPr>
        <p:txBody>
          <a:bodyPr>
            <a:normAutofit/>
          </a:bodyPr>
          <a:lstStyle/>
          <a:p>
            <a:pPr marL="0" indent="0">
              <a:buNone/>
            </a:pPr>
            <a:r>
              <a:rPr lang="en-GB" sz="3200" dirty="0">
                <a:effectLst/>
                <a:latin typeface="Times New Roman" panose="02020603050405020304" pitchFamily="18" charset="0"/>
                <a:ea typeface="Calibri" panose="020F0502020204030204" pitchFamily="34" charset="0"/>
              </a:rPr>
              <a:t>Moreover, Mexican women dedicate the </a:t>
            </a:r>
            <a:r>
              <a:rPr lang="en-GB" sz="3200" b="1" dirty="0">
                <a:solidFill>
                  <a:srgbClr val="FF0000"/>
                </a:solidFill>
                <a:effectLst/>
                <a:latin typeface="Times New Roman" panose="02020603050405020304" pitchFamily="18" charset="0"/>
                <a:ea typeface="Calibri" panose="020F0502020204030204" pitchFamily="34" charset="0"/>
              </a:rPr>
              <a:t>highest</a:t>
            </a:r>
            <a:r>
              <a:rPr lang="en-GB" sz="3200" dirty="0">
                <a:effectLst/>
                <a:latin typeface="Times New Roman" panose="02020603050405020304" pitchFamily="18" charset="0"/>
                <a:ea typeface="Calibri" panose="020F0502020204030204" pitchFamily="34" charset="0"/>
              </a:rPr>
              <a:t> number of hours to unpaid work in the whole region</a:t>
            </a:r>
            <a:r>
              <a:rPr lang="en-GB" sz="3200" dirty="0">
                <a:latin typeface="Times New Roman" panose="02020603050405020304" pitchFamily="18" charset="0"/>
                <a:ea typeface="Calibri" panose="020F0502020204030204" pitchFamily="34" charset="0"/>
              </a:rPr>
              <a:t>.</a:t>
            </a:r>
            <a:endParaRPr lang="en-GB" sz="3200" dirty="0">
              <a:effectLst/>
              <a:latin typeface="Times New Roman" panose="02020603050405020304" pitchFamily="18" charset="0"/>
              <a:ea typeface="Calibri" panose="020F0502020204030204" pitchFamily="34" charset="0"/>
            </a:endParaRPr>
          </a:p>
        </p:txBody>
      </p:sp>
      <p:pic>
        <p:nvPicPr>
          <p:cNvPr id="4" name="Imagen 3" descr="Gráfico, Gráfico de superficie&#10;&#10;Descripción generada automáticamente">
            <a:extLst>
              <a:ext uri="{FF2B5EF4-FFF2-40B4-BE49-F238E27FC236}">
                <a16:creationId xmlns:a16="http://schemas.microsoft.com/office/drawing/2014/main" id="{9DA9EF5D-DCA1-4033-B8A1-4E715596F37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690688"/>
            <a:ext cx="5326011" cy="3999657"/>
          </a:xfrm>
          <a:prstGeom prst="rect">
            <a:avLst/>
          </a:prstGeom>
          <a:noFill/>
          <a:ln>
            <a:noFill/>
          </a:ln>
        </p:spPr>
      </p:pic>
    </p:spTree>
    <p:extLst>
      <p:ext uri="{BB962C8B-B14F-4D97-AF65-F5344CB8AC3E}">
        <p14:creationId xmlns:p14="http://schemas.microsoft.com/office/powerpoint/2010/main" val="22033279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801C-7A22-A098-298F-E01D7A46AAC0}"/>
              </a:ext>
            </a:extLst>
          </p:cNvPr>
          <p:cNvSpPr>
            <a:spLocks noGrp="1"/>
          </p:cNvSpPr>
          <p:nvPr>
            <p:ph type="title"/>
          </p:nvPr>
        </p:nvSpPr>
        <p:spPr/>
        <p:txBody>
          <a:bodyPr/>
          <a:lstStyle/>
          <a:p>
            <a:r>
              <a:rPr lang="en-GB" dirty="0"/>
              <a:t>Missing control variables in the model</a:t>
            </a:r>
          </a:p>
        </p:txBody>
      </p:sp>
      <p:sp>
        <p:nvSpPr>
          <p:cNvPr id="3" name="Content Placeholder 2">
            <a:extLst>
              <a:ext uri="{FF2B5EF4-FFF2-40B4-BE49-F238E27FC236}">
                <a16:creationId xmlns:a16="http://schemas.microsoft.com/office/drawing/2014/main" id="{D5688381-A978-F8CB-5ADB-D9C0A74F6335}"/>
              </a:ext>
            </a:extLst>
          </p:cNvPr>
          <p:cNvSpPr>
            <a:spLocks noGrp="1"/>
          </p:cNvSpPr>
          <p:nvPr>
            <p:ph idx="1"/>
          </p:nvPr>
        </p:nvSpPr>
        <p:spPr/>
        <p:txBody>
          <a:bodyPr/>
          <a:lstStyle/>
          <a:p>
            <a:r>
              <a:rPr lang="en-GB" sz="1800" b="0" i="0" u="none" strike="noStrike" baseline="0" dirty="0">
                <a:solidFill>
                  <a:srgbClr val="231F20"/>
                </a:solidFill>
                <a:latin typeface="NewBaskerville-Roman"/>
              </a:rPr>
              <a:t>The presence of a teenage girl in the household.</a:t>
            </a:r>
          </a:p>
          <a:p>
            <a:r>
              <a:rPr lang="en-GB" sz="1800" b="0" i="0" u="none" strike="noStrike" baseline="0" dirty="0">
                <a:solidFill>
                  <a:srgbClr val="231F20"/>
                </a:solidFill>
                <a:latin typeface="NewBaskerville-Roman"/>
              </a:rPr>
              <a:t>The presence of an elderly person in the household.</a:t>
            </a:r>
          </a:p>
          <a:p>
            <a:endParaRPr lang="en-GB" dirty="0"/>
          </a:p>
        </p:txBody>
      </p:sp>
    </p:spTree>
    <p:extLst>
      <p:ext uri="{BB962C8B-B14F-4D97-AF65-F5344CB8AC3E}">
        <p14:creationId xmlns:p14="http://schemas.microsoft.com/office/powerpoint/2010/main" val="3039696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DAF782-0DFE-9569-86F3-67E8D8CA5842}"/>
              </a:ext>
            </a:extLst>
          </p:cNvPr>
          <p:cNvSpPr txBox="1">
            <a:spLocks/>
          </p:cNvSpPr>
          <p:nvPr/>
        </p:nvSpPr>
        <p:spPr>
          <a:xfrm>
            <a:off x="838200" y="25127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Results</a:t>
            </a:r>
          </a:p>
        </p:txBody>
      </p:sp>
    </p:spTree>
    <p:extLst>
      <p:ext uri="{BB962C8B-B14F-4D97-AF65-F5344CB8AC3E}">
        <p14:creationId xmlns:p14="http://schemas.microsoft.com/office/powerpoint/2010/main" val="30780934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CBEE070-445D-E7F5-C5E1-8BBF743655ED}"/>
              </a:ext>
            </a:extLst>
          </p:cNvPr>
          <p:cNvPicPr>
            <a:picLocks noChangeAspect="1"/>
          </p:cNvPicPr>
          <p:nvPr/>
        </p:nvPicPr>
        <p:blipFill>
          <a:blip r:embed="rId2"/>
          <a:stretch>
            <a:fillRect/>
          </a:stretch>
        </p:blipFill>
        <p:spPr>
          <a:xfrm>
            <a:off x="242887" y="1282379"/>
            <a:ext cx="11706225" cy="5048250"/>
          </a:xfrm>
          <a:prstGeom prst="rect">
            <a:avLst/>
          </a:prstGeom>
        </p:spPr>
      </p:pic>
      <p:sp>
        <p:nvSpPr>
          <p:cNvPr id="8" name="Content Placeholder 2">
            <a:extLst>
              <a:ext uri="{FF2B5EF4-FFF2-40B4-BE49-F238E27FC236}">
                <a16:creationId xmlns:a16="http://schemas.microsoft.com/office/drawing/2014/main" id="{BC61580C-6D74-9942-225B-AE56A77AFF39}"/>
              </a:ext>
            </a:extLst>
          </p:cNvPr>
          <p:cNvSpPr txBox="1">
            <a:spLocks/>
          </p:cNvSpPr>
          <p:nvPr/>
        </p:nvSpPr>
        <p:spPr>
          <a:xfrm>
            <a:off x="913701" y="382719"/>
            <a:ext cx="10515600" cy="75818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4000" dirty="0">
                <a:latin typeface="Garamond" panose="02020404030301010803" pitchFamily="18" charset="0"/>
              </a:rPr>
              <a:t>Likelihood of being economically active depending on </a:t>
            </a:r>
            <a:br>
              <a:rPr lang="en-GB" sz="4000" dirty="0">
                <a:latin typeface="Garamond" panose="02020404030301010803" pitchFamily="18" charset="0"/>
              </a:rPr>
            </a:br>
            <a:r>
              <a:rPr lang="en-GB" sz="4000" dirty="0">
                <a:latin typeface="Garamond" panose="02020404030301010803" pitchFamily="18" charset="0"/>
              </a:rPr>
              <a:t>sectoral distribution of employment and sex. </a:t>
            </a:r>
          </a:p>
        </p:txBody>
      </p:sp>
    </p:spTree>
    <p:extLst>
      <p:ext uri="{BB962C8B-B14F-4D97-AF65-F5344CB8AC3E}">
        <p14:creationId xmlns:p14="http://schemas.microsoft.com/office/powerpoint/2010/main" val="24235275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A518B-D82A-924E-8FD7-26C0C8A3C920}"/>
              </a:ext>
            </a:extLst>
          </p:cNvPr>
          <p:cNvSpPr>
            <a:spLocks noGrp="1"/>
          </p:cNvSpPr>
          <p:nvPr>
            <p:ph type="title"/>
          </p:nvPr>
        </p:nvSpPr>
        <p:spPr>
          <a:xfrm>
            <a:off x="578141" y="1724039"/>
            <a:ext cx="10515600" cy="4517370"/>
          </a:xfrm>
        </p:spPr>
        <p:txBody>
          <a:bodyPr>
            <a:normAutofit/>
          </a:bodyPr>
          <a:lstStyle/>
          <a:p>
            <a:pPr algn="ctr"/>
            <a:r>
              <a:rPr lang="en-GB" b="1" dirty="0">
                <a:solidFill>
                  <a:srgbClr val="FF0000"/>
                </a:solidFill>
              </a:rPr>
              <a:t>Average marginal probability </a:t>
            </a:r>
            <a:br>
              <a:rPr lang="en-GB" dirty="0"/>
            </a:br>
            <a:r>
              <a:rPr lang="en-GB" dirty="0"/>
              <a:t>of being economically </a:t>
            </a:r>
            <a:br>
              <a:rPr lang="en-GB" dirty="0"/>
            </a:br>
            <a:r>
              <a:rPr lang="en-GB" dirty="0"/>
              <a:t>estimated at the means </a:t>
            </a:r>
            <a:br>
              <a:rPr lang="en-GB" dirty="0"/>
            </a:br>
            <a:r>
              <a:rPr lang="en-GB" dirty="0"/>
              <a:t>of the covariates </a:t>
            </a:r>
            <a:br>
              <a:rPr lang="en-GB" dirty="0"/>
            </a:br>
            <a:r>
              <a:rPr lang="en-GB" sz="1800" dirty="0"/>
              <a:t>(depending on sex and the % of jobs in </a:t>
            </a:r>
            <a:br>
              <a:rPr lang="en-GB" sz="1800" dirty="0"/>
            </a:br>
            <a:r>
              <a:rPr lang="en-GB" sz="1800" dirty="0"/>
              <a:t>agriculture, industry, and services</a:t>
            </a:r>
            <a:br>
              <a:rPr lang="en-GB" sz="1800" dirty="0"/>
            </a:br>
            <a:r>
              <a:rPr lang="en-GB" sz="1800" dirty="0"/>
              <a:t>at the municipal level)</a:t>
            </a:r>
            <a:endParaRPr lang="en-GB" dirty="0"/>
          </a:p>
        </p:txBody>
      </p:sp>
      <p:sp>
        <p:nvSpPr>
          <p:cNvPr id="4" name="Title 1">
            <a:extLst>
              <a:ext uri="{FF2B5EF4-FFF2-40B4-BE49-F238E27FC236}">
                <a16:creationId xmlns:a16="http://schemas.microsoft.com/office/drawing/2014/main" id="{1362F5A5-5AD3-F135-719A-38D8DD4A9A1D}"/>
              </a:ext>
            </a:extLst>
          </p:cNvPr>
          <p:cNvSpPr txBox="1">
            <a:spLocks/>
          </p:cNvSpPr>
          <p:nvPr/>
        </p:nvSpPr>
        <p:spPr>
          <a:xfrm>
            <a:off x="460696" y="39847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Results</a:t>
            </a:r>
          </a:p>
        </p:txBody>
      </p:sp>
    </p:spTree>
    <p:extLst>
      <p:ext uri="{BB962C8B-B14F-4D97-AF65-F5344CB8AC3E}">
        <p14:creationId xmlns:p14="http://schemas.microsoft.com/office/powerpoint/2010/main" val="5081520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111E3C-7242-6A1E-89B6-0826799F3C2B}"/>
              </a:ext>
            </a:extLst>
          </p:cNvPr>
          <p:cNvPicPr>
            <a:picLocks noChangeAspect="1"/>
          </p:cNvPicPr>
          <p:nvPr/>
        </p:nvPicPr>
        <p:blipFill>
          <a:blip r:embed="rId2"/>
          <a:stretch>
            <a:fillRect/>
          </a:stretch>
        </p:blipFill>
        <p:spPr>
          <a:xfrm>
            <a:off x="946478" y="0"/>
            <a:ext cx="3805963" cy="6858000"/>
          </a:xfrm>
          <a:prstGeom prst="rect">
            <a:avLst/>
          </a:prstGeom>
        </p:spPr>
      </p:pic>
      <p:pic>
        <p:nvPicPr>
          <p:cNvPr id="11" name="Picture 10">
            <a:extLst>
              <a:ext uri="{FF2B5EF4-FFF2-40B4-BE49-F238E27FC236}">
                <a16:creationId xmlns:a16="http://schemas.microsoft.com/office/drawing/2014/main" id="{6F9C5F1D-975C-5500-58CF-C30B82B60B65}"/>
              </a:ext>
            </a:extLst>
          </p:cNvPr>
          <p:cNvPicPr>
            <a:picLocks noChangeAspect="1"/>
          </p:cNvPicPr>
          <p:nvPr/>
        </p:nvPicPr>
        <p:blipFill>
          <a:blip r:embed="rId3"/>
          <a:stretch>
            <a:fillRect/>
          </a:stretch>
        </p:blipFill>
        <p:spPr>
          <a:xfrm>
            <a:off x="6580559" y="0"/>
            <a:ext cx="3829386" cy="6858000"/>
          </a:xfrm>
          <a:prstGeom prst="rect">
            <a:avLst/>
          </a:prstGeom>
        </p:spPr>
      </p:pic>
    </p:spTree>
    <p:extLst>
      <p:ext uri="{BB962C8B-B14F-4D97-AF65-F5344CB8AC3E}">
        <p14:creationId xmlns:p14="http://schemas.microsoft.com/office/powerpoint/2010/main" val="26471500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CBB4E4-C2B4-B36B-B0FE-7752EE61E4E6}"/>
              </a:ext>
            </a:extLst>
          </p:cNvPr>
          <p:cNvPicPr>
            <a:picLocks noChangeAspect="1"/>
          </p:cNvPicPr>
          <p:nvPr/>
        </p:nvPicPr>
        <p:blipFill>
          <a:blip r:embed="rId2"/>
          <a:stretch>
            <a:fillRect/>
          </a:stretch>
        </p:blipFill>
        <p:spPr>
          <a:xfrm>
            <a:off x="1265109" y="0"/>
            <a:ext cx="3675921" cy="6484394"/>
          </a:xfrm>
          <a:prstGeom prst="rect">
            <a:avLst/>
          </a:prstGeom>
        </p:spPr>
      </p:pic>
      <p:pic>
        <p:nvPicPr>
          <p:cNvPr id="7" name="Picture 6">
            <a:extLst>
              <a:ext uri="{FF2B5EF4-FFF2-40B4-BE49-F238E27FC236}">
                <a16:creationId xmlns:a16="http://schemas.microsoft.com/office/drawing/2014/main" id="{68F4BC3D-437D-CC82-BF96-C07497EF8CD1}"/>
              </a:ext>
            </a:extLst>
          </p:cNvPr>
          <p:cNvPicPr>
            <a:picLocks noChangeAspect="1"/>
          </p:cNvPicPr>
          <p:nvPr/>
        </p:nvPicPr>
        <p:blipFill>
          <a:blip r:embed="rId3"/>
          <a:stretch>
            <a:fillRect/>
          </a:stretch>
        </p:blipFill>
        <p:spPr>
          <a:xfrm>
            <a:off x="6481121" y="0"/>
            <a:ext cx="3675922" cy="6858000"/>
          </a:xfrm>
          <a:prstGeom prst="rect">
            <a:avLst/>
          </a:prstGeom>
        </p:spPr>
      </p:pic>
    </p:spTree>
    <p:extLst>
      <p:ext uri="{BB962C8B-B14F-4D97-AF65-F5344CB8AC3E}">
        <p14:creationId xmlns:p14="http://schemas.microsoft.com/office/powerpoint/2010/main" val="888772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94F9D4-3D1F-F34B-3531-1A059CBCBD38}"/>
              </a:ext>
            </a:extLst>
          </p:cNvPr>
          <p:cNvSpPr txBox="1">
            <a:spLocks/>
          </p:cNvSpPr>
          <p:nvPr/>
        </p:nvSpPr>
        <p:spPr>
          <a:xfrm>
            <a:off x="0" y="398476"/>
            <a:ext cx="120549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Results</a:t>
            </a:r>
          </a:p>
        </p:txBody>
      </p:sp>
      <p:sp>
        <p:nvSpPr>
          <p:cNvPr id="5" name="Title 1">
            <a:extLst>
              <a:ext uri="{FF2B5EF4-FFF2-40B4-BE49-F238E27FC236}">
                <a16:creationId xmlns:a16="http://schemas.microsoft.com/office/drawing/2014/main" id="{A05ADBED-4252-CB75-84BD-F84C8D4A54FB}"/>
              </a:ext>
            </a:extLst>
          </p:cNvPr>
          <p:cNvSpPr>
            <a:spLocks noGrp="1"/>
          </p:cNvSpPr>
          <p:nvPr>
            <p:ph type="title"/>
          </p:nvPr>
        </p:nvSpPr>
        <p:spPr>
          <a:xfrm>
            <a:off x="0" y="1724039"/>
            <a:ext cx="12192000" cy="4810985"/>
          </a:xfrm>
        </p:spPr>
        <p:txBody>
          <a:bodyPr>
            <a:normAutofit fontScale="90000"/>
          </a:bodyPr>
          <a:lstStyle/>
          <a:p>
            <a:pPr algn="ctr"/>
            <a:r>
              <a:rPr lang="en-GB" b="1" dirty="0">
                <a:solidFill>
                  <a:srgbClr val="FF0000"/>
                </a:solidFill>
              </a:rPr>
              <a:t>MARGINSPLOT</a:t>
            </a:r>
            <a:br>
              <a:rPr lang="en-GB" b="1" dirty="0">
                <a:solidFill>
                  <a:srgbClr val="FF0000"/>
                </a:solidFill>
              </a:rPr>
            </a:br>
            <a:br>
              <a:rPr lang="en-GB" b="1" dirty="0"/>
            </a:br>
            <a:r>
              <a:rPr lang="en-GB" sz="3600" b="1" dirty="0"/>
              <a:t>Graphical representation of </a:t>
            </a:r>
            <a:br>
              <a:rPr lang="en-GB" sz="3600" b="1" dirty="0"/>
            </a:br>
            <a:r>
              <a:rPr lang="en-GB" sz="3600" b="1" dirty="0"/>
              <a:t>the average marginal probability </a:t>
            </a:r>
            <a:br>
              <a:rPr lang="en-GB" sz="3600" b="1" dirty="0"/>
            </a:br>
            <a:r>
              <a:rPr lang="en-GB" sz="3600" b="1" dirty="0"/>
              <a:t>of being economically active </a:t>
            </a:r>
            <a:br>
              <a:rPr lang="en-GB" sz="3600" b="1" dirty="0"/>
            </a:br>
            <a:r>
              <a:rPr lang="en-GB" sz="3600" b="1" dirty="0"/>
              <a:t>depending on sex and </a:t>
            </a:r>
            <a:br>
              <a:rPr lang="en-GB" sz="3600" b="1" dirty="0"/>
            </a:br>
            <a:r>
              <a:rPr lang="en-GB" sz="3600" b="1" dirty="0"/>
              <a:t>the percentage of jobs in </a:t>
            </a:r>
            <a:br>
              <a:rPr lang="en-GB" sz="3600" b="1" dirty="0"/>
            </a:br>
            <a:r>
              <a:rPr lang="en-GB" sz="3600" b="1" dirty="0"/>
              <a:t>agriculture, industry and services</a:t>
            </a:r>
            <a:br>
              <a:rPr lang="en-GB" sz="3600" b="1" dirty="0"/>
            </a:br>
            <a:br>
              <a:rPr lang="en-GB" sz="3600" b="1" dirty="0"/>
            </a:br>
            <a:r>
              <a:rPr lang="en-GB" sz="1300" b="1" dirty="0"/>
              <a:t>(</a:t>
            </a:r>
            <a:r>
              <a:rPr lang="en-GB" sz="1800" dirty="0"/>
              <a:t>estimated at the means of the covariates)</a:t>
            </a:r>
            <a:endParaRPr lang="en-GB" dirty="0"/>
          </a:p>
        </p:txBody>
      </p:sp>
    </p:spTree>
    <p:extLst>
      <p:ext uri="{BB962C8B-B14F-4D97-AF65-F5344CB8AC3E}">
        <p14:creationId xmlns:p14="http://schemas.microsoft.com/office/powerpoint/2010/main" val="1038976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46C06A4-6F7F-22BB-9A80-6F325F9F6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175" y="0"/>
            <a:ext cx="96456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347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DAF782-0DFE-9569-86F3-67E8D8CA5842}"/>
              </a:ext>
            </a:extLst>
          </p:cNvPr>
          <p:cNvSpPr txBox="1">
            <a:spLocks/>
          </p:cNvSpPr>
          <p:nvPr/>
        </p:nvSpPr>
        <p:spPr>
          <a:xfrm>
            <a:off x="838200" y="25127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Robustness check</a:t>
            </a:r>
          </a:p>
          <a:p>
            <a:pPr algn="ctr"/>
            <a:r>
              <a:rPr lang="en-GB" sz="4000" dirty="0"/>
              <a:t>following the approach of </a:t>
            </a:r>
            <a:r>
              <a:rPr lang="en-GB" sz="4000" dirty="0" err="1"/>
              <a:t>Roncolato</a:t>
            </a:r>
            <a:r>
              <a:rPr lang="en-GB" sz="4000" dirty="0"/>
              <a:t> (2016)</a:t>
            </a:r>
            <a:r>
              <a:rPr lang="en-GB" b="1" dirty="0"/>
              <a:t> </a:t>
            </a:r>
          </a:p>
        </p:txBody>
      </p:sp>
    </p:spTree>
    <p:extLst>
      <p:ext uri="{BB962C8B-B14F-4D97-AF65-F5344CB8AC3E}">
        <p14:creationId xmlns:p14="http://schemas.microsoft.com/office/powerpoint/2010/main" val="8090296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59C08A-F624-0037-3DD0-26D8B14A0AF7}"/>
              </a:ext>
            </a:extLst>
          </p:cNvPr>
          <p:cNvPicPr>
            <a:picLocks noChangeAspect="1"/>
          </p:cNvPicPr>
          <p:nvPr/>
        </p:nvPicPr>
        <p:blipFill>
          <a:blip r:embed="rId2"/>
          <a:stretch>
            <a:fillRect/>
          </a:stretch>
        </p:blipFill>
        <p:spPr>
          <a:xfrm>
            <a:off x="3725585" y="471968"/>
            <a:ext cx="5143500" cy="5695950"/>
          </a:xfrm>
          <a:prstGeom prst="rect">
            <a:avLst/>
          </a:prstGeom>
        </p:spPr>
      </p:pic>
    </p:spTree>
    <p:extLst>
      <p:ext uri="{BB962C8B-B14F-4D97-AF65-F5344CB8AC3E}">
        <p14:creationId xmlns:p14="http://schemas.microsoft.com/office/powerpoint/2010/main" val="101886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B5675-CEDB-4048-A950-7DDE60E6592A}"/>
              </a:ext>
            </a:extLst>
          </p:cNvPr>
          <p:cNvSpPr>
            <a:spLocks noGrp="1"/>
          </p:cNvSpPr>
          <p:nvPr>
            <p:ph type="title"/>
          </p:nvPr>
        </p:nvSpPr>
        <p:spPr>
          <a:xfrm>
            <a:off x="838200" y="365125"/>
            <a:ext cx="4899870" cy="1325563"/>
          </a:xfrm>
        </p:spPr>
        <p:txBody>
          <a:bodyPr/>
          <a:lstStyle/>
          <a:p>
            <a:r>
              <a:rPr lang="es-MX" b="1" dirty="0" err="1">
                <a:latin typeface="Times New Roman" panose="02020603050405020304" pitchFamily="18" charset="0"/>
                <a:cs typeface="Times New Roman" panose="02020603050405020304" pitchFamily="18" charset="0"/>
              </a:rPr>
              <a:t>Research</a:t>
            </a:r>
            <a:r>
              <a:rPr lang="es-MX" b="1" dirty="0">
                <a:latin typeface="Times New Roman" panose="02020603050405020304" pitchFamily="18" charset="0"/>
                <a:cs typeface="Times New Roman" panose="02020603050405020304" pitchFamily="18" charset="0"/>
              </a:rPr>
              <a:t> </a:t>
            </a:r>
            <a:r>
              <a:rPr lang="es-MX" b="1" dirty="0" err="1">
                <a:latin typeface="Times New Roman" panose="02020603050405020304" pitchFamily="18" charset="0"/>
                <a:cs typeface="Times New Roman" panose="02020603050405020304" pitchFamily="18" charset="0"/>
              </a:rPr>
              <a:t>Problem</a:t>
            </a:r>
            <a:endParaRPr lang="en-US" b="1"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FB777071-FBBE-453A-A15E-3E50F002E7D6}"/>
              </a:ext>
            </a:extLst>
          </p:cNvPr>
          <p:cNvSpPr>
            <a:spLocks noGrp="1"/>
          </p:cNvSpPr>
          <p:nvPr>
            <p:ph idx="1"/>
          </p:nvPr>
        </p:nvSpPr>
        <p:spPr>
          <a:xfrm>
            <a:off x="838200" y="1690688"/>
            <a:ext cx="10562439" cy="2827127"/>
          </a:xfrm>
        </p:spPr>
        <p:txBody>
          <a:bodyPr>
            <a:normAutofit/>
          </a:bodyPr>
          <a:lstStyle/>
          <a:p>
            <a:pPr marL="0" indent="0">
              <a:buNone/>
            </a:pPr>
            <a:r>
              <a:rPr lang="en-GB" sz="3200" dirty="0">
                <a:effectLst/>
                <a:latin typeface="Times New Roman" panose="02020603050405020304" pitchFamily="18" charset="0"/>
                <a:ea typeface="Calibri" panose="020F0502020204030204" pitchFamily="34" charset="0"/>
              </a:rPr>
              <a:t>On the other hand, Mexico is the Latin-American country with the </a:t>
            </a:r>
            <a:r>
              <a:rPr lang="en-GB" sz="3200" b="1" dirty="0">
                <a:solidFill>
                  <a:srgbClr val="FF0000"/>
                </a:solidFill>
                <a:effectLst/>
                <a:latin typeface="Times New Roman" panose="02020603050405020304" pitchFamily="18" charset="0"/>
                <a:ea typeface="Calibri" panose="020F0502020204030204" pitchFamily="34" charset="0"/>
              </a:rPr>
              <a:t>highest</a:t>
            </a:r>
            <a:r>
              <a:rPr lang="en-GB" sz="3200" dirty="0">
                <a:effectLst/>
                <a:latin typeface="Times New Roman" panose="02020603050405020304" pitchFamily="18" charset="0"/>
                <a:ea typeface="Calibri" panose="020F0502020204030204" pitchFamily="34" charset="0"/>
              </a:rPr>
              <a:t> percentage of jobs in the industrial sector.</a:t>
            </a:r>
          </a:p>
          <a:p>
            <a:pPr marL="0" indent="0">
              <a:buNone/>
            </a:pPr>
            <a:endParaRPr lang="en-US" sz="2800" dirty="0"/>
          </a:p>
        </p:txBody>
      </p:sp>
      <p:graphicFrame>
        <p:nvGraphicFramePr>
          <p:cNvPr id="4" name="Chart 3">
            <a:extLst>
              <a:ext uri="{FF2B5EF4-FFF2-40B4-BE49-F238E27FC236}">
                <a16:creationId xmlns:a16="http://schemas.microsoft.com/office/drawing/2014/main" id="{775B3ADB-0FC5-4A65-9741-31600E7E459A}"/>
              </a:ext>
            </a:extLst>
          </p:cNvPr>
          <p:cNvGraphicFramePr/>
          <p:nvPr>
            <p:extLst>
              <p:ext uri="{D42A27DB-BD31-4B8C-83A1-F6EECF244321}">
                <p14:modId xmlns:p14="http://schemas.microsoft.com/office/powerpoint/2010/main" val="1007940364"/>
              </p:ext>
            </p:extLst>
          </p:nvPr>
        </p:nvGraphicFramePr>
        <p:xfrm>
          <a:off x="838200" y="2902275"/>
          <a:ext cx="10562439" cy="323846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39F2FC0-2F1A-06C0-5B93-F13563E6C73F}"/>
              </a:ext>
            </a:extLst>
          </p:cNvPr>
          <p:cNvSpPr txBox="1"/>
          <p:nvPr/>
        </p:nvSpPr>
        <p:spPr>
          <a:xfrm>
            <a:off x="3072118" y="6262042"/>
            <a:ext cx="6094602" cy="461665"/>
          </a:xfrm>
          <a:prstGeom prst="rect">
            <a:avLst/>
          </a:prstGeom>
          <a:noFill/>
        </p:spPr>
        <p:txBody>
          <a:bodyPr wrap="square">
            <a:spAutoFit/>
          </a:bodyPr>
          <a:lstStyle/>
          <a:p>
            <a:pPr algn="ctr"/>
            <a:r>
              <a:rPr lang="en-GB" sz="1200" dirty="0">
                <a:effectLst/>
                <a:latin typeface="LM Roman 10" panose="00000500000000000000" pitchFamily="50" charset="0"/>
                <a:ea typeface="Calibri" panose="020F0502020204030204" pitchFamily="34" charset="0"/>
                <a:cs typeface="Arial" panose="020B0604020202020204" pitchFamily="34" charset="0"/>
              </a:rPr>
              <a:t>Source: World Bank, World Development Indicators </a:t>
            </a:r>
            <a:br>
              <a:rPr lang="en-GB" sz="1200" dirty="0">
                <a:effectLst/>
                <a:latin typeface="LM Roman 10" panose="00000500000000000000" pitchFamily="50" charset="0"/>
                <a:ea typeface="Calibri" panose="020F0502020204030204" pitchFamily="34" charset="0"/>
                <a:cs typeface="Arial" panose="020B0604020202020204" pitchFamily="34" charset="0"/>
              </a:rPr>
            </a:br>
            <a:r>
              <a:rPr lang="en-GB" sz="1200" dirty="0">
                <a:effectLst/>
                <a:latin typeface="LM Roman 10" panose="00000500000000000000" pitchFamily="50" charset="0"/>
                <a:ea typeface="Calibri" panose="020F0502020204030204" pitchFamily="34" charset="0"/>
                <a:cs typeface="Arial" panose="020B0604020202020204" pitchFamily="34" charset="0"/>
              </a:rPr>
              <a:t>Employment in industry (% of total employment).</a:t>
            </a:r>
            <a:endParaRPr lang="en-GB" sz="1200" dirty="0"/>
          </a:p>
        </p:txBody>
      </p:sp>
    </p:spTree>
    <p:extLst>
      <p:ext uri="{BB962C8B-B14F-4D97-AF65-F5344CB8AC3E}">
        <p14:creationId xmlns:p14="http://schemas.microsoft.com/office/powerpoint/2010/main" val="37674769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9FFA-1E03-B079-F5AF-F71BCD0A70F0}"/>
              </a:ext>
            </a:extLst>
          </p:cNvPr>
          <p:cNvSpPr>
            <a:spLocks noGrp="1"/>
          </p:cNvSpPr>
          <p:nvPr>
            <p:ph type="title"/>
          </p:nvPr>
        </p:nvSpPr>
        <p:spPr>
          <a:xfrm>
            <a:off x="838200" y="365126"/>
            <a:ext cx="10515600" cy="749300"/>
          </a:xfrm>
        </p:spPr>
        <p:txBody>
          <a:bodyPr/>
          <a:lstStyle/>
          <a:p>
            <a:pPr algn="ctr"/>
            <a:r>
              <a:rPr lang="en-GB" b="1" dirty="0"/>
              <a:t>Results by </a:t>
            </a:r>
            <a:r>
              <a:rPr lang="en-GB" b="1" dirty="0" err="1"/>
              <a:t>Roncolato</a:t>
            </a:r>
            <a:r>
              <a:rPr lang="en-GB" b="1" dirty="0"/>
              <a:t> (2016)</a:t>
            </a:r>
          </a:p>
        </p:txBody>
      </p:sp>
      <p:pic>
        <p:nvPicPr>
          <p:cNvPr id="5" name="Picture 4">
            <a:extLst>
              <a:ext uri="{FF2B5EF4-FFF2-40B4-BE49-F238E27FC236}">
                <a16:creationId xmlns:a16="http://schemas.microsoft.com/office/drawing/2014/main" id="{CBF8A626-5673-04D1-FB89-F1A433A6B889}"/>
              </a:ext>
            </a:extLst>
          </p:cNvPr>
          <p:cNvPicPr>
            <a:picLocks noChangeAspect="1"/>
          </p:cNvPicPr>
          <p:nvPr/>
        </p:nvPicPr>
        <p:blipFill>
          <a:blip r:embed="rId2"/>
          <a:stretch>
            <a:fillRect/>
          </a:stretch>
        </p:blipFill>
        <p:spPr>
          <a:xfrm>
            <a:off x="1743074" y="1285539"/>
            <a:ext cx="8048625" cy="5531601"/>
          </a:xfrm>
          <a:prstGeom prst="rect">
            <a:avLst/>
          </a:prstGeom>
        </p:spPr>
      </p:pic>
      <p:sp>
        <p:nvSpPr>
          <p:cNvPr id="6" name="TextBox 5">
            <a:extLst>
              <a:ext uri="{FF2B5EF4-FFF2-40B4-BE49-F238E27FC236}">
                <a16:creationId xmlns:a16="http://schemas.microsoft.com/office/drawing/2014/main" id="{92B7DD42-0213-F950-0F0C-524032F5E17D}"/>
              </a:ext>
            </a:extLst>
          </p:cNvPr>
          <p:cNvSpPr txBox="1"/>
          <p:nvPr/>
        </p:nvSpPr>
        <p:spPr>
          <a:xfrm>
            <a:off x="9791699" y="2771775"/>
            <a:ext cx="2246503" cy="2492990"/>
          </a:xfrm>
          <a:prstGeom prst="rect">
            <a:avLst/>
          </a:prstGeom>
          <a:noFill/>
        </p:spPr>
        <p:txBody>
          <a:bodyPr wrap="square" rtlCol="0">
            <a:spAutoFit/>
          </a:bodyPr>
          <a:lstStyle/>
          <a:p>
            <a:pPr algn="l"/>
            <a:r>
              <a:rPr lang="en-GB" sz="1200" b="0" i="1" u="none" strike="noStrike" baseline="0" dirty="0">
                <a:solidFill>
                  <a:srgbClr val="231F20"/>
                </a:solidFill>
                <a:latin typeface="NewBaskerville-Roman"/>
              </a:rPr>
              <a:t>She excluded urban </a:t>
            </a:r>
            <a:br>
              <a:rPr lang="en-GB" sz="1200" b="0" i="1" u="none" strike="noStrike" baseline="0" dirty="0">
                <a:solidFill>
                  <a:srgbClr val="231F20"/>
                </a:solidFill>
                <a:latin typeface="NewBaskerville-Roman"/>
              </a:rPr>
            </a:br>
            <a:r>
              <a:rPr lang="en-GB" sz="1200" b="0" i="1" u="none" strike="noStrike" baseline="0" dirty="0">
                <a:solidFill>
                  <a:srgbClr val="231F20"/>
                </a:solidFill>
                <a:latin typeface="NewBaskerville-Roman"/>
              </a:rPr>
              <a:t>informal employment </a:t>
            </a:r>
            <a:r>
              <a:rPr lang="en-GB" sz="1200" i="1" dirty="0">
                <a:solidFill>
                  <a:srgbClr val="231F20"/>
                </a:solidFill>
                <a:latin typeface="NewBaskerville-Roman"/>
              </a:rPr>
              <a:t>to emulate earlier approaches of investigating the feminization</a:t>
            </a:r>
          </a:p>
          <a:p>
            <a:pPr algn="l"/>
            <a:r>
              <a:rPr lang="en-GB" sz="1200" i="1" dirty="0">
                <a:solidFill>
                  <a:srgbClr val="231F20"/>
                </a:solidFill>
                <a:latin typeface="NewBaskerville-Roman"/>
              </a:rPr>
              <a:t>U, which utilized data that either omitted or underestimated informal</a:t>
            </a:r>
          </a:p>
          <a:p>
            <a:pPr algn="l"/>
            <a:r>
              <a:rPr lang="en-GB" sz="1200" i="1" dirty="0">
                <a:solidFill>
                  <a:srgbClr val="231F20"/>
                </a:solidFill>
                <a:latin typeface="NewBaskerville-Roman"/>
              </a:rPr>
              <a:t>employment.</a:t>
            </a:r>
          </a:p>
          <a:p>
            <a:pPr algn="l"/>
            <a:endParaRPr lang="en-GB" sz="1200" i="1" dirty="0">
              <a:solidFill>
                <a:srgbClr val="231F20"/>
              </a:solidFill>
              <a:latin typeface="NewBaskerville-Roman"/>
            </a:endParaRPr>
          </a:p>
          <a:p>
            <a:pPr algn="l"/>
            <a:r>
              <a:rPr lang="en-GB" sz="1200" i="1" dirty="0">
                <a:solidFill>
                  <a:srgbClr val="231F20"/>
                </a:solidFill>
                <a:latin typeface="NewBaskerville-Roman"/>
              </a:rPr>
              <a:t>As she predicted, the exclusion of informal employment leads to</a:t>
            </a:r>
          </a:p>
          <a:p>
            <a:pPr algn="l"/>
            <a:r>
              <a:rPr lang="en-GB" sz="1200" i="1" dirty="0">
                <a:solidFill>
                  <a:srgbClr val="231F20"/>
                </a:solidFill>
                <a:latin typeface="NewBaskerville-Roman"/>
              </a:rPr>
              <a:t>an overestimation of the feminization U.</a:t>
            </a:r>
          </a:p>
        </p:txBody>
      </p:sp>
      <p:cxnSp>
        <p:nvCxnSpPr>
          <p:cNvPr id="8" name="Straight Arrow Connector 7">
            <a:extLst>
              <a:ext uri="{FF2B5EF4-FFF2-40B4-BE49-F238E27FC236}">
                <a16:creationId xmlns:a16="http://schemas.microsoft.com/office/drawing/2014/main" id="{045BEE17-E253-5382-E9C4-E11D8D82DB47}"/>
              </a:ext>
            </a:extLst>
          </p:cNvPr>
          <p:cNvCxnSpPr>
            <a:cxnSpLocks/>
            <a:endCxn id="6" idx="1"/>
          </p:cNvCxnSpPr>
          <p:nvPr/>
        </p:nvCxnSpPr>
        <p:spPr>
          <a:xfrm>
            <a:off x="9115425" y="4018270"/>
            <a:ext cx="676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3126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316BE3-D3CD-CDAE-2CA1-8A92A32C164B}"/>
              </a:ext>
            </a:extLst>
          </p:cNvPr>
          <p:cNvSpPr txBox="1">
            <a:spLocks/>
          </p:cNvSpPr>
          <p:nvPr/>
        </p:nvSpPr>
        <p:spPr>
          <a:xfrm>
            <a:off x="838200" y="365126"/>
            <a:ext cx="10515600"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My results</a:t>
            </a:r>
          </a:p>
        </p:txBody>
      </p:sp>
      <p:pic>
        <p:nvPicPr>
          <p:cNvPr id="7" name="Picture 6" descr="A graph with a line&#10;&#10;Description automatically generated">
            <a:extLst>
              <a:ext uri="{FF2B5EF4-FFF2-40B4-BE49-F238E27FC236}">
                <a16:creationId xmlns:a16="http://schemas.microsoft.com/office/drawing/2014/main" id="{26481CDE-DB65-38FE-F9DF-C62DDA10C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646" y="1190625"/>
            <a:ext cx="7792641" cy="5667375"/>
          </a:xfrm>
          <a:prstGeom prst="rect">
            <a:avLst/>
          </a:prstGeom>
        </p:spPr>
      </p:pic>
      <p:sp>
        <p:nvSpPr>
          <p:cNvPr id="2" name="TextBox 1">
            <a:extLst>
              <a:ext uri="{FF2B5EF4-FFF2-40B4-BE49-F238E27FC236}">
                <a16:creationId xmlns:a16="http://schemas.microsoft.com/office/drawing/2014/main" id="{03C1B4CE-F32C-3C5D-EC91-9EBFE1D4C642}"/>
              </a:ext>
            </a:extLst>
          </p:cNvPr>
          <p:cNvSpPr txBox="1"/>
          <p:nvPr/>
        </p:nvSpPr>
        <p:spPr>
          <a:xfrm>
            <a:off x="261805" y="2777817"/>
            <a:ext cx="2246503" cy="2492990"/>
          </a:xfrm>
          <a:prstGeom prst="rect">
            <a:avLst/>
          </a:prstGeom>
          <a:noFill/>
        </p:spPr>
        <p:txBody>
          <a:bodyPr wrap="square" rtlCol="0">
            <a:spAutoFit/>
          </a:bodyPr>
          <a:lstStyle/>
          <a:p>
            <a:pPr algn="r"/>
            <a:r>
              <a:rPr lang="en-GB" sz="1200" i="1" dirty="0">
                <a:solidFill>
                  <a:srgbClr val="231F20"/>
                </a:solidFill>
                <a:latin typeface="NewBaskerville-Roman"/>
              </a:rPr>
              <a:t>In Mexico there is no U-shaped pattern between FLPRs and share of non-agricultural jobs at the municipal level. </a:t>
            </a:r>
          </a:p>
          <a:p>
            <a:pPr algn="r"/>
            <a:endParaRPr lang="en-GB" sz="1200" i="1" dirty="0">
              <a:solidFill>
                <a:srgbClr val="231F20"/>
              </a:solidFill>
              <a:latin typeface="NewBaskerville-Roman"/>
            </a:endParaRPr>
          </a:p>
          <a:p>
            <a:pPr algn="r"/>
            <a:r>
              <a:rPr lang="en-GB" sz="1200" i="1" dirty="0">
                <a:solidFill>
                  <a:srgbClr val="231F20"/>
                </a:solidFill>
                <a:latin typeface="NewBaskerville-Roman"/>
              </a:rPr>
              <a:t>There is a chance that Mexico followed a U-shaped pattern over time, but what is interesting is that during the 21</a:t>
            </a:r>
            <a:r>
              <a:rPr lang="en-GB" sz="1200" i="1" baseline="30000" dirty="0">
                <a:solidFill>
                  <a:srgbClr val="231F20"/>
                </a:solidFill>
                <a:latin typeface="NewBaskerville-Roman"/>
              </a:rPr>
              <a:t>st</a:t>
            </a:r>
            <a:r>
              <a:rPr lang="en-GB" sz="1200" i="1" dirty="0">
                <a:solidFill>
                  <a:srgbClr val="231F20"/>
                </a:solidFill>
                <a:latin typeface="NewBaskerville-Roman"/>
              </a:rPr>
              <a:t> century, female labour participation is not lower in industrial regions of Mexico, but rather in the agricultural ones.</a:t>
            </a:r>
          </a:p>
        </p:txBody>
      </p:sp>
      <p:cxnSp>
        <p:nvCxnSpPr>
          <p:cNvPr id="3" name="Straight Arrow Connector 2">
            <a:extLst>
              <a:ext uri="{FF2B5EF4-FFF2-40B4-BE49-F238E27FC236}">
                <a16:creationId xmlns:a16="http://schemas.microsoft.com/office/drawing/2014/main" id="{FB185717-AFC8-A346-DE1B-4CA263A2539F}"/>
              </a:ext>
            </a:extLst>
          </p:cNvPr>
          <p:cNvCxnSpPr>
            <a:cxnSpLocks/>
          </p:cNvCxnSpPr>
          <p:nvPr/>
        </p:nvCxnSpPr>
        <p:spPr>
          <a:xfrm>
            <a:off x="2567031" y="4420998"/>
            <a:ext cx="1889269" cy="679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4926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A83A-A0D8-56CA-CF41-2A1CB9AF0EAA}"/>
              </a:ext>
            </a:extLst>
          </p:cNvPr>
          <p:cNvSpPr txBox="1">
            <a:spLocks/>
          </p:cNvSpPr>
          <p:nvPr/>
        </p:nvSpPr>
        <p:spPr>
          <a:xfrm>
            <a:off x="838200" y="365126"/>
            <a:ext cx="10515600"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My results</a:t>
            </a:r>
          </a:p>
        </p:txBody>
      </p:sp>
      <p:pic>
        <p:nvPicPr>
          <p:cNvPr id="4" name="Picture 3" descr="A graph with a red line&#10;&#10;Description automatically generated">
            <a:extLst>
              <a:ext uri="{FF2B5EF4-FFF2-40B4-BE49-F238E27FC236}">
                <a16:creationId xmlns:a16="http://schemas.microsoft.com/office/drawing/2014/main" id="{B6DAB83B-E572-29F2-6DF3-C1CE1D417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4048" y="1114426"/>
            <a:ext cx="7792641" cy="5667375"/>
          </a:xfrm>
          <a:prstGeom prst="rect">
            <a:avLst/>
          </a:prstGeom>
        </p:spPr>
      </p:pic>
      <p:cxnSp>
        <p:nvCxnSpPr>
          <p:cNvPr id="8" name="Straight Connector 7">
            <a:extLst>
              <a:ext uri="{FF2B5EF4-FFF2-40B4-BE49-F238E27FC236}">
                <a16:creationId xmlns:a16="http://schemas.microsoft.com/office/drawing/2014/main" id="{7DC0303A-1585-4FA1-A1DE-E8CFBD8058B8}"/>
              </a:ext>
            </a:extLst>
          </p:cNvPr>
          <p:cNvCxnSpPr>
            <a:cxnSpLocks/>
          </p:cNvCxnSpPr>
          <p:nvPr/>
        </p:nvCxnSpPr>
        <p:spPr>
          <a:xfrm>
            <a:off x="6467040" y="6600825"/>
            <a:ext cx="4762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9D8EC78-6B7D-D91D-36CE-356FFE432B2B}"/>
              </a:ext>
            </a:extLst>
          </p:cNvPr>
          <p:cNvCxnSpPr>
            <a:cxnSpLocks/>
          </p:cNvCxnSpPr>
          <p:nvPr/>
        </p:nvCxnSpPr>
        <p:spPr>
          <a:xfrm>
            <a:off x="6619440" y="1676400"/>
            <a:ext cx="4762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DB05A6C-0D74-B978-D408-5B89E703426E}"/>
              </a:ext>
            </a:extLst>
          </p:cNvPr>
          <p:cNvSpPr txBox="1"/>
          <p:nvPr/>
        </p:nvSpPr>
        <p:spPr>
          <a:xfrm>
            <a:off x="640606" y="2733070"/>
            <a:ext cx="2477377" cy="1569660"/>
          </a:xfrm>
          <a:prstGeom prst="rect">
            <a:avLst/>
          </a:prstGeom>
          <a:noFill/>
        </p:spPr>
        <p:txBody>
          <a:bodyPr wrap="square" rtlCol="0">
            <a:spAutoFit/>
          </a:bodyPr>
          <a:lstStyle/>
          <a:p>
            <a:pPr algn="r"/>
            <a:r>
              <a:rPr lang="en-GB" sz="1200" i="1" dirty="0">
                <a:solidFill>
                  <a:srgbClr val="231F20"/>
                </a:solidFill>
                <a:latin typeface="NewBaskerville-Roman"/>
              </a:rPr>
              <a:t>These results were obtained after excluding informal employments in non-agricultural.</a:t>
            </a:r>
          </a:p>
          <a:p>
            <a:pPr algn="r"/>
            <a:endParaRPr lang="en-GB" sz="1200" i="1" dirty="0">
              <a:solidFill>
                <a:srgbClr val="231F20"/>
              </a:solidFill>
              <a:latin typeface="NewBaskerville-Roman"/>
            </a:endParaRPr>
          </a:p>
          <a:p>
            <a:pPr algn="r"/>
            <a:r>
              <a:rPr lang="en-GB" sz="1200" i="1" dirty="0">
                <a:solidFill>
                  <a:srgbClr val="231F20"/>
                </a:solidFill>
                <a:latin typeface="NewBaskerville-Roman"/>
              </a:rPr>
              <a:t>It was done just to follow the approach of </a:t>
            </a:r>
            <a:r>
              <a:rPr lang="en-GB" sz="1200" i="1" dirty="0" err="1">
                <a:solidFill>
                  <a:srgbClr val="231F20"/>
                </a:solidFill>
                <a:latin typeface="NewBaskerville-Roman"/>
              </a:rPr>
              <a:t>Roncolato</a:t>
            </a:r>
            <a:r>
              <a:rPr lang="en-GB" sz="1200" i="1" dirty="0">
                <a:solidFill>
                  <a:srgbClr val="231F20"/>
                </a:solidFill>
                <a:latin typeface="NewBaskerville-Roman"/>
              </a:rPr>
              <a:t> (2016), although it is not particularly relevant for my analysis.</a:t>
            </a:r>
          </a:p>
        </p:txBody>
      </p:sp>
      <p:cxnSp>
        <p:nvCxnSpPr>
          <p:cNvPr id="5" name="Straight Arrow Connector 4">
            <a:extLst>
              <a:ext uri="{FF2B5EF4-FFF2-40B4-BE49-F238E27FC236}">
                <a16:creationId xmlns:a16="http://schemas.microsoft.com/office/drawing/2014/main" id="{09EF3E37-E7AC-6110-5BF2-D8CDF73B32C8}"/>
              </a:ext>
            </a:extLst>
          </p:cNvPr>
          <p:cNvCxnSpPr>
            <a:cxnSpLocks/>
          </p:cNvCxnSpPr>
          <p:nvPr/>
        </p:nvCxnSpPr>
        <p:spPr>
          <a:xfrm>
            <a:off x="3207218" y="3517900"/>
            <a:ext cx="1688006" cy="104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3219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DAF782-0DFE-9569-86F3-67E8D8CA5842}"/>
              </a:ext>
            </a:extLst>
          </p:cNvPr>
          <p:cNvSpPr txBox="1">
            <a:spLocks/>
          </p:cNvSpPr>
          <p:nvPr/>
        </p:nvSpPr>
        <p:spPr>
          <a:xfrm>
            <a:off x="838200" y="25127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Discussion of results</a:t>
            </a:r>
          </a:p>
        </p:txBody>
      </p:sp>
    </p:spTree>
    <p:extLst>
      <p:ext uri="{BB962C8B-B14F-4D97-AF65-F5344CB8AC3E}">
        <p14:creationId xmlns:p14="http://schemas.microsoft.com/office/powerpoint/2010/main" val="8151864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F0E704D-E94D-ED4F-328B-B9E9D027F904}"/>
              </a:ext>
            </a:extLst>
          </p:cNvPr>
          <p:cNvGraphicFramePr/>
          <p:nvPr>
            <p:extLst>
              <p:ext uri="{D42A27DB-BD31-4B8C-83A1-F6EECF244321}">
                <p14:modId xmlns:p14="http://schemas.microsoft.com/office/powerpoint/2010/main" val="2821545170"/>
              </p:ext>
            </p:extLst>
          </p:nvPr>
        </p:nvGraphicFramePr>
        <p:xfrm>
          <a:off x="4966014" y="1127125"/>
          <a:ext cx="6710674" cy="46037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1676CA4-59ED-0483-1DC5-61366CCA4149}"/>
              </a:ext>
            </a:extLst>
          </p:cNvPr>
          <p:cNvSpPr txBox="1"/>
          <p:nvPr/>
        </p:nvSpPr>
        <p:spPr>
          <a:xfrm>
            <a:off x="5486398" y="5730875"/>
            <a:ext cx="5955133" cy="317395"/>
          </a:xfrm>
          <a:prstGeom prst="rect">
            <a:avLst/>
          </a:prstGeom>
          <a:noFill/>
        </p:spPr>
        <p:txBody>
          <a:bodyPr wrap="square">
            <a:spAutoFit/>
          </a:bodyPr>
          <a:lstStyle/>
          <a:p>
            <a:pPr algn="ctr">
              <a:lnSpc>
                <a:spcPct val="150000"/>
              </a:lnSpc>
            </a:pPr>
            <a:r>
              <a:rPr lang="en-GB" sz="1100" dirty="0">
                <a:effectLst/>
                <a:latin typeface="LM Roman 10" panose="00000500000000000000" pitchFamily="50" charset="0"/>
                <a:ea typeface="Calibri" panose="020F0502020204030204" pitchFamily="34" charset="0"/>
                <a:cs typeface="Arial" panose="020B0604020202020204" pitchFamily="34" charset="0"/>
              </a:rPr>
              <a:t>Source: Made by the author with data from the ENOE household survey.</a:t>
            </a:r>
          </a:p>
        </p:txBody>
      </p:sp>
      <p:sp>
        <p:nvSpPr>
          <p:cNvPr id="6" name="Title 1">
            <a:extLst>
              <a:ext uri="{FF2B5EF4-FFF2-40B4-BE49-F238E27FC236}">
                <a16:creationId xmlns:a16="http://schemas.microsoft.com/office/drawing/2014/main" id="{286F17C5-AFA1-A548-8E8F-20D39B619D8E}"/>
              </a:ext>
            </a:extLst>
          </p:cNvPr>
          <p:cNvSpPr>
            <a:spLocks noGrp="1"/>
          </p:cNvSpPr>
          <p:nvPr>
            <p:ph type="title"/>
          </p:nvPr>
        </p:nvSpPr>
        <p:spPr>
          <a:xfrm>
            <a:off x="838200" y="365125"/>
            <a:ext cx="10515600" cy="1325563"/>
          </a:xfrm>
        </p:spPr>
        <p:txBody>
          <a:bodyPr/>
          <a:lstStyle/>
          <a:p>
            <a:r>
              <a:rPr lang="en-GB" dirty="0"/>
              <a:t>Discussion</a:t>
            </a:r>
          </a:p>
        </p:txBody>
      </p:sp>
      <p:sp>
        <p:nvSpPr>
          <p:cNvPr id="7" name="Content Placeholder 2">
            <a:extLst>
              <a:ext uri="{FF2B5EF4-FFF2-40B4-BE49-F238E27FC236}">
                <a16:creationId xmlns:a16="http://schemas.microsoft.com/office/drawing/2014/main" id="{32D80FB4-1936-79E7-60C2-947E421452A2}"/>
              </a:ext>
            </a:extLst>
          </p:cNvPr>
          <p:cNvSpPr>
            <a:spLocks noGrp="1"/>
          </p:cNvSpPr>
          <p:nvPr>
            <p:ph idx="1"/>
          </p:nvPr>
        </p:nvSpPr>
        <p:spPr>
          <a:xfrm>
            <a:off x="515312" y="1825625"/>
            <a:ext cx="4228051" cy="3476217"/>
          </a:xfrm>
        </p:spPr>
        <p:txBody>
          <a:bodyPr>
            <a:normAutofit/>
          </a:bodyPr>
          <a:lstStyle/>
          <a:p>
            <a:pPr marL="0" indent="0">
              <a:buNone/>
            </a:pPr>
            <a:r>
              <a:rPr lang="en-GB" dirty="0"/>
              <a:t>It is understandable that women are less likely to be economically active in agricultural municipalities </a:t>
            </a:r>
            <a:br>
              <a:rPr lang="en-GB" dirty="0"/>
            </a:br>
            <a:r>
              <a:rPr lang="en-GB" dirty="0"/>
              <a:t>if we consider that </a:t>
            </a:r>
            <a:br>
              <a:rPr lang="en-GB" dirty="0"/>
            </a:br>
            <a:r>
              <a:rPr lang="en-GB" b="1" dirty="0">
                <a:solidFill>
                  <a:srgbClr val="FF0000"/>
                </a:solidFill>
              </a:rPr>
              <a:t>only 10% of the total workforce in agriculture are women. </a:t>
            </a:r>
          </a:p>
        </p:txBody>
      </p:sp>
    </p:spTree>
    <p:extLst>
      <p:ext uri="{BB962C8B-B14F-4D97-AF65-F5344CB8AC3E}">
        <p14:creationId xmlns:p14="http://schemas.microsoft.com/office/powerpoint/2010/main" val="6254711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6DDFB1F-89C1-E539-4030-31ED75054145}"/>
              </a:ext>
            </a:extLst>
          </p:cNvPr>
          <p:cNvGraphicFramePr/>
          <p:nvPr>
            <p:extLst>
              <p:ext uri="{D42A27DB-BD31-4B8C-83A1-F6EECF244321}">
                <p14:modId xmlns:p14="http://schemas.microsoft.com/office/powerpoint/2010/main" val="1364717378"/>
              </p:ext>
            </p:extLst>
          </p:nvPr>
        </p:nvGraphicFramePr>
        <p:xfrm>
          <a:off x="5410897" y="1110364"/>
          <a:ext cx="6459523" cy="467082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B63CC3D-D486-1A7E-5BD8-B75FAE54F93E}"/>
              </a:ext>
            </a:extLst>
          </p:cNvPr>
          <p:cNvSpPr txBox="1"/>
          <p:nvPr/>
        </p:nvSpPr>
        <p:spPr>
          <a:xfrm>
            <a:off x="5587066" y="5856693"/>
            <a:ext cx="5955133" cy="317395"/>
          </a:xfrm>
          <a:prstGeom prst="rect">
            <a:avLst/>
          </a:prstGeom>
          <a:noFill/>
        </p:spPr>
        <p:txBody>
          <a:bodyPr wrap="square">
            <a:spAutoFit/>
          </a:bodyPr>
          <a:lstStyle/>
          <a:p>
            <a:pPr algn="ctr">
              <a:lnSpc>
                <a:spcPct val="150000"/>
              </a:lnSpc>
            </a:pPr>
            <a:r>
              <a:rPr lang="en-GB" sz="1100" dirty="0">
                <a:effectLst/>
                <a:latin typeface="LM Roman 10" panose="00000500000000000000" pitchFamily="50" charset="0"/>
                <a:ea typeface="Calibri" panose="020F0502020204030204" pitchFamily="34" charset="0"/>
                <a:cs typeface="Arial" panose="020B0604020202020204" pitchFamily="34" charset="0"/>
              </a:rPr>
              <a:t>Source: Made by the author with data from the ENOE household survey.</a:t>
            </a:r>
          </a:p>
        </p:txBody>
      </p:sp>
      <p:sp>
        <p:nvSpPr>
          <p:cNvPr id="7" name="Content Placeholder 2">
            <a:extLst>
              <a:ext uri="{FF2B5EF4-FFF2-40B4-BE49-F238E27FC236}">
                <a16:creationId xmlns:a16="http://schemas.microsoft.com/office/drawing/2014/main" id="{4EC3F65B-A63B-FF76-442D-431989F90CBF}"/>
              </a:ext>
            </a:extLst>
          </p:cNvPr>
          <p:cNvSpPr>
            <a:spLocks noGrp="1"/>
          </p:cNvSpPr>
          <p:nvPr>
            <p:ph idx="1"/>
          </p:nvPr>
        </p:nvSpPr>
        <p:spPr>
          <a:xfrm>
            <a:off x="515312" y="1825625"/>
            <a:ext cx="4333525" cy="3476217"/>
          </a:xfrm>
        </p:spPr>
        <p:txBody>
          <a:bodyPr>
            <a:normAutofit/>
          </a:bodyPr>
          <a:lstStyle/>
          <a:p>
            <a:pPr marL="0" indent="0">
              <a:buNone/>
            </a:pPr>
            <a:r>
              <a:rPr lang="en-GB" dirty="0"/>
              <a:t>It is understandable that women are less likely to be economically active in agricultural municipalities </a:t>
            </a:r>
            <a:br>
              <a:rPr lang="en-GB" dirty="0"/>
            </a:br>
            <a:r>
              <a:rPr lang="en-GB" dirty="0"/>
              <a:t>if we consider that </a:t>
            </a:r>
            <a:br>
              <a:rPr lang="en-GB" dirty="0"/>
            </a:br>
            <a:r>
              <a:rPr lang="en-GB" b="1" dirty="0">
                <a:solidFill>
                  <a:srgbClr val="FF0000"/>
                </a:solidFill>
              </a:rPr>
              <a:t>only 3.5% of economically active women are engaged in agriculture. </a:t>
            </a:r>
          </a:p>
        </p:txBody>
      </p:sp>
      <p:sp>
        <p:nvSpPr>
          <p:cNvPr id="8" name="Title 1">
            <a:extLst>
              <a:ext uri="{FF2B5EF4-FFF2-40B4-BE49-F238E27FC236}">
                <a16:creationId xmlns:a16="http://schemas.microsoft.com/office/drawing/2014/main" id="{8B0E0E28-88BB-0C50-8762-502A6EC576C1}"/>
              </a:ext>
            </a:extLst>
          </p:cNvPr>
          <p:cNvSpPr>
            <a:spLocks noGrp="1"/>
          </p:cNvSpPr>
          <p:nvPr>
            <p:ph type="title"/>
          </p:nvPr>
        </p:nvSpPr>
        <p:spPr>
          <a:xfrm>
            <a:off x="838200" y="365125"/>
            <a:ext cx="10515600" cy="1325563"/>
          </a:xfrm>
        </p:spPr>
        <p:txBody>
          <a:bodyPr/>
          <a:lstStyle/>
          <a:p>
            <a:r>
              <a:rPr lang="en-GB" dirty="0"/>
              <a:t>Discussion</a:t>
            </a:r>
          </a:p>
        </p:txBody>
      </p:sp>
    </p:spTree>
    <p:extLst>
      <p:ext uri="{BB962C8B-B14F-4D97-AF65-F5344CB8AC3E}">
        <p14:creationId xmlns:p14="http://schemas.microsoft.com/office/powerpoint/2010/main" val="34508260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1E6A-6042-8915-858C-6FA60DAEFDFB}"/>
              </a:ext>
            </a:extLst>
          </p:cNvPr>
          <p:cNvSpPr txBox="1">
            <a:spLocks/>
          </p:cNvSpPr>
          <p:nvPr/>
        </p:nvSpPr>
        <p:spPr>
          <a:xfrm>
            <a:off x="838200" y="2512706"/>
            <a:ext cx="10515600" cy="177406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Potential reasons behind </a:t>
            </a:r>
            <a:br>
              <a:rPr lang="en-GB" b="1" dirty="0"/>
            </a:br>
            <a:r>
              <a:rPr lang="en-GB" b="1" dirty="0"/>
              <a:t>the low participation of women </a:t>
            </a:r>
            <a:br>
              <a:rPr lang="en-GB" b="1" dirty="0"/>
            </a:br>
            <a:r>
              <a:rPr lang="en-GB" b="1" dirty="0"/>
              <a:t>in agricultural activities</a:t>
            </a:r>
          </a:p>
        </p:txBody>
      </p:sp>
    </p:spTree>
    <p:extLst>
      <p:ext uri="{BB962C8B-B14F-4D97-AF65-F5344CB8AC3E}">
        <p14:creationId xmlns:p14="http://schemas.microsoft.com/office/powerpoint/2010/main" val="18285532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AAFB-2A0F-5F79-ED82-4AE8DA03A312}"/>
              </a:ext>
            </a:extLst>
          </p:cNvPr>
          <p:cNvSpPr>
            <a:spLocks noGrp="1"/>
          </p:cNvSpPr>
          <p:nvPr>
            <p:ph type="title"/>
          </p:nvPr>
        </p:nvSpPr>
        <p:spPr>
          <a:xfrm>
            <a:off x="3154260" y="2766218"/>
            <a:ext cx="6001624" cy="1325563"/>
          </a:xfrm>
        </p:spPr>
        <p:txBody>
          <a:bodyPr/>
          <a:lstStyle/>
          <a:p>
            <a:pPr algn="ctr"/>
            <a:r>
              <a:rPr lang="en-GB" b="1" dirty="0"/>
              <a:t>Lack of labour demand</a:t>
            </a:r>
          </a:p>
        </p:txBody>
      </p:sp>
    </p:spTree>
    <p:extLst>
      <p:ext uri="{BB962C8B-B14F-4D97-AF65-F5344CB8AC3E}">
        <p14:creationId xmlns:p14="http://schemas.microsoft.com/office/powerpoint/2010/main" val="16216580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DDB690-EB15-CAE1-2221-12946A220216}"/>
              </a:ext>
            </a:extLst>
          </p:cNvPr>
          <p:cNvSpPr txBox="1"/>
          <p:nvPr/>
        </p:nvSpPr>
        <p:spPr>
          <a:xfrm>
            <a:off x="2575420" y="180174"/>
            <a:ext cx="6876875" cy="646331"/>
          </a:xfrm>
          <a:prstGeom prst="rect">
            <a:avLst/>
          </a:prstGeom>
          <a:noFill/>
        </p:spPr>
        <p:txBody>
          <a:bodyPr wrap="square">
            <a:spAutoFit/>
          </a:bodyPr>
          <a:lstStyle/>
          <a:p>
            <a:pPr algn="ctr"/>
            <a:r>
              <a:rPr lang="en-GB" sz="1800" dirty="0">
                <a:effectLst/>
                <a:latin typeface="LM Roman 10" panose="00000500000000000000" pitchFamily="50" charset="0"/>
                <a:ea typeface="Calibri" panose="020F0502020204030204" pitchFamily="34" charset="0"/>
                <a:cs typeface="Arial" panose="020B0604020202020204" pitchFamily="34" charset="0"/>
              </a:rPr>
              <a:t>Reasons for not working among working-age women (18</a:t>
            </a:r>
            <a:r>
              <a:rPr lang="en-GB" sz="1800" dirty="0">
                <a:effectLst/>
                <a:latin typeface="LM Roman 10" panose="00000500000000000000" pitchFamily="50" charset="0"/>
                <a:ea typeface="Calibri" panose="020F0502020204030204" pitchFamily="34" charset="0"/>
                <a:cs typeface="Times New Roman" panose="02020603050405020304" pitchFamily="18" charset="0"/>
              </a:rPr>
              <a:t>–</a:t>
            </a:r>
            <a:r>
              <a:rPr lang="en-GB" sz="1800" dirty="0">
                <a:effectLst/>
                <a:latin typeface="LM Roman 10" panose="00000500000000000000" pitchFamily="50" charset="0"/>
                <a:ea typeface="Calibri" panose="020F0502020204030204" pitchFamily="34" charset="0"/>
                <a:cs typeface="Arial" panose="020B0604020202020204" pitchFamily="34" charset="0"/>
              </a:rPr>
              <a:t>65) </a:t>
            </a:r>
            <a:br>
              <a:rPr lang="en-GB" sz="1800" dirty="0">
                <a:effectLst/>
                <a:latin typeface="LM Roman 10" panose="00000500000000000000" pitchFamily="50" charset="0"/>
                <a:ea typeface="Calibri" panose="020F0502020204030204" pitchFamily="34" charset="0"/>
                <a:cs typeface="Arial" panose="020B0604020202020204" pitchFamily="34" charset="0"/>
              </a:rPr>
            </a:br>
            <a:r>
              <a:rPr lang="en-GB" sz="1800" dirty="0">
                <a:effectLst/>
                <a:latin typeface="LM Roman 10" panose="00000500000000000000" pitchFamily="50" charset="0"/>
                <a:ea typeface="Calibri" panose="020F0502020204030204" pitchFamily="34" charset="0"/>
                <a:cs typeface="Arial" panose="020B0604020202020204" pitchFamily="34" charset="0"/>
              </a:rPr>
              <a:t>who are engaged in domestic chores, Mexico (2019)</a:t>
            </a:r>
            <a:endParaRPr lang="en-GB" dirty="0"/>
          </a:p>
        </p:txBody>
      </p:sp>
      <p:pic>
        <p:nvPicPr>
          <p:cNvPr id="6" name="Picture 5" descr="A graph with blue and white bars&#10;&#10;Description automatically generated">
            <a:extLst>
              <a:ext uri="{FF2B5EF4-FFF2-40B4-BE49-F238E27FC236}">
                <a16:creationId xmlns:a16="http://schemas.microsoft.com/office/drawing/2014/main" id="{1B89DF38-303E-2A91-4B70-7BCD2CA42A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027" y="1069137"/>
            <a:ext cx="11325358" cy="5004492"/>
          </a:xfrm>
          <a:prstGeom prst="rect">
            <a:avLst/>
          </a:prstGeom>
          <a:noFill/>
        </p:spPr>
      </p:pic>
    </p:spTree>
    <p:extLst>
      <p:ext uri="{BB962C8B-B14F-4D97-AF65-F5344CB8AC3E}">
        <p14:creationId xmlns:p14="http://schemas.microsoft.com/office/powerpoint/2010/main" val="4146903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blue and white lines&#10;&#10;Description automatically generated">
            <a:extLst>
              <a:ext uri="{FF2B5EF4-FFF2-40B4-BE49-F238E27FC236}">
                <a16:creationId xmlns:a16="http://schemas.microsoft.com/office/drawing/2014/main" id="{F9367C05-FB4D-B0C6-B4CF-353F7680B2F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021" y="1744464"/>
            <a:ext cx="12075979" cy="4127830"/>
          </a:xfrm>
          <a:prstGeom prst="rect">
            <a:avLst/>
          </a:prstGeom>
          <a:noFill/>
        </p:spPr>
      </p:pic>
      <p:sp>
        <p:nvSpPr>
          <p:cNvPr id="6" name="TextBox 5">
            <a:extLst>
              <a:ext uri="{FF2B5EF4-FFF2-40B4-BE49-F238E27FC236}">
                <a16:creationId xmlns:a16="http://schemas.microsoft.com/office/drawing/2014/main" id="{D2D3855A-0F8E-08F3-FC62-2ECFA2D96F71}"/>
              </a:ext>
            </a:extLst>
          </p:cNvPr>
          <p:cNvSpPr txBox="1"/>
          <p:nvPr/>
        </p:nvSpPr>
        <p:spPr>
          <a:xfrm>
            <a:off x="1919331" y="203446"/>
            <a:ext cx="8353338" cy="1291636"/>
          </a:xfrm>
          <a:prstGeom prst="rect">
            <a:avLst/>
          </a:prstGeom>
          <a:noFill/>
        </p:spPr>
        <p:txBody>
          <a:bodyPr wrap="square">
            <a:spAutoFit/>
          </a:bodyPr>
          <a:lstStyle/>
          <a:p>
            <a:pPr algn="ctr">
              <a:lnSpc>
                <a:spcPct val="150000"/>
              </a:lnSpc>
              <a:spcAft>
                <a:spcPts val="1000"/>
              </a:spcAft>
            </a:pP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Reasons for not working among working-age women (18</a:t>
            </a:r>
            <a:r>
              <a:rPr lang="en-GB" sz="1800" dirty="0">
                <a:solidFill>
                  <a:srgbClr val="000000"/>
                </a:solidFill>
                <a:effectLst/>
                <a:latin typeface="LM Roman 10" panose="00000500000000000000" pitchFamily="50" charset="0"/>
                <a:ea typeface="Calibri" panose="020F0502020204030204" pitchFamily="34" charset="0"/>
                <a:cs typeface="Times New Roman" panose="02020603050405020304" pitchFamily="18" charset="0"/>
              </a:rPr>
              <a:t>–</a:t>
            </a: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65) </a:t>
            </a:r>
            <a:b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b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engaged in domestic chores, differentiating by urban and rural areas </a:t>
            </a:r>
            <a:b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b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(Mexico, first quarter of 2019)</a:t>
            </a:r>
          </a:p>
        </p:txBody>
      </p:sp>
      <p:sp>
        <p:nvSpPr>
          <p:cNvPr id="7" name="Rectangle 6">
            <a:extLst>
              <a:ext uri="{FF2B5EF4-FFF2-40B4-BE49-F238E27FC236}">
                <a16:creationId xmlns:a16="http://schemas.microsoft.com/office/drawing/2014/main" id="{33D46006-92C4-259C-454D-AD9C733BE254}"/>
              </a:ext>
            </a:extLst>
          </p:cNvPr>
          <p:cNvSpPr/>
          <p:nvPr/>
        </p:nvSpPr>
        <p:spPr>
          <a:xfrm>
            <a:off x="116021" y="3884103"/>
            <a:ext cx="11959958" cy="23489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049D5CC3-914D-7BCE-ED16-29573028E23C}"/>
              </a:ext>
            </a:extLst>
          </p:cNvPr>
          <p:cNvSpPr txBox="1"/>
          <p:nvPr/>
        </p:nvSpPr>
        <p:spPr>
          <a:xfrm>
            <a:off x="2670588" y="6121676"/>
            <a:ext cx="6966844" cy="646331"/>
          </a:xfrm>
          <a:prstGeom prst="rect">
            <a:avLst/>
          </a:prstGeom>
          <a:noFill/>
        </p:spPr>
        <p:txBody>
          <a:bodyPr wrap="none" rtlCol="0">
            <a:spAutoFit/>
          </a:bodyPr>
          <a:lstStyle/>
          <a:p>
            <a:pPr algn="ctr"/>
            <a:r>
              <a:rPr lang="en-GB" dirty="0"/>
              <a:t>This graph shows that most women answering that they are not working </a:t>
            </a:r>
            <a:br>
              <a:rPr lang="en-GB" dirty="0"/>
            </a:br>
            <a:r>
              <a:rPr lang="en-GB" dirty="0"/>
              <a:t>due to lack of labour demand are living in rural areas of Mexico</a:t>
            </a:r>
          </a:p>
        </p:txBody>
      </p:sp>
    </p:spTree>
    <p:extLst>
      <p:ext uri="{BB962C8B-B14F-4D97-AF65-F5344CB8AC3E}">
        <p14:creationId xmlns:p14="http://schemas.microsoft.com/office/powerpoint/2010/main" val="3369596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8E65-D393-275B-DB5F-0648969379B6}"/>
              </a:ext>
            </a:extLst>
          </p:cNvPr>
          <p:cNvSpPr>
            <a:spLocks noGrp="1"/>
          </p:cNvSpPr>
          <p:nvPr>
            <p:ph type="title"/>
          </p:nvPr>
        </p:nvSpPr>
        <p:spPr/>
        <p:txBody>
          <a:bodyPr/>
          <a:lstStyle/>
          <a:p>
            <a:r>
              <a:rPr lang="en-GB" b="1" dirty="0"/>
              <a:t>Literature Review</a:t>
            </a:r>
          </a:p>
        </p:txBody>
      </p:sp>
      <p:sp>
        <p:nvSpPr>
          <p:cNvPr id="3" name="Content Placeholder 2">
            <a:extLst>
              <a:ext uri="{FF2B5EF4-FFF2-40B4-BE49-F238E27FC236}">
                <a16:creationId xmlns:a16="http://schemas.microsoft.com/office/drawing/2014/main" id="{28D690FE-122E-6E55-C7A1-A7797AFB2891}"/>
              </a:ext>
            </a:extLst>
          </p:cNvPr>
          <p:cNvSpPr>
            <a:spLocks noGrp="1"/>
          </p:cNvSpPr>
          <p:nvPr>
            <p:ph idx="1"/>
          </p:nvPr>
        </p:nvSpPr>
        <p:spPr>
          <a:xfrm>
            <a:off x="838200" y="1825625"/>
            <a:ext cx="4529909" cy="2259814"/>
          </a:xfrm>
        </p:spPr>
        <p:txBody>
          <a:bodyPr/>
          <a:lstStyle/>
          <a:p>
            <a:pPr marL="0" indent="0">
              <a:buNone/>
            </a:pPr>
            <a:r>
              <a:rPr lang="en-GB" dirty="0"/>
              <a:t>Claudia Goldin (1994) found a </a:t>
            </a:r>
            <a:r>
              <a:rPr lang="en-GB" b="1" dirty="0">
                <a:solidFill>
                  <a:srgbClr val="FF0000"/>
                </a:solidFill>
              </a:rPr>
              <a:t>U-shaped curve </a:t>
            </a:r>
            <a:r>
              <a:rPr lang="en-GB" dirty="0"/>
              <a:t>between log </a:t>
            </a:r>
            <a:r>
              <a:rPr lang="en-GB" dirty="0" err="1"/>
              <a:t>gdp</a:t>
            </a:r>
            <a:r>
              <a:rPr lang="en-GB" dirty="0"/>
              <a:t> per capita and female labour participation rates across countries. </a:t>
            </a:r>
          </a:p>
        </p:txBody>
      </p:sp>
      <p:pic>
        <p:nvPicPr>
          <p:cNvPr id="5" name="Picture 4">
            <a:extLst>
              <a:ext uri="{FF2B5EF4-FFF2-40B4-BE49-F238E27FC236}">
                <a16:creationId xmlns:a16="http://schemas.microsoft.com/office/drawing/2014/main" id="{63F75C7F-E444-B301-8173-28F97115A484}"/>
              </a:ext>
            </a:extLst>
          </p:cNvPr>
          <p:cNvPicPr>
            <a:picLocks noChangeAspect="1"/>
          </p:cNvPicPr>
          <p:nvPr/>
        </p:nvPicPr>
        <p:blipFill>
          <a:blip r:embed="rId2"/>
          <a:stretch>
            <a:fillRect/>
          </a:stretch>
        </p:blipFill>
        <p:spPr>
          <a:xfrm>
            <a:off x="5368109" y="931178"/>
            <a:ext cx="6740525" cy="5354842"/>
          </a:xfrm>
          <a:prstGeom prst="rect">
            <a:avLst/>
          </a:prstGeom>
        </p:spPr>
      </p:pic>
      <p:sp>
        <p:nvSpPr>
          <p:cNvPr id="6" name="TextBox 5">
            <a:extLst>
              <a:ext uri="{FF2B5EF4-FFF2-40B4-BE49-F238E27FC236}">
                <a16:creationId xmlns:a16="http://schemas.microsoft.com/office/drawing/2014/main" id="{A9F0E5B5-6C16-4182-8733-190E707500FE}"/>
              </a:ext>
            </a:extLst>
          </p:cNvPr>
          <p:cNvSpPr txBox="1"/>
          <p:nvPr/>
        </p:nvSpPr>
        <p:spPr>
          <a:xfrm>
            <a:off x="7812249" y="5978243"/>
            <a:ext cx="2741102" cy="307777"/>
          </a:xfrm>
          <a:prstGeom prst="rect">
            <a:avLst/>
          </a:prstGeom>
          <a:noFill/>
        </p:spPr>
        <p:txBody>
          <a:bodyPr wrap="square">
            <a:spAutoFit/>
          </a:bodyPr>
          <a:lstStyle/>
          <a:p>
            <a:pPr algn="ctr"/>
            <a:r>
              <a:rPr lang="en-GB" sz="1400" dirty="0">
                <a:effectLst/>
                <a:latin typeface="LM Roman 10" panose="00000500000000000000" pitchFamily="50" charset="0"/>
                <a:ea typeface="Calibri" panose="020F0502020204030204" pitchFamily="34" charset="0"/>
                <a:cs typeface="Arial" panose="020B0604020202020204" pitchFamily="34" charset="0"/>
              </a:rPr>
              <a:t>Source: Goldin (1994)</a:t>
            </a:r>
            <a:endParaRPr lang="en-GB" sz="1400" dirty="0"/>
          </a:p>
        </p:txBody>
      </p:sp>
    </p:spTree>
    <p:extLst>
      <p:ext uri="{BB962C8B-B14F-4D97-AF65-F5344CB8AC3E}">
        <p14:creationId xmlns:p14="http://schemas.microsoft.com/office/powerpoint/2010/main" val="26907261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number of blue and white bars&#10;&#10;Description automatically generated with medium confidence">
            <a:extLst>
              <a:ext uri="{FF2B5EF4-FFF2-40B4-BE49-F238E27FC236}">
                <a16:creationId xmlns:a16="http://schemas.microsoft.com/office/drawing/2014/main" id="{21D69FDC-D03C-D12C-437D-2C0F28935A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220" y="1641403"/>
            <a:ext cx="11493560" cy="4366011"/>
          </a:xfrm>
          <a:prstGeom prst="rect">
            <a:avLst/>
          </a:prstGeom>
          <a:noFill/>
        </p:spPr>
      </p:pic>
      <p:sp>
        <p:nvSpPr>
          <p:cNvPr id="6" name="TextBox 5">
            <a:extLst>
              <a:ext uri="{FF2B5EF4-FFF2-40B4-BE49-F238E27FC236}">
                <a16:creationId xmlns:a16="http://schemas.microsoft.com/office/drawing/2014/main" id="{F4886F57-B1BF-8672-0EB0-3BD7AEFF2991}"/>
              </a:ext>
            </a:extLst>
          </p:cNvPr>
          <p:cNvSpPr txBox="1"/>
          <p:nvPr/>
        </p:nvSpPr>
        <p:spPr>
          <a:xfrm>
            <a:off x="3047288" y="204768"/>
            <a:ext cx="6097424" cy="1291636"/>
          </a:xfrm>
          <a:prstGeom prst="rect">
            <a:avLst/>
          </a:prstGeom>
          <a:noFill/>
        </p:spPr>
        <p:txBody>
          <a:bodyPr wrap="square">
            <a:spAutoFit/>
          </a:bodyPr>
          <a:lstStyle/>
          <a:p>
            <a:pPr algn="ctr">
              <a:lnSpc>
                <a:spcPct val="150000"/>
              </a:lnSpc>
              <a:spcAft>
                <a:spcPts val="1000"/>
              </a:spcAft>
            </a:pP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Non-working women due to lack of labour demand, differentiated by urban and rural areas </a:t>
            </a:r>
            <a:b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b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(Mexico, 2005–2019)</a:t>
            </a:r>
          </a:p>
        </p:txBody>
      </p:sp>
      <p:sp>
        <p:nvSpPr>
          <p:cNvPr id="7" name="TextBox 6">
            <a:extLst>
              <a:ext uri="{FF2B5EF4-FFF2-40B4-BE49-F238E27FC236}">
                <a16:creationId xmlns:a16="http://schemas.microsoft.com/office/drawing/2014/main" id="{82ABA0AE-5A93-45FA-E3A7-DEC3B98C3893}"/>
              </a:ext>
            </a:extLst>
          </p:cNvPr>
          <p:cNvSpPr txBox="1"/>
          <p:nvPr/>
        </p:nvSpPr>
        <p:spPr>
          <a:xfrm>
            <a:off x="2192258" y="6152413"/>
            <a:ext cx="8265341" cy="646331"/>
          </a:xfrm>
          <a:prstGeom prst="rect">
            <a:avLst/>
          </a:prstGeom>
          <a:noFill/>
        </p:spPr>
        <p:txBody>
          <a:bodyPr wrap="none" rtlCol="0">
            <a:spAutoFit/>
          </a:bodyPr>
          <a:lstStyle/>
          <a:p>
            <a:pPr algn="ctr"/>
            <a:r>
              <a:rPr lang="en-GB" dirty="0"/>
              <a:t>This graph shows that across years, most women answering that they are not working </a:t>
            </a:r>
            <a:br>
              <a:rPr lang="en-GB" dirty="0"/>
            </a:br>
            <a:r>
              <a:rPr lang="en-GB" dirty="0"/>
              <a:t>due to lack of labour demand are living in rural areas of Mexico</a:t>
            </a:r>
          </a:p>
        </p:txBody>
      </p:sp>
    </p:spTree>
    <p:extLst>
      <p:ext uri="{BB962C8B-B14F-4D97-AF65-F5344CB8AC3E}">
        <p14:creationId xmlns:p14="http://schemas.microsoft.com/office/powerpoint/2010/main" val="9312918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number of people with numbers and text&#10;&#10;Description automatically generated with medium confidence">
            <a:extLst>
              <a:ext uri="{FF2B5EF4-FFF2-40B4-BE49-F238E27FC236}">
                <a16:creationId xmlns:a16="http://schemas.microsoft.com/office/drawing/2014/main" id="{D0CFA44E-D0B6-B798-E853-0FF6A7623CB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860" y="1573220"/>
            <a:ext cx="11938279" cy="3820901"/>
          </a:xfrm>
          <a:prstGeom prst="rect">
            <a:avLst/>
          </a:prstGeom>
          <a:noFill/>
        </p:spPr>
      </p:pic>
      <p:cxnSp>
        <p:nvCxnSpPr>
          <p:cNvPr id="6" name="Straight Arrow Connector 5">
            <a:extLst>
              <a:ext uri="{FF2B5EF4-FFF2-40B4-BE49-F238E27FC236}">
                <a16:creationId xmlns:a16="http://schemas.microsoft.com/office/drawing/2014/main" id="{7EA5F2CC-735B-8CB5-A977-FCEFF1555E97}"/>
              </a:ext>
            </a:extLst>
          </p:cNvPr>
          <p:cNvCxnSpPr>
            <a:cxnSpLocks/>
          </p:cNvCxnSpPr>
          <p:nvPr/>
        </p:nvCxnSpPr>
        <p:spPr>
          <a:xfrm>
            <a:off x="4983061" y="2273416"/>
            <a:ext cx="0" cy="9542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B6D8E55-368E-98F2-0FE8-4600EAA5E8A1}"/>
              </a:ext>
            </a:extLst>
          </p:cNvPr>
          <p:cNvSpPr txBox="1"/>
          <p:nvPr/>
        </p:nvSpPr>
        <p:spPr>
          <a:xfrm>
            <a:off x="2325848" y="349964"/>
            <a:ext cx="6985932" cy="923330"/>
          </a:xfrm>
          <a:prstGeom prst="rect">
            <a:avLst/>
          </a:prstGeom>
          <a:noFill/>
        </p:spPr>
        <p:txBody>
          <a:bodyPr wrap="square">
            <a:spAutoFit/>
          </a:bodyPr>
          <a:lstStyle/>
          <a:p>
            <a:pPr algn="ctr"/>
            <a:r>
              <a:rPr lang="en-GB" sz="1800" dirty="0">
                <a:effectLst/>
                <a:latin typeface="LM Roman 10" panose="00000500000000000000" pitchFamily="50" charset="0"/>
                <a:ea typeface="Calibri" panose="020F0502020204030204" pitchFamily="34" charset="0"/>
                <a:cs typeface="Arial" panose="020B0604020202020204" pitchFamily="34" charset="0"/>
              </a:rPr>
              <a:t>Reasons for not working among working-age women (18</a:t>
            </a:r>
            <a:r>
              <a:rPr lang="en-GB" sz="1800" dirty="0">
                <a:effectLst/>
                <a:latin typeface="LM Roman 10" panose="00000500000000000000" pitchFamily="50" charset="0"/>
                <a:ea typeface="Calibri" panose="020F0502020204030204" pitchFamily="34" charset="0"/>
                <a:cs typeface="Times New Roman" panose="02020603050405020304" pitchFamily="18" charset="0"/>
              </a:rPr>
              <a:t>–</a:t>
            </a:r>
            <a:r>
              <a:rPr lang="en-GB" sz="1800" dirty="0">
                <a:effectLst/>
                <a:latin typeface="LM Roman 10" panose="00000500000000000000" pitchFamily="50" charset="0"/>
                <a:ea typeface="Calibri" panose="020F0502020204030204" pitchFamily="34" charset="0"/>
                <a:cs typeface="Arial" panose="020B0604020202020204" pitchFamily="34" charset="0"/>
              </a:rPr>
              <a:t>65) engaged in domestic chores, differentiating by locality size </a:t>
            </a:r>
            <a:br>
              <a:rPr lang="en-GB" sz="1800" dirty="0">
                <a:effectLst/>
                <a:latin typeface="LM Roman 10" panose="00000500000000000000" pitchFamily="50" charset="0"/>
                <a:ea typeface="Calibri" panose="020F0502020204030204" pitchFamily="34" charset="0"/>
                <a:cs typeface="Arial" panose="020B0604020202020204" pitchFamily="34" charset="0"/>
              </a:rPr>
            </a:br>
            <a:r>
              <a:rPr lang="en-GB" sz="1800" dirty="0">
                <a:effectLst/>
                <a:latin typeface="LM Roman 10" panose="00000500000000000000" pitchFamily="50" charset="0"/>
                <a:ea typeface="Calibri" panose="020F0502020204030204" pitchFamily="34" charset="0"/>
                <a:cs typeface="Arial" panose="020B0604020202020204" pitchFamily="34" charset="0"/>
              </a:rPr>
              <a:t>(Mexico, first quarter of 2019)</a:t>
            </a:r>
            <a:endParaRPr lang="en-GB" dirty="0"/>
          </a:p>
        </p:txBody>
      </p:sp>
      <p:sp>
        <p:nvSpPr>
          <p:cNvPr id="10" name="TextBox 9">
            <a:extLst>
              <a:ext uri="{FF2B5EF4-FFF2-40B4-BE49-F238E27FC236}">
                <a16:creationId xmlns:a16="http://schemas.microsoft.com/office/drawing/2014/main" id="{3BC858A7-9DEA-7A01-360B-53FB75A14942}"/>
              </a:ext>
            </a:extLst>
          </p:cNvPr>
          <p:cNvSpPr txBox="1"/>
          <p:nvPr/>
        </p:nvSpPr>
        <p:spPr>
          <a:xfrm>
            <a:off x="202975" y="5981497"/>
            <a:ext cx="11786048" cy="646331"/>
          </a:xfrm>
          <a:prstGeom prst="rect">
            <a:avLst/>
          </a:prstGeom>
          <a:noFill/>
        </p:spPr>
        <p:txBody>
          <a:bodyPr wrap="none" rtlCol="0">
            <a:spAutoFit/>
          </a:bodyPr>
          <a:lstStyle/>
          <a:p>
            <a:pPr algn="ctr"/>
            <a:r>
              <a:rPr lang="en-GB" dirty="0"/>
              <a:t>Compared to the first figure of this subsection, this graph shows that in localities of Mexico with less than 2,500 inhabitants </a:t>
            </a:r>
            <a:br>
              <a:rPr lang="en-GB" dirty="0"/>
            </a:br>
            <a:r>
              <a:rPr lang="en-GB" dirty="0"/>
              <a:t>more than 25% of women are not working due to lack of labour demand.</a:t>
            </a:r>
          </a:p>
        </p:txBody>
      </p:sp>
    </p:spTree>
    <p:extLst>
      <p:ext uri="{BB962C8B-B14F-4D97-AF65-F5344CB8AC3E}">
        <p14:creationId xmlns:p14="http://schemas.microsoft.com/office/powerpoint/2010/main" val="1182434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86103294-2E31-256B-C420-B714AADB7D4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2210" y="1434517"/>
            <a:ext cx="8227579" cy="4277285"/>
          </a:xfrm>
          <a:prstGeom prst="rect">
            <a:avLst/>
          </a:prstGeom>
          <a:noFill/>
        </p:spPr>
      </p:pic>
      <p:sp>
        <p:nvSpPr>
          <p:cNvPr id="6" name="TextBox 5">
            <a:extLst>
              <a:ext uri="{FF2B5EF4-FFF2-40B4-BE49-F238E27FC236}">
                <a16:creationId xmlns:a16="http://schemas.microsoft.com/office/drawing/2014/main" id="{11917EEB-5135-AF91-3B6D-871A964402F6}"/>
              </a:ext>
            </a:extLst>
          </p:cNvPr>
          <p:cNvSpPr txBox="1"/>
          <p:nvPr/>
        </p:nvSpPr>
        <p:spPr>
          <a:xfrm>
            <a:off x="3115810" y="374141"/>
            <a:ext cx="6094602" cy="923330"/>
          </a:xfrm>
          <a:prstGeom prst="rect">
            <a:avLst/>
          </a:prstGeom>
          <a:noFill/>
        </p:spPr>
        <p:txBody>
          <a:bodyPr wrap="square">
            <a:spAutoFit/>
          </a:bodyPr>
          <a:lstStyle/>
          <a:p>
            <a:pPr algn="ctr"/>
            <a:r>
              <a:rPr lang="en-GB" sz="1800" dirty="0">
                <a:effectLst/>
                <a:latin typeface="LM Roman 10" panose="00000500000000000000" pitchFamily="50" charset="0"/>
                <a:ea typeface="Calibri" panose="020F0502020204030204" pitchFamily="34" charset="0"/>
                <a:cs typeface="Arial" panose="020B0604020202020204" pitchFamily="34" charset="0"/>
              </a:rPr>
              <a:t>Sectoral distribution of employment depending </a:t>
            </a:r>
            <a:br>
              <a:rPr lang="en-GB" sz="1800" dirty="0">
                <a:effectLst/>
                <a:latin typeface="LM Roman 10" panose="00000500000000000000" pitchFamily="50" charset="0"/>
                <a:ea typeface="Calibri" panose="020F0502020204030204" pitchFamily="34" charset="0"/>
                <a:cs typeface="Arial" panose="020B0604020202020204" pitchFamily="34" charset="0"/>
              </a:rPr>
            </a:br>
            <a:r>
              <a:rPr lang="en-GB" sz="1800" dirty="0">
                <a:effectLst/>
                <a:latin typeface="LM Roman 10" panose="00000500000000000000" pitchFamily="50" charset="0"/>
                <a:ea typeface="Calibri" panose="020F0502020204030204" pitchFamily="34" charset="0"/>
                <a:cs typeface="Arial" panose="020B0604020202020204" pitchFamily="34" charset="0"/>
              </a:rPr>
              <a:t>on the population size of the locality </a:t>
            </a:r>
            <a:br>
              <a:rPr lang="en-GB" sz="1800" dirty="0">
                <a:effectLst/>
                <a:latin typeface="LM Roman 10" panose="00000500000000000000" pitchFamily="50" charset="0"/>
                <a:ea typeface="Calibri" panose="020F0502020204030204" pitchFamily="34" charset="0"/>
                <a:cs typeface="Arial" panose="020B0604020202020204" pitchFamily="34" charset="0"/>
              </a:rPr>
            </a:br>
            <a:r>
              <a:rPr lang="en-GB" sz="1800" dirty="0">
                <a:effectLst/>
                <a:latin typeface="LM Roman 10" panose="00000500000000000000" pitchFamily="50" charset="0"/>
                <a:ea typeface="Calibri" panose="020F0502020204030204" pitchFamily="34" charset="0"/>
                <a:cs typeface="Arial" panose="020B0604020202020204" pitchFamily="34" charset="0"/>
              </a:rPr>
              <a:t>(National average within Mexico, first quarter of 2019)</a:t>
            </a:r>
            <a:endParaRPr lang="en-GB" dirty="0"/>
          </a:p>
        </p:txBody>
      </p:sp>
      <p:sp>
        <p:nvSpPr>
          <p:cNvPr id="7" name="TextBox 6">
            <a:extLst>
              <a:ext uri="{FF2B5EF4-FFF2-40B4-BE49-F238E27FC236}">
                <a16:creationId xmlns:a16="http://schemas.microsoft.com/office/drawing/2014/main" id="{6874D7EB-0E26-A611-7E56-B5CE1DA9AA28}"/>
              </a:ext>
            </a:extLst>
          </p:cNvPr>
          <p:cNvSpPr txBox="1"/>
          <p:nvPr/>
        </p:nvSpPr>
        <p:spPr>
          <a:xfrm>
            <a:off x="385420" y="5981497"/>
            <a:ext cx="11421204" cy="646331"/>
          </a:xfrm>
          <a:prstGeom prst="rect">
            <a:avLst/>
          </a:prstGeom>
          <a:noFill/>
        </p:spPr>
        <p:txBody>
          <a:bodyPr wrap="none" rtlCol="0">
            <a:spAutoFit/>
          </a:bodyPr>
          <a:lstStyle/>
          <a:p>
            <a:pPr algn="ctr"/>
            <a:r>
              <a:rPr lang="en-GB" dirty="0"/>
              <a:t>This figure shows the average size of the agricultural sector in Mexican localities with less than 2,500 inhabitants.</a:t>
            </a:r>
          </a:p>
          <a:p>
            <a:pPr algn="ctr"/>
            <a:r>
              <a:rPr lang="en-GB" dirty="0"/>
              <a:t>It indicates that in small Mexican localities, </a:t>
            </a:r>
            <a:r>
              <a:rPr lang="en-GB" b="1" dirty="0">
                <a:solidFill>
                  <a:srgbClr val="FF0000"/>
                </a:solidFill>
              </a:rPr>
              <a:t>the average size of the agricultural sector is bigger than industry or services.</a:t>
            </a:r>
          </a:p>
        </p:txBody>
      </p:sp>
      <p:sp>
        <p:nvSpPr>
          <p:cNvPr id="8" name="Rectangle 7">
            <a:extLst>
              <a:ext uri="{FF2B5EF4-FFF2-40B4-BE49-F238E27FC236}">
                <a16:creationId xmlns:a16="http://schemas.microsoft.com/office/drawing/2014/main" id="{4FE4ED56-EC19-2530-B97A-E75F077DA9FB}"/>
              </a:ext>
            </a:extLst>
          </p:cNvPr>
          <p:cNvSpPr/>
          <p:nvPr/>
        </p:nvSpPr>
        <p:spPr>
          <a:xfrm>
            <a:off x="1934867" y="4387061"/>
            <a:ext cx="8339044" cy="646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873990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meline&#10;&#10;Description automatically generated">
            <a:extLst>
              <a:ext uri="{FF2B5EF4-FFF2-40B4-BE49-F238E27FC236}">
                <a16:creationId xmlns:a16="http://schemas.microsoft.com/office/drawing/2014/main" id="{D8B06101-B1B0-C9E2-FC86-365F0F944B6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239470" y="708293"/>
            <a:ext cx="7478808" cy="5441413"/>
          </a:xfrm>
          <a:prstGeom prst="rect">
            <a:avLst/>
          </a:prstGeom>
        </p:spPr>
      </p:pic>
      <p:sp>
        <p:nvSpPr>
          <p:cNvPr id="5" name="TextBox 4">
            <a:extLst>
              <a:ext uri="{FF2B5EF4-FFF2-40B4-BE49-F238E27FC236}">
                <a16:creationId xmlns:a16="http://schemas.microsoft.com/office/drawing/2014/main" id="{DC3B5DB6-2442-BE22-0D2C-829685249DF1}"/>
              </a:ext>
            </a:extLst>
          </p:cNvPr>
          <p:cNvSpPr txBox="1"/>
          <p:nvPr/>
        </p:nvSpPr>
        <p:spPr>
          <a:xfrm>
            <a:off x="1419304" y="167534"/>
            <a:ext cx="9502922" cy="646331"/>
          </a:xfrm>
          <a:prstGeom prst="rect">
            <a:avLst/>
          </a:prstGeom>
          <a:noFill/>
        </p:spPr>
        <p:txBody>
          <a:bodyPr wrap="none" rtlCol="0">
            <a:spAutoFit/>
          </a:bodyPr>
          <a:lstStyle/>
          <a:p>
            <a:pPr algn="ctr"/>
            <a:r>
              <a:rPr lang="en-GB" dirty="0"/>
              <a:t>To conclude, this figure shows the percentage of women living in localities of Mexico with less than </a:t>
            </a:r>
            <a:br>
              <a:rPr lang="en-GB" dirty="0"/>
            </a:br>
            <a:r>
              <a:rPr lang="en-GB" dirty="0"/>
              <a:t>2,500 inhabitants who indicated that they are not working due to lack of labour demand. </a:t>
            </a:r>
            <a:endParaRPr lang="en-GB" b="1" dirty="0">
              <a:solidFill>
                <a:srgbClr val="FF0000"/>
              </a:solidFill>
            </a:endParaRPr>
          </a:p>
        </p:txBody>
      </p:sp>
      <p:sp>
        <p:nvSpPr>
          <p:cNvPr id="6" name="TextBox 5">
            <a:extLst>
              <a:ext uri="{FF2B5EF4-FFF2-40B4-BE49-F238E27FC236}">
                <a16:creationId xmlns:a16="http://schemas.microsoft.com/office/drawing/2014/main" id="{80DCED43-2142-BF2A-E2C8-B79A0AD51844}"/>
              </a:ext>
            </a:extLst>
          </p:cNvPr>
          <p:cNvSpPr txBox="1"/>
          <p:nvPr/>
        </p:nvSpPr>
        <p:spPr>
          <a:xfrm>
            <a:off x="209612" y="6149706"/>
            <a:ext cx="11772775" cy="369332"/>
          </a:xfrm>
          <a:prstGeom prst="rect">
            <a:avLst/>
          </a:prstGeom>
          <a:noFill/>
        </p:spPr>
        <p:txBody>
          <a:bodyPr wrap="none" rtlCol="0">
            <a:spAutoFit/>
          </a:bodyPr>
          <a:lstStyle/>
          <a:p>
            <a:pPr algn="ctr"/>
            <a:r>
              <a:rPr lang="en-GB" dirty="0"/>
              <a:t>States like Michoacan, Oaxaca, and Nayarit are the ones where more women are not working due to lack of labour demand. </a:t>
            </a:r>
            <a:endParaRPr lang="en-GB" b="1" dirty="0">
              <a:solidFill>
                <a:srgbClr val="FF0000"/>
              </a:solidFill>
            </a:endParaRPr>
          </a:p>
        </p:txBody>
      </p:sp>
    </p:spTree>
    <p:extLst>
      <p:ext uri="{BB962C8B-B14F-4D97-AF65-F5344CB8AC3E}">
        <p14:creationId xmlns:p14="http://schemas.microsoft.com/office/powerpoint/2010/main" val="30481712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2A91-0978-C678-C700-E159898AB056}"/>
              </a:ext>
            </a:extLst>
          </p:cNvPr>
          <p:cNvSpPr>
            <a:spLocks noGrp="1"/>
          </p:cNvSpPr>
          <p:nvPr>
            <p:ph type="title"/>
          </p:nvPr>
        </p:nvSpPr>
        <p:spPr>
          <a:xfrm>
            <a:off x="913701" y="1799643"/>
            <a:ext cx="10515600" cy="1325563"/>
          </a:xfrm>
        </p:spPr>
        <p:txBody>
          <a:bodyPr/>
          <a:lstStyle/>
          <a:p>
            <a:pPr algn="ctr"/>
            <a:r>
              <a:rPr lang="en-GB" dirty="0"/>
              <a:t>Thanks for your attention</a:t>
            </a:r>
          </a:p>
        </p:txBody>
      </p:sp>
      <p:sp>
        <p:nvSpPr>
          <p:cNvPr id="3" name="Content Placeholder 2">
            <a:extLst>
              <a:ext uri="{FF2B5EF4-FFF2-40B4-BE49-F238E27FC236}">
                <a16:creationId xmlns:a16="http://schemas.microsoft.com/office/drawing/2014/main" id="{F3B5C5BD-649B-57B8-E4E2-9E40FADC4AFD}"/>
              </a:ext>
            </a:extLst>
          </p:cNvPr>
          <p:cNvSpPr>
            <a:spLocks noGrp="1"/>
          </p:cNvSpPr>
          <p:nvPr>
            <p:ph idx="1"/>
          </p:nvPr>
        </p:nvSpPr>
        <p:spPr>
          <a:xfrm>
            <a:off x="838200" y="3313651"/>
            <a:ext cx="10515600" cy="2863312"/>
          </a:xfrm>
        </p:spPr>
        <p:txBody>
          <a:bodyPr/>
          <a:lstStyle/>
          <a:p>
            <a:pPr marL="0" indent="0" algn="ctr">
              <a:buNone/>
            </a:pPr>
            <a:r>
              <a:rPr lang="en-GB" dirty="0"/>
              <a:t>Contact:</a:t>
            </a:r>
          </a:p>
          <a:p>
            <a:pPr marL="0" indent="0" algn="ctr">
              <a:buNone/>
            </a:pPr>
            <a:r>
              <a:rPr lang="en-GB" dirty="0">
                <a:hlinkClick r:id="rId2"/>
              </a:rPr>
              <a:t>isaac.lopezmorenoflores@manchester.ac.uk</a:t>
            </a:r>
            <a:r>
              <a:rPr lang="en-GB" dirty="0"/>
              <a:t>  </a:t>
            </a:r>
          </a:p>
          <a:p>
            <a:pPr marL="0" indent="0" algn="ctr">
              <a:buNone/>
            </a:pPr>
            <a:endParaRPr lang="en-GB" dirty="0"/>
          </a:p>
        </p:txBody>
      </p:sp>
    </p:spTree>
    <p:extLst>
      <p:ext uri="{BB962C8B-B14F-4D97-AF65-F5344CB8AC3E}">
        <p14:creationId xmlns:p14="http://schemas.microsoft.com/office/powerpoint/2010/main" val="72745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7960-DC5B-86EE-85B1-934E630F5C1E}"/>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The U-shaped feminization hypothesis</a:t>
            </a:r>
            <a:endParaRPr lang="en-GB" dirty="0"/>
          </a:p>
        </p:txBody>
      </p:sp>
      <p:sp>
        <p:nvSpPr>
          <p:cNvPr id="3" name="Content Placeholder 2">
            <a:extLst>
              <a:ext uri="{FF2B5EF4-FFF2-40B4-BE49-F238E27FC236}">
                <a16:creationId xmlns:a16="http://schemas.microsoft.com/office/drawing/2014/main" id="{7C649115-FA9F-C7CD-24A2-30FD9F16BB7B}"/>
              </a:ext>
            </a:extLst>
          </p:cNvPr>
          <p:cNvSpPr>
            <a:spLocks noGrp="1"/>
          </p:cNvSpPr>
          <p:nvPr>
            <p:ph idx="1"/>
          </p:nvPr>
        </p:nvSpPr>
        <p:spPr/>
        <p:txBody>
          <a:bodyPr>
            <a:normAutofit/>
          </a:bodyPr>
          <a:lstStyle/>
          <a:p>
            <a:pPr marL="0" indent="0">
              <a:buNone/>
            </a:pPr>
            <a:r>
              <a:rPr lang="en-GB" sz="3200" dirty="0">
                <a:effectLst/>
                <a:latin typeface="Times New Roman" panose="02020603050405020304" pitchFamily="18" charset="0"/>
                <a:ea typeface="Calibri" panose="020F0502020204030204" pitchFamily="34" charset="0"/>
              </a:rPr>
              <a:t>According to Goldin’s (1994) theory, </a:t>
            </a:r>
          </a:p>
          <a:p>
            <a:pPr marL="0" indent="0">
              <a:buNone/>
            </a:pPr>
            <a:r>
              <a:rPr lang="en-GB" sz="3200" dirty="0">
                <a:effectLst/>
                <a:latin typeface="Times New Roman" panose="02020603050405020304" pitchFamily="18" charset="0"/>
                <a:ea typeface="Calibri" panose="020F0502020204030204" pitchFamily="34" charset="0"/>
              </a:rPr>
              <a:t>FLPRs tend to be </a:t>
            </a:r>
            <a:r>
              <a:rPr lang="en-GB" sz="3200" b="1" dirty="0">
                <a:solidFill>
                  <a:srgbClr val="FF0000"/>
                </a:solidFill>
                <a:effectLst/>
                <a:latin typeface="Times New Roman" panose="02020603050405020304" pitchFamily="18" charset="0"/>
                <a:ea typeface="Calibri" panose="020F0502020204030204" pitchFamily="34" charset="0"/>
              </a:rPr>
              <a:t>high</a:t>
            </a:r>
            <a:r>
              <a:rPr lang="en-GB" sz="3200" dirty="0">
                <a:effectLst/>
                <a:latin typeface="Times New Roman" panose="02020603050405020304" pitchFamily="18" charset="0"/>
                <a:ea typeface="Calibri" panose="020F0502020204030204" pitchFamily="34" charset="0"/>
              </a:rPr>
              <a:t> in agricultural countries, </a:t>
            </a:r>
          </a:p>
          <a:p>
            <a:pPr marL="0" indent="0">
              <a:buNone/>
            </a:pPr>
            <a:r>
              <a:rPr lang="en-GB" sz="3200" dirty="0">
                <a:effectLst/>
                <a:latin typeface="Times New Roman" panose="02020603050405020304" pitchFamily="18" charset="0"/>
                <a:ea typeface="Calibri" panose="020F0502020204030204" pitchFamily="34" charset="0"/>
              </a:rPr>
              <a:t>FLPRs experience a </a:t>
            </a:r>
            <a:r>
              <a:rPr lang="en-GB" sz="3200" b="1" dirty="0">
                <a:solidFill>
                  <a:srgbClr val="FF0000"/>
                </a:solidFill>
                <a:effectLst/>
                <a:latin typeface="Times New Roman" panose="02020603050405020304" pitchFamily="18" charset="0"/>
                <a:ea typeface="Calibri" panose="020F0502020204030204" pitchFamily="34" charset="0"/>
              </a:rPr>
              <a:t>decline</a:t>
            </a:r>
            <a:r>
              <a:rPr lang="en-GB" sz="3200" dirty="0">
                <a:effectLst/>
                <a:latin typeface="Times New Roman" panose="02020603050405020304" pitchFamily="18" charset="0"/>
                <a:ea typeface="Calibri" panose="020F0502020204030204" pitchFamily="34" charset="0"/>
              </a:rPr>
              <a:t> in industrial countries, </a:t>
            </a:r>
          </a:p>
          <a:p>
            <a:pPr marL="0" indent="0">
              <a:buNone/>
            </a:pPr>
            <a:r>
              <a:rPr lang="en-GB" sz="3200" dirty="0">
                <a:effectLst/>
                <a:latin typeface="Times New Roman" panose="02020603050405020304" pitchFamily="18" charset="0"/>
                <a:ea typeface="Calibri" panose="020F0502020204030204" pitchFamily="34" charset="0"/>
              </a:rPr>
              <a:t>FLPRs </a:t>
            </a:r>
            <a:r>
              <a:rPr lang="en-GB" sz="3200" b="1" dirty="0">
                <a:solidFill>
                  <a:srgbClr val="FF0000"/>
                </a:solidFill>
                <a:effectLst/>
                <a:latin typeface="Times New Roman" panose="02020603050405020304" pitchFamily="18" charset="0"/>
                <a:ea typeface="Calibri" panose="020F0502020204030204" pitchFamily="34" charset="0"/>
              </a:rPr>
              <a:t>rise</a:t>
            </a:r>
            <a:r>
              <a:rPr lang="en-GB" sz="3200" dirty="0">
                <a:effectLst/>
                <a:latin typeface="Times New Roman" panose="02020603050405020304" pitchFamily="18" charset="0"/>
                <a:ea typeface="Calibri" panose="020F0502020204030204" pitchFamily="34" charset="0"/>
              </a:rPr>
              <a:t> again in service-oriented countries. </a:t>
            </a:r>
            <a:br>
              <a:rPr lang="en-GB" sz="3200" dirty="0">
                <a:effectLst/>
                <a:latin typeface="Times New Roman" panose="02020603050405020304" pitchFamily="18" charset="0"/>
                <a:ea typeface="Calibri" panose="020F0502020204030204" pitchFamily="34" charset="0"/>
              </a:rPr>
            </a:br>
            <a:endParaRPr lang="en-GB"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539073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CBD7-5D27-3136-A3DF-B02D732BE6ED}"/>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The U-shaped feminization hypothesis</a:t>
            </a:r>
            <a:endParaRPr lang="en-GB" dirty="0"/>
          </a:p>
        </p:txBody>
      </p:sp>
      <p:sp>
        <p:nvSpPr>
          <p:cNvPr id="3" name="Content Placeholder 2">
            <a:extLst>
              <a:ext uri="{FF2B5EF4-FFF2-40B4-BE49-F238E27FC236}">
                <a16:creationId xmlns:a16="http://schemas.microsoft.com/office/drawing/2014/main" id="{16A85F80-67F2-47BC-9F6E-87E97FA51285}"/>
              </a:ext>
            </a:extLst>
          </p:cNvPr>
          <p:cNvSpPr>
            <a:spLocks noGrp="1"/>
          </p:cNvSpPr>
          <p:nvPr>
            <p:ph idx="1"/>
          </p:nvPr>
        </p:nvSpPr>
        <p:spPr/>
        <p:txBody>
          <a:bodyPr/>
          <a:lstStyle/>
          <a:p>
            <a:pPr marL="0" indent="0">
              <a:buNone/>
            </a:pPr>
            <a:r>
              <a:rPr lang="en-GB" sz="2800" dirty="0">
                <a:latin typeface="Times New Roman" panose="02020603050405020304" pitchFamily="18" charset="0"/>
              </a:rPr>
              <a:t>She developed a theory of how </a:t>
            </a:r>
            <a:r>
              <a:rPr lang="en-GB" sz="2800" b="1" dirty="0">
                <a:solidFill>
                  <a:srgbClr val="FF0000"/>
                </a:solidFill>
                <a:latin typeface="Times New Roman" panose="02020603050405020304" pitchFamily="18" charset="0"/>
              </a:rPr>
              <a:t>different factors </a:t>
            </a:r>
            <a:r>
              <a:rPr lang="en-GB" sz="2800" dirty="0">
                <a:latin typeface="Times New Roman" panose="02020603050405020304" pitchFamily="18" charset="0"/>
              </a:rPr>
              <a:t>play a role in the </a:t>
            </a:r>
            <a:br>
              <a:rPr lang="en-GB" sz="2800" dirty="0">
                <a:latin typeface="Times New Roman" panose="02020603050405020304" pitchFamily="18" charset="0"/>
              </a:rPr>
            </a:br>
            <a:r>
              <a:rPr lang="en-GB" sz="2800" dirty="0">
                <a:latin typeface="Times New Roman" panose="02020603050405020304" pitchFamily="18" charset="0"/>
              </a:rPr>
              <a:t>U-shaped pattern observed across countries. </a:t>
            </a:r>
          </a:p>
          <a:p>
            <a:pPr lvl="1"/>
            <a:r>
              <a:rPr lang="en-GB" dirty="0">
                <a:latin typeface="Times New Roman" panose="02020603050405020304" pitchFamily="18" charset="0"/>
              </a:rPr>
              <a:t>Structural transformation process </a:t>
            </a:r>
          </a:p>
          <a:p>
            <a:pPr lvl="1"/>
            <a:r>
              <a:rPr lang="en-GB" dirty="0">
                <a:latin typeface="Times New Roman" panose="02020603050405020304" pitchFamily="18" charset="0"/>
              </a:rPr>
              <a:t>Fertility rates</a:t>
            </a:r>
          </a:p>
          <a:p>
            <a:pPr lvl="1"/>
            <a:r>
              <a:rPr lang="en-GB" dirty="0">
                <a:latin typeface="Times New Roman" panose="02020603050405020304" pitchFamily="18" charset="0"/>
              </a:rPr>
              <a:t>Educational attainment </a:t>
            </a:r>
          </a:p>
          <a:p>
            <a:pPr lvl="1"/>
            <a:r>
              <a:rPr lang="en-GB" dirty="0">
                <a:latin typeface="Times New Roman" panose="02020603050405020304" pitchFamily="18" charset="0"/>
              </a:rPr>
              <a:t>Marital status </a:t>
            </a:r>
          </a:p>
          <a:p>
            <a:pPr lvl="1"/>
            <a:r>
              <a:rPr lang="en-GB" dirty="0">
                <a:latin typeface="Times New Roman" panose="02020603050405020304" pitchFamily="18" charset="0"/>
              </a:rPr>
              <a:t>Sociological factors </a:t>
            </a:r>
          </a:p>
          <a:p>
            <a:pPr lvl="1"/>
            <a:r>
              <a:rPr lang="en-GB" dirty="0">
                <a:latin typeface="Times New Roman" panose="02020603050405020304" pitchFamily="18" charset="0"/>
              </a:rPr>
              <a:t>Cultural factors</a:t>
            </a:r>
          </a:p>
          <a:p>
            <a:endParaRPr lang="en-GB" dirty="0"/>
          </a:p>
        </p:txBody>
      </p:sp>
    </p:spTree>
    <p:extLst>
      <p:ext uri="{BB962C8B-B14F-4D97-AF65-F5344CB8AC3E}">
        <p14:creationId xmlns:p14="http://schemas.microsoft.com/office/powerpoint/2010/main" val="1543525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4034-9344-E867-8D8D-F4B6AB984F59}"/>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The U-shaped feminization hypothesis</a:t>
            </a:r>
            <a:endParaRPr lang="en-GB" dirty="0"/>
          </a:p>
        </p:txBody>
      </p:sp>
      <p:pic>
        <p:nvPicPr>
          <p:cNvPr id="5" name="Picture 4">
            <a:extLst>
              <a:ext uri="{FF2B5EF4-FFF2-40B4-BE49-F238E27FC236}">
                <a16:creationId xmlns:a16="http://schemas.microsoft.com/office/drawing/2014/main" id="{A18D4E87-C5B6-4668-A0EB-E222D744D59B}"/>
              </a:ext>
            </a:extLst>
          </p:cNvPr>
          <p:cNvPicPr>
            <a:picLocks noChangeAspect="1"/>
          </p:cNvPicPr>
          <p:nvPr/>
        </p:nvPicPr>
        <p:blipFill>
          <a:blip r:embed="rId2"/>
          <a:stretch>
            <a:fillRect/>
          </a:stretch>
        </p:blipFill>
        <p:spPr>
          <a:xfrm>
            <a:off x="5451475" y="1417740"/>
            <a:ext cx="6740525" cy="5354842"/>
          </a:xfrm>
          <a:prstGeom prst="rect">
            <a:avLst/>
          </a:prstGeom>
        </p:spPr>
      </p:pic>
      <p:cxnSp>
        <p:nvCxnSpPr>
          <p:cNvPr id="6" name="Straight Connector 5">
            <a:extLst>
              <a:ext uri="{FF2B5EF4-FFF2-40B4-BE49-F238E27FC236}">
                <a16:creationId xmlns:a16="http://schemas.microsoft.com/office/drawing/2014/main" id="{4B8265E6-39DA-7A25-FBE2-3C9E3FD6F4BE}"/>
              </a:ext>
            </a:extLst>
          </p:cNvPr>
          <p:cNvCxnSpPr>
            <a:cxnSpLocks/>
          </p:cNvCxnSpPr>
          <p:nvPr/>
        </p:nvCxnSpPr>
        <p:spPr>
          <a:xfrm flipH="1">
            <a:off x="5000993" y="3614612"/>
            <a:ext cx="1635475" cy="1604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B5806A-02EC-AC62-C9E1-2B3E5D420CC7}"/>
              </a:ext>
            </a:extLst>
          </p:cNvPr>
          <p:cNvSpPr txBox="1"/>
          <p:nvPr/>
        </p:nvSpPr>
        <p:spPr>
          <a:xfrm>
            <a:off x="343950" y="2317516"/>
            <a:ext cx="4576596" cy="3416320"/>
          </a:xfrm>
          <a:prstGeom prst="rect">
            <a:avLst/>
          </a:prstGeom>
          <a:noFill/>
        </p:spPr>
        <p:txBody>
          <a:bodyPr wrap="square" rtlCol="0">
            <a:spAutoFit/>
          </a:bodyPr>
          <a:lstStyle/>
          <a:p>
            <a:pPr algn="r"/>
            <a:r>
              <a:rPr lang="en-GB" dirty="0"/>
              <a:t>High FLPRs in low-income countries due to:</a:t>
            </a:r>
          </a:p>
          <a:p>
            <a:pPr algn="r"/>
            <a:endParaRPr lang="en-GB" dirty="0"/>
          </a:p>
          <a:p>
            <a:pPr algn="r"/>
            <a:r>
              <a:rPr lang="en-GB" b="1" dirty="0">
                <a:solidFill>
                  <a:srgbClr val="FF0000"/>
                </a:solidFill>
              </a:rPr>
              <a:t>Dominant agricultural sector</a:t>
            </a:r>
          </a:p>
          <a:p>
            <a:pPr algn="r"/>
            <a:r>
              <a:rPr lang="en-GB" dirty="0"/>
              <a:t>Manual labour in agriculture  </a:t>
            </a:r>
          </a:p>
          <a:p>
            <a:pPr algn="r"/>
            <a:r>
              <a:rPr lang="en-GB" dirty="0"/>
              <a:t>Lack of agricultural machinery</a:t>
            </a:r>
          </a:p>
          <a:p>
            <a:pPr algn="r"/>
            <a:r>
              <a:rPr lang="en-GB" dirty="0"/>
              <a:t>High labour demand</a:t>
            </a:r>
          </a:p>
          <a:p>
            <a:pPr algn="r"/>
            <a:r>
              <a:rPr lang="en-GB" dirty="0"/>
              <a:t>Low salaries and low productivity</a:t>
            </a:r>
          </a:p>
          <a:p>
            <a:pPr algn="r"/>
            <a:r>
              <a:rPr lang="en-GB" dirty="0"/>
              <a:t>High fertility rates</a:t>
            </a:r>
          </a:p>
          <a:p>
            <a:pPr algn="r"/>
            <a:r>
              <a:rPr lang="en-GB" dirty="0"/>
              <a:t>High dependency ratio</a:t>
            </a:r>
          </a:p>
          <a:p>
            <a:pPr algn="r"/>
            <a:r>
              <a:rPr lang="en-GB" dirty="0"/>
              <a:t>Compatibility of jobs in family farms with </a:t>
            </a:r>
            <a:br>
              <a:rPr lang="en-GB" dirty="0"/>
            </a:br>
            <a:r>
              <a:rPr lang="en-GB" dirty="0"/>
              <a:t>child rearing </a:t>
            </a:r>
            <a:r>
              <a:rPr lang="en-GB" dirty="0" err="1"/>
              <a:t>responsabilities</a:t>
            </a:r>
            <a:endParaRPr lang="en-GB" dirty="0"/>
          </a:p>
          <a:p>
            <a:endParaRPr lang="en-GB" dirty="0"/>
          </a:p>
        </p:txBody>
      </p:sp>
      <p:sp>
        <p:nvSpPr>
          <p:cNvPr id="8" name="Rectangle: Rounded Corners 7">
            <a:extLst>
              <a:ext uri="{FF2B5EF4-FFF2-40B4-BE49-F238E27FC236}">
                <a16:creationId xmlns:a16="http://schemas.microsoft.com/office/drawing/2014/main" id="{459D0856-BC2D-B184-5A75-6A2426175DE7}"/>
              </a:ext>
            </a:extLst>
          </p:cNvPr>
          <p:cNvSpPr/>
          <p:nvPr/>
        </p:nvSpPr>
        <p:spPr>
          <a:xfrm>
            <a:off x="6647559" y="1950294"/>
            <a:ext cx="1706140" cy="192916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5192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TotalTime>
  <Words>2467</Words>
  <Application>Microsoft Office PowerPoint</Application>
  <PresentationFormat>Widescreen</PresentationFormat>
  <Paragraphs>209</Paragraphs>
  <Slides>64</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Arial</vt:lpstr>
      <vt:lpstr>Calibri</vt:lpstr>
      <vt:lpstr>Calibri Light</vt:lpstr>
      <vt:lpstr>Cambria Math</vt:lpstr>
      <vt:lpstr>Garamond</vt:lpstr>
      <vt:lpstr>LM Roman 10</vt:lpstr>
      <vt:lpstr>NewBaskerville-Roman</vt:lpstr>
      <vt:lpstr>Times New Roman</vt:lpstr>
      <vt:lpstr>Office Theme</vt:lpstr>
      <vt:lpstr>The relationship between economic development  and female labour force participation:  A within-country analysis of Mexico</vt:lpstr>
      <vt:lpstr>PowerPoint Presentation</vt:lpstr>
      <vt:lpstr>Research Problem</vt:lpstr>
      <vt:lpstr>Research Problem</vt:lpstr>
      <vt:lpstr>Research Problem</vt:lpstr>
      <vt:lpstr>Literature Review</vt:lpstr>
      <vt:lpstr>The U-shaped feminization hypothesis</vt:lpstr>
      <vt:lpstr>The U-shaped feminization hypothesis</vt:lpstr>
      <vt:lpstr>The U-shaped feminization hypothesis</vt:lpstr>
      <vt:lpstr>The U-shaped feminization hypothesis</vt:lpstr>
      <vt:lpstr>The U-shaped feminization hypothesis</vt:lpstr>
      <vt:lpstr>Literature review</vt:lpstr>
      <vt:lpstr>Literature review</vt:lpstr>
      <vt:lpstr>Literature review</vt:lpstr>
      <vt:lpstr>PowerPoint Presentation</vt:lpstr>
      <vt:lpstr>PowerPoint Presentation</vt:lpstr>
      <vt:lpstr>Literature review</vt:lpstr>
      <vt:lpstr>Literature review</vt:lpstr>
      <vt:lpstr>Literature review</vt:lpstr>
      <vt:lpstr>Research questions</vt:lpstr>
      <vt:lpstr>Contribution to the literature</vt:lpstr>
      <vt:lpstr>Contribution to the literature</vt:lpstr>
      <vt:lpstr>Cross-country analysis</vt:lpstr>
      <vt:lpstr>PowerPoint Presentation</vt:lpstr>
      <vt:lpstr>PowerPoint Presentation</vt:lpstr>
      <vt:lpstr>PowerPoint Presentation</vt:lpstr>
      <vt:lpstr>PowerPoint Presentation</vt:lpstr>
      <vt:lpstr>FLPR and % of jobs in agriculture  in Mexican municipalities (2019, Q1)</vt:lpstr>
      <vt:lpstr>FLPR and % of jobs in industry  in Mexican municipalities (2019, Q1)</vt:lpstr>
      <vt:lpstr>FLPR and % of jobs in services  in Mexican municipalities (2019, Q1)</vt:lpstr>
      <vt:lpstr>PowerPoint Presentation</vt:lpstr>
      <vt:lpstr>Econometric Model</vt:lpstr>
      <vt:lpstr>Econometric Model</vt:lpstr>
      <vt:lpstr>Econometric Model</vt:lpstr>
      <vt:lpstr>Econometric Model</vt:lpstr>
      <vt:lpstr>Econometric Model</vt:lpstr>
      <vt:lpstr>Econometric Model</vt:lpstr>
      <vt:lpstr>Econometric Model</vt:lpstr>
      <vt:lpstr>Econometric Model</vt:lpstr>
      <vt:lpstr>Missing control variables in the model</vt:lpstr>
      <vt:lpstr>PowerPoint Presentation</vt:lpstr>
      <vt:lpstr>PowerPoint Presentation</vt:lpstr>
      <vt:lpstr>Average marginal probability  of being economically  estimated at the means  of the covariates  (depending on sex and the % of jobs in  agriculture, industry, and services at the municipal level)</vt:lpstr>
      <vt:lpstr>PowerPoint Presentation</vt:lpstr>
      <vt:lpstr>PowerPoint Presentation</vt:lpstr>
      <vt:lpstr>MARGINSPLOT  Graphical representation of  the average marginal probability  of being economically active  depending on sex and  the percentage of jobs in  agriculture, industry and services  (estimated at the means of the covariates)</vt:lpstr>
      <vt:lpstr>PowerPoint Presentation</vt:lpstr>
      <vt:lpstr>PowerPoint Presentation</vt:lpstr>
      <vt:lpstr>PowerPoint Presentation</vt:lpstr>
      <vt:lpstr>Results by Roncolato (2016)</vt:lpstr>
      <vt:lpstr>PowerPoint Presentation</vt:lpstr>
      <vt:lpstr>PowerPoint Presentation</vt:lpstr>
      <vt:lpstr>PowerPoint Presentation</vt:lpstr>
      <vt:lpstr>Discussion</vt:lpstr>
      <vt:lpstr>Discussion</vt:lpstr>
      <vt:lpstr>PowerPoint Presentation</vt:lpstr>
      <vt:lpstr>Lack of labour demand</vt:lpstr>
      <vt:lpstr>PowerPoint Presentation</vt:lpstr>
      <vt:lpstr>PowerPoint Presentation</vt:lpstr>
      <vt:lpstr>PowerPoint Presentation</vt:lpstr>
      <vt:lpstr>PowerPoint Presentation</vt:lpstr>
      <vt:lpstr>PowerPoint Presentation</vt:lpstr>
      <vt:lpstr>PowerPoint Presentation</vt:lpstr>
      <vt:lpstr>Thanks for your attention</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relationship between economic development  and female labour force participation:  A within-country analysis of Mexico</dc:title>
  <dc:creator>Isaac Lopez Moreno Flores</dc:creator>
  <cp:lastModifiedBy>Isaac Lopez Moreno Flores</cp:lastModifiedBy>
  <cp:revision>30</cp:revision>
  <dcterms:created xsi:type="dcterms:W3CDTF">2024-02-21T18:33:00Z</dcterms:created>
  <dcterms:modified xsi:type="dcterms:W3CDTF">2024-02-26T18:00:39Z</dcterms:modified>
</cp:coreProperties>
</file>