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0" r:id="rId6"/>
    <p:sldId id="266" r:id="rId7"/>
    <p:sldId id="259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19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57917il\Documents\GitHub\Chapter3-PhDthesis\4_outputs\figures\Marital%20status%20of%20mexican%20women%20(2019,%20Q4)%20(all%20ag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57917il\Documents\GitHub\Chapter2-PhDthesis\4_outputs\figures\Share%20of%20jobs%20in%20different%20economic%20activities%20based%20on%20SCIAN%20categorization%20(4Q,%202019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57917il\Documents\GitHub\Chapter2-PhDthesis\4_outputs\figures\Main%20industrial%20activities%20in%20Mexico%20(2019,%20Q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57917il\Documents\GitHub\Chapter2-PhDthesis\4_outputs\figures\Percentage%20of%20men%20and%20women%20in%20different%20INDUSTRIAL%20and%20MANUFACTURING%20activities%20(4Q,%202019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Sheet1!$C$4:$C$9</c:f>
              <c:strCache>
                <c:ptCount val="6"/>
                <c:pt idx="0">
                  <c:v>Free union</c:v>
                </c:pt>
                <c:pt idx="1">
                  <c:v>Separated</c:v>
                </c:pt>
                <c:pt idx="2">
                  <c:v>Divorced</c:v>
                </c:pt>
                <c:pt idx="3">
                  <c:v>Widowed</c:v>
                </c:pt>
                <c:pt idx="4">
                  <c:v>Married</c:v>
                </c:pt>
                <c:pt idx="5">
                  <c:v>Single</c:v>
                </c:pt>
              </c:strCache>
            </c:strRef>
          </c:cat>
          <c:val>
            <c:numRef>
              <c:f>Sheet1!$D$4:$D$9</c:f>
              <c:numCache>
                <c:formatCode>General</c:formatCode>
                <c:ptCount val="6"/>
                <c:pt idx="0">
                  <c:v>15.26</c:v>
                </c:pt>
                <c:pt idx="1">
                  <c:v>4.66</c:v>
                </c:pt>
                <c:pt idx="2">
                  <c:v>1.86</c:v>
                </c:pt>
                <c:pt idx="3">
                  <c:v>7.59</c:v>
                </c:pt>
                <c:pt idx="4">
                  <c:v>36.229999999999997</c:v>
                </c:pt>
                <c:pt idx="5">
                  <c:v>34.409999999999997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F-4731-8890-8D6C0F3E26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46647992"/>
        <c:axId val="446648352"/>
      </c:barChart>
      <c:catAx>
        <c:axId val="446647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46648352"/>
        <c:crosses val="autoZero"/>
        <c:auto val="1"/>
        <c:lblAlgn val="ctr"/>
        <c:lblOffset val="100"/>
        <c:noMultiLvlLbl val="0"/>
      </c:catAx>
      <c:valAx>
        <c:axId val="44664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46647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Sheet4!$V$4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A97BFD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77-495A-8B84-6DD5E8638BF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77-495A-8B84-6DD5E8638BF6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77-495A-8B84-6DD5E8638BF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77-495A-8B84-6DD5E8638BF6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777-495A-8B84-6DD5E8638B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Sheet4!$U$5:$U$29</c:f>
              <c:strCache>
                <c:ptCount val="25"/>
                <c:pt idx="0">
                  <c:v>Corporate services</c:v>
                </c:pt>
                <c:pt idx="1">
                  <c:v>Mining</c:v>
                </c:pt>
                <c:pt idx="2">
                  <c:v>Supply of electricity, water or gas</c:v>
                </c:pt>
                <c:pt idx="3">
                  <c:v>Other services</c:v>
                </c:pt>
                <c:pt idx="4">
                  <c:v>Not specified</c:v>
                </c:pt>
                <c:pt idx="5">
                  <c:v>Real estate</c:v>
                </c:pt>
                <c:pt idx="6">
                  <c:v>Media services</c:v>
                </c:pt>
                <c:pt idx="7">
                  <c:v>Culture, sports, leisure</c:v>
                </c:pt>
                <c:pt idx="8">
                  <c:v>Finance and insurance</c:v>
                </c:pt>
                <c:pt idx="9">
                  <c:v>Repair and maintenance (Machinery and equipment)</c:v>
                </c:pt>
                <c:pt idx="10">
                  <c:v>Personal services</c:v>
                </c:pt>
                <c:pt idx="11">
                  <c:v>Repair and maintenance (Car and truck)</c:v>
                </c:pt>
                <c:pt idx="12">
                  <c:v>Scientists, technicals and professional services</c:v>
                </c:pt>
                <c:pt idx="13">
                  <c:v>Business support</c:v>
                </c:pt>
                <c:pt idx="14">
                  <c:v>Wholesale trade</c:v>
                </c:pt>
                <c:pt idx="15">
                  <c:v>Health and social assistance</c:v>
                </c:pt>
                <c:pt idx="16">
                  <c:v>Government and international organizations</c:v>
                </c:pt>
                <c:pt idx="17">
                  <c:v>Domestic employees</c:v>
                </c:pt>
                <c:pt idx="18">
                  <c:v>Transportation (Air, water, railway, etc)</c:v>
                </c:pt>
                <c:pt idx="19">
                  <c:v>Education services</c:v>
                </c:pt>
                <c:pt idx="20">
                  <c:v>Construction</c:v>
                </c:pt>
                <c:pt idx="21">
                  <c:v>Temporary accommodation, food and beverage</c:v>
                </c:pt>
                <c:pt idx="22">
                  <c:v>Agricultural activities</c:v>
                </c:pt>
                <c:pt idx="23">
                  <c:v>Manufacturing</c:v>
                </c:pt>
                <c:pt idx="24">
                  <c:v>Retail trade</c:v>
                </c:pt>
              </c:strCache>
            </c:strRef>
          </c:cat>
          <c:val>
            <c:numRef>
              <c:f>Sheet4!$V$5:$V$29</c:f>
              <c:numCache>
                <c:formatCode>0.00</c:formatCode>
                <c:ptCount val="25"/>
                <c:pt idx="0" formatCode="General">
                  <c:v>0.11</c:v>
                </c:pt>
                <c:pt idx="1">
                  <c:v>0.32</c:v>
                </c:pt>
                <c:pt idx="2">
                  <c:v>0.36</c:v>
                </c:pt>
                <c:pt idx="3">
                  <c:v>0.56000000000000005</c:v>
                </c:pt>
                <c:pt idx="4">
                  <c:v>0.59</c:v>
                </c:pt>
                <c:pt idx="5">
                  <c:v>0.6</c:v>
                </c:pt>
                <c:pt idx="6">
                  <c:v>0.72</c:v>
                </c:pt>
                <c:pt idx="7">
                  <c:v>0.87</c:v>
                </c:pt>
                <c:pt idx="8">
                  <c:v>1.03</c:v>
                </c:pt>
                <c:pt idx="9">
                  <c:v>1.17</c:v>
                </c:pt>
                <c:pt idx="10">
                  <c:v>1.57</c:v>
                </c:pt>
                <c:pt idx="11">
                  <c:v>1.79</c:v>
                </c:pt>
                <c:pt idx="12">
                  <c:v>2.59</c:v>
                </c:pt>
                <c:pt idx="13">
                  <c:v>2.69</c:v>
                </c:pt>
                <c:pt idx="14">
                  <c:v>2.76</c:v>
                </c:pt>
                <c:pt idx="15">
                  <c:v>2.96</c:v>
                </c:pt>
                <c:pt idx="16">
                  <c:v>4.28</c:v>
                </c:pt>
                <c:pt idx="17">
                  <c:v>4.33</c:v>
                </c:pt>
                <c:pt idx="18">
                  <c:v>4.5</c:v>
                </c:pt>
                <c:pt idx="19">
                  <c:v>4.8099999999999996</c:v>
                </c:pt>
                <c:pt idx="20">
                  <c:v>7.58</c:v>
                </c:pt>
                <c:pt idx="21">
                  <c:v>8</c:v>
                </c:pt>
                <c:pt idx="22">
                  <c:v>12.44</c:v>
                </c:pt>
                <c:pt idx="23">
                  <c:v>16.579999999999998</c:v>
                </c:pt>
                <c:pt idx="24">
                  <c:v>16.809999999999999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777-495A-8B84-6DD5E8638B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55854336"/>
        <c:axId val="855856136"/>
      </c:barChart>
      <c:catAx>
        <c:axId val="85585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855856136"/>
        <c:crosses val="autoZero"/>
        <c:auto val="1"/>
        <c:lblAlgn val="ctr"/>
        <c:lblOffset val="100"/>
        <c:noMultiLvlLbl val="0"/>
      </c:catAx>
      <c:valAx>
        <c:axId val="85585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85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Sheet2!$B$4:$C$29</c:f>
              <c:multiLvlStrCache>
                <c:ptCount val="26"/>
                <c:lvl>
                  <c:pt idx="0">
                    <c:v>Domestic employees</c:v>
                  </c:pt>
                  <c:pt idx="1">
                    <c:v>Personal services</c:v>
                  </c:pt>
                  <c:pt idx="2">
                    <c:v>Health and social assistance</c:v>
                  </c:pt>
                  <c:pt idx="3">
                    <c:v>Education services</c:v>
                  </c:pt>
                  <c:pt idx="4">
                    <c:v>Temporary accommodation, food and beverage</c:v>
                  </c:pt>
                  <c:pt idx="5">
                    <c:v>Retail trade</c:v>
                  </c:pt>
                  <c:pt idx="6">
                    <c:v>Finance and insurance</c:v>
                  </c:pt>
                  <c:pt idx="7">
                    <c:v>Corporate services</c:v>
                  </c:pt>
                  <c:pt idx="8">
                    <c:v>Associations and organizations</c:v>
                  </c:pt>
                  <c:pt idx="9">
                    <c:v>Scientists, technicals and professional services</c:v>
                  </c:pt>
                  <c:pt idx="10">
                    <c:v>Government and international organizations</c:v>
                  </c:pt>
                  <c:pt idx="11">
                    <c:v>Real estate</c:v>
                  </c:pt>
                  <c:pt idx="12">
                    <c:v>Business support</c:v>
                  </c:pt>
                  <c:pt idx="13">
                    <c:v>Media services</c:v>
                  </c:pt>
                  <c:pt idx="14">
                    <c:v>Unspecified services</c:v>
                  </c:pt>
                  <c:pt idx="15">
                    <c:v>Culture, sports, leisure</c:v>
                  </c:pt>
                  <c:pt idx="16">
                    <c:v>Wholesale trade</c:v>
                  </c:pt>
                  <c:pt idx="17">
                    <c:v>Repair and maintenance (Machinery and equipment)</c:v>
                  </c:pt>
                  <c:pt idx="18">
                    <c:v>Other services</c:v>
                  </c:pt>
                  <c:pt idx="19">
                    <c:v>Transportation (Air, water, railway, etc)</c:v>
                  </c:pt>
                  <c:pt idx="20">
                    <c:v>Repair and maintenance (Car and truck)</c:v>
                  </c:pt>
                  <c:pt idx="21">
                    <c:v>Manufacturing</c:v>
                  </c:pt>
                  <c:pt idx="22">
                    <c:v>Supply of electricity, water or gas</c:v>
                  </c:pt>
                  <c:pt idx="23">
                    <c:v>Mining</c:v>
                  </c:pt>
                  <c:pt idx="24">
                    <c:v>Construction</c:v>
                  </c:pt>
                  <c:pt idx="25">
                    <c:v>Agricultural activities</c:v>
                  </c:pt>
                </c:lvl>
                <c:lvl>
                  <c:pt idx="0">
                    <c:v>Services</c:v>
                  </c:pt>
                  <c:pt idx="21">
                    <c:v>Industry</c:v>
                  </c:pt>
                  <c:pt idx="25">
                    <c:v>.</c:v>
                  </c:pt>
                </c:lvl>
              </c:multiLvlStrCache>
            </c:multiLvlStrRef>
          </c:cat>
          <c:val>
            <c:numRef>
              <c:f>Sheet2!$D$4:$D$29</c:f>
              <c:numCache>
                <c:formatCode>0.0</c:formatCode>
                <c:ptCount val="26"/>
                <c:pt idx="0" formatCode="0.00">
                  <c:v>9.9600000000000009</c:v>
                </c:pt>
                <c:pt idx="1">
                  <c:v>28.33</c:v>
                </c:pt>
                <c:pt idx="2">
                  <c:v>32.270000000000003</c:v>
                </c:pt>
                <c:pt idx="3">
                  <c:v>37.22</c:v>
                </c:pt>
                <c:pt idx="4">
                  <c:v>40.89</c:v>
                </c:pt>
                <c:pt idx="5">
                  <c:v>42.59</c:v>
                </c:pt>
                <c:pt idx="6">
                  <c:v>48.33</c:v>
                </c:pt>
                <c:pt idx="7">
                  <c:v>50.01</c:v>
                </c:pt>
                <c:pt idx="8">
                  <c:v>53.7</c:v>
                </c:pt>
                <c:pt idx="9">
                  <c:v>58.76</c:v>
                </c:pt>
                <c:pt idx="10">
                  <c:v>59.39</c:v>
                </c:pt>
                <c:pt idx="11">
                  <c:v>60.15</c:v>
                </c:pt>
                <c:pt idx="12">
                  <c:v>64.349999999999994</c:v>
                </c:pt>
                <c:pt idx="13">
                  <c:v>65.8</c:v>
                </c:pt>
                <c:pt idx="14">
                  <c:v>68.97</c:v>
                </c:pt>
                <c:pt idx="15">
                  <c:v>73.03</c:v>
                </c:pt>
                <c:pt idx="16">
                  <c:v>73.94</c:v>
                </c:pt>
                <c:pt idx="17">
                  <c:v>76.599999999999994</c:v>
                </c:pt>
                <c:pt idx="18">
                  <c:v>85.84</c:v>
                </c:pt>
                <c:pt idx="19">
                  <c:v>90.91</c:v>
                </c:pt>
                <c:pt idx="20">
                  <c:v>96.3</c:v>
                </c:pt>
                <c:pt idx="21">
                  <c:v>62.62</c:v>
                </c:pt>
                <c:pt idx="22">
                  <c:v>81.19</c:v>
                </c:pt>
                <c:pt idx="23">
                  <c:v>86.49</c:v>
                </c:pt>
                <c:pt idx="24">
                  <c:v>96.36</c:v>
                </c:pt>
                <c:pt idx="25">
                  <c:v>87.6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E-4B67-BA81-1C27D0A72627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FF99FF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Sheet2!$B$4:$C$29</c:f>
              <c:multiLvlStrCache>
                <c:ptCount val="26"/>
                <c:lvl>
                  <c:pt idx="0">
                    <c:v>Domestic employees</c:v>
                  </c:pt>
                  <c:pt idx="1">
                    <c:v>Personal services</c:v>
                  </c:pt>
                  <c:pt idx="2">
                    <c:v>Health and social assistance</c:v>
                  </c:pt>
                  <c:pt idx="3">
                    <c:v>Education services</c:v>
                  </c:pt>
                  <c:pt idx="4">
                    <c:v>Temporary accommodation, food and beverage</c:v>
                  </c:pt>
                  <c:pt idx="5">
                    <c:v>Retail trade</c:v>
                  </c:pt>
                  <c:pt idx="6">
                    <c:v>Finance and insurance</c:v>
                  </c:pt>
                  <c:pt idx="7">
                    <c:v>Corporate services</c:v>
                  </c:pt>
                  <c:pt idx="8">
                    <c:v>Associations and organizations</c:v>
                  </c:pt>
                  <c:pt idx="9">
                    <c:v>Scientists, technicals and professional services</c:v>
                  </c:pt>
                  <c:pt idx="10">
                    <c:v>Government and international organizations</c:v>
                  </c:pt>
                  <c:pt idx="11">
                    <c:v>Real estate</c:v>
                  </c:pt>
                  <c:pt idx="12">
                    <c:v>Business support</c:v>
                  </c:pt>
                  <c:pt idx="13">
                    <c:v>Media services</c:v>
                  </c:pt>
                  <c:pt idx="14">
                    <c:v>Unspecified services</c:v>
                  </c:pt>
                  <c:pt idx="15">
                    <c:v>Culture, sports, leisure</c:v>
                  </c:pt>
                  <c:pt idx="16">
                    <c:v>Wholesale trade</c:v>
                  </c:pt>
                  <c:pt idx="17">
                    <c:v>Repair and maintenance (Machinery and equipment)</c:v>
                  </c:pt>
                  <c:pt idx="18">
                    <c:v>Other services</c:v>
                  </c:pt>
                  <c:pt idx="19">
                    <c:v>Transportation (Air, water, railway, etc)</c:v>
                  </c:pt>
                  <c:pt idx="20">
                    <c:v>Repair and maintenance (Car and truck)</c:v>
                  </c:pt>
                  <c:pt idx="21">
                    <c:v>Manufacturing</c:v>
                  </c:pt>
                  <c:pt idx="22">
                    <c:v>Supply of electricity, water or gas</c:v>
                  </c:pt>
                  <c:pt idx="23">
                    <c:v>Mining</c:v>
                  </c:pt>
                  <c:pt idx="24">
                    <c:v>Construction</c:v>
                  </c:pt>
                  <c:pt idx="25">
                    <c:v>Agricultural activities</c:v>
                  </c:pt>
                </c:lvl>
                <c:lvl>
                  <c:pt idx="0">
                    <c:v>Services</c:v>
                  </c:pt>
                  <c:pt idx="21">
                    <c:v>Industry</c:v>
                  </c:pt>
                  <c:pt idx="25">
                    <c:v>.</c:v>
                  </c:pt>
                </c:lvl>
              </c:multiLvlStrCache>
            </c:multiLvlStrRef>
          </c:cat>
          <c:val>
            <c:numRef>
              <c:f>Sheet2!$E$4:$E$29</c:f>
              <c:numCache>
                <c:formatCode>0.0</c:formatCode>
                <c:ptCount val="26"/>
                <c:pt idx="0" formatCode="0.00">
                  <c:v>90.04</c:v>
                </c:pt>
                <c:pt idx="1">
                  <c:v>71.67</c:v>
                </c:pt>
                <c:pt idx="2">
                  <c:v>67.73</c:v>
                </c:pt>
                <c:pt idx="3">
                  <c:v>62.78</c:v>
                </c:pt>
                <c:pt idx="4">
                  <c:v>59.11</c:v>
                </c:pt>
                <c:pt idx="5">
                  <c:v>57.41</c:v>
                </c:pt>
                <c:pt idx="6">
                  <c:v>51.67</c:v>
                </c:pt>
                <c:pt idx="7">
                  <c:v>49.99</c:v>
                </c:pt>
                <c:pt idx="8">
                  <c:v>46.3</c:v>
                </c:pt>
                <c:pt idx="9">
                  <c:v>41.24</c:v>
                </c:pt>
                <c:pt idx="10">
                  <c:v>40.61</c:v>
                </c:pt>
                <c:pt idx="11">
                  <c:v>39.85</c:v>
                </c:pt>
                <c:pt idx="12">
                  <c:v>35.65</c:v>
                </c:pt>
                <c:pt idx="13">
                  <c:v>34.200000000000003</c:v>
                </c:pt>
                <c:pt idx="14">
                  <c:v>31.03</c:v>
                </c:pt>
                <c:pt idx="15">
                  <c:v>26.97</c:v>
                </c:pt>
                <c:pt idx="16">
                  <c:v>26.06</c:v>
                </c:pt>
                <c:pt idx="17">
                  <c:v>23.4</c:v>
                </c:pt>
                <c:pt idx="18">
                  <c:v>14.16</c:v>
                </c:pt>
                <c:pt idx="19">
                  <c:v>9.09</c:v>
                </c:pt>
                <c:pt idx="20">
                  <c:v>3.7</c:v>
                </c:pt>
                <c:pt idx="21">
                  <c:v>37.380000000000003</c:v>
                </c:pt>
                <c:pt idx="22">
                  <c:v>18.809999999999999</c:v>
                </c:pt>
                <c:pt idx="23">
                  <c:v>13.51</c:v>
                </c:pt>
                <c:pt idx="24">
                  <c:v>3.64</c:v>
                </c:pt>
                <c:pt idx="25">
                  <c:v>12.4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E-4B67-BA81-1C27D0A726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767832880"/>
        <c:axId val="767834680"/>
      </c:barChart>
      <c:catAx>
        <c:axId val="76783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767834680"/>
        <c:crosses val="autoZero"/>
        <c:auto val="1"/>
        <c:lblAlgn val="ctr"/>
        <c:lblOffset val="100"/>
        <c:noMultiLvlLbl val="0"/>
      </c:catAx>
      <c:valAx>
        <c:axId val="7678346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76783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M Roman 10" panose="00000500000000000000" pitchFamily="50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Sheet2!$D$6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Sheet2!$B$7:$C$30</c:f>
              <c:multiLvlStrCache>
                <c:ptCount val="24"/>
                <c:lvl>
                  <c:pt idx="0">
                    <c:v>Mining</c:v>
                  </c:pt>
                  <c:pt idx="1">
                    <c:v>Electricity, gas and water supply</c:v>
                  </c:pt>
                  <c:pt idx="2">
                    <c:v>Unspecified manufacturing activities</c:v>
                  </c:pt>
                  <c:pt idx="3">
                    <c:v>Petroleum and coal products</c:v>
                  </c:pt>
                  <c:pt idx="4">
                    <c:v>Machinery and equipment manufacturing</c:v>
                  </c:pt>
                  <c:pt idx="5">
                    <c:v>Basic metal industries</c:v>
                  </c:pt>
                  <c:pt idx="6">
                    <c:v>Textile Inputs</c:v>
                  </c:pt>
                  <c:pt idx="7">
                    <c:v>Wood industry</c:v>
                  </c:pt>
                  <c:pt idx="8">
                    <c:v>Printing and related industries</c:v>
                  </c:pt>
                  <c:pt idx="9">
                    <c:v>Paper industry</c:v>
                  </c:pt>
                  <c:pt idx="10">
                    <c:v>Electric appliances and accessories</c:v>
                  </c:pt>
                  <c:pt idx="11">
                    <c:v>Textile products, except clothing</c:v>
                  </c:pt>
                  <c:pt idx="12">
                    <c:v>Beverage and tobacco industry</c:v>
                  </c:pt>
                  <c:pt idx="13">
                    <c:v>Leather goods manufacturing</c:v>
                  </c:pt>
                  <c:pt idx="14">
                    <c:v>Computers and other electronic componen</c:v>
                  </c:pt>
                  <c:pt idx="15">
                    <c:v>Chemical industry</c:v>
                  </c:pt>
                  <c:pt idx="16">
                    <c:v>Non-metallic mineral products</c:v>
                  </c:pt>
                  <c:pt idx="17">
                    <c:v>Plastic and rubber industry</c:v>
                  </c:pt>
                  <c:pt idx="18">
                    <c:v>Furniture, mattresses, and blinds</c:v>
                  </c:pt>
                  <c:pt idx="19">
                    <c:v>Metal products manufacturing</c:v>
                  </c:pt>
                  <c:pt idx="20">
                    <c:v>Clothing</c:v>
                  </c:pt>
                  <c:pt idx="21">
                    <c:v>Autoparts and transportation equipment</c:v>
                  </c:pt>
                  <c:pt idx="22">
                    <c:v>Food industry</c:v>
                  </c:pt>
                  <c:pt idx="23">
                    <c:v>Construction</c:v>
                  </c:pt>
                </c:lvl>
                <c:lvl>
                  <c:pt idx="0">
                    <c:v>.</c:v>
                  </c:pt>
                  <c:pt idx="1">
                    <c:v>.</c:v>
                  </c:pt>
                  <c:pt idx="2">
                    <c:v>Manufacturing</c:v>
                  </c:pt>
                  <c:pt idx="23">
                    <c:v>.</c:v>
                  </c:pt>
                </c:lvl>
              </c:multiLvlStrCache>
            </c:multiLvlStrRef>
          </c:cat>
          <c:val>
            <c:numRef>
              <c:f>Sheet2!$D$7:$D$30</c:f>
              <c:numCache>
                <c:formatCode>General</c:formatCode>
                <c:ptCount val="24"/>
                <c:pt idx="0">
                  <c:v>1.34</c:v>
                </c:pt>
                <c:pt idx="1">
                  <c:v>1.49</c:v>
                </c:pt>
                <c:pt idx="2">
                  <c:v>0.04</c:v>
                </c:pt>
                <c:pt idx="3">
                  <c:v>0.41</c:v>
                </c:pt>
                <c:pt idx="4">
                  <c:v>0.85</c:v>
                </c:pt>
                <c:pt idx="5">
                  <c:v>0.99</c:v>
                </c:pt>
                <c:pt idx="6">
                  <c:v>1.07</c:v>
                </c:pt>
                <c:pt idx="7">
                  <c:v>1.08</c:v>
                </c:pt>
                <c:pt idx="8">
                  <c:v>1.22</c:v>
                </c:pt>
                <c:pt idx="9">
                  <c:v>1.63</c:v>
                </c:pt>
                <c:pt idx="10">
                  <c:v>1.87</c:v>
                </c:pt>
                <c:pt idx="11">
                  <c:v>2.02</c:v>
                </c:pt>
                <c:pt idx="12">
                  <c:v>2.04</c:v>
                </c:pt>
                <c:pt idx="13">
                  <c:v>2.2599999999999998</c:v>
                </c:pt>
                <c:pt idx="14">
                  <c:v>2.31</c:v>
                </c:pt>
                <c:pt idx="15">
                  <c:v>2.5</c:v>
                </c:pt>
                <c:pt idx="16">
                  <c:v>2.59</c:v>
                </c:pt>
                <c:pt idx="17">
                  <c:v>3.25</c:v>
                </c:pt>
                <c:pt idx="18">
                  <c:v>3.42</c:v>
                </c:pt>
                <c:pt idx="19">
                  <c:v>5.2</c:v>
                </c:pt>
                <c:pt idx="20">
                  <c:v>5.29</c:v>
                </c:pt>
                <c:pt idx="21">
                  <c:v>10.09</c:v>
                </c:pt>
                <c:pt idx="22">
                  <c:v>15.68</c:v>
                </c:pt>
                <c:pt idx="23">
                  <c:v>31.38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4-4E1B-8EC8-D545F06CA8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58750040"/>
        <c:axId val="458750760"/>
      </c:barChart>
      <c:catAx>
        <c:axId val="458750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58750760"/>
        <c:crosses val="autoZero"/>
        <c:auto val="1"/>
        <c:lblAlgn val="ctr"/>
        <c:lblOffset val="100"/>
        <c:noMultiLvlLbl val="0"/>
      </c:catAx>
      <c:valAx>
        <c:axId val="45875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58750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341252538763848"/>
          <c:y val="1.0517166017493277E-2"/>
          <c:w val="0.47852811528169037"/>
          <c:h val="0.864652701665680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Sheet1!$B$5:$B$32</c:f>
              <c:strCache>
                <c:ptCount val="28"/>
                <c:pt idx="0">
                  <c:v>Manufacture of textile products, except apparel</c:v>
                </c:pt>
                <c:pt idx="1">
                  <c:v>Manufacture of wearing apparel</c:v>
                </c:pt>
                <c:pt idx="2">
                  <c:v>Other manufacturing industries</c:v>
                </c:pt>
                <c:pt idx="3">
                  <c:v>Food industry</c:v>
                </c:pt>
                <c:pt idx="4">
                  <c:v>Computers and other electronic components or accessories</c:v>
                </c:pt>
                <c:pt idx="5">
                  <c:v>Manufacture of electrical equipment, appliances, etc</c:v>
                </c:pt>
                <c:pt idx="6">
                  <c:v>Paper industry</c:v>
                </c:pt>
                <c:pt idx="7">
                  <c:v>Plastic and rubber industry</c:v>
                </c:pt>
                <c:pt idx="8">
                  <c:v>Manufacture of textile inputs and finishing</c:v>
                </c:pt>
                <c:pt idx="9">
                  <c:v>Manufacture of transport equipment and autoparts</c:v>
                </c:pt>
                <c:pt idx="10">
                  <c:v>Manufacture of leather, skin and substitute materials</c:v>
                </c:pt>
                <c:pt idx="11">
                  <c:v>Chemical industry </c:v>
                </c:pt>
                <c:pt idx="12">
                  <c:v>Printing and related industries</c:v>
                </c:pt>
                <c:pt idx="13">
                  <c:v>Insufficiently specified descriptions</c:v>
                </c:pt>
                <c:pt idx="14">
                  <c:v>Beverage and tobacco industry</c:v>
                </c:pt>
                <c:pt idx="15">
                  <c:v>Manufacture of machinery and equipment</c:v>
                </c:pt>
                <c:pt idx="16">
                  <c:v>Wood industry</c:v>
                </c:pt>
                <c:pt idx="17">
                  <c:v>Manufacture of petroleum and coal products</c:v>
                </c:pt>
                <c:pt idx="18">
                  <c:v>Manufacture of non-metallic mineral products</c:v>
                </c:pt>
                <c:pt idx="19">
                  <c:v>Manufacture of furniture, mattresses, and blinds</c:v>
                </c:pt>
                <c:pt idx="20">
                  <c:v>Basic metals industry</c:v>
                </c:pt>
                <c:pt idx="21">
                  <c:v>Manufacture of metal products</c:v>
                </c:pt>
                <c:pt idx="22">
                  <c:v>Manufacturing dissagregated</c:v>
                </c:pt>
                <c:pt idx="23">
                  <c:v>Manufacturing</c:v>
                </c:pt>
                <c:pt idx="24">
                  <c:v>Supply of electricity, water or gas</c:v>
                </c:pt>
                <c:pt idx="25">
                  <c:v>Mining</c:v>
                </c:pt>
                <c:pt idx="26">
                  <c:v>Construction</c:v>
                </c:pt>
                <c:pt idx="27">
                  <c:v>SCIAN Categories</c:v>
                </c:pt>
              </c:strCache>
            </c:strRef>
          </c:cat>
          <c:val>
            <c:numRef>
              <c:f>Sheet1!$C$5:$C$32</c:f>
              <c:numCache>
                <c:formatCode>General</c:formatCode>
                <c:ptCount val="28"/>
                <c:pt idx="0">
                  <c:v>24.37</c:v>
                </c:pt>
                <c:pt idx="1">
                  <c:v>33.200000000000003</c:v>
                </c:pt>
                <c:pt idx="2">
                  <c:v>50.46</c:v>
                </c:pt>
                <c:pt idx="3">
                  <c:v>55.13</c:v>
                </c:pt>
                <c:pt idx="4">
                  <c:v>55.91</c:v>
                </c:pt>
                <c:pt idx="5">
                  <c:v>59.43</c:v>
                </c:pt>
                <c:pt idx="6">
                  <c:v>61.33</c:v>
                </c:pt>
                <c:pt idx="7">
                  <c:v>62.64</c:v>
                </c:pt>
                <c:pt idx="8">
                  <c:v>62.67</c:v>
                </c:pt>
                <c:pt idx="9">
                  <c:v>63.39</c:v>
                </c:pt>
                <c:pt idx="10">
                  <c:v>66.239999999999995</c:v>
                </c:pt>
                <c:pt idx="11">
                  <c:v>66.819999999999993</c:v>
                </c:pt>
                <c:pt idx="12">
                  <c:v>67.36</c:v>
                </c:pt>
                <c:pt idx="13">
                  <c:v>74.739999999999995</c:v>
                </c:pt>
                <c:pt idx="14">
                  <c:v>78.459999999999994</c:v>
                </c:pt>
                <c:pt idx="15">
                  <c:v>79.400000000000006</c:v>
                </c:pt>
                <c:pt idx="16">
                  <c:v>80.680000000000007</c:v>
                </c:pt>
                <c:pt idx="17">
                  <c:v>82.07</c:v>
                </c:pt>
                <c:pt idx="18">
                  <c:v>84.22</c:v>
                </c:pt>
                <c:pt idx="19">
                  <c:v>86.91</c:v>
                </c:pt>
                <c:pt idx="20">
                  <c:v>87.45</c:v>
                </c:pt>
                <c:pt idx="21">
                  <c:v>89.21</c:v>
                </c:pt>
                <c:pt idx="23">
                  <c:v>62.62</c:v>
                </c:pt>
                <c:pt idx="24" formatCode="0.00">
                  <c:v>81.19</c:v>
                </c:pt>
                <c:pt idx="25" formatCode="0.00">
                  <c:v>86.49</c:v>
                </c:pt>
                <c:pt idx="26" formatCode="0.00">
                  <c:v>96.36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6-4F58-BDF8-F1D1BA7DB125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F892E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Sheet1!$B$5:$B$32</c:f>
              <c:strCache>
                <c:ptCount val="28"/>
                <c:pt idx="0">
                  <c:v>Manufacture of textile products, except apparel</c:v>
                </c:pt>
                <c:pt idx="1">
                  <c:v>Manufacture of wearing apparel</c:v>
                </c:pt>
                <c:pt idx="2">
                  <c:v>Other manufacturing industries</c:v>
                </c:pt>
                <c:pt idx="3">
                  <c:v>Food industry</c:v>
                </c:pt>
                <c:pt idx="4">
                  <c:v>Computers and other electronic components or accessories</c:v>
                </c:pt>
                <c:pt idx="5">
                  <c:v>Manufacture of electrical equipment, appliances, etc</c:v>
                </c:pt>
                <c:pt idx="6">
                  <c:v>Paper industry</c:v>
                </c:pt>
                <c:pt idx="7">
                  <c:v>Plastic and rubber industry</c:v>
                </c:pt>
                <c:pt idx="8">
                  <c:v>Manufacture of textile inputs and finishing</c:v>
                </c:pt>
                <c:pt idx="9">
                  <c:v>Manufacture of transport equipment and autoparts</c:v>
                </c:pt>
                <c:pt idx="10">
                  <c:v>Manufacture of leather, skin and substitute materials</c:v>
                </c:pt>
                <c:pt idx="11">
                  <c:v>Chemical industry </c:v>
                </c:pt>
                <c:pt idx="12">
                  <c:v>Printing and related industries</c:v>
                </c:pt>
                <c:pt idx="13">
                  <c:v>Insufficiently specified descriptions</c:v>
                </c:pt>
                <c:pt idx="14">
                  <c:v>Beverage and tobacco industry</c:v>
                </c:pt>
                <c:pt idx="15">
                  <c:v>Manufacture of machinery and equipment</c:v>
                </c:pt>
                <c:pt idx="16">
                  <c:v>Wood industry</c:v>
                </c:pt>
                <c:pt idx="17">
                  <c:v>Manufacture of petroleum and coal products</c:v>
                </c:pt>
                <c:pt idx="18">
                  <c:v>Manufacture of non-metallic mineral products</c:v>
                </c:pt>
                <c:pt idx="19">
                  <c:v>Manufacture of furniture, mattresses, and blinds</c:v>
                </c:pt>
                <c:pt idx="20">
                  <c:v>Basic metals industry</c:v>
                </c:pt>
                <c:pt idx="21">
                  <c:v>Manufacture of metal products</c:v>
                </c:pt>
                <c:pt idx="22">
                  <c:v>Manufacturing dissagregated</c:v>
                </c:pt>
                <c:pt idx="23">
                  <c:v>Manufacturing</c:v>
                </c:pt>
                <c:pt idx="24">
                  <c:v>Supply of electricity, water or gas</c:v>
                </c:pt>
                <c:pt idx="25">
                  <c:v>Mining</c:v>
                </c:pt>
                <c:pt idx="26">
                  <c:v>Construction</c:v>
                </c:pt>
                <c:pt idx="27">
                  <c:v>SCIAN Categories</c:v>
                </c:pt>
              </c:strCache>
            </c:strRef>
          </c:cat>
          <c:val>
            <c:numRef>
              <c:f>Sheet1!$D$5:$D$32</c:f>
              <c:numCache>
                <c:formatCode>General</c:formatCode>
                <c:ptCount val="28"/>
                <c:pt idx="0">
                  <c:v>75.63</c:v>
                </c:pt>
                <c:pt idx="1">
                  <c:v>66.8</c:v>
                </c:pt>
                <c:pt idx="2">
                  <c:v>49.54</c:v>
                </c:pt>
                <c:pt idx="3">
                  <c:v>44.87</c:v>
                </c:pt>
                <c:pt idx="4">
                  <c:v>44.09</c:v>
                </c:pt>
                <c:pt idx="5">
                  <c:v>40.57</c:v>
                </c:pt>
                <c:pt idx="6">
                  <c:v>38.67</c:v>
                </c:pt>
                <c:pt idx="7">
                  <c:v>37.36</c:v>
                </c:pt>
                <c:pt idx="8">
                  <c:v>37.33</c:v>
                </c:pt>
                <c:pt idx="9">
                  <c:v>36.61</c:v>
                </c:pt>
                <c:pt idx="10">
                  <c:v>33.76</c:v>
                </c:pt>
                <c:pt idx="11">
                  <c:v>33.18</c:v>
                </c:pt>
                <c:pt idx="12">
                  <c:v>32.64</c:v>
                </c:pt>
                <c:pt idx="13">
                  <c:v>25.26</c:v>
                </c:pt>
                <c:pt idx="14">
                  <c:v>21.54</c:v>
                </c:pt>
                <c:pt idx="15">
                  <c:v>20.6</c:v>
                </c:pt>
                <c:pt idx="16">
                  <c:v>19.32</c:v>
                </c:pt>
                <c:pt idx="17">
                  <c:v>17.93</c:v>
                </c:pt>
                <c:pt idx="18">
                  <c:v>15.78</c:v>
                </c:pt>
                <c:pt idx="19">
                  <c:v>13.09</c:v>
                </c:pt>
                <c:pt idx="20">
                  <c:v>12.55</c:v>
                </c:pt>
                <c:pt idx="21">
                  <c:v>10.79</c:v>
                </c:pt>
                <c:pt idx="23">
                  <c:v>37.380000000000003</c:v>
                </c:pt>
                <c:pt idx="24" formatCode="0.00">
                  <c:v>18.809999999999999</c:v>
                </c:pt>
                <c:pt idx="25" formatCode="0.00">
                  <c:v>13.51</c:v>
                </c:pt>
                <c:pt idx="26" formatCode="0.00">
                  <c:v>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86-4F58-BDF8-F1D1BA7DB1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85520352"/>
        <c:axId val="785522152"/>
      </c:barChart>
      <c:catAx>
        <c:axId val="78552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785522152"/>
        <c:crosses val="autoZero"/>
        <c:auto val="1"/>
        <c:lblAlgn val="ctr"/>
        <c:lblOffset val="100"/>
        <c:noMultiLvlLbl val="0"/>
      </c:catAx>
      <c:valAx>
        <c:axId val="785522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78552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73395517403542"/>
          <c:y val="0.93738323340994856"/>
          <c:w val="0.48903048593367254"/>
          <c:h val="6.261676659005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M Roman 10" panose="00000500000000000000" pitchFamily="50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06C73-46A9-4A83-933F-F75900EC861B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A26F6-AE9B-4A98-94D5-26D158FED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3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Este </a:t>
            </a:r>
            <a:r>
              <a:rPr lang="en-GB" dirty="0" err="1"/>
              <a:t>grafico</a:t>
            </a:r>
            <a:r>
              <a:rPr lang="en-GB" dirty="0"/>
              <a:t> se </a:t>
            </a:r>
            <a:r>
              <a:rPr lang="en-GB" dirty="0" err="1"/>
              <a:t>encuentra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archivo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Share of jobs in different economic activities based on SCIAN categorization (4Q,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Percentage of men and women as a share of the total workforce in specific economic activities (Mexico, 2019 4Q)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1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Percentage of men and women in different INDUSTRIAL and MANUFACTURING activities (4Q,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8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mprobit_work_p4asector_2019</a:t>
            </a:r>
          </a:p>
          <a:p>
            <a:r>
              <a:rPr lang="en-GB" dirty="0"/>
              <a:t>C:\Users\d57917il\Documents\mprobit\dofile_mprobit_worksector_menwomen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8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mprobit_work_p4asector_2019</a:t>
            </a:r>
          </a:p>
          <a:p>
            <a:r>
              <a:rPr lang="en-GB" dirty="0"/>
              <a:t>C:\Users\d57917il\Documents\mprobit\dofile_mprobit_worksector_menwomen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9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marginsplot_mprobit_work_sector_marital</a:t>
            </a:r>
            <a:r>
              <a:rPr lang="fr-FR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C:\Users\d57917il\Documents\mprobit\4_outputs\graphs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26F6-AE9B-4A98-94D5-26D158FEDC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5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EC5C-225A-BB6E-BC08-D0EC8A066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0531-204B-A200-9DD1-EB2ADE2F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04E-B73E-6F81-646C-16985F96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C2E0-2C8B-2671-8A5B-14515E86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71FB-B815-7D37-A471-98CC0791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66B1-10B4-D0A4-041B-0EE8E3AA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772B-A941-9183-FD38-53626C6B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B485-DD8E-CE4D-3688-88715956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10DF-3DBB-9A29-F19B-2CEBF9EA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B749-900C-C35F-418A-62D376BB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643C5-A38C-0529-6920-98C6DFCC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6FD71-9B07-A89F-DDD7-F774375D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5D9D-8C14-0F04-1001-78D7B3F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F61B-5EE0-86BC-764B-97DCAA51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6E2B-8564-443F-AE44-CAF510DF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7775-53E7-E350-9930-01A11444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F9F1-48A5-27D5-2A36-852D8BC8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34FA-7B11-184F-C01C-C2F550A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EF17-E547-D375-8E02-B3789F76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432E-F0D7-F598-8701-5725516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883-C940-2FC3-9300-37A25116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8A3D-FDA2-C418-CD5C-F27B189F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1A57-1BB4-97EB-7E7A-80666C9D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6809-E0D6-8316-C3FB-EB3F17C9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021C-74C7-3BAE-D5E4-EA292906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6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B9C1-DD05-D219-25C3-5EE6E6E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49BB-5A53-2571-0EC5-6E9683EC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0ECA6-81E5-D2AE-E18A-28B44009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2A5D-800A-81EE-2A01-0E5839A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AE5A-1E39-C85F-6C59-F82DD811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BEB29-57B2-67A7-B3A0-5AF11F4A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2400-FDB2-FA1E-6FF4-2FF2216C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AB60-433D-8FAB-E94C-B3D47736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EA63-06A8-FD83-6634-9A65E3484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8864A-356C-BA35-E1AA-4B97B5F61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3AAD5-CD3C-7EDF-6AB4-D8971B3FA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0266A-0EBC-5025-9ABE-E1557985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ED180-8F98-9E40-3E6E-356E5D5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49940-9689-88E0-8517-A98A7C20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2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45FF-1905-E4A8-BCD5-E6C5EC16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1D6D5-7CEA-6FA2-B53F-10F62141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9A6DD-5024-269F-2067-72436456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AD03-D011-A7F9-01B9-5663914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15D0E-7B5E-038A-00CC-EADD282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2CBAB-C596-DD81-E71C-8A17A627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C285-597D-CC91-8B11-70EDC58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3A7C-6553-2ED6-3ECA-D01EDB89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E6A6-A3CF-7145-E86C-4711362F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BA72-98DA-5568-802E-F5E4D87B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D378-F7E8-395F-247E-85595A2E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6CA9-4ABB-FED6-DC7A-7D8EE76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D9FC-A549-1A63-C342-9C7A335F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039E-E8A2-6077-4194-82EA6174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5C61B-0287-A581-207C-5DB5A942D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5F84A-1973-2453-8BC5-C5E6748F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DB6BC-15A4-8396-23F8-BD210DD8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4D2D0-ADA4-3952-BEC4-27398477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D3A46-681C-49BF-0F82-8991BF6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B63A-8E22-350A-4B5B-89EE163B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9AD4-A6B8-1C0B-5854-EC82FD1B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AC74-2F73-C003-6752-D8BB04D0D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7F4F-E0CB-46C2-A4CD-BA772A2B0BF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29E1-D983-3CB2-C679-7580BC17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1533-63FF-21E2-6CC0-1841E0FF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1619-115D-4E9C-8C94-2FBEA0709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9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aac.lopezmorenoflores@manchest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E608-95FA-FAE2-4583-695775275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Evaluating </a:t>
            </a:r>
            <a:r>
              <a:rPr lang="en-US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the social</a:t>
            </a:r>
            <a:r>
              <a:rPr lang="en-US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stigma hypothesis of the </a:t>
            </a:r>
            <a:b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female labour force function in economic development: </a:t>
            </a:r>
            <a:b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dirty="0">
                <a:effectLst/>
                <a:latin typeface="LM Roman 10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micro-level evidence from Mexico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CD788-413D-F499-F6FF-3B73105F0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LM Roman 10" panose="00000500000000000000" pitchFamily="50" charset="0"/>
              </a:rPr>
              <a:t>Isaac Lopez-Moreno Flores</a:t>
            </a:r>
          </a:p>
          <a:p>
            <a:r>
              <a:rPr lang="en-GB" sz="1400" dirty="0">
                <a:latin typeface="LM Roman 10" panose="00000500000000000000" pitchFamily="50" charset="0"/>
                <a:hlinkClick r:id="rId2"/>
              </a:rPr>
              <a:t>isaac.lopezmorenoflores@manchester.ac.uk</a:t>
            </a:r>
            <a:r>
              <a:rPr lang="en-GB" sz="1400" dirty="0">
                <a:latin typeface="LM Roman 10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85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7683B95-7A52-D49D-9E63-09D80F0D0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00" y="0"/>
            <a:ext cx="942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progress on paper&#10;&#10;Description automatically generated with medium confidence">
            <a:extLst>
              <a:ext uri="{FF2B5EF4-FFF2-40B4-BE49-F238E27FC236}">
                <a16:creationId xmlns:a16="http://schemas.microsoft.com/office/drawing/2014/main" id="{2761973F-4F1B-6F09-C563-67588E4B3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3" y="0"/>
            <a:ext cx="9433451" cy="6863378"/>
          </a:xfrm>
        </p:spPr>
      </p:pic>
    </p:spTree>
    <p:extLst>
      <p:ext uri="{BB962C8B-B14F-4D97-AF65-F5344CB8AC3E}">
        <p14:creationId xmlns:p14="http://schemas.microsoft.com/office/powerpoint/2010/main" val="373172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1B7D-2727-CF7C-AA77-59FD8FE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Falta un </a:t>
            </a:r>
            <a:r>
              <a:rPr lang="en-GB" dirty="0" err="1"/>
              <a:t>marginsplot</a:t>
            </a:r>
            <a:r>
              <a:rPr lang="en-GB" dirty="0"/>
              <a:t> con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caracteristicas</a:t>
            </a:r>
            <a:r>
              <a:rPr lang="en-GB" dirty="0"/>
              <a:t>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864-7BEA-4A62-B7B6-F2E1FA12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 err="1"/>
              <a:t>Mostrar</a:t>
            </a:r>
            <a:r>
              <a:rPr lang="en-GB" sz="3100" dirty="0"/>
              <a:t> la </a:t>
            </a:r>
            <a:r>
              <a:rPr lang="en-GB" sz="3100" dirty="0" err="1"/>
              <a:t>probabilidad</a:t>
            </a:r>
            <a:r>
              <a:rPr lang="en-GB" sz="3100" dirty="0"/>
              <a:t> de que hombres y </a:t>
            </a:r>
            <a:r>
              <a:rPr lang="en-GB" sz="3100" dirty="0" err="1"/>
              <a:t>mujeres</a:t>
            </a:r>
            <a:r>
              <a:rPr lang="en-GB" sz="3100" dirty="0"/>
              <a:t> </a:t>
            </a:r>
            <a:r>
              <a:rPr lang="en-GB" sz="3100" dirty="0" err="1"/>
              <a:t>trabajen</a:t>
            </a:r>
            <a:r>
              <a:rPr lang="en-GB" sz="3100" dirty="0"/>
              <a:t> </a:t>
            </a:r>
            <a:r>
              <a:rPr lang="en-GB" sz="3100" dirty="0" err="1"/>
              <a:t>en</a:t>
            </a:r>
            <a:r>
              <a:rPr lang="en-GB" sz="3100" dirty="0"/>
              <a:t> </a:t>
            </a:r>
            <a:r>
              <a:rPr lang="en-GB" sz="3100" dirty="0" err="1"/>
              <a:t>el</a:t>
            </a:r>
            <a:r>
              <a:rPr lang="en-GB" sz="3100" dirty="0"/>
              <a:t> sector </a:t>
            </a:r>
            <a:r>
              <a:rPr lang="en-GB" sz="3100" dirty="0" err="1"/>
              <a:t>servicios</a:t>
            </a:r>
            <a:r>
              <a:rPr lang="en-GB" sz="3100" dirty="0"/>
              <a:t> </a:t>
            </a:r>
            <a:r>
              <a:rPr lang="en-GB" sz="3100" dirty="0" err="1"/>
              <a:t>dependiendo</a:t>
            </a:r>
            <a:r>
              <a:rPr lang="en-GB" sz="3100" dirty="0"/>
              <a:t> de </a:t>
            </a:r>
            <a:r>
              <a:rPr lang="en-GB" sz="3100" dirty="0" err="1"/>
              <a:t>su</a:t>
            </a:r>
            <a:r>
              <a:rPr lang="en-GB" sz="3100" dirty="0"/>
              <a:t> </a:t>
            </a:r>
            <a:r>
              <a:rPr lang="en-GB" sz="3100" dirty="0" err="1"/>
              <a:t>edad</a:t>
            </a:r>
            <a:r>
              <a:rPr lang="en-GB" sz="3100" dirty="0"/>
              <a:t> y de </a:t>
            </a:r>
            <a:r>
              <a:rPr lang="en-GB" sz="3100" dirty="0" err="1"/>
              <a:t>si</a:t>
            </a:r>
            <a:r>
              <a:rPr lang="en-GB" sz="3100" dirty="0"/>
              <a:t> son SOLTEROS o </a:t>
            </a:r>
            <a:r>
              <a:rPr lang="en-GB" sz="3100" dirty="0" err="1"/>
              <a:t>casados</a:t>
            </a:r>
            <a:r>
              <a:rPr lang="en-GB" sz="3100" dirty="0"/>
              <a:t>. </a:t>
            </a:r>
          </a:p>
          <a:p>
            <a:endParaRPr lang="en-GB" dirty="0"/>
          </a:p>
          <a:p>
            <a:r>
              <a:rPr lang="en-GB" dirty="0" err="1"/>
              <a:t>Mujer</a:t>
            </a:r>
            <a:r>
              <a:rPr lang="en-GB" dirty="0"/>
              <a:t> </a:t>
            </a:r>
            <a:r>
              <a:rPr lang="en-GB" dirty="0" err="1"/>
              <a:t>soltera</a:t>
            </a:r>
            <a:r>
              <a:rPr lang="en-GB" dirty="0"/>
              <a:t> sin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 err="1"/>
              <a:t>Mujer</a:t>
            </a:r>
            <a:r>
              <a:rPr lang="en-GB" dirty="0"/>
              <a:t> </a:t>
            </a:r>
            <a:r>
              <a:rPr lang="en-GB" dirty="0" err="1"/>
              <a:t>soltera</a:t>
            </a:r>
            <a:r>
              <a:rPr lang="en-GB" dirty="0"/>
              <a:t> con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 err="1"/>
              <a:t>Mujer</a:t>
            </a:r>
            <a:r>
              <a:rPr lang="en-GB" dirty="0"/>
              <a:t> </a:t>
            </a:r>
            <a:r>
              <a:rPr lang="en-GB" dirty="0" err="1"/>
              <a:t>casada</a:t>
            </a:r>
            <a:r>
              <a:rPr lang="en-GB" dirty="0"/>
              <a:t> sin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 err="1"/>
              <a:t>Mujer</a:t>
            </a:r>
            <a:r>
              <a:rPr lang="en-GB" dirty="0"/>
              <a:t> </a:t>
            </a:r>
            <a:r>
              <a:rPr lang="en-GB" dirty="0" err="1"/>
              <a:t>casada</a:t>
            </a:r>
            <a:r>
              <a:rPr lang="en-GB" dirty="0"/>
              <a:t> con </a:t>
            </a:r>
            <a:r>
              <a:rPr lang="en-GB" dirty="0" err="1"/>
              <a:t>hijos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Hombre </a:t>
            </a:r>
            <a:r>
              <a:rPr lang="en-GB" dirty="0" err="1"/>
              <a:t>soltero</a:t>
            </a:r>
            <a:r>
              <a:rPr lang="en-GB" dirty="0"/>
              <a:t> sin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/>
              <a:t>Hombre </a:t>
            </a:r>
            <a:r>
              <a:rPr lang="en-GB" dirty="0" err="1"/>
              <a:t>soltero</a:t>
            </a:r>
            <a:r>
              <a:rPr lang="en-GB" dirty="0"/>
              <a:t> con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/>
              <a:t>Hombre </a:t>
            </a:r>
            <a:r>
              <a:rPr lang="en-GB" dirty="0" err="1"/>
              <a:t>casado</a:t>
            </a:r>
            <a:r>
              <a:rPr lang="en-GB" dirty="0"/>
              <a:t> sin </a:t>
            </a:r>
            <a:r>
              <a:rPr lang="en-GB" dirty="0" err="1"/>
              <a:t>hijos</a:t>
            </a:r>
            <a:endParaRPr lang="en-GB" dirty="0"/>
          </a:p>
          <a:p>
            <a:r>
              <a:rPr lang="en-GB" dirty="0"/>
              <a:t>Hombre </a:t>
            </a:r>
            <a:r>
              <a:rPr lang="en-GB" dirty="0" err="1"/>
              <a:t>casado</a:t>
            </a:r>
            <a:r>
              <a:rPr lang="en-GB" dirty="0"/>
              <a:t> con </a:t>
            </a:r>
            <a:r>
              <a:rPr lang="en-GB" dirty="0" err="1"/>
              <a:t>hijos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21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2A85-E9ED-1CDB-5EFE-EC188D87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16E7-A085-4ED9-28D8-382929EE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A52176-51E2-EB56-9946-E7F876E93E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LM Roman 10" panose="00000500000000000000" pitchFamily="50" charset="0"/>
              </a:rPr>
              <a:t>Marital status of Mexican women (2019, Q4) (all ages)</a:t>
            </a:r>
            <a:endParaRPr lang="en-GB" sz="4000" dirty="0">
              <a:latin typeface="LM Roman 10" panose="00000500000000000000" pitchFamily="50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A74BFF-6DF6-A001-881F-75AD42DD0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2961"/>
              </p:ext>
            </p:extLst>
          </p:nvPr>
        </p:nvGraphicFramePr>
        <p:xfrm>
          <a:off x="1543050" y="1609726"/>
          <a:ext cx="9220199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0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8EE-3295-D27A-9E30-1B71D614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5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LM Roman 10" panose="00000500000000000000" pitchFamily="50" charset="0"/>
              </a:rPr>
              <a:t>Share of jobs in different economic activities </a:t>
            </a:r>
            <a:br>
              <a:rPr lang="en-GB" sz="3200" dirty="0">
                <a:latin typeface="LM Roman 10" panose="00000500000000000000" pitchFamily="50" charset="0"/>
              </a:rPr>
            </a:br>
            <a:r>
              <a:rPr lang="en-GB" sz="3200" dirty="0">
                <a:latin typeface="LM Roman 10" panose="00000500000000000000" pitchFamily="50" charset="0"/>
              </a:rPr>
              <a:t>based on SCIAN categories (Mexico, 4Q 2019)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A8E82D-004E-9ACE-01F9-482445E2D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92553"/>
              </p:ext>
            </p:extLst>
          </p:nvPr>
        </p:nvGraphicFramePr>
        <p:xfrm>
          <a:off x="485775" y="1690688"/>
          <a:ext cx="10963275" cy="487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08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FDA547-6CD0-F611-3190-CD051E3BB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688829"/>
              </p:ext>
            </p:extLst>
          </p:nvPr>
        </p:nvGraphicFramePr>
        <p:xfrm>
          <a:off x="1121148" y="666750"/>
          <a:ext cx="9949704" cy="619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E56D7E6-D11D-7B12-2D8C-B5786920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31163"/>
            <a:ext cx="10515600" cy="535587"/>
          </a:xfrm>
        </p:spPr>
        <p:txBody>
          <a:bodyPr>
            <a:noAutofit/>
          </a:bodyPr>
          <a:lstStyle/>
          <a:p>
            <a:pPr algn="ctr"/>
            <a:r>
              <a:rPr lang="en-GB" sz="2000" dirty="0">
                <a:latin typeface="LM Roman 10" panose="00000500000000000000" pitchFamily="50" charset="0"/>
              </a:rPr>
              <a:t>% of men and women as a share of the total workforce </a:t>
            </a:r>
            <a:br>
              <a:rPr lang="en-GB" sz="2000" dirty="0">
                <a:latin typeface="LM Roman 10" panose="00000500000000000000" pitchFamily="50" charset="0"/>
              </a:rPr>
            </a:br>
            <a:r>
              <a:rPr lang="en-GB" sz="2000" dirty="0">
                <a:latin typeface="LM Roman 10" panose="00000500000000000000" pitchFamily="50" charset="0"/>
              </a:rPr>
              <a:t>in specific economic activities (Mexico, 2019 4Q)</a:t>
            </a:r>
          </a:p>
        </p:txBody>
      </p:sp>
    </p:spTree>
    <p:extLst>
      <p:ext uri="{BB962C8B-B14F-4D97-AF65-F5344CB8AC3E}">
        <p14:creationId xmlns:p14="http://schemas.microsoft.com/office/powerpoint/2010/main" val="39217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645-EEAF-F941-00EB-C92D4CC2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Main industrial activities in Mexico. (Splitting manufacturing) (2019, 4Q)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5E63DA-37ED-4AA0-FE28-EA92608C8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571252"/>
              </p:ext>
            </p:extLst>
          </p:nvPr>
        </p:nvGraphicFramePr>
        <p:xfrm>
          <a:off x="838200" y="1838325"/>
          <a:ext cx="10515600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9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6DFAFD-58B8-44B0-3B88-FD952648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31163"/>
            <a:ext cx="10515600" cy="535587"/>
          </a:xfrm>
        </p:spPr>
        <p:txBody>
          <a:bodyPr>
            <a:noAutofit/>
          </a:bodyPr>
          <a:lstStyle/>
          <a:p>
            <a:pPr algn="ctr"/>
            <a:r>
              <a:rPr lang="en-GB" sz="2000" dirty="0">
                <a:latin typeface="LM Roman 10" panose="00000500000000000000" pitchFamily="50" charset="0"/>
              </a:rPr>
              <a:t>% of men and women as a share of the total workforce </a:t>
            </a:r>
            <a:br>
              <a:rPr lang="en-GB" sz="2000" dirty="0">
                <a:latin typeface="LM Roman 10" panose="00000500000000000000" pitchFamily="50" charset="0"/>
              </a:rPr>
            </a:br>
            <a:r>
              <a:rPr lang="en-GB" sz="2000" dirty="0">
                <a:latin typeface="LM Roman 10" panose="00000500000000000000" pitchFamily="50" charset="0"/>
              </a:rPr>
              <a:t>in specific industrial activities (Mexico, 2019 4Q)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0B6C5AD-E2AC-97AA-AC56-53FE0EB7C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184868"/>
              </p:ext>
            </p:extLst>
          </p:nvPr>
        </p:nvGraphicFramePr>
        <p:xfrm>
          <a:off x="1794781" y="957944"/>
          <a:ext cx="7882619" cy="590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396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graph of different economic indicators&#10;&#10;Description automatically generated">
            <a:extLst>
              <a:ext uri="{FF2B5EF4-FFF2-40B4-BE49-F238E27FC236}">
                <a16:creationId xmlns:a16="http://schemas.microsoft.com/office/drawing/2014/main" id="{9F5F9C4B-3174-FEB8-2235-C87AB3FE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02830"/>
            <a:ext cx="9140845" cy="66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economic indicators&#10;&#10;Description automatically generated">
            <a:extLst>
              <a:ext uri="{FF2B5EF4-FFF2-40B4-BE49-F238E27FC236}">
                <a16:creationId xmlns:a16="http://schemas.microsoft.com/office/drawing/2014/main" id="{E9472380-8A4E-2218-0336-742B9E98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02830"/>
            <a:ext cx="9140845" cy="665234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FD3088-2922-58CB-1E72-25F7D80A6C80}"/>
              </a:ext>
            </a:extLst>
          </p:cNvPr>
          <p:cNvSpPr/>
          <p:nvPr/>
        </p:nvSpPr>
        <p:spPr>
          <a:xfrm>
            <a:off x="7572375" y="4352925"/>
            <a:ext cx="762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231D41-C5C1-89EB-1D4A-FA8475103944}"/>
              </a:ext>
            </a:extLst>
          </p:cNvPr>
          <p:cNvCxnSpPr/>
          <p:nvPr/>
        </p:nvCxnSpPr>
        <p:spPr>
          <a:xfrm flipV="1">
            <a:off x="7953375" y="3867150"/>
            <a:ext cx="2762250" cy="485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7E45F2-380C-2587-063B-8F83DBEAFD2A}"/>
              </a:ext>
            </a:extLst>
          </p:cNvPr>
          <p:cNvSpPr txBox="1"/>
          <p:nvPr/>
        </p:nvSpPr>
        <p:spPr>
          <a:xfrm>
            <a:off x="10868025" y="3228975"/>
            <a:ext cx="8763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Es </a:t>
            </a:r>
            <a:r>
              <a:rPr lang="en-GB" sz="1050" dirty="0" err="1"/>
              <a:t>interesante</a:t>
            </a:r>
            <a:r>
              <a:rPr lang="en-GB" sz="1050" dirty="0"/>
              <a:t> </a:t>
            </a:r>
            <a:r>
              <a:rPr lang="en-GB" sz="1050" dirty="0" err="1"/>
              <a:t>como</a:t>
            </a:r>
            <a:r>
              <a:rPr lang="en-GB" sz="1050" dirty="0"/>
              <a:t> no hay gender gap </a:t>
            </a:r>
            <a:r>
              <a:rPr lang="en-GB" sz="1050" dirty="0" err="1"/>
              <a:t>en</a:t>
            </a:r>
            <a:r>
              <a:rPr lang="en-GB" sz="1050" dirty="0"/>
              <a:t> </a:t>
            </a:r>
            <a:r>
              <a:rPr lang="en-GB" sz="1050" dirty="0" err="1"/>
              <a:t>participacion</a:t>
            </a:r>
            <a:r>
              <a:rPr lang="en-GB" sz="1050" dirty="0"/>
              <a:t> </a:t>
            </a:r>
            <a:r>
              <a:rPr lang="en-GB" sz="1050" dirty="0" err="1"/>
              <a:t>en</a:t>
            </a:r>
            <a:r>
              <a:rPr lang="en-GB" sz="1050" dirty="0"/>
              <a:t> </a:t>
            </a:r>
            <a:r>
              <a:rPr lang="en-GB" sz="1050" dirty="0" err="1"/>
              <a:t>servicios</a:t>
            </a:r>
            <a:r>
              <a:rPr lang="en-GB" sz="1050" dirty="0"/>
              <a:t> entre la </a:t>
            </a:r>
            <a:r>
              <a:rPr lang="en-GB" sz="1050" dirty="0" err="1"/>
              <a:t>edad</a:t>
            </a:r>
            <a:r>
              <a:rPr lang="en-GB" sz="1050" dirty="0"/>
              <a:t> de 40 y 45 </a:t>
            </a:r>
            <a:r>
              <a:rPr lang="en-GB" sz="1050" dirty="0" err="1"/>
              <a:t>anios</a:t>
            </a:r>
            <a:r>
              <a:rPr lang="en-GB" sz="105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604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354</Words>
  <Application>Microsoft Office PowerPoint</Application>
  <PresentationFormat>Widescreen</PresentationFormat>
  <Paragraphs>36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 Roman 10</vt:lpstr>
      <vt:lpstr>Office Theme</vt:lpstr>
      <vt:lpstr>Evaluating  the social stigma hypothesis of the  female labour force function in economic development:  micro-level evidence from Mexico</vt:lpstr>
      <vt:lpstr>PowerPoint Presentation</vt:lpstr>
      <vt:lpstr>PowerPoint Presentation</vt:lpstr>
      <vt:lpstr>Share of jobs in different economic activities  based on SCIAN categories (Mexico, 4Q 2019)</vt:lpstr>
      <vt:lpstr>% of men and women as a share of the total workforce  in specific economic activities (Mexico, 2019 4Q)</vt:lpstr>
      <vt:lpstr>Main industrial activities in Mexico. (Splitting manufacturing) (2019, 4Q)</vt:lpstr>
      <vt:lpstr>% of men and women as a share of the total workforce  in specific industrial activities (Mexico, 2019 4Q)</vt:lpstr>
      <vt:lpstr>PowerPoint Presentation</vt:lpstr>
      <vt:lpstr>PowerPoint Presentation</vt:lpstr>
      <vt:lpstr>PowerPoint Presentation</vt:lpstr>
      <vt:lpstr>PowerPoint Presentation</vt:lpstr>
      <vt:lpstr>Falta un marginsplot con las siguientes caracteristicas: 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Lopez Moreno Flores</dc:creator>
  <cp:lastModifiedBy>Isaac Lopez Moreno Flores</cp:lastModifiedBy>
  <cp:revision>20</cp:revision>
  <dcterms:created xsi:type="dcterms:W3CDTF">2024-02-26T11:25:18Z</dcterms:created>
  <dcterms:modified xsi:type="dcterms:W3CDTF">2024-02-26T20:15:20Z</dcterms:modified>
</cp:coreProperties>
</file>