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336" r:id="rId3"/>
    <p:sldId id="2337" r:id="rId4"/>
    <p:sldId id="233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FB9C5-E712-4C5D-9EA2-C2E36EDAD14A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63CC-6E1F-4881-95EC-8F6C80308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2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CTA est le raccourci couramment utilisé pour désigner le "Call To Action". Le CTA est donc un texte constituant une incitation ou un appel à l'action recherchée auprès de l'individu exposé au message marketing ou publicitaire. De façon fort logique, le CTA comprend généralement un verbe d'action.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11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CTA est le raccourci couramment utilisé pour désigner le "Call To Action". Le CTA est donc un texte constituant une incitation ou un appel à l'action recherchée auprès de l'individu exposé au message marketing ou publicitaire. De façon fort logique, le CTA comprend généralement un verbe d'action.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49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CTA est le raccourci couramment utilisé pour désigner le "Call To Action". Le CTA est donc un texte constituant une incitation ou un appel à l'action recherchée auprès de l'individu exposé au message marketing ou publicitaire. De façon fort logique, le CTA comprend généralement un verbe d'action.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44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428D2-CD56-8215-2AE7-FF9CBD157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F09B6-E864-902C-C5B8-C8001C0F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467C1-E3C7-A720-90CC-7A5AD7EF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B808B-89E2-38CC-98DB-463F6EDB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184B61-D11F-C836-A386-793FB64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8C57D-622D-1EEF-2A90-CF48A227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FBE008-2991-0F78-70D0-ADB41E51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34566-6ABF-CF77-8E2F-A8C97190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C5F86-F19E-A3B1-B786-70E605D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EA958-2152-A4B2-4EC4-3CE8969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0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3F9D9D-9997-8BA0-A8C3-91C9DD932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02F884-8957-F994-D987-EAFA1218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5FC20-159F-A6C8-EDB9-37D421AB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58BC-4BD8-6679-EAA4-5FEADAE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E1EEF-E5FA-D6AD-9CC5-FE9FFA4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1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CONTENU 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F38567C-83BB-4B69-90F3-D1A73F5A63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795"/>
            <a:ext cx="12191999" cy="6852410"/>
          </a:xfrm>
          <a:prstGeom prst="rect">
            <a:avLst/>
          </a:prstGeom>
        </p:spPr>
      </p:pic>
      <p:sp>
        <p:nvSpPr>
          <p:cNvPr id="20" name="ZoneTexte 15">
            <a:extLst>
              <a:ext uri="{FF2B5EF4-FFF2-40B4-BE49-F238E27FC236}">
                <a16:creationId xmlns:a16="http://schemas.microsoft.com/office/drawing/2014/main" id="{8D84CF98-580D-4F3D-BDBB-903235030F56}"/>
              </a:ext>
            </a:extLst>
          </p:cNvPr>
          <p:cNvSpPr txBox="1"/>
          <p:nvPr/>
        </p:nvSpPr>
        <p:spPr>
          <a:xfrm>
            <a:off x="11789199" y="6610393"/>
            <a:ext cx="397866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182531-84BF-9C4B-A6D7-AEAE6F97B0CC}" type="slidenum">
              <a:rPr sz="1000">
                <a:solidFill>
                  <a:srgbClr val="AFABAB"/>
                </a:solidFill>
                <a:latin typeface="+mn-lt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‹N°›</a:t>
            </a:fld>
            <a:endParaRPr lang="fr-FR" sz="1000" b="0" i="0" u="none" strike="noStrike" kern="1200" cap="none" spc="0" baseline="0" dirty="0">
              <a:solidFill>
                <a:srgbClr val="AFABAB"/>
              </a:solidFill>
              <a:uFillTx/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653B9011-6E88-480C-A2FF-CAF8F07CA624}"/>
              </a:ext>
            </a:extLst>
          </p:cNvPr>
          <p:cNvSpPr txBox="1"/>
          <p:nvPr/>
        </p:nvSpPr>
        <p:spPr>
          <a:xfrm>
            <a:off x="4245835" y="6612223"/>
            <a:ext cx="3700329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AFABAB"/>
                </a:solidFill>
                <a:uFillTx/>
                <a:latin typeface="+mn-lt"/>
                <a:cs typeface="Calibri" panose="020F0502020204030204" pitchFamily="34" charset="0"/>
              </a:rPr>
              <a:t>Copyright - Tout droit réservé - OFPPT</a:t>
            </a:r>
          </a:p>
        </p:txBody>
      </p:sp>
      <p:sp>
        <p:nvSpPr>
          <p:cNvPr id="22" name="Rectangle : coins arrondis 2">
            <a:extLst>
              <a:ext uri="{FF2B5EF4-FFF2-40B4-BE49-F238E27FC236}">
                <a16:creationId xmlns:a16="http://schemas.microsoft.com/office/drawing/2014/main" id="{0248B705-FA76-4459-81C6-08484D9B1636}"/>
              </a:ext>
            </a:extLst>
          </p:cNvPr>
          <p:cNvSpPr/>
          <p:nvPr/>
        </p:nvSpPr>
        <p:spPr>
          <a:xfrm>
            <a:off x="536787" y="1464009"/>
            <a:ext cx="11118424" cy="5152406"/>
          </a:xfrm>
          <a:prstGeom prst="rect">
            <a:avLst/>
          </a:prstGeom>
          <a:solidFill>
            <a:srgbClr val="FFFFFF"/>
          </a:solidFill>
          <a:ln cap="flat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+mn-lt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A6E045E9-190B-4C0C-87E8-0DFD078F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00050"/>
            <a:ext cx="5075172" cy="415143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00784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27881726-454D-4947-9B5F-7DD7CFF5A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000" y="725765"/>
            <a:ext cx="5075172" cy="444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0784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25" name="Larme 24">
            <a:extLst>
              <a:ext uri="{FF2B5EF4-FFF2-40B4-BE49-F238E27FC236}">
                <a16:creationId xmlns:a16="http://schemas.microsoft.com/office/drawing/2014/main" id="{899B3022-6247-442E-BE80-2FAA8F30A61A}"/>
              </a:ext>
            </a:extLst>
          </p:cNvPr>
          <p:cNvSpPr/>
          <p:nvPr/>
        </p:nvSpPr>
        <p:spPr>
          <a:xfrm rot="5400000">
            <a:off x="0" y="5868983"/>
            <a:ext cx="536787" cy="536787"/>
          </a:xfrm>
          <a:prstGeom prst="teardrop">
            <a:avLst/>
          </a:prstGeom>
          <a:solidFill>
            <a:srgbClr val="007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n-lt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162E31AE-77E9-423F-99DF-8DB95407A37E}"/>
              </a:ext>
            </a:extLst>
          </p:cNvPr>
          <p:cNvSpPr txBox="1">
            <a:spLocks/>
          </p:cNvSpPr>
          <p:nvPr/>
        </p:nvSpPr>
        <p:spPr>
          <a:xfrm rot="16200000">
            <a:off x="-271608" y="5331769"/>
            <a:ext cx="1080003" cy="536786"/>
          </a:xfrm>
          <a:prstGeom prst="rect">
            <a:avLst/>
          </a:prstGeom>
          <a:solidFill>
            <a:srgbClr val="00784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0078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9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PARTIE 1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175ED392-2BEE-4D17-8CF1-675412CC38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6131" y="299513"/>
            <a:ext cx="659080" cy="6511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Espace réservé du contenu 17">
            <a:extLst>
              <a:ext uri="{FF2B5EF4-FFF2-40B4-BE49-F238E27FC236}">
                <a16:creationId xmlns:a16="http://schemas.microsoft.com/office/drawing/2014/main" id="{5FC8676B-F710-4EA1-90BE-6C0A8597AE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943056"/>
            <a:ext cx="10746576" cy="4514894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ts val="1600"/>
              </a:lnSpc>
              <a:spcBef>
                <a:spcPts val="600"/>
              </a:spcBef>
              <a:buClr>
                <a:srgbClr val="565656"/>
              </a:buClr>
              <a:buFont typeface="Arial" panose="020B0604020202020204" pitchFamily="34" charset="0"/>
              <a:buNone/>
              <a:defRPr sz="1200">
                <a:solidFill>
                  <a:srgbClr val="56565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>
                <a:solidFill>
                  <a:srgbClr val="565656"/>
                </a:solidFill>
                <a:latin typeface="+mn-lt"/>
              </a:defRPr>
            </a:lvl2pPr>
            <a:lvl3pPr marL="914400" indent="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>
                <a:solidFill>
                  <a:srgbClr val="565656"/>
                </a:solidFill>
                <a:latin typeface="+mn-lt"/>
              </a:defRPr>
            </a:lvl3pPr>
            <a:lvl4pPr marL="16573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565656"/>
                </a:solidFill>
              </a:defRPr>
            </a:lvl4pPr>
            <a:lvl5pPr marL="2114550" indent="-285750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rgbClr val="56565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6" name="Espace réservé du contenu 17">
            <a:extLst>
              <a:ext uri="{FF2B5EF4-FFF2-40B4-BE49-F238E27FC236}">
                <a16:creationId xmlns:a16="http://schemas.microsoft.com/office/drawing/2014/main" id="{776C74D7-AE41-4423-A678-EE38989E3C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00" y="1616658"/>
            <a:ext cx="10746576" cy="3197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spcBef>
                <a:spcPts val="600"/>
              </a:spcBef>
              <a:buNone/>
              <a:defRPr sz="1600" b="1">
                <a:solidFill>
                  <a:srgbClr val="00784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lnSpc>
                <a:spcPts val="1600"/>
              </a:lnSpc>
              <a:spcBef>
                <a:spcPts val="600"/>
              </a:spcBef>
              <a:buNone/>
              <a:defRPr sz="1400">
                <a:solidFill>
                  <a:srgbClr val="565656"/>
                </a:solidFill>
              </a:defRPr>
            </a:lvl2pPr>
            <a:lvl3pPr marL="914400" indent="0">
              <a:lnSpc>
                <a:spcPts val="1600"/>
              </a:lnSpc>
              <a:spcBef>
                <a:spcPts val="600"/>
              </a:spcBef>
              <a:buNone/>
              <a:defRPr sz="1400">
                <a:solidFill>
                  <a:srgbClr val="565656"/>
                </a:solidFill>
              </a:defRPr>
            </a:lvl3pPr>
            <a:lvl4pPr marL="1371600" indent="0">
              <a:lnSpc>
                <a:spcPts val="1600"/>
              </a:lnSpc>
              <a:spcBef>
                <a:spcPts val="600"/>
              </a:spcBef>
              <a:buNone/>
              <a:defRPr sz="1400">
                <a:solidFill>
                  <a:srgbClr val="565656"/>
                </a:solidFill>
              </a:defRPr>
            </a:lvl4pPr>
            <a:lvl5pPr marL="1828800" indent="0">
              <a:lnSpc>
                <a:spcPts val="1600"/>
              </a:lnSpc>
              <a:spcBef>
                <a:spcPts val="600"/>
              </a:spcBef>
              <a:buNone/>
              <a:defRPr sz="1400">
                <a:solidFill>
                  <a:srgbClr val="56565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87215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CF513-63B8-79C8-D767-4BC4F437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9C9C4-EFE7-FEA0-3F2B-973B20B7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7FF08-2577-ABA0-3EF7-D603BC3D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CF269-55CA-35FB-4C31-114303D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FD4D52-7A3A-19B8-0015-93236938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9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149C1-D9CD-5BC4-377A-F70EF2C3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4F0EB-6F75-EF5E-4D08-D26F7BA0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D7EA0-CA40-CDFE-2A57-12EC4AB3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3CB6F-312B-50AF-24AA-6F7559F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DD553-0B57-1DD3-B8ED-5FE2C26C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0BB14-741A-C6ED-A665-35CA5B54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BADE7-0F5C-B218-6F98-9449B9CA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5A3DD-5C07-5921-73CD-743463B9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7D367-9CA6-0B31-26E9-860F9137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76801A-A938-1578-235C-15538303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3B41D-28CA-C1A0-641E-F35A0287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46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0E96-76E3-3AA5-A4E3-F98CD628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039C3-EA19-3975-270C-8D4159CA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92D9F-5277-F8D3-263C-FE71E85C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821FC-2317-FD85-8D06-4A70857F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AA988-84DA-5D1A-9793-1DA33C2D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9B1EB0-09DC-F535-E05A-DD35FA74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E94343-6141-03F9-63C5-71DA387A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36113E-1C8F-2C74-B4E1-0DAEC36E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6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35488-242C-02EA-40D9-B1615A0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2E9D55-49CE-1393-D63B-3FB08D04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864D34-9D96-115B-3C38-889DC041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7A35D-87FC-4A14-4C0B-BAE1B814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C59DA3-437F-B85F-9A78-D051C99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9DDA3C-6D2D-E901-639E-8CA21507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6E2F2-A0D0-984E-771D-36474F10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AAC2B-D798-0708-673F-2A96F2BD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153F2-8B9A-B8FF-9DF6-F591E76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1E613-4A4D-9C39-BB8E-4D2C3AFF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1E65F-CA69-77FD-D22F-D8AA9862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B7A4B-FF03-773D-9D55-E8B00AE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193D3F-ABD8-F747-D946-EE962713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37501-E040-767B-90C6-DC116EF2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BD35-38BC-F4B5-9C1F-1B9FDB1CC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B1D29-7C16-A296-7290-367DB40A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D59DE-35D3-7DAB-3BFB-62F0DE6B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2B24C-4E47-A140-937F-654BB411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6F9A56-6A44-29BC-7AD5-B70A062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FA3B0E-7F32-2D2A-961B-422AA3F9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DC071-245A-410E-8BEE-E5CA5FCA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B18A6-FADE-3197-B999-3C816EE14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40DA-FB42-421D-B23E-20945DFFAE7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578C4-0F5B-ADDD-90F8-294FD53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8879B-2540-3876-2E13-BD0F4314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16FE-4D73-4C72-B28F-3BA4C0AE0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48B6E-08C2-2945-CA65-8221100ED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Activité 1</a:t>
            </a:r>
            <a:br>
              <a:rPr lang="fr-FR"/>
            </a:br>
            <a:r>
              <a:rPr lang="fr-FR"/>
              <a:t>Correction ex1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3F75A7-B0D0-BC37-8F21-959E21D15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12217F63-A9DE-42F2-AE34-44A9A8E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3" y="385194"/>
            <a:ext cx="5320255" cy="415143"/>
          </a:xfrm>
        </p:spPr>
        <p:txBody>
          <a:bodyPr/>
          <a:lstStyle/>
          <a:p>
            <a:r>
              <a:rPr lang="fr-FR" dirty="0"/>
              <a:t>01 - Découvrir les Concepts de gestion de projet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89FC8C4-1A70-4E14-9F6F-21E72C52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493" y="752606"/>
            <a:ext cx="5075172" cy="444906"/>
          </a:xfrm>
        </p:spPr>
        <p:txBody>
          <a:bodyPr/>
          <a:lstStyle/>
          <a:p>
            <a:r>
              <a:rPr lang="fr-FR" dirty="0"/>
              <a:t>Principaux rôles dans un projet informatique 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54145C-DF82-4440-8E2D-539B9C7E91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616658"/>
            <a:ext cx="10746576" cy="4841292"/>
          </a:xfrm>
        </p:spPr>
        <p:txBody>
          <a:bodyPr/>
          <a:lstStyle/>
          <a:p>
            <a:r>
              <a:rPr lang="fr-FR" sz="1600" b="1" dirty="0">
                <a:solidFill>
                  <a:srgbClr val="007842"/>
                </a:solidFill>
              </a:rPr>
              <a:t>Matrice d’assignation des responsabilités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u="sng" dirty="0"/>
              <a:t>Exemple</a:t>
            </a:r>
            <a:r>
              <a:rPr lang="fr-FR" sz="1400" dirty="0"/>
              <a:t>:</a:t>
            </a:r>
          </a:p>
          <a:p>
            <a:r>
              <a:rPr lang="fr-FR" sz="1600" dirty="0"/>
              <a:t>Imaginons que vous procédez à la mise à jour de la page d’accueil de votre site Web. Voici les parties prenantes de votre projet 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Rédacteur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Designer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Responsable du site Web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Développeur Web</a:t>
            </a:r>
          </a:p>
          <a:p>
            <a:pPr>
              <a:lnSpc>
                <a:spcPct val="100000"/>
              </a:lnSpc>
            </a:pP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dirty="0"/>
              <a:t>Vous souhaitez créer une matrice RACI pour cinq tâches et livrables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Mettre à jour les CTA de la page d’accueil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Mettre à jour les témoignages clients de la page d’accueil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Remplacer les vidéos de la page d’accueil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Améliorer la vitesse de chargement de la page d’accueil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Mettre à jour le design de la page d’accueil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327D4A5-C03C-4F6F-8271-FF4908E854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8589" y="1711868"/>
            <a:ext cx="10746576" cy="31971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36244A-3E93-483A-B40F-DB2564A58648}"/>
              </a:ext>
            </a:extLst>
          </p:cNvPr>
          <p:cNvSpPr txBox="1"/>
          <p:nvPr/>
        </p:nvSpPr>
        <p:spPr>
          <a:xfrm>
            <a:off x="3086695" y="6257362"/>
            <a:ext cx="6013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 :  Explication sous format de tableau des 4 principales responsabilités du RACI :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Responsible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Accountable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Consulted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Informed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4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12217F63-A9DE-42F2-AE34-44A9A8E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3" y="385194"/>
            <a:ext cx="5320255" cy="415143"/>
          </a:xfrm>
        </p:spPr>
        <p:txBody>
          <a:bodyPr/>
          <a:lstStyle/>
          <a:p>
            <a:r>
              <a:rPr lang="fr-FR" dirty="0"/>
              <a:t>01 - Découvrir les Concepts de gestion de projet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89FC8C4-1A70-4E14-9F6F-21E72C52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493" y="752606"/>
            <a:ext cx="5075172" cy="444906"/>
          </a:xfrm>
        </p:spPr>
        <p:txBody>
          <a:bodyPr/>
          <a:lstStyle/>
          <a:p>
            <a:r>
              <a:rPr lang="fr-FR" dirty="0"/>
              <a:t>Principaux rôles dans un projet informatique 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54145C-DF82-4440-8E2D-539B9C7E91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616658"/>
            <a:ext cx="10746576" cy="4841292"/>
          </a:xfrm>
        </p:spPr>
        <p:txBody>
          <a:bodyPr/>
          <a:lstStyle/>
          <a:p>
            <a:r>
              <a:rPr lang="fr-FR" sz="1600" b="1" dirty="0">
                <a:solidFill>
                  <a:srgbClr val="007842"/>
                </a:solidFill>
              </a:rPr>
              <a:t>Matrice d’assignation des responsabilités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u="sng" dirty="0"/>
              <a:t>Exemple</a:t>
            </a:r>
            <a:r>
              <a:rPr lang="fr-FR" sz="1400" dirty="0"/>
              <a:t>: </a:t>
            </a:r>
            <a:r>
              <a:rPr lang="fr-FR" sz="1400" dirty="0">
                <a:solidFill>
                  <a:srgbClr val="151B26"/>
                </a:solidFill>
                <a:latin typeface="gordita"/>
              </a:rPr>
              <a:t>Voici à quoi devrait ressembler votre matrice RACI :</a:t>
            </a:r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327D4A5-C03C-4F6F-8271-FF4908E854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8589" y="1711868"/>
            <a:ext cx="10746576" cy="31971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36244A-3E93-483A-B40F-DB2564A58648}"/>
              </a:ext>
            </a:extLst>
          </p:cNvPr>
          <p:cNvSpPr txBox="1"/>
          <p:nvPr/>
        </p:nvSpPr>
        <p:spPr>
          <a:xfrm>
            <a:off x="3086695" y="6257362"/>
            <a:ext cx="6013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 :  Explication sous format de tableau des 4 principales responsabilités du RACI :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Responsible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Accountable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Consulted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Informed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FA2C9343-6B96-BF7F-F194-7EDB926965D3}"/>
              </a:ext>
            </a:extLst>
          </p:cNvPr>
          <p:cNvGraphicFramePr>
            <a:graphicFrameLocks noGrp="1"/>
          </p:cNvGraphicFramePr>
          <p:nvPr/>
        </p:nvGraphicFramePr>
        <p:xfrm>
          <a:off x="825500" y="2173275"/>
          <a:ext cx="10641076" cy="428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0538">
                  <a:extLst>
                    <a:ext uri="{9D8B030D-6E8A-4147-A177-3AD203B41FA5}">
                      <a16:colId xmlns:a16="http://schemas.microsoft.com/office/drawing/2014/main" val="1292796681"/>
                    </a:ext>
                  </a:extLst>
                </a:gridCol>
                <a:gridCol w="5320538">
                  <a:extLst>
                    <a:ext uri="{9D8B030D-6E8A-4147-A177-3AD203B41FA5}">
                      <a16:colId xmlns:a16="http://schemas.microsoft.com/office/drawing/2014/main" val="1742566543"/>
                    </a:ext>
                  </a:extLst>
                </a:gridCol>
              </a:tblGrid>
              <a:tr h="428467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600" b="1" dirty="0">
                          <a:solidFill>
                            <a:srgbClr val="2A2B2C"/>
                          </a:solidFill>
                          <a:effectLst/>
                        </a:rPr>
                        <a:t>Mettre à jour les CTA de la page d’accueil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Responsable : rédacteur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Approbateur : développeur Web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Consulté : responsable du site Web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Informé : designer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fr-FR" sz="1600" b="0" dirty="0">
                        <a:solidFill>
                          <a:srgbClr val="2A2B2C"/>
                        </a:solidFill>
                        <a:effectLst/>
                      </a:endParaRPr>
                    </a:p>
                    <a:p>
                      <a:pPr algn="l" fontAlgn="auto"/>
                      <a:r>
                        <a:rPr lang="fr-FR" sz="1600" b="1" dirty="0">
                          <a:solidFill>
                            <a:srgbClr val="2A2B2C"/>
                          </a:solidFill>
                          <a:effectLst/>
                        </a:rPr>
                        <a:t>Mettre à jour les témoignages clients de la page d’accueil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Responsable : rédacteur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Approbateur : développeur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Consulté : responsable du site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Informé : designer</a:t>
                      </a:r>
                    </a:p>
                    <a:p>
                      <a:pPr marL="457200" lvl="1" indent="0" algn="l" fontAlgn="auto">
                        <a:buFont typeface="Arial" panose="020B0604020202020204" pitchFamily="34" charset="0"/>
                        <a:buNone/>
                      </a:pPr>
                      <a:endParaRPr lang="fr-FR" sz="1600" b="0" dirty="0">
                        <a:solidFill>
                          <a:srgbClr val="2A2B2C"/>
                        </a:solidFill>
                        <a:effectLst/>
                      </a:endParaRPr>
                    </a:p>
                    <a:p>
                      <a:pPr algn="l" fontAlgn="auto"/>
                      <a:r>
                        <a:rPr lang="fr-FR" sz="1600" b="1" dirty="0">
                          <a:solidFill>
                            <a:srgbClr val="2A2B2C"/>
                          </a:solidFill>
                          <a:effectLst/>
                        </a:rPr>
                        <a:t>Remplacer les vidéos de la page d’accueil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Responsable : designer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Approbateur : développeur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Consulté : responsable du site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Informé : rédacteur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600" b="1" dirty="0">
                          <a:solidFill>
                            <a:srgbClr val="2A2B2C"/>
                          </a:solidFill>
                          <a:effectLst/>
                        </a:rPr>
                        <a:t>Améliorer la vitesse de chargement de la page d’accueil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Responsable : développeur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Approbateur : développeur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Consulté : responsable du site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>
                          <a:solidFill>
                            <a:srgbClr val="2A2B2C"/>
                          </a:solidFill>
                          <a:effectLst/>
                        </a:rPr>
                        <a:t>Informé : rédacteur et designer</a:t>
                      </a:r>
                    </a:p>
                    <a:p>
                      <a:pPr marL="457200" lvl="1" indent="0" algn="l" fontAlgn="auto">
                        <a:buFont typeface="Arial" panose="020B0604020202020204" pitchFamily="34" charset="0"/>
                        <a:buNone/>
                      </a:pPr>
                      <a:endParaRPr lang="fr-FR" sz="1600" b="0" dirty="0">
                        <a:solidFill>
                          <a:srgbClr val="2A2B2C"/>
                        </a:solidFill>
                        <a:effectLst/>
                      </a:endParaRPr>
                    </a:p>
                    <a:p>
                      <a:pPr algn="l" fontAlgn="auto"/>
                      <a:r>
                        <a:rPr lang="fr-FR" sz="1600" b="1" dirty="0">
                          <a:solidFill>
                            <a:srgbClr val="2A2B2C"/>
                          </a:solidFill>
                          <a:effectLst/>
                        </a:rPr>
                        <a:t>Mettre à jour le design de la page d’accueil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rgbClr val="2A2B2C"/>
                          </a:solidFill>
                          <a:effectLst/>
                        </a:rPr>
                        <a:t>Responsable : designer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rgbClr val="2A2B2C"/>
                          </a:solidFill>
                          <a:effectLst/>
                        </a:rPr>
                        <a:t>Approbateur : développeur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rgbClr val="2A2B2C"/>
                          </a:solidFill>
                          <a:effectLst/>
                        </a:rPr>
                        <a:t>Consulté : responsable du site Web</a:t>
                      </a:r>
                    </a:p>
                    <a:p>
                      <a:pPr marL="742950" lvl="1" indent="-2857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rgbClr val="2A2B2C"/>
                          </a:solidFill>
                          <a:effectLst/>
                        </a:rPr>
                        <a:t>Informé : rédacteur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0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5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12217F63-A9DE-42F2-AE34-44A9A8E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3" y="385194"/>
            <a:ext cx="5320255" cy="415143"/>
          </a:xfrm>
        </p:spPr>
        <p:txBody>
          <a:bodyPr/>
          <a:lstStyle/>
          <a:p>
            <a:r>
              <a:rPr lang="fr-FR" dirty="0"/>
              <a:t>01 - Découvrir les Concepts de gestion de projet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89FC8C4-1A70-4E14-9F6F-21E72C52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493" y="752606"/>
            <a:ext cx="5075172" cy="444906"/>
          </a:xfrm>
        </p:spPr>
        <p:txBody>
          <a:bodyPr/>
          <a:lstStyle/>
          <a:p>
            <a:r>
              <a:rPr lang="fr-FR" dirty="0"/>
              <a:t>Principaux rôles dans un projet informatique 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7954145C-DF82-4440-8E2D-539B9C7E91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616658"/>
            <a:ext cx="10746576" cy="4841292"/>
          </a:xfrm>
        </p:spPr>
        <p:txBody>
          <a:bodyPr/>
          <a:lstStyle/>
          <a:p>
            <a:r>
              <a:rPr lang="fr-FR" sz="1600" b="1" dirty="0">
                <a:solidFill>
                  <a:srgbClr val="007842"/>
                </a:solidFill>
              </a:rPr>
              <a:t>Matrice d’assignation des responsabilités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u="sng" dirty="0"/>
              <a:t>Exemple</a:t>
            </a:r>
            <a:r>
              <a:rPr lang="fr-FR" sz="1400" dirty="0"/>
              <a:t>: </a:t>
            </a:r>
            <a:r>
              <a:rPr lang="fr-FR" sz="1400" dirty="0">
                <a:solidFill>
                  <a:srgbClr val="151B26"/>
                </a:solidFill>
                <a:latin typeface="gordita"/>
              </a:rPr>
              <a:t>Voici à quoi devrait ressembler votre matrice RACI :</a:t>
            </a:r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327D4A5-C03C-4F6F-8271-FF4908E854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8589" y="1711868"/>
            <a:ext cx="10746576" cy="31971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36244A-3E93-483A-B40F-DB2564A58648}"/>
              </a:ext>
            </a:extLst>
          </p:cNvPr>
          <p:cNvSpPr txBox="1"/>
          <p:nvPr/>
        </p:nvSpPr>
        <p:spPr>
          <a:xfrm>
            <a:off x="3086695" y="6257362"/>
            <a:ext cx="6013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 :  Explication sous format de tableau des 4 principales responsabilités du RACI :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Responsible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Accountable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Consulted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Informed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296FFD-8C61-2996-A68F-5599E13ED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10"/>
          <a:stretch/>
        </p:blipFill>
        <p:spPr>
          <a:xfrm>
            <a:off x="1336892" y="2313576"/>
            <a:ext cx="9512789" cy="37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2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Grand écran</PresentationFormat>
  <Paragraphs>62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gordita</vt:lpstr>
      <vt:lpstr>Muli</vt:lpstr>
      <vt:lpstr>Wingdings</vt:lpstr>
      <vt:lpstr>Thème Office</vt:lpstr>
      <vt:lpstr>Activité 1 Correction ex1 </vt:lpstr>
      <vt:lpstr>01 - Découvrir les Concepts de gestion de projet</vt:lpstr>
      <vt:lpstr>01 - Découvrir les Concepts de gestion de projet</vt:lpstr>
      <vt:lpstr>01 - Découvrir les Concepts de gestion de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Activité 1 Correction ex1 </dc:title>
  <dc:creator>ASMAE YOUALA</dc:creator>
  <cp:lastModifiedBy>ASMAE YOUALA</cp:lastModifiedBy>
  <cp:revision>1</cp:revision>
  <dcterms:created xsi:type="dcterms:W3CDTF">2022-09-15T05:36:39Z</dcterms:created>
  <dcterms:modified xsi:type="dcterms:W3CDTF">2022-09-15T05:37:20Z</dcterms:modified>
</cp:coreProperties>
</file>