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23" r:id="rId6"/>
    <p:sldId id="289" r:id="rId7"/>
    <p:sldId id="324" r:id="rId8"/>
    <p:sldId id="325" r:id="rId9"/>
    <p:sldId id="328" r:id="rId10"/>
    <p:sldId id="329" r:id="rId11"/>
    <p:sldId id="330" r:id="rId12"/>
    <p:sldId id="331" r:id="rId13"/>
    <p:sldId id="332" r:id="rId14"/>
    <p:sldId id="333" r:id="rId15"/>
    <p:sldId id="34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8255A-5C91-4180-8C1C-0FBF537E0749}" v="139" dt="2023-08-31T08:50:59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57735-5A06-F06E-DE54-422FD8E10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B91A6D-8CE5-F816-4419-E5BC8C26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7827E-596D-BFAD-5B15-8C75AD4C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7A409C-36A1-7CBE-5DEF-4215FF7C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5833A-26E0-2816-2CDD-DA99B6B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4F511-2E75-2660-3753-64EFA109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E9E38-C38A-294F-E784-B826AFB9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5129A-5E7B-504D-7410-7F854E46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6E377-A0F8-D3BE-C5D8-93A76477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9CDC95-E7BF-CE53-D1DC-37524FBF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7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1EBB2C-CD11-CCA9-41F1-8E0B630FD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8E08E2-4649-9969-FA4B-E65F53555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3CEB0F-953A-2E31-7E45-07983154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E8ECC-2CA0-C27C-4B15-FA6036E3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3FEE3-552E-1689-9AD3-07F7FB5F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41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27B4-B63A-F21B-4C90-0C3EB0C2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9DD50E-D88F-F38A-A0FC-0D361C3B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6364A-3D09-B288-518C-7DE0B5F2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5759D-76B7-AA15-F0AD-2387C3ED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0A305C-A3DB-060E-C52A-9CF7716F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47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9617A-5BB5-ACD8-036C-575A4EB1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F60D-5C0E-CFF3-B497-0DEA7D02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42454B-2A59-CC01-D9E9-DA11E8DF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AF6087-D995-1941-0459-42CD92C8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731D2-448A-4685-0DC1-9A2DB776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4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3DC10-C602-AF28-A2EB-5FFDFEDC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B1419-CB9B-6C9E-331F-C98B62CE4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107022-C2A2-2BB8-38B4-668227D4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FCD2C7-CF41-3F7B-DCB0-B4A804F7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C1C8B2-32C4-A5DC-7E1A-FF983388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38D871-B05E-4830-0CFB-7CA85A5B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D50F4-C525-9E95-63E3-37E5F9E1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F1380-F29B-D930-5C6E-33A77381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A2F9F8-AF71-5C11-ABC0-35DB93D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D3C2E0-7A8C-A066-D3B3-7D20BB1B9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D108C3-0A64-4E95-F24D-0B47DE6FB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3A275C-8325-94DC-DB59-A598B44B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2A9723-CF82-21D6-B354-17954E37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9E454C-D2D7-2F7A-5894-0600BEF0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483F4-DA80-2216-83BE-280796A8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4D0494-0946-FD4F-5787-559BC7B7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D60B9-3931-E413-2773-8A7B392D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09D03D-7B9D-2297-B918-628D9110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05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2DCFD6-FE2D-78B7-A522-82CABB74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DC3E7E-080D-D435-7ABA-8B698834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4152E4-00AF-E145-7504-AFDB5AD7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10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212D3-1A35-3C30-9D1F-DCF9F737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538CE-F2FA-8717-4006-5F388CEB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690A8F-9ED5-12E0-7818-171BE5F0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3B5AC3-318E-F4E5-C24F-96CE76B5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48967E-5606-3A14-C82F-41E8FA98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03E1D3-C586-1BA9-4EA7-DC137C1A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8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95395-70CA-6852-65E8-3AE4C7D3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B989A9-EAC0-5B75-FD01-BB4E2C3CC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3FFF66-B985-B58B-CF3D-F97377E5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FCDE2C-144E-08C2-B810-C7FD7DB4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DAB229-99C7-001B-64DF-95C2C103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817FDB-2215-80B8-768D-02450D27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23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7D7C29-9D35-FA14-BF7E-E97F8A5C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B1413-218C-113C-693A-3214B82A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4EEF5-B14E-1126-70E2-D0002F6F3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0BA6-EEE1-42F8-82C2-CA422CA7630F}" type="datetimeFigureOut">
              <a:rPr lang="fr-FR" smtClean="0"/>
              <a:t>31/08/2023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D5F03-A22D-E652-61BD-A47F476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FA67A-D6E7-5E6B-3F81-402B3AEC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7C73-5291-49F5-9EA6-BD1715BBC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0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Image 4" descr="Une image contenant texte, capture d’écran, Graphique, léger&#10;&#10;Description générée automatiquement">
            <a:extLst>
              <a:ext uri="{FF2B5EF4-FFF2-40B4-BE49-F238E27FC236}">
                <a16:creationId xmlns:a16="http://schemas.microsoft.com/office/drawing/2014/main" id="{5A7F4B27-BB94-FCBD-52F4-2E21B51A8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27852C-3D09-DEB7-6BFF-1C006D59EBE0}"/>
              </a:ext>
            </a:extLst>
          </p:cNvPr>
          <p:cNvSpPr/>
          <p:nvPr/>
        </p:nvSpPr>
        <p:spPr>
          <a:xfrm>
            <a:off x="0" y="-29365"/>
            <a:ext cx="12192000" cy="6887365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67640" marR="171450" algn="ctr">
              <a:lnSpc>
                <a:spcPct val="115000"/>
              </a:lnSpc>
              <a:spcBef>
                <a:spcPts val="1250"/>
              </a:spcBef>
              <a:spcAft>
                <a:spcPts val="800"/>
              </a:spcAft>
            </a:pPr>
            <a:r>
              <a:rPr lang="fr-FR" sz="2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Développement d'un outil basé sur le Machine Learning</a:t>
            </a:r>
          </a:p>
          <a:p>
            <a:pPr marL="167640" marR="171450" algn="ctr">
              <a:lnSpc>
                <a:spcPct val="115000"/>
              </a:lnSpc>
              <a:spcBef>
                <a:spcPts val="1250"/>
              </a:spcBef>
              <a:spcAft>
                <a:spcPts val="800"/>
              </a:spcAft>
            </a:pPr>
            <a:r>
              <a:rPr lang="fr-FR" sz="2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améliorer les libellés proposés dans </a:t>
            </a:r>
            <a:r>
              <a:rPr lang="fr-FR" sz="2800" b="1" kern="1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DiagBox</a:t>
            </a:r>
            <a:endParaRPr lang="fr-FR" sz="2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5BDEEA-EC0C-A412-DC26-746A65F81D61}"/>
              </a:ext>
            </a:extLst>
          </p:cNvPr>
          <p:cNvSpPr txBox="1"/>
          <p:nvPr/>
        </p:nvSpPr>
        <p:spPr>
          <a:xfrm>
            <a:off x="152400" y="5421166"/>
            <a:ext cx="461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Realiser</a:t>
            </a:r>
            <a:r>
              <a:rPr lang="en-US" sz="2400" dirty="0">
                <a:solidFill>
                  <a:schemeClr val="bg1"/>
                </a:solidFill>
              </a:rPr>
              <a:t> par 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Ouakki</a:t>
            </a:r>
            <a:r>
              <a:rPr lang="en-US" sz="2400" dirty="0">
                <a:solidFill>
                  <a:schemeClr val="bg1"/>
                </a:solidFill>
              </a:rPr>
              <a:t> BOUCHIAD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Ayyoub</a:t>
            </a:r>
            <a:r>
              <a:rPr lang="en-US" sz="2400" dirty="0">
                <a:solidFill>
                  <a:schemeClr val="bg1"/>
                </a:solidFill>
              </a:rPr>
              <a:t> ILOU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67B3273-8D45-A35C-4AC8-C376DEE0B15E}"/>
              </a:ext>
            </a:extLst>
          </p:cNvPr>
          <p:cNvSpPr txBox="1"/>
          <p:nvPr/>
        </p:nvSpPr>
        <p:spPr>
          <a:xfrm>
            <a:off x="7898140" y="5447372"/>
            <a:ext cx="461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Encadrant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M. AMRI Yassine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2F55B3F7-3513-918F-9AF1-5FB056873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89" y="1054805"/>
            <a:ext cx="5343819" cy="12402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E087CA-9933-2651-F691-89159AF5C4DB}"/>
              </a:ext>
            </a:extLst>
          </p:cNvPr>
          <p:cNvSpPr/>
          <p:nvPr/>
        </p:nvSpPr>
        <p:spPr>
          <a:xfrm>
            <a:off x="1676400" y="2390775"/>
            <a:ext cx="8867775" cy="2181225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JPO 14 03 2022 Invitation à s'inscrire.docx">
            <a:extLst>
              <a:ext uri="{FF2B5EF4-FFF2-40B4-BE49-F238E27FC236}">
                <a16:creationId xmlns:a16="http://schemas.microsoft.com/office/drawing/2014/main" id="{48BD97D7-79CD-DD42-C34B-B0505E27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482"/>
            <a:ext cx="1929361" cy="216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ST Marrakech : Formation, métiers, lauréats ... - Guide-metiers.ma">
            <a:extLst>
              <a:ext uri="{FF2B5EF4-FFF2-40B4-BE49-F238E27FC236}">
                <a16:creationId xmlns:a16="http://schemas.microsoft.com/office/drawing/2014/main" id="{5CC31365-5095-2CE6-0509-2032FAA20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8" descr="FST Marrakech : Formation, métiers, lauréats ... - Guide-metiers.ma">
            <a:extLst>
              <a:ext uri="{FF2B5EF4-FFF2-40B4-BE49-F238E27FC236}">
                <a16:creationId xmlns:a16="http://schemas.microsoft.com/office/drawing/2014/main" id="{F0041ACE-E062-3E1D-3F21-1BF7659CC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88994-EF7C-AB70-705B-7E72C04D8AA0}"/>
              </a:ext>
            </a:extLst>
          </p:cNvPr>
          <p:cNvSpPr/>
          <p:nvPr/>
        </p:nvSpPr>
        <p:spPr>
          <a:xfrm>
            <a:off x="10135224" y="43817"/>
            <a:ext cx="1904376" cy="21659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affiche, Police, conception&#10;&#10;Description générée automatiquement">
            <a:extLst>
              <a:ext uri="{FF2B5EF4-FFF2-40B4-BE49-F238E27FC236}">
                <a16:creationId xmlns:a16="http://schemas.microsoft.com/office/drawing/2014/main" id="{CF0FFC2D-F716-0694-69FE-8A3FAD49B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32" y="-29369"/>
            <a:ext cx="2279233" cy="22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10447D-7783-9DAF-6837-369743ADD774}"/>
              </a:ext>
            </a:extLst>
          </p:cNvPr>
          <p:cNvSpPr/>
          <p:nvPr/>
        </p:nvSpPr>
        <p:spPr>
          <a:xfrm>
            <a:off x="316455" y="260248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04F5D3-630C-4E3C-878F-FD89D2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15" y="200062"/>
            <a:ext cx="9949031" cy="82869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fr-FR" sz="3733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Bodoni MT" panose="02070603080606020203" pitchFamily="18" charset="0"/>
              </a:rPr>
              <a:t>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290D6-C7AF-410F-A14B-65DB9B8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F79DBD-FF67-7F34-8FB4-4DCFF21F5B47}"/>
              </a:ext>
            </a:extLst>
          </p:cNvPr>
          <p:cNvSpPr txBox="1"/>
          <p:nvPr/>
        </p:nvSpPr>
        <p:spPr>
          <a:xfrm>
            <a:off x="3752850" y="268353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AEB541-865B-B923-F998-A29610DB03C5}"/>
              </a:ext>
            </a:extLst>
          </p:cNvPr>
          <p:cNvSpPr txBox="1"/>
          <p:nvPr/>
        </p:nvSpPr>
        <p:spPr>
          <a:xfrm>
            <a:off x="3351680" y="912663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Automatisation</a:t>
            </a:r>
            <a:r>
              <a:rPr lang="en-US" sz="2800" b="1" dirty="0"/>
              <a:t> de </a:t>
            </a:r>
            <a:r>
              <a:rPr lang="en-US" sz="2800" b="1" dirty="0" err="1"/>
              <a:t>donnees</a:t>
            </a:r>
            <a:r>
              <a:rPr lang="en-US" sz="2800" b="1" dirty="0"/>
              <a:t>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966FD9-6045-1326-4E4A-C8B2BC3C946D}"/>
              </a:ext>
            </a:extLst>
          </p:cNvPr>
          <p:cNvSpPr txBox="1"/>
          <p:nvPr/>
        </p:nvSpPr>
        <p:spPr>
          <a:xfrm>
            <a:off x="573855" y="2186375"/>
            <a:ext cx="48041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Tache 2:</a:t>
            </a:r>
          </a:p>
          <a:p>
            <a:r>
              <a:rPr lang="fr-FR" sz="2800" dirty="0"/>
              <a:t>	</a:t>
            </a:r>
            <a:r>
              <a:rPr lang="fr-FR" sz="2400" dirty="0"/>
              <a:t> </a:t>
            </a:r>
            <a:r>
              <a:rPr lang="fr-FR" sz="2000" dirty="0"/>
              <a:t>En employant un classeur Excel contenant à la fois l'en-tête et les données d'entrée, cette opération a pour but de donner au consultant une vue d'ensemble de ces informations en les comparant avec le contenu du fichier RCD.</a:t>
            </a: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51B09-699D-5773-4231-CE484DF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74" y="1735137"/>
            <a:ext cx="4777176" cy="35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10447D-7783-9DAF-6837-369743ADD774}"/>
              </a:ext>
            </a:extLst>
          </p:cNvPr>
          <p:cNvSpPr/>
          <p:nvPr/>
        </p:nvSpPr>
        <p:spPr>
          <a:xfrm>
            <a:off x="316455" y="260248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04F5D3-630C-4E3C-878F-FD89D2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15" y="200062"/>
            <a:ext cx="9949031" cy="82869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fr-FR" sz="3733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Bodoni MT" panose="02070603080606020203" pitchFamily="18" charset="0"/>
              </a:rPr>
              <a:t>Conclusion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290D6-C7AF-410F-A14B-65DB9B8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F79DBD-FF67-7F34-8FB4-4DCFF21F5B47}"/>
              </a:ext>
            </a:extLst>
          </p:cNvPr>
          <p:cNvSpPr txBox="1"/>
          <p:nvPr/>
        </p:nvSpPr>
        <p:spPr>
          <a:xfrm>
            <a:off x="3752850" y="268353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AEB541-865B-B923-F998-A29610DB03C5}"/>
              </a:ext>
            </a:extLst>
          </p:cNvPr>
          <p:cNvSpPr txBox="1"/>
          <p:nvPr/>
        </p:nvSpPr>
        <p:spPr>
          <a:xfrm>
            <a:off x="3656480" y="99561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contraintes</a:t>
            </a:r>
            <a:r>
              <a:rPr lang="en-US" sz="2800" b="1" dirty="0"/>
              <a:t> et </a:t>
            </a:r>
            <a:r>
              <a:rPr lang="en-US" sz="2800" b="1" dirty="0" err="1"/>
              <a:t>limites</a:t>
            </a:r>
            <a:r>
              <a:rPr lang="en-US" sz="2800" b="1" dirty="0"/>
              <a:t> 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966FD9-6045-1326-4E4A-C8B2BC3C946D}"/>
              </a:ext>
            </a:extLst>
          </p:cNvPr>
          <p:cNvSpPr txBox="1"/>
          <p:nvPr/>
        </p:nvSpPr>
        <p:spPr>
          <a:xfrm>
            <a:off x="2165985" y="2298339"/>
            <a:ext cx="9709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/>
              <a:t>Le volume de données n'était pas adéquat.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/>
              <a:t>Les données non valides n'ont pas été fournies.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/>
              <a:t>La collecte de données valides et non valides contribuera à améliorer la performance du module</a:t>
            </a:r>
          </a:p>
        </p:txBody>
      </p:sp>
    </p:spTree>
    <p:extLst>
      <p:ext uri="{BB962C8B-B14F-4D97-AF65-F5344CB8AC3E}">
        <p14:creationId xmlns:p14="http://schemas.microsoft.com/office/powerpoint/2010/main" val="254781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56337F-AE3B-E57F-19F2-F8E1A115901E}"/>
              </a:ext>
            </a:extLst>
          </p:cNvPr>
          <p:cNvSpPr/>
          <p:nvPr/>
        </p:nvSpPr>
        <p:spPr>
          <a:xfrm>
            <a:off x="320712" y="240052"/>
            <a:ext cx="11550575" cy="6377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B018975-DB1B-4A8B-94A8-7F420F01BF99}"/>
              </a:ext>
            </a:extLst>
          </p:cNvPr>
          <p:cNvGrpSpPr/>
          <p:nvPr/>
        </p:nvGrpSpPr>
        <p:grpSpPr>
          <a:xfrm>
            <a:off x="2880033" y="299468"/>
            <a:ext cx="5995600" cy="6259066"/>
            <a:chOff x="1821358" y="209580"/>
            <a:chExt cx="4496700" cy="46943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4724DC-35DA-40A2-8AAD-D8A086317C57}"/>
                </a:ext>
              </a:extLst>
            </p:cNvPr>
            <p:cNvSpPr/>
            <p:nvPr/>
          </p:nvSpPr>
          <p:spPr>
            <a:xfrm>
              <a:off x="1821358" y="209580"/>
              <a:ext cx="4496700" cy="4117189"/>
            </a:xfrm>
            <a:prstGeom prst="ellipse">
              <a:avLst/>
            </a:prstGeom>
            <a:solidFill>
              <a:srgbClr val="FCF2D8"/>
            </a:solidFill>
            <a:ln w="57150" cap="flat" cmpd="sng" algn="ctr">
              <a:solidFill>
                <a:srgbClr val="1CADE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5" name="Ribbon: Tilted Down 4">
              <a:extLst>
                <a:ext uri="{FF2B5EF4-FFF2-40B4-BE49-F238E27FC236}">
                  <a16:creationId xmlns:a16="http://schemas.microsoft.com/office/drawing/2014/main" id="{654DA2FC-7062-43FD-94B2-2BC9413C6875}"/>
                </a:ext>
              </a:extLst>
            </p:cNvPr>
            <p:cNvSpPr/>
            <p:nvPr/>
          </p:nvSpPr>
          <p:spPr>
            <a:xfrm>
              <a:off x="2097803" y="3976333"/>
              <a:ext cx="4124433" cy="927547"/>
            </a:xfrm>
            <a:prstGeom prst="ribb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733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Thank</a:t>
              </a:r>
              <a:r>
                <a:rPr lang="fr-FR" sz="373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You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750B5E-402C-4D98-9470-B9973438696A}"/>
                </a:ext>
              </a:extLst>
            </p:cNvPr>
            <p:cNvSpPr txBox="1"/>
            <p:nvPr/>
          </p:nvSpPr>
          <p:spPr>
            <a:xfrm flipH="1">
              <a:off x="2193841" y="921188"/>
              <a:ext cx="3751733" cy="22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latin typeface="Brush Script MT" panose="03060802040406070304" pitchFamily="66" charset="0"/>
                </a:rPr>
                <a:t>Je tiens à vous exprimer ma profonde gratitude pour votre présence et votre soutien lors de ma soutenance. Merci sincèrement pour votre temps, votre expertise et votre soutien précieux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CCE91-D79A-4F8A-A98D-424E6D25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708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BA8413-A2EA-34F8-03F6-E9D4E88D1734}"/>
              </a:ext>
            </a:extLst>
          </p:cNvPr>
          <p:cNvSpPr/>
          <p:nvPr/>
        </p:nvSpPr>
        <p:spPr>
          <a:xfrm>
            <a:off x="316456" y="558313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C1249D-F7C0-466A-9FED-81BB68C5DDB8}"/>
              </a:ext>
            </a:extLst>
          </p:cNvPr>
          <p:cNvSpPr txBox="1">
            <a:spLocks/>
          </p:cNvSpPr>
          <p:nvPr/>
        </p:nvSpPr>
        <p:spPr>
          <a:xfrm>
            <a:off x="1056893" y="416797"/>
            <a:ext cx="9949031" cy="82869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buClrTx/>
              <a:buFontTx/>
            </a:pP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Bodoni MT" panose="02070603080606020203" pitchFamily="18" charset="0"/>
              </a:rPr>
              <a:t>Plan</a:t>
            </a:r>
            <a:endParaRPr lang="fr-FR" sz="4800" dirty="0">
              <a:solidFill>
                <a:schemeClr val="accent2">
                  <a:lumMod val="50000"/>
                </a:schemeClr>
              </a:solidFill>
              <a:effectLst>
                <a:outerShdw blurRad="50800" dist="50800" dir="5400000" algn="ctr" rotWithShape="0">
                  <a:schemeClr val="accent1">
                    <a:lumMod val="40000"/>
                    <a:lumOff val="6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06F28-DF3B-4F15-BBD8-FE3C4B78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7612A6-6778-452A-9F87-2BE902C83EED}"/>
              </a:ext>
            </a:extLst>
          </p:cNvPr>
          <p:cNvGrpSpPr/>
          <p:nvPr/>
        </p:nvGrpSpPr>
        <p:grpSpPr>
          <a:xfrm>
            <a:off x="410968" y="1185878"/>
            <a:ext cx="11521953" cy="5264500"/>
            <a:chOff x="457200" y="880664"/>
            <a:chExt cx="8641465" cy="3948375"/>
          </a:xfrm>
        </p:grpSpPr>
        <p:sp>
          <p:nvSpPr>
            <p:cNvPr id="39" name="Google Shape;1145;p37">
              <a:extLst>
                <a:ext uri="{FF2B5EF4-FFF2-40B4-BE49-F238E27FC236}">
                  <a16:creationId xmlns:a16="http://schemas.microsoft.com/office/drawing/2014/main" id="{7A843079-4C76-43EF-9916-01F4976EF45A}"/>
                </a:ext>
              </a:extLst>
            </p:cNvPr>
            <p:cNvSpPr/>
            <p:nvPr/>
          </p:nvSpPr>
          <p:spPr>
            <a:xfrm>
              <a:off x="1698600" y="1867042"/>
              <a:ext cx="832934" cy="284608"/>
            </a:xfrm>
            <a:custGeom>
              <a:avLst/>
              <a:gdLst/>
              <a:ahLst/>
              <a:cxnLst/>
              <a:rect l="l" t="t" r="r" b="b"/>
              <a:pathLst>
                <a:path w="11961" h="4087" extrusionOk="0">
                  <a:moveTo>
                    <a:pt x="10021" y="4087"/>
                  </a:moveTo>
                  <a:cubicBezTo>
                    <a:pt x="7441" y="1553"/>
                    <a:pt x="3904" y="1"/>
                    <a:pt x="0" y="1"/>
                  </a:cubicBezTo>
                  <a:lnTo>
                    <a:pt x="0" y="1"/>
                  </a:lnTo>
                  <a:cubicBezTo>
                    <a:pt x="3904" y="1"/>
                    <a:pt x="7441" y="1553"/>
                    <a:pt x="10021" y="4087"/>
                  </a:cubicBezTo>
                  <a:lnTo>
                    <a:pt x="11961" y="2557"/>
                  </a:lnTo>
                  <a:lnTo>
                    <a:pt x="11961" y="2557"/>
                  </a:lnTo>
                  <a:lnTo>
                    <a:pt x="10021" y="4087"/>
                  </a:lnTo>
                  <a:close/>
                </a:path>
              </a:pathLst>
            </a:custGeom>
            <a:solidFill>
              <a:srgbClr val="C5C6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146;p37">
              <a:extLst>
                <a:ext uri="{FF2B5EF4-FFF2-40B4-BE49-F238E27FC236}">
                  <a16:creationId xmlns:a16="http://schemas.microsoft.com/office/drawing/2014/main" id="{0125F14D-6605-4D91-9B86-CB3DCD4C460C}"/>
                </a:ext>
              </a:extLst>
            </p:cNvPr>
            <p:cNvSpPr/>
            <p:nvPr/>
          </p:nvSpPr>
          <p:spPr>
            <a:xfrm>
              <a:off x="1698600" y="1034196"/>
              <a:ext cx="1773946" cy="3581178"/>
            </a:xfrm>
            <a:custGeom>
              <a:avLst/>
              <a:gdLst/>
              <a:ahLst/>
              <a:cxnLst/>
              <a:rect l="l" t="t" r="r" b="b"/>
              <a:pathLst>
                <a:path w="25474" h="51426" extrusionOk="0">
                  <a:moveTo>
                    <a:pt x="0" y="1"/>
                  </a:moveTo>
                  <a:lnTo>
                    <a:pt x="0" y="115"/>
                  </a:lnTo>
                  <a:cubicBezTo>
                    <a:pt x="14175" y="1050"/>
                    <a:pt x="25359" y="12144"/>
                    <a:pt x="25359" y="25725"/>
                  </a:cubicBezTo>
                  <a:cubicBezTo>
                    <a:pt x="25359" y="39260"/>
                    <a:pt x="14198" y="50353"/>
                    <a:pt x="69" y="51312"/>
                  </a:cubicBezTo>
                  <a:lnTo>
                    <a:pt x="69" y="51426"/>
                  </a:lnTo>
                  <a:cubicBezTo>
                    <a:pt x="14266" y="50467"/>
                    <a:pt x="25473" y="39328"/>
                    <a:pt x="25473" y="25725"/>
                  </a:cubicBezTo>
                  <a:cubicBezTo>
                    <a:pt x="25473" y="12075"/>
                    <a:pt x="14221" y="93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147;p37">
              <a:extLst>
                <a:ext uri="{FF2B5EF4-FFF2-40B4-BE49-F238E27FC236}">
                  <a16:creationId xmlns:a16="http://schemas.microsoft.com/office/drawing/2014/main" id="{0ECF962D-5D51-41C3-B04A-B623505B81A5}"/>
                </a:ext>
              </a:extLst>
            </p:cNvPr>
            <p:cNvSpPr/>
            <p:nvPr/>
          </p:nvSpPr>
          <p:spPr>
            <a:xfrm>
              <a:off x="457200" y="1652494"/>
              <a:ext cx="1241497" cy="2481254"/>
            </a:xfrm>
            <a:custGeom>
              <a:avLst/>
              <a:gdLst/>
              <a:ahLst/>
              <a:cxnLst/>
              <a:rect l="l" t="t" r="r" b="b"/>
              <a:pathLst>
                <a:path w="17828" h="35631" extrusionOk="0">
                  <a:moveTo>
                    <a:pt x="17827" y="1"/>
                  </a:moveTo>
                  <a:cubicBezTo>
                    <a:pt x="7990" y="1"/>
                    <a:pt x="1" y="7967"/>
                    <a:pt x="1" y="17804"/>
                  </a:cubicBezTo>
                  <a:cubicBezTo>
                    <a:pt x="1" y="27642"/>
                    <a:pt x="7990" y="35631"/>
                    <a:pt x="17827" y="35631"/>
                  </a:cubicBezTo>
                  <a:lnTo>
                    <a:pt x="17827" y="35517"/>
                  </a:lnTo>
                  <a:cubicBezTo>
                    <a:pt x="12943" y="35517"/>
                    <a:pt x="8515" y="33531"/>
                    <a:pt x="5296" y="30312"/>
                  </a:cubicBezTo>
                  <a:cubicBezTo>
                    <a:pt x="2101" y="27117"/>
                    <a:pt x="115" y="22689"/>
                    <a:pt x="115" y="17804"/>
                  </a:cubicBezTo>
                  <a:cubicBezTo>
                    <a:pt x="115" y="12920"/>
                    <a:pt x="2101" y="8492"/>
                    <a:pt x="5296" y="5296"/>
                  </a:cubicBezTo>
                  <a:cubicBezTo>
                    <a:pt x="8515" y="2100"/>
                    <a:pt x="12943" y="115"/>
                    <a:pt x="17827" y="115"/>
                  </a:cubicBezTo>
                  <a:lnTo>
                    <a:pt x="17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2" name="Google Shape;1148;p37">
              <a:extLst>
                <a:ext uri="{FF2B5EF4-FFF2-40B4-BE49-F238E27FC236}">
                  <a16:creationId xmlns:a16="http://schemas.microsoft.com/office/drawing/2014/main" id="{2CC72C4C-25DB-4A61-B246-245E8EDC9370}"/>
                </a:ext>
              </a:extLst>
            </p:cNvPr>
            <p:cNvGrpSpPr/>
            <p:nvPr/>
          </p:nvGrpSpPr>
          <p:grpSpPr>
            <a:xfrm>
              <a:off x="2455329" y="880664"/>
              <a:ext cx="6643336" cy="801179"/>
              <a:chOff x="2455329" y="869907"/>
              <a:chExt cx="6643336" cy="801179"/>
            </a:xfrm>
          </p:grpSpPr>
          <p:sp>
            <p:nvSpPr>
              <p:cNvPr id="84" name="Google Shape;1149;p37">
                <a:extLst>
                  <a:ext uri="{FF2B5EF4-FFF2-40B4-BE49-F238E27FC236}">
                    <a16:creationId xmlns:a16="http://schemas.microsoft.com/office/drawing/2014/main" id="{AC279BD0-0E0B-4505-A045-437F684E46DB}"/>
                  </a:ext>
                </a:extLst>
              </p:cNvPr>
              <p:cNvSpPr txBox="1"/>
              <p:nvPr/>
            </p:nvSpPr>
            <p:spPr>
              <a:xfrm>
                <a:off x="6428365" y="979967"/>
                <a:ext cx="2670300" cy="44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228594" indent="-228594">
                  <a:buFont typeface="Wingdings" panose="05000000000000000000" pitchFamily="2" charset="2"/>
                  <a:buChar char="v"/>
                </a:pPr>
                <a:r>
                  <a:rPr lang="fr-FR" sz="1600" dirty="0">
                    <a:latin typeface="Fira Sans"/>
                    <a:ea typeface="Fira Sans"/>
                    <a:cs typeface="Fira Sans"/>
                    <a:sym typeface="Fira Sans"/>
                  </a:rPr>
                  <a:t>cadre du travail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5" name="Google Shape;1150;p37">
                <a:extLst>
                  <a:ext uri="{FF2B5EF4-FFF2-40B4-BE49-F238E27FC236}">
                    <a16:creationId xmlns:a16="http://schemas.microsoft.com/office/drawing/2014/main" id="{18D63482-AD20-44A1-A724-097AA45DEAD5}"/>
                  </a:ext>
                </a:extLst>
              </p:cNvPr>
              <p:cNvSpPr txBox="1"/>
              <p:nvPr/>
            </p:nvSpPr>
            <p:spPr>
              <a:xfrm>
                <a:off x="3790956" y="979967"/>
                <a:ext cx="1778988" cy="399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lvl="0" algn="ctr"/>
                <a:r>
                  <a:rPr lang="fr-FR" sz="2400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Introduction</a:t>
                </a:r>
                <a:endParaRPr sz="24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6" name="Google Shape;1151;p37">
                <a:extLst>
                  <a:ext uri="{FF2B5EF4-FFF2-40B4-BE49-F238E27FC236}">
                    <a16:creationId xmlns:a16="http://schemas.microsoft.com/office/drawing/2014/main" id="{D205D243-2A51-4FAB-A1C1-EBA3A168B3B4}"/>
                  </a:ext>
                </a:extLst>
              </p:cNvPr>
              <p:cNvSpPr/>
              <p:nvPr/>
            </p:nvSpPr>
            <p:spPr>
              <a:xfrm>
                <a:off x="3030731" y="869907"/>
                <a:ext cx="801179" cy="801179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505" extrusionOk="0">
                    <a:moveTo>
                      <a:pt x="5752" y="0"/>
                    </a:moveTo>
                    <a:cubicBezTo>
                      <a:pt x="2579" y="0"/>
                      <a:pt x="0" y="2579"/>
                      <a:pt x="0" y="5752"/>
                    </a:cubicBezTo>
                    <a:cubicBezTo>
                      <a:pt x="0" y="8925"/>
                      <a:pt x="2579" y="11504"/>
                      <a:pt x="5752" y="11504"/>
                    </a:cubicBezTo>
                    <a:cubicBezTo>
                      <a:pt x="8925" y="11504"/>
                      <a:pt x="11504" y="8925"/>
                      <a:pt x="11504" y="5752"/>
                    </a:cubicBezTo>
                    <a:cubicBezTo>
                      <a:pt x="11504" y="2579"/>
                      <a:pt x="8925" y="0"/>
                      <a:pt x="5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1153;p37">
                <a:extLst>
                  <a:ext uri="{FF2B5EF4-FFF2-40B4-BE49-F238E27FC236}">
                    <a16:creationId xmlns:a16="http://schemas.microsoft.com/office/drawing/2014/main" id="{62D5E164-3304-45C1-9E16-69087297AF23}"/>
                  </a:ext>
                </a:extLst>
              </p:cNvPr>
              <p:cNvSpPr/>
              <p:nvPr/>
            </p:nvSpPr>
            <p:spPr>
              <a:xfrm>
                <a:off x="2771615" y="1155972"/>
                <a:ext cx="383146" cy="228968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3288" extrusionOk="0">
                    <a:moveTo>
                      <a:pt x="5502" y="1"/>
                    </a:moveTo>
                    <a:lnTo>
                      <a:pt x="1" y="1621"/>
                    </a:lnTo>
                    <a:lnTo>
                      <a:pt x="5502" y="3288"/>
                    </a:lnTo>
                    <a:lnTo>
                      <a:pt x="5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1154;p37">
                <a:extLst>
                  <a:ext uri="{FF2B5EF4-FFF2-40B4-BE49-F238E27FC236}">
                    <a16:creationId xmlns:a16="http://schemas.microsoft.com/office/drawing/2014/main" id="{EB178DE1-5243-4018-B301-CADEB3945BF0}"/>
                  </a:ext>
                </a:extLst>
              </p:cNvPr>
              <p:cNvSpPr/>
              <p:nvPr/>
            </p:nvSpPr>
            <p:spPr>
              <a:xfrm>
                <a:off x="2455329" y="1211611"/>
                <a:ext cx="168523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2421" extrusionOk="0">
                    <a:moveTo>
                      <a:pt x="1210" y="1"/>
                    </a:moveTo>
                    <a:cubicBezTo>
                      <a:pt x="548" y="1"/>
                      <a:pt x="0" y="548"/>
                      <a:pt x="0" y="1210"/>
                    </a:cubicBezTo>
                    <a:cubicBezTo>
                      <a:pt x="0" y="1872"/>
                      <a:pt x="548" y="2420"/>
                      <a:pt x="1210" y="2420"/>
                    </a:cubicBezTo>
                    <a:cubicBezTo>
                      <a:pt x="1872" y="2420"/>
                      <a:pt x="2420" y="1872"/>
                      <a:pt x="2420" y="1210"/>
                    </a:cubicBezTo>
                    <a:cubicBezTo>
                      <a:pt x="2420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1156;p37">
                <a:extLst>
                  <a:ext uri="{FF2B5EF4-FFF2-40B4-BE49-F238E27FC236}">
                    <a16:creationId xmlns:a16="http://schemas.microsoft.com/office/drawing/2014/main" id="{D0E90230-7973-4457-9C23-989905062360}"/>
                  </a:ext>
                </a:extLst>
              </p:cNvPr>
              <p:cNvSpPr/>
              <p:nvPr/>
            </p:nvSpPr>
            <p:spPr>
              <a:xfrm>
                <a:off x="3452430" y="1102360"/>
                <a:ext cx="111870" cy="4332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1647" extrusionOk="0">
                    <a:moveTo>
                      <a:pt x="1291" y="0"/>
                    </a:moveTo>
                    <a:cubicBezTo>
                      <a:pt x="890" y="0"/>
                      <a:pt x="485" y="181"/>
                      <a:pt x="158" y="556"/>
                    </a:cubicBezTo>
                    <a:cubicBezTo>
                      <a:pt x="0" y="713"/>
                      <a:pt x="32" y="965"/>
                      <a:pt x="189" y="1123"/>
                    </a:cubicBezTo>
                    <a:cubicBezTo>
                      <a:pt x="265" y="1198"/>
                      <a:pt x="369" y="1237"/>
                      <a:pt x="474" y="1237"/>
                    </a:cubicBezTo>
                    <a:cubicBezTo>
                      <a:pt x="589" y="1237"/>
                      <a:pt x="706" y="1190"/>
                      <a:pt x="788" y="1091"/>
                    </a:cubicBezTo>
                    <a:cubicBezTo>
                      <a:pt x="946" y="918"/>
                      <a:pt x="1119" y="831"/>
                      <a:pt x="1292" y="831"/>
                    </a:cubicBezTo>
                    <a:cubicBezTo>
                      <a:pt x="1465" y="831"/>
                      <a:pt x="1639" y="918"/>
                      <a:pt x="1796" y="1091"/>
                    </a:cubicBezTo>
                    <a:cubicBezTo>
                      <a:pt x="2115" y="1457"/>
                      <a:pt x="2530" y="1646"/>
                      <a:pt x="2948" y="1646"/>
                    </a:cubicBezTo>
                    <a:cubicBezTo>
                      <a:pt x="3357" y="1646"/>
                      <a:pt x="3769" y="1465"/>
                      <a:pt x="4096" y="1091"/>
                    </a:cubicBezTo>
                    <a:cubicBezTo>
                      <a:pt x="4254" y="902"/>
                      <a:pt x="4191" y="650"/>
                      <a:pt x="4033" y="493"/>
                    </a:cubicBezTo>
                    <a:cubicBezTo>
                      <a:pt x="3975" y="420"/>
                      <a:pt x="3885" y="381"/>
                      <a:pt x="3788" y="381"/>
                    </a:cubicBezTo>
                    <a:cubicBezTo>
                      <a:pt x="3674" y="381"/>
                      <a:pt x="3551" y="436"/>
                      <a:pt x="3466" y="556"/>
                    </a:cubicBezTo>
                    <a:cubicBezTo>
                      <a:pt x="3308" y="729"/>
                      <a:pt x="3127" y="815"/>
                      <a:pt x="2946" y="815"/>
                    </a:cubicBezTo>
                    <a:cubicBezTo>
                      <a:pt x="2765" y="815"/>
                      <a:pt x="2584" y="729"/>
                      <a:pt x="2426" y="556"/>
                    </a:cubicBezTo>
                    <a:cubicBezTo>
                      <a:pt x="2108" y="189"/>
                      <a:pt x="1701" y="0"/>
                      <a:pt x="12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1157;p37">
                <a:extLst>
                  <a:ext uri="{FF2B5EF4-FFF2-40B4-BE49-F238E27FC236}">
                    <a16:creationId xmlns:a16="http://schemas.microsoft.com/office/drawing/2014/main" id="{3F684068-D6AE-43F1-A7AB-74061A4BDC3D}"/>
                  </a:ext>
                </a:extLst>
              </p:cNvPr>
              <p:cNvSpPr/>
              <p:nvPr/>
            </p:nvSpPr>
            <p:spPr>
              <a:xfrm>
                <a:off x="3313237" y="1305093"/>
                <a:ext cx="239465" cy="65473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2489" extrusionOk="0">
                    <a:moveTo>
                      <a:pt x="1670" y="819"/>
                    </a:moveTo>
                    <a:lnTo>
                      <a:pt x="1670" y="1670"/>
                    </a:lnTo>
                    <a:lnTo>
                      <a:pt x="820" y="1670"/>
                    </a:lnTo>
                    <a:lnTo>
                      <a:pt x="820" y="819"/>
                    </a:lnTo>
                    <a:close/>
                    <a:moveTo>
                      <a:pt x="3309" y="819"/>
                    </a:moveTo>
                    <a:lnTo>
                      <a:pt x="3309" y="1670"/>
                    </a:lnTo>
                    <a:lnTo>
                      <a:pt x="2489" y="1670"/>
                    </a:lnTo>
                    <a:lnTo>
                      <a:pt x="2489" y="819"/>
                    </a:lnTo>
                    <a:close/>
                    <a:moveTo>
                      <a:pt x="4978" y="819"/>
                    </a:moveTo>
                    <a:lnTo>
                      <a:pt x="4978" y="1670"/>
                    </a:lnTo>
                    <a:lnTo>
                      <a:pt x="4128" y="1670"/>
                    </a:lnTo>
                    <a:lnTo>
                      <a:pt x="4128" y="819"/>
                    </a:lnTo>
                    <a:close/>
                    <a:moveTo>
                      <a:pt x="6617" y="819"/>
                    </a:moveTo>
                    <a:lnTo>
                      <a:pt x="6617" y="1670"/>
                    </a:lnTo>
                    <a:lnTo>
                      <a:pt x="5798" y="1670"/>
                    </a:lnTo>
                    <a:lnTo>
                      <a:pt x="5798" y="819"/>
                    </a:lnTo>
                    <a:close/>
                    <a:moveTo>
                      <a:pt x="8286" y="819"/>
                    </a:moveTo>
                    <a:lnTo>
                      <a:pt x="8286" y="1670"/>
                    </a:lnTo>
                    <a:lnTo>
                      <a:pt x="7436" y="1670"/>
                    </a:lnTo>
                    <a:lnTo>
                      <a:pt x="7436" y="819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1" y="189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89"/>
                      <a:pt x="410" y="2489"/>
                    </a:cubicBezTo>
                    <a:lnTo>
                      <a:pt x="8664" y="2489"/>
                    </a:lnTo>
                    <a:cubicBezTo>
                      <a:pt x="8917" y="2489"/>
                      <a:pt x="9106" y="2300"/>
                      <a:pt x="9106" y="2048"/>
                    </a:cubicBezTo>
                    <a:lnTo>
                      <a:pt x="9106" y="410"/>
                    </a:lnTo>
                    <a:cubicBezTo>
                      <a:pt x="9106" y="158"/>
                      <a:pt x="8917" y="0"/>
                      <a:pt x="8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3" name="Google Shape;1158;p37">
              <a:extLst>
                <a:ext uri="{FF2B5EF4-FFF2-40B4-BE49-F238E27FC236}">
                  <a16:creationId xmlns:a16="http://schemas.microsoft.com/office/drawing/2014/main" id="{EC37EDF0-9BEE-41FF-BCCE-529D20DEDB84}"/>
                </a:ext>
              </a:extLst>
            </p:cNvPr>
            <p:cNvGrpSpPr/>
            <p:nvPr/>
          </p:nvGrpSpPr>
          <p:grpSpPr>
            <a:xfrm>
              <a:off x="3332538" y="1902504"/>
              <a:ext cx="2924867" cy="801179"/>
              <a:chOff x="3332538" y="1902504"/>
              <a:chExt cx="2924867" cy="801179"/>
            </a:xfrm>
          </p:grpSpPr>
          <p:sp>
            <p:nvSpPr>
              <p:cNvPr id="78" name="Google Shape;1160;p37">
                <a:extLst>
                  <a:ext uri="{FF2B5EF4-FFF2-40B4-BE49-F238E27FC236}">
                    <a16:creationId xmlns:a16="http://schemas.microsoft.com/office/drawing/2014/main" id="{6CEF5DB9-B99F-488A-9635-3E7FFED7E896}"/>
                  </a:ext>
                </a:extLst>
              </p:cNvPr>
              <p:cNvSpPr txBox="1"/>
              <p:nvPr/>
            </p:nvSpPr>
            <p:spPr>
              <a:xfrm>
                <a:off x="4402383" y="2066705"/>
                <a:ext cx="1855022" cy="391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lvl="0" algn="ctr"/>
                <a:r>
                  <a:rPr lang="fr-FR" sz="2400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Contexte du projet</a:t>
                </a:r>
                <a:endParaRPr sz="24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9" name="Google Shape;1161;p37">
                <a:extLst>
                  <a:ext uri="{FF2B5EF4-FFF2-40B4-BE49-F238E27FC236}">
                    <a16:creationId xmlns:a16="http://schemas.microsoft.com/office/drawing/2014/main" id="{E050243A-87DF-4A33-9FE6-BB8E6455F41C}"/>
                  </a:ext>
                </a:extLst>
              </p:cNvPr>
              <p:cNvSpPr/>
              <p:nvPr/>
            </p:nvSpPr>
            <p:spPr>
              <a:xfrm>
                <a:off x="3825282" y="1902504"/>
                <a:ext cx="802781" cy="801179"/>
              </a:xfrm>
              <a:custGeom>
                <a:avLst/>
                <a:gdLst/>
                <a:ahLst/>
                <a:cxnLst/>
                <a:rect l="l" t="t" r="r" b="b"/>
                <a:pathLst>
                  <a:path w="11528" h="11505" extrusionOk="0">
                    <a:moveTo>
                      <a:pt x="5775" y="0"/>
                    </a:moveTo>
                    <a:cubicBezTo>
                      <a:pt x="2580" y="0"/>
                      <a:pt x="1" y="2580"/>
                      <a:pt x="1" y="5752"/>
                    </a:cubicBezTo>
                    <a:cubicBezTo>
                      <a:pt x="1" y="8925"/>
                      <a:pt x="2580" y="11504"/>
                      <a:pt x="5775" y="11504"/>
                    </a:cubicBezTo>
                    <a:cubicBezTo>
                      <a:pt x="8948" y="11504"/>
                      <a:pt x="11527" y="8925"/>
                      <a:pt x="11527" y="5752"/>
                    </a:cubicBezTo>
                    <a:cubicBezTo>
                      <a:pt x="11527" y="2580"/>
                      <a:pt x="8948" y="0"/>
                      <a:pt x="57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1163;p37">
                <a:extLst>
                  <a:ext uri="{FF2B5EF4-FFF2-40B4-BE49-F238E27FC236}">
                    <a16:creationId xmlns:a16="http://schemas.microsoft.com/office/drawing/2014/main" id="{B9A6B756-C344-4F93-AB9E-C9C330706D2B}"/>
                  </a:ext>
                </a:extLst>
              </p:cNvPr>
              <p:cNvSpPr/>
              <p:nvPr/>
            </p:nvSpPr>
            <p:spPr>
              <a:xfrm>
                <a:off x="3567769" y="2188569"/>
                <a:ext cx="381614" cy="228968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3288" extrusionOk="0">
                    <a:moveTo>
                      <a:pt x="5479" y="1"/>
                    </a:moveTo>
                    <a:lnTo>
                      <a:pt x="1" y="1621"/>
                    </a:lnTo>
                    <a:lnTo>
                      <a:pt x="5479" y="3288"/>
                    </a:lnTo>
                    <a:lnTo>
                      <a:pt x="54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1164;p37">
                <a:extLst>
                  <a:ext uri="{FF2B5EF4-FFF2-40B4-BE49-F238E27FC236}">
                    <a16:creationId xmlns:a16="http://schemas.microsoft.com/office/drawing/2014/main" id="{B0C8851D-EF1E-47B5-AE1B-62D024C9D91D}"/>
                  </a:ext>
                </a:extLst>
              </p:cNvPr>
              <p:cNvSpPr/>
              <p:nvPr/>
            </p:nvSpPr>
            <p:spPr>
              <a:xfrm>
                <a:off x="3332538" y="2214056"/>
                <a:ext cx="168592" cy="168523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2420" extrusionOk="0">
                    <a:moveTo>
                      <a:pt x="1211" y="0"/>
                    </a:moveTo>
                    <a:cubicBezTo>
                      <a:pt x="549" y="0"/>
                      <a:pt x="1" y="525"/>
                      <a:pt x="1" y="1210"/>
                    </a:cubicBezTo>
                    <a:cubicBezTo>
                      <a:pt x="1" y="1872"/>
                      <a:pt x="549" y="2420"/>
                      <a:pt x="1211" y="2420"/>
                    </a:cubicBezTo>
                    <a:cubicBezTo>
                      <a:pt x="1873" y="2420"/>
                      <a:pt x="2420" y="1872"/>
                      <a:pt x="2420" y="1210"/>
                    </a:cubicBezTo>
                    <a:cubicBezTo>
                      <a:pt x="2420" y="525"/>
                      <a:pt x="1873" y="0"/>
                      <a:pt x="12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1165;p37">
                <a:extLst>
                  <a:ext uri="{FF2B5EF4-FFF2-40B4-BE49-F238E27FC236}">
                    <a16:creationId xmlns:a16="http://schemas.microsoft.com/office/drawing/2014/main" id="{0E35221C-CCEF-4766-A5AD-16C22526B722}"/>
                  </a:ext>
                </a:extLst>
              </p:cNvPr>
              <p:cNvSpPr/>
              <p:nvPr/>
            </p:nvSpPr>
            <p:spPr>
              <a:xfrm>
                <a:off x="4251681" y="2159235"/>
                <a:ext cx="69617" cy="163918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5861" extrusionOk="0">
                    <a:moveTo>
                      <a:pt x="1229" y="0"/>
                    </a:moveTo>
                    <a:cubicBezTo>
                      <a:pt x="977" y="0"/>
                      <a:pt x="819" y="189"/>
                      <a:pt x="819" y="441"/>
                    </a:cubicBezTo>
                    <a:lnTo>
                      <a:pt x="819" y="694"/>
                    </a:lnTo>
                    <a:cubicBezTo>
                      <a:pt x="347" y="883"/>
                      <a:pt x="0" y="1324"/>
                      <a:pt x="0" y="1891"/>
                    </a:cubicBezTo>
                    <a:cubicBezTo>
                      <a:pt x="0" y="2552"/>
                      <a:pt x="536" y="2962"/>
                      <a:pt x="977" y="3277"/>
                    </a:cubicBezTo>
                    <a:cubicBezTo>
                      <a:pt x="1292" y="3497"/>
                      <a:pt x="1638" y="3749"/>
                      <a:pt x="1638" y="3970"/>
                    </a:cubicBezTo>
                    <a:cubicBezTo>
                      <a:pt x="1607" y="4254"/>
                      <a:pt x="1418" y="4411"/>
                      <a:pt x="1197" y="4411"/>
                    </a:cubicBezTo>
                    <a:cubicBezTo>
                      <a:pt x="977" y="4411"/>
                      <a:pt x="819" y="4222"/>
                      <a:pt x="819" y="3970"/>
                    </a:cubicBezTo>
                    <a:cubicBezTo>
                      <a:pt x="819" y="3749"/>
                      <a:pt x="630" y="3560"/>
                      <a:pt x="410" y="3560"/>
                    </a:cubicBezTo>
                    <a:cubicBezTo>
                      <a:pt x="189" y="3560"/>
                      <a:pt x="0" y="3749"/>
                      <a:pt x="0" y="3970"/>
                    </a:cubicBezTo>
                    <a:cubicBezTo>
                      <a:pt x="0" y="4537"/>
                      <a:pt x="347" y="4978"/>
                      <a:pt x="819" y="5167"/>
                    </a:cubicBezTo>
                    <a:lnTo>
                      <a:pt x="819" y="5419"/>
                    </a:lnTo>
                    <a:cubicBezTo>
                      <a:pt x="819" y="5671"/>
                      <a:pt x="1008" y="5860"/>
                      <a:pt x="1197" y="5860"/>
                    </a:cubicBezTo>
                    <a:cubicBezTo>
                      <a:pt x="1449" y="5860"/>
                      <a:pt x="1638" y="5671"/>
                      <a:pt x="1638" y="5419"/>
                    </a:cubicBezTo>
                    <a:lnTo>
                      <a:pt x="1638" y="5167"/>
                    </a:lnTo>
                    <a:cubicBezTo>
                      <a:pt x="2111" y="5010"/>
                      <a:pt x="2489" y="4537"/>
                      <a:pt x="2489" y="3970"/>
                    </a:cubicBezTo>
                    <a:cubicBezTo>
                      <a:pt x="2489" y="3308"/>
                      <a:pt x="1922" y="2930"/>
                      <a:pt x="1481" y="2615"/>
                    </a:cubicBezTo>
                    <a:cubicBezTo>
                      <a:pt x="1166" y="2363"/>
                      <a:pt x="819" y="2143"/>
                      <a:pt x="819" y="1891"/>
                    </a:cubicBezTo>
                    <a:cubicBezTo>
                      <a:pt x="819" y="1670"/>
                      <a:pt x="1008" y="1450"/>
                      <a:pt x="1229" y="1450"/>
                    </a:cubicBezTo>
                    <a:cubicBezTo>
                      <a:pt x="1449" y="1450"/>
                      <a:pt x="1638" y="1670"/>
                      <a:pt x="1638" y="1891"/>
                    </a:cubicBezTo>
                    <a:cubicBezTo>
                      <a:pt x="1638" y="2111"/>
                      <a:pt x="1859" y="2332"/>
                      <a:pt x="2048" y="2332"/>
                    </a:cubicBezTo>
                    <a:cubicBezTo>
                      <a:pt x="2269" y="2332"/>
                      <a:pt x="2489" y="2111"/>
                      <a:pt x="2489" y="1891"/>
                    </a:cubicBezTo>
                    <a:cubicBezTo>
                      <a:pt x="2489" y="1324"/>
                      <a:pt x="2111" y="914"/>
                      <a:pt x="1638" y="694"/>
                    </a:cubicBezTo>
                    <a:lnTo>
                      <a:pt x="1638" y="441"/>
                    </a:lnTo>
                    <a:cubicBezTo>
                      <a:pt x="1638" y="189"/>
                      <a:pt x="1449" y="0"/>
                      <a:pt x="12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1166;p37">
                <a:extLst>
                  <a:ext uri="{FF2B5EF4-FFF2-40B4-BE49-F238E27FC236}">
                    <a16:creationId xmlns:a16="http://schemas.microsoft.com/office/drawing/2014/main" id="{48E92D0A-BDF7-4C0D-AF17-56BE3E109CFB}"/>
                  </a:ext>
                </a:extLst>
              </p:cNvPr>
              <p:cNvSpPr/>
              <p:nvPr/>
            </p:nvSpPr>
            <p:spPr>
              <a:xfrm>
                <a:off x="4044591" y="2124863"/>
                <a:ext cx="357792" cy="356446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2745" extrusionOk="0">
                    <a:moveTo>
                      <a:pt x="8601" y="914"/>
                    </a:moveTo>
                    <a:cubicBezTo>
                      <a:pt x="10429" y="914"/>
                      <a:pt x="11909" y="2427"/>
                      <a:pt x="11909" y="4222"/>
                    </a:cubicBezTo>
                    <a:cubicBezTo>
                      <a:pt x="11909" y="6050"/>
                      <a:pt x="10429" y="7530"/>
                      <a:pt x="8601" y="7530"/>
                    </a:cubicBezTo>
                    <a:cubicBezTo>
                      <a:pt x="7971" y="7530"/>
                      <a:pt x="7404" y="7373"/>
                      <a:pt x="6869" y="7026"/>
                    </a:cubicBezTo>
                    <a:lnTo>
                      <a:pt x="7089" y="6270"/>
                    </a:lnTo>
                    <a:cubicBezTo>
                      <a:pt x="7144" y="5997"/>
                      <a:pt x="6938" y="5748"/>
                      <a:pt x="6677" y="5748"/>
                    </a:cubicBezTo>
                    <a:cubicBezTo>
                      <a:pt x="6637" y="5748"/>
                      <a:pt x="6596" y="5754"/>
                      <a:pt x="6554" y="5766"/>
                    </a:cubicBezTo>
                    <a:lnTo>
                      <a:pt x="5829" y="5955"/>
                    </a:lnTo>
                    <a:cubicBezTo>
                      <a:pt x="5514" y="5451"/>
                      <a:pt x="5293" y="4852"/>
                      <a:pt x="5293" y="4222"/>
                    </a:cubicBezTo>
                    <a:cubicBezTo>
                      <a:pt x="5293" y="2364"/>
                      <a:pt x="6774" y="914"/>
                      <a:pt x="8601" y="914"/>
                    </a:cubicBezTo>
                    <a:close/>
                    <a:moveTo>
                      <a:pt x="6050" y="6711"/>
                    </a:moveTo>
                    <a:lnTo>
                      <a:pt x="5041" y="10303"/>
                    </a:lnTo>
                    <a:lnTo>
                      <a:pt x="4789" y="9421"/>
                    </a:lnTo>
                    <a:cubicBezTo>
                      <a:pt x="4749" y="9221"/>
                      <a:pt x="4571" y="9098"/>
                      <a:pt x="4389" y="9098"/>
                    </a:cubicBezTo>
                    <a:cubicBezTo>
                      <a:pt x="4284" y="9098"/>
                      <a:pt x="4177" y="9139"/>
                      <a:pt x="4096" y="9232"/>
                    </a:cubicBezTo>
                    <a:lnTo>
                      <a:pt x="1418" y="11910"/>
                    </a:lnTo>
                    <a:lnTo>
                      <a:pt x="820" y="11311"/>
                    </a:lnTo>
                    <a:lnTo>
                      <a:pt x="3529" y="8665"/>
                    </a:lnTo>
                    <a:cubicBezTo>
                      <a:pt x="3781" y="8444"/>
                      <a:pt x="3655" y="8034"/>
                      <a:pt x="3340" y="7971"/>
                    </a:cubicBezTo>
                    <a:lnTo>
                      <a:pt x="2458" y="7719"/>
                    </a:lnTo>
                    <a:lnTo>
                      <a:pt x="6050" y="6711"/>
                    </a:lnTo>
                    <a:close/>
                    <a:moveTo>
                      <a:pt x="8664" y="1"/>
                    </a:moveTo>
                    <a:cubicBezTo>
                      <a:pt x="6365" y="1"/>
                      <a:pt x="4506" y="1860"/>
                      <a:pt x="4506" y="4159"/>
                    </a:cubicBezTo>
                    <a:cubicBezTo>
                      <a:pt x="4506" y="4852"/>
                      <a:pt x="4663" y="5514"/>
                      <a:pt x="5041" y="6113"/>
                    </a:cubicBezTo>
                    <a:lnTo>
                      <a:pt x="820" y="7341"/>
                    </a:lnTo>
                    <a:cubicBezTo>
                      <a:pt x="631" y="7373"/>
                      <a:pt x="505" y="7562"/>
                      <a:pt x="505" y="7719"/>
                    </a:cubicBezTo>
                    <a:cubicBezTo>
                      <a:pt x="505" y="7940"/>
                      <a:pt x="631" y="8097"/>
                      <a:pt x="820" y="8129"/>
                    </a:cubicBezTo>
                    <a:lnTo>
                      <a:pt x="2458" y="8570"/>
                    </a:lnTo>
                    <a:lnTo>
                      <a:pt x="316" y="10712"/>
                    </a:lnTo>
                    <a:cubicBezTo>
                      <a:pt x="1" y="11027"/>
                      <a:pt x="1" y="11563"/>
                      <a:pt x="316" y="11910"/>
                    </a:cubicBezTo>
                    <a:lnTo>
                      <a:pt x="883" y="12508"/>
                    </a:lnTo>
                    <a:cubicBezTo>
                      <a:pt x="1040" y="12666"/>
                      <a:pt x="1253" y="12744"/>
                      <a:pt x="1469" y="12744"/>
                    </a:cubicBezTo>
                    <a:cubicBezTo>
                      <a:pt x="1686" y="12744"/>
                      <a:pt x="1907" y="12666"/>
                      <a:pt x="2080" y="12508"/>
                    </a:cubicBezTo>
                    <a:lnTo>
                      <a:pt x="4254" y="10334"/>
                    </a:lnTo>
                    <a:lnTo>
                      <a:pt x="4663" y="11973"/>
                    </a:lnTo>
                    <a:cubicBezTo>
                      <a:pt x="4727" y="12181"/>
                      <a:pt x="4906" y="12292"/>
                      <a:pt x="5078" y="12292"/>
                    </a:cubicBezTo>
                    <a:cubicBezTo>
                      <a:pt x="5244" y="12292"/>
                      <a:pt x="5405" y="12189"/>
                      <a:pt x="5451" y="11973"/>
                    </a:cubicBezTo>
                    <a:lnTo>
                      <a:pt x="6680" y="7782"/>
                    </a:lnTo>
                    <a:cubicBezTo>
                      <a:pt x="7278" y="8097"/>
                      <a:pt x="7940" y="8286"/>
                      <a:pt x="8664" y="8286"/>
                    </a:cubicBezTo>
                    <a:cubicBezTo>
                      <a:pt x="10933" y="8286"/>
                      <a:pt x="12792" y="6428"/>
                      <a:pt x="12792" y="4159"/>
                    </a:cubicBezTo>
                    <a:cubicBezTo>
                      <a:pt x="12792" y="1860"/>
                      <a:pt x="10933" y="1"/>
                      <a:pt x="8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4" name="Google Shape;1167;p37">
              <a:extLst>
                <a:ext uri="{FF2B5EF4-FFF2-40B4-BE49-F238E27FC236}">
                  <a16:creationId xmlns:a16="http://schemas.microsoft.com/office/drawing/2014/main" id="{9D34D6C3-CFDD-420F-A7F7-CB7427E91EB0}"/>
                </a:ext>
              </a:extLst>
            </p:cNvPr>
            <p:cNvGrpSpPr/>
            <p:nvPr/>
          </p:nvGrpSpPr>
          <p:grpSpPr>
            <a:xfrm>
              <a:off x="3311914" y="2990783"/>
              <a:ext cx="2830702" cy="801179"/>
              <a:chOff x="3311914" y="2990783"/>
              <a:chExt cx="2830702" cy="801179"/>
            </a:xfrm>
          </p:grpSpPr>
          <p:sp>
            <p:nvSpPr>
              <p:cNvPr id="69" name="Google Shape;1169;p37">
                <a:extLst>
                  <a:ext uri="{FF2B5EF4-FFF2-40B4-BE49-F238E27FC236}">
                    <a16:creationId xmlns:a16="http://schemas.microsoft.com/office/drawing/2014/main" id="{637BE2FF-85A4-4B19-9950-81AEC657762F}"/>
                  </a:ext>
                </a:extLst>
              </p:cNvPr>
              <p:cNvSpPr txBox="1"/>
              <p:nvPr/>
            </p:nvSpPr>
            <p:spPr>
              <a:xfrm>
                <a:off x="4648700" y="3286444"/>
                <a:ext cx="1493916" cy="272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lvl="0" algn="ctr"/>
                <a:r>
                  <a:rPr lang="fr-FR" sz="2400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Application</a:t>
                </a:r>
                <a:endParaRPr sz="24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0" name="Google Shape;1170;p37">
                <a:extLst>
                  <a:ext uri="{FF2B5EF4-FFF2-40B4-BE49-F238E27FC236}">
                    <a16:creationId xmlns:a16="http://schemas.microsoft.com/office/drawing/2014/main" id="{949891A7-3F83-4E5D-9090-73409F39B1A2}"/>
                  </a:ext>
                </a:extLst>
              </p:cNvPr>
              <p:cNvSpPr/>
              <p:nvPr/>
            </p:nvSpPr>
            <p:spPr>
              <a:xfrm>
                <a:off x="3847518" y="2990783"/>
                <a:ext cx="801179" cy="801179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505" extrusionOk="0">
                    <a:moveTo>
                      <a:pt x="5753" y="0"/>
                    </a:moveTo>
                    <a:cubicBezTo>
                      <a:pt x="2557" y="0"/>
                      <a:pt x="1" y="2580"/>
                      <a:pt x="1" y="5752"/>
                    </a:cubicBezTo>
                    <a:cubicBezTo>
                      <a:pt x="1" y="8925"/>
                      <a:pt x="2557" y="11504"/>
                      <a:pt x="5753" y="11504"/>
                    </a:cubicBezTo>
                    <a:cubicBezTo>
                      <a:pt x="8926" y="11504"/>
                      <a:pt x="11505" y="8925"/>
                      <a:pt x="11505" y="5752"/>
                    </a:cubicBezTo>
                    <a:cubicBezTo>
                      <a:pt x="11505" y="2580"/>
                      <a:pt x="8926" y="0"/>
                      <a:pt x="57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1" name="Google Shape;1171;p37">
                <a:extLst>
                  <a:ext uri="{FF2B5EF4-FFF2-40B4-BE49-F238E27FC236}">
                    <a16:creationId xmlns:a16="http://schemas.microsoft.com/office/drawing/2014/main" id="{07A8278C-4754-43A7-85AA-D440AEE050E3}"/>
                  </a:ext>
                </a:extLst>
              </p:cNvPr>
              <p:cNvSpPr/>
              <p:nvPr/>
            </p:nvSpPr>
            <p:spPr>
              <a:xfrm>
                <a:off x="3588473" y="3276847"/>
                <a:ext cx="381544" cy="228968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288" extrusionOk="0">
                    <a:moveTo>
                      <a:pt x="5478" y="1"/>
                    </a:moveTo>
                    <a:lnTo>
                      <a:pt x="0" y="1621"/>
                    </a:lnTo>
                    <a:lnTo>
                      <a:pt x="5478" y="3288"/>
                    </a:lnTo>
                    <a:lnTo>
                      <a:pt x="54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1173;p37">
                <a:extLst>
                  <a:ext uri="{FF2B5EF4-FFF2-40B4-BE49-F238E27FC236}">
                    <a16:creationId xmlns:a16="http://schemas.microsoft.com/office/drawing/2014/main" id="{AC1850DD-DB0F-46A6-B996-000DF45F87CA}"/>
                  </a:ext>
                </a:extLst>
              </p:cNvPr>
              <p:cNvSpPr/>
              <p:nvPr/>
            </p:nvSpPr>
            <p:spPr>
              <a:xfrm>
                <a:off x="3311914" y="3307100"/>
                <a:ext cx="168523" cy="168523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2420" extrusionOk="0">
                    <a:moveTo>
                      <a:pt x="1210" y="0"/>
                    </a:moveTo>
                    <a:cubicBezTo>
                      <a:pt x="548" y="0"/>
                      <a:pt x="0" y="548"/>
                      <a:pt x="0" y="1210"/>
                    </a:cubicBezTo>
                    <a:cubicBezTo>
                      <a:pt x="0" y="1895"/>
                      <a:pt x="548" y="2419"/>
                      <a:pt x="1210" y="2419"/>
                    </a:cubicBezTo>
                    <a:cubicBezTo>
                      <a:pt x="1872" y="2419"/>
                      <a:pt x="2420" y="1895"/>
                      <a:pt x="2420" y="1210"/>
                    </a:cubicBezTo>
                    <a:cubicBezTo>
                      <a:pt x="2420" y="548"/>
                      <a:pt x="1872" y="0"/>
                      <a:pt x="12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1174;p37">
                <a:extLst>
                  <a:ext uri="{FF2B5EF4-FFF2-40B4-BE49-F238E27FC236}">
                    <a16:creationId xmlns:a16="http://schemas.microsoft.com/office/drawing/2014/main" id="{F819FE54-D3AD-4379-80AB-D0E0FA91E748}"/>
                  </a:ext>
                </a:extLst>
              </p:cNvPr>
              <p:cNvSpPr/>
              <p:nvPr/>
            </p:nvSpPr>
            <p:spPr>
              <a:xfrm>
                <a:off x="4210985" y="3401640"/>
                <a:ext cx="75959" cy="23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851" extrusionOk="0">
                    <a:moveTo>
                      <a:pt x="442" y="0"/>
                    </a:moveTo>
                    <a:cubicBezTo>
                      <a:pt x="190" y="0"/>
                      <a:pt x="1" y="221"/>
                      <a:pt x="1" y="410"/>
                    </a:cubicBezTo>
                    <a:cubicBezTo>
                      <a:pt x="1" y="630"/>
                      <a:pt x="190" y="851"/>
                      <a:pt x="442" y="851"/>
                    </a:cubicBezTo>
                    <a:lnTo>
                      <a:pt x="2364" y="851"/>
                    </a:lnTo>
                    <a:cubicBezTo>
                      <a:pt x="2616" y="851"/>
                      <a:pt x="2773" y="630"/>
                      <a:pt x="2773" y="410"/>
                    </a:cubicBezTo>
                    <a:cubicBezTo>
                      <a:pt x="2805" y="221"/>
                      <a:pt x="2584" y="0"/>
                      <a:pt x="2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1175;p37">
                <a:extLst>
                  <a:ext uri="{FF2B5EF4-FFF2-40B4-BE49-F238E27FC236}">
                    <a16:creationId xmlns:a16="http://schemas.microsoft.com/office/drawing/2014/main" id="{7A36BAF7-CE33-40A0-A062-D81905BDFFE9}"/>
                  </a:ext>
                </a:extLst>
              </p:cNvPr>
              <p:cNvSpPr/>
              <p:nvPr/>
            </p:nvSpPr>
            <p:spPr>
              <a:xfrm>
                <a:off x="4210985" y="3446837"/>
                <a:ext cx="75959" cy="22233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821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3"/>
                      <a:pt x="190" y="820"/>
                      <a:pt x="442" y="820"/>
                    </a:cubicBezTo>
                    <a:lnTo>
                      <a:pt x="2364" y="820"/>
                    </a:lnTo>
                    <a:cubicBezTo>
                      <a:pt x="2616" y="820"/>
                      <a:pt x="2773" y="631"/>
                      <a:pt x="2773" y="442"/>
                    </a:cubicBezTo>
                    <a:cubicBezTo>
                      <a:pt x="2805" y="190"/>
                      <a:pt x="2584" y="1"/>
                      <a:pt x="23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1176;p37">
                <a:extLst>
                  <a:ext uri="{FF2B5EF4-FFF2-40B4-BE49-F238E27FC236}">
                    <a16:creationId xmlns:a16="http://schemas.microsoft.com/office/drawing/2014/main" id="{930BBAB1-5573-46B6-8528-20488E48FEBC}"/>
                  </a:ext>
                </a:extLst>
              </p:cNvPr>
              <p:cNvSpPr/>
              <p:nvPr/>
            </p:nvSpPr>
            <p:spPr>
              <a:xfrm>
                <a:off x="4075341" y="3213949"/>
                <a:ext cx="345541" cy="344701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29" extrusionOk="0">
                    <a:moveTo>
                      <a:pt x="9011" y="882"/>
                    </a:moveTo>
                    <a:cubicBezTo>
                      <a:pt x="9168" y="882"/>
                      <a:pt x="9357" y="914"/>
                      <a:pt x="9483" y="945"/>
                    </a:cubicBezTo>
                    <a:cubicBezTo>
                      <a:pt x="9799" y="1071"/>
                      <a:pt x="10051" y="1355"/>
                      <a:pt x="10177" y="1701"/>
                    </a:cubicBezTo>
                    <a:lnTo>
                      <a:pt x="2615" y="1701"/>
                    </a:lnTo>
                    <a:cubicBezTo>
                      <a:pt x="2804" y="1229"/>
                      <a:pt x="3245" y="882"/>
                      <a:pt x="3781" y="882"/>
                    </a:cubicBezTo>
                    <a:close/>
                    <a:moveTo>
                      <a:pt x="1733" y="3623"/>
                    </a:moveTo>
                    <a:lnTo>
                      <a:pt x="1733" y="5293"/>
                    </a:lnTo>
                    <a:lnTo>
                      <a:pt x="914" y="5293"/>
                    </a:lnTo>
                    <a:lnTo>
                      <a:pt x="914" y="3623"/>
                    </a:lnTo>
                    <a:close/>
                    <a:moveTo>
                      <a:pt x="11941" y="3623"/>
                    </a:moveTo>
                    <a:lnTo>
                      <a:pt x="11941" y="5293"/>
                    </a:lnTo>
                    <a:lnTo>
                      <a:pt x="11122" y="5293"/>
                    </a:lnTo>
                    <a:lnTo>
                      <a:pt x="11122" y="3623"/>
                    </a:lnTo>
                    <a:close/>
                    <a:moveTo>
                      <a:pt x="10240" y="2521"/>
                    </a:moveTo>
                    <a:lnTo>
                      <a:pt x="10240" y="5316"/>
                    </a:lnTo>
                    <a:lnTo>
                      <a:pt x="10240" y="5316"/>
                    </a:lnTo>
                    <a:cubicBezTo>
                      <a:pt x="10144" y="5293"/>
                      <a:pt x="10003" y="5293"/>
                      <a:pt x="9862" y="5293"/>
                    </a:cubicBezTo>
                    <a:lnTo>
                      <a:pt x="6932" y="5293"/>
                    </a:lnTo>
                    <a:lnTo>
                      <a:pt x="6932" y="2521"/>
                    </a:lnTo>
                    <a:close/>
                    <a:moveTo>
                      <a:pt x="6144" y="2521"/>
                    </a:moveTo>
                    <a:lnTo>
                      <a:pt x="6144" y="5293"/>
                    </a:lnTo>
                    <a:lnTo>
                      <a:pt x="2962" y="5293"/>
                    </a:lnTo>
                    <a:cubicBezTo>
                      <a:pt x="2804" y="5293"/>
                      <a:pt x="2678" y="5293"/>
                      <a:pt x="2552" y="5324"/>
                    </a:cubicBezTo>
                    <a:lnTo>
                      <a:pt x="2552" y="2521"/>
                    </a:lnTo>
                    <a:close/>
                    <a:moveTo>
                      <a:pt x="9893" y="6207"/>
                    </a:moveTo>
                    <a:cubicBezTo>
                      <a:pt x="10555" y="6207"/>
                      <a:pt x="11122" y="6742"/>
                      <a:pt x="11122" y="7404"/>
                    </a:cubicBezTo>
                    <a:lnTo>
                      <a:pt x="11122" y="9861"/>
                    </a:lnTo>
                    <a:cubicBezTo>
                      <a:pt x="11122" y="10019"/>
                      <a:pt x="11027" y="10145"/>
                      <a:pt x="10933" y="10208"/>
                    </a:cubicBezTo>
                    <a:cubicBezTo>
                      <a:pt x="10838" y="10239"/>
                      <a:pt x="10775" y="10302"/>
                      <a:pt x="10681" y="10302"/>
                    </a:cubicBezTo>
                    <a:lnTo>
                      <a:pt x="2143" y="10302"/>
                    </a:lnTo>
                    <a:cubicBezTo>
                      <a:pt x="1922" y="10302"/>
                      <a:pt x="1796" y="10176"/>
                      <a:pt x="1733" y="10019"/>
                    </a:cubicBezTo>
                    <a:cubicBezTo>
                      <a:pt x="1702" y="9924"/>
                      <a:pt x="1733" y="10050"/>
                      <a:pt x="1733" y="8254"/>
                    </a:cubicBezTo>
                    <a:lnTo>
                      <a:pt x="1733" y="7404"/>
                    </a:lnTo>
                    <a:cubicBezTo>
                      <a:pt x="1733" y="6994"/>
                      <a:pt x="1922" y="6616"/>
                      <a:pt x="2300" y="6396"/>
                    </a:cubicBezTo>
                    <a:cubicBezTo>
                      <a:pt x="2489" y="6270"/>
                      <a:pt x="2710" y="6207"/>
                      <a:pt x="2993" y="6207"/>
                    </a:cubicBezTo>
                    <a:close/>
                    <a:moveTo>
                      <a:pt x="3403" y="11090"/>
                    </a:moveTo>
                    <a:lnTo>
                      <a:pt x="3403" y="11909"/>
                    </a:lnTo>
                    <a:lnTo>
                      <a:pt x="2552" y="11909"/>
                    </a:lnTo>
                    <a:lnTo>
                      <a:pt x="2552" y="11090"/>
                    </a:lnTo>
                    <a:close/>
                    <a:moveTo>
                      <a:pt x="10271" y="11090"/>
                    </a:moveTo>
                    <a:lnTo>
                      <a:pt x="10271" y="11909"/>
                    </a:lnTo>
                    <a:lnTo>
                      <a:pt x="9452" y="11909"/>
                    </a:lnTo>
                    <a:lnTo>
                      <a:pt x="9452" y="11090"/>
                    </a:lnTo>
                    <a:close/>
                    <a:moveTo>
                      <a:pt x="3750" y="0"/>
                    </a:moveTo>
                    <a:cubicBezTo>
                      <a:pt x="2615" y="0"/>
                      <a:pt x="1670" y="945"/>
                      <a:pt x="1670" y="2079"/>
                    </a:cubicBezTo>
                    <a:lnTo>
                      <a:pt x="1670" y="2804"/>
                    </a:lnTo>
                    <a:lnTo>
                      <a:pt x="442" y="2804"/>
                    </a:lnTo>
                    <a:cubicBezTo>
                      <a:pt x="190" y="2804"/>
                      <a:pt x="0" y="2993"/>
                      <a:pt x="0" y="3214"/>
                    </a:cubicBezTo>
                    <a:lnTo>
                      <a:pt x="0" y="5671"/>
                    </a:lnTo>
                    <a:cubicBezTo>
                      <a:pt x="0" y="5923"/>
                      <a:pt x="190" y="6112"/>
                      <a:pt x="442" y="6112"/>
                    </a:cubicBezTo>
                    <a:lnTo>
                      <a:pt x="1261" y="6112"/>
                    </a:lnTo>
                    <a:cubicBezTo>
                      <a:pt x="977" y="6459"/>
                      <a:pt x="820" y="6900"/>
                      <a:pt x="820" y="7341"/>
                    </a:cubicBezTo>
                    <a:lnTo>
                      <a:pt x="820" y="9830"/>
                    </a:lnTo>
                    <a:cubicBezTo>
                      <a:pt x="820" y="10365"/>
                      <a:pt x="1198" y="10806"/>
                      <a:pt x="1670" y="10995"/>
                    </a:cubicBezTo>
                    <a:lnTo>
                      <a:pt x="1670" y="12287"/>
                    </a:lnTo>
                    <a:cubicBezTo>
                      <a:pt x="1670" y="12539"/>
                      <a:pt x="1859" y="12728"/>
                      <a:pt x="2048" y="12728"/>
                    </a:cubicBezTo>
                    <a:lnTo>
                      <a:pt x="3718" y="12728"/>
                    </a:lnTo>
                    <a:cubicBezTo>
                      <a:pt x="3939" y="12728"/>
                      <a:pt x="4096" y="12539"/>
                      <a:pt x="4096" y="12287"/>
                    </a:cubicBezTo>
                    <a:lnTo>
                      <a:pt x="4096" y="11090"/>
                    </a:lnTo>
                    <a:lnTo>
                      <a:pt x="8507" y="11090"/>
                    </a:lnTo>
                    <a:lnTo>
                      <a:pt x="8507" y="12287"/>
                    </a:lnTo>
                    <a:cubicBezTo>
                      <a:pt x="8507" y="12539"/>
                      <a:pt x="8696" y="12728"/>
                      <a:pt x="8916" y="12728"/>
                    </a:cubicBezTo>
                    <a:lnTo>
                      <a:pt x="10555" y="12728"/>
                    </a:lnTo>
                    <a:cubicBezTo>
                      <a:pt x="10807" y="12728"/>
                      <a:pt x="10964" y="12539"/>
                      <a:pt x="10964" y="12287"/>
                    </a:cubicBezTo>
                    <a:lnTo>
                      <a:pt x="10964" y="10995"/>
                    </a:lnTo>
                    <a:cubicBezTo>
                      <a:pt x="11468" y="10838"/>
                      <a:pt x="11783" y="10365"/>
                      <a:pt x="11783" y="9830"/>
                    </a:cubicBezTo>
                    <a:lnTo>
                      <a:pt x="11783" y="7341"/>
                    </a:lnTo>
                    <a:cubicBezTo>
                      <a:pt x="11783" y="6868"/>
                      <a:pt x="11626" y="6427"/>
                      <a:pt x="11374" y="6112"/>
                    </a:cubicBezTo>
                    <a:lnTo>
                      <a:pt x="12224" y="6112"/>
                    </a:lnTo>
                    <a:cubicBezTo>
                      <a:pt x="12445" y="6112"/>
                      <a:pt x="12602" y="5923"/>
                      <a:pt x="12602" y="5671"/>
                    </a:cubicBezTo>
                    <a:lnTo>
                      <a:pt x="12602" y="3214"/>
                    </a:lnTo>
                    <a:cubicBezTo>
                      <a:pt x="12760" y="2993"/>
                      <a:pt x="12571" y="2804"/>
                      <a:pt x="12319" y="2804"/>
                    </a:cubicBezTo>
                    <a:lnTo>
                      <a:pt x="11059" y="2804"/>
                    </a:lnTo>
                    <a:lnTo>
                      <a:pt x="11059" y="2079"/>
                    </a:lnTo>
                    <a:cubicBezTo>
                      <a:pt x="11059" y="945"/>
                      <a:pt x="10145" y="0"/>
                      <a:pt x="89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1177;p37">
                <a:extLst>
                  <a:ext uri="{FF2B5EF4-FFF2-40B4-BE49-F238E27FC236}">
                    <a16:creationId xmlns:a16="http://schemas.microsoft.com/office/drawing/2014/main" id="{8EA05E2B-E0CF-4AAC-B4A4-9540B6E161A4}"/>
                  </a:ext>
                </a:extLst>
              </p:cNvPr>
              <p:cNvSpPr/>
              <p:nvPr/>
            </p:nvSpPr>
            <p:spPr>
              <a:xfrm>
                <a:off x="4122270" y="3402236"/>
                <a:ext cx="69135" cy="66833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468" extrusionOk="0">
                    <a:moveTo>
                      <a:pt x="1263" y="829"/>
                    </a:moveTo>
                    <a:cubicBezTo>
                      <a:pt x="1435" y="829"/>
                      <a:pt x="1565" y="949"/>
                      <a:pt x="1639" y="1144"/>
                    </a:cubicBezTo>
                    <a:cubicBezTo>
                      <a:pt x="1718" y="1410"/>
                      <a:pt x="1483" y="1676"/>
                      <a:pt x="1218" y="1676"/>
                    </a:cubicBezTo>
                    <a:cubicBezTo>
                      <a:pt x="1170" y="1676"/>
                      <a:pt x="1120" y="1668"/>
                      <a:pt x="1071" y="1648"/>
                    </a:cubicBezTo>
                    <a:cubicBezTo>
                      <a:pt x="945" y="1616"/>
                      <a:pt x="882" y="1490"/>
                      <a:pt x="851" y="1364"/>
                    </a:cubicBezTo>
                    <a:cubicBezTo>
                      <a:pt x="756" y="1144"/>
                      <a:pt x="914" y="892"/>
                      <a:pt x="1103" y="860"/>
                    </a:cubicBezTo>
                    <a:cubicBezTo>
                      <a:pt x="1160" y="839"/>
                      <a:pt x="1213" y="829"/>
                      <a:pt x="1263" y="829"/>
                    </a:cubicBezTo>
                    <a:close/>
                    <a:moveTo>
                      <a:pt x="1234" y="0"/>
                    </a:moveTo>
                    <a:cubicBezTo>
                      <a:pt x="841" y="0"/>
                      <a:pt x="443" y="194"/>
                      <a:pt x="189" y="545"/>
                    </a:cubicBezTo>
                    <a:cubicBezTo>
                      <a:pt x="95" y="734"/>
                      <a:pt x="0" y="986"/>
                      <a:pt x="0" y="1238"/>
                    </a:cubicBezTo>
                    <a:cubicBezTo>
                      <a:pt x="0" y="1932"/>
                      <a:pt x="567" y="2467"/>
                      <a:pt x="1229" y="2467"/>
                    </a:cubicBezTo>
                    <a:cubicBezTo>
                      <a:pt x="1765" y="2467"/>
                      <a:pt x="2237" y="2121"/>
                      <a:pt x="2395" y="1616"/>
                    </a:cubicBezTo>
                    <a:cubicBezTo>
                      <a:pt x="2552" y="1081"/>
                      <a:pt x="2363" y="514"/>
                      <a:pt x="1922" y="230"/>
                    </a:cubicBezTo>
                    <a:cubicBezTo>
                      <a:pt x="1718" y="74"/>
                      <a:pt x="1477" y="0"/>
                      <a:pt x="12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1178;p37">
                <a:extLst>
                  <a:ext uri="{FF2B5EF4-FFF2-40B4-BE49-F238E27FC236}">
                    <a16:creationId xmlns:a16="http://schemas.microsoft.com/office/drawing/2014/main" id="{6419E7CC-A933-4BB5-85F8-267CF747174F}"/>
                  </a:ext>
                </a:extLst>
              </p:cNvPr>
              <p:cNvSpPr/>
              <p:nvPr/>
            </p:nvSpPr>
            <p:spPr>
              <a:xfrm>
                <a:off x="4308256" y="3401640"/>
                <a:ext cx="68269" cy="6659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59" extrusionOk="0">
                    <a:moveTo>
                      <a:pt x="1269" y="860"/>
                    </a:moveTo>
                    <a:cubicBezTo>
                      <a:pt x="1493" y="860"/>
                      <a:pt x="1670" y="1049"/>
                      <a:pt x="1670" y="1260"/>
                    </a:cubicBezTo>
                    <a:cubicBezTo>
                      <a:pt x="1670" y="1481"/>
                      <a:pt x="1576" y="1638"/>
                      <a:pt x="1355" y="1670"/>
                    </a:cubicBezTo>
                    <a:cubicBezTo>
                      <a:pt x="1311" y="1683"/>
                      <a:pt x="1268" y="1689"/>
                      <a:pt x="1227" y="1689"/>
                    </a:cubicBezTo>
                    <a:cubicBezTo>
                      <a:pt x="1063" y="1689"/>
                      <a:pt x="927" y="1588"/>
                      <a:pt x="851" y="1386"/>
                    </a:cubicBezTo>
                    <a:cubicBezTo>
                      <a:pt x="788" y="1166"/>
                      <a:pt x="882" y="945"/>
                      <a:pt x="1135" y="882"/>
                    </a:cubicBezTo>
                    <a:cubicBezTo>
                      <a:pt x="1180" y="867"/>
                      <a:pt x="1225" y="860"/>
                      <a:pt x="1269" y="860"/>
                    </a:cubicBezTo>
                    <a:close/>
                    <a:moveTo>
                      <a:pt x="1261" y="0"/>
                    </a:moveTo>
                    <a:cubicBezTo>
                      <a:pt x="567" y="0"/>
                      <a:pt x="0" y="567"/>
                      <a:pt x="32" y="1229"/>
                    </a:cubicBezTo>
                    <a:cubicBezTo>
                      <a:pt x="32" y="1874"/>
                      <a:pt x="541" y="2459"/>
                      <a:pt x="1208" y="2459"/>
                    </a:cubicBezTo>
                    <a:cubicBezTo>
                      <a:pt x="1226" y="2459"/>
                      <a:pt x="1243" y="2458"/>
                      <a:pt x="1261" y="2458"/>
                    </a:cubicBezTo>
                    <a:cubicBezTo>
                      <a:pt x="1922" y="2458"/>
                      <a:pt x="2521" y="1891"/>
                      <a:pt x="2458" y="1229"/>
                    </a:cubicBezTo>
                    <a:cubicBezTo>
                      <a:pt x="2521" y="567"/>
                      <a:pt x="1954" y="0"/>
                      <a:pt x="1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5" name="Google Shape;1179;p37">
              <a:extLst>
                <a:ext uri="{FF2B5EF4-FFF2-40B4-BE49-F238E27FC236}">
                  <a16:creationId xmlns:a16="http://schemas.microsoft.com/office/drawing/2014/main" id="{8E601228-9A4E-44F1-80C1-34EF4F739376}"/>
                </a:ext>
              </a:extLst>
            </p:cNvPr>
            <p:cNvGrpSpPr/>
            <p:nvPr/>
          </p:nvGrpSpPr>
          <p:grpSpPr>
            <a:xfrm>
              <a:off x="2369479" y="4026258"/>
              <a:ext cx="2853750" cy="802781"/>
              <a:chOff x="2369479" y="4026258"/>
              <a:chExt cx="2853750" cy="802781"/>
            </a:xfrm>
          </p:grpSpPr>
          <p:sp>
            <p:nvSpPr>
              <p:cNvPr id="65" name="Google Shape;1181;p37">
                <a:extLst>
                  <a:ext uri="{FF2B5EF4-FFF2-40B4-BE49-F238E27FC236}">
                    <a16:creationId xmlns:a16="http://schemas.microsoft.com/office/drawing/2014/main" id="{CD0BC04E-5FCA-4D76-BCCD-C31C207449E3}"/>
                  </a:ext>
                </a:extLst>
              </p:cNvPr>
              <p:cNvSpPr txBox="1"/>
              <p:nvPr/>
            </p:nvSpPr>
            <p:spPr>
              <a:xfrm>
                <a:off x="3729313" y="4398474"/>
                <a:ext cx="1493916" cy="228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lvl="0" algn="ctr"/>
                <a:r>
                  <a:rPr lang="fr-FR" sz="2400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Conclusion</a:t>
                </a:r>
                <a:endParaRPr sz="24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6" name="Google Shape;1182;p37">
                <a:extLst>
                  <a:ext uri="{FF2B5EF4-FFF2-40B4-BE49-F238E27FC236}">
                    <a16:creationId xmlns:a16="http://schemas.microsoft.com/office/drawing/2014/main" id="{26B6D07B-1C4B-4B6A-8E6B-B094D1FA0693}"/>
                  </a:ext>
                </a:extLst>
              </p:cNvPr>
              <p:cNvSpPr/>
              <p:nvPr/>
            </p:nvSpPr>
            <p:spPr>
              <a:xfrm>
                <a:off x="2926539" y="4026258"/>
                <a:ext cx="802781" cy="802781"/>
              </a:xfrm>
              <a:custGeom>
                <a:avLst/>
                <a:gdLst/>
                <a:ahLst/>
                <a:cxnLst/>
                <a:rect l="l" t="t" r="r" b="b"/>
                <a:pathLst>
                  <a:path w="11528" h="11528" extrusionOk="0">
                    <a:moveTo>
                      <a:pt x="5776" y="1"/>
                    </a:moveTo>
                    <a:cubicBezTo>
                      <a:pt x="2580" y="1"/>
                      <a:pt x="1" y="2580"/>
                      <a:pt x="1" y="5776"/>
                    </a:cubicBezTo>
                    <a:cubicBezTo>
                      <a:pt x="1" y="8948"/>
                      <a:pt x="2580" y="11528"/>
                      <a:pt x="5776" y="11528"/>
                    </a:cubicBezTo>
                    <a:cubicBezTo>
                      <a:pt x="8948" y="11528"/>
                      <a:pt x="11528" y="8948"/>
                      <a:pt x="11528" y="5776"/>
                    </a:cubicBezTo>
                    <a:cubicBezTo>
                      <a:pt x="11528" y="2580"/>
                      <a:pt x="8948" y="1"/>
                      <a:pt x="57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1183;p37">
                <a:extLst>
                  <a:ext uri="{FF2B5EF4-FFF2-40B4-BE49-F238E27FC236}">
                    <a16:creationId xmlns:a16="http://schemas.microsoft.com/office/drawing/2014/main" id="{7B215B3D-3592-4296-B3E7-3C24E4D03EB4}"/>
                  </a:ext>
                </a:extLst>
              </p:cNvPr>
              <p:cNvSpPr/>
              <p:nvPr/>
            </p:nvSpPr>
            <p:spPr>
              <a:xfrm>
                <a:off x="2669095" y="4312392"/>
                <a:ext cx="381544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0" extrusionOk="0">
                    <a:moveTo>
                      <a:pt x="5478" y="0"/>
                    </a:moveTo>
                    <a:lnTo>
                      <a:pt x="0" y="1644"/>
                    </a:lnTo>
                    <a:lnTo>
                      <a:pt x="5478" y="3310"/>
                    </a:lnTo>
                    <a:lnTo>
                      <a:pt x="5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1185;p37">
                <a:extLst>
                  <a:ext uri="{FF2B5EF4-FFF2-40B4-BE49-F238E27FC236}">
                    <a16:creationId xmlns:a16="http://schemas.microsoft.com/office/drawing/2014/main" id="{E6A2FE30-E9CB-4521-A5AF-669AA0E9AE2B}"/>
                  </a:ext>
                </a:extLst>
              </p:cNvPr>
              <p:cNvSpPr/>
              <p:nvPr/>
            </p:nvSpPr>
            <p:spPr>
              <a:xfrm>
                <a:off x="2369479" y="4328269"/>
                <a:ext cx="168523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2421" extrusionOk="0">
                    <a:moveTo>
                      <a:pt x="1210" y="1"/>
                    </a:moveTo>
                    <a:cubicBezTo>
                      <a:pt x="548" y="1"/>
                      <a:pt x="0" y="548"/>
                      <a:pt x="0" y="1210"/>
                    </a:cubicBezTo>
                    <a:cubicBezTo>
                      <a:pt x="0" y="1895"/>
                      <a:pt x="548" y="2420"/>
                      <a:pt x="1210" y="2420"/>
                    </a:cubicBezTo>
                    <a:cubicBezTo>
                      <a:pt x="1872" y="2420"/>
                      <a:pt x="2420" y="1895"/>
                      <a:pt x="2420" y="1210"/>
                    </a:cubicBezTo>
                    <a:cubicBezTo>
                      <a:pt x="2420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6" name="Google Shape;1188;p37">
              <a:extLst>
                <a:ext uri="{FF2B5EF4-FFF2-40B4-BE49-F238E27FC236}">
                  <a16:creationId xmlns:a16="http://schemas.microsoft.com/office/drawing/2014/main" id="{E99EB5AE-89A9-4EE6-842E-6BC656959E67}"/>
                </a:ext>
              </a:extLst>
            </p:cNvPr>
            <p:cNvGrpSpPr/>
            <p:nvPr/>
          </p:nvGrpSpPr>
          <p:grpSpPr>
            <a:xfrm>
              <a:off x="1732083" y="1438537"/>
              <a:ext cx="1422678" cy="2846804"/>
              <a:chOff x="1698600" y="1442681"/>
              <a:chExt cx="1422678" cy="2846804"/>
            </a:xfrm>
          </p:grpSpPr>
          <p:sp>
            <p:nvSpPr>
              <p:cNvPr id="57" name="Google Shape;1194;p37">
                <a:extLst>
                  <a:ext uri="{FF2B5EF4-FFF2-40B4-BE49-F238E27FC236}">
                    <a16:creationId xmlns:a16="http://schemas.microsoft.com/office/drawing/2014/main" id="{16A5F9B5-85E3-423A-B485-45EC77438105}"/>
                  </a:ext>
                </a:extLst>
              </p:cNvPr>
              <p:cNvSpPr/>
              <p:nvPr/>
            </p:nvSpPr>
            <p:spPr>
              <a:xfrm>
                <a:off x="1698600" y="1442681"/>
                <a:ext cx="1033212" cy="708979"/>
              </a:xfrm>
              <a:custGeom>
                <a:avLst/>
                <a:gdLst/>
                <a:ahLst/>
                <a:cxnLst/>
                <a:rect l="l" t="t" r="r" b="b"/>
                <a:pathLst>
                  <a:path w="14837" h="10181" extrusionOk="0">
                    <a:moveTo>
                      <a:pt x="0" y="1"/>
                    </a:moveTo>
                    <a:lnTo>
                      <a:pt x="0" y="6095"/>
                    </a:lnTo>
                    <a:cubicBezTo>
                      <a:pt x="3904" y="6095"/>
                      <a:pt x="7441" y="7647"/>
                      <a:pt x="10021" y="10181"/>
                    </a:cubicBezTo>
                    <a:lnTo>
                      <a:pt x="14837" y="6392"/>
                    </a:lnTo>
                    <a:cubicBezTo>
                      <a:pt x="11094" y="2466"/>
                      <a:pt x="582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1195;p37">
                <a:extLst>
                  <a:ext uri="{FF2B5EF4-FFF2-40B4-BE49-F238E27FC236}">
                    <a16:creationId xmlns:a16="http://schemas.microsoft.com/office/drawing/2014/main" id="{703000C4-29E2-4ADA-9A6F-454EF1B98EA6}"/>
                  </a:ext>
                </a:extLst>
              </p:cNvPr>
              <p:cNvSpPr/>
              <p:nvPr/>
            </p:nvSpPr>
            <p:spPr>
              <a:xfrm>
                <a:off x="1698600" y="1655697"/>
                <a:ext cx="832934" cy="495958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7122" extrusionOk="0">
                    <a:moveTo>
                      <a:pt x="0" y="0"/>
                    </a:moveTo>
                    <a:lnTo>
                      <a:pt x="0" y="3036"/>
                    </a:lnTo>
                    <a:cubicBezTo>
                      <a:pt x="3904" y="3036"/>
                      <a:pt x="7441" y="4588"/>
                      <a:pt x="10021" y="7122"/>
                    </a:cubicBezTo>
                    <a:lnTo>
                      <a:pt x="11961" y="5592"/>
                    </a:lnTo>
                    <a:cubicBezTo>
                      <a:pt x="8925" y="2374"/>
                      <a:pt x="4702" y="274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1196;p37">
                <a:extLst>
                  <a:ext uri="{FF2B5EF4-FFF2-40B4-BE49-F238E27FC236}">
                    <a16:creationId xmlns:a16="http://schemas.microsoft.com/office/drawing/2014/main" id="{DF56AAA4-E640-4F20-BF03-A7E4F1837C4D}"/>
                  </a:ext>
                </a:extLst>
              </p:cNvPr>
              <p:cNvSpPr/>
              <p:nvPr/>
            </p:nvSpPr>
            <p:spPr>
              <a:xfrm>
                <a:off x="2432911" y="1927486"/>
                <a:ext cx="688367" cy="912460"/>
              </a:xfrm>
              <a:custGeom>
                <a:avLst/>
                <a:gdLst/>
                <a:ahLst/>
                <a:cxnLst/>
                <a:rect l="l" t="t" r="r" b="b"/>
                <a:pathLst>
                  <a:path w="9885" h="13103" extrusionOk="0">
                    <a:moveTo>
                      <a:pt x="4794" y="0"/>
                    </a:moveTo>
                    <a:lnTo>
                      <a:pt x="1" y="3766"/>
                    </a:lnTo>
                    <a:cubicBezTo>
                      <a:pt x="2283" y="6232"/>
                      <a:pt x="3698" y="9496"/>
                      <a:pt x="3790" y="13102"/>
                    </a:cubicBezTo>
                    <a:lnTo>
                      <a:pt x="9884" y="13102"/>
                    </a:lnTo>
                    <a:cubicBezTo>
                      <a:pt x="9793" y="8080"/>
                      <a:pt x="7898" y="3515"/>
                      <a:pt x="4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" name="Google Shape;1197;p37">
                <a:extLst>
                  <a:ext uri="{FF2B5EF4-FFF2-40B4-BE49-F238E27FC236}">
                    <a16:creationId xmlns:a16="http://schemas.microsoft.com/office/drawing/2014/main" id="{00871551-19CB-48DE-A33E-0383D2AD2088}"/>
                  </a:ext>
                </a:extLst>
              </p:cNvPr>
              <p:cNvSpPr/>
              <p:nvPr/>
            </p:nvSpPr>
            <p:spPr>
              <a:xfrm>
                <a:off x="2432911" y="2084864"/>
                <a:ext cx="432449" cy="755079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10843" extrusionOk="0">
                    <a:moveTo>
                      <a:pt x="1918" y="0"/>
                    </a:moveTo>
                    <a:lnTo>
                      <a:pt x="1" y="1506"/>
                    </a:lnTo>
                    <a:cubicBezTo>
                      <a:pt x="2283" y="3972"/>
                      <a:pt x="3698" y="7236"/>
                      <a:pt x="3790" y="10842"/>
                    </a:cubicBezTo>
                    <a:lnTo>
                      <a:pt x="6209" y="10842"/>
                    </a:lnTo>
                    <a:cubicBezTo>
                      <a:pt x="6027" y="6711"/>
                      <a:pt x="4452" y="2944"/>
                      <a:pt x="19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1198;p37">
                <a:extLst>
                  <a:ext uri="{FF2B5EF4-FFF2-40B4-BE49-F238E27FC236}">
                    <a16:creationId xmlns:a16="http://schemas.microsoft.com/office/drawing/2014/main" id="{3D165584-1A91-40EE-BEE5-E8FF5546E872}"/>
                  </a:ext>
                </a:extLst>
              </p:cNvPr>
              <p:cNvSpPr/>
              <p:nvPr/>
            </p:nvSpPr>
            <p:spPr>
              <a:xfrm>
                <a:off x="2436115" y="2892293"/>
                <a:ext cx="685163" cy="910859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3080" extrusionOk="0">
                    <a:moveTo>
                      <a:pt x="3744" y="0"/>
                    </a:moveTo>
                    <a:cubicBezTo>
                      <a:pt x="3652" y="3584"/>
                      <a:pt x="2260" y="6848"/>
                      <a:pt x="0" y="9313"/>
                    </a:cubicBezTo>
                    <a:lnTo>
                      <a:pt x="4771" y="13079"/>
                    </a:lnTo>
                    <a:cubicBezTo>
                      <a:pt x="7852" y="9564"/>
                      <a:pt x="9747" y="4999"/>
                      <a:pt x="9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1199;p37">
                <a:extLst>
                  <a:ext uri="{FF2B5EF4-FFF2-40B4-BE49-F238E27FC236}">
                    <a16:creationId xmlns:a16="http://schemas.microsoft.com/office/drawing/2014/main" id="{2D7B58C2-4C57-49C7-BA6B-C0832E5B6CDF}"/>
                  </a:ext>
                </a:extLst>
              </p:cNvPr>
              <p:cNvSpPr/>
              <p:nvPr/>
            </p:nvSpPr>
            <p:spPr>
              <a:xfrm>
                <a:off x="2436115" y="2892293"/>
                <a:ext cx="430847" cy="774160"/>
              </a:xfrm>
              <a:custGeom>
                <a:avLst/>
                <a:gdLst/>
                <a:ahLst/>
                <a:cxnLst/>
                <a:rect l="l" t="t" r="r" b="b"/>
                <a:pathLst>
                  <a:path w="6187" h="11117" extrusionOk="0">
                    <a:moveTo>
                      <a:pt x="3744" y="0"/>
                    </a:moveTo>
                    <a:cubicBezTo>
                      <a:pt x="3652" y="3584"/>
                      <a:pt x="2260" y="6848"/>
                      <a:pt x="0" y="9313"/>
                    </a:cubicBezTo>
                    <a:lnTo>
                      <a:pt x="2283" y="11116"/>
                    </a:lnTo>
                    <a:cubicBezTo>
                      <a:pt x="4725" y="8058"/>
                      <a:pt x="6186" y="4200"/>
                      <a:pt x="6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1200;p37">
                <a:extLst>
                  <a:ext uri="{FF2B5EF4-FFF2-40B4-BE49-F238E27FC236}">
                    <a16:creationId xmlns:a16="http://schemas.microsoft.com/office/drawing/2014/main" id="{B8FAB33F-1C4F-48D7-878F-90EDA061608A}"/>
                  </a:ext>
                </a:extLst>
              </p:cNvPr>
              <p:cNvSpPr/>
              <p:nvPr/>
            </p:nvSpPr>
            <p:spPr>
              <a:xfrm>
                <a:off x="1698600" y="3578904"/>
                <a:ext cx="1034813" cy="710581"/>
              </a:xfrm>
              <a:custGeom>
                <a:avLst/>
                <a:gdLst/>
                <a:ahLst/>
                <a:cxnLst/>
                <a:rect l="l" t="t" r="r" b="b"/>
                <a:pathLst>
                  <a:path w="14860" h="10204" extrusionOk="0">
                    <a:moveTo>
                      <a:pt x="10044" y="1"/>
                    </a:moveTo>
                    <a:cubicBezTo>
                      <a:pt x="7464" y="2534"/>
                      <a:pt x="3904" y="4109"/>
                      <a:pt x="0" y="4109"/>
                    </a:cubicBezTo>
                    <a:lnTo>
                      <a:pt x="0" y="10204"/>
                    </a:lnTo>
                    <a:cubicBezTo>
                      <a:pt x="5844" y="10204"/>
                      <a:pt x="11116" y="7739"/>
                      <a:pt x="14860" y="3790"/>
                    </a:cubicBez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1201;p37">
                <a:extLst>
                  <a:ext uri="{FF2B5EF4-FFF2-40B4-BE49-F238E27FC236}">
                    <a16:creationId xmlns:a16="http://schemas.microsoft.com/office/drawing/2014/main" id="{0F94C4DE-7DBC-4346-A0DD-1B60AEA2B796}"/>
                  </a:ext>
                </a:extLst>
              </p:cNvPr>
              <p:cNvSpPr/>
              <p:nvPr/>
            </p:nvSpPr>
            <p:spPr>
              <a:xfrm>
                <a:off x="1698600" y="3578904"/>
                <a:ext cx="861555" cy="550067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7899" extrusionOk="0">
                    <a:moveTo>
                      <a:pt x="10044" y="1"/>
                    </a:moveTo>
                    <a:cubicBezTo>
                      <a:pt x="7464" y="2534"/>
                      <a:pt x="3904" y="4109"/>
                      <a:pt x="0" y="4109"/>
                    </a:cubicBezTo>
                    <a:lnTo>
                      <a:pt x="0" y="7898"/>
                    </a:lnTo>
                    <a:cubicBezTo>
                      <a:pt x="4931" y="7624"/>
                      <a:pt x="9336" y="5319"/>
                      <a:pt x="12372" y="1827"/>
                    </a:cubicBez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6DDF8F-6A31-4F5E-AD5C-94D14AC04E1B}"/>
                </a:ext>
              </a:extLst>
            </p:cNvPr>
            <p:cNvSpPr txBox="1"/>
            <p:nvPr/>
          </p:nvSpPr>
          <p:spPr>
            <a:xfrm>
              <a:off x="6428365" y="1984599"/>
              <a:ext cx="2567631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94" indent="-228594">
                <a:buFont typeface="Wingdings" panose="05000000000000000000" pitchFamily="2" charset="2"/>
                <a:buChar char="v"/>
              </a:pPr>
              <a:r>
                <a:rPr lang="fr-FR" sz="1600" dirty="0">
                  <a:latin typeface="Fira Sans"/>
                </a:rPr>
                <a:t>Définition</a:t>
              </a:r>
              <a:r>
                <a:rPr lang="fr-FR" sz="2400" dirty="0"/>
                <a:t> </a:t>
              </a:r>
              <a:r>
                <a:rPr lang="fr-FR" sz="1600" dirty="0">
                  <a:latin typeface="Fira Sans"/>
                </a:rPr>
                <a:t>du problématique</a:t>
              </a:r>
            </a:p>
            <a:p>
              <a:pPr marL="228594" indent="-228594">
                <a:buFont typeface="Wingdings" panose="05000000000000000000" pitchFamily="2" charset="2"/>
                <a:buChar char="v"/>
              </a:pPr>
              <a:r>
                <a:rPr lang="fr-FR" sz="1600" dirty="0">
                  <a:latin typeface="Fira Sans"/>
                </a:rPr>
                <a:t> présentation des solutions</a:t>
              </a:r>
            </a:p>
            <a:p>
              <a:endParaRPr lang="fr-FR" sz="1600" dirty="0">
                <a:latin typeface="Fira San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01E614-1C83-49E0-A561-0DB435384E57}"/>
                </a:ext>
              </a:extLst>
            </p:cNvPr>
            <p:cNvSpPr txBox="1"/>
            <p:nvPr/>
          </p:nvSpPr>
          <p:spPr>
            <a:xfrm>
              <a:off x="6428365" y="3286444"/>
              <a:ext cx="2463501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94" indent="-228594">
                <a:buFont typeface="Wingdings" panose="05000000000000000000" pitchFamily="2" charset="2"/>
                <a:buChar char="v"/>
              </a:pPr>
              <a:r>
                <a:rPr lang="fr-FR" sz="1600" dirty="0">
                  <a:latin typeface="Fira Sans"/>
                </a:rPr>
                <a:t>Process des données </a:t>
              </a:r>
            </a:p>
            <a:p>
              <a:pPr marL="228594" indent="-228594">
                <a:buFont typeface="Wingdings" panose="05000000000000000000" pitchFamily="2" charset="2"/>
                <a:buChar char="v"/>
              </a:pPr>
              <a:r>
                <a:rPr lang="fr-FR" sz="1600" dirty="0">
                  <a:latin typeface="Fira Sans"/>
                </a:rPr>
                <a:t>Modèle choisi Logigramme de données</a:t>
              </a:r>
            </a:p>
            <a:p>
              <a:pPr marL="228594" indent="-228594">
                <a:buFont typeface="Wingdings" panose="05000000000000000000" pitchFamily="2" charset="2"/>
                <a:buChar char="v"/>
              </a:pPr>
              <a:r>
                <a:rPr lang="fr-FR" sz="1600" dirty="0">
                  <a:latin typeface="Fira Sans"/>
                </a:rPr>
                <a:t>Automatisation de données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5631DE-C007-4128-A311-E773181C5B71}"/>
                </a:ext>
              </a:extLst>
            </p:cNvPr>
            <p:cNvSpPr txBox="1"/>
            <p:nvPr/>
          </p:nvSpPr>
          <p:spPr>
            <a:xfrm>
              <a:off x="6428365" y="4438564"/>
              <a:ext cx="243968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94" indent="-228594">
                <a:buFont typeface="Wingdings" panose="05000000000000000000" pitchFamily="2" charset="2"/>
                <a:buChar char="v"/>
              </a:pPr>
              <a:r>
                <a:rPr lang="fr-FR" sz="1600" dirty="0">
                  <a:latin typeface="Fira Sans"/>
                </a:rPr>
                <a:t>les contraintes et les limites</a:t>
              </a:r>
            </a:p>
          </p:txBody>
        </p:sp>
        <p:pic>
          <p:nvPicPr>
            <p:cNvPr id="52" name="Image 46">
              <a:extLst>
                <a:ext uri="{FF2B5EF4-FFF2-40B4-BE49-F238E27FC236}">
                  <a16:creationId xmlns:a16="http://schemas.microsoft.com/office/drawing/2014/main" id="{CB19A968-F9BA-4821-85EA-54327378B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3716" y="3149838"/>
              <a:ext cx="399462" cy="503604"/>
            </a:xfrm>
            <a:prstGeom prst="rect">
              <a:avLst/>
            </a:prstGeom>
          </p:spPr>
        </p:pic>
        <p:pic>
          <p:nvPicPr>
            <p:cNvPr id="54" name="Picture 2" descr="Introduction - Icônes les communications gratuites">
              <a:extLst>
                <a:ext uri="{FF2B5EF4-FFF2-40B4-BE49-F238E27FC236}">
                  <a16:creationId xmlns:a16="http://schemas.microsoft.com/office/drawing/2014/main" id="{4DA605B0-648C-4164-9338-E6CBB6F15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088" y="1026613"/>
              <a:ext cx="595894" cy="595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Conclusion - Icônes la technologie gratuites">
              <a:extLst>
                <a:ext uri="{FF2B5EF4-FFF2-40B4-BE49-F238E27FC236}">
                  <a16:creationId xmlns:a16="http://schemas.microsoft.com/office/drawing/2014/main" id="{5E0B8035-950D-43EE-8FF2-661C117D4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639" y="4163029"/>
              <a:ext cx="538849" cy="5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Gestion de projet - Icônes la technologie gratuites">
              <a:extLst>
                <a:ext uri="{FF2B5EF4-FFF2-40B4-BE49-F238E27FC236}">
                  <a16:creationId xmlns:a16="http://schemas.microsoft.com/office/drawing/2014/main" id="{0458C84B-5746-4659-BB01-983EB6E8BD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484" y="2305182"/>
              <a:ext cx="984938" cy="984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4A8D681-2C65-EC16-D4CA-5C2838AD3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814" y="2669377"/>
            <a:ext cx="776759" cy="77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10447D-7783-9DAF-6837-369743ADD774}"/>
              </a:ext>
            </a:extLst>
          </p:cNvPr>
          <p:cNvSpPr/>
          <p:nvPr/>
        </p:nvSpPr>
        <p:spPr>
          <a:xfrm>
            <a:off x="316456" y="279773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04F5D3-630C-4E3C-878F-FD89D2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15" y="200062"/>
            <a:ext cx="9949031" cy="82869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fr-FR" sz="3733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Bodoni MT" panose="02070603080606020203" pitchFamily="18" charset="0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290D6-C7AF-410F-A14B-65DB9B8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B0842F-5194-D5E1-4A22-B08E1262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1054153"/>
            <a:ext cx="6782411" cy="48066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6A3F7B-4091-6DE2-F0AD-00907F207BA1}"/>
              </a:ext>
            </a:extLst>
          </p:cNvPr>
          <p:cNvSpPr txBox="1"/>
          <p:nvPr/>
        </p:nvSpPr>
        <p:spPr>
          <a:xfrm>
            <a:off x="509194" y="1980158"/>
            <a:ext cx="39725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0" i="0" dirty="0">
                <a:solidFill>
                  <a:schemeClr val="tx1"/>
                </a:solidFill>
                <a:effectLst/>
                <a:latin typeface="Söhne"/>
              </a:rPr>
              <a:t>Capgemini conçoit et déploie des solutions </a:t>
            </a:r>
          </a:p>
          <a:p>
            <a:pPr algn="ctr"/>
            <a:r>
              <a:rPr lang="fr-FR" sz="2400" b="0" i="0" dirty="0">
                <a:solidFill>
                  <a:schemeClr val="tx1"/>
                </a:solidFill>
                <a:effectLst/>
                <a:latin typeface="Söhne"/>
              </a:rPr>
              <a:t>d'affaires, technologiques et numériques sur mesure, répondant à leurs besoins tout en apportant innovation et compétitivité.</a:t>
            </a: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3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10447D-7783-9DAF-6837-369743ADD774}"/>
              </a:ext>
            </a:extLst>
          </p:cNvPr>
          <p:cNvSpPr/>
          <p:nvPr/>
        </p:nvSpPr>
        <p:spPr>
          <a:xfrm>
            <a:off x="316456" y="260723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04F5D3-630C-4E3C-878F-FD89D2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15" y="200062"/>
            <a:ext cx="9949031" cy="82869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fr-FR" sz="3733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Bodoni MT" panose="02070603080606020203" pitchFamily="18" charset="0"/>
              </a:rPr>
              <a:t>Contexte du Projet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290D6-C7AF-410F-A14B-65DB9B8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C9D659-CD0C-EBF1-BF5D-0F007A51812C}"/>
              </a:ext>
            </a:extLst>
          </p:cNvPr>
          <p:cNvSpPr txBox="1"/>
          <p:nvPr/>
        </p:nvSpPr>
        <p:spPr>
          <a:xfrm>
            <a:off x="3752850" y="1456642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Problimatique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F79DBD-FF67-7F34-8FB4-4DCFF21F5B47}"/>
              </a:ext>
            </a:extLst>
          </p:cNvPr>
          <p:cNvSpPr txBox="1"/>
          <p:nvPr/>
        </p:nvSpPr>
        <p:spPr>
          <a:xfrm>
            <a:off x="3752850" y="268353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D0E4A0-98B7-B549-5041-F2AA564C3640}"/>
              </a:ext>
            </a:extLst>
          </p:cNvPr>
          <p:cNvSpPr txBox="1"/>
          <p:nvPr/>
        </p:nvSpPr>
        <p:spPr>
          <a:xfrm>
            <a:off x="1572126" y="2514257"/>
            <a:ext cx="9047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Développement d’un module en apprentissage automatique capable de vérifier si les phrases fournies par les utilisateurs sont grammaticalement et techniquement correctes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25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10447D-7783-9DAF-6837-369743ADD774}"/>
              </a:ext>
            </a:extLst>
          </p:cNvPr>
          <p:cNvSpPr/>
          <p:nvPr/>
        </p:nvSpPr>
        <p:spPr>
          <a:xfrm>
            <a:off x="316456" y="260723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04F5D3-630C-4E3C-878F-FD89D2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15" y="200062"/>
            <a:ext cx="9949031" cy="82869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fr-FR" sz="3733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Bodoni MT" panose="02070603080606020203" pitchFamily="18" charset="0"/>
              </a:rPr>
              <a:t>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290D6-C7AF-410F-A14B-65DB9B8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F79DBD-FF67-7F34-8FB4-4DCFF21F5B47}"/>
              </a:ext>
            </a:extLst>
          </p:cNvPr>
          <p:cNvSpPr txBox="1"/>
          <p:nvPr/>
        </p:nvSpPr>
        <p:spPr>
          <a:xfrm>
            <a:off x="3752850" y="268353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B76036-F8F8-70DB-02E0-4BD05183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71" y="2036410"/>
            <a:ext cx="8314657" cy="3620368"/>
          </a:xfrm>
          <a:prstGeom prst="rect">
            <a:avLst/>
          </a:prstGeo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CAEB541-865B-B923-F998-A29610DB03C5}"/>
              </a:ext>
            </a:extLst>
          </p:cNvPr>
          <p:cNvSpPr txBox="1"/>
          <p:nvPr/>
        </p:nvSpPr>
        <p:spPr>
          <a:xfrm>
            <a:off x="3752850" y="1201222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Processus</a:t>
            </a:r>
            <a:r>
              <a:rPr lang="en-US" sz="2800" b="1" dirty="0"/>
              <a:t> des </a:t>
            </a:r>
            <a:r>
              <a:rPr lang="en-US" sz="2800" b="1" dirty="0" err="1"/>
              <a:t>donnees</a:t>
            </a:r>
            <a:r>
              <a:rPr lang="en-US" sz="2800" b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77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10447D-7783-9DAF-6837-369743ADD774}"/>
              </a:ext>
            </a:extLst>
          </p:cNvPr>
          <p:cNvSpPr/>
          <p:nvPr/>
        </p:nvSpPr>
        <p:spPr>
          <a:xfrm>
            <a:off x="316455" y="260248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LSTM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04F5D3-630C-4E3C-878F-FD89D2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15" y="200062"/>
            <a:ext cx="9949031" cy="82869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fr-FR" sz="3733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Bodoni MT" panose="02070603080606020203" pitchFamily="18" charset="0"/>
              </a:rPr>
              <a:t>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290D6-C7AF-410F-A14B-65DB9B8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F79DBD-FF67-7F34-8FB4-4DCFF21F5B47}"/>
              </a:ext>
            </a:extLst>
          </p:cNvPr>
          <p:cNvSpPr txBox="1"/>
          <p:nvPr/>
        </p:nvSpPr>
        <p:spPr>
          <a:xfrm>
            <a:off x="3752850" y="268353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AEB541-865B-B923-F998-A29610DB03C5}"/>
              </a:ext>
            </a:extLst>
          </p:cNvPr>
          <p:cNvSpPr txBox="1"/>
          <p:nvPr/>
        </p:nvSpPr>
        <p:spPr>
          <a:xfrm>
            <a:off x="3656480" y="1000151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Model </a:t>
            </a:r>
            <a:r>
              <a:rPr lang="en-US" sz="2800" b="1" dirty="0" err="1"/>
              <a:t>choisi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3E00BF-8FED-F66D-8790-58A4D66CE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57" y="1918567"/>
            <a:ext cx="5937885" cy="4029710"/>
          </a:xfrm>
          <a:prstGeom prst="rect">
            <a:avLst/>
          </a:prstGeom>
          <a:noFill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92D260-1970-6CD3-A0C3-D91051D1B393}"/>
              </a:ext>
            </a:extLst>
          </p:cNvPr>
          <p:cNvSpPr txBox="1"/>
          <p:nvPr/>
        </p:nvSpPr>
        <p:spPr>
          <a:xfrm>
            <a:off x="715721" y="3574301"/>
            <a:ext cx="49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LSTM:Long</a:t>
            </a:r>
            <a:r>
              <a:rPr lang="fr-F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Short-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Term</a:t>
            </a:r>
            <a:r>
              <a:rPr lang="fr-F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Memory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8079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10447D-7783-9DAF-6837-369743ADD774}"/>
              </a:ext>
            </a:extLst>
          </p:cNvPr>
          <p:cNvSpPr/>
          <p:nvPr/>
        </p:nvSpPr>
        <p:spPr>
          <a:xfrm>
            <a:off x="316455" y="260248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04F5D3-630C-4E3C-878F-FD89D2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15" y="200062"/>
            <a:ext cx="9949031" cy="82869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fr-FR" sz="3733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Bodoni MT" panose="02070603080606020203" pitchFamily="18" charset="0"/>
              </a:rPr>
              <a:t>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290D6-C7AF-410F-A14B-65DB9B8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AEB541-865B-B923-F998-A29610DB03C5}"/>
              </a:ext>
            </a:extLst>
          </p:cNvPr>
          <p:cNvSpPr txBox="1"/>
          <p:nvPr/>
        </p:nvSpPr>
        <p:spPr>
          <a:xfrm>
            <a:off x="3656480" y="1000151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Logigramme</a:t>
            </a:r>
            <a:r>
              <a:rPr lang="en-US" sz="2800" b="1" dirty="0"/>
              <a:t> </a:t>
            </a:r>
            <a:r>
              <a:rPr lang="en-US" sz="2800" b="1" dirty="0" err="1"/>
              <a:t>d’outil</a:t>
            </a:r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09B33AC-5308-DB6E-C7C7-F61D5EC19EE1}"/>
              </a:ext>
            </a:extLst>
          </p:cNvPr>
          <p:cNvGrpSpPr/>
          <p:nvPr/>
        </p:nvGrpSpPr>
        <p:grpSpPr>
          <a:xfrm>
            <a:off x="442723" y="1693890"/>
            <a:ext cx="10988899" cy="4189270"/>
            <a:chOff x="0" y="0"/>
            <a:chExt cx="5929533" cy="8391378"/>
          </a:xfrm>
        </p:grpSpPr>
        <p:cxnSp>
          <p:nvCxnSpPr>
            <p:cNvPr id="8" name="Connecteur : en angle 7">
              <a:extLst>
                <a:ext uri="{FF2B5EF4-FFF2-40B4-BE49-F238E27FC236}">
                  <a16:creationId xmlns:a16="http://schemas.microsoft.com/office/drawing/2014/main" id="{6A0B3413-778F-F52B-3D39-08B92E0ED16C}"/>
                </a:ext>
              </a:extLst>
            </p:cNvPr>
            <p:cNvCxnSpPr/>
            <p:nvPr/>
          </p:nvCxnSpPr>
          <p:spPr>
            <a:xfrm flipH="1">
              <a:off x="2995246" y="7294098"/>
              <a:ext cx="275492" cy="589866"/>
            </a:xfrm>
            <a:prstGeom prst="bentConnector3">
              <a:avLst>
                <a:gd name="adj1" fmla="val 1003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2E07A3DD-6C9B-6BC2-88AD-298615BE134B}"/>
                </a:ext>
              </a:extLst>
            </p:cNvPr>
            <p:cNvCxnSpPr/>
            <p:nvPr/>
          </p:nvCxnSpPr>
          <p:spPr>
            <a:xfrm flipH="1">
              <a:off x="2988212" y="5542671"/>
              <a:ext cx="402101" cy="871806"/>
            </a:xfrm>
            <a:prstGeom prst="bentConnector3">
              <a:avLst>
                <a:gd name="adj1" fmla="val 1003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osange 10">
              <a:extLst>
                <a:ext uri="{FF2B5EF4-FFF2-40B4-BE49-F238E27FC236}">
                  <a16:creationId xmlns:a16="http://schemas.microsoft.com/office/drawing/2014/main" id="{913E962C-402B-57B0-96EC-B0F515F1044F}"/>
                </a:ext>
              </a:extLst>
            </p:cNvPr>
            <p:cNvSpPr/>
            <p:nvPr/>
          </p:nvSpPr>
          <p:spPr>
            <a:xfrm>
              <a:off x="2164373" y="4999013"/>
              <a:ext cx="1626870" cy="789842"/>
            </a:xfrm>
            <a:prstGeom prst="diamond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Ajouter les données</a:t>
              </a:r>
              <a:endParaRPr lang="fr-FR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osange 11">
              <a:extLst>
                <a:ext uri="{FF2B5EF4-FFF2-40B4-BE49-F238E27FC236}">
                  <a16:creationId xmlns:a16="http://schemas.microsoft.com/office/drawing/2014/main" id="{3DC33270-12E0-2742-E41F-283892B5F399}"/>
                </a:ext>
              </a:extLst>
            </p:cNvPr>
            <p:cNvSpPr/>
            <p:nvPr/>
          </p:nvSpPr>
          <p:spPr>
            <a:xfrm>
              <a:off x="1981493" y="6462053"/>
              <a:ext cx="2030388" cy="965689"/>
            </a:xfrm>
            <a:prstGeom prst="diamond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Réentrainement du modèle</a:t>
              </a:r>
              <a:endParaRPr lang="fr-FR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Connecteur : en angle 12">
              <a:extLst>
                <a:ext uri="{FF2B5EF4-FFF2-40B4-BE49-F238E27FC236}">
                  <a16:creationId xmlns:a16="http://schemas.microsoft.com/office/drawing/2014/main" id="{9FEBD8D3-DF74-46AF-68F7-4C61A68C10B2}"/>
                </a:ext>
              </a:extLst>
            </p:cNvPr>
            <p:cNvCxnSpPr/>
            <p:nvPr/>
          </p:nvCxnSpPr>
          <p:spPr>
            <a:xfrm flipH="1">
              <a:off x="3843411" y="5348654"/>
              <a:ext cx="742950" cy="45085"/>
            </a:xfrm>
            <a:prstGeom prst="bentConnector3">
              <a:avLst>
                <a:gd name="adj1" fmla="val -10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FA84AAE1-B5B9-0E3B-259D-5F6873715309}"/>
                </a:ext>
              </a:extLst>
            </p:cNvPr>
            <p:cNvSpPr/>
            <p:nvPr/>
          </p:nvSpPr>
          <p:spPr>
            <a:xfrm>
              <a:off x="4206240" y="5113606"/>
              <a:ext cx="878840" cy="499110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Ouvrir le fichier txt  </a:t>
              </a:r>
              <a:endParaRPr lang="fr-FR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9DC2C5BA-5F58-0547-65A4-64A6346CAD27}"/>
                </a:ext>
              </a:extLst>
            </p:cNvPr>
            <p:cNvCxnSpPr/>
            <p:nvPr/>
          </p:nvCxnSpPr>
          <p:spPr>
            <a:xfrm>
              <a:off x="1378634" y="5289452"/>
              <a:ext cx="776312" cy="97350"/>
            </a:xfrm>
            <a:prstGeom prst="bentConnector3">
              <a:avLst>
                <a:gd name="adj1" fmla="val 122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B4CD7DD-6E3F-1CD0-EE36-9C79EFAEF795}"/>
                </a:ext>
              </a:extLst>
            </p:cNvPr>
            <p:cNvSpPr/>
            <p:nvPr/>
          </p:nvSpPr>
          <p:spPr>
            <a:xfrm>
              <a:off x="717452" y="5141741"/>
              <a:ext cx="1061525" cy="485140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Les données valide ou non ?</a:t>
              </a:r>
              <a:endParaRPr lang="fr-FR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necteur : en angle 17">
              <a:extLst>
                <a:ext uri="{FF2B5EF4-FFF2-40B4-BE49-F238E27FC236}">
                  <a16:creationId xmlns:a16="http://schemas.microsoft.com/office/drawing/2014/main" id="{0E8834A2-FB34-D9A7-F0E4-3A29EB07E1BC}"/>
                </a:ext>
              </a:extLst>
            </p:cNvPr>
            <p:cNvCxnSpPr/>
            <p:nvPr/>
          </p:nvCxnSpPr>
          <p:spPr>
            <a:xfrm flipH="1">
              <a:off x="4026291" y="6903134"/>
              <a:ext cx="742950" cy="45085"/>
            </a:xfrm>
            <a:prstGeom prst="bentConnector3">
              <a:avLst>
                <a:gd name="adj1" fmla="val -10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E9F09DE-4635-0FC5-4A65-8ABB884502FA}"/>
                </a:ext>
              </a:extLst>
            </p:cNvPr>
            <p:cNvSpPr/>
            <p:nvPr/>
          </p:nvSpPr>
          <p:spPr>
            <a:xfrm>
              <a:off x="4389120" y="6703255"/>
              <a:ext cx="1062111" cy="499110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Faire appel au fichier Excel  </a:t>
              </a:r>
              <a:endParaRPr lang="fr-FR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Connecteur : en angle 19">
              <a:extLst>
                <a:ext uri="{FF2B5EF4-FFF2-40B4-BE49-F238E27FC236}">
                  <a16:creationId xmlns:a16="http://schemas.microsoft.com/office/drawing/2014/main" id="{3159BD30-0C46-B683-B0A4-3629FF4D910F}"/>
                </a:ext>
              </a:extLst>
            </p:cNvPr>
            <p:cNvCxnSpPr/>
            <p:nvPr/>
          </p:nvCxnSpPr>
          <p:spPr>
            <a:xfrm>
              <a:off x="1160585" y="6843932"/>
              <a:ext cx="775970" cy="97155"/>
            </a:xfrm>
            <a:prstGeom prst="bentConnector3">
              <a:avLst>
                <a:gd name="adj1" fmla="val 122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00F8A88-FDE4-030F-5834-50AE0D01D4DD}"/>
                </a:ext>
              </a:extLst>
            </p:cNvPr>
            <p:cNvSpPr/>
            <p:nvPr/>
          </p:nvSpPr>
          <p:spPr>
            <a:xfrm>
              <a:off x="337625" y="6696221"/>
              <a:ext cx="1222863" cy="485140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Création du modèle séquentiel</a:t>
              </a:r>
              <a:endParaRPr lang="fr-FR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0455057-7059-A74A-6C62-3159D3A603A3}"/>
                </a:ext>
              </a:extLst>
            </p:cNvPr>
            <p:cNvSpPr/>
            <p:nvPr/>
          </p:nvSpPr>
          <p:spPr>
            <a:xfrm>
              <a:off x="2560320" y="7899009"/>
              <a:ext cx="899942" cy="492369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Sauvegarder le modèle</a:t>
              </a:r>
              <a:endParaRPr lang="fr-FR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719ECED-A11C-DF90-D1D2-6095BC327CEC}"/>
                </a:ext>
              </a:extLst>
            </p:cNvPr>
            <p:cNvGrpSpPr/>
            <p:nvPr/>
          </p:nvGrpSpPr>
          <p:grpSpPr>
            <a:xfrm>
              <a:off x="0" y="0"/>
              <a:ext cx="5929533" cy="4965895"/>
              <a:chOff x="0" y="0"/>
              <a:chExt cx="5929533" cy="4965895"/>
            </a:xfrm>
          </p:grpSpPr>
          <p:cxnSp>
            <p:nvCxnSpPr>
              <p:cNvPr id="24" name="Connecteur : en angle 23">
                <a:extLst>
                  <a:ext uri="{FF2B5EF4-FFF2-40B4-BE49-F238E27FC236}">
                    <a16:creationId xmlns:a16="http://schemas.microsoft.com/office/drawing/2014/main" id="{364169E2-CC65-2ABC-871D-4589D9F565FD}"/>
                  </a:ext>
                </a:extLst>
              </p:cNvPr>
              <p:cNvCxnSpPr/>
              <p:nvPr/>
            </p:nvCxnSpPr>
            <p:spPr>
              <a:xfrm flipH="1">
                <a:off x="2967111" y="2778369"/>
                <a:ext cx="385005" cy="2187526"/>
              </a:xfrm>
              <a:prstGeom prst="bentConnector3">
                <a:avLst>
                  <a:gd name="adj1" fmla="val 10034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 : en angle 24">
                <a:extLst>
                  <a:ext uri="{FF2B5EF4-FFF2-40B4-BE49-F238E27FC236}">
                    <a16:creationId xmlns:a16="http://schemas.microsoft.com/office/drawing/2014/main" id="{544C638B-F72A-9402-24A8-2D5F2F20B7FD}"/>
                  </a:ext>
                </a:extLst>
              </p:cNvPr>
              <p:cNvCxnSpPr/>
              <p:nvPr/>
            </p:nvCxnSpPr>
            <p:spPr>
              <a:xfrm flipH="1">
                <a:off x="3013417" y="544537"/>
                <a:ext cx="743390" cy="45719"/>
              </a:xfrm>
              <a:prstGeom prst="bentConnector3">
                <a:avLst>
                  <a:gd name="adj1" fmla="val -106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 : en angle 25">
                <a:extLst>
                  <a:ext uri="{FF2B5EF4-FFF2-40B4-BE49-F238E27FC236}">
                    <a16:creationId xmlns:a16="http://schemas.microsoft.com/office/drawing/2014/main" id="{CEFF61CF-F442-7718-DD85-A59E7DA4C5CF}"/>
                  </a:ext>
                </a:extLst>
              </p:cNvPr>
              <p:cNvCxnSpPr/>
              <p:nvPr/>
            </p:nvCxnSpPr>
            <p:spPr>
              <a:xfrm flipH="1">
                <a:off x="1679917" y="2546252"/>
                <a:ext cx="402101" cy="871806"/>
              </a:xfrm>
              <a:prstGeom prst="bentConnector3">
                <a:avLst>
                  <a:gd name="adj1" fmla="val 10034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 : en angle 26">
                <a:extLst>
                  <a:ext uri="{FF2B5EF4-FFF2-40B4-BE49-F238E27FC236}">
                    <a16:creationId xmlns:a16="http://schemas.microsoft.com/office/drawing/2014/main" id="{E5848FAB-918D-DCF2-54CD-78E1DB9831CD}"/>
                  </a:ext>
                </a:extLst>
              </p:cNvPr>
              <p:cNvCxnSpPr/>
              <p:nvPr/>
            </p:nvCxnSpPr>
            <p:spPr>
              <a:xfrm>
                <a:off x="4909625" y="3713871"/>
                <a:ext cx="611944" cy="274320"/>
              </a:xfrm>
              <a:prstGeom prst="bentConnector3">
                <a:avLst>
                  <a:gd name="adj1" fmla="val 10034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 : en angle 27">
                <a:extLst>
                  <a:ext uri="{FF2B5EF4-FFF2-40B4-BE49-F238E27FC236}">
                    <a16:creationId xmlns:a16="http://schemas.microsoft.com/office/drawing/2014/main" id="{38831B74-CB15-8C0B-DBDE-EC8D19CE6FC9}"/>
                  </a:ext>
                </a:extLst>
              </p:cNvPr>
              <p:cNvCxnSpPr/>
              <p:nvPr/>
            </p:nvCxnSpPr>
            <p:spPr>
              <a:xfrm flipH="1">
                <a:off x="4254305" y="2567354"/>
                <a:ext cx="275492" cy="589866"/>
              </a:xfrm>
              <a:prstGeom prst="bentConnector3">
                <a:avLst>
                  <a:gd name="adj1" fmla="val 10034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 : en angle 28">
                <a:extLst>
                  <a:ext uri="{FF2B5EF4-FFF2-40B4-BE49-F238E27FC236}">
                    <a16:creationId xmlns:a16="http://schemas.microsoft.com/office/drawing/2014/main" id="{02F3302B-E873-19EF-1FB6-33A647965867}"/>
                  </a:ext>
                </a:extLst>
              </p:cNvPr>
              <p:cNvCxnSpPr/>
              <p:nvPr/>
            </p:nvCxnSpPr>
            <p:spPr>
              <a:xfrm>
                <a:off x="450166" y="2525151"/>
                <a:ext cx="776312" cy="97350"/>
              </a:xfrm>
              <a:prstGeom prst="bentConnector3">
                <a:avLst>
                  <a:gd name="adj1" fmla="val 1227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 : en angle 29">
                <a:extLst>
                  <a:ext uri="{FF2B5EF4-FFF2-40B4-BE49-F238E27FC236}">
                    <a16:creationId xmlns:a16="http://schemas.microsoft.com/office/drawing/2014/main" id="{6EC01975-99B8-1CA6-6B47-A1B4C11A2B2A}"/>
                  </a:ext>
                </a:extLst>
              </p:cNvPr>
              <p:cNvCxnSpPr/>
              <p:nvPr/>
            </p:nvCxnSpPr>
            <p:spPr>
              <a:xfrm flipH="1">
                <a:off x="2981178" y="1427871"/>
                <a:ext cx="402101" cy="871806"/>
              </a:xfrm>
              <a:prstGeom prst="bentConnector3">
                <a:avLst>
                  <a:gd name="adj1" fmla="val 10034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 : en angle 30">
                <a:extLst>
                  <a:ext uri="{FF2B5EF4-FFF2-40B4-BE49-F238E27FC236}">
                    <a16:creationId xmlns:a16="http://schemas.microsoft.com/office/drawing/2014/main" id="{F1D93C2A-AE37-6DD4-EF9F-899C3CBAC41C}"/>
                  </a:ext>
                </a:extLst>
              </p:cNvPr>
              <p:cNvCxnSpPr/>
              <p:nvPr/>
            </p:nvCxnSpPr>
            <p:spPr>
              <a:xfrm>
                <a:off x="3777175" y="1118381"/>
                <a:ext cx="776312" cy="97350"/>
              </a:xfrm>
              <a:prstGeom prst="bentConnector3">
                <a:avLst>
                  <a:gd name="adj1" fmla="val 48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 : en angle 31">
                <a:extLst>
                  <a:ext uri="{FF2B5EF4-FFF2-40B4-BE49-F238E27FC236}">
                    <a16:creationId xmlns:a16="http://schemas.microsoft.com/office/drawing/2014/main" id="{EB25C522-8F74-3A0D-A6E8-12C4B2E898EA}"/>
                  </a:ext>
                </a:extLst>
              </p:cNvPr>
              <p:cNvCxnSpPr/>
              <p:nvPr/>
            </p:nvCxnSpPr>
            <p:spPr>
              <a:xfrm>
                <a:off x="1062111" y="1111348"/>
                <a:ext cx="776312" cy="97350"/>
              </a:xfrm>
              <a:prstGeom prst="bentConnector3">
                <a:avLst>
                  <a:gd name="adj1" fmla="val 1227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BB34ECA-1664-08B8-121D-35B393B13300}"/>
                  </a:ext>
                </a:extLst>
              </p:cNvPr>
              <p:cNvSpPr/>
              <p:nvPr/>
            </p:nvSpPr>
            <p:spPr>
              <a:xfrm>
                <a:off x="2398542" y="0"/>
                <a:ext cx="1118039" cy="337624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Libellé proposé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osange 33">
                <a:extLst>
                  <a:ext uri="{FF2B5EF4-FFF2-40B4-BE49-F238E27FC236}">
                    <a16:creationId xmlns:a16="http://schemas.microsoft.com/office/drawing/2014/main" id="{423A0761-48F8-8865-7780-A12D8EFF7EB1}"/>
                  </a:ext>
                </a:extLst>
              </p:cNvPr>
              <p:cNvSpPr/>
              <p:nvPr/>
            </p:nvSpPr>
            <p:spPr>
              <a:xfrm>
                <a:off x="1819715" y="792773"/>
                <a:ext cx="2311351" cy="825012"/>
              </a:xfrm>
              <a:prstGeom prst="diamond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Correcte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linguistiquement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?</a:t>
                </a:r>
                <a:endParaRPr lang="fr-FR" sz="11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1583F2A8-E844-F29D-4568-7AE4571B16D5}"/>
                  </a:ext>
                </a:extLst>
              </p:cNvPr>
              <p:cNvSpPr/>
              <p:nvPr/>
            </p:nvSpPr>
            <p:spPr>
              <a:xfrm>
                <a:off x="4557932" y="970671"/>
                <a:ext cx="879231" cy="499403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Donner les suggestions 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Connecteur : en angle 35">
                <a:extLst>
                  <a:ext uri="{FF2B5EF4-FFF2-40B4-BE49-F238E27FC236}">
                    <a16:creationId xmlns:a16="http://schemas.microsoft.com/office/drawing/2014/main" id="{EDF2FF26-5221-8301-44C8-347BB5384833}"/>
                  </a:ext>
                </a:extLst>
              </p:cNvPr>
              <p:cNvCxnSpPr/>
              <p:nvPr/>
            </p:nvCxnSpPr>
            <p:spPr>
              <a:xfrm flipH="1">
                <a:off x="2960077" y="337624"/>
                <a:ext cx="459594" cy="471268"/>
              </a:xfrm>
              <a:prstGeom prst="bentConnector3">
                <a:avLst>
                  <a:gd name="adj1" fmla="val 10034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1F97C287-F64E-1CE4-8C6F-BFB9349656FA}"/>
                  </a:ext>
                </a:extLst>
              </p:cNvPr>
              <p:cNvSpPr/>
              <p:nvPr/>
            </p:nvSpPr>
            <p:spPr>
              <a:xfrm>
                <a:off x="3727938" y="443132"/>
                <a:ext cx="879231" cy="288388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Revérifier 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Connecteur : en angle 37">
                <a:extLst>
                  <a:ext uri="{FF2B5EF4-FFF2-40B4-BE49-F238E27FC236}">
                    <a16:creationId xmlns:a16="http://schemas.microsoft.com/office/drawing/2014/main" id="{B4490294-50DA-6924-C983-0ECCF671EB84}"/>
                  </a:ext>
                </a:extLst>
              </p:cNvPr>
              <p:cNvCxnSpPr/>
              <p:nvPr/>
            </p:nvCxnSpPr>
            <p:spPr>
              <a:xfrm flipH="1" flipV="1">
                <a:off x="4645269" y="589671"/>
                <a:ext cx="791503" cy="620150"/>
              </a:xfrm>
              <a:prstGeom prst="bentConnector3">
                <a:avLst>
                  <a:gd name="adj1" fmla="val -7221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 : en angle 38">
                <a:extLst>
                  <a:ext uri="{FF2B5EF4-FFF2-40B4-BE49-F238E27FC236}">
                    <a16:creationId xmlns:a16="http://schemas.microsoft.com/office/drawing/2014/main" id="{F0DFB7B7-AC7D-8A12-8666-1F88AAFE9824}"/>
                  </a:ext>
                </a:extLst>
              </p:cNvPr>
              <p:cNvCxnSpPr/>
              <p:nvPr/>
            </p:nvCxnSpPr>
            <p:spPr>
              <a:xfrm flipH="1">
                <a:off x="4680438" y="2577318"/>
                <a:ext cx="743390" cy="45719"/>
              </a:xfrm>
              <a:prstGeom prst="bentConnector3">
                <a:avLst>
                  <a:gd name="adj1" fmla="val -106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E4B50E9A-6451-36A1-379D-F0609DDD878E}"/>
                  </a:ext>
                </a:extLst>
              </p:cNvPr>
              <p:cNvSpPr/>
              <p:nvPr/>
            </p:nvSpPr>
            <p:spPr>
              <a:xfrm>
                <a:off x="281354" y="991772"/>
                <a:ext cx="998806" cy="485336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Faire Appel au LanguageTool 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CDBFCD1C-BFC7-1628-17B6-A52BEE904078}"/>
                  </a:ext>
                </a:extLst>
              </p:cNvPr>
              <p:cNvSpPr/>
              <p:nvPr/>
            </p:nvSpPr>
            <p:spPr>
              <a:xfrm>
                <a:off x="2229729" y="2314135"/>
                <a:ext cx="1469879" cy="618979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fr-FR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Ajouter les données et réentrainement du modèle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3513E9F1-D9DF-9E41-67ED-1126221214A2}"/>
                  </a:ext>
                </a:extLst>
              </p:cNvPr>
              <p:cNvSpPr/>
              <p:nvPr/>
            </p:nvSpPr>
            <p:spPr>
              <a:xfrm>
                <a:off x="1230923" y="2482948"/>
                <a:ext cx="879231" cy="288388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Similarité 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E799920E-A922-B81D-EF7D-7D8CBE3E07CC}"/>
                  </a:ext>
                </a:extLst>
              </p:cNvPr>
              <p:cNvSpPr/>
              <p:nvPr/>
            </p:nvSpPr>
            <p:spPr>
              <a:xfrm>
                <a:off x="3812345" y="2468880"/>
                <a:ext cx="879231" cy="288388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Prédiction 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Connecteur : en angle 43">
                <a:extLst>
                  <a:ext uri="{FF2B5EF4-FFF2-40B4-BE49-F238E27FC236}">
                    <a16:creationId xmlns:a16="http://schemas.microsoft.com/office/drawing/2014/main" id="{B7992301-18F4-8F88-A540-B26EEF04E6EE}"/>
                  </a:ext>
                </a:extLst>
              </p:cNvPr>
              <p:cNvCxnSpPr/>
              <p:nvPr/>
            </p:nvCxnSpPr>
            <p:spPr>
              <a:xfrm flipH="1">
                <a:off x="1665849" y="1997612"/>
                <a:ext cx="1294179" cy="464136"/>
              </a:xfrm>
              <a:prstGeom prst="bentConnector3">
                <a:avLst>
                  <a:gd name="adj1" fmla="val 10034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 : en angle 44">
                <a:extLst>
                  <a:ext uri="{FF2B5EF4-FFF2-40B4-BE49-F238E27FC236}">
                    <a16:creationId xmlns:a16="http://schemas.microsoft.com/office/drawing/2014/main" id="{835E2A45-96DB-71F9-DB08-62F843DCFA98}"/>
                  </a:ext>
                </a:extLst>
              </p:cNvPr>
              <p:cNvCxnSpPr/>
              <p:nvPr/>
            </p:nvCxnSpPr>
            <p:spPr>
              <a:xfrm>
                <a:off x="2961249" y="1997612"/>
                <a:ext cx="1294228" cy="463550"/>
              </a:xfrm>
              <a:prstGeom prst="bentConnector3">
                <a:avLst>
                  <a:gd name="adj1" fmla="val 9977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DD7C92-AF7C-5715-A4B0-E2B491B78A34}"/>
                  </a:ext>
                </a:extLst>
              </p:cNvPr>
              <p:cNvSpPr/>
              <p:nvPr/>
            </p:nvSpPr>
            <p:spPr>
              <a:xfrm>
                <a:off x="5050302" y="2370406"/>
                <a:ext cx="879231" cy="499403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Faire appel au modèle 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D67A2DB3-F1B0-31A4-762C-1B1A28A5E7D0}"/>
                  </a:ext>
                </a:extLst>
              </p:cNvPr>
              <p:cNvSpPr/>
              <p:nvPr/>
            </p:nvSpPr>
            <p:spPr>
              <a:xfrm>
                <a:off x="0" y="2356338"/>
                <a:ext cx="1055077" cy="499110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Données des phrases valides 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osange 47">
                <a:extLst>
                  <a:ext uri="{FF2B5EF4-FFF2-40B4-BE49-F238E27FC236}">
                    <a16:creationId xmlns:a16="http://schemas.microsoft.com/office/drawing/2014/main" id="{82976007-62F0-7AE4-6EB9-EE9BE39C4179}"/>
                  </a:ext>
                </a:extLst>
              </p:cNvPr>
              <p:cNvSpPr/>
              <p:nvPr/>
            </p:nvSpPr>
            <p:spPr>
              <a:xfrm>
                <a:off x="3458601" y="3163179"/>
                <a:ext cx="1619836" cy="1099331"/>
              </a:xfrm>
              <a:prstGeom prst="diamond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fr-FR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Plus proche à etre valide ?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9035A4CC-022D-3679-79DB-2ED9A3E97C3E}"/>
                  </a:ext>
                </a:extLst>
              </p:cNvPr>
              <p:cNvSpPr/>
              <p:nvPr/>
            </p:nvSpPr>
            <p:spPr>
              <a:xfrm>
                <a:off x="5050302" y="4002258"/>
                <a:ext cx="879231" cy="295422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B04E6039-DD1A-97DE-A2B8-385F01FEDEF6}"/>
                  </a:ext>
                </a:extLst>
              </p:cNvPr>
              <p:cNvSpPr/>
              <p:nvPr/>
            </p:nvSpPr>
            <p:spPr>
              <a:xfrm>
                <a:off x="928468" y="3425483"/>
                <a:ext cx="1469879" cy="794825"/>
              </a:xfrm>
              <a:prstGeom prst="roundRect">
                <a:avLst/>
              </a:prstGeom>
              <a:solidFill>
                <a:srgbClr val="00B0F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fr-FR" sz="1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Donner le numéro, La phrase plus similaire avec le pourcentage de similarité </a:t>
                </a:r>
                <a:endParaRPr lang="fr-FR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Zone de texte 2">
                <a:extLst>
                  <a:ext uri="{FF2B5EF4-FFF2-40B4-BE49-F238E27FC236}">
                    <a16:creationId xmlns:a16="http://schemas.microsoft.com/office/drawing/2014/main" id="{F9D469BB-4536-BD95-1BED-10AEE475B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2401" y="1154118"/>
                <a:ext cx="485140" cy="288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</a:t>
                </a:r>
                <a:endParaRPr lang="fr-FR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2" name="Zone de texte 2">
            <a:extLst>
              <a:ext uri="{FF2B5EF4-FFF2-40B4-BE49-F238E27FC236}">
                <a16:creationId xmlns:a16="http://schemas.microsoft.com/office/drawing/2014/main" id="{B3BB0CC1-333E-090F-A220-6AD7D30F2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788" y="2472752"/>
            <a:ext cx="481753" cy="20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OUI</a:t>
            </a:r>
            <a:endParaRPr lang="fr-F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Zone de texte 2">
            <a:extLst>
              <a:ext uri="{FF2B5EF4-FFF2-40B4-BE49-F238E27FC236}">
                <a16:creationId xmlns:a16="http://schemas.microsoft.com/office/drawing/2014/main" id="{D900C7E3-0A40-7683-6DFA-940C9EBF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80" y="3284855"/>
            <a:ext cx="421640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OUI</a:t>
            </a:r>
            <a:endParaRPr lang="fr-F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9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10447D-7783-9DAF-6837-369743ADD774}"/>
              </a:ext>
            </a:extLst>
          </p:cNvPr>
          <p:cNvSpPr/>
          <p:nvPr/>
        </p:nvSpPr>
        <p:spPr>
          <a:xfrm>
            <a:off x="316455" y="260248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04F5D3-630C-4E3C-878F-FD89D2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15" y="200062"/>
            <a:ext cx="9949031" cy="82869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fr-FR" sz="3733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Bodoni MT" panose="02070603080606020203" pitchFamily="18" charset="0"/>
              </a:rPr>
              <a:t>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290D6-C7AF-410F-A14B-65DB9B8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F79DBD-FF67-7F34-8FB4-4DCFF21F5B47}"/>
              </a:ext>
            </a:extLst>
          </p:cNvPr>
          <p:cNvSpPr txBox="1"/>
          <p:nvPr/>
        </p:nvSpPr>
        <p:spPr>
          <a:xfrm>
            <a:off x="3752850" y="268353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AEB541-865B-B923-F998-A29610DB03C5}"/>
              </a:ext>
            </a:extLst>
          </p:cNvPr>
          <p:cNvSpPr txBox="1"/>
          <p:nvPr/>
        </p:nvSpPr>
        <p:spPr>
          <a:xfrm>
            <a:off x="3656480" y="1000151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Interface </a:t>
            </a:r>
            <a:r>
              <a:rPr lang="en-US" sz="2800" b="1" dirty="0" err="1"/>
              <a:t>graphique</a:t>
            </a:r>
            <a:endParaRPr lang="fr-FR" dirty="0"/>
          </a:p>
        </p:txBody>
      </p:sp>
      <p:pic>
        <p:nvPicPr>
          <p:cNvPr id="5" name="Image 4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547B4E1C-89F0-478F-7385-C73AA3AFD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42" y="1299425"/>
            <a:ext cx="2999864" cy="45372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966FD9-6045-1326-4E4A-C8B2BC3C946D}"/>
              </a:ext>
            </a:extLst>
          </p:cNvPr>
          <p:cNvSpPr txBox="1"/>
          <p:nvPr/>
        </p:nvSpPr>
        <p:spPr>
          <a:xfrm>
            <a:off x="1025115" y="2263274"/>
            <a:ext cx="6416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Création d'une interface graphique simple pour rendre l'interaction avec l'utilisateur plus facile</a:t>
            </a:r>
          </a:p>
        </p:txBody>
      </p:sp>
    </p:spTree>
    <p:extLst>
      <p:ext uri="{BB962C8B-B14F-4D97-AF65-F5344CB8AC3E}">
        <p14:creationId xmlns:p14="http://schemas.microsoft.com/office/powerpoint/2010/main" val="236781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10447D-7783-9DAF-6837-369743ADD774}"/>
              </a:ext>
            </a:extLst>
          </p:cNvPr>
          <p:cNvSpPr/>
          <p:nvPr/>
        </p:nvSpPr>
        <p:spPr>
          <a:xfrm>
            <a:off x="316455" y="260248"/>
            <a:ext cx="11366350" cy="589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04F5D3-630C-4E3C-878F-FD89D2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15" y="200062"/>
            <a:ext cx="9949031" cy="82869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fr-FR" sz="3733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Bodoni MT" panose="02070603080606020203" pitchFamily="18" charset="0"/>
              </a:rPr>
              <a:t>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290D6-C7AF-410F-A14B-65DB9B8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F79DBD-FF67-7F34-8FB4-4DCFF21F5B47}"/>
              </a:ext>
            </a:extLst>
          </p:cNvPr>
          <p:cNvSpPr txBox="1"/>
          <p:nvPr/>
        </p:nvSpPr>
        <p:spPr>
          <a:xfrm>
            <a:off x="3752850" y="268353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AEB541-865B-B923-F998-A29610DB03C5}"/>
              </a:ext>
            </a:extLst>
          </p:cNvPr>
          <p:cNvSpPr txBox="1"/>
          <p:nvPr/>
        </p:nvSpPr>
        <p:spPr>
          <a:xfrm>
            <a:off x="3351680" y="912663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Automatisation</a:t>
            </a:r>
            <a:r>
              <a:rPr lang="en-US" sz="2800" b="1" dirty="0"/>
              <a:t> de </a:t>
            </a:r>
            <a:r>
              <a:rPr lang="en-US" sz="2800" b="1" dirty="0" err="1"/>
              <a:t>donnees</a:t>
            </a:r>
            <a:r>
              <a:rPr lang="en-US" sz="2800" b="1" dirty="0"/>
              <a:t>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966FD9-6045-1326-4E4A-C8B2BC3C946D}"/>
              </a:ext>
            </a:extLst>
          </p:cNvPr>
          <p:cNvSpPr txBox="1"/>
          <p:nvPr/>
        </p:nvSpPr>
        <p:spPr>
          <a:xfrm>
            <a:off x="573855" y="2186375"/>
            <a:ext cx="48041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Tache 1:</a:t>
            </a:r>
          </a:p>
          <a:p>
            <a:r>
              <a:rPr lang="fr-FR" sz="2800" dirty="0"/>
              <a:t>	 </a:t>
            </a:r>
            <a:r>
              <a:rPr lang="fr-FR" sz="2400" dirty="0"/>
              <a:t>L'activité consiste à obtenir les références, puis à explorer le contenu de tous les fichiers XML.</a:t>
            </a:r>
            <a:endParaRPr lang="fr-FR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88EFA5-AFF5-5DE8-755D-E391F942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15" y="1681168"/>
            <a:ext cx="4804185" cy="41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663cf7-e0cf-44a4-ac5e-4645ad937cd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19C4FAA536924A95F0F9C5133EF899" ma:contentTypeVersion="11" ma:contentTypeDescription="Create a new document." ma:contentTypeScope="" ma:versionID="885dbfa45eee03c65cc6c17c2ebf446e">
  <xsd:schema xmlns:xsd="http://www.w3.org/2001/XMLSchema" xmlns:xs="http://www.w3.org/2001/XMLSchema" xmlns:p="http://schemas.microsoft.com/office/2006/metadata/properties" xmlns:ns3="c4663cf7-e0cf-44a4-ac5e-4645ad937cdb" xmlns:ns4="8bf653ee-670e-4021-b47d-14937ca1fdfe" targetNamespace="http://schemas.microsoft.com/office/2006/metadata/properties" ma:root="true" ma:fieldsID="474dd51921a7a289891d68f2baacecb5" ns3:_="" ns4:_="">
    <xsd:import namespace="c4663cf7-e0cf-44a4-ac5e-4645ad937cdb"/>
    <xsd:import namespace="8bf653ee-670e-4021-b47d-14937ca1fd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63cf7-e0cf-44a4-ac5e-4645ad937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653ee-670e-4021-b47d-14937ca1f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9581AE-5CC4-4468-84ED-04EA135E35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4718C2-2E88-41C9-B367-76087815ECA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8bf653ee-670e-4021-b47d-14937ca1fdfe"/>
    <ds:schemaRef ds:uri="c4663cf7-e0cf-44a4-ac5e-4645ad937cd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32E90E-971B-4C6A-9088-2E6368FD6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663cf7-e0cf-44a4-ac5e-4645ad937cdb"/>
    <ds:schemaRef ds:uri="8bf653ee-670e-4021-b47d-14937ca1fd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391</Words>
  <Application>Microsoft Office PowerPoint</Application>
  <PresentationFormat>Grand écran</PresentationFormat>
  <Paragraphs>92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Arial</vt:lpstr>
      <vt:lpstr>Berlin Sans FB</vt:lpstr>
      <vt:lpstr>Bodoni MT</vt:lpstr>
      <vt:lpstr>Brush Script MT</vt:lpstr>
      <vt:lpstr>Calibri</vt:lpstr>
      <vt:lpstr>Calibri Light</vt:lpstr>
      <vt:lpstr>Fira Sans</vt:lpstr>
      <vt:lpstr>Söhne</vt:lpstr>
      <vt:lpstr>Times New Roman</vt:lpstr>
      <vt:lpstr>Wingdings</vt:lpstr>
      <vt:lpstr>Thème Office</vt:lpstr>
      <vt:lpstr>Présentation PowerPoint</vt:lpstr>
      <vt:lpstr>Présentation PowerPoint</vt:lpstr>
      <vt:lpstr>Introduction</vt:lpstr>
      <vt:lpstr>Contexte du Projet</vt:lpstr>
      <vt:lpstr>Application</vt:lpstr>
      <vt:lpstr>Application</vt:lpstr>
      <vt:lpstr>Application</vt:lpstr>
      <vt:lpstr>Application</vt:lpstr>
      <vt:lpstr>Application</vt:lpstr>
      <vt:lpstr>Application</vt:lpstr>
      <vt:lpstr>Conclusion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AYYOUB, ILOU</dc:creator>
  <cp:lastModifiedBy>AYYOUB, ILOU</cp:lastModifiedBy>
  <cp:revision>2</cp:revision>
  <dcterms:created xsi:type="dcterms:W3CDTF">2023-08-29T08:17:41Z</dcterms:created>
  <dcterms:modified xsi:type="dcterms:W3CDTF">2023-08-31T08:52:50Z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0x0101005919C4FAA536924A95F0F9C5133EF899</vt:lpwstr>
  </property>
</Properties>
</file>