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8/24/2023</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‹N°›</a:t>
            </a:fld>
            <a:endParaRPr lang="en-US"/>
          </a:p>
        </p:txBody>
      </p:sp>
    </p:spTree>
    <p:extLst>
      <p:ext uri="{BB962C8B-B14F-4D97-AF65-F5344CB8AC3E}">
        <p14:creationId xmlns:p14="http://schemas.microsoft.com/office/powerpoint/2010/main" val="264737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8/24/2023</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‹N°›</a:t>
            </a:fld>
            <a:endParaRPr lang="en-US"/>
          </a:p>
        </p:txBody>
      </p:sp>
    </p:spTree>
    <p:extLst>
      <p:ext uri="{BB962C8B-B14F-4D97-AF65-F5344CB8AC3E}">
        <p14:creationId xmlns:p14="http://schemas.microsoft.com/office/powerpoint/2010/main" val="820064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8/24/2023</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‹N°›</a:t>
            </a:fld>
            <a:endParaRPr lang="en-US"/>
          </a:p>
        </p:txBody>
      </p:sp>
    </p:spTree>
    <p:extLst>
      <p:ext uri="{BB962C8B-B14F-4D97-AF65-F5344CB8AC3E}">
        <p14:creationId xmlns:p14="http://schemas.microsoft.com/office/powerpoint/2010/main" val="31003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8/24/2023</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‹N°›</a:t>
            </a:fld>
            <a:endParaRPr lang="en-US"/>
          </a:p>
        </p:txBody>
      </p:sp>
    </p:spTree>
    <p:extLst>
      <p:ext uri="{BB962C8B-B14F-4D97-AF65-F5344CB8AC3E}">
        <p14:creationId xmlns:p14="http://schemas.microsoft.com/office/powerpoint/2010/main" val="1196321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8/24/2023</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‹N°›</a:t>
            </a:fld>
            <a:endParaRPr lang="en-US"/>
          </a:p>
        </p:txBody>
      </p:sp>
    </p:spTree>
    <p:extLst>
      <p:ext uri="{BB962C8B-B14F-4D97-AF65-F5344CB8AC3E}">
        <p14:creationId xmlns:p14="http://schemas.microsoft.com/office/powerpoint/2010/main" val="69158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8/24/2023</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‹N°›</a:t>
            </a:fld>
            <a:endParaRPr lang="en-US"/>
          </a:p>
        </p:txBody>
      </p:sp>
    </p:spTree>
    <p:extLst>
      <p:ext uri="{BB962C8B-B14F-4D97-AF65-F5344CB8AC3E}">
        <p14:creationId xmlns:p14="http://schemas.microsoft.com/office/powerpoint/2010/main" val="65372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8/24/2023</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‹N°›</a:t>
            </a:fld>
            <a:endParaRPr lang="en-US"/>
          </a:p>
        </p:txBody>
      </p:sp>
    </p:spTree>
    <p:extLst>
      <p:ext uri="{BB962C8B-B14F-4D97-AF65-F5344CB8AC3E}">
        <p14:creationId xmlns:p14="http://schemas.microsoft.com/office/powerpoint/2010/main" val="3161162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8/24/2023</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‹N°›</a:t>
            </a:fld>
            <a:endParaRPr lang="en-US"/>
          </a:p>
        </p:txBody>
      </p:sp>
    </p:spTree>
    <p:extLst>
      <p:ext uri="{BB962C8B-B14F-4D97-AF65-F5344CB8AC3E}">
        <p14:creationId xmlns:p14="http://schemas.microsoft.com/office/powerpoint/2010/main" val="145432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8/24/2023</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‹N°›</a:t>
            </a:fld>
            <a:endParaRPr lang="en-US"/>
          </a:p>
        </p:txBody>
      </p:sp>
    </p:spTree>
    <p:extLst>
      <p:ext uri="{BB962C8B-B14F-4D97-AF65-F5344CB8AC3E}">
        <p14:creationId xmlns:p14="http://schemas.microsoft.com/office/powerpoint/2010/main" val="149553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8/24/2023</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‹N°›</a:t>
            </a:fld>
            <a:endParaRPr lang="en-US"/>
          </a:p>
        </p:txBody>
      </p:sp>
    </p:spTree>
    <p:extLst>
      <p:ext uri="{BB962C8B-B14F-4D97-AF65-F5344CB8AC3E}">
        <p14:creationId xmlns:p14="http://schemas.microsoft.com/office/powerpoint/2010/main" val="1159681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8/24/2023</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‹N°›</a:t>
            </a:fld>
            <a:endParaRPr lang="en-US"/>
          </a:p>
        </p:txBody>
      </p:sp>
    </p:spTree>
    <p:extLst>
      <p:ext uri="{BB962C8B-B14F-4D97-AF65-F5344CB8AC3E}">
        <p14:creationId xmlns:p14="http://schemas.microsoft.com/office/powerpoint/2010/main" val="245872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8/24/2023</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‹N°›</a:t>
            </a:fld>
            <a:endParaRPr lang="en-US" dirty="0"/>
          </a:p>
        </p:txBody>
      </p:sp>
    </p:spTree>
    <p:extLst>
      <p:ext uri="{BB962C8B-B14F-4D97-AF65-F5344CB8AC3E}">
        <p14:creationId xmlns:p14="http://schemas.microsoft.com/office/powerpoint/2010/main" val="1174847168"/>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
            <a:extLst>
              <a:ext uri="{FF2B5EF4-FFF2-40B4-BE49-F238E27FC236}">
                <a16:creationId xmlns:a16="http://schemas.microsoft.com/office/drawing/2014/main" id="{1D10E723-99DF-5BA7-6859-AA1EBD47B684}"/>
              </a:ext>
            </a:extLst>
          </p:cNvPr>
          <p:cNvSpPr>
            <a:spLocks noGrp="1"/>
          </p:cNvSpPr>
          <p:nvPr>
            <p:ph type="dt" sz="half" idx="10"/>
          </p:nvPr>
        </p:nvSpPr>
        <p:spPr>
          <a:xfrm>
            <a:off x="340137" y="63202"/>
            <a:ext cx="2743200" cy="318221"/>
          </a:xfrm>
        </p:spPr>
        <p:txBody>
          <a:bodyPr/>
          <a:lstStyle/>
          <a:p>
            <a:pPr>
              <a:spcAft>
                <a:spcPts val="600"/>
              </a:spcAft>
            </a:pPr>
            <a:fld id="{8039E2A5-6427-4E5D-B02D-22D525204D39}" type="datetime1">
              <a:rPr lang="en-US" smtClean="0"/>
              <a:pPr>
                <a:spcAft>
                  <a:spcPts val="600"/>
                </a:spcAft>
              </a:pPr>
              <a:t>8/24/2023</a:t>
            </a:fld>
            <a:endParaRPr lang="en-US"/>
          </a:p>
        </p:txBody>
      </p:sp>
      <p:pic>
        <p:nvPicPr>
          <p:cNvPr id="4" name="Picture 3" descr="Motifs colorés sur le ciel">
            <a:extLst>
              <a:ext uri="{FF2B5EF4-FFF2-40B4-BE49-F238E27FC236}">
                <a16:creationId xmlns:a16="http://schemas.microsoft.com/office/drawing/2014/main" id="{D630B3B2-2725-D476-73FE-80980B6F0A06}"/>
              </a:ext>
            </a:extLst>
          </p:cNvPr>
          <p:cNvPicPr>
            <a:picLocks noChangeAspect="1"/>
          </p:cNvPicPr>
          <p:nvPr/>
        </p:nvPicPr>
        <p:blipFill rotWithShape="1">
          <a:blip r:embed="rId2"/>
          <a:srcRect t="9883" r="-1" b="16206"/>
          <a:stretch/>
        </p:blipFill>
        <p:spPr>
          <a:xfrm>
            <a:off x="844550" y="838200"/>
            <a:ext cx="10502900" cy="5181600"/>
          </a:xfrm>
          <a:custGeom>
            <a:avLst/>
            <a:gdLst/>
            <a:ahLst/>
            <a:cxnLst/>
            <a:rect l="l" t="t" r="r" b="b"/>
            <a:pathLst>
              <a:path w="10502900" h="5181600">
                <a:moveTo>
                  <a:pt x="524015" y="0"/>
                </a:moveTo>
                <a:lnTo>
                  <a:pt x="9978885" y="0"/>
                </a:lnTo>
                <a:cubicBezTo>
                  <a:pt x="10268290" y="0"/>
                  <a:pt x="10502900" y="234610"/>
                  <a:pt x="10502900" y="524015"/>
                </a:cubicBezTo>
                <a:lnTo>
                  <a:pt x="10502900" y="4657585"/>
                </a:lnTo>
                <a:cubicBezTo>
                  <a:pt x="10502900" y="4946990"/>
                  <a:pt x="10268290" y="5181600"/>
                  <a:pt x="9978885" y="5181600"/>
                </a:cubicBezTo>
                <a:lnTo>
                  <a:pt x="524015" y="5181600"/>
                </a:lnTo>
                <a:cubicBezTo>
                  <a:pt x="234610" y="5181600"/>
                  <a:pt x="0" y="4946990"/>
                  <a:pt x="0" y="4657585"/>
                </a:cubicBezTo>
                <a:lnTo>
                  <a:pt x="0" y="524015"/>
                </a:lnTo>
                <a:cubicBezTo>
                  <a:pt x="0" y="234610"/>
                  <a:pt x="234610" y="0"/>
                  <a:pt x="524015" y="0"/>
                </a:cubicBezTo>
                <a:close/>
              </a:path>
            </a:pathLst>
          </a:custGeom>
          <a:noFill/>
        </p:spPr>
      </p:pic>
      <p:sp>
        <p:nvSpPr>
          <p:cNvPr id="16" name="Footer Placeholder 2">
            <a:extLst>
              <a:ext uri="{FF2B5EF4-FFF2-40B4-BE49-F238E27FC236}">
                <a16:creationId xmlns:a16="http://schemas.microsoft.com/office/drawing/2014/main" id="{6C59BD48-C195-FBCB-D6F2-6E2BBCFD1840}"/>
              </a:ext>
            </a:extLst>
          </p:cNvPr>
          <p:cNvSpPr>
            <a:spLocks noGrp="1"/>
          </p:cNvSpPr>
          <p:nvPr>
            <p:ph type="ftr" sz="quarter" idx="11"/>
          </p:nvPr>
        </p:nvSpPr>
        <p:spPr>
          <a:xfrm>
            <a:off x="7344016" y="6424761"/>
            <a:ext cx="4059936" cy="365125"/>
          </a:xfrm>
        </p:spPr>
        <p:txBody>
          <a:bodyPr/>
          <a:lstStyle/>
          <a:p>
            <a:pPr>
              <a:spcAft>
                <a:spcPts val="600"/>
              </a:spcAft>
            </a:pPr>
            <a:r>
              <a:rPr lang="en-US"/>
              <a:t>Sample Footer Text</a:t>
            </a:r>
          </a:p>
        </p:txBody>
      </p:sp>
      <p:sp>
        <p:nvSpPr>
          <p:cNvPr id="18" name="Slide Number Placeholder 3">
            <a:extLst>
              <a:ext uri="{FF2B5EF4-FFF2-40B4-BE49-F238E27FC236}">
                <a16:creationId xmlns:a16="http://schemas.microsoft.com/office/drawing/2014/main" id="{B57B340A-DCB7-889E-564D-D92110B0A8ED}"/>
              </a:ext>
            </a:extLst>
          </p:cNvPr>
          <p:cNvSpPr>
            <a:spLocks noGrp="1"/>
          </p:cNvSpPr>
          <p:nvPr>
            <p:ph type="sldNum" sz="quarter" idx="12"/>
          </p:nvPr>
        </p:nvSpPr>
        <p:spPr>
          <a:xfrm>
            <a:off x="11403951" y="6425816"/>
            <a:ext cx="429768" cy="365125"/>
          </a:xfrm>
        </p:spPr>
        <p:txBody>
          <a:bodyPr/>
          <a:lstStyle/>
          <a:p>
            <a:pPr>
              <a:spcAft>
                <a:spcPts val="600"/>
              </a:spcAft>
            </a:pPr>
            <a:fld id="{BCC27A73-781D-4A33-AD06-06159B2F5588}" type="slidenum">
              <a:rPr lang="en-US" smtClean="0"/>
              <a:pPr>
                <a:spcAft>
                  <a:spcPts val="600"/>
                </a:spcAft>
              </a:pPr>
              <a:t>1</a:t>
            </a:fld>
            <a:endParaRPr lang="en-US"/>
          </a:p>
        </p:txBody>
      </p:sp>
      <p:sp>
        <p:nvSpPr>
          <p:cNvPr id="5" name="ZoneTexte 4">
            <a:extLst>
              <a:ext uri="{FF2B5EF4-FFF2-40B4-BE49-F238E27FC236}">
                <a16:creationId xmlns:a16="http://schemas.microsoft.com/office/drawing/2014/main" id="{28CBAAF0-7DCB-C663-9FE4-9D46C2EA2F6E}"/>
              </a:ext>
            </a:extLst>
          </p:cNvPr>
          <p:cNvSpPr txBox="1"/>
          <p:nvPr/>
        </p:nvSpPr>
        <p:spPr>
          <a:xfrm>
            <a:off x="3305175" y="2665945"/>
            <a:ext cx="5343525" cy="1200329"/>
          </a:xfrm>
          <a:prstGeom prst="rect">
            <a:avLst/>
          </a:prstGeom>
          <a:noFill/>
        </p:spPr>
        <p:txBody>
          <a:bodyPr wrap="square" rtlCol="0">
            <a:spAutoFit/>
          </a:bodyPr>
          <a:lstStyle/>
          <a:p>
            <a:pPr algn="ctr"/>
            <a:r>
              <a:rPr lang="en-US" sz="3600" dirty="0">
                <a:solidFill>
                  <a:schemeClr val="bg1"/>
                </a:solidFill>
                <a:latin typeface="Aptos Black" panose="020F0502020204030204" pitchFamily="34" charset="0"/>
                <a:ea typeface="ADLaM Display" panose="020F0502020204030204" pitchFamily="2" charset="0"/>
                <a:cs typeface="ADLaM Display" panose="020F0502020204030204" pitchFamily="2" charset="0"/>
              </a:rPr>
              <a:t>User Guide for phrases validation’s application</a:t>
            </a:r>
            <a:endParaRPr lang="fr-FR" sz="3600" dirty="0">
              <a:solidFill>
                <a:schemeClr val="bg1"/>
              </a:solidFill>
              <a:latin typeface="Aptos Black" panose="020F0502020204030204" pitchFamily="34"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136020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944E9BE-CA26-600D-9519-E1BFA27B564F}"/>
              </a:ext>
            </a:extLst>
          </p:cNvPr>
          <p:cNvSpPr>
            <a:spLocks noGrp="1"/>
          </p:cNvSpPr>
          <p:nvPr>
            <p:ph type="dt" sz="half" idx="10"/>
          </p:nvPr>
        </p:nvSpPr>
        <p:spPr/>
        <p:txBody>
          <a:bodyPr/>
          <a:lstStyle/>
          <a:p>
            <a:fld id="{DD71D8EC-8E17-4CE6-99C2-C22488572868}" type="datetime1">
              <a:rPr lang="en-US" smtClean="0"/>
              <a:t>8/24/2023</a:t>
            </a:fld>
            <a:endParaRPr lang="en-US"/>
          </a:p>
        </p:txBody>
      </p:sp>
      <p:sp>
        <p:nvSpPr>
          <p:cNvPr id="3" name="Espace réservé du pied de page 2">
            <a:extLst>
              <a:ext uri="{FF2B5EF4-FFF2-40B4-BE49-F238E27FC236}">
                <a16:creationId xmlns:a16="http://schemas.microsoft.com/office/drawing/2014/main" id="{4E1174B9-554E-6870-C9EC-D2D6B66137EA}"/>
              </a:ext>
            </a:extLst>
          </p:cNvPr>
          <p:cNvSpPr>
            <a:spLocks noGrp="1"/>
          </p:cNvSpPr>
          <p:nvPr>
            <p:ph type="ftr" sz="quarter" idx="11"/>
          </p:nvPr>
        </p:nvSpPr>
        <p:spPr/>
        <p:txBody>
          <a:bodyPr/>
          <a:lstStyle/>
          <a:p>
            <a:r>
              <a:rPr lang="en-US"/>
              <a:t>Sample Footer Text</a:t>
            </a:r>
          </a:p>
        </p:txBody>
      </p:sp>
      <p:sp>
        <p:nvSpPr>
          <p:cNvPr id="4" name="Espace réservé du numéro de diapositive 3">
            <a:extLst>
              <a:ext uri="{FF2B5EF4-FFF2-40B4-BE49-F238E27FC236}">
                <a16:creationId xmlns:a16="http://schemas.microsoft.com/office/drawing/2014/main" id="{32611CB2-8006-785D-12EF-1710903EAF1F}"/>
              </a:ext>
            </a:extLst>
          </p:cNvPr>
          <p:cNvSpPr>
            <a:spLocks noGrp="1"/>
          </p:cNvSpPr>
          <p:nvPr>
            <p:ph type="sldNum" sz="quarter" idx="12"/>
          </p:nvPr>
        </p:nvSpPr>
        <p:spPr/>
        <p:txBody>
          <a:bodyPr/>
          <a:lstStyle/>
          <a:p>
            <a:fld id="{6E91CC32-6A6B-4E2E-BBA1-6864F305DA26}" type="slidenum">
              <a:rPr lang="en-US" smtClean="0"/>
              <a:t>2</a:t>
            </a:fld>
            <a:endParaRPr lang="en-US"/>
          </a:p>
        </p:txBody>
      </p:sp>
      <p:sp>
        <p:nvSpPr>
          <p:cNvPr id="5" name="ZoneTexte 4">
            <a:extLst>
              <a:ext uri="{FF2B5EF4-FFF2-40B4-BE49-F238E27FC236}">
                <a16:creationId xmlns:a16="http://schemas.microsoft.com/office/drawing/2014/main" id="{682A875B-8534-1B74-2A80-D882DF7487FE}"/>
              </a:ext>
            </a:extLst>
          </p:cNvPr>
          <p:cNvSpPr txBox="1"/>
          <p:nvPr/>
        </p:nvSpPr>
        <p:spPr>
          <a:xfrm>
            <a:off x="459877" y="2090172"/>
            <a:ext cx="11272245" cy="2677656"/>
          </a:xfrm>
          <a:prstGeom prst="rect">
            <a:avLst/>
          </a:prstGeom>
          <a:noFill/>
        </p:spPr>
        <p:txBody>
          <a:bodyPr wrap="square" rtlCol="0">
            <a:spAutoFit/>
          </a:bodyPr>
          <a:lstStyle/>
          <a:p>
            <a:r>
              <a:rPr lang="en-US" sz="2800" b="0" i="0" dirty="0">
                <a:solidFill>
                  <a:srgbClr val="CECAC3"/>
                </a:solidFill>
                <a:effectLst/>
                <a:latin typeface="Söhne"/>
              </a:rPr>
              <a:t>	The app's purpose is to validate user-provided phrases,  It achieves this by identifying language errors and subsequently searching for validated similar phrases. The app then predicts the validation as a percentage, offering a quick assessment of phrase validity. This integrated approach optimizes the validation process, assisting engineers in effective communication.</a:t>
            </a:r>
            <a:endParaRPr lang="fr-FR" sz="2800" dirty="0"/>
          </a:p>
        </p:txBody>
      </p:sp>
      <p:sp>
        <p:nvSpPr>
          <p:cNvPr id="6" name="Rectangle 5">
            <a:extLst>
              <a:ext uri="{FF2B5EF4-FFF2-40B4-BE49-F238E27FC236}">
                <a16:creationId xmlns:a16="http://schemas.microsoft.com/office/drawing/2014/main" id="{A93D6DB6-4DBF-4925-5581-055E1877BCFC}"/>
              </a:ext>
            </a:extLst>
          </p:cNvPr>
          <p:cNvSpPr/>
          <p:nvPr/>
        </p:nvSpPr>
        <p:spPr>
          <a:xfrm>
            <a:off x="0" y="0"/>
            <a:ext cx="12192000" cy="9625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Application’s purpose</a:t>
            </a:r>
            <a:endParaRPr lang="fr-FR" dirty="0"/>
          </a:p>
        </p:txBody>
      </p:sp>
    </p:spTree>
    <p:extLst>
      <p:ext uri="{BB962C8B-B14F-4D97-AF65-F5344CB8AC3E}">
        <p14:creationId xmlns:p14="http://schemas.microsoft.com/office/powerpoint/2010/main" val="104593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944E9BE-CA26-600D-9519-E1BFA27B564F}"/>
              </a:ext>
            </a:extLst>
          </p:cNvPr>
          <p:cNvSpPr>
            <a:spLocks noGrp="1"/>
          </p:cNvSpPr>
          <p:nvPr>
            <p:ph type="dt" sz="half" idx="10"/>
          </p:nvPr>
        </p:nvSpPr>
        <p:spPr/>
        <p:txBody>
          <a:bodyPr/>
          <a:lstStyle/>
          <a:p>
            <a:fld id="{DD71D8EC-8E17-4CE6-99C2-C22488572868}" type="datetime1">
              <a:rPr lang="en-US" smtClean="0"/>
              <a:t>8/24/2023</a:t>
            </a:fld>
            <a:endParaRPr lang="en-US"/>
          </a:p>
        </p:txBody>
      </p:sp>
      <p:sp>
        <p:nvSpPr>
          <p:cNvPr id="3" name="Espace réservé du pied de page 2">
            <a:extLst>
              <a:ext uri="{FF2B5EF4-FFF2-40B4-BE49-F238E27FC236}">
                <a16:creationId xmlns:a16="http://schemas.microsoft.com/office/drawing/2014/main" id="{4E1174B9-554E-6870-C9EC-D2D6B66137EA}"/>
              </a:ext>
            </a:extLst>
          </p:cNvPr>
          <p:cNvSpPr>
            <a:spLocks noGrp="1"/>
          </p:cNvSpPr>
          <p:nvPr>
            <p:ph type="ftr" sz="quarter" idx="11"/>
          </p:nvPr>
        </p:nvSpPr>
        <p:spPr/>
        <p:txBody>
          <a:bodyPr/>
          <a:lstStyle/>
          <a:p>
            <a:r>
              <a:rPr lang="en-US"/>
              <a:t>Sample Footer Text</a:t>
            </a:r>
          </a:p>
        </p:txBody>
      </p:sp>
      <p:sp>
        <p:nvSpPr>
          <p:cNvPr id="4" name="Espace réservé du numéro de diapositive 3">
            <a:extLst>
              <a:ext uri="{FF2B5EF4-FFF2-40B4-BE49-F238E27FC236}">
                <a16:creationId xmlns:a16="http://schemas.microsoft.com/office/drawing/2014/main" id="{32611CB2-8006-785D-12EF-1710903EAF1F}"/>
              </a:ext>
            </a:extLst>
          </p:cNvPr>
          <p:cNvSpPr>
            <a:spLocks noGrp="1"/>
          </p:cNvSpPr>
          <p:nvPr>
            <p:ph type="sldNum" sz="quarter" idx="12"/>
          </p:nvPr>
        </p:nvSpPr>
        <p:spPr/>
        <p:txBody>
          <a:bodyPr/>
          <a:lstStyle/>
          <a:p>
            <a:fld id="{6E91CC32-6A6B-4E2E-BBA1-6864F305DA26}" type="slidenum">
              <a:rPr lang="en-US" smtClean="0"/>
              <a:t>3</a:t>
            </a:fld>
            <a:endParaRPr lang="en-US"/>
          </a:p>
        </p:txBody>
      </p:sp>
      <p:sp>
        <p:nvSpPr>
          <p:cNvPr id="6" name="Rectangle 5">
            <a:extLst>
              <a:ext uri="{FF2B5EF4-FFF2-40B4-BE49-F238E27FC236}">
                <a16:creationId xmlns:a16="http://schemas.microsoft.com/office/drawing/2014/main" id="{A93D6DB6-4DBF-4925-5581-055E1877BCFC}"/>
              </a:ext>
            </a:extLst>
          </p:cNvPr>
          <p:cNvSpPr/>
          <p:nvPr/>
        </p:nvSpPr>
        <p:spPr>
          <a:xfrm>
            <a:off x="0" y="0"/>
            <a:ext cx="12192000" cy="9625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Application’s user Interface</a:t>
            </a:r>
            <a:endParaRPr lang="fr-FR" dirty="0"/>
          </a:p>
        </p:txBody>
      </p:sp>
      <p:sp>
        <p:nvSpPr>
          <p:cNvPr id="9" name="ZoneTexte 8">
            <a:extLst>
              <a:ext uri="{FF2B5EF4-FFF2-40B4-BE49-F238E27FC236}">
                <a16:creationId xmlns:a16="http://schemas.microsoft.com/office/drawing/2014/main" id="{C2B45281-8826-A09C-15A6-8C753431B739}"/>
              </a:ext>
            </a:extLst>
          </p:cNvPr>
          <p:cNvSpPr txBox="1"/>
          <p:nvPr/>
        </p:nvSpPr>
        <p:spPr>
          <a:xfrm>
            <a:off x="459877" y="1128737"/>
            <a:ext cx="11272245" cy="1015663"/>
          </a:xfrm>
          <a:prstGeom prst="rect">
            <a:avLst/>
          </a:prstGeom>
          <a:noFill/>
        </p:spPr>
        <p:txBody>
          <a:bodyPr wrap="square" rtlCol="0">
            <a:spAutoFit/>
          </a:bodyPr>
          <a:lstStyle/>
          <a:p>
            <a:r>
              <a:rPr lang="en-US" sz="2000" dirty="0"/>
              <a:t>  As depicted in the provided image, the interface comprises 11 distinct features. This guide has been designed to offer a comprehensive understanding of how to effectively interact with each of these features.</a:t>
            </a:r>
            <a:endParaRPr lang="fr-FR" sz="2000" dirty="0"/>
          </a:p>
        </p:txBody>
      </p:sp>
      <p:pic>
        <p:nvPicPr>
          <p:cNvPr id="12" name="Image 11" descr="Une image contenant texte, Appareils électroniques, capture d’écran, logiciel&#10;&#10;Description générée automatiquement">
            <a:extLst>
              <a:ext uri="{FF2B5EF4-FFF2-40B4-BE49-F238E27FC236}">
                <a16:creationId xmlns:a16="http://schemas.microsoft.com/office/drawing/2014/main" id="{00382959-1904-8D63-E8BA-48B19361C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3306" y="1878828"/>
            <a:ext cx="3145386" cy="4728495"/>
          </a:xfrm>
          <a:prstGeom prst="rect">
            <a:avLst/>
          </a:prstGeom>
        </p:spPr>
      </p:pic>
    </p:spTree>
    <p:extLst>
      <p:ext uri="{BB962C8B-B14F-4D97-AF65-F5344CB8AC3E}">
        <p14:creationId xmlns:p14="http://schemas.microsoft.com/office/powerpoint/2010/main" val="269270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944E9BE-CA26-600D-9519-E1BFA27B564F}"/>
              </a:ext>
            </a:extLst>
          </p:cNvPr>
          <p:cNvSpPr>
            <a:spLocks noGrp="1"/>
          </p:cNvSpPr>
          <p:nvPr>
            <p:ph type="dt" sz="half" idx="10"/>
          </p:nvPr>
        </p:nvSpPr>
        <p:spPr/>
        <p:txBody>
          <a:bodyPr/>
          <a:lstStyle/>
          <a:p>
            <a:fld id="{DD71D8EC-8E17-4CE6-99C2-C22488572868}" type="datetime1">
              <a:rPr lang="en-US" smtClean="0"/>
              <a:t>8/24/2023</a:t>
            </a:fld>
            <a:endParaRPr lang="en-US"/>
          </a:p>
        </p:txBody>
      </p:sp>
      <p:sp>
        <p:nvSpPr>
          <p:cNvPr id="3" name="Espace réservé du pied de page 2">
            <a:extLst>
              <a:ext uri="{FF2B5EF4-FFF2-40B4-BE49-F238E27FC236}">
                <a16:creationId xmlns:a16="http://schemas.microsoft.com/office/drawing/2014/main" id="{4E1174B9-554E-6870-C9EC-D2D6B66137EA}"/>
              </a:ext>
            </a:extLst>
          </p:cNvPr>
          <p:cNvSpPr>
            <a:spLocks noGrp="1"/>
          </p:cNvSpPr>
          <p:nvPr>
            <p:ph type="ftr" sz="quarter" idx="11"/>
          </p:nvPr>
        </p:nvSpPr>
        <p:spPr/>
        <p:txBody>
          <a:bodyPr/>
          <a:lstStyle/>
          <a:p>
            <a:r>
              <a:rPr lang="en-US"/>
              <a:t>Sample Footer Text</a:t>
            </a:r>
          </a:p>
        </p:txBody>
      </p:sp>
      <p:sp>
        <p:nvSpPr>
          <p:cNvPr id="4" name="Espace réservé du numéro de diapositive 3">
            <a:extLst>
              <a:ext uri="{FF2B5EF4-FFF2-40B4-BE49-F238E27FC236}">
                <a16:creationId xmlns:a16="http://schemas.microsoft.com/office/drawing/2014/main" id="{32611CB2-8006-785D-12EF-1710903EAF1F}"/>
              </a:ext>
            </a:extLst>
          </p:cNvPr>
          <p:cNvSpPr>
            <a:spLocks noGrp="1"/>
          </p:cNvSpPr>
          <p:nvPr>
            <p:ph type="sldNum" sz="quarter" idx="12"/>
          </p:nvPr>
        </p:nvSpPr>
        <p:spPr/>
        <p:txBody>
          <a:bodyPr/>
          <a:lstStyle/>
          <a:p>
            <a:fld id="{6E91CC32-6A6B-4E2E-BBA1-6864F305DA26}" type="slidenum">
              <a:rPr lang="en-US" smtClean="0"/>
              <a:t>4</a:t>
            </a:fld>
            <a:endParaRPr lang="en-US"/>
          </a:p>
        </p:txBody>
      </p:sp>
      <p:sp>
        <p:nvSpPr>
          <p:cNvPr id="6" name="Rectangle 5">
            <a:extLst>
              <a:ext uri="{FF2B5EF4-FFF2-40B4-BE49-F238E27FC236}">
                <a16:creationId xmlns:a16="http://schemas.microsoft.com/office/drawing/2014/main" id="{A93D6DB6-4DBF-4925-5581-055E1877BCFC}"/>
              </a:ext>
            </a:extLst>
          </p:cNvPr>
          <p:cNvSpPr/>
          <p:nvPr/>
        </p:nvSpPr>
        <p:spPr>
          <a:xfrm>
            <a:off x="0" y="0"/>
            <a:ext cx="12192000" cy="9625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Application’s user Interface</a:t>
            </a:r>
            <a:endParaRPr lang="fr-FR" dirty="0"/>
          </a:p>
        </p:txBody>
      </p:sp>
      <p:pic>
        <p:nvPicPr>
          <p:cNvPr id="8" name="Image 7" descr="Une image contenant texte, capture d’écran, logiciel, nombre&#10;&#10;Description générée automatiquement">
            <a:extLst>
              <a:ext uri="{FF2B5EF4-FFF2-40B4-BE49-F238E27FC236}">
                <a16:creationId xmlns:a16="http://schemas.microsoft.com/office/drawing/2014/main" id="{715B1E69-74D4-12AD-454D-EEB97A28A933}"/>
              </a:ext>
            </a:extLst>
          </p:cNvPr>
          <p:cNvPicPr>
            <a:picLocks noChangeAspect="1"/>
          </p:cNvPicPr>
          <p:nvPr/>
        </p:nvPicPr>
        <p:blipFill rotWithShape="1">
          <a:blip r:embed="rId2">
            <a:extLst>
              <a:ext uri="{28A0092B-C50C-407E-A947-70E740481C1C}">
                <a14:useLocalDpi xmlns:a14="http://schemas.microsoft.com/office/drawing/2010/main" val="0"/>
              </a:ext>
            </a:extLst>
          </a:blip>
          <a:srcRect r="459" b="52518"/>
          <a:stretch/>
        </p:blipFill>
        <p:spPr>
          <a:xfrm>
            <a:off x="459877" y="3166511"/>
            <a:ext cx="3492541" cy="2129390"/>
          </a:xfrm>
          <a:prstGeom prst="rect">
            <a:avLst/>
          </a:prstGeom>
        </p:spPr>
      </p:pic>
      <p:sp>
        <p:nvSpPr>
          <p:cNvPr id="9" name="ZoneTexte 8">
            <a:extLst>
              <a:ext uri="{FF2B5EF4-FFF2-40B4-BE49-F238E27FC236}">
                <a16:creationId xmlns:a16="http://schemas.microsoft.com/office/drawing/2014/main" id="{C2B45281-8826-A09C-15A6-8C753431B739}"/>
              </a:ext>
            </a:extLst>
          </p:cNvPr>
          <p:cNvSpPr txBox="1"/>
          <p:nvPr/>
        </p:nvSpPr>
        <p:spPr>
          <a:xfrm>
            <a:off x="459877" y="1128737"/>
            <a:ext cx="11272245" cy="1631216"/>
          </a:xfrm>
          <a:prstGeom prst="rect">
            <a:avLst/>
          </a:prstGeom>
          <a:noFill/>
        </p:spPr>
        <p:txBody>
          <a:bodyPr wrap="square" rtlCol="0">
            <a:spAutoFit/>
          </a:bodyPr>
          <a:lstStyle/>
          <a:p>
            <a:r>
              <a:rPr lang="en-US" sz="2800" dirty="0"/>
              <a:t>	</a:t>
            </a:r>
            <a:r>
              <a:rPr lang="en-US" sz="2400" dirty="0"/>
              <a:t>The first interface feature is the  text input field for users to enter phrases in French. Below, a prominent 'Identify Errors' button triggers language error detection. If errors are found, they're displayed under 'Error Identification' for quick review.</a:t>
            </a:r>
            <a:endParaRPr lang="fr-FR" sz="2800" dirty="0"/>
          </a:p>
        </p:txBody>
      </p:sp>
      <p:sp>
        <p:nvSpPr>
          <p:cNvPr id="5" name="Flèche : droite 4">
            <a:extLst>
              <a:ext uri="{FF2B5EF4-FFF2-40B4-BE49-F238E27FC236}">
                <a16:creationId xmlns:a16="http://schemas.microsoft.com/office/drawing/2014/main" id="{360FA266-A390-8A1F-F2CE-1BF99190BC4E}"/>
              </a:ext>
            </a:extLst>
          </p:cNvPr>
          <p:cNvSpPr/>
          <p:nvPr/>
        </p:nvSpPr>
        <p:spPr>
          <a:xfrm>
            <a:off x="4624387" y="3982129"/>
            <a:ext cx="2943225" cy="4077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8809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944E9BE-CA26-600D-9519-E1BFA27B564F}"/>
              </a:ext>
            </a:extLst>
          </p:cNvPr>
          <p:cNvSpPr>
            <a:spLocks noGrp="1"/>
          </p:cNvSpPr>
          <p:nvPr>
            <p:ph type="dt" sz="half" idx="10"/>
          </p:nvPr>
        </p:nvSpPr>
        <p:spPr/>
        <p:txBody>
          <a:bodyPr/>
          <a:lstStyle/>
          <a:p>
            <a:fld id="{DD71D8EC-8E17-4CE6-99C2-C22488572868}" type="datetime1">
              <a:rPr lang="en-US" smtClean="0"/>
              <a:t>8/24/2023</a:t>
            </a:fld>
            <a:endParaRPr lang="en-US"/>
          </a:p>
        </p:txBody>
      </p:sp>
      <p:sp>
        <p:nvSpPr>
          <p:cNvPr id="3" name="Espace réservé du pied de page 2">
            <a:extLst>
              <a:ext uri="{FF2B5EF4-FFF2-40B4-BE49-F238E27FC236}">
                <a16:creationId xmlns:a16="http://schemas.microsoft.com/office/drawing/2014/main" id="{4E1174B9-554E-6870-C9EC-D2D6B66137EA}"/>
              </a:ext>
            </a:extLst>
          </p:cNvPr>
          <p:cNvSpPr>
            <a:spLocks noGrp="1"/>
          </p:cNvSpPr>
          <p:nvPr>
            <p:ph type="ftr" sz="quarter" idx="11"/>
          </p:nvPr>
        </p:nvSpPr>
        <p:spPr/>
        <p:txBody>
          <a:bodyPr/>
          <a:lstStyle/>
          <a:p>
            <a:r>
              <a:rPr lang="en-US"/>
              <a:t>Sample Footer Text</a:t>
            </a:r>
          </a:p>
        </p:txBody>
      </p:sp>
      <p:sp>
        <p:nvSpPr>
          <p:cNvPr id="4" name="Espace réservé du numéro de diapositive 3">
            <a:extLst>
              <a:ext uri="{FF2B5EF4-FFF2-40B4-BE49-F238E27FC236}">
                <a16:creationId xmlns:a16="http://schemas.microsoft.com/office/drawing/2014/main" id="{32611CB2-8006-785D-12EF-1710903EAF1F}"/>
              </a:ext>
            </a:extLst>
          </p:cNvPr>
          <p:cNvSpPr>
            <a:spLocks noGrp="1"/>
          </p:cNvSpPr>
          <p:nvPr>
            <p:ph type="sldNum" sz="quarter" idx="12"/>
          </p:nvPr>
        </p:nvSpPr>
        <p:spPr/>
        <p:txBody>
          <a:bodyPr/>
          <a:lstStyle/>
          <a:p>
            <a:fld id="{6E91CC32-6A6B-4E2E-BBA1-6864F305DA26}" type="slidenum">
              <a:rPr lang="en-US" smtClean="0"/>
              <a:t>5</a:t>
            </a:fld>
            <a:endParaRPr lang="en-US"/>
          </a:p>
        </p:txBody>
      </p:sp>
      <p:sp>
        <p:nvSpPr>
          <p:cNvPr id="6" name="Rectangle 5">
            <a:extLst>
              <a:ext uri="{FF2B5EF4-FFF2-40B4-BE49-F238E27FC236}">
                <a16:creationId xmlns:a16="http://schemas.microsoft.com/office/drawing/2014/main" id="{A93D6DB6-4DBF-4925-5581-055E1877BCFC}"/>
              </a:ext>
            </a:extLst>
          </p:cNvPr>
          <p:cNvSpPr/>
          <p:nvPr/>
        </p:nvSpPr>
        <p:spPr>
          <a:xfrm>
            <a:off x="0" y="0"/>
            <a:ext cx="12192000" cy="9625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Application’s user Interface</a:t>
            </a:r>
            <a:endParaRPr lang="fr-FR" dirty="0"/>
          </a:p>
        </p:txBody>
      </p:sp>
      <p:pic>
        <p:nvPicPr>
          <p:cNvPr id="8" name="Image 7" descr="Une image contenant texte, capture d’écran, logiciel, nombre&#10;&#10;Description générée automatiquement">
            <a:extLst>
              <a:ext uri="{FF2B5EF4-FFF2-40B4-BE49-F238E27FC236}">
                <a16:creationId xmlns:a16="http://schemas.microsoft.com/office/drawing/2014/main" id="{715B1E69-74D4-12AD-454D-EEB97A28A933}"/>
              </a:ext>
            </a:extLst>
          </p:cNvPr>
          <p:cNvPicPr>
            <a:picLocks noChangeAspect="1"/>
          </p:cNvPicPr>
          <p:nvPr/>
        </p:nvPicPr>
        <p:blipFill rotWithShape="1">
          <a:blip r:embed="rId2">
            <a:extLst>
              <a:ext uri="{28A0092B-C50C-407E-A947-70E740481C1C}">
                <a14:useLocalDpi xmlns:a14="http://schemas.microsoft.com/office/drawing/2010/main" val="0"/>
              </a:ext>
            </a:extLst>
          </a:blip>
          <a:srcRect b="29578"/>
          <a:stretch/>
        </p:blipFill>
        <p:spPr>
          <a:xfrm>
            <a:off x="730898" y="3514579"/>
            <a:ext cx="3508648" cy="3158090"/>
          </a:xfrm>
          <a:prstGeom prst="rect">
            <a:avLst/>
          </a:prstGeom>
        </p:spPr>
      </p:pic>
      <p:sp>
        <p:nvSpPr>
          <p:cNvPr id="9" name="ZoneTexte 8">
            <a:extLst>
              <a:ext uri="{FF2B5EF4-FFF2-40B4-BE49-F238E27FC236}">
                <a16:creationId xmlns:a16="http://schemas.microsoft.com/office/drawing/2014/main" id="{C2B45281-8826-A09C-15A6-8C753431B739}"/>
              </a:ext>
            </a:extLst>
          </p:cNvPr>
          <p:cNvSpPr txBox="1"/>
          <p:nvPr/>
        </p:nvSpPr>
        <p:spPr>
          <a:xfrm>
            <a:off x="459877" y="1096653"/>
            <a:ext cx="11272245" cy="2000548"/>
          </a:xfrm>
          <a:prstGeom prst="rect">
            <a:avLst/>
          </a:prstGeom>
          <a:noFill/>
        </p:spPr>
        <p:txBody>
          <a:bodyPr wrap="square" rtlCol="0">
            <a:spAutoFit/>
          </a:bodyPr>
          <a:lstStyle/>
          <a:p>
            <a:r>
              <a:rPr lang="en-US" sz="2800" dirty="0"/>
              <a:t>	</a:t>
            </a:r>
            <a:r>
              <a:rPr lang="en-US" sz="2400" dirty="0"/>
              <a:t>The second field is provided for entering the corrected sentence. Beneath it, the 'Correct and Recheck' button enables users to validate the amended phrase. Similar to the initial process, the app performs language error detection, and any identified errors are presented under 'Error Identification'</a:t>
            </a:r>
            <a:endParaRPr lang="fr-FR" sz="2800" dirty="0"/>
          </a:p>
        </p:txBody>
      </p:sp>
      <p:sp>
        <p:nvSpPr>
          <p:cNvPr id="5" name="Flèche : droite 4">
            <a:extLst>
              <a:ext uri="{FF2B5EF4-FFF2-40B4-BE49-F238E27FC236}">
                <a16:creationId xmlns:a16="http://schemas.microsoft.com/office/drawing/2014/main" id="{8A558CCF-A6A0-DB5B-4C9B-0C84BB2C13C6}"/>
              </a:ext>
            </a:extLst>
          </p:cNvPr>
          <p:cNvSpPr/>
          <p:nvPr/>
        </p:nvSpPr>
        <p:spPr>
          <a:xfrm>
            <a:off x="4624386" y="4889745"/>
            <a:ext cx="2943225" cy="4077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1400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944E9BE-CA26-600D-9519-E1BFA27B564F}"/>
              </a:ext>
            </a:extLst>
          </p:cNvPr>
          <p:cNvSpPr>
            <a:spLocks noGrp="1"/>
          </p:cNvSpPr>
          <p:nvPr>
            <p:ph type="dt" sz="half" idx="10"/>
          </p:nvPr>
        </p:nvSpPr>
        <p:spPr/>
        <p:txBody>
          <a:bodyPr/>
          <a:lstStyle/>
          <a:p>
            <a:fld id="{DD71D8EC-8E17-4CE6-99C2-C22488572868}" type="datetime1">
              <a:rPr lang="en-US" smtClean="0"/>
              <a:t>8/24/2023</a:t>
            </a:fld>
            <a:endParaRPr lang="en-US"/>
          </a:p>
        </p:txBody>
      </p:sp>
      <p:sp>
        <p:nvSpPr>
          <p:cNvPr id="3" name="Espace réservé du pied de page 2">
            <a:extLst>
              <a:ext uri="{FF2B5EF4-FFF2-40B4-BE49-F238E27FC236}">
                <a16:creationId xmlns:a16="http://schemas.microsoft.com/office/drawing/2014/main" id="{4E1174B9-554E-6870-C9EC-D2D6B66137EA}"/>
              </a:ext>
            </a:extLst>
          </p:cNvPr>
          <p:cNvSpPr>
            <a:spLocks noGrp="1"/>
          </p:cNvSpPr>
          <p:nvPr>
            <p:ph type="ftr" sz="quarter" idx="11"/>
          </p:nvPr>
        </p:nvSpPr>
        <p:spPr/>
        <p:txBody>
          <a:bodyPr/>
          <a:lstStyle/>
          <a:p>
            <a:r>
              <a:rPr lang="en-US"/>
              <a:t>Sample Footer Text</a:t>
            </a:r>
          </a:p>
        </p:txBody>
      </p:sp>
      <p:sp>
        <p:nvSpPr>
          <p:cNvPr id="4" name="Espace réservé du numéro de diapositive 3">
            <a:extLst>
              <a:ext uri="{FF2B5EF4-FFF2-40B4-BE49-F238E27FC236}">
                <a16:creationId xmlns:a16="http://schemas.microsoft.com/office/drawing/2014/main" id="{32611CB2-8006-785D-12EF-1710903EAF1F}"/>
              </a:ext>
            </a:extLst>
          </p:cNvPr>
          <p:cNvSpPr>
            <a:spLocks noGrp="1"/>
          </p:cNvSpPr>
          <p:nvPr>
            <p:ph type="sldNum" sz="quarter" idx="12"/>
          </p:nvPr>
        </p:nvSpPr>
        <p:spPr/>
        <p:txBody>
          <a:bodyPr/>
          <a:lstStyle/>
          <a:p>
            <a:fld id="{6E91CC32-6A6B-4E2E-BBA1-6864F305DA26}" type="slidenum">
              <a:rPr lang="en-US" smtClean="0"/>
              <a:t>6</a:t>
            </a:fld>
            <a:endParaRPr lang="en-US"/>
          </a:p>
        </p:txBody>
      </p:sp>
      <p:sp>
        <p:nvSpPr>
          <p:cNvPr id="6" name="Rectangle 5">
            <a:extLst>
              <a:ext uri="{FF2B5EF4-FFF2-40B4-BE49-F238E27FC236}">
                <a16:creationId xmlns:a16="http://schemas.microsoft.com/office/drawing/2014/main" id="{A93D6DB6-4DBF-4925-5581-055E1877BCFC}"/>
              </a:ext>
            </a:extLst>
          </p:cNvPr>
          <p:cNvSpPr/>
          <p:nvPr/>
        </p:nvSpPr>
        <p:spPr>
          <a:xfrm>
            <a:off x="0" y="0"/>
            <a:ext cx="12192000" cy="9625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Application’s user Interface</a:t>
            </a:r>
            <a:endParaRPr lang="fr-FR" dirty="0"/>
          </a:p>
        </p:txBody>
      </p:sp>
      <p:pic>
        <p:nvPicPr>
          <p:cNvPr id="8" name="Image 7" descr="Une image contenant texte, capture d’écran, logiciel, nombre&#10;&#10;Description générée automatiquement">
            <a:extLst>
              <a:ext uri="{FF2B5EF4-FFF2-40B4-BE49-F238E27FC236}">
                <a16:creationId xmlns:a16="http://schemas.microsoft.com/office/drawing/2014/main" id="{715B1E69-74D4-12AD-454D-EEB97A28A933}"/>
              </a:ext>
            </a:extLst>
          </p:cNvPr>
          <p:cNvPicPr>
            <a:picLocks noChangeAspect="1"/>
          </p:cNvPicPr>
          <p:nvPr/>
        </p:nvPicPr>
        <p:blipFill rotWithShape="1">
          <a:blip r:embed="rId2">
            <a:extLst>
              <a:ext uri="{28A0092B-C50C-407E-A947-70E740481C1C}">
                <a14:useLocalDpi xmlns:a14="http://schemas.microsoft.com/office/drawing/2010/main" val="0"/>
              </a:ext>
            </a:extLst>
          </a:blip>
          <a:srcRect b="18959"/>
          <a:stretch/>
        </p:blipFill>
        <p:spPr>
          <a:xfrm>
            <a:off x="584159" y="2698397"/>
            <a:ext cx="3508648" cy="3634340"/>
          </a:xfrm>
          <a:prstGeom prst="rect">
            <a:avLst/>
          </a:prstGeom>
        </p:spPr>
      </p:pic>
      <p:sp>
        <p:nvSpPr>
          <p:cNvPr id="9" name="ZoneTexte 8">
            <a:extLst>
              <a:ext uri="{FF2B5EF4-FFF2-40B4-BE49-F238E27FC236}">
                <a16:creationId xmlns:a16="http://schemas.microsoft.com/office/drawing/2014/main" id="{C2B45281-8826-A09C-15A6-8C753431B739}"/>
              </a:ext>
            </a:extLst>
          </p:cNvPr>
          <p:cNvSpPr txBox="1"/>
          <p:nvPr/>
        </p:nvSpPr>
        <p:spPr>
          <a:xfrm>
            <a:off x="459877" y="1128737"/>
            <a:ext cx="11272245" cy="1569660"/>
          </a:xfrm>
          <a:prstGeom prst="rect">
            <a:avLst/>
          </a:prstGeom>
          <a:noFill/>
        </p:spPr>
        <p:txBody>
          <a:bodyPr wrap="square" rtlCol="0">
            <a:spAutoFit/>
          </a:bodyPr>
          <a:lstStyle/>
          <a:p>
            <a:r>
              <a:rPr lang="en-US" sz="2400" dirty="0"/>
              <a:t>The 'Search for Similar Phrases' button allows users to explore analogous phrases within previously validated content. Upon clicking, a list of results is promptly displayed directly beneath the button, aiding users in finding relevant existing phrases.</a:t>
            </a:r>
            <a:endParaRPr lang="fr-FR" sz="2400" dirty="0"/>
          </a:p>
        </p:txBody>
      </p:sp>
      <p:sp>
        <p:nvSpPr>
          <p:cNvPr id="7" name="Flèche : droite 6">
            <a:extLst>
              <a:ext uri="{FF2B5EF4-FFF2-40B4-BE49-F238E27FC236}">
                <a16:creationId xmlns:a16="http://schemas.microsoft.com/office/drawing/2014/main" id="{346892ED-F8C0-3F6A-EE73-AABD8E289B45}"/>
              </a:ext>
            </a:extLst>
          </p:cNvPr>
          <p:cNvSpPr/>
          <p:nvPr/>
        </p:nvSpPr>
        <p:spPr>
          <a:xfrm>
            <a:off x="4400791" y="4311688"/>
            <a:ext cx="2943225" cy="4077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89099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944E9BE-CA26-600D-9519-E1BFA27B564F}"/>
              </a:ext>
            </a:extLst>
          </p:cNvPr>
          <p:cNvSpPr>
            <a:spLocks noGrp="1"/>
          </p:cNvSpPr>
          <p:nvPr>
            <p:ph type="dt" sz="half" idx="10"/>
          </p:nvPr>
        </p:nvSpPr>
        <p:spPr/>
        <p:txBody>
          <a:bodyPr/>
          <a:lstStyle/>
          <a:p>
            <a:fld id="{DD71D8EC-8E17-4CE6-99C2-C22488572868}" type="datetime1">
              <a:rPr lang="en-US" smtClean="0"/>
              <a:t>8/24/2023</a:t>
            </a:fld>
            <a:endParaRPr lang="en-US"/>
          </a:p>
        </p:txBody>
      </p:sp>
      <p:sp>
        <p:nvSpPr>
          <p:cNvPr id="3" name="Espace réservé du pied de page 2">
            <a:extLst>
              <a:ext uri="{FF2B5EF4-FFF2-40B4-BE49-F238E27FC236}">
                <a16:creationId xmlns:a16="http://schemas.microsoft.com/office/drawing/2014/main" id="{4E1174B9-554E-6870-C9EC-D2D6B66137EA}"/>
              </a:ext>
            </a:extLst>
          </p:cNvPr>
          <p:cNvSpPr>
            <a:spLocks noGrp="1"/>
          </p:cNvSpPr>
          <p:nvPr>
            <p:ph type="ftr" sz="quarter" idx="11"/>
          </p:nvPr>
        </p:nvSpPr>
        <p:spPr/>
        <p:txBody>
          <a:bodyPr/>
          <a:lstStyle/>
          <a:p>
            <a:r>
              <a:rPr lang="en-US"/>
              <a:t>Sample Footer Text</a:t>
            </a:r>
          </a:p>
        </p:txBody>
      </p:sp>
      <p:sp>
        <p:nvSpPr>
          <p:cNvPr id="4" name="Espace réservé du numéro de diapositive 3">
            <a:extLst>
              <a:ext uri="{FF2B5EF4-FFF2-40B4-BE49-F238E27FC236}">
                <a16:creationId xmlns:a16="http://schemas.microsoft.com/office/drawing/2014/main" id="{32611CB2-8006-785D-12EF-1710903EAF1F}"/>
              </a:ext>
            </a:extLst>
          </p:cNvPr>
          <p:cNvSpPr>
            <a:spLocks noGrp="1"/>
          </p:cNvSpPr>
          <p:nvPr>
            <p:ph type="sldNum" sz="quarter" idx="12"/>
          </p:nvPr>
        </p:nvSpPr>
        <p:spPr/>
        <p:txBody>
          <a:bodyPr/>
          <a:lstStyle/>
          <a:p>
            <a:fld id="{6E91CC32-6A6B-4E2E-BBA1-6864F305DA26}" type="slidenum">
              <a:rPr lang="en-US" smtClean="0"/>
              <a:t>7</a:t>
            </a:fld>
            <a:endParaRPr lang="en-US"/>
          </a:p>
        </p:txBody>
      </p:sp>
      <p:sp>
        <p:nvSpPr>
          <p:cNvPr id="6" name="Rectangle 5">
            <a:extLst>
              <a:ext uri="{FF2B5EF4-FFF2-40B4-BE49-F238E27FC236}">
                <a16:creationId xmlns:a16="http://schemas.microsoft.com/office/drawing/2014/main" id="{A93D6DB6-4DBF-4925-5581-055E1877BCFC}"/>
              </a:ext>
            </a:extLst>
          </p:cNvPr>
          <p:cNvSpPr/>
          <p:nvPr/>
        </p:nvSpPr>
        <p:spPr>
          <a:xfrm>
            <a:off x="0" y="0"/>
            <a:ext cx="12192000" cy="9625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Application’s user Interface</a:t>
            </a:r>
            <a:endParaRPr lang="fr-FR" dirty="0"/>
          </a:p>
        </p:txBody>
      </p:sp>
      <p:pic>
        <p:nvPicPr>
          <p:cNvPr id="8" name="Image 7" descr="Une image contenant texte, capture d’écran, logiciel, nombre&#10;&#10;Description générée automatiquement">
            <a:extLst>
              <a:ext uri="{FF2B5EF4-FFF2-40B4-BE49-F238E27FC236}">
                <a16:creationId xmlns:a16="http://schemas.microsoft.com/office/drawing/2014/main" id="{715B1E69-74D4-12AD-454D-EEB97A28A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048" y="2608486"/>
            <a:ext cx="3124366" cy="3993395"/>
          </a:xfrm>
          <a:prstGeom prst="rect">
            <a:avLst/>
          </a:prstGeom>
        </p:spPr>
      </p:pic>
      <p:sp>
        <p:nvSpPr>
          <p:cNvPr id="9" name="ZoneTexte 8">
            <a:extLst>
              <a:ext uri="{FF2B5EF4-FFF2-40B4-BE49-F238E27FC236}">
                <a16:creationId xmlns:a16="http://schemas.microsoft.com/office/drawing/2014/main" id="{C2B45281-8826-A09C-15A6-8C753431B739}"/>
              </a:ext>
            </a:extLst>
          </p:cNvPr>
          <p:cNvSpPr txBox="1"/>
          <p:nvPr/>
        </p:nvSpPr>
        <p:spPr>
          <a:xfrm>
            <a:off x="459877" y="1128737"/>
            <a:ext cx="11272245" cy="1261884"/>
          </a:xfrm>
          <a:prstGeom prst="rect">
            <a:avLst/>
          </a:prstGeom>
          <a:noFill/>
        </p:spPr>
        <p:txBody>
          <a:bodyPr wrap="square" rtlCol="0">
            <a:spAutoFit/>
          </a:bodyPr>
          <a:lstStyle/>
          <a:p>
            <a:r>
              <a:rPr lang="en-US" sz="2800" dirty="0"/>
              <a:t>	</a:t>
            </a:r>
            <a:r>
              <a:rPr lang="en-US" sz="2400" dirty="0"/>
              <a:t>The 'Model Prediction' button enables users to assess the validity of a phrase by evaluating its compliance with the guidelines outlined in the 'GUIDE REDACTIONNEL: </a:t>
            </a:r>
            <a:r>
              <a:rPr lang="en-US" sz="2400" dirty="0" err="1"/>
              <a:t>Règles</a:t>
            </a:r>
            <a:r>
              <a:rPr lang="en-US" sz="2400" dirty="0"/>
              <a:t> </a:t>
            </a:r>
            <a:r>
              <a:rPr lang="en-US" sz="2400" dirty="0" err="1"/>
              <a:t>Génériques</a:t>
            </a:r>
            <a:r>
              <a:rPr lang="en-US" sz="2400" dirty="0"/>
              <a:t> de </a:t>
            </a:r>
            <a:r>
              <a:rPr lang="en-US" sz="2400" dirty="0" err="1"/>
              <a:t>rédaction</a:t>
            </a:r>
            <a:r>
              <a:rPr lang="en-US" sz="2400" dirty="0"/>
              <a:t> d’un </a:t>
            </a:r>
            <a:r>
              <a:rPr lang="en-US" sz="2400" dirty="0" err="1"/>
              <a:t>livrable</a:t>
            </a:r>
            <a:r>
              <a:rPr lang="en-US" sz="2400" dirty="0"/>
              <a:t> APV.'</a:t>
            </a:r>
            <a:endParaRPr lang="fr-FR" sz="2800" dirty="0"/>
          </a:p>
        </p:txBody>
      </p:sp>
      <p:sp>
        <p:nvSpPr>
          <p:cNvPr id="5" name="Flèche : droite 4">
            <a:extLst>
              <a:ext uri="{FF2B5EF4-FFF2-40B4-BE49-F238E27FC236}">
                <a16:creationId xmlns:a16="http://schemas.microsoft.com/office/drawing/2014/main" id="{5FD3A140-5C56-00A9-82A1-5739BC4FDAEA}"/>
              </a:ext>
            </a:extLst>
          </p:cNvPr>
          <p:cNvSpPr/>
          <p:nvPr/>
        </p:nvSpPr>
        <p:spPr>
          <a:xfrm>
            <a:off x="4400791" y="4311688"/>
            <a:ext cx="2943225" cy="4077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512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944E9BE-CA26-600D-9519-E1BFA27B564F}"/>
              </a:ext>
            </a:extLst>
          </p:cNvPr>
          <p:cNvSpPr>
            <a:spLocks noGrp="1"/>
          </p:cNvSpPr>
          <p:nvPr>
            <p:ph type="dt" sz="half" idx="10"/>
          </p:nvPr>
        </p:nvSpPr>
        <p:spPr/>
        <p:txBody>
          <a:bodyPr/>
          <a:lstStyle/>
          <a:p>
            <a:fld id="{DD71D8EC-8E17-4CE6-99C2-C22488572868}" type="datetime1">
              <a:rPr lang="en-US" smtClean="0"/>
              <a:t>8/24/2023</a:t>
            </a:fld>
            <a:endParaRPr lang="en-US"/>
          </a:p>
        </p:txBody>
      </p:sp>
      <p:sp>
        <p:nvSpPr>
          <p:cNvPr id="3" name="Espace réservé du pied de page 2">
            <a:extLst>
              <a:ext uri="{FF2B5EF4-FFF2-40B4-BE49-F238E27FC236}">
                <a16:creationId xmlns:a16="http://schemas.microsoft.com/office/drawing/2014/main" id="{4E1174B9-554E-6870-C9EC-D2D6B66137EA}"/>
              </a:ext>
            </a:extLst>
          </p:cNvPr>
          <p:cNvSpPr>
            <a:spLocks noGrp="1"/>
          </p:cNvSpPr>
          <p:nvPr>
            <p:ph type="ftr" sz="quarter" idx="11"/>
          </p:nvPr>
        </p:nvSpPr>
        <p:spPr/>
        <p:txBody>
          <a:bodyPr/>
          <a:lstStyle/>
          <a:p>
            <a:r>
              <a:rPr lang="en-US"/>
              <a:t>Sample Footer Text</a:t>
            </a:r>
          </a:p>
        </p:txBody>
      </p:sp>
      <p:sp>
        <p:nvSpPr>
          <p:cNvPr id="4" name="Espace réservé du numéro de diapositive 3">
            <a:extLst>
              <a:ext uri="{FF2B5EF4-FFF2-40B4-BE49-F238E27FC236}">
                <a16:creationId xmlns:a16="http://schemas.microsoft.com/office/drawing/2014/main" id="{32611CB2-8006-785D-12EF-1710903EAF1F}"/>
              </a:ext>
            </a:extLst>
          </p:cNvPr>
          <p:cNvSpPr>
            <a:spLocks noGrp="1"/>
          </p:cNvSpPr>
          <p:nvPr>
            <p:ph type="sldNum" sz="quarter" idx="12"/>
          </p:nvPr>
        </p:nvSpPr>
        <p:spPr/>
        <p:txBody>
          <a:bodyPr/>
          <a:lstStyle/>
          <a:p>
            <a:fld id="{6E91CC32-6A6B-4E2E-BBA1-6864F305DA26}" type="slidenum">
              <a:rPr lang="en-US" smtClean="0"/>
              <a:t>8</a:t>
            </a:fld>
            <a:endParaRPr lang="en-US"/>
          </a:p>
        </p:txBody>
      </p:sp>
      <p:sp>
        <p:nvSpPr>
          <p:cNvPr id="6" name="Rectangle 5">
            <a:extLst>
              <a:ext uri="{FF2B5EF4-FFF2-40B4-BE49-F238E27FC236}">
                <a16:creationId xmlns:a16="http://schemas.microsoft.com/office/drawing/2014/main" id="{A93D6DB6-4DBF-4925-5581-055E1877BCFC}"/>
              </a:ext>
            </a:extLst>
          </p:cNvPr>
          <p:cNvSpPr/>
          <p:nvPr/>
        </p:nvSpPr>
        <p:spPr>
          <a:xfrm>
            <a:off x="0" y="0"/>
            <a:ext cx="12192000" cy="9625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Application’s user Interface</a:t>
            </a:r>
            <a:endParaRPr lang="fr-FR" dirty="0"/>
          </a:p>
        </p:txBody>
      </p:sp>
      <p:pic>
        <p:nvPicPr>
          <p:cNvPr id="8" name="Image 7" descr="Une image contenant texte, capture d’écran, logiciel, nombre&#10;&#10;Description générée automatiquement">
            <a:extLst>
              <a:ext uri="{FF2B5EF4-FFF2-40B4-BE49-F238E27FC236}">
                <a16:creationId xmlns:a16="http://schemas.microsoft.com/office/drawing/2014/main" id="{715B1E69-74D4-12AD-454D-EEB97A28A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617" y="2710728"/>
            <a:ext cx="3048632" cy="3896595"/>
          </a:xfrm>
          <a:prstGeom prst="rect">
            <a:avLst/>
          </a:prstGeom>
        </p:spPr>
      </p:pic>
      <p:sp>
        <p:nvSpPr>
          <p:cNvPr id="9" name="ZoneTexte 8">
            <a:extLst>
              <a:ext uri="{FF2B5EF4-FFF2-40B4-BE49-F238E27FC236}">
                <a16:creationId xmlns:a16="http://schemas.microsoft.com/office/drawing/2014/main" id="{C2B45281-8826-A09C-15A6-8C753431B739}"/>
              </a:ext>
            </a:extLst>
          </p:cNvPr>
          <p:cNvSpPr txBox="1"/>
          <p:nvPr/>
        </p:nvSpPr>
        <p:spPr>
          <a:xfrm>
            <a:off x="459877" y="1128737"/>
            <a:ext cx="11272245" cy="1938992"/>
          </a:xfrm>
          <a:prstGeom prst="rect">
            <a:avLst/>
          </a:prstGeom>
          <a:noFill/>
        </p:spPr>
        <p:txBody>
          <a:bodyPr wrap="square" rtlCol="0">
            <a:spAutoFit/>
          </a:bodyPr>
          <a:lstStyle/>
          <a:p>
            <a:r>
              <a:rPr lang="en-US" sz="2400" dirty="0"/>
              <a:t>	The 'Add Data' button provides administrative users with the capability to enhance the model's dataset and facilitate retraining. Clicking on this button opens a separate window where both valid and invalid data can be added. This data is then used to retrain the model, improving its accuracy and performance</a:t>
            </a:r>
            <a:endParaRPr lang="fr-FR" sz="2400" dirty="0"/>
          </a:p>
        </p:txBody>
      </p:sp>
    </p:spTree>
    <p:extLst>
      <p:ext uri="{BB962C8B-B14F-4D97-AF65-F5344CB8AC3E}">
        <p14:creationId xmlns:p14="http://schemas.microsoft.com/office/powerpoint/2010/main" val="449513786"/>
      </p:ext>
    </p:extLst>
  </p:cSld>
  <p:clrMapOvr>
    <a:masterClrMapping/>
  </p:clrMapOvr>
</p:sld>
</file>

<file path=ppt/theme/theme1.xml><?xml version="1.0" encoding="utf-8"?>
<a:theme xmlns:a="http://schemas.openxmlformats.org/drawingml/2006/main" name="Dylan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4663cf7-e0cf-44a4-ac5e-4645ad937cd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19C4FAA536924A95F0F9C5133EF899" ma:contentTypeVersion="11" ma:contentTypeDescription="Create a new document." ma:contentTypeScope="" ma:versionID="885dbfa45eee03c65cc6c17c2ebf446e">
  <xsd:schema xmlns:xsd="http://www.w3.org/2001/XMLSchema" xmlns:xs="http://www.w3.org/2001/XMLSchema" xmlns:p="http://schemas.microsoft.com/office/2006/metadata/properties" xmlns:ns3="c4663cf7-e0cf-44a4-ac5e-4645ad937cdb" xmlns:ns4="8bf653ee-670e-4021-b47d-14937ca1fdfe" targetNamespace="http://schemas.microsoft.com/office/2006/metadata/properties" ma:root="true" ma:fieldsID="474dd51921a7a289891d68f2baacecb5" ns3:_="" ns4:_="">
    <xsd:import namespace="c4663cf7-e0cf-44a4-ac5e-4645ad937cdb"/>
    <xsd:import namespace="8bf653ee-670e-4021-b47d-14937ca1fdf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663cf7-e0cf-44a4-ac5e-4645ad937c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bf653ee-670e-4021-b47d-14937ca1fdf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C5C619-C256-4AAF-B388-B31AF7BD36A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bf653ee-670e-4021-b47d-14937ca1fdfe"/>
    <ds:schemaRef ds:uri="c4663cf7-e0cf-44a4-ac5e-4645ad937cdb"/>
    <ds:schemaRef ds:uri="http://www.w3.org/XML/1998/namespace"/>
    <ds:schemaRef ds:uri="http://purl.org/dc/dcmitype/"/>
  </ds:schemaRefs>
</ds:datastoreItem>
</file>

<file path=customXml/itemProps2.xml><?xml version="1.0" encoding="utf-8"?>
<ds:datastoreItem xmlns:ds="http://schemas.openxmlformats.org/officeDocument/2006/customXml" ds:itemID="{423903FE-397A-4FDA-AD3D-DD6BA59F82E4}">
  <ds:schemaRefs>
    <ds:schemaRef ds:uri="http://schemas.microsoft.com/sharepoint/v3/contenttype/forms"/>
  </ds:schemaRefs>
</ds:datastoreItem>
</file>

<file path=customXml/itemProps3.xml><?xml version="1.0" encoding="utf-8"?>
<ds:datastoreItem xmlns:ds="http://schemas.openxmlformats.org/officeDocument/2006/customXml" ds:itemID="{E4C0AAB7-43AF-4EC4-B197-8C19EBF199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663cf7-e0cf-44a4-ac5e-4645ad937cdb"/>
    <ds:schemaRef ds:uri="8bf653ee-670e-4021-b47d-14937ca1fd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57</TotalTime>
  <Words>388</Words>
  <Application>Microsoft Office PowerPoint</Application>
  <PresentationFormat>Grand écran</PresentationFormat>
  <Paragraphs>39</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Aptos Black</vt:lpstr>
      <vt:lpstr>Arial</vt:lpstr>
      <vt:lpstr>Neue Haas Grotesk Text Pro</vt:lpstr>
      <vt:lpstr>Söhne</vt:lpstr>
      <vt:lpstr>DylanVTI</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AYYOUB, ILOU</dc:creator>
  <cp:lastModifiedBy>AYYOUB, ILOU</cp:lastModifiedBy>
  <cp:revision>1</cp:revision>
  <dcterms:created xsi:type="dcterms:W3CDTF">2023-08-24T08:23:59Z</dcterms:created>
  <dcterms:modified xsi:type="dcterms:W3CDTF">2023-08-24T09:23:11Z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0x0101005919C4FAA536924A95F0F9C5133EF899</vt:lpwstr>
  </property>
</Properties>
</file>