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 id="263" r:id="rId6"/>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7D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4686BD-A9C0-4E52-90FF-4857AF9CEC6C}" v="1" dt="2023-07-08T10:28:50.232"/>
    <p1510:client id="{B5C2BF93-AAB1-414A-B9D8-C976DE138C2D}" v="21" dt="2023-07-16T10:31:54.073"/>
    <p1510:client id="{E40F9A21-A54D-48E0-ABA9-FAC1FAA6386B}" v="766" dt="2023-07-12T15:39:16.646"/>
    <p1510:client id="{F10A1571-76B7-40F9-BEAA-43D3B43B4688}" v="64" dt="2023-07-08T11:16:36.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9"/>
  </p:normalViewPr>
  <p:slideViewPr>
    <p:cSldViewPr snapToGrid="0" snapToObjects="1">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68E8-F336-5743-B5D5-EA445212D6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A"/>
          </a:p>
        </p:txBody>
      </p:sp>
      <p:sp>
        <p:nvSpPr>
          <p:cNvPr id="3" name="Subtitle 2">
            <a:extLst>
              <a:ext uri="{FF2B5EF4-FFF2-40B4-BE49-F238E27FC236}">
                <a16:creationId xmlns:a16="http://schemas.microsoft.com/office/drawing/2014/main" id="{2B529D85-85A9-7241-A613-B00841031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A"/>
          </a:p>
        </p:txBody>
      </p:sp>
      <p:sp>
        <p:nvSpPr>
          <p:cNvPr id="4" name="Date Placeholder 3">
            <a:extLst>
              <a:ext uri="{FF2B5EF4-FFF2-40B4-BE49-F238E27FC236}">
                <a16:creationId xmlns:a16="http://schemas.microsoft.com/office/drawing/2014/main" id="{2E2CF4A7-D9DE-324E-B6CF-3B3E3ACE071F}"/>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5" name="Footer Placeholder 4">
            <a:extLst>
              <a:ext uri="{FF2B5EF4-FFF2-40B4-BE49-F238E27FC236}">
                <a16:creationId xmlns:a16="http://schemas.microsoft.com/office/drawing/2014/main" id="{7C71C95B-1E62-8B49-A3F7-ADE335ECF213}"/>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2F16D0CD-7F0C-444B-95B3-86D69810C940}"/>
              </a:ext>
            </a:extLst>
          </p:cNvPr>
          <p:cNvSpPr>
            <a:spLocks noGrp="1"/>
          </p:cNvSpPr>
          <p:nvPr>
            <p:ph type="sldNum" sz="quarter" idx="12"/>
          </p:nvPr>
        </p:nvSpPr>
        <p:spPr/>
        <p:txBody>
          <a:bodyPr/>
          <a:lstStyle/>
          <a:p>
            <a:fld id="{927E56A6-CA3A-0C47-B195-1B7D9A58C034}" type="slidenum">
              <a:rPr lang="en-UA" smtClean="0"/>
              <a:t>‹#›</a:t>
            </a:fld>
            <a:endParaRPr lang="en-UA"/>
          </a:p>
        </p:txBody>
      </p:sp>
      <p:pic>
        <p:nvPicPr>
          <p:cNvPr id="8" name="Picture 7">
            <a:extLst>
              <a:ext uri="{FF2B5EF4-FFF2-40B4-BE49-F238E27FC236}">
                <a16:creationId xmlns:a16="http://schemas.microsoft.com/office/drawing/2014/main" id="{E088C58F-A1F2-9349-A843-4C076528E3BD}"/>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4051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081F-0E23-A24F-AE87-0A8EEE7F1CB7}"/>
              </a:ext>
            </a:extLst>
          </p:cNvPr>
          <p:cNvSpPr>
            <a:spLocks noGrp="1"/>
          </p:cNvSpPr>
          <p:nvPr>
            <p:ph type="title"/>
          </p:nvPr>
        </p:nvSpPr>
        <p:spPr/>
        <p:txBody>
          <a:bodyPr/>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0EC5501B-90FD-B240-B9E6-7051A352498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2B63726C-35AA-E04A-B556-49BEB34D6356}"/>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5" name="Footer Placeholder 4">
            <a:extLst>
              <a:ext uri="{FF2B5EF4-FFF2-40B4-BE49-F238E27FC236}">
                <a16:creationId xmlns:a16="http://schemas.microsoft.com/office/drawing/2014/main" id="{0A8CE945-F583-BE4E-80FF-E8CE3B09BD04}"/>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C8006264-36D8-C94B-9001-C09362879D31}"/>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76531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2270C-E0A4-B94C-9135-C5CD5FA4F22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3DC6203A-B70F-394B-A2D9-14CB67CD93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3C83C9E2-EDAA-2940-BC39-2152AE410800}"/>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5" name="Footer Placeholder 4">
            <a:extLst>
              <a:ext uri="{FF2B5EF4-FFF2-40B4-BE49-F238E27FC236}">
                <a16:creationId xmlns:a16="http://schemas.microsoft.com/office/drawing/2014/main" id="{BECB5DCD-9BCB-9A49-9534-335145FC2E48}"/>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730C155E-B91C-F147-96C5-ADE965A43448}"/>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23808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94B8-8889-774B-993A-F6C307D26CD3}"/>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D0A34F8D-3771-5C44-99E6-C0E911E9E2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DFAE8CAA-D9E4-7844-A81B-50CCB387F773}"/>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5" name="Footer Placeholder 4">
            <a:extLst>
              <a:ext uri="{FF2B5EF4-FFF2-40B4-BE49-F238E27FC236}">
                <a16:creationId xmlns:a16="http://schemas.microsoft.com/office/drawing/2014/main" id="{E088C996-8ED7-4F4F-9EBC-539920C5C560}"/>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141922B4-C3AC-A340-891F-CB93A61A5684}"/>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373582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00A8-FB03-AD4D-B6A3-CC5C5BC82CD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A"/>
          </a:p>
        </p:txBody>
      </p:sp>
      <p:sp>
        <p:nvSpPr>
          <p:cNvPr id="3" name="Text Placeholder 2">
            <a:extLst>
              <a:ext uri="{FF2B5EF4-FFF2-40B4-BE49-F238E27FC236}">
                <a16:creationId xmlns:a16="http://schemas.microsoft.com/office/drawing/2014/main" id="{516AE293-3424-8749-B16B-CF0591C15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7D4710-0BDB-8B42-B88B-72941C2C52B0}"/>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5" name="Footer Placeholder 4">
            <a:extLst>
              <a:ext uri="{FF2B5EF4-FFF2-40B4-BE49-F238E27FC236}">
                <a16:creationId xmlns:a16="http://schemas.microsoft.com/office/drawing/2014/main" id="{DBFD8033-B5B5-CB4E-B8B9-09AFFA88CE3C}"/>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5B58B035-5C13-A447-9D83-8C41921B4E12}"/>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357918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6CF9-1870-044E-8374-C63B97AC7F24}"/>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8EE61A29-682C-F840-A61E-D08E1AF2A72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Content Placeholder 3">
            <a:extLst>
              <a:ext uri="{FF2B5EF4-FFF2-40B4-BE49-F238E27FC236}">
                <a16:creationId xmlns:a16="http://schemas.microsoft.com/office/drawing/2014/main" id="{A6349ADC-5159-D94A-B36E-499E2BCA936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Date Placeholder 4">
            <a:extLst>
              <a:ext uri="{FF2B5EF4-FFF2-40B4-BE49-F238E27FC236}">
                <a16:creationId xmlns:a16="http://schemas.microsoft.com/office/drawing/2014/main" id="{DFA93E0F-4A43-8949-81E5-48E923B44D5C}"/>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6" name="Footer Placeholder 5">
            <a:extLst>
              <a:ext uri="{FF2B5EF4-FFF2-40B4-BE49-F238E27FC236}">
                <a16:creationId xmlns:a16="http://schemas.microsoft.com/office/drawing/2014/main" id="{3FBD670E-F5F4-614B-AECE-8E7355CC7534}"/>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E8E7B476-8B75-7144-9A61-2296067D87C6}"/>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61823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EF88-330C-034C-ACFF-41F5D87B759B}"/>
              </a:ext>
            </a:extLst>
          </p:cNvPr>
          <p:cNvSpPr>
            <a:spLocks noGrp="1"/>
          </p:cNvSpPr>
          <p:nvPr>
            <p:ph type="title"/>
          </p:nvPr>
        </p:nvSpPr>
        <p:spPr>
          <a:xfrm>
            <a:off x="839788" y="365125"/>
            <a:ext cx="10515600" cy="1325563"/>
          </a:xfrm>
        </p:spPr>
        <p:txBody>
          <a:bodyPr/>
          <a:lstStyle/>
          <a:p>
            <a:r>
              <a:rPr lang="en-GB"/>
              <a:t>Click to edit Master title style</a:t>
            </a:r>
            <a:endParaRPr lang="en-UA"/>
          </a:p>
        </p:txBody>
      </p:sp>
      <p:sp>
        <p:nvSpPr>
          <p:cNvPr id="3" name="Text Placeholder 2">
            <a:extLst>
              <a:ext uri="{FF2B5EF4-FFF2-40B4-BE49-F238E27FC236}">
                <a16:creationId xmlns:a16="http://schemas.microsoft.com/office/drawing/2014/main" id="{2EE4B316-6A5E-9E4E-B84B-A19F8ACC9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DD1CA7D-A661-2C48-9691-452105587D3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Text Placeholder 4">
            <a:extLst>
              <a:ext uri="{FF2B5EF4-FFF2-40B4-BE49-F238E27FC236}">
                <a16:creationId xmlns:a16="http://schemas.microsoft.com/office/drawing/2014/main" id="{568EFD27-82A0-6046-9CF5-72A039BA5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80E5CDF-F85E-884B-ADE1-046AC78DD8C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7" name="Date Placeholder 6">
            <a:extLst>
              <a:ext uri="{FF2B5EF4-FFF2-40B4-BE49-F238E27FC236}">
                <a16:creationId xmlns:a16="http://schemas.microsoft.com/office/drawing/2014/main" id="{F50CA2A5-54D2-7E45-B9DE-1065489075AA}"/>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8" name="Footer Placeholder 7">
            <a:extLst>
              <a:ext uri="{FF2B5EF4-FFF2-40B4-BE49-F238E27FC236}">
                <a16:creationId xmlns:a16="http://schemas.microsoft.com/office/drawing/2014/main" id="{F30C2FEE-CAF2-F046-897A-2C50F9DEEFF7}"/>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4F62636A-D8DE-CC47-854B-C2AB1023E826}"/>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397971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D184-F3B6-3D48-BE0C-6C316E8528B2}"/>
              </a:ext>
            </a:extLst>
          </p:cNvPr>
          <p:cNvSpPr>
            <a:spLocks noGrp="1"/>
          </p:cNvSpPr>
          <p:nvPr>
            <p:ph type="title"/>
          </p:nvPr>
        </p:nvSpPr>
        <p:spPr/>
        <p:txBody>
          <a:bodyPr/>
          <a:lstStyle/>
          <a:p>
            <a:r>
              <a:rPr lang="en-GB"/>
              <a:t>Click to edit Master title style</a:t>
            </a:r>
            <a:endParaRPr lang="en-UA"/>
          </a:p>
        </p:txBody>
      </p:sp>
      <p:sp>
        <p:nvSpPr>
          <p:cNvPr id="3" name="Date Placeholder 2">
            <a:extLst>
              <a:ext uri="{FF2B5EF4-FFF2-40B4-BE49-F238E27FC236}">
                <a16:creationId xmlns:a16="http://schemas.microsoft.com/office/drawing/2014/main" id="{C451FFA1-47EF-8C45-9542-0CAA3DFF09F9}"/>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4" name="Footer Placeholder 3">
            <a:extLst>
              <a:ext uri="{FF2B5EF4-FFF2-40B4-BE49-F238E27FC236}">
                <a16:creationId xmlns:a16="http://schemas.microsoft.com/office/drawing/2014/main" id="{7141B362-F33E-AE42-A25C-683F70D43EF0}"/>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50831B07-C2CC-3C48-B9FD-450DD8D20C6A}"/>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3600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56F01-6218-BD41-A142-F7E3D7A57621}"/>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3" name="Footer Placeholder 2">
            <a:extLst>
              <a:ext uri="{FF2B5EF4-FFF2-40B4-BE49-F238E27FC236}">
                <a16:creationId xmlns:a16="http://schemas.microsoft.com/office/drawing/2014/main" id="{D1B3AEB9-3D99-A941-8B6C-F10DDF8BD644}"/>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9EF3EE6E-F157-7248-970E-9D1F0FAB80C6}"/>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217941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DB9E-D8D4-E942-9A84-EB26AF83B1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Content Placeholder 2">
            <a:extLst>
              <a:ext uri="{FF2B5EF4-FFF2-40B4-BE49-F238E27FC236}">
                <a16:creationId xmlns:a16="http://schemas.microsoft.com/office/drawing/2014/main" id="{EFA08A72-6347-AD46-80AB-4FB6670C3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Text Placeholder 3">
            <a:extLst>
              <a:ext uri="{FF2B5EF4-FFF2-40B4-BE49-F238E27FC236}">
                <a16:creationId xmlns:a16="http://schemas.microsoft.com/office/drawing/2014/main" id="{CDC5388E-F831-6D48-BE90-27D73AB15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10662C-39C8-2145-89AD-60E67EB77244}"/>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6" name="Footer Placeholder 5">
            <a:extLst>
              <a:ext uri="{FF2B5EF4-FFF2-40B4-BE49-F238E27FC236}">
                <a16:creationId xmlns:a16="http://schemas.microsoft.com/office/drawing/2014/main" id="{09F1B453-1E5E-6D48-BD75-5F94A6DA9CEF}"/>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C9C779E3-198D-474C-9729-9C9F425E9629}"/>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27714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8718-F71A-1545-B56B-48E6613AE6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Picture Placeholder 2">
            <a:extLst>
              <a:ext uri="{FF2B5EF4-FFF2-40B4-BE49-F238E27FC236}">
                <a16:creationId xmlns:a16="http://schemas.microsoft.com/office/drawing/2014/main" id="{851ADFD8-2088-2540-AC4B-4E8C4CDEE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66CED8EF-966F-AA43-95CC-E6D3B083D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1C90AB-E3B8-B74D-BC08-0B038FF8F4F1}"/>
              </a:ext>
            </a:extLst>
          </p:cNvPr>
          <p:cNvSpPr>
            <a:spLocks noGrp="1"/>
          </p:cNvSpPr>
          <p:nvPr>
            <p:ph type="dt" sz="half" idx="10"/>
          </p:nvPr>
        </p:nvSpPr>
        <p:spPr/>
        <p:txBody>
          <a:bodyPr/>
          <a:lstStyle/>
          <a:p>
            <a:fld id="{AFE873A4-1955-CC42-ACE5-48B038A4733B}" type="datetimeFigureOut">
              <a:rPr lang="en-UA" smtClean="0"/>
              <a:t>09/25/2023</a:t>
            </a:fld>
            <a:endParaRPr lang="en-UA"/>
          </a:p>
        </p:txBody>
      </p:sp>
      <p:sp>
        <p:nvSpPr>
          <p:cNvPr id="6" name="Footer Placeholder 5">
            <a:extLst>
              <a:ext uri="{FF2B5EF4-FFF2-40B4-BE49-F238E27FC236}">
                <a16:creationId xmlns:a16="http://schemas.microsoft.com/office/drawing/2014/main" id="{4C9334CC-4A23-3044-84A2-5024AB671E77}"/>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4E85761F-0573-624A-88AE-F1C98EB0B9F5}"/>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220685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B838C-E557-0D44-A0BE-1F13E7C5A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A"/>
          </a:p>
        </p:txBody>
      </p:sp>
      <p:sp>
        <p:nvSpPr>
          <p:cNvPr id="3" name="Text Placeholder 2">
            <a:extLst>
              <a:ext uri="{FF2B5EF4-FFF2-40B4-BE49-F238E27FC236}">
                <a16:creationId xmlns:a16="http://schemas.microsoft.com/office/drawing/2014/main" id="{17C184CB-593D-164E-A711-654C1A7F3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5C1CC3AE-3571-AF44-85EB-6DCD44474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73A4-1955-CC42-ACE5-48B038A4733B}" type="datetimeFigureOut">
              <a:rPr lang="en-UA" smtClean="0"/>
              <a:t>09/25/2023</a:t>
            </a:fld>
            <a:endParaRPr lang="en-UA"/>
          </a:p>
        </p:txBody>
      </p:sp>
      <p:sp>
        <p:nvSpPr>
          <p:cNvPr id="5" name="Footer Placeholder 4">
            <a:extLst>
              <a:ext uri="{FF2B5EF4-FFF2-40B4-BE49-F238E27FC236}">
                <a16:creationId xmlns:a16="http://schemas.microsoft.com/office/drawing/2014/main" id="{82447652-BF7F-4C42-A8C4-0AEABF486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55D07C92-1FA4-B84A-BE47-F2296AFBF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E56A6-CA3A-0C47-B195-1B7D9A58C034}" type="slidenum">
              <a:rPr lang="en-UA" smtClean="0"/>
              <a:t>‹#›</a:t>
            </a:fld>
            <a:endParaRPr lang="en-UA"/>
          </a:p>
        </p:txBody>
      </p:sp>
      <p:pic>
        <p:nvPicPr>
          <p:cNvPr id="8" name="Picture 7">
            <a:extLst>
              <a:ext uri="{FF2B5EF4-FFF2-40B4-BE49-F238E27FC236}">
                <a16:creationId xmlns:a16="http://schemas.microsoft.com/office/drawing/2014/main" id="{99B6281D-D81C-8348-93AC-C0BBA50ADBB1}"/>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3865144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874-4549-6E4C-7F27-B3CD9225027D}"/>
              </a:ext>
            </a:extLst>
          </p:cNvPr>
          <p:cNvSpPr>
            <a:spLocks noGrp="1"/>
          </p:cNvSpPr>
          <p:nvPr>
            <p:ph type="ctrTitle"/>
          </p:nvPr>
        </p:nvSpPr>
        <p:spPr>
          <a:xfrm>
            <a:off x="1523999" y="492049"/>
            <a:ext cx="9144000" cy="715315"/>
          </a:xfrm>
        </p:spPr>
        <p:txBody>
          <a:bodyPr/>
          <a:lstStyle/>
          <a:p>
            <a:pPr algn="ctr"/>
            <a:r>
              <a:rPr lang="en-US" sz="3000" dirty="0">
                <a:solidFill>
                  <a:srgbClr val="000000"/>
                </a:solidFill>
                <a:latin typeface="Arial"/>
              </a:rPr>
              <a:t>Interval </a:t>
            </a:r>
            <a:r>
              <a:rPr lang="el-GR" sz="3000" dirty="0">
                <a:solidFill>
                  <a:srgbClr val="000000"/>
                </a:solidFill>
                <a:latin typeface="Arial"/>
              </a:rPr>
              <a:t>και</a:t>
            </a:r>
            <a:r>
              <a:rPr lang="en-US" sz="3000" dirty="0">
                <a:solidFill>
                  <a:srgbClr val="000000"/>
                </a:solidFill>
                <a:latin typeface="Arial"/>
              </a:rPr>
              <a:t> Segment Trees</a:t>
            </a:r>
            <a:endParaRPr lang="en-US" dirty="0"/>
          </a:p>
        </p:txBody>
      </p:sp>
      <p:sp>
        <p:nvSpPr>
          <p:cNvPr id="3" name="Subtitle 2">
            <a:extLst>
              <a:ext uri="{FF2B5EF4-FFF2-40B4-BE49-F238E27FC236}">
                <a16:creationId xmlns:a16="http://schemas.microsoft.com/office/drawing/2014/main" id="{9679C833-9F59-B8B7-44AB-0D7B4EB56892}"/>
              </a:ext>
            </a:extLst>
          </p:cNvPr>
          <p:cNvSpPr>
            <a:spLocks noGrp="1"/>
          </p:cNvSpPr>
          <p:nvPr>
            <p:ph type="subTitle" idx="1"/>
          </p:nvPr>
        </p:nvSpPr>
        <p:spPr>
          <a:xfrm>
            <a:off x="1524000" y="1445912"/>
            <a:ext cx="9144000" cy="1085374"/>
          </a:xfrm>
        </p:spPr>
        <p:txBody>
          <a:bodyPr>
            <a:noAutofit/>
          </a:bodyPr>
          <a:lstStyle/>
          <a:p>
            <a:pPr algn="ctr"/>
            <a:r>
              <a:rPr lang="el-GR" sz="1800" b="0" i="0" dirty="0">
                <a:effectLst/>
              </a:rPr>
              <a:t>Τα </a:t>
            </a:r>
            <a:r>
              <a:rPr lang="el-GR" sz="1800" b="1" i="0" dirty="0">
                <a:effectLst/>
              </a:rPr>
              <a:t>Segment Trees</a:t>
            </a:r>
            <a:r>
              <a:rPr lang="el-GR" sz="1800" b="0" i="0" dirty="0">
                <a:effectLst/>
              </a:rPr>
              <a:t> και τα </a:t>
            </a:r>
            <a:r>
              <a:rPr lang="el-GR" sz="1800" b="1" i="0" dirty="0">
                <a:effectLst/>
              </a:rPr>
              <a:t>Interval Trees </a:t>
            </a:r>
            <a:r>
              <a:rPr lang="el-GR" sz="1800" b="0" i="0" dirty="0">
                <a:effectLst/>
              </a:rPr>
              <a:t>είναι πολυδιάστατες δομές δεδομένων που χρησιμοποιούνται κυρίως για την επίλυση ερωτημάτων διαστήματος (</a:t>
            </a:r>
            <a:r>
              <a:rPr lang="en-US" sz="1800" b="0" i="0" dirty="0">
                <a:effectLst/>
              </a:rPr>
              <a:t>interval &amp; stabbing</a:t>
            </a:r>
            <a:r>
              <a:rPr lang="el-GR" sz="1800" b="0" i="0" dirty="0">
                <a:effectLst/>
              </a:rPr>
              <a:t> queries) και την ενημέρωση σημείων (update points) με αποδοτικό τρόπο.</a:t>
            </a:r>
            <a:r>
              <a:rPr dirty="0"/>
              <a:t>
</a:t>
            </a:r>
            <a:endParaRPr lang="en-US" dirty="0"/>
          </a:p>
        </p:txBody>
      </p:sp>
      <p:sp>
        <p:nvSpPr>
          <p:cNvPr id="7" name="TextBox 6">
            <a:extLst>
              <a:ext uri="{FF2B5EF4-FFF2-40B4-BE49-F238E27FC236}">
                <a16:creationId xmlns:a16="http://schemas.microsoft.com/office/drawing/2014/main" id="{B162CE2A-9079-9037-5F5F-71F5DDCE0F57}"/>
              </a:ext>
            </a:extLst>
          </p:cNvPr>
          <p:cNvSpPr txBox="1"/>
          <p:nvPr/>
        </p:nvSpPr>
        <p:spPr>
          <a:xfrm>
            <a:off x="1609447" y="2593431"/>
            <a:ext cx="8973105" cy="2862322"/>
          </a:xfrm>
          <a:prstGeom prst="rect">
            <a:avLst/>
          </a:prstGeom>
          <a:noFill/>
        </p:spPr>
        <p:txBody>
          <a:bodyPr wrap="square">
            <a:spAutoFit/>
          </a:bodyPr>
          <a:lstStyle/>
          <a:p>
            <a:pPr algn="ctr"/>
            <a:r>
              <a:rPr lang="el-GR" b="1" i="0" dirty="0">
                <a:effectLst/>
                <a:latin typeface="Söhne"/>
              </a:rPr>
              <a:t>Segment Trees:</a:t>
            </a:r>
            <a:endParaRPr lang="el-GR" b="1" i="0" dirty="0">
              <a:solidFill>
                <a:schemeClr val="accent1">
                  <a:lumMod val="75000"/>
                </a:schemeClr>
              </a:solidFill>
              <a:effectLst/>
              <a:latin typeface="Söhne"/>
            </a:endParaRPr>
          </a:p>
          <a:p>
            <a:pPr algn="ctr"/>
            <a:r>
              <a:rPr lang="el-GR" b="0" i="0" dirty="0">
                <a:solidFill>
                  <a:schemeClr val="accent1">
                    <a:lumMod val="75000"/>
                  </a:schemeClr>
                </a:solidFill>
                <a:effectLst/>
                <a:latin typeface="Söhne"/>
              </a:rPr>
              <a:t>Τα Segment Trees επιτρέπουν την αποθήκευση διαφορετικών τιμών (όπως το ελάχιστο, το μέγιστο, ή το άθροισμα) για διάφορα διαστήματα ή περιοχές και την αναζήτηση ή ενημέρωση αυτών των τιμών με λογαριθμική πολυπλοκότητα.</a:t>
            </a:r>
            <a:br>
              <a:rPr lang="el-GR" b="0" i="0" dirty="0">
                <a:solidFill>
                  <a:schemeClr val="accent1">
                    <a:lumMod val="75000"/>
                  </a:schemeClr>
                </a:solidFill>
                <a:effectLst/>
                <a:latin typeface="Söhne"/>
              </a:rPr>
            </a:br>
            <a:endParaRPr lang="el-GR" b="0" i="0" dirty="0">
              <a:solidFill>
                <a:schemeClr val="accent1">
                  <a:lumMod val="75000"/>
                </a:schemeClr>
              </a:solidFill>
              <a:effectLst/>
              <a:latin typeface="Söhne"/>
            </a:endParaRPr>
          </a:p>
          <a:p>
            <a:pPr algn="ctr"/>
            <a:r>
              <a:rPr lang="el-GR" b="1" i="0" dirty="0">
                <a:effectLst/>
                <a:latin typeface="Söhne"/>
              </a:rPr>
              <a:t>Interval Trees:</a:t>
            </a:r>
          </a:p>
          <a:p>
            <a:pPr algn="ctr"/>
            <a:r>
              <a:rPr lang="el-GR" b="0" i="0" dirty="0">
                <a:solidFill>
                  <a:schemeClr val="accent1">
                    <a:lumMod val="75000"/>
                  </a:schemeClr>
                </a:solidFill>
                <a:effectLst/>
                <a:latin typeface="Söhne"/>
              </a:rPr>
              <a:t>Τα Interval Trees, από την άλλη πλευρά, είναι ιδανικά για την αναζήτηση όλων των διαστημάτων που τέμνουν ένα συγκεκριμένο σημείο ή διάστημα, καθιστώντας τα ιδανικά για προβλήματα γεωμετρικής αναζήτησης.</a:t>
            </a:r>
            <a:br>
              <a:rPr lang="el-GR" b="0" i="0" dirty="0">
                <a:solidFill>
                  <a:schemeClr val="accent1">
                    <a:lumMod val="75000"/>
                  </a:schemeClr>
                </a:solidFill>
                <a:effectLst/>
                <a:latin typeface="Söhne"/>
              </a:rPr>
            </a:br>
            <a:endParaRPr lang="el-GR" b="0" i="0" dirty="0">
              <a:effectLst/>
              <a:latin typeface="Söhne"/>
            </a:endParaRPr>
          </a:p>
        </p:txBody>
      </p:sp>
    </p:spTree>
    <p:extLst>
      <p:ext uri="{BB962C8B-B14F-4D97-AF65-F5344CB8AC3E}">
        <p14:creationId xmlns:p14="http://schemas.microsoft.com/office/powerpoint/2010/main" val="334602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457200"/>
            <a:ext cx="3932237" cy="1043126"/>
          </a:xfrm>
        </p:spPr>
        <p:txBody>
          <a:bodyPr/>
          <a:lstStyle/>
          <a:p>
            <a:endParaRPr dirty="0"/>
          </a:p>
          <a:p>
            <a:pPr algn="ctr"/>
            <a:r>
              <a:rPr sz="3000" dirty="0">
                <a:solidFill>
                  <a:srgbClr val="000000"/>
                </a:solidFill>
                <a:latin typeface="Arial"/>
              </a:rPr>
              <a:t>Interval Trees</a:t>
            </a:r>
          </a:p>
        </p:txBody>
      </p:sp>
      <p:sp>
        <p:nvSpPr>
          <p:cNvPr id="3" name="Content Placeholder 2"/>
          <p:cNvSpPr>
            <a:spLocks noGrp="1"/>
          </p:cNvSpPr>
          <p:nvPr>
            <p:ph idx="1"/>
          </p:nvPr>
        </p:nvSpPr>
        <p:spPr>
          <a:xfrm>
            <a:off x="5155132" y="1108491"/>
            <a:ext cx="6172200" cy="4641018"/>
          </a:xfrm>
        </p:spPr>
        <p:txBody>
          <a:bodyPr/>
          <a:lstStyle/>
          <a:p>
            <a:pPr marL="0" indent="0" algn="ctr">
              <a:buNone/>
            </a:pPr>
            <a:br>
              <a:rPr lang="el-GR" sz="3000" dirty="0">
                <a:solidFill>
                  <a:srgbClr val="000000"/>
                </a:solidFill>
                <a:latin typeface="Arial"/>
              </a:rPr>
            </a:br>
            <a:r>
              <a:rPr lang="el-GR" sz="1800" b="1" i="0" dirty="0">
                <a:effectLst/>
                <a:latin typeface="Söhne"/>
              </a:rPr>
              <a:t>Τι είναι τα Interval Trees;</a:t>
            </a:r>
            <a:r>
              <a:rPr lang="el-GR" sz="1800" b="0" i="0" dirty="0">
                <a:solidFill>
                  <a:srgbClr val="D1D5DB"/>
                </a:solidFill>
                <a:effectLst/>
                <a:latin typeface="Söhne"/>
              </a:rPr>
              <a:t> </a:t>
            </a:r>
            <a:br>
              <a:rPr lang="en-US" sz="1600" b="0" i="0" dirty="0">
                <a:solidFill>
                  <a:srgbClr val="D1D5DB"/>
                </a:solidFill>
                <a:effectLst/>
                <a:latin typeface="Söhne"/>
              </a:rPr>
            </a:br>
            <a:r>
              <a:rPr lang="el-GR" sz="1600" b="0" i="0" dirty="0">
                <a:solidFill>
                  <a:schemeClr val="accent1">
                    <a:lumMod val="75000"/>
                  </a:schemeClr>
                </a:solidFill>
                <a:effectLst/>
                <a:latin typeface="Söhne"/>
              </a:rPr>
              <a:t>Προηγμένες δομές δεδομένων για την αποτελεσματική καταγραφή και αναζήτηση διαστημάτων ή intervals</a:t>
            </a:r>
            <a:r>
              <a:rPr lang="en-US" sz="1600" dirty="0">
                <a:solidFill>
                  <a:srgbClr val="D1D5DB"/>
                </a:solidFill>
                <a:latin typeface="Söhne"/>
              </a:rPr>
              <a:t>.</a:t>
            </a:r>
            <a:br>
              <a:rPr lang="en-US" sz="1600" dirty="0">
                <a:solidFill>
                  <a:srgbClr val="D1D5DB"/>
                </a:solidFill>
                <a:latin typeface="Söhne"/>
              </a:rPr>
            </a:br>
            <a:br>
              <a:rPr lang="el-GR" sz="1600" b="0" i="0" dirty="0">
                <a:solidFill>
                  <a:srgbClr val="D1D5DB"/>
                </a:solidFill>
                <a:effectLst/>
                <a:latin typeface="Söhne"/>
              </a:rPr>
            </a:br>
            <a:r>
              <a:rPr lang="el-GR" sz="1800" b="1" i="0" dirty="0">
                <a:effectLst/>
                <a:latin typeface="Söhne"/>
              </a:rPr>
              <a:t>Πώς Λειτουργούν;</a:t>
            </a:r>
            <a:r>
              <a:rPr lang="el-GR" sz="1800" b="0" i="0" dirty="0">
                <a:solidFill>
                  <a:srgbClr val="D1D5DB"/>
                </a:solidFill>
                <a:effectLst/>
                <a:latin typeface="Söhne"/>
              </a:rPr>
              <a:t> </a:t>
            </a:r>
            <a:br>
              <a:rPr lang="en-US" sz="1600" b="0" i="0" dirty="0">
                <a:solidFill>
                  <a:srgbClr val="D1D5DB"/>
                </a:solidFill>
                <a:effectLst/>
                <a:latin typeface="Söhne"/>
              </a:rPr>
            </a:br>
            <a:r>
              <a:rPr lang="el-GR" sz="1600" b="0" i="0" dirty="0">
                <a:solidFill>
                  <a:schemeClr val="accent1">
                    <a:lumMod val="75000"/>
                  </a:schemeClr>
                </a:solidFill>
                <a:effectLst/>
                <a:latin typeface="Söhne"/>
              </a:rPr>
              <a:t>Κάθε κόμβος αντιπροσωπεύει ένα διάστημα και έχει δείκτες προς τα υποδέντρα του και περιέχει το μέγιστο τέλος του διαστήματος του.</a:t>
            </a:r>
            <a:br>
              <a:rPr lang="en-US" sz="1600" b="0" i="0" dirty="0">
                <a:solidFill>
                  <a:schemeClr val="accent1">
                    <a:lumMod val="75000"/>
                  </a:schemeClr>
                </a:solidFill>
                <a:effectLst/>
                <a:latin typeface="Söhne"/>
              </a:rPr>
            </a:br>
            <a:br>
              <a:rPr lang="en-US" sz="1600" b="0" i="0" dirty="0">
                <a:solidFill>
                  <a:schemeClr val="accent1">
                    <a:lumMod val="75000"/>
                  </a:schemeClr>
                </a:solidFill>
                <a:effectLst/>
                <a:latin typeface="Söhne"/>
              </a:rPr>
            </a:br>
            <a:r>
              <a:rPr lang="el-GR" sz="1800" b="1" i="0" dirty="0">
                <a:effectLst/>
                <a:latin typeface="Söhne"/>
              </a:rPr>
              <a:t>Εφαρμογές:</a:t>
            </a:r>
            <a:r>
              <a:rPr lang="el-GR" sz="1800" b="0" i="0" dirty="0">
                <a:solidFill>
                  <a:srgbClr val="D1D5DB"/>
                </a:solidFill>
                <a:effectLst/>
                <a:latin typeface="Söhne"/>
              </a:rPr>
              <a:t> </a:t>
            </a:r>
            <a:br>
              <a:rPr lang="en-US" sz="1600" b="0" i="0" dirty="0">
                <a:solidFill>
                  <a:srgbClr val="D1D5DB"/>
                </a:solidFill>
                <a:effectLst/>
                <a:latin typeface="Söhne"/>
              </a:rPr>
            </a:br>
            <a:r>
              <a:rPr lang="el-GR" sz="1600" b="0" i="0" dirty="0">
                <a:solidFill>
                  <a:schemeClr val="accent1">
                    <a:lumMod val="75000"/>
                  </a:schemeClr>
                </a:solidFill>
                <a:effectLst/>
                <a:latin typeface="Söhne"/>
              </a:rPr>
              <a:t>Βιολογία υπολογιστών, γεωγραφική πληροφορία, προγραμματισμός εργασιών, αναζήτηση ελεύθερων χρονικών διαστημάτων.</a:t>
            </a:r>
            <a:br>
              <a:rPr lang="en-US" sz="1600" b="0" i="0" dirty="0">
                <a:solidFill>
                  <a:schemeClr val="accent1">
                    <a:lumMod val="75000"/>
                  </a:schemeClr>
                </a:solidFill>
                <a:effectLst/>
                <a:latin typeface="Söhne"/>
              </a:rPr>
            </a:br>
            <a:br>
              <a:rPr lang="el-GR" sz="1600" b="0" i="0" dirty="0">
                <a:solidFill>
                  <a:schemeClr val="accent1">
                    <a:lumMod val="75000"/>
                  </a:schemeClr>
                </a:solidFill>
                <a:effectLst/>
                <a:latin typeface="Söhne"/>
              </a:rPr>
            </a:br>
            <a:r>
              <a:rPr lang="el-GR" sz="1800" b="1" i="0" dirty="0">
                <a:effectLst/>
                <a:latin typeface="Söhne"/>
              </a:rPr>
              <a:t>Βασικές Πράξεις:</a:t>
            </a:r>
            <a:br>
              <a:rPr lang="en-US" sz="1600" b="1" i="0" dirty="0">
                <a:effectLst/>
                <a:latin typeface="Söhne"/>
              </a:rPr>
            </a:br>
            <a:r>
              <a:rPr lang="el-GR" sz="1600" b="0" i="0" dirty="0">
                <a:solidFill>
                  <a:srgbClr val="D1D5DB"/>
                </a:solidFill>
                <a:effectLst/>
                <a:latin typeface="Söhne"/>
              </a:rPr>
              <a:t> </a:t>
            </a:r>
            <a:r>
              <a:rPr lang="en-US" sz="1600" b="0" i="0" dirty="0">
                <a:solidFill>
                  <a:schemeClr val="accent1">
                    <a:lumMod val="75000"/>
                  </a:schemeClr>
                </a:solidFill>
                <a:effectLst/>
                <a:latin typeface="Söhne"/>
              </a:rPr>
              <a:t>Insert, Delete, Update, </a:t>
            </a:r>
            <a:r>
              <a:rPr lang="el-GR" sz="1600" b="0" i="0" dirty="0">
                <a:solidFill>
                  <a:schemeClr val="accent1">
                    <a:lumMod val="75000"/>
                  </a:schemeClr>
                </a:solidFill>
                <a:effectLst/>
                <a:latin typeface="Söhne"/>
              </a:rPr>
              <a:t>με χρονική πολυπλοκότητα </a:t>
            </a:r>
            <a:r>
              <a:rPr lang="el-GR"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O(logn) στη μέση περίπτωση και O(n) στη χειρότερη,</a:t>
            </a:r>
            <a:r>
              <a:rPr lang="en-US" sz="1600" b="0" i="0" dirty="0">
                <a:solidFill>
                  <a:schemeClr val="accent1">
                    <a:lumMod val="75000"/>
                  </a:schemeClr>
                </a:solidFill>
                <a:effectLst/>
                <a:latin typeface="Söhne"/>
              </a:rPr>
              <a:t> Search Interval, </a:t>
            </a:r>
            <a:r>
              <a:rPr lang="el-GR" sz="1600" b="0" i="0" dirty="0">
                <a:solidFill>
                  <a:schemeClr val="accent1">
                    <a:lumMod val="75000"/>
                  </a:schemeClr>
                </a:solidFill>
                <a:effectLst/>
                <a:latin typeface="Söhne"/>
              </a:rPr>
              <a:t>με χρονική πολυπλοκότητα </a:t>
            </a:r>
            <a:r>
              <a:rPr lang="en-US" sz="1600" b="0" i="0" dirty="0">
                <a:solidFill>
                  <a:schemeClr val="accent1">
                    <a:lumMod val="75000"/>
                  </a:schemeClr>
                </a:solidFill>
                <a:effectLst/>
                <a:latin typeface="Söhne"/>
              </a:rPr>
              <a:t>O(</a:t>
            </a:r>
            <a:r>
              <a:rPr lang="en-US" sz="1600" b="0" i="0" dirty="0" err="1">
                <a:solidFill>
                  <a:schemeClr val="accent1">
                    <a:lumMod val="75000"/>
                  </a:schemeClr>
                </a:solidFill>
                <a:effectLst/>
                <a:latin typeface="Söhne"/>
              </a:rPr>
              <a:t>logn+k</a:t>
            </a:r>
            <a:r>
              <a:rPr lang="en-US" sz="1600" b="0" i="0" dirty="0">
                <a:solidFill>
                  <a:schemeClr val="accent1">
                    <a:lumMod val="75000"/>
                  </a:schemeClr>
                </a:solidFill>
                <a:effectLst/>
                <a:latin typeface="Söhne"/>
              </a:rPr>
              <a:t>) </a:t>
            </a:r>
            <a:r>
              <a:rPr lang="el-GR" sz="1600" b="0" i="0" dirty="0">
                <a:solidFill>
                  <a:schemeClr val="accent1">
                    <a:lumMod val="75000"/>
                  </a:schemeClr>
                </a:solidFill>
                <a:effectLst/>
                <a:latin typeface="Söhne"/>
              </a:rPr>
              <a:t>για την αναζήτηση</a:t>
            </a:r>
            <a:r>
              <a:rPr lang="en-US" sz="1600" b="0" i="0" dirty="0">
                <a:solidFill>
                  <a:schemeClr val="accent1">
                    <a:lumMod val="75000"/>
                  </a:schemeClr>
                </a:solidFill>
                <a:effectLst/>
                <a:latin typeface="Söhne"/>
              </a:rPr>
              <a:t>, </a:t>
            </a:r>
            <a:r>
              <a:rPr lang="el-GR"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όπου k είναι το πλήθος των διαστημάτων που τέμνονται με το δοσμένο διάστημα</a:t>
            </a:r>
            <a:endParaRPr lang="el-GR" sz="1600" dirty="0">
              <a:solidFill>
                <a:schemeClr val="accent1">
                  <a:lumMod val="75000"/>
                </a:schemeClr>
              </a:solidFill>
              <a:latin typeface="Arial"/>
            </a:endParaRPr>
          </a:p>
        </p:txBody>
      </p:sp>
      <p:sp>
        <p:nvSpPr>
          <p:cNvPr id="4" name="Text Placeholder 3"/>
          <p:cNvSpPr>
            <a:spLocks noGrp="1"/>
          </p:cNvSpPr>
          <p:nvPr>
            <p:ph type="body" sz="half" idx="2"/>
          </p:nvPr>
        </p:nvSpPr>
        <p:spPr/>
        <p:txBody>
          <a:bodyPr/>
          <a:lstStyle/>
          <a:p>
            <a:endParaRPr/>
          </a:p>
          <a:p>
            <a:endParaRPr/>
          </a:p>
        </p:txBody>
      </p:sp>
      <p:pic>
        <p:nvPicPr>
          <p:cNvPr id="6" name="Picture 5">
            <a:extLst>
              <a:ext uri="{FF2B5EF4-FFF2-40B4-BE49-F238E27FC236}">
                <a16:creationId xmlns:a16="http://schemas.microsoft.com/office/drawing/2014/main" id="{5890D6D6-19C3-CF44-36A0-061F2A0E0C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135" y="1869206"/>
            <a:ext cx="3201945" cy="4187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20" y="309562"/>
            <a:ext cx="3932237" cy="1600200"/>
          </a:xfrm>
        </p:spPr>
        <p:txBody>
          <a:bodyPr/>
          <a:lstStyle/>
          <a:p>
            <a:endParaRPr dirty="0"/>
          </a:p>
          <a:p>
            <a:pPr algn="ctr"/>
            <a:r>
              <a:rPr sz="3000" dirty="0">
                <a:solidFill>
                  <a:srgbClr val="000000"/>
                </a:solidFill>
                <a:latin typeface="Arial"/>
              </a:rPr>
              <a:t>Segment Trees</a:t>
            </a:r>
          </a:p>
        </p:txBody>
      </p:sp>
      <p:sp>
        <p:nvSpPr>
          <p:cNvPr id="3" name="Content Placeholder 2"/>
          <p:cNvSpPr>
            <a:spLocks noGrp="1"/>
          </p:cNvSpPr>
          <p:nvPr>
            <p:ph idx="1"/>
          </p:nvPr>
        </p:nvSpPr>
        <p:spPr>
          <a:xfrm>
            <a:off x="5320245" y="550416"/>
            <a:ext cx="6473120" cy="5406502"/>
          </a:xfrm>
        </p:spPr>
        <p:txBody>
          <a:bodyPr>
            <a:noAutofit/>
          </a:bodyPr>
          <a:lstStyle/>
          <a:p>
            <a:pPr marL="0" indent="0" algn="ctr">
              <a:buNone/>
            </a:pPr>
            <a:r>
              <a:rPr lang="el-GR" sz="1600" b="1" i="0" dirty="0">
                <a:effectLst/>
                <a:latin typeface="Söhne"/>
              </a:rPr>
              <a:t>Τι είναι τα </a:t>
            </a:r>
            <a:r>
              <a:rPr lang="en-US" sz="1600" b="1" dirty="0">
                <a:solidFill>
                  <a:srgbClr val="000000"/>
                </a:solidFill>
                <a:latin typeface="Söhne"/>
              </a:rPr>
              <a:t>Segment</a:t>
            </a:r>
            <a:r>
              <a:rPr lang="el-GR" sz="1600" b="1" i="0" dirty="0">
                <a:effectLst/>
                <a:latin typeface="Söhne"/>
              </a:rPr>
              <a:t> Trees </a:t>
            </a:r>
            <a:r>
              <a:rPr lang="el-GR" sz="1600" b="0" i="0" dirty="0">
                <a:effectLst/>
                <a:latin typeface="Söhne"/>
              </a:rPr>
              <a:t>:</a:t>
            </a:r>
          </a:p>
          <a:p>
            <a:pPr marL="0" indent="0" algn="ctr">
              <a:buNone/>
            </a:pPr>
            <a:r>
              <a:rPr lang="el-GR" sz="1600" b="0" i="0" dirty="0">
                <a:solidFill>
                  <a:schemeClr val="accent1">
                    <a:lumMod val="75000"/>
                  </a:schemeClr>
                </a:solidFill>
                <a:effectLst/>
                <a:latin typeface="Söhne"/>
              </a:rPr>
              <a:t>Είναι ένα δυαδικό δέντρο για αποθήκευση και αναζήτηση πληροφοριών σχετικά με διαστήματα ή τμήματα ενός μονοδιάστατου χώρου. Χρησιμοποιείται για ερωτήματα εύρους σε πίνακες ή λίστες δεδομένων. Κατασκευάζεται σε χρόνο O(n log n) και εκτελεί ερωτήματα σε χρόνο O(log n).</a:t>
            </a:r>
          </a:p>
          <a:p>
            <a:pPr marL="0" indent="0" algn="ctr">
              <a:buNone/>
            </a:pPr>
            <a:r>
              <a:rPr lang="el-GR" sz="1600" b="1" i="0" dirty="0">
                <a:effectLst/>
                <a:latin typeface="Söhne"/>
              </a:rPr>
              <a:t>Πώς Λειτουργούν;</a:t>
            </a:r>
            <a:br>
              <a:rPr lang="el-GR" sz="1600" b="0" i="0" dirty="0">
                <a:effectLst/>
                <a:latin typeface="Söhne"/>
              </a:rPr>
            </a:br>
            <a:r>
              <a:rPr lang="el-GR" sz="1600" b="0" i="0" dirty="0">
                <a:solidFill>
                  <a:schemeClr val="accent1">
                    <a:lumMod val="75000"/>
                  </a:schemeClr>
                </a:solidFill>
                <a:effectLst/>
                <a:latin typeface="Söhne"/>
              </a:rPr>
              <a:t>Διαίρει το σύνολο των στοιχείων στη μέση, δημιουργώντας δύο υποδένδρα, ένα για το αριστερό και ένα για το δεξί υποσύνολο.</a:t>
            </a:r>
            <a:br>
              <a:rPr lang="el-GR" sz="1600" b="0" i="0" dirty="0">
                <a:solidFill>
                  <a:schemeClr val="accent1">
                    <a:lumMod val="75000"/>
                  </a:schemeClr>
                </a:solidFill>
                <a:effectLst/>
                <a:latin typeface="Söhne"/>
              </a:rPr>
            </a:br>
            <a:r>
              <a:rPr lang="el-GR" sz="1600" b="0" i="0" dirty="0">
                <a:solidFill>
                  <a:schemeClr val="accent1">
                    <a:lumMod val="75000"/>
                  </a:schemeClr>
                </a:solidFill>
                <a:effectLst/>
                <a:latin typeface="Söhne"/>
              </a:rPr>
              <a:t>Η διαδικασία επαναλαμβάνεται αναδρομικά μέχρι τα φύλλα, που αντιπροσωπεύουν τα στοιχεία της αρχικής ακολουθίας.</a:t>
            </a:r>
            <a:br>
              <a:rPr lang="el-GR" sz="1600" b="0" i="0" dirty="0">
                <a:effectLst/>
                <a:latin typeface="Söhne"/>
              </a:rPr>
            </a:br>
            <a:endParaRPr lang="el-GR" sz="1600" b="0" i="0" dirty="0">
              <a:effectLst/>
              <a:latin typeface="Söhne"/>
            </a:endParaRPr>
          </a:p>
          <a:p>
            <a:pPr marL="0" indent="0" algn="ctr">
              <a:buNone/>
            </a:pPr>
            <a:r>
              <a:rPr lang="el-GR" sz="1600" b="1" i="0" dirty="0">
                <a:effectLst/>
                <a:latin typeface="Söhne"/>
              </a:rPr>
              <a:t>Βασικές Πράξεις</a:t>
            </a:r>
            <a:r>
              <a:rPr lang="el-GR" sz="1600" b="0" i="0" dirty="0">
                <a:effectLst/>
                <a:latin typeface="Söhne"/>
              </a:rPr>
              <a:t>:</a:t>
            </a:r>
            <a:br>
              <a:rPr lang="el-GR" sz="1600" b="0" i="0" dirty="0">
                <a:effectLst/>
                <a:latin typeface="Söhne"/>
              </a:rPr>
            </a:br>
            <a:r>
              <a:rPr lang="en-US" sz="1600" b="0" i="0" dirty="0">
                <a:solidFill>
                  <a:schemeClr val="accent1">
                    <a:lumMod val="75000"/>
                  </a:schemeClr>
                </a:solidFill>
                <a:effectLst/>
                <a:latin typeface="Söhne"/>
              </a:rPr>
              <a:t>Insert, Update, Delete </a:t>
            </a:r>
            <a:r>
              <a:rPr lang="el-GR" sz="1600" b="0" i="0" dirty="0">
                <a:solidFill>
                  <a:schemeClr val="accent1">
                    <a:lumMod val="75000"/>
                  </a:schemeClr>
                </a:solidFill>
                <a:effectLst/>
                <a:latin typeface="Söhne"/>
              </a:rPr>
              <a:t>με χρονική πολυπλοκότητα O(log n).</a:t>
            </a:r>
            <a:br>
              <a:rPr lang="el-GR" sz="1600" b="0" i="0" dirty="0">
                <a:solidFill>
                  <a:schemeClr val="accent1">
                    <a:lumMod val="75000"/>
                  </a:schemeClr>
                </a:solidFill>
                <a:effectLst/>
                <a:latin typeface="Söhne"/>
              </a:rPr>
            </a:br>
            <a:r>
              <a:rPr lang="el-GR" sz="1600" i="0" dirty="0">
                <a:solidFill>
                  <a:schemeClr val="accent1">
                    <a:lumMod val="75000"/>
                  </a:schemeClr>
                </a:solidFill>
                <a:effectLst/>
                <a:latin typeface="Söhne"/>
              </a:rPr>
              <a:t>Stabbing Query: </a:t>
            </a:r>
            <a:r>
              <a:rPr lang="el-GR" sz="1600" b="0" i="0" dirty="0">
                <a:solidFill>
                  <a:schemeClr val="accent1">
                    <a:lumMod val="75000"/>
                  </a:schemeClr>
                </a:solidFill>
                <a:effectLst/>
                <a:latin typeface="Söhne"/>
              </a:rPr>
              <a:t>Αναζητά διαστήματα που περιέχουν ένα σημείο.</a:t>
            </a:r>
            <a:br>
              <a:rPr lang="el-GR" sz="1600" b="0" i="0" dirty="0">
                <a:solidFill>
                  <a:schemeClr val="accent1">
                    <a:lumMod val="75000"/>
                  </a:schemeClr>
                </a:solidFill>
                <a:effectLst/>
                <a:latin typeface="Söhne"/>
              </a:rPr>
            </a:br>
            <a:r>
              <a:rPr lang="el-GR" sz="1600" i="0" dirty="0">
                <a:solidFill>
                  <a:schemeClr val="accent1">
                    <a:lumMod val="75000"/>
                  </a:schemeClr>
                </a:solidFill>
                <a:effectLst/>
                <a:latin typeface="Söhne"/>
              </a:rPr>
              <a:t>Range Query: </a:t>
            </a:r>
            <a:r>
              <a:rPr lang="el-GR" sz="1600" b="0" i="0" dirty="0">
                <a:solidFill>
                  <a:schemeClr val="accent1">
                    <a:lumMod val="75000"/>
                  </a:schemeClr>
                </a:solidFill>
                <a:effectLst/>
                <a:latin typeface="Söhne"/>
              </a:rPr>
              <a:t>Αναζητά το σύνολο των τιμών μέσα σε ένα διάστημα.</a:t>
            </a:r>
            <a:br>
              <a:rPr lang="en-US" sz="1600" b="0" i="0" dirty="0">
                <a:effectLst/>
                <a:latin typeface="Söhne"/>
              </a:rPr>
            </a:br>
            <a:br>
              <a:rPr lang="el-GR" sz="1600" dirty="0">
                <a:latin typeface="Söhne"/>
              </a:rPr>
            </a:br>
            <a:br>
              <a:rPr lang="en-US" sz="1600" b="0" i="0" dirty="0">
                <a:effectLst/>
                <a:latin typeface="Söhne"/>
              </a:rPr>
            </a:br>
            <a:r>
              <a:rPr lang="el-GR" sz="1600" b="1" i="0" dirty="0">
                <a:effectLst/>
                <a:latin typeface="Söhne"/>
              </a:rPr>
              <a:t>Εφαρμογές</a:t>
            </a:r>
            <a:r>
              <a:rPr lang="el-GR" sz="1600" b="0" i="0" dirty="0">
                <a:effectLst/>
                <a:latin typeface="Söhne"/>
              </a:rPr>
              <a:t>:</a:t>
            </a:r>
            <a:br>
              <a:rPr lang="el-GR" sz="1600" b="0" i="0" dirty="0">
                <a:effectLst/>
                <a:latin typeface="Söhne"/>
              </a:rPr>
            </a:br>
            <a:r>
              <a:rPr lang="el-GR" sz="1600" b="0" i="0" dirty="0">
                <a:solidFill>
                  <a:schemeClr val="accent1">
                    <a:lumMod val="75000"/>
                  </a:schemeClr>
                </a:solidFill>
                <a:effectLst/>
                <a:latin typeface="Söhne"/>
              </a:rPr>
              <a:t>Είναι ιδανικό για την επεξεργασία μεγάλων ποσοτήτων δεδομένων, όπως η εύρεση του αθροίσματος, της μέγιστης ή της ελάχιστης τιμής μιας περιοχής στοιχείων.</a:t>
            </a:r>
          </a:p>
          <a:p>
            <a:pPr marL="0" indent="0" algn="l">
              <a:buNone/>
            </a:pPr>
            <a:endParaRPr lang="el-GR" sz="1600" b="0" i="0" dirty="0">
              <a:effectLst/>
              <a:latin typeface="Söhne"/>
            </a:endParaRPr>
          </a:p>
        </p:txBody>
      </p:sp>
      <p:sp>
        <p:nvSpPr>
          <p:cNvPr id="4" name="Text Placeholder 3"/>
          <p:cNvSpPr>
            <a:spLocks noGrp="1"/>
          </p:cNvSpPr>
          <p:nvPr>
            <p:ph type="body" sz="half" idx="2"/>
          </p:nvPr>
        </p:nvSpPr>
        <p:spPr/>
        <p:txBody>
          <a:bodyPr/>
          <a:lstStyle/>
          <a:p>
            <a:endParaRPr/>
          </a:p>
          <a:p>
            <a:endParaRPr/>
          </a:p>
        </p:txBody>
      </p:sp>
      <p:pic>
        <p:nvPicPr>
          <p:cNvPr id="1026" name="Picture 2">
            <a:extLst>
              <a:ext uri="{FF2B5EF4-FFF2-40B4-BE49-F238E27FC236}">
                <a16:creationId xmlns:a16="http://schemas.microsoft.com/office/drawing/2014/main" id="{91578CF4-F0FE-73F2-34E0-3DBA28314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80068"/>
            <a:ext cx="4801919" cy="28063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pPr algn="ctr"/>
            <a:r>
              <a:rPr sz="3000">
                <a:solidFill>
                  <a:srgbClr val="000000"/>
                </a:solidFill>
                <a:latin typeface="Arial"/>
              </a:rPr>
              <a:t>Use Cases</a:t>
            </a:r>
          </a:p>
        </p:txBody>
      </p:sp>
      <p:sp>
        <p:nvSpPr>
          <p:cNvPr id="3" name="Content Placeholder 2"/>
          <p:cNvSpPr>
            <a:spLocks noGrp="1"/>
          </p:cNvSpPr>
          <p:nvPr>
            <p:ph idx="1"/>
          </p:nvPr>
        </p:nvSpPr>
        <p:spPr>
          <a:xfrm>
            <a:off x="838200" y="1825625"/>
            <a:ext cx="10515600" cy="3101482"/>
          </a:xfrm>
        </p:spPr>
        <p:txBody>
          <a:bodyPr>
            <a:normAutofit lnSpcReduction="10000"/>
          </a:bodyPr>
          <a:lstStyle/>
          <a:p>
            <a:pPr marL="0" indent="0">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Ένα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Interval tree </a:t>
            </a:r>
            <a:r>
              <a:rPr lang="el-GR" sz="1800" dirty="0">
                <a:effectLst/>
                <a:latin typeface="Calibri" panose="020F0502020204030204" pitchFamily="34" charset="0"/>
                <a:ea typeface="Calibri" panose="020F0502020204030204" pitchFamily="34" charset="0"/>
                <a:cs typeface="Times New Roman" panose="02020603050405020304" pitchFamily="18" charset="0"/>
              </a:rPr>
              <a:t>βρίσκει εφαρμογές σε πολλούς τομείς, όπως στην βιολογία υπολογιστών για την εύρεση γονιδίων που είναι περιορισμένα μέσα σε κομμάτια DNA, και στη γεωγραφική πληροφορία για την εντοπίση επιφανειών που τέμνονται. Επίσης, είναι κρίσιμο εργαλείο για την επίλυση προβλημάτων που συνδέονται με τον προγραμματισμό εργασιών και την αναζήτηση ελεύθερων χρονικών διαστημάτων σε ένα ημερολόγιο.</a:t>
            </a:r>
            <a:br>
              <a:rPr lang="el-GR"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l-GR" sz="1600" b="0" i="0" dirty="0">
                <a:effectLst/>
                <a:latin typeface="Söhne"/>
              </a:rPr>
            </a:br>
            <a:r>
              <a:rPr lang="el-GR" sz="1800" dirty="0">
                <a:effectLst/>
                <a:latin typeface="Calibri" panose="020F0502020204030204" pitchFamily="34" charset="0"/>
                <a:ea typeface="Calibri" panose="020F0502020204030204" pitchFamily="34" charset="0"/>
                <a:cs typeface="Times New Roman" panose="02020603050405020304" pitchFamily="18" charset="0"/>
              </a:rPr>
              <a:t>Ένα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a:t>
            </a:r>
            <a:r>
              <a:rPr lang="el-GR" sz="1800" b="1" dirty="0">
                <a:effectLst/>
                <a:latin typeface="Calibri" panose="020F0502020204030204" pitchFamily="34" charset="0"/>
                <a:ea typeface="Calibri" panose="020F0502020204030204" pitchFamily="34" charset="0"/>
                <a:cs typeface="Times New Roman" panose="02020603050405020304" pitchFamily="18" charset="0"/>
              </a:rPr>
              <a:t>egment tree</a:t>
            </a:r>
            <a:r>
              <a:rPr lang="el-GR" sz="1800" dirty="0">
                <a:effectLst/>
                <a:latin typeface="Calibri" panose="020F0502020204030204" pitchFamily="34" charset="0"/>
                <a:ea typeface="Calibri" panose="020F0502020204030204" pitchFamily="34" charset="0"/>
                <a:cs typeface="Times New Roman" panose="02020603050405020304" pitchFamily="18" charset="0"/>
              </a:rPr>
              <a:t> χρησιμοποιείται για την εκτέλεση ερωτημάτων εύρους σε έναν πίνακα ή λίστα δεδομένων, όπως η εύρεση του αθροίσματος, της μέγιστης ή της ελάχιστης τιμής μιας περιοχής στοιχείων. </a:t>
            </a:r>
            <a:r>
              <a:rPr lang="el-GR" sz="1800" dirty="0">
                <a:effectLst/>
                <a:latin typeface="Söhne"/>
                <a:ea typeface="Calibri" panose="020F0502020204030204" pitchFamily="34" charset="0"/>
                <a:cs typeface="Times New Roman" panose="02020603050405020304" pitchFamily="18" charset="0"/>
              </a:rPr>
              <a:t>Μ</a:t>
            </a:r>
            <a:r>
              <a:rPr lang="el-GR" sz="1800" b="0" i="0" dirty="0">
                <a:effectLst/>
                <a:latin typeface="Söhne"/>
              </a:rPr>
              <a:t>πορούν να χρησιμοποιηθούν για την αναζήτηση προϊόντων με βάση τις τιμές τους μέσα σε ένα συγκεκριμένο εύρος τιμών, στην επεξεργασία δεδομένων ασθενών, όπως η αναζήτηση ασθενών με βάση τις τιμές των βιολογικών τους δεικτών, </a:t>
            </a:r>
            <a:r>
              <a:rPr lang="el-GR" sz="1600" b="0" i="0" dirty="0">
                <a:effectLst/>
                <a:latin typeface="Söhne"/>
              </a:rPr>
              <a:t>αναζήτηση και επεξεργασία γεωγραφικών δεδομένων, όπως η αναζήτηση περιοχών με βάση συγκεκριμένα χαρακτηριστικά, καθώς και εφαρμογές που αφορούν </a:t>
            </a:r>
            <a:r>
              <a:rPr lang="el-GR" sz="1600" i="0" dirty="0">
                <a:effectLst/>
                <a:latin typeface="Söhne"/>
              </a:rPr>
              <a:t>Συστήματα Διαχείρισης Βάσεων Δεδομένων, Παιχνίδια, Γραφικά, όπως και την Στατιστική Ανάλυση.</a:t>
            </a:r>
          </a:p>
          <a:p>
            <a:pPr marL="0" indent="0">
              <a:buNone/>
            </a:pPr>
            <a:endParaRPr lang="el-GR" sz="900" b="1" i="0" dirty="0">
              <a:effectLst/>
              <a:latin typeface="Söhne"/>
            </a:endParaRPr>
          </a:p>
          <a:p>
            <a:pPr marL="0" indent="0">
              <a:buNone/>
            </a:pPr>
            <a:endParaRPr lang="el-GR" sz="1100" b="1" i="0" dirty="0">
              <a:effectLst/>
              <a:latin typeface="Söhne"/>
            </a:endParaRPr>
          </a:p>
          <a:p>
            <a:pPr marL="0" indent="0" algn="l">
              <a:buNone/>
            </a:pPr>
            <a:endParaRPr lang="el-GR" sz="1600" b="0" i="0" dirty="0">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pPr algn="ctr"/>
            <a:r>
              <a:rPr sz="3000">
                <a:solidFill>
                  <a:srgbClr val="000000"/>
                </a:solidFill>
                <a:latin typeface="Arial"/>
              </a:rPr>
              <a:t>Conclusion</a:t>
            </a:r>
          </a:p>
        </p:txBody>
      </p:sp>
      <p:sp>
        <p:nvSpPr>
          <p:cNvPr id="3" name="Content Placeholder 2"/>
          <p:cNvSpPr>
            <a:spLocks noGrp="1"/>
          </p:cNvSpPr>
          <p:nvPr>
            <p:ph idx="1"/>
          </p:nvPr>
        </p:nvSpPr>
        <p:spPr>
          <a:xfrm>
            <a:off x="838200" y="1825625"/>
            <a:ext cx="10515600" cy="2533311"/>
          </a:xfrm>
        </p:spPr>
        <p:txBody>
          <a:bodyPr/>
          <a:lstStyle/>
          <a:p>
            <a:endParaRPr dirty="0"/>
          </a:p>
          <a:p>
            <a:pPr marL="0" indent="0" algn="ctr">
              <a:buNone/>
            </a:pPr>
            <a:r>
              <a:rPr lang="el-GR" sz="2400" b="0" i="0" dirty="0">
                <a:effectLst/>
                <a:latin typeface="Söhne"/>
              </a:rPr>
              <a:t>Και τα δύο δέντρα είναι ισχυρά εργαλεία για την επεξεργασία διαστημάτων, με τα Segment Trees να είναι πιο αποδοτικά σε ορισμένες λειτουργίες, ενώ τα Interval Trees προσφέρουν μεγαλύτερη ευελιξία. Η επιλογή μεταξύ τους εξαρτάται από τις ανάγκες του προβλήματος που προσπαθεί να λύσει αυτός που θέλει να τις χρησιμοποιήσει.</a:t>
            </a:r>
            <a:r>
              <a:rPr lang="el-GR" sz="2000" b="0" i="0" dirty="0">
                <a:solidFill>
                  <a:srgbClr val="D1D5DB"/>
                </a:solidFill>
                <a:effectLst/>
                <a:latin typeface="Söhne"/>
              </a:rPr>
              <a:t>.</a:t>
            </a:r>
            <a:endParaRPr sz="3000"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647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Interval και Segment Trees</vt:lpstr>
      <vt:lpstr> Interval Trees</vt:lpstr>
      <vt:lpstr> Segment Trees</vt:lpstr>
      <vt:lpstr> Use Cases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Microsoft Office User</dc:creator>
  <cp:lastModifiedBy>Paris</cp:lastModifiedBy>
  <cp:revision>190</cp:revision>
  <dcterms:created xsi:type="dcterms:W3CDTF">2022-01-31T13:40:53Z</dcterms:created>
  <dcterms:modified xsi:type="dcterms:W3CDTF">2023-09-25T16:56:32Z</dcterms:modified>
</cp:coreProperties>
</file>