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462BD-3FF7-4A62-AAB0-57F7886EB417}" type="doc">
      <dgm:prSet loTypeId="urn:microsoft.com/office/officeart/2005/8/layout/process4" loCatId="process" qsTypeId="urn:microsoft.com/office/officeart/2005/8/quickstyle/3d9" qsCatId="3D" csTypeId="urn:microsoft.com/office/officeart/2005/8/colors/accent1_2" csCatId="accent1" phldr="1"/>
      <dgm:spPr/>
      <dgm:t>
        <a:bodyPr/>
        <a:lstStyle/>
        <a:p>
          <a:endParaRPr lang="es-GT"/>
        </a:p>
      </dgm:t>
    </dgm:pt>
    <dgm:pt modelId="{6D7064EB-6346-48B6-9101-089C567CDBEC}">
      <dgm:prSet phldrT="[Texto]"/>
      <dgm:spPr/>
      <dgm:t>
        <a:bodyPr/>
        <a:lstStyle/>
        <a:p>
          <a:r>
            <a:rPr lang="es-GT" dirty="0" smtClean="0"/>
            <a:t>De </a:t>
          </a:r>
          <a:r>
            <a:rPr lang="es-GT" dirty="0" err="1" smtClean="0"/>
            <a:t>conservacion</a:t>
          </a:r>
          <a:endParaRPr lang="es-GT" dirty="0"/>
        </a:p>
      </dgm:t>
    </dgm:pt>
    <dgm:pt modelId="{104AC4C4-7C2E-4823-9267-E2D433E7AAAA}" type="parTrans" cxnId="{58775553-7E95-4A42-92B6-6AE91A8F6319}">
      <dgm:prSet/>
      <dgm:spPr/>
      <dgm:t>
        <a:bodyPr/>
        <a:lstStyle/>
        <a:p>
          <a:endParaRPr lang="es-GT"/>
        </a:p>
      </dgm:t>
    </dgm:pt>
    <dgm:pt modelId="{F25F1D7B-865F-4611-A156-2BB34799502A}" type="sibTrans" cxnId="{58775553-7E95-4A42-92B6-6AE91A8F6319}">
      <dgm:prSet/>
      <dgm:spPr/>
      <dgm:t>
        <a:bodyPr/>
        <a:lstStyle/>
        <a:p>
          <a:endParaRPr lang="es-GT"/>
        </a:p>
      </dgm:t>
    </dgm:pt>
    <dgm:pt modelId="{2393BB97-E34F-487A-943D-6F15CD7DEEDE}">
      <dgm:prSet phldrT="[Texto]"/>
      <dgm:spPr/>
      <dgm:t>
        <a:bodyPr/>
        <a:lstStyle/>
        <a:p>
          <a:r>
            <a:rPr lang="es-GT" dirty="0" err="1" smtClean="0"/>
            <a:t>corectivo</a:t>
          </a:r>
          <a:endParaRPr lang="es-GT" dirty="0"/>
        </a:p>
      </dgm:t>
    </dgm:pt>
    <dgm:pt modelId="{E0F901FE-76BE-4F24-9E4C-4A8068327A7E}" type="parTrans" cxnId="{107E5A49-A02D-4666-B6FB-7F94F511E93C}">
      <dgm:prSet/>
      <dgm:spPr/>
      <dgm:t>
        <a:bodyPr/>
        <a:lstStyle/>
        <a:p>
          <a:endParaRPr lang="es-GT"/>
        </a:p>
      </dgm:t>
    </dgm:pt>
    <dgm:pt modelId="{2293FA68-45D8-4F47-B6EE-3EEB840FEFF9}" type="sibTrans" cxnId="{107E5A49-A02D-4666-B6FB-7F94F511E93C}">
      <dgm:prSet/>
      <dgm:spPr/>
      <dgm:t>
        <a:bodyPr/>
        <a:lstStyle/>
        <a:p>
          <a:endParaRPr lang="es-GT"/>
        </a:p>
      </dgm:t>
    </dgm:pt>
    <dgm:pt modelId="{7976E6D5-3649-45F1-93E0-41BA51B6F349}">
      <dgm:prSet phldrT="[Texto]"/>
      <dgm:spPr/>
      <dgm:t>
        <a:bodyPr/>
        <a:lstStyle/>
        <a:p>
          <a:r>
            <a:rPr lang="es-GT" dirty="0" smtClean="0"/>
            <a:t>De </a:t>
          </a:r>
          <a:r>
            <a:rPr lang="es-GT" dirty="0" err="1" smtClean="0"/>
            <a:t>actualizacion</a:t>
          </a:r>
          <a:endParaRPr lang="es-GT" dirty="0"/>
        </a:p>
      </dgm:t>
    </dgm:pt>
    <dgm:pt modelId="{C0A1E1AB-3BDF-4EB0-8FA9-5426A6448903}" type="parTrans" cxnId="{FFBF01E2-4E84-44EE-B799-7E20F03A3083}">
      <dgm:prSet/>
      <dgm:spPr/>
      <dgm:t>
        <a:bodyPr/>
        <a:lstStyle/>
        <a:p>
          <a:endParaRPr lang="es-GT"/>
        </a:p>
      </dgm:t>
    </dgm:pt>
    <dgm:pt modelId="{4AEF6DC8-A30D-4AB9-B8E5-38264C4061CE}" type="sibTrans" cxnId="{FFBF01E2-4E84-44EE-B799-7E20F03A3083}">
      <dgm:prSet/>
      <dgm:spPr/>
      <dgm:t>
        <a:bodyPr/>
        <a:lstStyle/>
        <a:p>
          <a:endParaRPr lang="es-GT"/>
        </a:p>
      </dgm:t>
    </dgm:pt>
    <dgm:pt modelId="{3F39336E-C668-46D7-9E4D-29FCA425A6BF}">
      <dgm:prSet phldrT="[Texto]"/>
      <dgm:spPr/>
      <dgm:t>
        <a:bodyPr/>
        <a:lstStyle/>
        <a:p>
          <a:r>
            <a:rPr lang="es-GT" dirty="0" smtClean="0"/>
            <a:t>preventivo</a:t>
          </a:r>
          <a:endParaRPr lang="es-GT" dirty="0"/>
        </a:p>
      </dgm:t>
    </dgm:pt>
    <dgm:pt modelId="{37E1F8CC-E181-44E4-A2FD-8E3D7FAE6612}" type="parTrans" cxnId="{FB6B03F0-4BEE-4B66-882C-FDF5D5357046}">
      <dgm:prSet/>
      <dgm:spPr/>
      <dgm:t>
        <a:bodyPr/>
        <a:lstStyle/>
        <a:p>
          <a:endParaRPr lang="es-GT"/>
        </a:p>
      </dgm:t>
    </dgm:pt>
    <dgm:pt modelId="{9C42C803-5665-43C4-B994-4AABE73D1024}" type="sibTrans" cxnId="{FB6B03F0-4BEE-4B66-882C-FDF5D5357046}">
      <dgm:prSet/>
      <dgm:spPr/>
      <dgm:t>
        <a:bodyPr/>
        <a:lstStyle/>
        <a:p>
          <a:endParaRPr lang="es-GT"/>
        </a:p>
      </dgm:t>
    </dgm:pt>
    <dgm:pt modelId="{841C4B3C-8C29-469F-8F66-F863D714E3FC}">
      <dgm:prSet phldrT="[Texto]"/>
      <dgm:spPr/>
      <dgm:t>
        <a:bodyPr/>
        <a:lstStyle/>
        <a:p>
          <a:r>
            <a:rPr lang="es-GT" dirty="0" smtClean="0"/>
            <a:t>inmediato</a:t>
          </a:r>
          <a:endParaRPr lang="es-GT" dirty="0"/>
        </a:p>
      </dgm:t>
    </dgm:pt>
    <dgm:pt modelId="{5A582901-8495-4035-90A4-D79AA3A7BCAD}" type="parTrans" cxnId="{089B4D83-165F-4592-A43E-E82D0BEAA12B}">
      <dgm:prSet/>
      <dgm:spPr/>
      <dgm:t>
        <a:bodyPr/>
        <a:lstStyle/>
        <a:p>
          <a:endParaRPr lang="es-GT"/>
        </a:p>
      </dgm:t>
    </dgm:pt>
    <dgm:pt modelId="{DA193D00-70E3-474B-80BE-5A5B9FA05D78}" type="sibTrans" cxnId="{089B4D83-165F-4592-A43E-E82D0BEAA12B}">
      <dgm:prSet/>
      <dgm:spPr/>
      <dgm:t>
        <a:bodyPr/>
        <a:lstStyle/>
        <a:p>
          <a:endParaRPr lang="es-GT"/>
        </a:p>
      </dgm:t>
    </dgm:pt>
    <dgm:pt modelId="{8135EAC6-83A2-4752-B125-F298495078DE}">
      <dgm:prSet phldrT="[Texto]" phldr="1"/>
      <dgm:spPr/>
      <dgm:t>
        <a:bodyPr/>
        <a:lstStyle/>
        <a:p>
          <a:endParaRPr lang="es-GT"/>
        </a:p>
      </dgm:t>
    </dgm:pt>
    <dgm:pt modelId="{2A7893F1-B8ED-48F9-87FE-6DE258B10F15}" type="parTrans" cxnId="{2AA74B48-8113-4A9F-9BAE-0F8F628D4FEA}">
      <dgm:prSet/>
      <dgm:spPr/>
      <dgm:t>
        <a:bodyPr/>
        <a:lstStyle/>
        <a:p>
          <a:endParaRPr lang="es-GT"/>
        </a:p>
      </dgm:t>
    </dgm:pt>
    <dgm:pt modelId="{3C9C929D-0F6A-4029-873B-247FC46C35D6}" type="sibTrans" cxnId="{2AA74B48-8113-4A9F-9BAE-0F8F628D4FEA}">
      <dgm:prSet/>
      <dgm:spPr/>
      <dgm:t>
        <a:bodyPr/>
        <a:lstStyle/>
        <a:p>
          <a:endParaRPr lang="es-GT"/>
        </a:p>
      </dgm:t>
    </dgm:pt>
    <dgm:pt modelId="{927D63A4-B9C7-46E4-B437-F4081C6324AC}">
      <dgm:prSet phldrT="[Texto]"/>
      <dgm:spPr/>
      <dgm:t>
        <a:bodyPr/>
        <a:lstStyle/>
        <a:p>
          <a:r>
            <a:rPr lang="es-GT" dirty="0" smtClean="0"/>
            <a:t>programado</a:t>
          </a:r>
          <a:endParaRPr lang="es-GT" dirty="0"/>
        </a:p>
      </dgm:t>
    </dgm:pt>
    <dgm:pt modelId="{35DDDF81-CDC2-4F4B-8445-017834D63A08}" type="parTrans" cxnId="{FE71FA68-0384-4D50-B828-DD0691F18605}">
      <dgm:prSet/>
      <dgm:spPr/>
      <dgm:t>
        <a:bodyPr/>
        <a:lstStyle/>
        <a:p>
          <a:endParaRPr lang="es-GT"/>
        </a:p>
      </dgm:t>
    </dgm:pt>
    <dgm:pt modelId="{A0EED561-D456-4FA1-AB26-CA3060BC93EE}" type="sibTrans" cxnId="{FE71FA68-0384-4D50-B828-DD0691F18605}">
      <dgm:prSet/>
      <dgm:spPr/>
      <dgm:t>
        <a:bodyPr/>
        <a:lstStyle/>
        <a:p>
          <a:endParaRPr lang="es-GT"/>
        </a:p>
      </dgm:t>
    </dgm:pt>
    <dgm:pt modelId="{CE2A03A4-347D-4DCF-BBA7-D372E9438BC0}">
      <dgm:prSet phldrT="[Texto]"/>
      <dgm:spPr/>
      <dgm:t>
        <a:bodyPr/>
        <a:lstStyle/>
        <a:p>
          <a:r>
            <a:rPr lang="es-GT" dirty="0" smtClean="0"/>
            <a:t>predictivo</a:t>
          </a:r>
          <a:endParaRPr lang="es-GT" dirty="0"/>
        </a:p>
      </dgm:t>
    </dgm:pt>
    <dgm:pt modelId="{CF0B22E3-4B48-4736-881E-B609B0C768CA}" type="parTrans" cxnId="{5364C655-FD3E-4F01-B0C0-D1DE87A4700D}">
      <dgm:prSet/>
      <dgm:spPr/>
      <dgm:t>
        <a:bodyPr/>
        <a:lstStyle/>
        <a:p>
          <a:endParaRPr lang="es-GT"/>
        </a:p>
      </dgm:t>
    </dgm:pt>
    <dgm:pt modelId="{E314EE90-C97C-4A78-9295-8BD0CA8E4550}" type="sibTrans" cxnId="{5364C655-FD3E-4F01-B0C0-D1DE87A4700D}">
      <dgm:prSet/>
      <dgm:spPr/>
      <dgm:t>
        <a:bodyPr/>
        <a:lstStyle/>
        <a:p>
          <a:endParaRPr lang="es-GT"/>
        </a:p>
      </dgm:t>
    </dgm:pt>
    <dgm:pt modelId="{3A6EFB9E-5245-422C-BC65-ECC68520B648}" type="pres">
      <dgm:prSet presAssocID="{C70462BD-3FF7-4A62-AAB0-57F7886EB417}" presName="Name0" presStyleCnt="0">
        <dgm:presLayoutVars>
          <dgm:dir/>
          <dgm:animLvl val="lvl"/>
          <dgm:resizeHandles val="exact"/>
        </dgm:presLayoutVars>
      </dgm:prSet>
      <dgm:spPr/>
      <dgm:t>
        <a:bodyPr/>
        <a:lstStyle/>
        <a:p>
          <a:endParaRPr lang="es-GT"/>
        </a:p>
      </dgm:t>
    </dgm:pt>
    <dgm:pt modelId="{73EC026E-65E9-4265-94CA-43453DA6AFB4}" type="pres">
      <dgm:prSet presAssocID="{8135EAC6-83A2-4752-B125-F298495078DE}" presName="boxAndChildren" presStyleCnt="0"/>
      <dgm:spPr/>
      <dgm:t>
        <a:bodyPr/>
        <a:lstStyle/>
        <a:p>
          <a:endParaRPr lang="es-GT"/>
        </a:p>
      </dgm:t>
    </dgm:pt>
    <dgm:pt modelId="{CD756960-A417-4701-A27E-66391A412A62}" type="pres">
      <dgm:prSet presAssocID="{8135EAC6-83A2-4752-B125-F298495078DE}" presName="parentTextBox" presStyleLbl="node1" presStyleIdx="0" presStyleCnt="3"/>
      <dgm:spPr/>
      <dgm:t>
        <a:bodyPr/>
        <a:lstStyle/>
        <a:p>
          <a:endParaRPr lang="es-GT"/>
        </a:p>
      </dgm:t>
    </dgm:pt>
    <dgm:pt modelId="{1E2949E4-9CCE-47AC-B50D-F4BEE5F40435}" type="pres">
      <dgm:prSet presAssocID="{8135EAC6-83A2-4752-B125-F298495078DE}" presName="entireBox" presStyleLbl="node1" presStyleIdx="0" presStyleCnt="3"/>
      <dgm:spPr/>
      <dgm:t>
        <a:bodyPr/>
        <a:lstStyle/>
        <a:p>
          <a:endParaRPr lang="es-GT"/>
        </a:p>
      </dgm:t>
    </dgm:pt>
    <dgm:pt modelId="{1728B0C0-D0BC-4F4F-BA7C-B74CBB6E0C4D}" type="pres">
      <dgm:prSet presAssocID="{8135EAC6-83A2-4752-B125-F298495078DE}" presName="descendantBox" presStyleCnt="0"/>
      <dgm:spPr/>
      <dgm:t>
        <a:bodyPr/>
        <a:lstStyle/>
        <a:p>
          <a:endParaRPr lang="es-GT"/>
        </a:p>
      </dgm:t>
    </dgm:pt>
    <dgm:pt modelId="{033F76CD-2FFC-4F35-8870-BFC201954DDC}" type="pres">
      <dgm:prSet presAssocID="{927D63A4-B9C7-46E4-B437-F4081C6324AC}" presName="childTextBox" presStyleLbl="fgAccFollowNode1" presStyleIdx="0" presStyleCnt="5">
        <dgm:presLayoutVars>
          <dgm:bulletEnabled val="1"/>
        </dgm:presLayoutVars>
      </dgm:prSet>
      <dgm:spPr/>
      <dgm:t>
        <a:bodyPr/>
        <a:lstStyle/>
        <a:p>
          <a:endParaRPr lang="es-GT"/>
        </a:p>
      </dgm:t>
    </dgm:pt>
    <dgm:pt modelId="{4CA5D0A7-0154-44C0-9A2A-EC2498A1607A}" type="pres">
      <dgm:prSet presAssocID="{CE2A03A4-347D-4DCF-BBA7-D372E9438BC0}" presName="childTextBox" presStyleLbl="fgAccFollowNode1" presStyleIdx="1" presStyleCnt="5">
        <dgm:presLayoutVars>
          <dgm:bulletEnabled val="1"/>
        </dgm:presLayoutVars>
      </dgm:prSet>
      <dgm:spPr/>
      <dgm:t>
        <a:bodyPr/>
        <a:lstStyle/>
        <a:p>
          <a:endParaRPr lang="es-GT"/>
        </a:p>
      </dgm:t>
    </dgm:pt>
    <dgm:pt modelId="{D2A889ED-680C-45E3-A861-0B0F1673A864}" type="pres">
      <dgm:prSet presAssocID="{4AEF6DC8-A30D-4AB9-B8E5-38264C4061CE}" presName="sp" presStyleCnt="0"/>
      <dgm:spPr/>
      <dgm:t>
        <a:bodyPr/>
        <a:lstStyle/>
        <a:p>
          <a:endParaRPr lang="es-GT"/>
        </a:p>
      </dgm:t>
    </dgm:pt>
    <dgm:pt modelId="{2E37E5D9-512D-4F06-970F-EF722EACBDE6}" type="pres">
      <dgm:prSet presAssocID="{7976E6D5-3649-45F1-93E0-41BA51B6F349}" presName="arrowAndChildren" presStyleCnt="0"/>
      <dgm:spPr/>
      <dgm:t>
        <a:bodyPr/>
        <a:lstStyle/>
        <a:p>
          <a:endParaRPr lang="es-GT"/>
        </a:p>
      </dgm:t>
    </dgm:pt>
    <dgm:pt modelId="{12255DDE-84F1-4D38-B201-2C100FD7FF38}" type="pres">
      <dgm:prSet presAssocID="{7976E6D5-3649-45F1-93E0-41BA51B6F349}" presName="parentTextArrow" presStyleLbl="node1" presStyleIdx="0" presStyleCnt="3"/>
      <dgm:spPr/>
      <dgm:t>
        <a:bodyPr/>
        <a:lstStyle/>
        <a:p>
          <a:endParaRPr lang="es-GT"/>
        </a:p>
      </dgm:t>
    </dgm:pt>
    <dgm:pt modelId="{7A4C86D8-1725-4E46-9F4C-43DAB8F837AD}" type="pres">
      <dgm:prSet presAssocID="{7976E6D5-3649-45F1-93E0-41BA51B6F349}" presName="arrow" presStyleLbl="node1" presStyleIdx="1" presStyleCnt="3"/>
      <dgm:spPr/>
      <dgm:t>
        <a:bodyPr/>
        <a:lstStyle/>
        <a:p>
          <a:endParaRPr lang="es-GT"/>
        </a:p>
      </dgm:t>
    </dgm:pt>
    <dgm:pt modelId="{9F109702-9C99-42FF-8948-610DF86CBB98}" type="pres">
      <dgm:prSet presAssocID="{7976E6D5-3649-45F1-93E0-41BA51B6F349}" presName="descendantArrow" presStyleCnt="0"/>
      <dgm:spPr/>
      <dgm:t>
        <a:bodyPr/>
        <a:lstStyle/>
        <a:p>
          <a:endParaRPr lang="es-GT"/>
        </a:p>
      </dgm:t>
    </dgm:pt>
    <dgm:pt modelId="{1AF7EA60-EEE7-480B-B1EC-BCA7E973ED79}" type="pres">
      <dgm:prSet presAssocID="{3F39336E-C668-46D7-9E4D-29FCA425A6BF}" presName="childTextArrow" presStyleLbl="fgAccFollowNode1" presStyleIdx="2" presStyleCnt="5">
        <dgm:presLayoutVars>
          <dgm:bulletEnabled val="1"/>
        </dgm:presLayoutVars>
      </dgm:prSet>
      <dgm:spPr/>
      <dgm:t>
        <a:bodyPr/>
        <a:lstStyle/>
        <a:p>
          <a:endParaRPr lang="es-GT"/>
        </a:p>
      </dgm:t>
    </dgm:pt>
    <dgm:pt modelId="{75B868AE-4F56-40A6-AF1E-1E446D3FA932}" type="pres">
      <dgm:prSet presAssocID="{841C4B3C-8C29-469F-8F66-F863D714E3FC}" presName="childTextArrow" presStyleLbl="fgAccFollowNode1" presStyleIdx="3" presStyleCnt="5">
        <dgm:presLayoutVars>
          <dgm:bulletEnabled val="1"/>
        </dgm:presLayoutVars>
      </dgm:prSet>
      <dgm:spPr/>
      <dgm:t>
        <a:bodyPr/>
        <a:lstStyle/>
        <a:p>
          <a:endParaRPr lang="es-GT"/>
        </a:p>
      </dgm:t>
    </dgm:pt>
    <dgm:pt modelId="{AC529C2A-3E8E-47C7-AB01-101EF5C86867}" type="pres">
      <dgm:prSet presAssocID="{F25F1D7B-865F-4611-A156-2BB34799502A}" presName="sp" presStyleCnt="0"/>
      <dgm:spPr/>
      <dgm:t>
        <a:bodyPr/>
        <a:lstStyle/>
        <a:p>
          <a:endParaRPr lang="es-GT"/>
        </a:p>
      </dgm:t>
    </dgm:pt>
    <dgm:pt modelId="{490DAA91-3AA9-474F-9609-9347F5F06AA8}" type="pres">
      <dgm:prSet presAssocID="{6D7064EB-6346-48B6-9101-089C567CDBEC}" presName="arrowAndChildren" presStyleCnt="0"/>
      <dgm:spPr/>
      <dgm:t>
        <a:bodyPr/>
        <a:lstStyle/>
        <a:p>
          <a:endParaRPr lang="es-GT"/>
        </a:p>
      </dgm:t>
    </dgm:pt>
    <dgm:pt modelId="{836AB3DA-53D4-4D86-9DA5-1CADEA91804D}" type="pres">
      <dgm:prSet presAssocID="{6D7064EB-6346-48B6-9101-089C567CDBEC}" presName="parentTextArrow" presStyleLbl="node1" presStyleIdx="1" presStyleCnt="3"/>
      <dgm:spPr/>
      <dgm:t>
        <a:bodyPr/>
        <a:lstStyle/>
        <a:p>
          <a:endParaRPr lang="es-GT"/>
        </a:p>
      </dgm:t>
    </dgm:pt>
    <dgm:pt modelId="{834F7818-6C3F-4F55-AC60-6BD35B688670}" type="pres">
      <dgm:prSet presAssocID="{6D7064EB-6346-48B6-9101-089C567CDBEC}" presName="arrow" presStyleLbl="node1" presStyleIdx="2" presStyleCnt="3"/>
      <dgm:spPr/>
      <dgm:t>
        <a:bodyPr/>
        <a:lstStyle/>
        <a:p>
          <a:endParaRPr lang="es-GT"/>
        </a:p>
      </dgm:t>
    </dgm:pt>
    <dgm:pt modelId="{72FB15F6-2993-4356-B8F0-574E062F3F6D}" type="pres">
      <dgm:prSet presAssocID="{6D7064EB-6346-48B6-9101-089C567CDBEC}" presName="descendantArrow" presStyleCnt="0"/>
      <dgm:spPr/>
      <dgm:t>
        <a:bodyPr/>
        <a:lstStyle/>
        <a:p>
          <a:endParaRPr lang="es-GT"/>
        </a:p>
      </dgm:t>
    </dgm:pt>
    <dgm:pt modelId="{787B84E7-5595-415C-A12A-846BEC8CA209}" type="pres">
      <dgm:prSet presAssocID="{2393BB97-E34F-487A-943D-6F15CD7DEEDE}" presName="childTextArrow" presStyleLbl="fgAccFollowNode1" presStyleIdx="4" presStyleCnt="5">
        <dgm:presLayoutVars>
          <dgm:bulletEnabled val="1"/>
        </dgm:presLayoutVars>
      </dgm:prSet>
      <dgm:spPr/>
      <dgm:t>
        <a:bodyPr/>
        <a:lstStyle/>
        <a:p>
          <a:endParaRPr lang="es-GT"/>
        </a:p>
      </dgm:t>
    </dgm:pt>
  </dgm:ptLst>
  <dgm:cxnLst>
    <dgm:cxn modelId="{FE71FA68-0384-4D50-B828-DD0691F18605}" srcId="{8135EAC6-83A2-4752-B125-F298495078DE}" destId="{927D63A4-B9C7-46E4-B437-F4081C6324AC}" srcOrd="0" destOrd="0" parTransId="{35DDDF81-CDC2-4F4B-8445-017834D63A08}" sibTransId="{A0EED561-D456-4FA1-AB26-CA3060BC93EE}"/>
    <dgm:cxn modelId="{33704D9F-C92C-4BD3-94BB-614936EAEFAF}" type="presOf" srcId="{CE2A03A4-347D-4DCF-BBA7-D372E9438BC0}" destId="{4CA5D0A7-0154-44C0-9A2A-EC2498A1607A}" srcOrd="0" destOrd="0" presId="urn:microsoft.com/office/officeart/2005/8/layout/process4"/>
    <dgm:cxn modelId="{3E185E79-8FFD-45BF-8B7A-CA5E9FC8426E}" type="presOf" srcId="{C70462BD-3FF7-4A62-AAB0-57F7886EB417}" destId="{3A6EFB9E-5245-422C-BC65-ECC68520B648}" srcOrd="0" destOrd="0" presId="urn:microsoft.com/office/officeart/2005/8/layout/process4"/>
    <dgm:cxn modelId="{C28C5AEC-D154-4A70-B360-26A21AAC6D56}" type="presOf" srcId="{841C4B3C-8C29-469F-8F66-F863D714E3FC}" destId="{75B868AE-4F56-40A6-AF1E-1E446D3FA932}" srcOrd="0" destOrd="0" presId="urn:microsoft.com/office/officeart/2005/8/layout/process4"/>
    <dgm:cxn modelId="{432C113D-8C7B-423C-B9F0-DF728F71E676}" type="presOf" srcId="{927D63A4-B9C7-46E4-B437-F4081C6324AC}" destId="{033F76CD-2FFC-4F35-8870-BFC201954DDC}" srcOrd="0" destOrd="0" presId="urn:microsoft.com/office/officeart/2005/8/layout/process4"/>
    <dgm:cxn modelId="{107E5A49-A02D-4666-B6FB-7F94F511E93C}" srcId="{6D7064EB-6346-48B6-9101-089C567CDBEC}" destId="{2393BB97-E34F-487A-943D-6F15CD7DEEDE}" srcOrd="0" destOrd="0" parTransId="{E0F901FE-76BE-4F24-9E4C-4A8068327A7E}" sibTransId="{2293FA68-45D8-4F47-B6EE-3EEB840FEFF9}"/>
    <dgm:cxn modelId="{7698E320-551D-4B26-9497-28202AA0144C}" type="presOf" srcId="{7976E6D5-3649-45F1-93E0-41BA51B6F349}" destId="{12255DDE-84F1-4D38-B201-2C100FD7FF38}" srcOrd="0" destOrd="0" presId="urn:microsoft.com/office/officeart/2005/8/layout/process4"/>
    <dgm:cxn modelId="{089B4D83-165F-4592-A43E-E82D0BEAA12B}" srcId="{7976E6D5-3649-45F1-93E0-41BA51B6F349}" destId="{841C4B3C-8C29-469F-8F66-F863D714E3FC}" srcOrd="1" destOrd="0" parTransId="{5A582901-8495-4035-90A4-D79AA3A7BCAD}" sibTransId="{DA193D00-70E3-474B-80BE-5A5B9FA05D78}"/>
    <dgm:cxn modelId="{C04EED52-073D-4806-A0EC-185524F04760}" type="presOf" srcId="{6D7064EB-6346-48B6-9101-089C567CDBEC}" destId="{834F7818-6C3F-4F55-AC60-6BD35B688670}" srcOrd="1" destOrd="0" presId="urn:microsoft.com/office/officeart/2005/8/layout/process4"/>
    <dgm:cxn modelId="{1C896216-48D4-4BEE-97FE-4CE88C898233}" type="presOf" srcId="{2393BB97-E34F-487A-943D-6F15CD7DEEDE}" destId="{787B84E7-5595-415C-A12A-846BEC8CA209}" srcOrd="0" destOrd="0" presId="urn:microsoft.com/office/officeart/2005/8/layout/process4"/>
    <dgm:cxn modelId="{FFBF01E2-4E84-44EE-B799-7E20F03A3083}" srcId="{C70462BD-3FF7-4A62-AAB0-57F7886EB417}" destId="{7976E6D5-3649-45F1-93E0-41BA51B6F349}" srcOrd="1" destOrd="0" parTransId="{C0A1E1AB-3BDF-4EB0-8FA9-5426A6448903}" sibTransId="{4AEF6DC8-A30D-4AB9-B8E5-38264C4061CE}"/>
    <dgm:cxn modelId="{5364C655-FD3E-4F01-B0C0-D1DE87A4700D}" srcId="{8135EAC6-83A2-4752-B125-F298495078DE}" destId="{CE2A03A4-347D-4DCF-BBA7-D372E9438BC0}" srcOrd="1" destOrd="0" parTransId="{CF0B22E3-4B48-4736-881E-B609B0C768CA}" sibTransId="{E314EE90-C97C-4A78-9295-8BD0CA8E4550}"/>
    <dgm:cxn modelId="{138B535A-6AA5-4B28-AA35-353CB9F783BB}" type="presOf" srcId="{8135EAC6-83A2-4752-B125-F298495078DE}" destId="{1E2949E4-9CCE-47AC-B50D-F4BEE5F40435}" srcOrd="1" destOrd="0" presId="urn:microsoft.com/office/officeart/2005/8/layout/process4"/>
    <dgm:cxn modelId="{58775553-7E95-4A42-92B6-6AE91A8F6319}" srcId="{C70462BD-3FF7-4A62-AAB0-57F7886EB417}" destId="{6D7064EB-6346-48B6-9101-089C567CDBEC}" srcOrd="0" destOrd="0" parTransId="{104AC4C4-7C2E-4823-9267-E2D433E7AAAA}" sibTransId="{F25F1D7B-865F-4611-A156-2BB34799502A}"/>
    <dgm:cxn modelId="{FB6B03F0-4BEE-4B66-882C-FDF5D5357046}" srcId="{7976E6D5-3649-45F1-93E0-41BA51B6F349}" destId="{3F39336E-C668-46D7-9E4D-29FCA425A6BF}" srcOrd="0" destOrd="0" parTransId="{37E1F8CC-E181-44E4-A2FD-8E3D7FAE6612}" sibTransId="{9C42C803-5665-43C4-B994-4AABE73D1024}"/>
    <dgm:cxn modelId="{C3F8B8ED-8D13-412A-B9EE-B0A4E171BABD}" type="presOf" srcId="{6D7064EB-6346-48B6-9101-089C567CDBEC}" destId="{836AB3DA-53D4-4D86-9DA5-1CADEA91804D}" srcOrd="0" destOrd="0" presId="urn:microsoft.com/office/officeart/2005/8/layout/process4"/>
    <dgm:cxn modelId="{37729FA5-B097-4A0A-AB63-9423C415C7B5}" type="presOf" srcId="{8135EAC6-83A2-4752-B125-F298495078DE}" destId="{CD756960-A417-4701-A27E-66391A412A62}" srcOrd="0" destOrd="0" presId="urn:microsoft.com/office/officeart/2005/8/layout/process4"/>
    <dgm:cxn modelId="{46B74731-0744-4424-9EF5-358D8095D249}" type="presOf" srcId="{7976E6D5-3649-45F1-93E0-41BA51B6F349}" destId="{7A4C86D8-1725-4E46-9F4C-43DAB8F837AD}" srcOrd="1" destOrd="0" presId="urn:microsoft.com/office/officeart/2005/8/layout/process4"/>
    <dgm:cxn modelId="{2AA74B48-8113-4A9F-9BAE-0F8F628D4FEA}" srcId="{C70462BD-3FF7-4A62-AAB0-57F7886EB417}" destId="{8135EAC6-83A2-4752-B125-F298495078DE}" srcOrd="2" destOrd="0" parTransId="{2A7893F1-B8ED-48F9-87FE-6DE258B10F15}" sibTransId="{3C9C929D-0F6A-4029-873B-247FC46C35D6}"/>
    <dgm:cxn modelId="{924EBA6D-5249-453E-9070-3AEBB789D4DA}" type="presOf" srcId="{3F39336E-C668-46D7-9E4D-29FCA425A6BF}" destId="{1AF7EA60-EEE7-480B-B1EC-BCA7E973ED79}" srcOrd="0" destOrd="0" presId="urn:microsoft.com/office/officeart/2005/8/layout/process4"/>
    <dgm:cxn modelId="{C687C7EB-1F07-4FDF-8325-FC41E859B32B}" type="presParOf" srcId="{3A6EFB9E-5245-422C-BC65-ECC68520B648}" destId="{73EC026E-65E9-4265-94CA-43453DA6AFB4}" srcOrd="0" destOrd="0" presId="urn:microsoft.com/office/officeart/2005/8/layout/process4"/>
    <dgm:cxn modelId="{DDB78F99-4B5F-4427-B371-38DB8D95D40A}" type="presParOf" srcId="{73EC026E-65E9-4265-94CA-43453DA6AFB4}" destId="{CD756960-A417-4701-A27E-66391A412A62}" srcOrd="0" destOrd="0" presId="urn:microsoft.com/office/officeart/2005/8/layout/process4"/>
    <dgm:cxn modelId="{A6A5FB06-1449-4436-ABFD-E12480D4D8F2}" type="presParOf" srcId="{73EC026E-65E9-4265-94CA-43453DA6AFB4}" destId="{1E2949E4-9CCE-47AC-B50D-F4BEE5F40435}" srcOrd="1" destOrd="0" presId="urn:microsoft.com/office/officeart/2005/8/layout/process4"/>
    <dgm:cxn modelId="{97C7B2EC-5CD3-41F5-8960-C4116DB75B0F}" type="presParOf" srcId="{73EC026E-65E9-4265-94CA-43453DA6AFB4}" destId="{1728B0C0-D0BC-4F4F-BA7C-B74CBB6E0C4D}" srcOrd="2" destOrd="0" presId="urn:microsoft.com/office/officeart/2005/8/layout/process4"/>
    <dgm:cxn modelId="{59EC6378-BE7A-4EC7-BBC9-5148D5D5DF26}" type="presParOf" srcId="{1728B0C0-D0BC-4F4F-BA7C-B74CBB6E0C4D}" destId="{033F76CD-2FFC-4F35-8870-BFC201954DDC}" srcOrd="0" destOrd="0" presId="urn:microsoft.com/office/officeart/2005/8/layout/process4"/>
    <dgm:cxn modelId="{BFF2EB8F-586D-477A-9264-32B78A66058E}" type="presParOf" srcId="{1728B0C0-D0BC-4F4F-BA7C-B74CBB6E0C4D}" destId="{4CA5D0A7-0154-44C0-9A2A-EC2498A1607A}" srcOrd="1" destOrd="0" presId="urn:microsoft.com/office/officeart/2005/8/layout/process4"/>
    <dgm:cxn modelId="{83C10320-31B7-4A17-A2C7-B144BFE08FA5}" type="presParOf" srcId="{3A6EFB9E-5245-422C-BC65-ECC68520B648}" destId="{D2A889ED-680C-45E3-A861-0B0F1673A864}" srcOrd="1" destOrd="0" presId="urn:microsoft.com/office/officeart/2005/8/layout/process4"/>
    <dgm:cxn modelId="{1DDA4CE5-3648-48FE-82B5-5D4C79274707}" type="presParOf" srcId="{3A6EFB9E-5245-422C-BC65-ECC68520B648}" destId="{2E37E5D9-512D-4F06-970F-EF722EACBDE6}" srcOrd="2" destOrd="0" presId="urn:microsoft.com/office/officeart/2005/8/layout/process4"/>
    <dgm:cxn modelId="{A964056A-04D7-431B-A89D-D865CA1AE701}" type="presParOf" srcId="{2E37E5D9-512D-4F06-970F-EF722EACBDE6}" destId="{12255DDE-84F1-4D38-B201-2C100FD7FF38}" srcOrd="0" destOrd="0" presId="urn:microsoft.com/office/officeart/2005/8/layout/process4"/>
    <dgm:cxn modelId="{25DA18E2-AAAF-4BF4-A365-EAB0F481E99D}" type="presParOf" srcId="{2E37E5D9-512D-4F06-970F-EF722EACBDE6}" destId="{7A4C86D8-1725-4E46-9F4C-43DAB8F837AD}" srcOrd="1" destOrd="0" presId="urn:microsoft.com/office/officeart/2005/8/layout/process4"/>
    <dgm:cxn modelId="{DA40E165-0E29-48AC-A7E3-96CEFBB793D3}" type="presParOf" srcId="{2E37E5D9-512D-4F06-970F-EF722EACBDE6}" destId="{9F109702-9C99-42FF-8948-610DF86CBB98}" srcOrd="2" destOrd="0" presId="urn:microsoft.com/office/officeart/2005/8/layout/process4"/>
    <dgm:cxn modelId="{1055BB4B-FC8C-428F-80A0-B5CD7D3E33C4}" type="presParOf" srcId="{9F109702-9C99-42FF-8948-610DF86CBB98}" destId="{1AF7EA60-EEE7-480B-B1EC-BCA7E973ED79}" srcOrd="0" destOrd="0" presId="urn:microsoft.com/office/officeart/2005/8/layout/process4"/>
    <dgm:cxn modelId="{73C825D5-2E61-464C-B4D9-F53D3A939F33}" type="presParOf" srcId="{9F109702-9C99-42FF-8948-610DF86CBB98}" destId="{75B868AE-4F56-40A6-AF1E-1E446D3FA932}" srcOrd="1" destOrd="0" presId="urn:microsoft.com/office/officeart/2005/8/layout/process4"/>
    <dgm:cxn modelId="{BC3920D9-9E76-4335-B5C5-35759E23EF37}" type="presParOf" srcId="{3A6EFB9E-5245-422C-BC65-ECC68520B648}" destId="{AC529C2A-3E8E-47C7-AB01-101EF5C86867}" srcOrd="3" destOrd="0" presId="urn:microsoft.com/office/officeart/2005/8/layout/process4"/>
    <dgm:cxn modelId="{1B471161-27F5-43B4-AF28-2A553F6D5894}" type="presParOf" srcId="{3A6EFB9E-5245-422C-BC65-ECC68520B648}" destId="{490DAA91-3AA9-474F-9609-9347F5F06AA8}" srcOrd="4" destOrd="0" presId="urn:microsoft.com/office/officeart/2005/8/layout/process4"/>
    <dgm:cxn modelId="{4FC5E164-6276-45A5-A51C-AD8AA8E5D04F}" type="presParOf" srcId="{490DAA91-3AA9-474F-9609-9347F5F06AA8}" destId="{836AB3DA-53D4-4D86-9DA5-1CADEA91804D}" srcOrd="0" destOrd="0" presId="urn:microsoft.com/office/officeart/2005/8/layout/process4"/>
    <dgm:cxn modelId="{F54A862B-6C91-47EC-894E-0AEE762A2A73}" type="presParOf" srcId="{490DAA91-3AA9-474F-9609-9347F5F06AA8}" destId="{834F7818-6C3F-4F55-AC60-6BD35B688670}" srcOrd="1" destOrd="0" presId="urn:microsoft.com/office/officeart/2005/8/layout/process4"/>
    <dgm:cxn modelId="{F64BFD9D-14AD-4174-821A-134949D6BDD3}" type="presParOf" srcId="{490DAA91-3AA9-474F-9609-9347F5F06AA8}" destId="{72FB15F6-2993-4356-B8F0-574E062F3F6D}" srcOrd="2" destOrd="0" presId="urn:microsoft.com/office/officeart/2005/8/layout/process4"/>
    <dgm:cxn modelId="{7D24D093-A2DD-4758-8865-CED9F8781A2C}" type="presParOf" srcId="{72FB15F6-2993-4356-B8F0-574E062F3F6D}" destId="{787B84E7-5595-415C-A12A-846BEC8CA20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949E4-9CCE-47AC-B50D-F4BEE5F40435}">
      <dsp:nvSpPr>
        <dsp:cNvPr id="0" name=""/>
        <dsp:cNvSpPr/>
      </dsp:nvSpPr>
      <dsp:spPr>
        <a:xfrm>
          <a:off x="0" y="4147189"/>
          <a:ext cx="8910595" cy="1361200"/>
        </a:xfrm>
        <a:prstGeom prst="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sp3d extrusionH="28000" prstMaterial="matte"/>
        </a:bodyPr>
        <a:lstStyle/>
        <a:p>
          <a:pPr lvl="0" algn="ctr" defTabSz="1155700">
            <a:lnSpc>
              <a:spcPct val="90000"/>
            </a:lnSpc>
            <a:spcBef>
              <a:spcPct val="0"/>
            </a:spcBef>
            <a:spcAft>
              <a:spcPct val="35000"/>
            </a:spcAft>
          </a:pPr>
          <a:endParaRPr lang="es-GT" sz="2600" kern="1200"/>
        </a:p>
      </dsp:txBody>
      <dsp:txXfrm>
        <a:off x="0" y="4147189"/>
        <a:ext cx="8910595" cy="735048"/>
      </dsp:txXfrm>
    </dsp:sp>
    <dsp:sp modelId="{033F76CD-2FFC-4F35-8870-BFC201954DDC}">
      <dsp:nvSpPr>
        <dsp:cNvPr id="0" name=""/>
        <dsp:cNvSpPr/>
      </dsp:nvSpPr>
      <dsp:spPr>
        <a:xfrm>
          <a:off x="0" y="4855014"/>
          <a:ext cx="4455297" cy="626152"/>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lvl="0" algn="ctr" defTabSz="1644650">
            <a:lnSpc>
              <a:spcPct val="90000"/>
            </a:lnSpc>
            <a:spcBef>
              <a:spcPct val="0"/>
            </a:spcBef>
            <a:spcAft>
              <a:spcPct val="35000"/>
            </a:spcAft>
          </a:pPr>
          <a:r>
            <a:rPr lang="es-GT" sz="3700" kern="1200" dirty="0" smtClean="0"/>
            <a:t>programado</a:t>
          </a:r>
          <a:endParaRPr lang="es-GT" sz="3700" kern="1200" dirty="0"/>
        </a:p>
      </dsp:txBody>
      <dsp:txXfrm>
        <a:off x="0" y="4855014"/>
        <a:ext cx="4455297" cy="626152"/>
      </dsp:txXfrm>
    </dsp:sp>
    <dsp:sp modelId="{4CA5D0A7-0154-44C0-9A2A-EC2498A1607A}">
      <dsp:nvSpPr>
        <dsp:cNvPr id="0" name=""/>
        <dsp:cNvSpPr/>
      </dsp:nvSpPr>
      <dsp:spPr>
        <a:xfrm>
          <a:off x="4455297" y="4855014"/>
          <a:ext cx="4455297" cy="626152"/>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lvl="0" algn="ctr" defTabSz="1644650">
            <a:lnSpc>
              <a:spcPct val="90000"/>
            </a:lnSpc>
            <a:spcBef>
              <a:spcPct val="0"/>
            </a:spcBef>
            <a:spcAft>
              <a:spcPct val="35000"/>
            </a:spcAft>
          </a:pPr>
          <a:r>
            <a:rPr lang="es-GT" sz="3700" kern="1200" dirty="0" smtClean="0"/>
            <a:t>predictivo</a:t>
          </a:r>
          <a:endParaRPr lang="es-GT" sz="3700" kern="1200" dirty="0"/>
        </a:p>
      </dsp:txBody>
      <dsp:txXfrm>
        <a:off x="4455297" y="4855014"/>
        <a:ext cx="4455297" cy="626152"/>
      </dsp:txXfrm>
    </dsp:sp>
    <dsp:sp modelId="{7A4C86D8-1725-4E46-9F4C-43DAB8F837AD}">
      <dsp:nvSpPr>
        <dsp:cNvPr id="0" name=""/>
        <dsp:cNvSpPr/>
      </dsp:nvSpPr>
      <dsp:spPr>
        <a:xfrm rot="10800000">
          <a:off x="0" y="2074081"/>
          <a:ext cx="8910595" cy="2093526"/>
        </a:xfrm>
        <a:prstGeom prst="upArrowCallou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sp3d extrusionH="28000" prstMaterial="matte"/>
        </a:bodyPr>
        <a:lstStyle/>
        <a:p>
          <a:pPr lvl="0" algn="ctr" defTabSz="1155700">
            <a:lnSpc>
              <a:spcPct val="90000"/>
            </a:lnSpc>
            <a:spcBef>
              <a:spcPct val="0"/>
            </a:spcBef>
            <a:spcAft>
              <a:spcPct val="35000"/>
            </a:spcAft>
          </a:pPr>
          <a:r>
            <a:rPr lang="es-GT" sz="2600" kern="1200" dirty="0" smtClean="0"/>
            <a:t>De </a:t>
          </a:r>
          <a:r>
            <a:rPr lang="es-GT" sz="2600" kern="1200" dirty="0" err="1" smtClean="0"/>
            <a:t>actualizacion</a:t>
          </a:r>
          <a:endParaRPr lang="es-GT" sz="2600" kern="1200" dirty="0"/>
        </a:p>
      </dsp:txBody>
      <dsp:txXfrm rot="-10800000">
        <a:off x="0" y="2074081"/>
        <a:ext cx="8910595" cy="734827"/>
      </dsp:txXfrm>
    </dsp:sp>
    <dsp:sp modelId="{1AF7EA60-EEE7-480B-B1EC-BCA7E973ED79}">
      <dsp:nvSpPr>
        <dsp:cNvPr id="0" name=""/>
        <dsp:cNvSpPr/>
      </dsp:nvSpPr>
      <dsp:spPr>
        <a:xfrm>
          <a:off x="0" y="2808909"/>
          <a:ext cx="4455297" cy="625964"/>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lvl="0" algn="ctr" defTabSz="1644650">
            <a:lnSpc>
              <a:spcPct val="90000"/>
            </a:lnSpc>
            <a:spcBef>
              <a:spcPct val="0"/>
            </a:spcBef>
            <a:spcAft>
              <a:spcPct val="35000"/>
            </a:spcAft>
          </a:pPr>
          <a:r>
            <a:rPr lang="es-GT" sz="3700" kern="1200" dirty="0" smtClean="0"/>
            <a:t>preventivo</a:t>
          </a:r>
          <a:endParaRPr lang="es-GT" sz="3700" kern="1200" dirty="0"/>
        </a:p>
      </dsp:txBody>
      <dsp:txXfrm>
        <a:off x="0" y="2808909"/>
        <a:ext cx="4455297" cy="625964"/>
      </dsp:txXfrm>
    </dsp:sp>
    <dsp:sp modelId="{75B868AE-4F56-40A6-AF1E-1E446D3FA932}">
      <dsp:nvSpPr>
        <dsp:cNvPr id="0" name=""/>
        <dsp:cNvSpPr/>
      </dsp:nvSpPr>
      <dsp:spPr>
        <a:xfrm>
          <a:off x="4455297" y="2808909"/>
          <a:ext cx="4455297" cy="625964"/>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lvl="0" algn="ctr" defTabSz="1644650">
            <a:lnSpc>
              <a:spcPct val="90000"/>
            </a:lnSpc>
            <a:spcBef>
              <a:spcPct val="0"/>
            </a:spcBef>
            <a:spcAft>
              <a:spcPct val="35000"/>
            </a:spcAft>
          </a:pPr>
          <a:r>
            <a:rPr lang="es-GT" sz="3700" kern="1200" dirty="0" smtClean="0"/>
            <a:t>inmediato</a:t>
          </a:r>
          <a:endParaRPr lang="es-GT" sz="3700" kern="1200" dirty="0"/>
        </a:p>
      </dsp:txBody>
      <dsp:txXfrm>
        <a:off x="4455297" y="2808909"/>
        <a:ext cx="4455297" cy="625964"/>
      </dsp:txXfrm>
    </dsp:sp>
    <dsp:sp modelId="{834F7818-6C3F-4F55-AC60-6BD35B688670}">
      <dsp:nvSpPr>
        <dsp:cNvPr id="0" name=""/>
        <dsp:cNvSpPr/>
      </dsp:nvSpPr>
      <dsp:spPr>
        <a:xfrm rot="10800000">
          <a:off x="0" y="973"/>
          <a:ext cx="8910595" cy="2093526"/>
        </a:xfrm>
        <a:prstGeom prst="upArrowCallou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sp3d extrusionH="28000" prstMaterial="matte"/>
        </a:bodyPr>
        <a:lstStyle/>
        <a:p>
          <a:pPr lvl="0" algn="ctr" defTabSz="1155700">
            <a:lnSpc>
              <a:spcPct val="90000"/>
            </a:lnSpc>
            <a:spcBef>
              <a:spcPct val="0"/>
            </a:spcBef>
            <a:spcAft>
              <a:spcPct val="35000"/>
            </a:spcAft>
          </a:pPr>
          <a:r>
            <a:rPr lang="es-GT" sz="2600" kern="1200" dirty="0" smtClean="0"/>
            <a:t>De </a:t>
          </a:r>
          <a:r>
            <a:rPr lang="es-GT" sz="2600" kern="1200" dirty="0" err="1" smtClean="0"/>
            <a:t>conservacion</a:t>
          </a:r>
          <a:endParaRPr lang="es-GT" sz="2600" kern="1200" dirty="0"/>
        </a:p>
      </dsp:txBody>
      <dsp:txXfrm rot="-10800000">
        <a:off x="0" y="973"/>
        <a:ext cx="8910595" cy="734827"/>
      </dsp:txXfrm>
    </dsp:sp>
    <dsp:sp modelId="{787B84E7-5595-415C-A12A-846BEC8CA209}">
      <dsp:nvSpPr>
        <dsp:cNvPr id="0" name=""/>
        <dsp:cNvSpPr/>
      </dsp:nvSpPr>
      <dsp:spPr>
        <a:xfrm>
          <a:off x="0" y="735801"/>
          <a:ext cx="8910595" cy="625964"/>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lvl="0" algn="ctr" defTabSz="1644650">
            <a:lnSpc>
              <a:spcPct val="90000"/>
            </a:lnSpc>
            <a:spcBef>
              <a:spcPct val="0"/>
            </a:spcBef>
            <a:spcAft>
              <a:spcPct val="35000"/>
            </a:spcAft>
          </a:pPr>
          <a:r>
            <a:rPr lang="es-GT" sz="3700" kern="1200" dirty="0" err="1" smtClean="0"/>
            <a:t>corectivo</a:t>
          </a:r>
          <a:endParaRPr lang="es-GT" sz="3700" kern="1200" dirty="0"/>
        </a:p>
      </dsp:txBody>
      <dsp:txXfrm>
        <a:off x="0" y="735801"/>
        <a:ext cx="8910595" cy="6259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36070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86C536-FEBF-4BAC-AA5E-0B9F58BB3942}"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215370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202853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9256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82817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3017356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229265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4173659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336745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264702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388093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486C536-FEBF-4BAC-AA5E-0B9F58BB3942}"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280100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86C536-FEBF-4BAC-AA5E-0B9F58BB3942}"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130322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317036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57306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5486C536-FEBF-4BAC-AA5E-0B9F58BB3942}" type="datetimeFigureOut">
              <a:rPr lang="es-GT" smtClean="0"/>
              <a:t>20/04/2017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390823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86C536-FEBF-4BAC-AA5E-0B9F58BB3942}"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EC7BD757-4059-45B2-8344-C72062C79C2E}" type="slidenum">
              <a:rPr lang="es-GT" smtClean="0"/>
              <a:t>‹Nº›</a:t>
            </a:fld>
            <a:endParaRPr lang="es-GT"/>
          </a:p>
        </p:txBody>
      </p:sp>
    </p:spTree>
    <p:extLst>
      <p:ext uri="{BB962C8B-B14F-4D97-AF65-F5344CB8AC3E}">
        <p14:creationId xmlns:p14="http://schemas.microsoft.com/office/powerpoint/2010/main" val="278985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86C536-FEBF-4BAC-AA5E-0B9F58BB3942}" type="datetimeFigureOut">
              <a:rPr lang="es-GT" smtClean="0"/>
              <a:t>20/04/2017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C7BD757-4059-45B2-8344-C72062C79C2E}" type="slidenum">
              <a:rPr lang="es-GT" smtClean="0"/>
              <a:t>‹Nº›</a:t>
            </a:fld>
            <a:endParaRPr lang="es-GT"/>
          </a:p>
        </p:txBody>
      </p:sp>
    </p:spTree>
    <p:extLst>
      <p:ext uri="{BB962C8B-B14F-4D97-AF65-F5344CB8AC3E}">
        <p14:creationId xmlns:p14="http://schemas.microsoft.com/office/powerpoint/2010/main" val="2963254985"/>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s.wikipedia.org/wiki/Ada_Lovela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es.wikipedia.org/wiki/Z3" TargetMode="External"/><Relationship Id="rId3" Type="http://schemas.openxmlformats.org/officeDocument/2006/relationships/hyperlink" Target="http://definicion.de/ciencia/" TargetMode="External"/><Relationship Id="rId7" Type="http://schemas.openxmlformats.org/officeDocument/2006/relationships/hyperlink" Target="http://definicion.de/internet/" TargetMode="External"/><Relationship Id="rId2" Type="http://schemas.openxmlformats.org/officeDocument/2006/relationships/hyperlink" Target="http://definicion.de/comunicacion/" TargetMode="External"/><Relationship Id="rId1" Type="http://schemas.openxmlformats.org/officeDocument/2006/relationships/slideLayout" Target="../slideLayouts/slideLayout2.xml"/><Relationship Id="rId6" Type="http://schemas.openxmlformats.org/officeDocument/2006/relationships/hyperlink" Target="http://definicion.de/hardware/" TargetMode="External"/><Relationship Id="rId5" Type="http://schemas.openxmlformats.org/officeDocument/2006/relationships/hyperlink" Target="http://definicion.de/computadora/" TargetMode="External"/><Relationship Id="rId4" Type="http://schemas.openxmlformats.org/officeDocument/2006/relationships/hyperlink" Target="http://definicion.de/software/" TargetMode="External"/><Relationship Id="rId9" Type="http://schemas.openxmlformats.org/officeDocument/2006/relationships/hyperlink" Target="http://es.wikipedia.org/wiki/Konrad_Zus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monografias.com/trabajos12/elproduc/elproduc.shtml" TargetMode="External"/><Relationship Id="rId13" Type="http://schemas.openxmlformats.org/officeDocument/2006/relationships/hyperlink" Target="http://www.monografias.com/trabajos12/moviunid/moviunid.shtml" TargetMode="External"/><Relationship Id="rId18" Type="http://schemas.openxmlformats.org/officeDocument/2006/relationships/hyperlink" Target="http://www.monografias.com/trabajos11/artguerr/artguerr.shtml" TargetMode="External"/><Relationship Id="rId26" Type="http://schemas.openxmlformats.org/officeDocument/2006/relationships/hyperlink" Target="http://www.monografias.com/trabajos/marcohistocomp/marcohistocomp.shtml" TargetMode="External"/><Relationship Id="rId3" Type="http://schemas.openxmlformats.org/officeDocument/2006/relationships/hyperlink" Target="http://www.monografias.com/trabajos14/antecedentescompu/antecedentescompu.shtml#aba" TargetMode="External"/><Relationship Id="rId21" Type="http://schemas.openxmlformats.org/officeDocument/2006/relationships/hyperlink" Target="http://www.monografias.com/trabajos14/nuevmicro/nuevmicro.shtml" TargetMode="External"/><Relationship Id="rId7" Type="http://schemas.openxmlformats.org/officeDocument/2006/relationships/hyperlink" Target="http://www.monografias.com/trabajos36/teodicea-leibniziana/teodicea-leibniziana.shtml" TargetMode="External"/><Relationship Id="rId12" Type="http://schemas.openxmlformats.org/officeDocument/2006/relationships/hyperlink" Target="http://www.monografias.com/trabajos7/mafu/mafu.shtml" TargetMode="External"/><Relationship Id="rId17" Type="http://schemas.openxmlformats.org/officeDocument/2006/relationships/hyperlink" Target="http://www.monografias.com/trabajos11/coele/coele.shtml" TargetMode="External"/><Relationship Id="rId25" Type="http://schemas.openxmlformats.org/officeDocument/2006/relationships/hyperlink" Target="http://www.monografias.com/trabajos35/concepto-de-lenguaje/concepto-de-lenguaje.shtml" TargetMode="External"/><Relationship Id="rId2" Type="http://schemas.openxmlformats.org/officeDocument/2006/relationships/hyperlink" Target="http://www.monografias.com/trabajos6/auti/auti.shtml" TargetMode="External"/><Relationship Id="rId16" Type="http://schemas.openxmlformats.org/officeDocument/2006/relationships/hyperlink" Target="http://www.monografias.com/trabajos11/teosis/teosis.shtml" TargetMode="External"/><Relationship Id="rId20" Type="http://schemas.openxmlformats.org/officeDocument/2006/relationships/hyperlink" Target="http://www.monografias.com/trabajos35/el-poder/el-poder.shtml" TargetMode="External"/><Relationship Id="rId29" Type="http://schemas.openxmlformats.org/officeDocument/2006/relationships/hyperlink" Target="http://www.monografias.com/trabajos10/pentium/pentium.shtml" TargetMode="External"/><Relationship Id="rId1" Type="http://schemas.openxmlformats.org/officeDocument/2006/relationships/slideLayout" Target="../slideLayouts/slideLayout4.xml"/><Relationship Id="rId6" Type="http://schemas.openxmlformats.org/officeDocument/2006/relationships/hyperlink" Target="http://www.monografias.com/trabajos5/estat/estat.shtml" TargetMode="External"/><Relationship Id="rId11" Type="http://schemas.openxmlformats.org/officeDocument/2006/relationships/hyperlink" Target="http://www.monografias.com/trabajos13/memor/memor.shtml" TargetMode="External"/><Relationship Id="rId24" Type="http://schemas.openxmlformats.org/officeDocument/2006/relationships/hyperlink" Target="http://www.monografias.com/Computacion/Programacion/" TargetMode="External"/><Relationship Id="rId5" Type="http://schemas.openxmlformats.org/officeDocument/2006/relationships/hyperlink" Target="http://www.monografias.com/trabajos16/teoria-sintetica-darwin/teoria-sintetica-darwin.shtml" TargetMode="External"/><Relationship Id="rId15" Type="http://schemas.openxmlformats.org/officeDocument/2006/relationships/hyperlink" Target="http://www.monografias.com/trabajos15/calidad-serv/calidad-serv.shtml#PLANT" TargetMode="External"/><Relationship Id="rId23" Type="http://schemas.openxmlformats.org/officeDocument/2006/relationships/hyperlink" Target="http://www.monografias.com/trabajos11/trans/trans.shtml" TargetMode="External"/><Relationship Id="rId28" Type="http://schemas.openxmlformats.org/officeDocument/2006/relationships/hyperlink" Target="http://www.monografias.com/trabajos5/sisope/sisope.shtml" TargetMode="External"/><Relationship Id="rId10" Type="http://schemas.openxmlformats.org/officeDocument/2006/relationships/hyperlink" Target="http://www.monografias.com/Matematicas/index.shtml" TargetMode="External"/><Relationship Id="rId19" Type="http://schemas.openxmlformats.org/officeDocument/2006/relationships/hyperlink" Target="http://www.monografias.com/trabajos11/valvus/valvus.shtml" TargetMode="External"/><Relationship Id="rId4" Type="http://schemas.openxmlformats.org/officeDocument/2006/relationships/hyperlink" Target="http://www.monografias.com/trabajos6/diop/diop.shtml" TargetMode="External"/><Relationship Id="rId9" Type="http://schemas.openxmlformats.org/officeDocument/2006/relationships/hyperlink" Target="http://www.monografias.com/trabajos16/manual-ingles/manual-ingles.shtml" TargetMode="External"/><Relationship Id="rId14" Type="http://schemas.openxmlformats.org/officeDocument/2006/relationships/hyperlink" Target="http://www.monografias.com/trabajos5/electro/electro.shtml" TargetMode="External"/><Relationship Id="rId22" Type="http://schemas.openxmlformats.org/officeDocument/2006/relationships/hyperlink" Target="http://www.monografias.com/trabajos10/infoba/infoba.shtml#circuito" TargetMode="External"/><Relationship Id="rId27" Type="http://schemas.openxmlformats.org/officeDocument/2006/relationships/hyperlink" Target="http://www.monografias.com/trabajos12/microco/microco.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p:cNvSpPr>
            <a:spLocks noGrp="1"/>
          </p:cNvSpPr>
          <p:nvPr>
            <p:ph idx="1"/>
          </p:nvPr>
        </p:nvSpPr>
        <p:spPr>
          <a:xfrm>
            <a:off x="747711" y="685800"/>
            <a:ext cx="10034589" cy="5397500"/>
          </a:xfrm>
          <a:noFill/>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lgn="ctr">
              <a:buNone/>
            </a:pPr>
            <a:r>
              <a:rPr lang="es-GT" dirty="0">
                <a:solidFill>
                  <a:schemeClr val="bg1"/>
                </a:solidFill>
              </a:rPr>
              <a:t>Liceo Compu-Market</a:t>
            </a:r>
          </a:p>
          <a:p>
            <a:pPr marL="0" indent="0">
              <a:buNone/>
            </a:pPr>
            <a:endParaRPr lang="es-GT" dirty="0" smtClean="0">
              <a:solidFill>
                <a:schemeClr val="bg1"/>
              </a:solidFill>
            </a:endParaRPr>
          </a:p>
          <a:p>
            <a:pPr marL="0" indent="0">
              <a:buNone/>
            </a:pPr>
            <a:r>
              <a:rPr lang="es-GT" dirty="0" smtClean="0">
                <a:solidFill>
                  <a:schemeClr val="bg1"/>
                </a:solidFill>
              </a:rPr>
              <a:t>Catedra</a:t>
            </a:r>
            <a:r>
              <a:rPr lang="es-GT" dirty="0" smtClean="0">
                <a:solidFill>
                  <a:schemeClr val="bg1"/>
                </a:solidFill>
              </a:rPr>
              <a:t>:  </a:t>
            </a:r>
            <a:r>
              <a:rPr lang="es-GT" dirty="0" smtClean="0">
                <a:ln w="0"/>
                <a:solidFill>
                  <a:sysClr val="windowText" lastClr="000000"/>
                </a:solidFill>
              </a:rPr>
              <a:t>laboratorio</a:t>
            </a:r>
            <a:endParaRPr lang="es-GT" dirty="0" smtClean="0">
              <a:solidFill>
                <a:sysClr val="windowText" lastClr="000000"/>
              </a:solidFill>
            </a:endParaRPr>
          </a:p>
          <a:p>
            <a:pPr marL="0" indent="0">
              <a:buNone/>
            </a:pPr>
            <a:r>
              <a:rPr lang="es-GT" dirty="0" smtClean="0">
                <a:solidFill>
                  <a:schemeClr val="bg1"/>
                </a:solidFill>
              </a:rPr>
              <a:t>Catedrático:   Erick González</a:t>
            </a:r>
          </a:p>
          <a:p>
            <a:pPr marL="0" indent="0">
              <a:buNone/>
            </a:pPr>
            <a:r>
              <a:rPr lang="es-GT" dirty="0" smtClean="0">
                <a:solidFill>
                  <a:schemeClr val="bg1"/>
                </a:solidFill>
              </a:rPr>
              <a:t>                      </a:t>
            </a:r>
          </a:p>
          <a:p>
            <a:pPr marL="0" indent="0">
              <a:buNone/>
            </a:pPr>
            <a:endParaRPr lang="es-GT" dirty="0" smtClean="0">
              <a:solidFill>
                <a:schemeClr val="bg1"/>
              </a:solidFill>
            </a:endParaRPr>
          </a:p>
          <a:p>
            <a:pPr marL="0" indent="0">
              <a:buNone/>
            </a:pPr>
            <a:r>
              <a:rPr lang="es-GT" dirty="0" smtClean="0">
                <a:solidFill>
                  <a:schemeClr val="bg1"/>
                </a:solidFill>
              </a:rPr>
              <a:t>                                                  Tema: </a:t>
            </a:r>
            <a:r>
              <a:rPr lang="es-GT" dirty="0" smtClean="0">
                <a:solidFill>
                  <a:schemeClr val="bg1"/>
                </a:solidFill>
              </a:rPr>
              <a:t>informática</a:t>
            </a:r>
            <a:endParaRPr lang="es-GT" dirty="0" smtClean="0">
              <a:solidFill>
                <a:schemeClr val="bg1"/>
              </a:solidFill>
            </a:endParaRPr>
          </a:p>
          <a:p>
            <a:pPr marL="0" indent="0">
              <a:buNone/>
            </a:pPr>
            <a:endParaRPr lang="es-GT" dirty="0" smtClean="0">
              <a:solidFill>
                <a:schemeClr val="bg1"/>
              </a:solidFill>
            </a:endParaRPr>
          </a:p>
          <a:p>
            <a:pPr marL="0" indent="0">
              <a:buNone/>
            </a:pPr>
            <a:endParaRPr lang="es-GT" dirty="0" smtClean="0">
              <a:solidFill>
                <a:schemeClr val="bg1"/>
              </a:solidFill>
            </a:endParaRPr>
          </a:p>
          <a:p>
            <a:pPr marL="0" indent="0">
              <a:buNone/>
            </a:pPr>
            <a:r>
              <a:rPr lang="es-GT" dirty="0" smtClean="0">
                <a:solidFill>
                  <a:schemeClr val="bg1"/>
                </a:solidFill>
              </a:rPr>
              <a:t>                                                                                    </a:t>
            </a:r>
          </a:p>
          <a:p>
            <a:pPr marL="0" indent="0">
              <a:buNone/>
            </a:pPr>
            <a:r>
              <a:rPr lang="es-GT" dirty="0" smtClean="0">
                <a:solidFill>
                  <a:schemeClr val="bg1"/>
                </a:solidFill>
              </a:rPr>
              <a:t>                                                                                              nombre: jakelin azucena </a:t>
            </a:r>
            <a:br>
              <a:rPr lang="es-GT" dirty="0" smtClean="0">
                <a:solidFill>
                  <a:schemeClr val="bg1"/>
                </a:solidFill>
              </a:rPr>
            </a:br>
            <a:r>
              <a:rPr lang="es-GT" dirty="0" smtClean="0">
                <a:solidFill>
                  <a:schemeClr val="bg1"/>
                </a:solidFill>
              </a:rPr>
              <a:t>                                                                                                              duque muñoz</a:t>
            </a:r>
          </a:p>
          <a:p>
            <a:pPr marL="0" indent="0">
              <a:buNone/>
            </a:pPr>
            <a:r>
              <a:rPr lang="es-GT" dirty="0" smtClean="0">
                <a:solidFill>
                  <a:schemeClr val="bg1"/>
                </a:solidFill>
              </a:rPr>
              <a:t>                                                                                              grado: 5to bachiller en CLL.</a:t>
            </a:r>
          </a:p>
          <a:p>
            <a:pPr marL="0" indent="0">
              <a:buNone/>
            </a:pPr>
            <a:r>
              <a:rPr lang="es-GT" dirty="0" smtClean="0">
                <a:solidFill>
                  <a:schemeClr val="bg1"/>
                </a:solidFill>
              </a:rPr>
              <a:t>                                                                                                            con orientación en</a:t>
            </a:r>
          </a:p>
          <a:p>
            <a:pPr marL="0" indent="0">
              <a:buNone/>
            </a:pPr>
            <a:r>
              <a:rPr lang="es-GT" dirty="0" smtClean="0">
                <a:solidFill>
                  <a:schemeClr val="bg1"/>
                </a:solidFill>
              </a:rPr>
              <a:t>                                                                                                             </a:t>
            </a:r>
            <a:r>
              <a:rPr lang="es-GT" dirty="0" smtClean="0">
                <a:solidFill>
                  <a:schemeClr val="bg1"/>
                </a:solidFill>
              </a:rPr>
              <a:t>computación </a:t>
            </a:r>
            <a:r>
              <a:rPr lang="es-GT" dirty="0" smtClean="0">
                <a:solidFill>
                  <a:schemeClr val="bg1"/>
                </a:solidFill>
              </a:rPr>
              <a:t>JV.</a:t>
            </a:r>
            <a:endParaRPr lang="es-GT" dirty="0">
              <a:solidFill>
                <a:schemeClr val="bg1"/>
              </a:solidFill>
            </a:endParaRPr>
          </a:p>
        </p:txBody>
      </p:sp>
    </p:spTree>
    <p:extLst>
      <p:ext uri="{BB962C8B-B14F-4D97-AF65-F5344CB8AC3E}">
        <p14:creationId xmlns:p14="http://schemas.microsoft.com/office/powerpoint/2010/main" val="415528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smtClean="0">
                <a:solidFill>
                  <a:srgbClr val="C00000"/>
                </a:solidFill>
              </a:rPr>
              <a:t>La ofimática</a:t>
            </a:r>
            <a:endParaRPr lang="es-GT" b="1" dirty="0">
              <a:solidFill>
                <a:srgbClr val="C00000"/>
              </a:solidFill>
            </a:endParaRPr>
          </a:p>
        </p:txBody>
      </p:sp>
      <p:sp>
        <p:nvSpPr>
          <p:cNvPr id="8" name="Marcador de contenido 7"/>
          <p:cNvSpPr>
            <a:spLocks noGrp="1"/>
          </p:cNvSpPr>
          <p:nvPr>
            <p:ph sz="half" idx="1"/>
          </p:nvPr>
        </p:nvSpPr>
        <p:spPr/>
        <p:txBody>
          <a:bodyPr>
            <a:normAutofit lnSpcReduction="10000"/>
          </a:bodyPr>
          <a:lstStyle/>
          <a:p>
            <a:pPr>
              <a:buFont typeface="Wingdings" panose="05000000000000000000" pitchFamily="2" charset="2"/>
              <a:buChar char="v"/>
            </a:pPr>
            <a:r>
              <a:rPr lang="es-GT" dirty="0">
                <a:solidFill>
                  <a:schemeClr val="bg1"/>
                </a:solidFill>
              </a:rPr>
              <a:t>La ofimática es el conjunto de técnicas, herramientas y procedimientos utilizados para llevar adelante los distintos trabajos de oficina. La ofimática ha evolucionado con el paso de los años, incorporando con los mismos las nuevas posibilidades que le ofrecía la tecnología.</a:t>
            </a:r>
            <a:br>
              <a:rPr lang="es-GT" dirty="0">
                <a:solidFill>
                  <a:schemeClr val="bg1"/>
                </a:solidFill>
              </a:rPr>
            </a:br>
            <a:r>
              <a:rPr lang="es-GT" dirty="0">
                <a:solidFill>
                  <a:schemeClr val="bg1"/>
                </a:solidFill>
              </a:rPr>
              <a:t/>
            </a:r>
            <a:br>
              <a:rPr lang="es-GT" dirty="0">
                <a:solidFill>
                  <a:schemeClr val="bg1"/>
                </a:solidFill>
              </a:rPr>
            </a:br>
            <a:endParaRPr lang="es-GT" dirty="0">
              <a:solidFill>
                <a:schemeClr val="bg1"/>
              </a:solidFill>
            </a:endParaRPr>
          </a:p>
        </p:txBody>
      </p:sp>
      <p:sp>
        <p:nvSpPr>
          <p:cNvPr id="6" name="Marcador de contenido 5"/>
          <p:cNvSpPr>
            <a:spLocks noGrp="1"/>
          </p:cNvSpPr>
          <p:nvPr>
            <p:ph sz="half" idx="2"/>
          </p:nvPr>
        </p:nvSpPr>
        <p:spPr/>
        <p:txBody>
          <a:bodyPr>
            <a:normAutofit lnSpcReduction="10000"/>
          </a:bodyPr>
          <a:lstStyle/>
          <a:p>
            <a:pPr>
              <a:buFont typeface="Wingdings" panose="05000000000000000000" pitchFamily="2" charset="2"/>
              <a:buChar char="v"/>
            </a:pPr>
            <a:r>
              <a:rPr lang="es-GT" dirty="0">
                <a:solidFill>
                  <a:schemeClr val="bg1"/>
                </a:solidFill>
              </a:rPr>
              <a:t>Hoy en día está evolucionando continuamente a la par de la informática y en este sentido existen una gran cantidad de herramientas, ya sea de pago o gratuitas, que tienen como finalidad el hecho de poder ofrecer una respuesta a las distintas necesidades que el manejo de este ámbito presenta; de esta manera, la ofimática se transforma cada día en una actividad más fácil y productiva.</a:t>
            </a:r>
            <a:br>
              <a:rPr lang="es-GT" dirty="0">
                <a:solidFill>
                  <a:schemeClr val="bg1"/>
                </a:solidFill>
              </a:rPr>
            </a:br>
            <a:r>
              <a:rPr lang="es-GT" dirty="0">
                <a:solidFill>
                  <a:schemeClr val="bg1"/>
                </a:solidFill>
              </a:rPr>
              <a:t/>
            </a:r>
            <a:br>
              <a:rPr lang="es-GT" dirty="0">
                <a:solidFill>
                  <a:schemeClr val="bg1"/>
                </a:solidFill>
              </a:rPr>
            </a:br>
            <a:endParaRPr lang="es-GT" dirty="0">
              <a:solidFill>
                <a:schemeClr val="bg1"/>
              </a:solidFill>
            </a:endParaRPr>
          </a:p>
        </p:txBody>
      </p:sp>
    </p:spTree>
    <p:extLst>
      <p:ext uri="{BB962C8B-B14F-4D97-AF65-F5344CB8AC3E}">
        <p14:creationId xmlns:p14="http://schemas.microsoft.com/office/powerpoint/2010/main" val="533828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b="1" dirty="0">
                <a:solidFill>
                  <a:srgbClr val="C00000"/>
                </a:solidFill>
              </a:rPr>
              <a:t>Pasado y presente en la ofimática</a:t>
            </a:r>
            <a:r>
              <a:rPr lang="es-GT" b="1" dirty="0"/>
              <a:t/>
            </a:r>
            <a:br>
              <a:rPr lang="es-GT" b="1" dirty="0"/>
            </a:br>
            <a:endParaRPr lang="es-GT" dirty="0"/>
          </a:p>
        </p:txBody>
      </p:sp>
      <p:sp>
        <p:nvSpPr>
          <p:cNvPr id="5" name="Marcador de contenido 4"/>
          <p:cNvSpPr>
            <a:spLocks noGrp="1"/>
          </p:cNvSpPr>
          <p:nvPr>
            <p:ph idx="1"/>
          </p:nvPr>
        </p:nvSpPr>
        <p:spPr>
          <a:xfrm>
            <a:off x="1103313" y="2052918"/>
            <a:ext cx="7877850" cy="4195481"/>
          </a:xfrm>
        </p:spPr>
        <p:txBody>
          <a:bodyPr>
            <a:normAutofit fontScale="85000" lnSpcReduction="20000"/>
          </a:bodyPr>
          <a:lstStyle/>
          <a:p>
            <a:pPr>
              <a:buFont typeface="Wingdings" panose="05000000000000000000" pitchFamily="2" charset="2"/>
              <a:buChar char="v"/>
            </a:pPr>
            <a:r>
              <a:rPr lang="es-GT" dirty="0">
                <a:solidFill>
                  <a:schemeClr val="bg1"/>
                </a:solidFill>
              </a:rPr>
              <a:t>El término ofimática deriva de la conjunción de los vocablos “oficina” e “informática”. En efecto, es a partir de la incorporación de la informática al ámbito de la oficina que puede hacerse referencia al nacimiento de un conjunto d elementos que revolucionan el trabajo que allí se lleva a cabo. Recordemos que por cierto tiempo la posibilidad de tener acceso a una computadora estaba vedada para las masas y era extraordinariamente costosa; esta circunstancia hacía que la misma solo se justificase en organizaciones que tenían necesidades específicas, como por ejemplo el ejército.</a:t>
            </a:r>
            <a:br>
              <a:rPr lang="es-GT" dirty="0">
                <a:solidFill>
                  <a:schemeClr val="bg1"/>
                </a:solidFill>
              </a:rPr>
            </a:br>
            <a:r>
              <a:rPr lang="es-GT" dirty="0">
                <a:solidFill>
                  <a:schemeClr val="bg1"/>
                </a:solidFill>
              </a:rPr>
              <a:t/>
            </a:r>
            <a:br>
              <a:rPr lang="es-GT" dirty="0">
                <a:solidFill>
                  <a:schemeClr val="bg1"/>
                </a:solidFill>
              </a:rPr>
            </a:br>
            <a:r>
              <a:rPr lang="es-GT" dirty="0">
                <a:solidFill>
                  <a:schemeClr val="bg1"/>
                </a:solidFill>
              </a:rPr>
              <a:t>Con el paso de los años, los costos que implicaba tener una computadora fueron cayendo hasta que finalmente se desarrolló la denominada computadora personal, computadora que permitió que las masas tuviesen acceso garantizado a la informática. Es en este punto en donde la ofimática alcanza su máximo esplendor, con una gran cantidad de herramientas desarrolladas para que la tarea de la oficina sea cada vez más fácil de afrontarse.</a:t>
            </a:r>
            <a:br>
              <a:rPr lang="es-GT" dirty="0">
                <a:solidFill>
                  <a:schemeClr val="bg1"/>
                </a:solidFill>
              </a:rPr>
            </a:br>
            <a:r>
              <a:rPr lang="es-GT" dirty="0">
                <a:solidFill>
                  <a:schemeClr val="bg1"/>
                </a:solidFill>
              </a:rPr>
              <a:t/>
            </a:r>
            <a:br>
              <a:rPr lang="es-GT" dirty="0">
                <a:solidFill>
                  <a:schemeClr val="bg1"/>
                </a:solidFill>
              </a:rPr>
            </a:br>
            <a:endParaRPr lang="es-GT" dirty="0">
              <a:solidFill>
                <a:schemeClr val="bg1"/>
              </a:solidFill>
            </a:endParaRPr>
          </a:p>
        </p:txBody>
      </p:sp>
      <p:sp>
        <p:nvSpPr>
          <p:cNvPr id="3" name="Cinta perforada 2"/>
          <p:cNvSpPr/>
          <p:nvPr/>
        </p:nvSpPr>
        <p:spPr>
          <a:xfrm>
            <a:off x="8875880" y="4496844"/>
            <a:ext cx="3156559" cy="2267211"/>
          </a:xfrm>
          <a:prstGeom prst="flowChartPunchedTap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GT"/>
          </a:p>
        </p:txBody>
      </p:sp>
      <p:pic>
        <p:nvPicPr>
          <p:cNvPr id="6" name="Picture 2" descr="ofi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007" y="4928682"/>
            <a:ext cx="1984304" cy="14035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8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664049">
            <a:off x="132543" y="2506986"/>
            <a:ext cx="9404723" cy="1400530"/>
          </a:xfrm>
        </p:spPr>
        <p:txBody>
          <a:bodyPr>
            <a:normAutofit/>
          </a:bodyPr>
          <a:lstStyle/>
          <a:p>
            <a:r>
              <a:rPr lang="es-GT" b="1" dirty="0" smtClean="0">
                <a:solidFill>
                  <a:schemeClr val="bg2">
                    <a:lumMod val="60000"/>
                    <a:lumOff val="40000"/>
                  </a:schemeClr>
                </a:solidFill>
                <a:latin typeface="Calibri" panose="020F0502020204030204" pitchFamily="34" charset="0"/>
                <a:cs typeface="Calibri" panose="020F0502020204030204" pitchFamily="34" charset="0"/>
              </a:rPr>
              <a:t>Lenguajes de programación y su línea de tiempo</a:t>
            </a:r>
            <a:endParaRPr lang="es-GT" b="1"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4" name="AutoShape 2" descr="Resultado de imagen para Lenguajes de programación y su línea de tiemp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5" name="Llamada de nube 4"/>
          <p:cNvSpPr/>
          <p:nvPr/>
        </p:nvSpPr>
        <p:spPr>
          <a:xfrm>
            <a:off x="6748651" y="1803747"/>
            <a:ext cx="4872625" cy="4158641"/>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GT"/>
          </a:p>
        </p:txBody>
      </p:sp>
      <p:pic>
        <p:nvPicPr>
          <p:cNvPr id="7"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329" y="3207251"/>
            <a:ext cx="3196864" cy="142859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extLst>
      <p:ext uri="{BB962C8B-B14F-4D97-AF65-F5344CB8AC3E}">
        <p14:creationId xmlns:p14="http://schemas.microsoft.com/office/powerpoint/2010/main" val="1092216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 </a:t>
            </a:r>
            <a:r>
              <a:rPr lang="es-GT" b="1" dirty="0">
                <a:solidFill>
                  <a:srgbClr val="C00000"/>
                </a:solidFill>
              </a:rPr>
              <a:t>Historia de los Lenguajes de Programación </a:t>
            </a:r>
          </a:p>
        </p:txBody>
      </p:sp>
      <p:sp>
        <p:nvSpPr>
          <p:cNvPr id="3" name="Marcador de contenido 2"/>
          <p:cNvSpPr>
            <a:spLocks noGrp="1"/>
          </p:cNvSpPr>
          <p:nvPr>
            <p:ph idx="1"/>
          </p:nvPr>
        </p:nvSpPr>
        <p:spPr>
          <a:xfrm>
            <a:off x="1103312" y="2052918"/>
            <a:ext cx="10270321" cy="4195481"/>
          </a:xfrm>
        </p:spPr>
        <p:txBody>
          <a:bodyPr>
            <a:normAutofit fontScale="85000" lnSpcReduction="10000"/>
          </a:bodyPr>
          <a:lstStyle/>
          <a:p>
            <a:pPr fontAlgn="base">
              <a:buFont typeface="Wingdings" panose="05000000000000000000" pitchFamily="2" charset="2"/>
              <a:buChar char="v"/>
            </a:pPr>
            <a:r>
              <a:rPr lang="es-GT" dirty="0">
                <a:solidFill>
                  <a:schemeClr val="bg1"/>
                </a:solidFill>
              </a:rPr>
              <a:t>Con el paso del tiempo y la continua evolución de las computadoras, los lenguajes de programación han ido cambiando y mejorando de acuerdo a las necesidades tanto de programadores como de las máquinas en general, dejando consigo una gran variedad de lenguajes y códigos que seguramente nadie conoce en su totalidad.</a:t>
            </a:r>
          </a:p>
          <a:p>
            <a:pPr fontAlgn="base">
              <a:buFont typeface="Wingdings" panose="05000000000000000000" pitchFamily="2" charset="2"/>
              <a:buChar char="v"/>
            </a:pPr>
            <a:r>
              <a:rPr lang="es-GT" dirty="0">
                <a:solidFill>
                  <a:schemeClr val="bg1"/>
                </a:solidFill>
              </a:rPr>
              <a:t>Si nos ponemos en la tarea de investigar un poco sobre </a:t>
            </a:r>
            <a:r>
              <a:rPr lang="es-GT" b="1" dirty="0">
                <a:solidFill>
                  <a:schemeClr val="bg1"/>
                </a:solidFill>
              </a:rPr>
              <a:t>la historia de los lenguajes de programación</a:t>
            </a:r>
            <a:r>
              <a:rPr lang="es-GT" dirty="0">
                <a:solidFill>
                  <a:schemeClr val="bg1"/>
                </a:solidFill>
              </a:rPr>
              <a:t> seguro encontraremos datos sorprendentes, como por ejemplo el hecho de que el primer lenguaje de computadora apareció hace mas de 100 años y fue escrito por una mujer, </a:t>
            </a:r>
            <a:r>
              <a:rPr lang="es-GT" b="1" dirty="0">
                <a:solidFill>
                  <a:schemeClr val="bg1"/>
                </a:solidFill>
              </a:rPr>
              <a:t>Ada </a:t>
            </a:r>
            <a:r>
              <a:rPr lang="es-GT" b="1" dirty="0" err="1">
                <a:solidFill>
                  <a:schemeClr val="bg1"/>
                </a:solidFill>
              </a:rPr>
              <a:t>Lovelace</a:t>
            </a:r>
            <a:r>
              <a:rPr lang="es-GT" dirty="0">
                <a:solidFill>
                  <a:schemeClr val="bg1"/>
                </a:solidFill>
              </a:rPr>
              <a:t> quien </a:t>
            </a:r>
            <a:r>
              <a:rPr lang="es-GT" dirty="0">
                <a:solidFill>
                  <a:schemeClr val="bg1"/>
                </a:solidFill>
                <a:hlinkClick r:id="rId2"/>
              </a:rPr>
              <a:t>es considerada como la primera programadora</a:t>
            </a:r>
            <a:r>
              <a:rPr lang="es-GT" dirty="0">
                <a:solidFill>
                  <a:schemeClr val="bg1"/>
                </a:solidFill>
              </a:rPr>
              <a:t> tras haber escrito la manipulación de los símbolos para una máquina de Charles Babbage que aún no había sido construida.</a:t>
            </a:r>
          </a:p>
          <a:p>
            <a:pPr fontAlgn="base">
              <a:buFont typeface="Wingdings" panose="05000000000000000000" pitchFamily="2" charset="2"/>
              <a:buChar char="v"/>
            </a:pPr>
            <a:r>
              <a:rPr lang="es-GT" dirty="0">
                <a:solidFill>
                  <a:schemeClr val="bg1"/>
                </a:solidFill>
              </a:rPr>
              <a:t>Los lenguajes de programación al principio eran muy difíciles de entender pues estaban desarrollados para ser entendidos directamente por las maquinas (lenguajes de bajo nivel) y eran muy pocas las personas que se dedicaban a programar en ese entonces, pero con el paso del tiempo se han hecho cada vez mas amigables y gracias al uso de compiladores e interpretes se ha podido llevar la programación a un nivel mas humano (lenguajes de alto nivel) facilitando el proceso de desarrollo de software.</a:t>
            </a:r>
          </a:p>
          <a:p>
            <a:pPr>
              <a:buFont typeface="Wingdings" panose="05000000000000000000" pitchFamily="2" charset="2"/>
              <a:buChar char="v"/>
            </a:pPr>
            <a:endParaRPr lang="es-GT" dirty="0">
              <a:solidFill>
                <a:schemeClr val="bg1"/>
              </a:solidFill>
            </a:endParaRPr>
          </a:p>
        </p:txBody>
      </p:sp>
    </p:spTree>
    <p:extLst>
      <p:ext uri="{BB962C8B-B14F-4D97-AF65-F5344CB8AC3E}">
        <p14:creationId xmlns:p14="http://schemas.microsoft.com/office/powerpoint/2010/main" val="988922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ultado de imagen para Lenguajes de programación y su línea de tiem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082" y="1129842"/>
            <a:ext cx="9933140" cy="47489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74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326860">
            <a:off x="1360095" y="2607194"/>
            <a:ext cx="9404723" cy="1400530"/>
          </a:xfrm>
        </p:spPr>
        <p:txBody>
          <a:bodyPr/>
          <a:lstStyle/>
          <a:p>
            <a:r>
              <a:rPr lang="es-GT" b="1" dirty="0" smtClean="0">
                <a:solidFill>
                  <a:schemeClr val="bg2">
                    <a:lumMod val="60000"/>
                    <a:lumOff val="40000"/>
                  </a:schemeClr>
                </a:solidFill>
                <a:latin typeface="Calibri" panose="020F0502020204030204" pitchFamily="34" charset="0"/>
                <a:cs typeface="Calibri" panose="020F0502020204030204" pitchFamily="34" charset="0"/>
              </a:rPr>
              <a:t>Mantenimiento preventivo</a:t>
            </a:r>
            <a:endParaRPr lang="es-GT" b="1"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3" name="Rectángulo 2"/>
          <p:cNvSpPr/>
          <p:nvPr/>
        </p:nvSpPr>
        <p:spPr>
          <a:xfrm>
            <a:off x="7252570" y="2693096"/>
            <a:ext cx="4659682" cy="33945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GT"/>
          </a:p>
        </p:txBody>
      </p:sp>
      <p:pic>
        <p:nvPicPr>
          <p:cNvPr id="5" name="Picture 2" descr="Resultado de imagen para mantenimiento preventiv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1305" y="3428684"/>
            <a:ext cx="3282211" cy="192337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864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p:cNvGraphicFramePr>
            <a:graphicFrameLocks noGrp="1"/>
          </p:cNvGraphicFramePr>
          <p:nvPr>
            <p:ph idx="1"/>
            <p:extLst>
              <p:ext uri="{D42A27DB-BD31-4B8C-83A1-F6EECF244321}">
                <p14:modId xmlns:p14="http://schemas.microsoft.com/office/powerpoint/2010/main" val="2464533143"/>
              </p:ext>
            </p:extLst>
          </p:nvPr>
        </p:nvGraphicFramePr>
        <p:xfrm>
          <a:off x="1139867" y="739036"/>
          <a:ext cx="8910595" cy="550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32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r>
              <a:rPr lang="es-GT" b="1" dirty="0" smtClean="0">
                <a:solidFill>
                  <a:srgbClr val="C00000"/>
                </a:solidFill>
                <a:latin typeface="Calibri" panose="020F0502020204030204" pitchFamily="34" charset="0"/>
                <a:cs typeface="Calibri" panose="020F0502020204030204" pitchFamily="34" charset="0"/>
              </a:rPr>
              <a:t>tipos de mantenimiento</a:t>
            </a:r>
            <a:endParaRPr lang="es-GT" b="1" dirty="0">
              <a:solidFill>
                <a:srgbClr val="C00000"/>
              </a:solidFill>
              <a:latin typeface="Calibri" panose="020F0502020204030204" pitchFamily="34" charset="0"/>
              <a:cs typeface="Calibri" panose="020F0502020204030204" pitchFamily="34" charset="0"/>
            </a:endParaRPr>
          </a:p>
        </p:txBody>
      </p:sp>
      <p:sp>
        <p:nvSpPr>
          <p:cNvPr id="4" name="Marcador de texto 3"/>
          <p:cNvSpPr>
            <a:spLocks noGrp="1"/>
          </p:cNvSpPr>
          <p:nvPr>
            <p:ph type="body" idx="1"/>
          </p:nvPr>
        </p:nvSpPr>
        <p:spPr/>
        <p:txBody>
          <a:bodyPr/>
          <a:lstStyle/>
          <a:p>
            <a:r>
              <a:rPr lang="es-GT" b="1" dirty="0" err="1" smtClean="0"/>
              <a:t>corectivo</a:t>
            </a:r>
            <a:endParaRPr lang="es-GT" b="1" dirty="0"/>
          </a:p>
        </p:txBody>
      </p:sp>
      <p:sp>
        <p:nvSpPr>
          <p:cNvPr id="7" name="Marcador de texto 6"/>
          <p:cNvSpPr>
            <a:spLocks noGrp="1"/>
          </p:cNvSpPr>
          <p:nvPr>
            <p:ph type="body" sz="half" idx="15"/>
          </p:nvPr>
        </p:nvSpPr>
        <p:spPr/>
        <p:txBody>
          <a:bodyPr/>
          <a:lstStyle/>
          <a:p>
            <a:r>
              <a:rPr lang="es-GT" dirty="0">
                <a:solidFill>
                  <a:schemeClr val="bg1"/>
                </a:solidFill>
              </a:rPr>
              <a:t> Es el conjunto de tareas destinadas a corregir los defectos que se van presentando en los distintos equipos y que son comunicados al departamento de mantenimiento por los usuarios de los mismos.</a:t>
            </a:r>
          </a:p>
        </p:txBody>
      </p:sp>
      <p:sp>
        <p:nvSpPr>
          <p:cNvPr id="5" name="Marcador de texto 4"/>
          <p:cNvSpPr>
            <a:spLocks noGrp="1"/>
          </p:cNvSpPr>
          <p:nvPr>
            <p:ph type="body" sz="quarter" idx="3"/>
          </p:nvPr>
        </p:nvSpPr>
        <p:spPr/>
        <p:txBody>
          <a:bodyPr/>
          <a:lstStyle/>
          <a:p>
            <a:r>
              <a:rPr lang="es-GT" b="1" dirty="0" smtClean="0"/>
              <a:t>preventivo</a:t>
            </a:r>
            <a:endParaRPr lang="es-GT" b="1" dirty="0"/>
          </a:p>
        </p:txBody>
      </p:sp>
      <p:sp>
        <p:nvSpPr>
          <p:cNvPr id="8" name="Marcador de texto 7"/>
          <p:cNvSpPr>
            <a:spLocks noGrp="1"/>
          </p:cNvSpPr>
          <p:nvPr>
            <p:ph type="body" sz="half" idx="16"/>
          </p:nvPr>
        </p:nvSpPr>
        <p:spPr/>
        <p:txBody>
          <a:bodyPr/>
          <a:lstStyle/>
          <a:p>
            <a:r>
              <a:rPr lang="es-GT" dirty="0"/>
              <a:t> </a:t>
            </a:r>
            <a:r>
              <a:rPr lang="es-GT" dirty="0">
                <a:solidFill>
                  <a:schemeClr val="bg1"/>
                </a:solidFill>
              </a:rPr>
              <a:t>Es el mantenimiento que tiene por misión mantener un nivel de servicio determinado en los equipos, programando las </a:t>
            </a:r>
            <a:r>
              <a:rPr lang="es-GT" dirty="0" err="1">
                <a:solidFill>
                  <a:schemeClr val="bg1"/>
                </a:solidFill>
              </a:rPr>
              <a:t>intervencions</a:t>
            </a:r>
            <a:r>
              <a:rPr lang="es-GT" dirty="0">
                <a:solidFill>
                  <a:schemeClr val="bg1"/>
                </a:solidFill>
              </a:rPr>
              <a:t> de sus puntos vulnerables en el momento más oportuno. Suele tener un carácter sistemático, es decir, se interviene aunque el equipo no haya dado ningún síntoma de tener un problema</a:t>
            </a:r>
          </a:p>
        </p:txBody>
      </p:sp>
      <p:sp>
        <p:nvSpPr>
          <p:cNvPr id="6" name="Marcador de texto 5"/>
          <p:cNvSpPr>
            <a:spLocks noGrp="1"/>
          </p:cNvSpPr>
          <p:nvPr>
            <p:ph type="body" sz="quarter" idx="13"/>
          </p:nvPr>
        </p:nvSpPr>
        <p:spPr/>
        <p:txBody>
          <a:bodyPr/>
          <a:lstStyle/>
          <a:p>
            <a:r>
              <a:rPr lang="es-GT" b="1" dirty="0" smtClean="0"/>
              <a:t>predictivo</a:t>
            </a:r>
            <a:endParaRPr lang="es-GT" b="1" dirty="0"/>
          </a:p>
        </p:txBody>
      </p:sp>
      <p:sp>
        <p:nvSpPr>
          <p:cNvPr id="9" name="Marcador de texto 8"/>
          <p:cNvSpPr>
            <a:spLocks noGrp="1"/>
          </p:cNvSpPr>
          <p:nvPr>
            <p:ph type="body" sz="half" idx="17"/>
          </p:nvPr>
        </p:nvSpPr>
        <p:spPr/>
        <p:txBody>
          <a:bodyPr>
            <a:normAutofit fontScale="92500" lnSpcReduction="20000"/>
          </a:bodyPr>
          <a:lstStyle/>
          <a:p>
            <a:r>
              <a:rPr lang="es-GT" dirty="0">
                <a:solidFill>
                  <a:schemeClr val="bg1"/>
                </a:solidFill>
              </a:rPr>
              <a:t>Es el que persigue conocer e informar permanentemente del estado y operatividad de las instalaciones mediante el conocimiento de los valores de determinadas variables, representativas de tal estado y operatividad. Para aplicar este mantenimiento, es necesario identificar variables físicas (temperatura, vibración, consumo de energía, etc.) cuya variación sea indicativa de problemas que puedan estar apareciendo en el equipo. Es el tipo de mantenimiento más tecnológico, pues requiere de medios técnicos avanzados, y en ocasiones, de fuertes conocimientos matemáticos, físicos y/o técnicos.</a:t>
            </a:r>
          </a:p>
        </p:txBody>
      </p:sp>
    </p:spTree>
    <p:extLst>
      <p:ext uri="{BB962C8B-B14F-4D97-AF65-F5344CB8AC3E}">
        <p14:creationId xmlns:p14="http://schemas.microsoft.com/office/powerpoint/2010/main" val="3103184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p:cNvSpPr/>
          <p:nvPr/>
        </p:nvSpPr>
        <p:spPr>
          <a:xfrm>
            <a:off x="651353" y="764086"/>
            <a:ext cx="6288065" cy="46471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GT" sz="3600" b="1" dirty="0" smtClean="0">
                <a:solidFill>
                  <a:schemeClr val="bg2">
                    <a:lumMod val="60000"/>
                    <a:lumOff val="40000"/>
                  </a:schemeClr>
                </a:solidFill>
                <a:latin typeface="Calibri" panose="020F0502020204030204" pitchFamily="34" charset="0"/>
                <a:cs typeface="Calibri" panose="020F0502020204030204" pitchFamily="34" charset="0"/>
              </a:rPr>
              <a:t>Consecuencias </a:t>
            </a:r>
            <a:r>
              <a:rPr lang="es-GT" sz="3600" b="1" dirty="0">
                <a:solidFill>
                  <a:schemeClr val="bg2">
                    <a:lumMod val="60000"/>
                    <a:lumOff val="40000"/>
                  </a:schemeClr>
                </a:solidFill>
                <a:latin typeface="Calibri" panose="020F0502020204030204" pitchFamily="34" charset="0"/>
                <a:cs typeface="Calibri" panose="020F0502020204030204" pitchFamily="34" charset="0"/>
              </a:rPr>
              <a:t>al no utilizar  el mantenimiento preventivo</a:t>
            </a:r>
            <a:endParaRPr lang="es-GT" sz="3600"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5" name="Flecha derecha 4"/>
          <p:cNvSpPr/>
          <p:nvPr/>
        </p:nvSpPr>
        <p:spPr>
          <a:xfrm>
            <a:off x="6939418" y="2167002"/>
            <a:ext cx="3018774" cy="18413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3908028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1341307" y="739036"/>
            <a:ext cx="8946541" cy="5409155"/>
          </a:xfrm>
        </p:spPr>
        <p:txBody>
          <a:bodyPr>
            <a:normAutofit fontScale="85000" lnSpcReduction="20000"/>
          </a:bodyPr>
          <a:lstStyle/>
          <a:p>
            <a:pPr>
              <a:buFont typeface="Wingdings" panose="05000000000000000000" pitchFamily="2" charset="2"/>
              <a:buChar char="v"/>
            </a:pPr>
            <a:r>
              <a:rPr lang="es-GT" dirty="0">
                <a:solidFill>
                  <a:schemeClr val="bg1"/>
                </a:solidFill>
              </a:rPr>
              <a:t>El siguiente es un típico caso de una computadora a la que no se le ha dado servicio en ¡años! El ambiente no necesita ser demasiado polvoso, pero con solo los procesos de barrer, aspirar, o que la máquina se encuentre en un área con alfombra, el polvo puede acumularse y provocar serias fallas de ventilación, además de fallas en los circuitos, pues algunas partículas de polvo pueden ser ferrosas, magnéticas o provocar arcos eléctricos</a:t>
            </a:r>
            <a:r>
              <a:rPr lang="es-GT" dirty="0" smtClean="0">
                <a:solidFill>
                  <a:schemeClr val="bg1"/>
                </a:solidFill>
              </a:rPr>
              <a:t>.</a:t>
            </a:r>
          </a:p>
          <a:p>
            <a:pPr>
              <a:buFont typeface="Wingdings" panose="05000000000000000000" pitchFamily="2" charset="2"/>
              <a:buChar char="v"/>
            </a:pPr>
            <a:r>
              <a:rPr lang="es-GT" dirty="0">
                <a:solidFill>
                  <a:schemeClr val="bg1"/>
                </a:solidFill>
              </a:rPr>
              <a:t>Para quienes fuman como chacuacos o chimeneas, también hay malas noticias. El alquitrán del cigarro puede corroer, pegar o dañar los componentes internos de una computadora. Aunque se aplica a cualquier computadora, esto es especialmente dañino para los equipos portátiles, cuyos componentes se encuentran hacinados en el interior del equipo. Evite fumar frente a la computadora, o lleve su equipo a mantenimiento con cierta regularidad (al menos, cada 6 meses, de acuerdo con su compulsión a fumar) si no puede evitar hacerlo</a:t>
            </a:r>
            <a:r>
              <a:rPr lang="es-GT" dirty="0" smtClean="0">
                <a:solidFill>
                  <a:schemeClr val="bg1"/>
                </a:solidFill>
              </a:rPr>
              <a:t>.</a:t>
            </a:r>
          </a:p>
          <a:p>
            <a:pPr>
              <a:buFont typeface="Wingdings" panose="05000000000000000000" pitchFamily="2" charset="2"/>
              <a:buChar char="v"/>
            </a:pPr>
            <a:r>
              <a:rPr lang="es-GT" dirty="0">
                <a:solidFill>
                  <a:schemeClr val="bg1"/>
                </a:solidFill>
              </a:rPr>
              <a:t>En climas extremos, donde abunda la vida por cuestiones de humedad o densidad herbácea, es común que los equipos de cómputo sean invadidos por alimañas que pueden ser desde hordas de hormigas hasta arañas y cucarachas. Es imperativo que en este tipo de climas se lleve a cabo el mantenimiento de la computadora no solo con mayor frecuencia, sino con mayor cuidado. Nunca se sabe qué puede saltar de la máquina. </a:t>
            </a:r>
            <a:r>
              <a:rPr lang="es-GT" dirty="0"/>
              <a:t/>
            </a:r>
            <a:br>
              <a:rPr lang="es-GT" dirty="0"/>
            </a:br>
            <a:r>
              <a:rPr lang="es-GT" dirty="0"/>
              <a:t/>
            </a:r>
            <a:br>
              <a:rPr lang="es-GT" dirty="0"/>
            </a:br>
            <a:r>
              <a:rPr lang="es-GT" dirty="0"/>
              <a:t/>
            </a:r>
            <a:br>
              <a:rPr lang="es-GT" dirty="0"/>
            </a:br>
            <a:endParaRPr lang="es-GT" dirty="0"/>
          </a:p>
        </p:txBody>
      </p:sp>
      <p:sp>
        <p:nvSpPr>
          <p:cNvPr id="7" name="AutoShape 2" descr="https://2.bp.blogspot.com/-wI8w0pN7b2U/TgXhzS0vMkI/AAAAAAAAALM/8jSs1OWTtDQ/s1600/ventblockers_0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Tree>
    <p:extLst>
      <p:ext uri="{BB962C8B-B14F-4D97-AF65-F5344CB8AC3E}">
        <p14:creationId xmlns:p14="http://schemas.microsoft.com/office/powerpoint/2010/main" val="402027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b="1" dirty="0" smtClean="0">
                <a:solidFill>
                  <a:srgbClr val="C00000"/>
                </a:solidFill>
                <a:latin typeface="Calibri" panose="020F0502020204030204" pitchFamily="34" charset="0"/>
                <a:cs typeface="Calibri" panose="020F0502020204030204" pitchFamily="34" charset="0"/>
              </a:rPr>
              <a:t>Introducción</a:t>
            </a:r>
            <a:endParaRPr lang="es-GT" sz="5400" b="1" dirty="0">
              <a:solidFill>
                <a:srgbClr val="C00000"/>
              </a:solidFill>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p:txBody>
          <a:bodyPr/>
          <a:lstStyle/>
          <a:p>
            <a:pPr marL="0" indent="0">
              <a:buNone/>
            </a:pPr>
            <a:endParaRPr lang="es-GT" dirty="0"/>
          </a:p>
          <a:p>
            <a:pPr marL="0" indent="0">
              <a:buNone/>
            </a:pPr>
            <a:endParaRPr lang="es-GT" dirty="0" smtClean="0"/>
          </a:p>
          <a:p>
            <a:pPr marL="0" indent="0">
              <a:buNone/>
            </a:pPr>
            <a:r>
              <a:rPr lang="es-GT" dirty="0" smtClean="0">
                <a:solidFill>
                  <a:schemeClr val="bg1"/>
                </a:solidFill>
              </a:rPr>
              <a:t> a </a:t>
            </a:r>
            <a:r>
              <a:rPr lang="es-GT" dirty="0" err="1" smtClean="0">
                <a:solidFill>
                  <a:schemeClr val="bg1"/>
                </a:solidFill>
              </a:rPr>
              <a:t>continuacion</a:t>
            </a:r>
            <a:r>
              <a:rPr lang="es-GT" dirty="0" smtClean="0">
                <a:solidFill>
                  <a:schemeClr val="bg1"/>
                </a:solidFill>
              </a:rPr>
              <a:t> veremos que nuestros temas abarca sobre la informática  , lenguajes de programación y mantenimientos para las computadoras, todo esto abarca mas que todo sobre las computadoras como hay que utilizarlas y darle un buen uso para no contraer ni un virus o ya sea perder información valiosa </a:t>
            </a:r>
            <a:r>
              <a:rPr lang="es-GT" dirty="0" smtClean="0"/>
              <a:t>.</a:t>
            </a:r>
            <a:endParaRPr lang="es-GT" dirty="0"/>
          </a:p>
        </p:txBody>
      </p:sp>
    </p:spTree>
    <p:extLst>
      <p:ext uri="{BB962C8B-B14F-4D97-AF65-F5344CB8AC3E}">
        <p14:creationId xmlns:p14="http://schemas.microsoft.com/office/powerpoint/2010/main" val="49743096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err="1" smtClean="0">
                <a:solidFill>
                  <a:srgbClr val="C00000"/>
                </a:solidFill>
              </a:rPr>
              <a:t>conclusion</a:t>
            </a:r>
            <a:endParaRPr lang="es-GT" b="1" dirty="0">
              <a:solidFill>
                <a:srgbClr val="C00000"/>
              </a:solidFill>
            </a:endParaRPr>
          </a:p>
        </p:txBody>
      </p:sp>
      <p:sp>
        <p:nvSpPr>
          <p:cNvPr id="3" name="Marcador de contenido 2"/>
          <p:cNvSpPr>
            <a:spLocks noGrp="1"/>
          </p:cNvSpPr>
          <p:nvPr>
            <p:ph idx="1"/>
          </p:nvPr>
        </p:nvSpPr>
        <p:spPr>
          <a:xfrm>
            <a:off x="1228573" y="1652085"/>
            <a:ext cx="8946541" cy="4195481"/>
          </a:xfrm>
        </p:spPr>
        <p:txBody>
          <a:bodyPr/>
          <a:lstStyle/>
          <a:p>
            <a:pPr marL="0" indent="0">
              <a:buNone/>
            </a:pPr>
            <a:endParaRPr lang="es-GT" dirty="0" smtClean="0"/>
          </a:p>
          <a:p>
            <a:pPr marL="0" indent="0">
              <a:buNone/>
            </a:pPr>
            <a:endParaRPr lang="es-GT" dirty="0"/>
          </a:p>
          <a:p>
            <a:pPr marL="0" indent="0">
              <a:buNone/>
            </a:pPr>
            <a:endParaRPr lang="es-GT" dirty="0" smtClean="0"/>
          </a:p>
          <a:p>
            <a:pPr marL="0" indent="0">
              <a:buNone/>
            </a:pPr>
            <a:r>
              <a:rPr lang="es-GT" dirty="0" smtClean="0"/>
              <a:t> </a:t>
            </a:r>
            <a:r>
              <a:rPr lang="es-GT" dirty="0" smtClean="0">
                <a:solidFill>
                  <a:schemeClr val="bg1"/>
                </a:solidFill>
              </a:rPr>
              <a:t>es muy importante tener conocimiento sobre estos para no perder información valiosa o no </a:t>
            </a:r>
            <a:r>
              <a:rPr lang="es-GT" dirty="0" err="1" smtClean="0">
                <a:solidFill>
                  <a:schemeClr val="bg1"/>
                </a:solidFill>
              </a:rPr>
              <a:t>contaer</a:t>
            </a:r>
            <a:r>
              <a:rPr lang="es-GT" dirty="0" smtClean="0">
                <a:solidFill>
                  <a:schemeClr val="bg1"/>
                </a:solidFill>
              </a:rPr>
              <a:t> virus , </a:t>
            </a:r>
            <a:r>
              <a:rPr lang="es-GT" dirty="0" err="1" smtClean="0">
                <a:solidFill>
                  <a:schemeClr val="bg1"/>
                </a:solidFill>
              </a:rPr>
              <a:t>conoci</a:t>
            </a:r>
            <a:r>
              <a:rPr lang="es-GT" dirty="0" smtClean="0">
                <a:solidFill>
                  <a:schemeClr val="bg1"/>
                </a:solidFill>
              </a:rPr>
              <a:t> mucho acerca de este tema  que esta relacionado con las computadoras y el mantenimiento que se le tiene que dar etc.</a:t>
            </a:r>
            <a:endParaRPr lang="es-GT" dirty="0">
              <a:solidFill>
                <a:schemeClr val="bg1"/>
              </a:solidFill>
            </a:endParaRPr>
          </a:p>
        </p:txBody>
      </p:sp>
    </p:spTree>
    <p:extLst>
      <p:ext uri="{BB962C8B-B14F-4D97-AF65-F5344CB8AC3E}">
        <p14:creationId xmlns:p14="http://schemas.microsoft.com/office/powerpoint/2010/main" val="2985435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rot="19234699">
            <a:off x="562065" y="1103209"/>
            <a:ext cx="7207214" cy="4004051"/>
          </a:xfrm>
        </p:spPr>
        <p:txBody>
          <a:bodyPr/>
          <a:lstStyle/>
          <a:p>
            <a:r>
              <a:rPr lang="es-GT" sz="7200" dirty="0" smtClean="0">
                <a:latin typeface="Calibri" panose="020F0502020204030204" pitchFamily="34" charset="0"/>
                <a:cs typeface="Calibri" panose="020F0502020204030204" pitchFamily="34" charset="0"/>
              </a:rPr>
              <a:t/>
            </a:r>
            <a:br>
              <a:rPr lang="es-GT" sz="7200" dirty="0" smtClean="0">
                <a:latin typeface="Calibri" panose="020F0502020204030204" pitchFamily="34" charset="0"/>
                <a:cs typeface="Calibri" panose="020F0502020204030204" pitchFamily="34" charset="0"/>
              </a:rPr>
            </a:br>
            <a:r>
              <a:rPr lang="es-GT" sz="7200" dirty="0" smtClean="0">
                <a:latin typeface="Calibri" panose="020F0502020204030204" pitchFamily="34" charset="0"/>
                <a:cs typeface="Calibri" panose="020F0502020204030204" pitchFamily="34" charset="0"/>
              </a:rPr>
              <a:t>   </a:t>
            </a:r>
            <a:r>
              <a:rPr lang="es-GT" sz="10000" b="1" dirty="0" smtClean="0">
                <a:solidFill>
                  <a:schemeClr val="bg2">
                    <a:lumMod val="60000"/>
                    <a:lumOff val="40000"/>
                  </a:schemeClr>
                </a:solidFill>
                <a:latin typeface="Calibri" panose="020F0502020204030204" pitchFamily="34" charset="0"/>
                <a:cs typeface="Calibri" panose="020F0502020204030204" pitchFamily="34" charset="0"/>
              </a:rPr>
              <a:t>Informática</a:t>
            </a:r>
            <a:endParaRPr lang="es-GT" sz="10000" b="1"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3" name="Preparación 2"/>
          <p:cNvSpPr/>
          <p:nvPr/>
        </p:nvSpPr>
        <p:spPr>
          <a:xfrm>
            <a:off x="4994205" y="2349369"/>
            <a:ext cx="6855418" cy="3807913"/>
          </a:xfrm>
          <a:prstGeom prst="flowChartPreparation">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GT"/>
          </a:p>
        </p:txBody>
      </p:sp>
      <p:pic>
        <p:nvPicPr>
          <p:cNvPr id="6" name="Picture 2" descr="Resultado de imagen para la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92065">
            <a:off x="6212237" y="3040649"/>
            <a:ext cx="4125760" cy="247545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extLst>
      <p:ext uri="{BB962C8B-B14F-4D97-AF65-F5344CB8AC3E}">
        <p14:creationId xmlns:p14="http://schemas.microsoft.com/office/powerpoint/2010/main" val="392339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87567"/>
          </a:xfrm>
        </p:spPr>
        <p:txBody>
          <a:bodyPr>
            <a:normAutofit fontScale="90000"/>
          </a:bodyPr>
          <a:lstStyle/>
          <a:p>
            <a:r>
              <a:rPr lang="es-GT" b="1" dirty="0" smtClean="0">
                <a:solidFill>
                  <a:srgbClr val="C00000"/>
                </a:solidFill>
              </a:rPr>
              <a:t>La informática :</a:t>
            </a:r>
            <a:br>
              <a:rPr lang="es-GT" b="1" dirty="0" smtClean="0">
                <a:solidFill>
                  <a:srgbClr val="C00000"/>
                </a:solidFill>
              </a:rPr>
            </a:br>
            <a:endParaRPr lang="es-GT" b="1" dirty="0">
              <a:solidFill>
                <a:srgbClr val="C00000"/>
              </a:solidFill>
            </a:endParaRPr>
          </a:p>
        </p:txBody>
      </p:sp>
      <p:sp>
        <p:nvSpPr>
          <p:cNvPr id="3" name="Marcador de contenido 2"/>
          <p:cNvSpPr>
            <a:spLocks noGrp="1"/>
          </p:cNvSpPr>
          <p:nvPr>
            <p:ph idx="1"/>
          </p:nvPr>
        </p:nvSpPr>
        <p:spPr>
          <a:xfrm>
            <a:off x="1103312" y="1515650"/>
            <a:ext cx="9944644" cy="4732750"/>
          </a:xfrm>
        </p:spPr>
        <p:txBody>
          <a:bodyPr>
            <a:normAutofit fontScale="92500"/>
          </a:bodyPr>
          <a:lstStyle/>
          <a:p>
            <a:pPr>
              <a:buFont typeface="Wingdings" panose="05000000000000000000" pitchFamily="2" charset="2"/>
              <a:buChar char="v"/>
            </a:pPr>
            <a:r>
              <a:rPr lang="es-GT" dirty="0">
                <a:solidFill>
                  <a:schemeClr val="bg1"/>
                </a:solidFill>
              </a:rPr>
              <a:t>La informática reúne a muchas de las técnicas que el hombre ha desarrollado con el objetivo de potenciar sus capacidades de pensamiento, memoria y comunicación. Su área de aplicación no tiene límites: la informática se utiliza en la </a:t>
            </a:r>
            <a:r>
              <a:rPr lang="es-GT" b="1" dirty="0">
                <a:solidFill>
                  <a:schemeClr val="bg1"/>
                </a:solidFill>
              </a:rPr>
              <a:t>gestión de negocios</a:t>
            </a:r>
            <a:r>
              <a:rPr lang="es-GT" dirty="0">
                <a:solidFill>
                  <a:schemeClr val="bg1"/>
                </a:solidFill>
              </a:rPr>
              <a:t>, en el </a:t>
            </a:r>
            <a:r>
              <a:rPr lang="es-GT" b="1" dirty="0">
                <a:solidFill>
                  <a:schemeClr val="bg1"/>
                </a:solidFill>
              </a:rPr>
              <a:t>almacenamiento de información</a:t>
            </a:r>
            <a:r>
              <a:rPr lang="es-GT" dirty="0">
                <a:solidFill>
                  <a:schemeClr val="bg1"/>
                </a:solidFill>
              </a:rPr>
              <a:t>, en el </a:t>
            </a:r>
            <a:r>
              <a:rPr lang="es-GT" b="1" dirty="0">
                <a:solidFill>
                  <a:schemeClr val="bg1"/>
                </a:solidFill>
              </a:rPr>
              <a:t>control de procesos</a:t>
            </a:r>
            <a:r>
              <a:rPr lang="es-GT" dirty="0">
                <a:solidFill>
                  <a:schemeClr val="bg1"/>
                </a:solidFill>
              </a:rPr>
              <a:t>, en las </a:t>
            </a:r>
            <a:r>
              <a:rPr lang="es-GT" b="1" dirty="0">
                <a:solidFill>
                  <a:schemeClr val="bg1"/>
                </a:solidFill>
                <a:hlinkClick r:id="rId2"/>
              </a:rPr>
              <a:t>comunicaciones</a:t>
            </a:r>
            <a:r>
              <a:rPr lang="es-GT" dirty="0">
                <a:solidFill>
                  <a:schemeClr val="bg1"/>
                </a:solidFill>
              </a:rPr>
              <a:t>, en los </a:t>
            </a:r>
            <a:r>
              <a:rPr lang="es-GT" b="1" dirty="0">
                <a:solidFill>
                  <a:schemeClr val="bg1"/>
                </a:solidFill>
              </a:rPr>
              <a:t>transportes</a:t>
            </a:r>
            <a:r>
              <a:rPr lang="es-GT" dirty="0">
                <a:solidFill>
                  <a:schemeClr val="bg1"/>
                </a:solidFill>
              </a:rPr>
              <a:t>, en la </a:t>
            </a:r>
            <a:r>
              <a:rPr lang="es-GT" b="1" dirty="0">
                <a:solidFill>
                  <a:schemeClr val="bg1"/>
                </a:solidFill>
              </a:rPr>
              <a:t>medicina</a:t>
            </a:r>
            <a:r>
              <a:rPr lang="es-GT" dirty="0">
                <a:solidFill>
                  <a:schemeClr val="bg1"/>
                </a:solidFill>
              </a:rPr>
              <a:t> y en muchos otros sectores</a:t>
            </a:r>
            <a:r>
              <a:rPr lang="es-GT" dirty="0" smtClean="0">
                <a:solidFill>
                  <a:schemeClr val="bg1"/>
                </a:solidFill>
              </a:rPr>
              <a:t>.</a:t>
            </a:r>
          </a:p>
          <a:p>
            <a:pPr fontAlgn="base">
              <a:buFont typeface="Wingdings" panose="05000000000000000000" pitchFamily="2" charset="2"/>
              <a:buChar char="v"/>
            </a:pPr>
            <a:r>
              <a:rPr lang="es-GT" dirty="0">
                <a:solidFill>
                  <a:schemeClr val="bg1"/>
                </a:solidFill>
              </a:rPr>
              <a:t>La informática abarca también los principales fundamentos de las </a:t>
            </a:r>
            <a:r>
              <a:rPr lang="es-GT" b="1" u="sng" dirty="0">
                <a:solidFill>
                  <a:schemeClr val="bg1"/>
                </a:solidFill>
                <a:hlinkClick r:id="rId3"/>
              </a:rPr>
              <a:t>ciencias</a:t>
            </a:r>
            <a:r>
              <a:rPr lang="es-GT" dirty="0">
                <a:solidFill>
                  <a:schemeClr val="bg1"/>
                </a:solidFill>
              </a:rPr>
              <a:t> </a:t>
            </a:r>
            <a:r>
              <a:rPr lang="es-GT" b="1" dirty="0">
                <a:solidFill>
                  <a:schemeClr val="bg1"/>
                </a:solidFill>
              </a:rPr>
              <a:t>de la computación</a:t>
            </a:r>
            <a:r>
              <a:rPr lang="es-GT" dirty="0">
                <a:solidFill>
                  <a:schemeClr val="bg1"/>
                </a:solidFill>
              </a:rPr>
              <a:t>, como la programación para el desarrollo de </a:t>
            </a:r>
            <a:r>
              <a:rPr lang="es-GT" b="1" u="sng" dirty="0">
                <a:solidFill>
                  <a:schemeClr val="bg1"/>
                </a:solidFill>
                <a:hlinkClick r:id="rId4"/>
              </a:rPr>
              <a:t>software</a:t>
            </a:r>
            <a:r>
              <a:rPr lang="es-GT" dirty="0">
                <a:solidFill>
                  <a:schemeClr val="bg1"/>
                </a:solidFill>
              </a:rPr>
              <a:t>, la arquitectura de las </a:t>
            </a:r>
            <a:r>
              <a:rPr lang="es-GT" b="1" u="sng" dirty="0">
                <a:solidFill>
                  <a:schemeClr val="bg1"/>
                </a:solidFill>
                <a:hlinkClick r:id="rId5"/>
              </a:rPr>
              <a:t>computadoras</a:t>
            </a:r>
            <a:r>
              <a:rPr lang="es-GT" dirty="0">
                <a:solidFill>
                  <a:schemeClr val="bg1"/>
                </a:solidFill>
              </a:rPr>
              <a:t> y del </a:t>
            </a:r>
            <a:r>
              <a:rPr lang="es-GT" b="1" u="sng" dirty="0">
                <a:solidFill>
                  <a:schemeClr val="bg1"/>
                </a:solidFill>
                <a:hlinkClick r:id="rId6"/>
              </a:rPr>
              <a:t>hardware</a:t>
            </a:r>
            <a:r>
              <a:rPr lang="es-GT" dirty="0">
                <a:solidFill>
                  <a:schemeClr val="bg1"/>
                </a:solidFill>
              </a:rPr>
              <a:t>, las redes como </a:t>
            </a:r>
            <a:r>
              <a:rPr lang="es-GT" b="1" u="sng" dirty="0">
                <a:solidFill>
                  <a:schemeClr val="bg1"/>
                </a:solidFill>
                <a:hlinkClick r:id="rId7"/>
              </a:rPr>
              <a:t>Internet</a:t>
            </a:r>
            <a:r>
              <a:rPr lang="es-GT" dirty="0">
                <a:solidFill>
                  <a:schemeClr val="bg1"/>
                </a:solidFill>
              </a:rPr>
              <a:t> y la </a:t>
            </a:r>
            <a:r>
              <a:rPr lang="es-GT" b="1" dirty="0">
                <a:solidFill>
                  <a:schemeClr val="bg1"/>
                </a:solidFill>
              </a:rPr>
              <a:t>inteligencia artificial</a:t>
            </a:r>
            <a:r>
              <a:rPr lang="es-GT" dirty="0">
                <a:solidFill>
                  <a:schemeClr val="bg1"/>
                </a:solidFill>
              </a:rPr>
              <a:t>. Incluso se aplica en varios temas de la </a:t>
            </a:r>
            <a:r>
              <a:rPr lang="es-GT" b="1" dirty="0">
                <a:solidFill>
                  <a:schemeClr val="bg1"/>
                </a:solidFill>
              </a:rPr>
              <a:t>electrónica</a:t>
            </a:r>
            <a:r>
              <a:rPr lang="es-GT" dirty="0">
                <a:solidFill>
                  <a:schemeClr val="bg1"/>
                </a:solidFill>
              </a:rPr>
              <a:t>.</a:t>
            </a:r>
          </a:p>
          <a:p>
            <a:pPr fontAlgn="base">
              <a:buFont typeface="Wingdings" panose="05000000000000000000" pitchFamily="2" charset="2"/>
              <a:buChar char="v"/>
            </a:pPr>
            <a:r>
              <a:rPr lang="es-GT" dirty="0">
                <a:solidFill>
                  <a:schemeClr val="bg1"/>
                </a:solidFill>
              </a:rPr>
              <a:t>Se considera que la primera máquina programable y completamente automática de la historia fue el computador </a:t>
            </a:r>
            <a:r>
              <a:rPr lang="es-GT" b="1" u="sng" dirty="0">
                <a:solidFill>
                  <a:schemeClr val="bg1"/>
                </a:solidFill>
                <a:hlinkClick r:id="rId8"/>
              </a:rPr>
              <a:t>Z3</a:t>
            </a:r>
            <a:r>
              <a:rPr lang="es-GT" dirty="0">
                <a:solidFill>
                  <a:schemeClr val="bg1"/>
                </a:solidFill>
              </a:rPr>
              <a:t>, diseñado por el científico alemán </a:t>
            </a:r>
            <a:r>
              <a:rPr lang="es-GT" b="1" u="sng" dirty="0">
                <a:solidFill>
                  <a:schemeClr val="bg1"/>
                </a:solidFill>
                <a:hlinkClick r:id="rId9"/>
              </a:rPr>
              <a:t>Konrad </a:t>
            </a:r>
            <a:r>
              <a:rPr lang="es-GT" b="1" u="sng" dirty="0" err="1">
                <a:solidFill>
                  <a:schemeClr val="bg1"/>
                </a:solidFill>
                <a:hlinkClick r:id="rId9"/>
              </a:rPr>
              <a:t>Zuse</a:t>
            </a:r>
            <a:r>
              <a:rPr lang="es-GT" dirty="0">
                <a:solidFill>
                  <a:schemeClr val="bg1"/>
                </a:solidFill>
              </a:rPr>
              <a:t> en </a:t>
            </a:r>
            <a:r>
              <a:rPr lang="es-GT" b="1" dirty="0">
                <a:solidFill>
                  <a:schemeClr val="bg1"/>
                </a:solidFill>
              </a:rPr>
              <a:t>1941</a:t>
            </a:r>
            <a:r>
              <a:rPr lang="es-GT" dirty="0">
                <a:solidFill>
                  <a:schemeClr val="bg1"/>
                </a:solidFill>
              </a:rPr>
              <a:t>. Esta máquina pesaba </a:t>
            </a:r>
            <a:r>
              <a:rPr lang="es-GT" b="1" dirty="0">
                <a:solidFill>
                  <a:schemeClr val="bg1"/>
                </a:solidFill>
              </a:rPr>
              <a:t>1.000 kilogramos</a:t>
            </a:r>
            <a:r>
              <a:rPr lang="es-GT" dirty="0">
                <a:solidFill>
                  <a:schemeClr val="bg1"/>
                </a:solidFill>
              </a:rPr>
              <a:t> y se demoraba tres segundos para realizar una multiplicación o una división. Las operaciones de suma o resta, en cambio, le insumían 0,7 segundos.</a:t>
            </a:r>
          </a:p>
          <a:p>
            <a:pPr>
              <a:buFont typeface="Wingdings" panose="05000000000000000000" pitchFamily="2" charset="2"/>
              <a:buChar char="v"/>
            </a:pPr>
            <a:endParaRPr lang="es-GT" dirty="0">
              <a:solidFill>
                <a:schemeClr val="bg1"/>
              </a:solidFill>
            </a:endParaRPr>
          </a:p>
        </p:txBody>
      </p:sp>
    </p:spTree>
    <p:extLst>
      <p:ext uri="{BB962C8B-B14F-4D97-AF65-F5344CB8AC3E}">
        <p14:creationId xmlns:p14="http://schemas.microsoft.com/office/powerpoint/2010/main" val="2115651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b="1" dirty="0">
                <a:solidFill>
                  <a:srgbClr val="C00000"/>
                </a:solidFill>
                <a:latin typeface="Calibri" panose="020F0502020204030204" pitchFamily="34" charset="0"/>
                <a:cs typeface="Calibri" panose="020F0502020204030204" pitchFamily="34" charset="0"/>
              </a:rPr>
              <a:t>Mantenimiento de un equipo informático</a:t>
            </a:r>
            <a:r>
              <a:rPr lang="es-GT" b="1" dirty="0">
                <a:solidFill>
                  <a:srgbClr val="C00000"/>
                </a:solidFill>
              </a:rPr>
              <a:t/>
            </a:r>
            <a:br>
              <a:rPr lang="es-GT" b="1" dirty="0">
                <a:solidFill>
                  <a:srgbClr val="C00000"/>
                </a:solidFill>
              </a:rPr>
            </a:br>
            <a:r>
              <a:rPr lang="es-GT" b="1" dirty="0"/>
              <a:t/>
            </a:r>
            <a:br>
              <a:rPr lang="es-GT" b="1" dirty="0"/>
            </a:br>
            <a:r>
              <a:rPr lang="es-GT" b="1" dirty="0" smtClean="0"/>
              <a:t> </a:t>
            </a:r>
            <a:endParaRPr lang="es-GT" dirty="0"/>
          </a:p>
        </p:txBody>
      </p:sp>
      <p:sp>
        <p:nvSpPr>
          <p:cNvPr id="5" name="Marcador de contenido 4"/>
          <p:cNvSpPr>
            <a:spLocks noGrp="1"/>
          </p:cNvSpPr>
          <p:nvPr>
            <p:ph idx="1"/>
          </p:nvPr>
        </p:nvSpPr>
        <p:spPr>
          <a:xfrm>
            <a:off x="1103312" y="2052918"/>
            <a:ext cx="8654463" cy="4195481"/>
          </a:xfrm>
        </p:spPr>
        <p:txBody>
          <a:bodyPr>
            <a:normAutofit fontScale="70000" lnSpcReduction="20000"/>
          </a:bodyPr>
          <a:lstStyle/>
          <a:p>
            <a:pPr>
              <a:buFont typeface="Wingdings" panose="05000000000000000000" pitchFamily="2" charset="2"/>
              <a:buChar char="v"/>
            </a:pPr>
            <a:r>
              <a:rPr lang="es-GT" dirty="0">
                <a:solidFill>
                  <a:schemeClr val="bg1"/>
                </a:solidFill>
              </a:rPr>
              <a:t>El </a:t>
            </a:r>
            <a:r>
              <a:rPr lang="es-GT" b="1" dirty="0">
                <a:solidFill>
                  <a:schemeClr val="bg1"/>
                </a:solidFill>
              </a:rPr>
              <a:t>mantenimiento de un sistema informático</a:t>
            </a:r>
            <a:r>
              <a:rPr lang="es-GT" dirty="0">
                <a:solidFill>
                  <a:schemeClr val="bg1"/>
                </a:solidFill>
              </a:rPr>
              <a:t> tiene como finalidad conseguir que los equipos sean operativos el mayor tiempo posible y que, durante ese tiempo, funcionen de la manera más eficaz y con el máximo de seguridad para el personal que los utiliza. El mantenimiento de un sistema informático implica tanto el mantenimiento software como hardware.</a:t>
            </a:r>
          </a:p>
          <a:p>
            <a:pPr>
              <a:buFont typeface="Wingdings" panose="05000000000000000000" pitchFamily="2" charset="2"/>
              <a:buChar char="v"/>
            </a:pPr>
            <a:r>
              <a:rPr lang="es-GT" dirty="0">
                <a:solidFill>
                  <a:schemeClr val="bg1"/>
                </a:solidFill>
              </a:rPr>
              <a:t>Para llevar a cabo este mantenimiento en España y en la mayoría de países europeos existen una serie de técnicas específicas. Concretamente en España estas técnicas se recogen en una metodología denominada MÉTRICA.</a:t>
            </a:r>
          </a:p>
          <a:p>
            <a:pPr>
              <a:buFont typeface="Wingdings" panose="05000000000000000000" pitchFamily="2" charset="2"/>
              <a:buChar char="v"/>
            </a:pPr>
            <a:r>
              <a:rPr lang="es-GT" dirty="0">
                <a:solidFill>
                  <a:schemeClr val="bg1"/>
                </a:solidFill>
              </a:rPr>
              <a:t>Un </a:t>
            </a:r>
            <a:r>
              <a:rPr lang="es-GT" b="1" dirty="0">
                <a:solidFill>
                  <a:schemeClr val="bg1"/>
                </a:solidFill>
              </a:rPr>
              <a:t>sistema informático</a:t>
            </a:r>
            <a:r>
              <a:rPr lang="es-GT" dirty="0">
                <a:solidFill>
                  <a:schemeClr val="bg1"/>
                </a:solidFill>
              </a:rPr>
              <a:t> utiliza ordenadores para almacenar datos, procesarlos y ponerlos a disposición de quien se considere oportuno. Un sistema puede ser tan simple como: una persona tiene un ordenador y le introduce datos tan elementales, como por ejemplo las ventas diarias de una pequeña empresa, se produce una entrada por cada venta y en ella se declara el elemento vendido, por ejemplo una barra de pan, la cantidad de elementos vendidos, por ejemplo cuatro y el precio de venta unitario, por ejemplo 0.15 euros. Cada entrada se almacena como un registro de un fichero en el disco. Al finalizar el día se puede obtener un informe de las ventas y las tendencias. El usuario puede utilizar esta información para la gestión de almacén o planificar campañas publicitarias. Habitualmente una empresa tiene más de un ordenador, por ejemplo uno para la gestión de ventas y otro para la contabilidad y procesos asociados. Sin embargo la mayor parte de los sistemas son más complejos.</a:t>
            </a:r>
          </a:p>
          <a:p>
            <a:endParaRPr lang="es-GT" dirty="0"/>
          </a:p>
        </p:txBody>
      </p:sp>
      <p:pic>
        <p:nvPicPr>
          <p:cNvPr id="1026" name="Picture 2" descr="Resultado de imagen para informatica mantenimien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0196" y="5369314"/>
            <a:ext cx="3644753" cy="11272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411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444970">
            <a:off x="1497881" y="2381726"/>
            <a:ext cx="9404723" cy="1400530"/>
          </a:xfrm>
        </p:spPr>
        <p:txBody>
          <a:bodyPr/>
          <a:lstStyle/>
          <a:p>
            <a:r>
              <a:rPr lang="es-GT" b="1" dirty="0" smtClean="0">
                <a:solidFill>
                  <a:schemeClr val="bg2">
                    <a:lumMod val="60000"/>
                    <a:lumOff val="40000"/>
                  </a:schemeClr>
                </a:solidFill>
              </a:rPr>
              <a:t>Historia de la informática</a:t>
            </a:r>
            <a:endParaRPr lang="es-GT" b="1" dirty="0">
              <a:solidFill>
                <a:schemeClr val="bg2">
                  <a:lumMod val="60000"/>
                  <a:lumOff val="40000"/>
                </a:schemeClr>
              </a:solidFill>
            </a:endParaRPr>
          </a:p>
        </p:txBody>
      </p:sp>
      <p:sp>
        <p:nvSpPr>
          <p:cNvPr id="3" name="Placa 2"/>
          <p:cNvSpPr/>
          <p:nvPr/>
        </p:nvSpPr>
        <p:spPr>
          <a:xfrm>
            <a:off x="7152362" y="2054268"/>
            <a:ext cx="4484318" cy="4647156"/>
          </a:xfrm>
          <a:prstGeom prst="plaqu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GT"/>
          </a:p>
        </p:txBody>
      </p:sp>
      <p:pic>
        <p:nvPicPr>
          <p:cNvPr id="5" name="Picture 2" descr="Resultado de imagen para historia de la informa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764" y="3081991"/>
            <a:ext cx="3720232" cy="279309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extLst>
      <p:ext uri="{BB962C8B-B14F-4D97-AF65-F5344CB8AC3E}">
        <p14:creationId xmlns:p14="http://schemas.microsoft.com/office/powerpoint/2010/main" val="412848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99677"/>
          </a:xfrm>
        </p:spPr>
        <p:txBody>
          <a:bodyPr>
            <a:normAutofit fontScale="90000"/>
          </a:bodyPr>
          <a:lstStyle/>
          <a:p>
            <a:r>
              <a:rPr lang="es-GT" b="1" dirty="0" smtClean="0">
                <a:solidFill>
                  <a:srgbClr val="C00000"/>
                </a:solidFill>
              </a:rPr>
              <a:t>Historia:</a:t>
            </a:r>
            <a:br>
              <a:rPr lang="es-GT" b="1" dirty="0" smtClean="0">
                <a:solidFill>
                  <a:srgbClr val="C00000"/>
                </a:solidFill>
              </a:rPr>
            </a:br>
            <a:endParaRPr lang="es-GT" b="1" dirty="0">
              <a:solidFill>
                <a:srgbClr val="C00000"/>
              </a:solidFill>
            </a:endParaRPr>
          </a:p>
        </p:txBody>
      </p:sp>
      <p:sp>
        <p:nvSpPr>
          <p:cNvPr id="8" name="Marcador de contenido 7"/>
          <p:cNvSpPr>
            <a:spLocks noGrp="1"/>
          </p:cNvSpPr>
          <p:nvPr>
            <p:ph sz="half" idx="1"/>
          </p:nvPr>
        </p:nvSpPr>
        <p:spPr>
          <a:xfrm>
            <a:off x="275574" y="1152395"/>
            <a:ext cx="5224078" cy="5103943"/>
          </a:xfrm>
        </p:spPr>
        <p:txBody>
          <a:bodyPr>
            <a:normAutofit fontScale="55000" lnSpcReduction="20000"/>
          </a:bodyPr>
          <a:lstStyle/>
          <a:p>
            <a:pPr>
              <a:buFont typeface="Wingdings" panose="05000000000000000000" pitchFamily="2" charset="2"/>
              <a:buChar char="v"/>
            </a:pPr>
            <a:r>
              <a:rPr lang="es-GT" dirty="0">
                <a:solidFill>
                  <a:schemeClr val="bg1"/>
                </a:solidFill>
              </a:rPr>
              <a:t>El origen de las </a:t>
            </a:r>
            <a:r>
              <a:rPr lang="es-GT" dirty="0">
                <a:solidFill>
                  <a:schemeClr val="bg1"/>
                </a:solidFill>
                <a:hlinkClick r:id="rId2"/>
              </a:rPr>
              <a:t>máquinas</a:t>
            </a:r>
            <a:r>
              <a:rPr lang="es-GT" dirty="0">
                <a:solidFill>
                  <a:schemeClr val="bg1"/>
                </a:solidFill>
              </a:rPr>
              <a:t> de calcular está dado por el </a:t>
            </a:r>
            <a:r>
              <a:rPr lang="es-GT" dirty="0">
                <a:solidFill>
                  <a:schemeClr val="bg1"/>
                </a:solidFill>
                <a:hlinkClick r:id="rId3"/>
              </a:rPr>
              <a:t>ábaco</a:t>
            </a:r>
            <a:r>
              <a:rPr lang="es-GT" dirty="0">
                <a:solidFill>
                  <a:schemeClr val="bg1"/>
                </a:solidFill>
              </a:rPr>
              <a:t> chino, éste era una tablilla dividida en columnas en la cual la primera, contando desde la derecha, correspondía a las unidades, la siguiente a la de las decenas, y así sucesivamente. A través de sus movimientos se podía realizar </a:t>
            </a:r>
            <a:r>
              <a:rPr lang="es-GT" dirty="0">
                <a:solidFill>
                  <a:schemeClr val="bg1"/>
                </a:solidFill>
                <a:hlinkClick r:id="rId4"/>
              </a:rPr>
              <a:t>operaciones</a:t>
            </a:r>
            <a:r>
              <a:rPr lang="es-GT" dirty="0">
                <a:solidFill>
                  <a:schemeClr val="bg1"/>
                </a:solidFill>
              </a:rPr>
              <a:t> de adición y sustracción.</a:t>
            </a:r>
          </a:p>
          <a:p>
            <a:pPr>
              <a:buFont typeface="Wingdings" panose="05000000000000000000" pitchFamily="2" charset="2"/>
              <a:buChar char="v"/>
            </a:pPr>
            <a:r>
              <a:rPr lang="es-GT" dirty="0">
                <a:solidFill>
                  <a:schemeClr val="bg1"/>
                </a:solidFill>
              </a:rPr>
              <a:t>Otro de los hechos importantes en la </a:t>
            </a:r>
            <a:r>
              <a:rPr lang="es-GT" dirty="0">
                <a:solidFill>
                  <a:schemeClr val="bg1"/>
                </a:solidFill>
                <a:hlinkClick r:id="rId5"/>
              </a:rPr>
              <a:t>evolución</a:t>
            </a:r>
            <a:r>
              <a:rPr lang="es-GT" dirty="0">
                <a:solidFill>
                  <a:schemeClr val="bg1"/>
                </a:solidFill>
              </a:rPr>
              <a:t> de la informática lo situamos en el siglo XVII, donde el científico francés Blas </a:t>
            </a:r>
            <a:r>
              <a:rPr lang="es-GT" dirty="0">
                <a:solidFill>
                  <a:schemeClr val="bg1"/>
                </a:solidFill>
                <a:hlinkClick r:id="rId6"/>
              </a:rPr>
              <a:t>Pascal</a:t>
            </a:r>
            <a:r>
              <a:rPr lang="es-GT" dirty="0">
                <a:solidFill>
                  <a:schemeClr val="bg1"/>
                </a:solidFill>
              </a:rPr>
              <a:t> inventó una máquina calculadora. Ésta sólo servía para hacer sumas y restas, pero este dispositivo sirvió como base para que el alemán </a:t>
            </a:r>
            <a:r>
              <a:rPr lang="es-GT" dirty="0" err="1">
                <a:solidFill>
                  <a:schemeClr val="bg1"/>
                </a:solidFill>
                <a:hlinkClick r:id="rId7"/>
              </a:rPr>
              <a:t>Leibnitz</a:t>
            </a:r>
            <a:r>
              <a:rPr lang="es-GT" dirty="0">
                <a:solidFill>
                  <a:schemeClr val="bg1"/>
                </a:solidFill>
              </a:rPr>
              <a:t>, en el siglo XVIII, desarrollara una máquina que, además de realizar operaciones de adición y sustracción, podía efectuar operaciones de </a:t>
            </a:r>
            <a:r>
              <a:rPr lang="es-GT" dirty="0">
                <a:solidFill>
                  <a:schemeClr val="bg1"/>
                </a:solidFill>
                <a:hlinkClick r:id="rId8"/>
              </a:rPr>
              <a:t>producto</a:t>
            </a:r>
            <a:r>
              <a:rPr lang="es-GT" dirty="0">
                <a:solidFill>
                  <a:schemeClr val="bg1"/>
                </a:solidFill>
              </a:rPr>
              <a:t> y cociente. Ya en el siglo XIX se comercializaron las primeras máquinas de calcular. En este siglo el matemático </a:t>
            </a:r>
            <a:r>
              <a:rPr lang="es-GT" dirty="0">
                <a:solidFill>
                  <a:schemeClr val="bg1"/>
                </a:solidFill>
                <a:hlinkClick r:id="rId9"/>
              </a:rPr>
              <a:t>inglés</a:t>
            </a:r>
            <a:r>
              <a:rPr lang="es-GT" dirty="0">
                <a:solidFill>
                  <a:schemeClr val="bg1"/>
                </a:solidFill>
              </a:rPr>
              <a:t> Babbage desarrolló lo que se llamó "Máquina Analítica", la cual podía realizar cualquier operación </a:t>
            </a:r>
            <a:r>
              <a:rPr lang="es-GT" dirty="0">
                <a:solidFill>
                  <a:schemeClr val="bg1"/>
                </a:solidFill>
                <a:hlinkClick r:id="rId10"/>
              </a:rPr>
              <a:t>matemática</a:t>
            </a:r>
            <a:r>
              <a:rPr lang="es-GT" dirty="0">
                <a:solidFill>
                  <a:schemeClr val="bg1"/>
                </a:solidFill>
              </a:rPr>
              <a:t>. Además disponía de una </a:t>
            </a:r>
            <a:r>
              <a:rPr lang="es-GT" dirty="0">
                <a:solidFill>
                  <a:schemeClr val="bg1"/>
                </a:solidFill>
                <a:hlinkClick r:id="rId11"/>
              </a:rPr>
              <a:t>memoria</a:t>
            </a:r>
            <a:r>
              <a:rPr lang="es-GT" dirty="0">
                <a:solidFill>
                  <a:schemeClr val="bg1"/>
                </a:solidFill>
              </a:rPr>
              <a:t> que podía almacenar 1000 números de 50 cifras y hasta podía usar </a:t>
            </a:r>
            <a:r>
              <a:rPr lang="es-GT" dirty="0">
                <a:solidFill>
                  <a:schemeClr val="bg1"/>
                </a:solidFill>
                <a:hlinkClick r:id="rId12"/>
              </a:rPr>
              <a:t>funciones</a:t>
            </a:r>
            <a:r>
              <a:rPr lang="es-GT" dirty="0">
                <a:solidFill>
                  <a:schemeClr val="bg1"/>
                </a:solidFill>
              </a:rPr>
              <a:t> auxiliares, </a:t>
            </a:r>
            <a:r>
              <a:rPr lang="es-GT" dirty="0" err="1">
                <a:solidFill>
                  <a:schemeClr val="bg1"/>
                </a:solidFill>
              </a:rPr>
              <a:t>sinembargo</a:t>
            </a:r>
            <a:r>
              <a:rPr lang="es-GT" dirty="0">
                <a:solidFill>
                  <a:schemeClr val="bg1"/>
                </a:solidFill>
              </a:rPr>
              <a:t> seguía teniendo la limitación de ser </a:t>
            </a:r>
            <a:r>
              <a:rPr lang="es-GT" dirty="0">
                <a:solidFill>
                  <a:schemeClr val="bg1"/>
                </a:solidFill>
                <a:hlinkClick r:id="rId13"/>
              </a:rPr>
              <a:t>mecánica</a:t>
            </a:r>
            <a:r>
              <a:rPr lang="es-GT" dirty="0">
                <a:solidFill>
                  <a:schemeClr val="bg1"/>
                </a:solidFill>
              </a:rPr>
              <a:t>.</a:t>
            </a:r>
          </a:p>
          <a:p>
            <a:pPr>
              <a:buFont typeface="Wingdings" panose="05000000000000000000" pitchFamily="2" charset="2"/>
              <a:buChar char="v"/>
            </a:pPr>
            <a:r>
              <a:rPr lang="es-GT" dirty="0">
                <a:solidFill>
                  <a:schemeClr val="bg1"/>
                </a:solidFill>
              </a:rPr>
              <a:t>Recién en el primer tercio del siglo XX, con el desarrollo de la </a:t>
            </a:r>
            <a:r>
              <a:rPr lang="es-GT" dirty="0">
                <a:solidFill>
                  <a:schemeClr val="bg1"/>
                </a:solidFill>
                <a:hlinkClick r:id="rId14"/>
              </a:rPr>
              <a:t>electrónica</a:t>
            </a:r>
            <a:r>
              <a:rPr lang="es-GT" dirty="0">
                <a:solidFill>
                  <a:schemeClr val="bg1"/>
                </a:solidFill>
              </a:rPr>
              <a:t>, se empiezan a solucionar los </a:t>
            </a:r>
            <a:r>
              <a:rPr lang="es-GT" dirty="0">
                <a:solidFill>
                  <a:schemeClr val="bg1"/>
                </a:solidFill>
                <a:hlinkClick r:id="rId15"/>
              </a:rPr>
              <a:t>problemas</a:t>
            </a:r>
            <a:r>
              <a:rPr lang="es-GT" dirty="0">
                <a:solidFill>
                  <a:schemeClr val="bg1"/>
                </a:solidFill>
              </a:rPr>
              <a:t> técnicos que acarreaban estas máquinas, reemplazándose los </a:t>
            </a:r>
            <a:r>
              <a:rPr lang="es-GT" dirty="0">
                <a:solidFill>
                  <a:schemeClr val="bg1"/>
                </a:solidFill>
                <a:hlinkClick r:id="rId16"/>
              </a:rPr>
              <a:t>sistemas</a:t>
            </a:r>
            <a:r>
              <a:rPr lang="es-GT" dirty="0">
                <a:solidFill>
                  <a:schemeClr val="bg1"/>
                </a:solidFill>
              </a:rPr>
              <a:t> de engranaje y varillas por impulsos eléctricos, estableciéndose que cuando hay un paso de corriente eléctrica será representado con un *1* y cuando no haya un paso de </a:t>
            </a:r>
            <a:r>
              <a:rPr lang="es-GT" dirty="0">
                <a:solidFill>
                  <a:schemeClr val="bg1"/>
                </a:solidFill>
                <a:hlinkClick r:id="rId17"/>
              </a:rPr>
              <a:t>corriente eléctrica</a:t>
            </a:r>
            <a:r>
              <a:rPr lang="es-GT" dirty="0">
                <a:solidFill>
                  <a:schemeClr val="bg1"/>
                </a:solidFill>
              </a:rPr>
              <a:t> se representaría con un *0*.</a:t>
            </a:r>
          </a:p>
          <a:p>
            <a:pPr>
              <a:buFont typeface="Wingdings" panose="05000000000000000000" pitchFamily="2" charset="2"/>
              <a:buChar char="v"/>
            </a:pPr>
            <a:r>
              <a:rPr lang="es-GT" dirty="0">
                <a:solidFill>
                  <a:schemeClr val="bg1"/>
                </a:solidFill>
              </a:rPr>
              <a:t>Con el desarrollo de la segunda </a:t>
            </a:r>
            <a:r>
              <a:rPr lang="es-GT" dirty="0">
                <a:solidFill>
                  <a:schemeClr val="bg1"/>
                </a:solidFill>
                <a:hlinkClick r:id="rId18"/>
              </a:rPr>
              <a:t>guerra</a:t>
            </a:r>
            <a:r>
              <a:rPr lang="es-GT" dirty="0">
                <a:solidFill>
                  <a:schemeClr val="bg1"/>
                </a:solidFill>
              </a:rPr>
              <a:t> mundial se construye el primer ordenador, el cual fue llamado Mark I y su funcionamiento se basaba en interruptores mecánicos.</a:t>
            </a:r>
          </a:p>
          <a:p>
            <a:pPr>
              <a:buFont typeface="Wingdings" panose="05000000000000000000" pitchFamily="2" charset="2"/>
              <a:buChar char="v"/>
            </a:pPr>
            <a:endParaRPr lang="es-GT" dirty="0">
              <a:solidFill>
                <a:schemeClr val="bg1"/>
              </a:solidFill>
            </a:endParaRPr>
          </a:p>
        </p:txBody>
      </p:sp>
      <p:sp>
        <p:nvSpPr>
          <p:cNvPr id="9" name="Marcador de contenido 8"/>
          <p:cNvSpPr>
            <a:spLocks noGrp="1"/>
          </p:cNvSpPr>
          <p:nvPr>
            <p:ph sz="half" idx="2"/>
          </p:nvPr>
        </p:nvSpPr>
        <p:spPr>
          <a:xfrm>
            <a:off x="5654493" y="1152396"/>
            <a:ext cx="4396341" cy="5103942"/>
          </a:xfrm>
        </p:spPr>
        <p:txBody>
          <a:bodyPr>
            <a:normAutofit fontScale="55000" lnSpcReduction="20000"/>
          </a:bodyPr>
          <a:lstStyle/>
          <a:p>
            <a:pPr>
              <a:buFont typeface="Wingdings" panose="05000000000000000000" pitchFamily="2" charset="2"/>
              <a:buChar char="v"/>
            </a:pPr>
            <a:r>
              <a:rPr lang="es-GT" dirty="0" smtClean="0">
                <a:solidFill>
                  <a:schemeClr val="bg1"/>
                </a:solidFill>
              </a:rPr>
              <a:t> 1</a:t>
            </a:r>
            <a:r>
              <a:rPr lang="es-GT" dirty="0">
                <a:solidFill>
                  <a:schemeClr val="bg1"/>
                </a:solidFill>
              </a:rPr>
              <a:t>° Generación: se desarrolla entre 1940 y 1952. Es la época de los ordenadores que funcionaban a </a:t>
            </a:r>
            <a:r>
              <a:rPr lang="es-GT" dirty="0">
                <a:solidFill>
                  <a:schemeClr val="bg1"/>
                </a:solidFill>
                <a:hlinkClick r:id="rId19"/>
              </a:rPr>
              <a:t>válvulas</a:t>
            </a:r>
            <a:r>
              <a:rPr lang="es-GT" dirty="0">
                <a:solidFill>
                  <a:schemeClr val="bg1"/>
                </a:solidFill>
              </a:rPr>
              <a:t> y el uso era exclusivo para el ámbito científico/militar. Para </a:t>
            </a:r>
            <a:r>
              <a:rPr lang="es-GT" dirty="0">
                <a:solidFill>
                  <a:schemeClr val="bg1"/>
                </a:solidFill>
                <a:hlinkClick r:id="rId20"/>
              </a:rPr>
              <a:t>poder</a:t>
            </a:r>
            <a:r>
              <a:rPr lang="es-GT" dirty="0">
                <a:solidFill>
                  <a:schemeClr val="bg1"/>
                </a:solidFill>
              </a:rPr>
              <a:t> programarlos había que modificar directamente </a:t>
            </a:r>
            <a:r>
              <a:rPr lang="es-GT" dirty="0">
                <a:solidFill>
                  <a:schemeClr val="bg1"/>
                </a:solidFill>
                <a:hlinkClick r:id="rId21"/>
              </a:rPr>
              <a:t>los valores</a:t>
            </a:r>
            <a:r>
              <a:rPr lang="es-GT" dirty="0">
                <a:solidFill>
                  <a:schemeClr val="bg1"/>
                </a:solidFill>
              </a:rPr>
              <a:t> de los </a:t>
            </a:r>
            <a:r>
              <a:rPr lang="es-GT" dirty="0">
                <a:solidFill>
                  <a:schemeClr val="bg1"/>
                </a:solidFill>
                <a:hlinkClick r:id="rId22"/>
              </a:rPr>
              <a:t>circuitos</a:t>
            </a:r>
            <a:r>
              <a:rPr lang="es-GT" dirty="0">
                <a:solidFill>
                  <a:schemeClr val="bg1"/>
                </a:solidFill>
              </a:rPr>
              <a:t> de las máquinas.</a:t>
            </a:r>
          </a:p>
          <a:p>
            <a:pPr>
              <a:buFont typeface="Wingdings" panose="05000000000000000000" pitchFamily="2" charset="2"/>
              <a:buChar char="v"/>
            </a:pPr>
            <a:r>
              <a:rPr lang="es-GT" dirty="0">
                <a:solidFill>
                  <a:schemeClr val="bg1"/>
                </a:solidFill>
              </a:rPr>
              <a:t>2° Generación: va desde 1952 a 1964. Ésta surge cuando se sustituye la válvula por el </a:t>
            </a:r>
            <a:r>
              <a:rPr lang="es-GT" dirty="0">
                <a:solidFill>
                  <a:schemeClr val="bg1"/>
                </a:solidFill>
                <a:hlinkClick r:id="rId23"/>
              </a:rPr>
              <a:t>transistor</a:t>
            </a:r>
            <a:r>
              <a:rPr lang="es-GT" dirty="0">
                <a:solidFill>
                  <a:schemeClr val="bg1"/>
                </a:solidFill>
              </a:rPr>
              <a:t>. En esta generación aparecen los primeros ordenadores comerciales, los cuales ya tenían una </a:t>
            </a:r>
            <a:r>
              <a:rPr lang="es-GT" dirty="0">
                <a:solidFill>
                  <a:schemeClr val="bg1"/>
                </a:solidFill>
                <a:hlinkClick r:id="rId24"/>
              </a:rPr>
              <a:t>programación</a:t>
            </a:r>
            <a:r>
              <a:rPr lang="es-GT" dirty="0">
                <a:solidFill>
                  <a:schemeClr val="bg1"/>
                </a:solidFill>
              </a:rPr>
              <a:t> previa que serían los sistemas operativos. Éstos interpretaban instrucciones en </a:t>
            </a:r>
            <a:r>
              <a:rPr lang="es-GT" dirty="0">
                <a:solidFill>
                  <a:schemeClr val="bg1"/>
                </a:solidFill>
                <a:hlinkClick r:id="rId25"/>
              </a:rPr>
              <a:t>lenguaje</a:t>
            </a:r>
            <a:r>
              <a:rPr lang="es-GT" dirty="0">
                <a:solidFill>
                  <a:schemeClr val="bg1"/>
                </a:solidFill>
              </a:rPr>
              <a:t> de programación (</a:t>
            </a:r>
            <a:r>
              <a:rPr lang="es-GT" dirty="0">
                <a:solidFill>
                  <a:schemeClr val="bg1"/>
                </a:solidFill>
                <a:hlinkClick r:id="rId26"/>
              </a:rPr>
              <a:t>Cobol</a:t>
            </a:r>
            <a:r>
              <a:rPr lang="es-GT" dirty="0">
                <a:solidFill>
                  <a:schemeClr val="bg1"/>
                </a:solidFill>
              </a:rPr>
              <a:t>, Fortran), de esta manera, el programador escribía sus </a:t>
            </a:r>
            <a:r>
              <a:rPr lang="es-GT" dirty="0">
                <a:solidFill>
                  <a:schemeClr val="bg1"/>
                </a:solidFill>
                <a:hlinkClick r:id="rId24"/>
              </a:rPr>
              <a:t>programas</a:t>
            </a:r>
            <a:r>
              <a:rPr lang="es-GT" dirty="0">
                <a:solidFill>
                  <a:schemeClr val="bg1"/>
                </a:solidFill>
              </a:rPr>
              <a:t> en esos lenguajes y el ordenador era capaz de traducirlo al lenguaje máquina.</a:t>
            </a:r>
          </a:p>
          <a:p>
            <a:pPr>
              <a:buFont typeface="Wingdings" panose="05000000000000000000" pitchFamily="2" charset="2"/>
              <a:buChar char="v"/>
            </a:pPr>
            <a:r>
              <a:rPr lang="es-GT" dirty="0">
                <a:solidFill>
                  <a:schemeClr val="bg1"/>
                </a:solidFill>
              </a:rPr>
              <a:t>3° Generación: se dio entre 1964 y 1971. Es la generación en la cual se comienzan a utilizar los circuitos integrados; esto permitió por un lado abaratar costos y por el otro aumentar la capacidad de procesamiento reduciendo el tamaño físico de las máquinas. Por otra parte, esta generación es importante porque se da un notable mejoramiento en los lenguajes de programación y, además, surgen los programas utilitarios.</a:t>
            </a:r>
          </a:p>
          <a:p>
            <a:pPr>
              <a:buFont typeface="Wingdings" panose="05000000000000000000" pitchFamily="2" charset="2"/>
              <a:buChar char="v"/>
            </a:pPr>
            <a:r>
              <a:rPr lang="es-GT" dirty="0">
                <a:solidFill>
                  <a:schemeClr val="bg1"/>
                </a:solidFill>
              </a:rPr>
              <a:t>4° Generación: se desarrolla entre los años 1971 y 1981. Esta fase de evolución se caracterizó por la integración de los componentes electrónicos, y esto dio lugar a la aparición del </a:t>
            </a:r>
            <a:r>
              <a:rPr lang="es-GT" dirty="0">
                <a:solidFill>
                  <a:schemeClr val="bg1"/>
                </a:solidFill>
                <a:hlinkClick r:id="rId27"/>
              </a:rPr>
              <a:t>microprocesador</a:t>
            </a:r>
            <a:r>
              <a:rPr lang="es-GT" dirty="0">
                <a:solidFill>
                  <a:schemeClr val="bg1"/>
                </a:solidFill>
              </a:rPr>
              <a:t>, que es la integración de todos los elementos básicos del ordenador en un sólo circuito integrado.</a:t>
            </a:r>
          </a:p>
          <a:p>
            <a:pPr>
              <a:buFont typeface="Wingdings" panose="05000000000000000000" pitchFamily="2" charset="2"/>
              <a:buChar char="v"/>
            </a:pPr>
            <a:r>
              <a:rPr lang="es-GT" dirty="0">
                <a:solidFill>
                  <a:schemeClr val="bg1"/>
                </a:solidFill>
              </a:rPr>
              <a:t>5° Generación: va desde 1981 hasta nuestros días (aunque ciertos expertos consideran finalizada esta generación con la aparición de los </a:t>
            </a:r>
            <a:r>
              <a:rPr lang="es-GT" dirty="0">
                <a:solidFill>
                  <a:schemeClr val="bg1"/>
                </a:solidFill>
                <a:hlinkClick r:id="rId28"/>
              </a:rPr>
              <a:t>procesadores</a:t>
            </a:r>
            <a:r>
              <a:rPr lang="es-GT" dirty="0">
                <a:solidFill>
                  <a:schemeClr val="bg1"/>
                </a:solidFill>
              </a:rPr>
              <a:t> </a:t>
            </a:r>
            <a:r>
              <a:rPr lang="es-GT" dirty="0">
                <a:solidFill>
                  <a:schemeClr val="bg1"/>
                </a:solidFill>
                <a:hlinkClick r:id="rId29"/>
              </a:rPr>
              <a:t>Pentium</a:t>
            </a:r>
            <a:r>
              <a:rPr lang="es-GT" dirty="0">
                <a:solidFill>
                  <a:schemeClr val="bg1"/>
                </a:solidFill>
              </a:rPr>
              <a:t>, consideraremos que aun no ha finalizado) Esta quinta generación se caracteriza por el surgimiento de la PC, tal como se la conoce actualmente</a:t>
            </a:r>
          </a:p>
          <a:p>
            <a:pPr>
              <a:buFont typeface="Wingdings" panose="05000000000000000000" pitchFamily="2" charset="2"/>
              <a:buChar char="v"/>
            </a:pPr>
            <a:endParaRPr lang="es-GT" dirty="0"/>
          </a:p>
        </p:txBody>
      </p:sp>
    </p:spTree>
    <p:extLst>
      <p:ext uri="{BB962C8B-B14F-4D97-AF65-F5344CB8AC3E}">
        <p14:creationId xmlns:p14="http://schemas.microsoft.com/office/powerpoint/2010/main" val="2828983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historia de la informatica resum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39" y="458135"/>
            <a:ext cx="4286250" cy="34290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sp>
        <p:nvSpPr>
          <p:cNvPr id="2" name="Corazón 1"/>
          <p:cNvSpPr/>
          <p:nvPr/>
        </p:nvSpPr>
        <p:spPr>
          <a:xfrm rot="1521830">
            <a:off x="4529509" y="2102177"/>
            <a:ext cx="7808630" cy="4511566"/>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5" name="Picture 4" descr="Resultado de imagen para historia de la informatica resum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6664">
            <a:off x="6719389" y="2995700"/>
            <a:ext cx="3428869" cy="27245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52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9321170">
            <a:off x="2651446" y="2694568"/>
            <a:ext cx="5253411" cy="1400530"/>
          </a:xfrm>
        </p:spPr>
        <p:txBody>
          <a:bodyPr>
            <a:normAutofit fontScale="90000"/>
          </a:bodyPr>
          <a:lstStyle/>
          <a:p>
            <a:r>
              <a:rPr lang="es-GT" sz="10000" b="1" dirty="0" smtClean="0">
                <a:solidFill>
                  <a:schemeClr val="bg2">
                    <a:lumMod val="60000"/>
                    <a:lumOff val="40000"/>
                  </a:schemeClr>
                </a:solidFill>
                <a:latin typeface="Calibri" panose="020F0502020204030204" pitchFamily="34" charset="0"/>
                <a:cs typeface="Calibri" panose="020F0502020204030204" pitchFamily="34" charset="0"/>
              </a:rPr>
              <a:t>ofimática</a:t>
            </a:r>
            <a:endParaRPr lang="es-GT" sz="10000" b="1"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3" name="Acorde 2"/>
          <p:cNvSpPr/>
          <p:nvPr/>
        </p:nvSpPr>
        <p:spPr>
          <a:xfrm>
            <a:off x="6050071" y="2941343"/>
            <a:ext cx="6576164" cy="2918564"/>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pic>
        <p:nvPicPr>
          <p:cNvPr id="5" name="Picture 2" descr="Resultado de imagen para ofimati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3430" y="3448926"/>
            <a:ext cx="4491581" cy="178821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167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TotalTime>
  <Words>879</Words>
  <Application>Microsoft Office PowerPoint</Application>
  <PresentationFormat>Panorámica</PresentationFormat>
  <Paragraphs>73</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Century Gothic</vt:lpstr>
      <vt:lpstr>Wingdings</vt:lpstr>
      <vt:lpstr>Wingdings 3</vt:lpstr>
      <vt:lpstr>Ion</vt:lpstr>
      <vt:lpstr>Presentación de PowerPoint</vt:lpstr>
      <vt:lpstr>Introducción</vt:lpstr>
      <vt:lpstr>    Informática</vt:lpstr>
      <vt:lpstr>La informática : </vt:lpstr>
      <vt:lpstr>Mantenimiento de un equipo informático   </vt:lpstr>
      <vt:lpstr>Historia de la informática</vt:lpstr>
      <vt:lpstr>Historia: </vt:lpstr>
      <vt:lpstr>Presentación de PowerPoint</vt:lpstr>
      <vt:lpstr>ofimática</vt:lpstr>
      <vt:lpstr>La ofimática</vt:lpstr>
      <vt:lpstr>Pasado y presente en la ofimática </vt:lpstr>
      <vt:lpstr>Lenguajes de programación y su línea de tiempo</vt:lpstr>
      <vt:lpstr> Historia de los Lenguajes de Programación </vt:lpstr>
      <vt:lpstr>Presentación de PowerPoint</vt:lpstr>
      <vt:lpstr>Mantenimiento preventivo</vt:lpstr>
      <vt:lpstr>Presentación de PowerPoint</vt:lpstr>
      <vt:lpstr> tipos de mantenimiento</vt:lpstr>
      <vt:lpstr>Presentación de PowerPoint</vt:lpstr>
      <vt:lpstr>Presentación de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dc:title>
  <dc:creator>estudiante de Liceo Compu-market</dc:creator>
  <cp:lastModifiedBy>estudiante de Liceo Compu-market</cp:lastModifiedBy>
  <cp:revision>16</cp:revision>
  <dcterms:created xsi:type="dcterms:W3CDTF">2017-04-20T19:42:32Z</dcterms:created>
  <dcterms:modified xsi:type="dcterms:W3CDTF">2017-04-20T23:21:26Z</dcterms:modified>
</cp:coreProperties>
</file>