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76" r:id="rId2"/>
    <p:sldId id="326" r:id="rId3"/>
    <p:sldId id="327" r:id="rId4"/>
    <p:sldId id="544" r:id="rId5"/>
    <p:sldId id="474" r:id="rId6"/>
    <p:sldId id="543" r:id="rId7"/>
    <p:sldId id="537" r:id="rId8"/>
    <p:sldId id="500" r:id="rId9"/>
    <p:sldId id="501" r:id="rId10"/>
    <p:sldId id="331" r:id="rId11"/>
    <p:sldId id="514" r:id="rId12"/>
    <p:sldId id="547" r:id="rId13"/>
    <p:sldId id="494" r:id="rId14"/>
    <p:sldId id="516" r:id="rId15"/>
    <p:sldId id="538" r:id="rId16"/>
    <p:sldId id="545" r:id="rId17"/>
    <p:sldId id="548" r:id="rId18"/>
    <p:sldId id="549" r:id="rId19"/>
    <p:sldId id="550" r:id="rId20"/>
    <p:sldId id="521" r:id="rId21"/>
    <p:sldId id="524" r:id="rId22"/>
    <p:sldId id="484" r:id="rId23"/>
    <p:sldId id="485" r:id="rId24"/>
    <p:sldId id="448" r:id="rId25"/>
    <p:sldId id="527" r:id="rId26"/>
    <p:sldId id="541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566" userDrawn="1">
          <p15:clr>
            <a:srgbClr val="A4A3A4"/>
          </p15:clr>
        </p15:guide>
        <p15:guide id="4" pos="340" userDrawn="1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pos="295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9" pos="5420" userDrawn="1">
          <p15:clr>
            <a:srgbClr val="A4A3A4"/>
          </p15:clr>
        </p15:guide>
        <p15:guide id="10" orient="horz" pos="754" userDrawn="1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orient="horz" pos="4065">
          <p15:clr>
            <a:srgbClr val="A4A3A4"/>
          </p15:clr>
        </p15:guide>
        <p15:guide id="13" orient="horz" pos="799">
          <p15:clr>
            <a:srgbClr val="A4A3A4"/>
          </p15:clr>
        </p15:guide>
        <p15:guide id="14" pos="249">
          <p15:clr>
            <a:srgbClr val="A4A3A4"/>
          </p15:clr>
        </p15:guide>
        <p15:guide id="15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24">
          <p15:clr>
            <a:srgbClr val="A4A3A4"/>
          </p15:clr>
        </p15:guide>
        <p15:guide id="5" orient="horz" pos="3144">
          <p15:clr>
            <a:srgbClr val="A4A3A4"/>
          </p15:clr>
        </p15:guide>
        <p15:guide id="6" pos="2159">
          <p15:clr>
            <a:srgbClr val="A4A3A4"/>
          </p15:clr>
        </p15:guide>
        <p15:guide id="7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E9EDF4"/>
    <a:srgbClr val="FFFFCC"/>
    <a:srgbClr val="9933FF"/>
    <a:srgbClr val="6600CC"/>
    <a:srgbClr val="FF9999"/>
    <a:srgbClr val="7F7F7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5392" autoAdjust="0"/>
  </p:normalViewPr>
  <p:slideViewPr>
    <p:cSldViewPr>
      <p:cViewPr varScale="1">
        <p:scale>
          <a:sx n="63" d="100"/>
          <a:sy n="63" d="100"/>
        </p:scale>
        <p:origin x="1720" y="48"/>
      </p:cViewPr>
      <p:guideLst>
        <p:guide orient="horz" pos="3022"/>
        <p:guide pos="2880"/>
        <p:guide orient="horz" pos="3566"/>
        <p:guide pos="340"/>
        <p:guide orient="horz" pos="3385"/>
        <p:guide pos="295"/>
        <p:guide orient="horz" pos="981"/>
        <p:guide orient="horz" pos="1207"/>
        <p:guide pos="5420"/>
        <p:guide orient="horz" pos="754"/>
        <p:guide orient="horz" pos="2160"/>
        <p:guide orient="horz" pos="4065"/>
        <p:guide orient="horz" pos="799"/>
        <p:guide pos="249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52" y="-102"/>
      </p:cViewPr>
      <p:guideLst>
        <p:guide orient="horz" pos="3127"/>
        <p:guide pos="2141"/>
        <p:guide orient="horz" pos="3110"/>
        <p:guide pos="2124"/>
        <p:guide orient="horz" pos="3144"/>
        <p:guide pos="215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72" cy="496412"/>
          </a:xfrm>
          <a:prstGeom prst="rect">
            <a:avLst/>
          </a:prstGeom>
        </p:spPr>
        <p:txBody>
          <a:bodyPr vert="horz" lIns="92034" tIns="46017" rIns="92034" bIns="4601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02" y="1"/>
            <a:ext cx="2945072" cy="496412"/>
          </a:xfrm>
          <a:prstGeom prst="rect">
            <a:avLst/>
          </a:prstGeom>
        </p:spPr>
        <p:txBody>
          <a:bodyPr vert="horz" lIns="92034" tIns="46017" rIns="92034" bIns="46017" rtlCol="0"/>
          <a:lstStyle>
            <a:lvl1pPr algn="r">
              <a:defRPr sz="1200"/>
            </a:lvl1pPr>
          </a:lstStyle>
          <a:p>
            <a:fld id="{A5800666-161E-4F88-B46E-7A321D968BBE}" type="datetimeFigureOut">
              <a:rPr lang="ko-KR" altLang="en-US" smtClean="0"/>
              <a:t>2021-03-27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5072" cy="496411"/>
          </a:xfrm>
          <a:prstGeom prst="rect">
            <a:avLst/>
          </a:prstGeom>
        </p:spPr>
        <p:txBody>
          <a:bodyPr vert="horz" lIns="92034" tIns="46017" rIns="92034" bIns="4601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02" y="9428630"/>
            <a:ext cx="2945072" cy="496411"/>
          </a:xfrm>
          <a:prstGeom prst="rect">
            <a:avLst/>
          </a:prstGeom>
        </p:spPr>
        <p:txBody>
          <a:bodyPr vert="horz" lIns="92034" tIns="46017" rIns="92034" bIns="46017" rtlCol="0" anchor="b"/>
          <a:lstStyle>
            <a:lvl1pPr algn="r">
              <a:defRPr sz="1200"/>
            </a:lvl1pPr>
          </a:lstStyle>
          <a:p>
            <a:fld id="{575A964C-762D-4172-BC15-6322CB80ED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377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46747E-0E59-40B8-A59A-DBADFC08EC62}" type="datetimeFigureOut">
              <a:rPr lang="ko-KR" altLang="en-US"/>
              <a:pPr>
                <a:defRPr/>
              </a:pPr>
              <a:t>2021-03-27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5710"/>
            <a:ext cx="5438775" cy="4466510"/>
          </a:xfrm>
          <a:prstGeom prst="rect">
            <a:avLst/>
          </a:prstGeom>
        </p:spPr>
        <p:txBody>
          <a:bodyPr vert="horz" lIns="91417" tIns="45708" rIns="91417" bIns="4570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4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4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CCA8A1-997D-4744-A01F-6650F7AC6AF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06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66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9670"/>
            <a:ext cx="91440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7"/>
            <a:ext cx="9144000" cy="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97646"/>
            <a:ext cx="6552728" cy="611984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9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34925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FA87E56B-367B-4E2E-BF70-56D7742B7593}" type="slidenum">
              <a:rPr lang="ko-KR" altLang="en-US" sz="1400" smtClean="0">
                <a:latin typeface="+mn-ea"/>
                <a:ea typeface="+mn-ea"/>
              </a:rPr>
              <a:pPr>
                <a:defRPr/>
              </a:pPr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7" name="Rectangle 1"/>
          <p:cNvSpPr>
            <a:spLocks noChangeArrowheads="1"/>
          </p:cNvSpPr>
          <p:nvPr userDrawn="1"/>
        </p:nvSpPr>
        <p:spPr bwMode="auto">
          <a:xfrm>
            <a:off x="6248166" y="6524519"/>
            <a:ext cx="2932346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숭실대학교 대학원 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0" y="891786"/>
            <a:ext cx="914400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22" name="직사각형 21"/>
          <p:cNvSpPr/>
          <p:nvPr userDrawn="1"/>
        </p:nvSpPr>
        <p:spPr bwMode="auto">
          <a:xfrm>
            <a:off x="0" y="891786"/>
            <a:ext cx="914400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2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86ADBB-0A9F-45F1-9F57-056365E6874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4699415" y="5253007"/>
            <a:ext cx="4444585" cy="11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숭실대학교 대학원 경영학과</a:t>
            </a:r>
            <a:endParaRPr kumimoji="0"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지도교수</a:t>
            </a: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안태호 </a:t>
            </a:r>
            <a:endParaRPr kumimoji="0"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박사과정</a:t>
            </a: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김종출</a:t>
            </a:r>
            <a:endParaRPr kumimoji="0"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 bwMode="auto">
          <a:xfrm>
            <a:off x="395536" y="1268760"/>
            <a:ext cx="82809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2400" b="1" dirty="0" err="1"/>
              <a:t>공중급유가</a:t>
            </a:r>
            <a:r>
              <a:rPr lang="ko-KR" altLang="en-US" sz="2400" b="1" dirty="0"/>
              <a:t> 가능한 전투기의 무장 조합 최적화 문제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83162" y="387224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2021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27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588" y="164257"/>
            <a:ext cx="161808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[ Proposal ]</a:t>
            </a:r>
          </a:p>
        </p:txBody>
      </p:sp>
    </p:spTree>
    <p:extLst>
      <p:ext uri="{BB962C8B-B14F-4D97-AF65-F5344CB8AC3E}">
        <p14:creationId xmlns:p14="http://schemas.microsoft.com/office/powerpoint/2010/main" val="205492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4"/>
          <p:cNvCxnSpPr/>
          <p:nvPr/>
        </p:nvCxnSpPr>
        <p:spPr>
          <a:xfrm>
            <a:off x="1115617" y="2492896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>
            <a:off x="4860033" y="2186552"/>
            <a:ext cx="0" cy="81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4932039" y="2165955"/>
            <a:ext cx="396043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2.1 Knapsack Problem </a:t>
            </a:r>
            <a:r>
              <a:rPr lang="ko-KR" altLang="en-US" sz="1600" b="1" dirty="0">
                <a:latin typeface="+mn-ea"/>
                <a:ea typeface="+mn-ea"/>
              </a:rPr>
              <a:t>관련 선행연구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2.2 RCPSP</a:t>
            </a:r>
            <a:r>
              <a:rPr lang="ko-KR" altLang="en-US" sz="1600" b="1" dirty="0">
                <a:latin typeface="+mn-ea"/>
                <a:ea typeface="+mn-ea"/>
              </a:rPr>
              <a:t> 관련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선행연구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2.3 </a:t>
            </a:r>
            <a:r>
              <a:rPr lang="ko-KR" altLang="en-US" sz="1600" b="1" dirty="0">
                <a:latin typeface="+mn-ea"/>
                <a:ea typeface="+mn-ea"/>
              </a:rPr>
              <a:t>복합무기체계 운영 관련 선행연구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563" y="1268760"/>
            <a:ext cx="2565126" cy="4303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알고리즘 약술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83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2</a:t>
            </a:r>
            <a:r>
              <a:rPr lang="ko-KR" altLang="en-US" sz="2400" dirty="0">
                <a:latin typeface="+mn-ea"/>
                <a:ea typeface="+mn-ea"/>
              </a:rPr>
              <a:t>장  이론적 배경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5508625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2.1 Knapsack Problem</a:t>
            </a:r>
            <a:r>
              <a:rPr lang="ko-KR" altLang="en-US" sz="2000" b="1" dirty="0">
                <a:solidFill>
                  <a:schemeClr val="bg1"/>
                </a:solidFill>
              </a:rPr>
              <a:t> 관련 선행연구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775" y="1204320"/>
            <a:ext cx="842645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Knapsack Problem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개요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수용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자원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에 한계가 있는 배낭에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n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개의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Item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을 담는 의사결정 문제 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kumimoji="0" lang="en-US" altLang="ko-KR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    (PM BOK guide, 2017)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본 연구에서는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0-1 Knapsack(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분할 불가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) Problem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으로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Bounded,</a:t>
            </a:r>
            <a:r>
              <a:rPr kumimoji="0" lang="en-US" altLang="ko-KR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Multiple-choice Knapsack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알고리즘 등을 적용</a:t>
            </a:r>
            <a:r>
              <a:rPr kumimoji="0" lang="ko-KR" altLang="en-US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하여 시뮬레이션</a:t>
            </a:r>
            <a:endParaRPr kumimoji="0" lang="en-US" altLang="ko-KR" b="0" i="0" u="none" strike="noStrike" kern="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1"/>
            <a:r>
              <a:rPr kumimoji="0" lang="en-US" altLang="ko-KR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    </a:t>
            </a:r>
            <a:endParaRPr kumimoji="0" lang="en-US" altLang="ko-KR" b="0" i="0" u="none" strike="noStrike" kern="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정수 선형계획법을 적용한 연구에서 </a:t>
            </a:r>
            <a:r>
              <a:rPr lang="en-US" altLang="ko-KR" dirty="0">
                <a:latin typeface="+mn-ea"/>
                <a:ea typeface="+mn-ea"/>
              </a:rPr>
              <a:t>NP-hard </a:t>
            </a:r>
            <a:r>
              <a:rPr lang="ko-KR" altLang="en-US" dirty="0">
                <a:latin typeface="+mn-ea"/>
                <a:ea typeface="+mn-ea"/>
              </a:rPr>
              <a:t>문제를 직접적으로 다루는 것은 연산 시간의 증가로 현실적이지 않으므로 휴리스틱 기법을 사용하는 것이   현실적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Ahn</a:t>
            </a:r>
            <a:r>
              <a:rPr lang="en-US" altLang="ko-KR" dirty="0">
                <a:latin typeface="+mn-ea"/>
                <a:ea typeface="+mn-ea"/>
              </a:rPr>
              <a:t> T. 1998)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150" dirty="0">
                <a:latin typeface="+mn-ea"/>
                <a:ea typeface="+mn-ea"/>
              </a:rPr>
              <a:t>일반적으로 </a:t>
            </a:r>
            <a:r>
              <a:rPr lang="en-US" altLang="ko-KR" spc="-150" dirty="0">
                <a:latin typeface="+mn-ea"/>
                <a:ea typeface="+mn-ea"/>
              </a:rPr>
              <a:t>MCKP(Multiple-choice</a:t>
            </a:r>
            <a:r>
              <a:rPr lang="ko-KR" altLang="en-US" spc="-150" dirty="0">
                <a:latin typeface="+mn-ea"/>
                <a:ea typeface="+mn-ea"/>
              </a:rPr>
              <a:t> </a:t>
            </a:r>
            <a:r>
              <a:rPr lang="en-US" altLang="ko-KR" spc="-150" dirty="0">
                <a:latin typeface="+mn-ea"/>
                <a:ea typeface="+mn-ea"/>
              </a:rPr>
              <a:t>Knapsack problem)</a:t>
            </a:r>
            <a:r>
              <a:rPr lang="ko-KR" altLang="en-US" spc="-150" dirty="0">
                <a:latin typeface="+mn-ea"/>
                <a:ea typeface="+mn-ea"/>
              </a:rPr>
              <a:t>의 경우 해 영역의 </a:t>
            </a:r>
            <a:r>
              <a:rPr lang="ko-KR" altLang="en-US" dirty="0">
                <a:latin typeface="+mn-ea"/>
                <a:ea typeface="+mn-ea"/>
              </a:rPr>
              <a:t>크기가 커지면 최적해 산출에 소요되는 연산 시간 역시 급증하게 되어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NP-Hard </a:t>
            </a:r>
            <a:r>
              <a:rPr lang="ko-KR" altLang="en-US" dirty="0">
                <a:latin typeface="+mn-ea"/>
                <a:ea typeface="+mn-ea"/>
              </a:rPr>
              <a:t>최적화 문제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Xiong</a:t>
            </a:r>
            <a:r>
              <a:rPr lang="en-US" altLang="ko-KR" dirty="0">
                <a:latin typeface="+mn-ea"/>
                <a:ea typeface="+mn-ea"/>
              </a:rPr>
              <a:t> Xiao-</a:t>
            </a:r>
            <a:r>
              <a:rPr lang="en-US" altLang="ko-KR" dirty="0" err="1">
                <a:latin typeface="+mn-ea"/>
                <a:ea typeface="+mn-ea"/>
              </a:rPr>
              <a:t>hua</a:t>
            </a:r>
            <a:r>
              <a:rPr lang="en-US" altLang="ko-KR" dirty="0">
                <a:latin typeface="+mn-ea"/>
                <a:ea typeface="+mn-ea"/>
              </a:rPr>
              <a:t>, 2010)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59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2</a:t>
            </a:r>
            <a:r>
              <a:rPr lang="ko-KR" altLang="en-US" sz="2400" dirty="0">
                <a:latin typeface="+mn-ea"/>
                <a:ea typeface="+mn-ea"/>
              </a:rPr>
              <a:t>장  이론적 배경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5508625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2.2 RCPSP</a:t>
            </a:r>
            <a:r>
              <a:rPr lang="ko-KR" altLang="en-US" sz="2000" b="1" dirty="0">
                <a:solidFill>
                  <a:schemeClr val="bg1"/>
                </a:solidFill>
              </a:rPr>
              <a:t> 관련 선행연구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775" y="1204320"/>
            <a:ext cx="8426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1960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년대부터 연구되어 왔으며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NP-Hard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문제로 그 해결방법은 휴리스틱이 </a:t>
            </a:r>
            <a:r>
              <a:rPr lang="ko-KR" altLang="en-US" dirty="0">
                <a:latin typeface="+mn-ea"/>
                <a:ea typeface="+mn-ea"/>
              </a:rPr>
              <a:t>적절</a:t>
            </a:r>
            <a:r>
              <a:rPr lang="en-US" altLang="ko-KR" dirty="0">
                <a:latin typeface="+mn-ea"/>
                <a:ea typeface="+mn-ea"/>
              </a:rPr>
              <a:t> (Davis,1971,  Pellerin, 2019)</a:t>
            </a:r>
          </a:p>
          <a:p>
            <a:pPr marL="285750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endParaRPr lang="en-US" altLang="ko-KR" dirty="0">
              <a:latin typeface="+mn-ea"/>
              <a:ea typeface="+mn-ea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자원 제약을 고려한 프로젝트 일정계획에서 선행활동의 품질영향계수가 후행활동에 미치는 문제를 해결하기 위한 최적화 방안을 휴리스틱 알고리즘으로 설명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18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김갑식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2016)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  <a:ea typeface="+mn-ea"/>
              </a:rPr>
              <a:t>RCPSP</a:t>
            </a:r>
            <a:r>
              <a:rPr lang="ko-KR" altLang="en-US" dirty="0">
                <a:latin typeface="+mn-ea"/>
                <a:ea typeface="+mn-ea"/>
              </a:rPr>
              <a:t> 알고리즘에서 재작업을 적용하는 것이 적용되지 않는 알고리즘으로  작성된 일정보다 동일한 실험조건하에서 더 좋은 결과를 얻음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 err="1">
                <a:latin typeface="+mn-ea"/>
                <a:ea typeface="+mn-ea"/>
              </a:rPr>
              <a:t>백인섭</a:t>
            </a:r>
            <a:r>
              <a:rPr lang="en-US" altLang="ko-KR" dirty="0">
                <a:latin typeface="+mn-ea"/>
                <a:ea typeface="+mn-ea"/>
              </a:rPr>
              <a:t>, 2020)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kumimoji="0" lang="en-US" altLang="ko-KR" i="0" u="none" strike="noStrike" kern="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ko-KR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RCPSP</a:t>
            </a:r>
            <a:r>
              <a:rPr kumimoji="0" lang="ko-KR" altLang="en-US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는 해 영역의 크기가 커지면 탐색에 소요되는 시간이 급증하는 전형적인 </a:t>
            </a:r>
            <a:r>
              <a:rPr kumimoji="0" lang="en-US" altLang="ko-KR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NP-Hard </a:t>
            </a:r>
            <a:r>
              <a:rPr kumimoji="0" lang="ko-KR" altLang="en-US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문제가 된다</a:t>
            </a:r>
            <a:r>
              <a:rPr kumimoji="0" lang="en-US" altLang="ko-KR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0" lang="en-US" altLang="ko-KR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NP-Hard</a:t>
            </a:r>
            <a:r>
              <a:rPr kumimoji="0" lang="ko-KR" altLang="en-US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에 속하는 문제는 현실적인 시간내에 우수한 해를 구하는 방법으로 휴리스틱 기법이 적절</a:t>
            </a:r>
            <a:r>
              <a:rPr kumimoji="0" lang="en-US" altLang="ko-KR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(2021, </a:t>
            </a:r>
            <a:r>
              <a:rPr kumimoji="0" lang="ko-KR" altLang="en-US" kern="0" spc="-150" dirty="0" err="1">
                <a:solidFill>
                  <a:sysClr val="windowText" lastClr="000000"/>
                </a:solidFill>
                <a:latin typeface="+mn-ea"/>
                <a:ea typeface="+mn-ea"/>
              </a:rPr>
              <a:t>조윤재</a:t>
            </a:r>
            <a:r>
              <a:rPr kumimoji="0" lang="en-US" altLang="ko-KR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endParaRPr kumimoji="0" lang="en-US" altLang="ko-KR" i="0" u="none" strike="noStrike" kern="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8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2</a:t>
            </a:r>
            <a:r>
              <a:rPr lang="ko-KR" altLang="en-US" sz="2400" dirty="0">
                <a:latin typeface="+mn-ea"/>
                <a:ea typeface="+mn-ea"/>
              </a:rPr>
              <a:t>장  이론적 배경</a:t>
            </a:r>
          </a:p>
        </p:txBody>
      </p:sp>
      <p:sp>
        <p:nvSpPr>
          <p:cNvPr id="31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572000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2.2 </a:t>
            </a:r>
            <a:r>
              <a:rPr lang="ko-KR" altLang="en-US" sz="2000" b="1" dirty="0">
                <a:solidFill>
                  <a:schemeClr val="bg1"/>
                </a:solidFill>
              </a:rPr>
              <a:t>복합무기체계 운영 관련 선행연구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022" y="1274440"/>
            <a:ext cx="8426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불확실한 전투현장에서 지휘관의 의사결정은 경험과 직관에 크게 좌우되며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제한된 자원을 효율적으로 할당해야 하는 문제가 발생될 경우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적정 전투력 투입과 관련된 의사결정은 지휘관의 경험에 따라 달라지므로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전투에 부정적 영향을 미침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노종원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2019)</a:t>
            </a: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Agent Based Modeling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을 활용한 공중급유기와 전투기의 연료 소모량 시뮬레이션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 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박세훈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, 2019)</a:t>
            </a: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lt"/>
              <a:ea typeface="+mn-ea"/>
            </a:endParaRPr>
          </a:p>
          <a:p>
            <a:pPr marL="285750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41338" algn="l"/>
              </a:tabLs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Loyal Wingman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과 같은 복합무기체계의 운용은 전투기의 효율성을 획기적으로 향상시킬 수 있으며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무인 자율 알고리즘을 활용한 데이터가 유인기 조종사와 지휘관의 실시간 의사결정 결과에 크게 영향을 미침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    (2016. USAFRL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Kris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lt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lt"/>
                <a:ea typeface="+mn-ea"/>
              </a:rPr>
              <a:t>Kearns)</a:t>
            </a:r>
          </a:p>
        </p:txBody>
      </p:sp>
    </p:spTree>
    <p:extLst>
      <p:ext uri="{BB962C8B-B14F-4D97-AF65-F5344CB8AC3E}">
        <p14:creationId xmlns:p14="http://schemas.microsoft.com/office/powerpoint/2010/main" val="345268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4"/>
          <p:cNvCxnSpPr/>
          <p:nvPr/>
        </p:nvCxnSpPr>
        <p:spPr>
          <a:xfrm>
            <a:off x="1115617" y="3104128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>
            <a:off x="4860033" y="2789577"/>
            <a:ext cx="0" cy="1301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4932040" y="2804735"/>
            <a:ext cx="295232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3.1 </a:t>
            </a:r>
            <a:r>
              <a:rPr lang="ko-KR" altLang="en-US" sz="1600" b="1" dirty="0">
                <a:latin typeface="+mn-ea"/>
                <a:ea typeface="+mn-ea"/>
              </a:rPr>
              <a:t>고려사항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3.2 </a:t>
            </a:r>
            <a:r>
              <a:rPr lang="ko-KR" altLang="en-US" sz="1600" b="1" dirty="0">
                <a:latin typeface="+mn-ea"/>
                <a:ea typeface="+mn-ea"/>
              </a:rPr>
              <a:t>모형의 수식화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563" y="1268760"/>
            <a:ext cx="3199405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장 수학적 모형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알고리즘 약술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28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3.1 </a:t>
            </a:r>
            <a:r>
              <a:rPr lang="ko-KR" altLang="en-US" sz="2000" b="1" dirty="0">
                <a:solidFill>
                  <a:schemeClr val="bg1"/>
                </a:solidFill>
              </a:rPr>
              <a:t>고려사항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B7038-EC09-4691-9BE9-8EF49E00B9C3}"/>
              </a:ext>
            </a:extLst>
          </p:cNvPr>
          <p:cNvSpPr txBox="1"/>
          <p:nvPr/>
        </p:nvSpPr>
        <p:spPr>
          <a:xfrm>
            <a:off x="198053" y="1124744"/>
            <a:ext cx="8747893" cy="5256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정의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16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공중급유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능력을 보유한 전투기들의 출격 상황이 발생했을 때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지휘관이 다음 사항을 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결정하기 위한 문제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출격 기지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출격 전투기의 종류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기종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와 수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전투기별 탑재 무장의 종류와 수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연료량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6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공중급유기별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탑재 연료량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전투기별 재급유 스케쥴 등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kumimoji="0" lang="en-US" altLang="ko-KR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342900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가정 및 제약사항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출격 전투기의 임무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기종별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탑재 가능 무장의 종류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무장 및 연료의 무게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최대 이륙중량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기지 및 임무지역에 관한 지리정보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작전 경로 및 반경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),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재급유 소요시간 및 전투기 및 무장의 운영에 따른 비용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(Cost)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등은 사전에 알려져 있다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600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전투기 탑재 무장과 연료 무게의 합은 최대 이륙중량을 초과할 수 없다</a:t>
            </a:r>
            <a:r>
              <a:rPr kumimoji="0" lang="en-US" altLang="ko-KR" sz="1600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800100" lvl="1" indent="-3429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전투기에 따라 탑재되는 무장의 종류와 탑재량 및 최대 중량은 제한이 있다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800100" lvl="1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무장의 단위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Item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은 분할되지 않는다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등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2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목적함수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계획된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임무를 완수하는데 소요되는 비용 최소화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572000" y="80712"/>
            <a:ext cx="4176464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</p:spTree>
    <p:extLst>
      <p:ext uri="{BB962C8B-B14F-4D97-AF65-F5344CB8AC3E}">
        <p14:creationId xmlns:p14="http://schemas.microsoft.com/office/powerpoint/2010/main" val="59084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99122" y="80712"/>
            <a:ext cx="4149342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31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572000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3.2 </a:t>
            </a:r>
            <a:r>
              <a:rPr lang="ko-KR" altLang="en-US" sz="2000" b="1" dirty="0">
                <a:solidFill>
                  <a:schemeClr val="bg1"/>
                </a:solidFill>
              </a:rPr>
              <a:t>모형의 수식화 </a:t>
            </a:r>
            <a:r>
              <a:rPr lang="en-US" altLang="ko-KR" sz="2000" b="1" dirty="0">
                <a:solidFill>
                  <a:schemeClr val="bg1"/>
                </a:solidFill>
              </a:rPr>
              <a:t>(1/4)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D6906-21EE-4987-B14F-3A33ABFF8A52}"/>
              </a:ext>
            </a:extLst>
          </p:cNvPr>
          <p:cNvSpPr txBox="1"/>
          <p:nvPr/>
        </p:nvSpPr>
        <p:spPr>
          <a:xfrm>
            <a:off x="12635" y="1031749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목적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8CDAA-CDBF-462B-9CB1-9FC0737E1C1B}"/>
                  </a:ext>
                </a:extLst>
              </p:cNvPr>
              <p:cNvSpPr txBox="1"/>
              <p:nvPr/>
            </p:nvSpPr>
            <p:spPr>
              <a:xfrm>
                <a:off x="858386" y="1340768"/>
                <a:ext cx="6737950" cy="838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(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8CDAA-CDBF-462B-9CB1-9FC0737E1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86" y="1340768"/>
                <a:ext cx="6737950" cy="838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8D85063-8675-4A50-9F8B-744576DE0FBC}"/>
              </a:ext>
            </a:extLst>
          </p:cNvPr>
          <p:cNvSpPr txBox="1"/>
          <p:nvPr/>
        </p:nvSpPr>
        <p:spPr>
          <a:xfrm>
            <a:off x="899592" y="2204864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계획된 작전 임무는 완수하면서 비용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실 운영비용 </a:t>
            </a:r>
            <a:r>
              <a:rPr lang="en-US" altLang="ko-KR" sz="1200" b="1" dirty="0">
                <a:latin typeface="+mn-ea"/>
                <a:ea typeface="+mn-ea"/>
              </a:rPr>
              <a:t>+ </a:t>
            </a:r>
            <a:r>
              <a:rPr lang="ko-KR" altLang="en-US" sz="1200" b="1" dirty="0">
                <a:latin typeface="+mn-ea"/>
                <a:ea typeface="+mn-ea"/>
              </a:rPr>
              <a:t>기회비용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을 최소화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E2924-3439-4C25-B3A8-3A81B309CF9E}"/>
              </a:ext>
            </a:extLst>
          </p:cNvPr>
          <p:cNvSpPr txBox="1"/>
          <p:nvPr/>
        </p:nvSpPr>
        <p:spPr>
          <a:xfrm>
            <a:off x="393440" y="2729149"/>
            <a:ext cx="8046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Subject to</a:t>
            </a:r>
          </a:p>
          <a:p>
            <a:endParaRPr lang="en-US" altLang="ko-KR" sz="14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이륙중량 제한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0263CB7-CEF4-4C17-A29F-92627E68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32C192-D837-4C16-80E0-31DD65AA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43" y="780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29DB73-8A76-4988-AD32-744DDB5B9B44}"/>
                  </a:ext>
                </a:extLst>
              </p:cNvPr>
              <p:cNvSpPr txBox="1"/>
              <p:nvPr/>
            </p:nvSpPr>
            <p:spPr>
              <a:xfrm>
                <a:off x="925151" y="3471265"/>
                <a:ext cx="7319257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𝑖𝑗𝑘𝑙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+ 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  <m:t>초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도연</m:t>
                              </m:r>
                              <m: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  <m:t>료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량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 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29DB73-8A76-4988-AD32-744DDB5B9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51" y="3471265"/>
                <a:ext cx="7319257" cy="605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6E9151E-8F75-499F-BAEC-6B9B0202F17A}"/>
              </a:ext>
            </a:extLst>
          </p:cNvPr>
          <p:cNvSpPr txBox="1"/>
          <p:nvPr/>
        </p:nvSpPr>
        <p:spPr>
          <a:xfrm>
            <a:off x="8648999" y="1444376"/>
            <a:ext cx="4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[1]</a:t>
            </a:r>
            <a:endParaRPr lang="ko-KR" altLang="en-US" sz="12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9D8844-EF3D-4EDB-8916-654519A6B884}"/>
                  </a:ext>
                </a:extLst>
              </p:cNvPr>
              <p:cNvSpPr txBox="1"/>
              <p:nvPr/>
            </p:nvSpPr>
            <p:spPr>
              <a:xfrm>
                <a:off x="827584" y="4149080"/>
                <a:ext cx="7632848" cy="476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+mn-ea"/>
                    <a:ea typeface="+mn-ea"/>
                  </a:rPr>
                  <a:t>출격하는 전투기의 무장과 </a:t>
                </a:r>
                <a:r>
                  <a:rPr lang="ko-KR" altLang="en-US" sz="1200" b="1" dirty="0" err="1">
                    <a:latin typeface="+mn-ea"/>
                    <a:ea typeface="+mn-ea"/>
                  </a:rPr>
                  <a:t>초도연료</a:t>
                </a:r>
                <a:r>
                  <a:rPr lang="ko-KR" altLang="en-US" sz="1200" b="1" dirty="0">
                    <a:latin typeface="+mn-ea"/>
                    <a:ea typeface="+mn-ea"/>
                  </a:rPr>
                  <a:t> 무게의 합은 </a:t>
                </a:r>
                <a:r>
                  <a:rPr lang="en-US" altLang="ko-KR" sz="1200" b="1" dirty="0">
                    <a:latin typeface="+mn-ea"/>
                    <a:ea typeface="+mn-ea"/>
                  </a:rPr>
                  <a:t>k</a:t>
                </a:r>
                <a:r>
                  <a:rPr lang="ko-KR" altLang="en-US" sz="1200" b="1" dirty="0">
                    <a:latin typeface="+mn-ea"/>
                    <a:ea typeface="+mn-ea"/>
                  </a:rPr>
                  <a:t>번째 전투기의 최대 이륙중량을 초과할 수 없다</a:t>
                </a:r>
                <a:r>
                  <a:rPr lang="en-US" altLang="ko-KR" sz="1200" b="1" dirty="0"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1200" b="1" dirty="0">
                    <a:latin typeface="+mn-ea"/>
                    <a:ea typeface="+mn-ea"/>
                  </a:rPr>
                  <a:t>출격하지 않는 전투기는 연료와 무장을 탑재하지 않는다</a:t>
                </a:r>
                <a:r>
                  <a:rPr lang="en-US" altLang="ko-KR" sz="1200" b="1" dirty="0">
                    <a:latin typeface="+mn-ea"/>
                    <a:ea typeface="+mn-ea"/>
                  </a:rPr>
                  <a:t>.(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ko-KR" altLang="en-US" sz="1200" b="1" dirty="0">
                    <a:latin typeface="+mn-ea"/>
                    <a:ea typeface="+mn-ea"/>
                  </a:rPr>
                  <a:t> </a:t>
                </a:r>
                <a:r>
                  <a:rPr lang="en-US" altLang="ko-KR" sz="1200" b="1" dirty="0">
                    <a:latin typeface="+mn-ea"/>
                    <a:ea typeface="+mn-ea"/>
                  </a:rPr>
                  <a:t>= 0)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9D8844-EF3D-4EDB-8916-654519A6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49080"/>
                <a:ext cx="7632848" cy="476541"/>
              </a:xfrm>
              <a:prstGeom prst="rect">
                <a:avLst/>
              </a:prstGeom>
              <a:blipFill>
                <a:blip r:embed="rId4"/>
                <a:stretch>
                  <a:fillRect l="-80" t="-1282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82D1EDA-FA3D-4A3C-98FC-794F28D85935}"/>
              </a:ext>
            </a:extLst>
          </p:cNvPr>
          <p:cNvSpPr txBox="1"/>
          <p:nvPr/>
        </p:nvSpPr>
        <p:spPr>
          <a:xfrm>
            <a:off x="393440" y="4820707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작전 임무 완수에 필요한 최소 무장 소요량 제한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E97862-EE79-428C-842E-9F81CCCB2EBA}"/>
                  </a:ext>
                </a:extLst>
              </p:cNvPr>
              <p:cNvSpPr txBox="1"/>
              <p:nvPr/>
            </p:nvSpPr>
            <p:spPr>
              <a:xfrm>
                <a:off x="1062288" y="5189668"/>
                <a:ext cx="8046216" cy="648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   ( 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𝑖𝑗𝑘𝑙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   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) 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작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효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과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달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성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할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있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소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무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수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량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E97862-EE79-428C-842E-9F81CCCB2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88" y="5189668"/>
                <a:ext cx="8046216" cy="648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17009B-EC7B-4103-94CE-BFAF10BE6562}"/>
              </a:ext>
            </a:extLst>
          </p:cNvPr>
          <p:cNvSpPr txBox="1"/>
          <p:nvPr/>
        </p:nvSpPr>
        <p:spPr>
          <a:xfrm>
            <a:off x="971600" y="5888305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작전에 투입되는 무장 종류별 숫자의 총합은 작전임무를 달성할 수 있는 최소 무장보다 커야 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139F30-80B2-4857-AD5A-4FB4151170E0}"/>
              </a:ext>
            </a:extLst>
          </p:cNvPr>
          <p:cNvSpPr txBox="1"/>
          <p:nvPr/>
        </p:nvSpPr>
        <p:spPr>
          <a:xfrm>
            <a:off x="8588223" y="3603467"/>
            <a:ext cx="4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[2]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C946DB-5433-4903-AF82-098F3121753C}"/>
              </a:ext>
            </a:extLst>
          </p:cNvPr>
          <p:cNvSpPr txBox="1"/>
          <p:nvPr/>
        </p:nvSpPr>
        <p:spPr>
          <a:xfrm>
            <a:off x="8648999" y="5321820"/>
            <a:ext cx="4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[3]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CCA4F-1ED1-49FB-B880-2D840A412E40}"/>
                  </a:ext>
                </a:extLst>
              </p:cNvPr>
              <p:cNvSpPr txBox="1"/>
              <p:nvPr/>
            </p:nvSpPr>
            <p:spPr>
              <a:xfrm>
                <a:off x="802640" y="1484784"/>
                <a:ext cx="73192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𝑗𝑙</m:t>
                        </m:r>
                      </m:sub>
                    </m:sSub>
                  </m:oMath>
                </a14:m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CCA4F-1ED1-49FB-B880-2D840A41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1484784"/>
                <a:ext cx="7319257" cy="299313"/>
              </a:xfrm>
              <a:prstGeom prst="rect">
                <a:avLst/>
              </a:prstGeom>
              <a:blipFill>
                <a:blip r:embed="rId2"/>
                <a:stretch>
                  <a:fillRect l="-16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EB1B0A-852E-4E38-9324-FCE9A84FBD4D}"/>
              </a:ext>
            </a:extLst>
          </p:cNvPr>
          <p:cNvSpPr txBox="1"/>
          <p:nvPr/>
        </p:nvSpPr>
        <p:spPr>
          <a:xfrm>
            <a:off x="899592" y="1821109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전투기 종류별로 탑재되는 무장의 숫자는 전투기 종류별 최대 탑재 숫자보다 작아야 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9A3AF-89B1-472E-8622-A5112AEFFA91}"/>
              </a:ext>
            </a:extLst>
          </p:cNvPr>
          <p:cNvSpPr txBox="1"/>
          <p:nvPr/>
        </p:nvSpPr>
        <p:spPr>
          <a:xfrm>
            <a:off x="393440" y="2348880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  <a:ea typeface="+mn-ea"/>
              </a:rPr>
              <a:t>기지별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 전투기 이륙 시간 조건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651B3-5B2B-4788-885D-EE50BE0F17F1}"/>
                  </a:ext>
                </a:extLst>
              </p:cNvPr>
              <p:cNvSpPr txBox="1"/>
              <p:nvPr/>
            </p:nvSpPr>
            <p:spPr>
              <a:xfrm>
                <a:off x="802640" y="2703858"/>
                <a:ext cx="8046216" cy="293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𝑇𝑎𝑘𝑒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𝑂𝑓𝑓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=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𝑇𝑎𝑘𝑒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𝑂𝑓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×  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  <m:sub/>
                        </m:sSub>
                      </m:e>
                      <m:sub/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651B3-5B2B-4788-885D-EE50BE0F1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2703858"/>
                <a:ext cx="8046216" cy="293094"/>
              </a:xfrm>
              <a:prstGeom prst="rect">
                <a:avLst/>
              </a:prstGeom>
              <a:blipFill>
                <a:blip r:embed="rId3"/>
                <a:stretch>
                  <a:fillRect l="-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BC862F1-0ABD-4EF9-A40F-212AE80F08B7}"/>
              </a:ext>
            </a:extLst>
          </p:cNvPr>
          <p:cNvSpPr txBox="1"/>
          <p:nvPr/>
        </p:nvSpPr>
        <p:spPr>
          <a:xfrm>
            <a:off x="784384" y="3021337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작전에 투입되는 전투기의 이륙시간은 기지별로 동일한 것으로 간주한다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85B4-370F-4C09-9A2F-0AD22ECB7E2F}"/>
              </a:ext>
            </a:extLst>
          </p:cNvPr>
          <p:cNvSpPr txBox="1"/>
          <p:nvPr/>
        </p:nvSpPr>
        <p:spPr>
          <a:xfrm>
            <a:off x="393440" y="1226100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전투기 종류별 탑재 무기 종류의 제한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8F14B-5980-49AE-A61F-E97BF80B525C}"/>
              </a:ext>
            </a:extLst>
          </p:cNvPr>
          <p:cNvSpPr txBox="1"/>
          <p:nvPr/>
        </p:nvSpPr>
        <p:spPr>
          <a:xfrm>
            <a:off x="8516215" y="1445543"/>
            <a:ext cx="4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[4]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A0C2F-F7DB-4F57-A263-27AE81AFAABE}"/>
              </a:ext>
            </a:extLst>
          </p:cNvPr>
          <p:cNvSpPr txBox="1"/>
          <p:nvPr/>
        </p:nvSpPr>
        <p:spPr>
          <a:xfrm>
            <a:off x="393440" y="3524894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  <a:ea typeface="+mn-ea"/>
              </a:rPr>
              <a:t>기지별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 전투기 착륙 시간 조건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F875D7-30E9-4FEB-A6DD-12C0B23D89A7}"/>
                  </a:ext>
                </a:extLst>
              </p:cNvPr>
              <p:cNvSpPr txBox="1"/>
              <p:nvPr/>
            </p:nvSpPr>
            <p:spPr>
              <a:xfrm>
                <a:off x="802640" y="3893855"/>
                <a:ext cx="8046216" cy="293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𝐿𝑎𝑛𝑑𝑖𝑛𝑔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=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𝐿𝑎𝑛𝑑𝑖𝑛𝑔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×   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  <m:sub/>
                        </m:sSub>
                      </m:e>
                      <m:sub/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F875D7-30E9-4FEB-A6DD-12C0B23D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3893855"/>
                <a:ext cx="8046216" cy="293094"/>
              </a:xfrm>
              <a:prstGeom prst="rect">
                <a:avLst/>
              </a:prstGeom>
              <a:blipFill>
                <a:blip r:embed="rId4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5D44AD-3EC2-4FEF-A38A-0193500615FA}"/>
              </a:ext>
            </a:extLst>
          </p:cNvPr>
          <p:cNvSpPr txBox="1"/>
          <p:nvPr/>
        </p:nvSpPr>
        <p:spPr>
          <a:xfrm>
            <a:off x="784384" y="4197351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작전에 투입되는 전투기의 착륙시간은 기지별로 동일한 것으로 간주한다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6F376-B5D4-44DC-858E-81E73DCF6076}"/>
              </a:ext>
            </a:extLst>
          </p:cNvPr>
          <p:cNvSpPr txBox="1"/>
          <p:nvPr/>
        </p:nvSpPr>
        <p:spPr>
          <a:xfrm>
            <a:off x="393440" y="4650185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재급유 가능 시간대 제한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6847FA-1151-46AA-ABF9-A509206F3867}"/>
                  </a:ext>
                </a:extLst>
              </p:cNvPr>
              <p:cNvSpPr txBox="1"/>
              <p:nvPr/>
            </p:nvSpPr>
            <p:spPr>
              <a:xfrm>
                <a:off x="784384" y="5322642"/>
                <a:ext cx="763284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번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투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기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번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재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급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작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간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은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초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투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기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재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급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번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보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뒤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여야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6847FA-1151-46AA-ABF9-A509206F3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4" y="5322642"/>
                <a:ext cx="7632848" cy="31181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제목 2">
            <a:extLst>
              <a:ext uri="{FF2B5EF4-FFF2-40B4-BE49-F238E27FC236}">
                <a16:creationId xmlns:a16="http://schemas.microsoft.com/office/drawing/2014/main" id="{24395835-2901-4881-970F-67C12EAB9DC8}"/>
              </a:ext>
            </a:extLst>
          </p:cNvPr>
          <p:cNvSpPr txBox="1">
            <a:spLocks/>
          </p:cNvSpPr>
          <p:nvPr/>
        </p:nvSpPr>
        <p:spPr bwMode="auto">
          <a:xfrm>
            <a:off x="4599122" y="80712"/>
            <a:ext cx="4149342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sz="2400">
                <a:latin typeface="+mn-ea"/>
                <a:ea typeface="+mn-ea"/>
              </a:rPr>
              <a:t>제</a:t>
            </a:r>
            <a:r>
              <a:rPr kumimoji="0" lang="en-US" altLang="ko-KR" sz="2400">
                <a:latin typeface="+mn-ea"/>
                <a:ea typeface="+mn-ea"/>
              </a:rPr>
              <a:t>3</a:t>
            </a:r>
            <a:r>
              <a:rPr kumimoji="0" lang="ko-KR" altLang="en-US" sz="2400">
                <a:latin typeface="+mn-ea"/>
                <a:ea typeface="+mn-ea"/>
              </a:rPr>
              <a:t>장  수학적 모델</a:t>
            </a: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E8F20152-4072-4642-8D6A-BB7D3BC6F26C}"/>
              </a:ext>
            </a:extLst>
          </p:cNvPr>
          <p:cNvSpPr txBox="1">
            <a:spLocks/>
          </p:cNvSpPr>
          <p:nvPr/>
        </p:nvSpPr>
        <p:spPr bwMode="auto">
          <a:xfrm>
            <a:off x="0" y="404664"/>
            <a:ext cx="4572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3.2 </a:t>
            </a:r>
            <a:r>
              <a:rPr kumimoji="0" lang="ko-KR" altLang="en-US" sz="2000" b="1" dirty="0">
                <a:solidFill>
                  <a:schemeClr val="bg1"/>
                </a:solidFill>
              </a:rPr>
              <a:t>모형의 수식화</a:t>
            </a:r>
            <a:r>
              <a:rPr kumimoji="0" lang="en-US" altLang="ko-KR" sz="2000" b="1" dirty="0">
                <a:solidFill>
                  <a:schemeClr val="bg1"/>
                </a:solidFill>
              </a:rPr>
              <a:t>(2/4)</a:t>
            </a:r>
            <a:endParaRPr kumimoji="0"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3B43212-11BE-449A-8DCA-8AC149DA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43" y="780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59D32E-46B3-43A0-84FC-0A25C5FB3D70}"/>
                  </a:ext>
                </a:extLst>
              </p:cNvPr>
              <p:cNvSpPr txBox="1"/>
              <p:nvPr/>
            </p:nvSpPr>
            <p:spPr>
              <a:xfrm>
                <a:off x="802640" y="4957962"/>
                <a:ext cx="73192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𝑅𝑒𝑓𝑢𝑒𝑙𝑖𝑛𝑔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ko-KR" altLang="en-US" dirty="0"/>
                  <a:t>            </a:t>
                </a:r>
                <a:r>
                  <a:rPr lang="en-US" altLang="ko-KR" dirty="0"/>
                  <a:t>(</a:t>
                </a:r>
                <a:r>
                  <a:rPr lang="ko-KR" altLang="en-US" sz="1400" dirty="0" err="1"/>
                  <a:t>공중급유</a:t>
                </a:r>
                <a:r>
                  <a:rPr lang="ko-KR" altLang="en-US" sz="1400" dirty="0"/>
                  <a:t> 시작시간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59D32E-46B3-43A0-84FC-0A25C5FB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4957962"/>
                <a:ext cx="7319257" cy="299313"/>
              </a:xfrm>
              <a:prstGeom prst="rect">
                <a:avLst/>
              </a:prstGeom>
              <a:blipFill>
                <a:blip r:embed="rId6"/>
                <a:stretch>
                  <a:fillRect l="-167" t="-32653" b="-34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4A9094-9C41-47A1-BC53-F81436A0AE34}"/>
                  </a:ext>
                </a:extLst>
              </p:cNvPr>
              <p:cNvSpPr txBox="1"/>
              <p:nvPr/>
            </p:nvSpPr>
            <p:spPr>
              <a:xfrm>
                <a:off x="784384" y="6064506"/>
                <a:ext cx="7632848" cy="314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번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투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기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번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재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급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종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료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간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은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전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투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기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재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급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번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보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앞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이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어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  <a:ea typeface="+mn-ea"/>
                        </a:rPr>
                        <m:t>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+mn-ea"/>
                        </a:rPr>
                        <m:t>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4A9094-9C41-47A1-BC53-F81436A0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4" y="6064506"/>
                <a:ext cx="7632848" cy="314189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236881-E6EA-4E6D-9567-0001DF88E316}"/>
                  </a:ext>
                </a:extLst>
              </p:cNvPr>
              <p:cNvSpPr txBox="1"/>
              <p:nvPr/>
            </p:nvSpPr>
            <p:spPr>
              <a:xfrm>
                <a:off x="802640" y="5699826"/>
                <a:ext cx="73192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𝑅𝑒𝑓𝑢𝑒𝑙𝑖𝑛𝑔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ko-KR" altLang="en-US" dirty="0"/>
                  <a:t>            </a:t>
                </a:r>
                <a:r>
                  <a:rPr lang="en-US" altLang="ko-KR" dirty="0"/>
                  <a:t>(</a:t>
                </a:r>
                <a:r>
                  <a:rPr lang="ko-KR" altLang="en-US" sz="1400" dirty="0" err="1"/>
                  <a:t>공중급유</a:t>
                </a:r>
                <a:r>
                  <a:rPr lang="ko-KR" altLang="en-US" sz="1400" dirty="0"/>
                  <a:t> 종료시간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236881-E6EA-4E6D-9567-0001DF88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5699826"/>
                <a:ext cx="7319257" cy="299313"/>
              </a:xfrm>
              <a:prstGeom prst="rect">
                <a:avLst/>
              </a:prstGeom>
              <a:blipFill>
                <a:blip r:embed="rId8"/>
                <a:stretch>
                  <a:fillRect l="-167" t="-32653" b="-34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A8C52CB-CB5C-4F49-9258-50195CC1F456}"/>
              </a:ext>
            </a:extLst>
          </p:cNvPr>
          <p:cNvSpPr txBox="1"/>
          <p:nvPr/>
        </p:nvSpPr>
        <p:spPr>
          <a:xfrm>
            <a:off x="8522799" y="2199898"/>
            <a:ext cx="65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[5]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0810F3-058B-4B48-90B7-DEE7BDD7D5CE}"/>
              </a:ext>
            </a:extLst>
          </p:cNvPr>
          <p:cNvSpPr txBox="1"/>
          <p:nvPr/>
        </p:nvSpPr>
        <p:spPr>
          <a:xfrm>
            <a:off x="8522799" y="3522495"/>
            <a:ext cx="65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[6]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84318-54BD-4413-81A1-BB0D199DAE26}"/>
              </a:ext>
            </a:extLst>
          </p:cNvPr>
          <p:cNvSpPr txBox="1"/>
          <p:nvPr/>
        </p:nvSpPr>
        <p:spPr>
          <a:xfrm>
            <a:off x="8522799" y="4619408"/>
            <a:ext cx="652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[7]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80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CCA4F-1ED1-49FB-B880-2D840A412E40}"/>
                  </a:ext>
                </a:extLst>
              </p:cNvPr>
              <p:cNvSpPr txBox="1"/>
              <p:nvPr/>
            </p:nvSpPr>
            <p:spPr>
              <a:xfrm>
                <a:off x="812800" y="1603033"/>
                <a:ext cx="7935664" cy="637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𝐿𝑎𝑛𝑑𝑖𝑛𝑔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 −[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𝑇𝑎𝑘𝑒𝑂𝑓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∀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1CCA4F-1ED1-49FB-B880-2D840A41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603033"/>
                <a:ext cx="7935664" cy="637995"/>
              </a:xfrm>
              <a:prstGeom prst="rect">
                <a:avLst/>
              </a:prstGeom>
              <a:blipFill>
                <a:blip r:embed="rId2"/>
                <a:stretch>
                  <a:fillRect l="-998" t="-952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EB1B0A-852E-4E38-9324-FCE9A84FBD4D}"/>
              </a:ext>
            </a:extLst>
          </p:cNvPr>
          <p:cNvSpPr txBox="1"/>
          <p:nvPr/>
        </p:nvSpPr>
        <p:spPr>
          <a:xfrm>
            <a:off x="827584" y="228790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착륙과 재급유에 필요한 최소 연료 가용시간은 무장탑재에 따른 연료 소모시간과 초도 탑재 연료 소모시간 보다는 적어야 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9A3AF-89B1-472E-8622-A5112AEFFA91}"/>
              </a:ext>
            </a:extLst>
          </p:cNvPr>
          <p:cNvSpPr txBox="1"/>
          <p:nvPr/>
        </p:nvSpPr>
        <p:spPr>
          <a:xfrm>
            <a:off x="393440" y="2905199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재급유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  <a:ea typeface="+mn-ea"/>
              </a:rPr>
              <a:t>순서별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 시간 제한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85B4-370F-4C09-9A2F-0AD22ECB7E2F}"/>
              </a:ext>
            </a:extLst>
          </p:cNvPr>
          <p:cNvSpPr txBox="1"/>
          <p:nvPr/>
        </p:nvSpPr>
        <p:spPr>
          <a:xfrm>
            <a:off x="393440" y="1226100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전투기 초도 재급유 시간 제한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8F14B-5980-49AE-A61F-E97BF80B525C}"/>
              </a:ext>
            </a:extLst>
          </p:cNvPr>
          <p:cNvSpPr txBox="1"/>
          <p:nvPr/>
        </p:nvSpPr>
        <p:spPr>
          <a:xfrm>
            <a:off x="8624719" y="1445543"/>
            <a:ext cx="4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[8]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A0C2F-F7DB-4F57-A263-27AE81AFAABE}"/>
              </a:ext>
            </a:extLst>
          </p:cNvPr>
          <p:cNvSpPr txBox="1"/>
          <p:nvPr/>
        </p:nvSpPr>
        <p:spPr>
          <a:xfrm>
            <a:off x="393440" y="4489375"/>
            <a:ext cx="804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     (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동시 급유 전투기 </a:t>
            </a:r>
            <a:r>
              <a:rPr lang="ko-KR" altLang="en-US" sz="1400" b="1" dirty="0" err="1">
                <a:solidFill>
                  <a:schemeClr val="accent1"/>
                </a:solidFill>
                <a:latin typeface="+mn-ea"/>
                <a:ea typeface="+mn-ea"/>
              </a:rPr>
              <a:t>댓수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 제한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D44AD-3EC2-4FEF-A38A-0193500615FA}"/>
                  </a:ext>
                </a:extLst>
              </p:cNvPr>
              <p:cNvSpPr txBox="1"/>
              <p:nvPr/>
            </p:nvSpPr>
            <p:spPr>
              <a:xfrm>
                <a:off x="784384" y="5600273"/>
                <a:ext cx="76328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+mn-ea"/>
                    <a:ea typeface="+mn-ea"/>
                  </a:rPr>
                  <a:t>시점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 dirty="0">
                    <a:latin typeface="+mn-ea"/>
                    <a:ea typeface="+mn-ea"/>
                  </a:rPr>
                  <a:t>에 동시에 급유할 수 있는 전투기의 수는 공중급유기의 동시 재급유 최대값을 초과할 수 없다</a:t>
                </a:r>
                <a:r>
                  <a:rPr lang="en-US" altLang="ko-KR" sz="1200" b="1" dirty="0">
                    <a:latin typeface="+mn-ea"/>
                    <a:ea typeface="+mn-ea"/>
                  </a:rPr>
                  <a:t>.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D44AD-3EC2-4FEF-A38A-01935006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4" y="5600273"/>
                <a:ext cx="7632848" cy="276999"/>
              </a:xfrm>
              <a:prstGeom prst="rect">
                <a:avLst/>
              </a:prstGeom>
              <a:blipFill>
                <a:blip r:embed="rId3"/>
                <a:stretch>
                  <a:fillRect l="-80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2C9DFD-AE44-4583-8C61-A813A09FC4C8}"/>
                  </a:ext>
                </a:extLst>
              </p:cNvPr>
              <p:cNvSpPr txBox="1"/>
              <p:nvPr/>
            </p:nvSpPr>
            <p:spPr>
              <a:xfrm>
                <a:off x="827584" y="3258062"/>
                <a:ext cx="7920880" cy="602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𝐿𝑎𝑛𝑑𝑖𝑛𝑔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𝑖𝑗𝑘𝑚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𝑖𝑗𝑘𝑚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) ]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  ×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∀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2C9DFD-AE44-4583-8C61-A813A09F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58062"/>
                <a:ext cx="7920880" cy="602986"/>
              </a:xfrm>
              <a:prstGeom prst="rect">
                <a:avLst/>
              </a:prstGeom>
              <a:blipFill>
                <a:blip r:embed="rId4"/>
                <a:stretch>
                  <a:fillRect l="-1078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162E8CC-29E0-4B77-902A-99835278C457}"/>
              </a:ext>
            </a:extLst>
          </p:cNvPr>
          <p:cNvSpPr txBox="1"/>
          <p:nvPr/>
        </p:nvSpPr>
        <p:spPr>
          <a:xfrm>
            <a:off x="808088" y="383143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재급유 간격간 시간은 무장 탑재에 따른 연료소모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재급유 잔량</a:t>
            </a:r>
            <a:r>
              <a:rPr lang="en-US" altLang="ko-KR" sz="1200" b="1" dirty="0">
                <a:latin typeface="+mn-ea"/>
                <a:ea typeface="+mn-ea"/>
              </a:rPr>
              <a:t>(Residual), </a:t>
            </a:r>
            <a:r>
              <a:rPr lang="ko-KR" altLang="en-US" sz="1200" b="1" dirty="0">
                <a:latin typeface="+mn-ea"/>
                <a:ea typeface="+mn-ea"/>
              </a:rPr>
              <a:t>재급유 연료에 의한 가용시간 보다 적어야 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248B3-056E-4C79-9025-BFDAA3DB8CEF}"/>
              </a:ext>
            </a:extLst>
          </p:cNvPr>
          <p:cNvSpPr txBox="1"/>
          <p:nvPr/>
        </p:nvSpPr>
        <p:spPr>
          <a:xfrm>
            <a:off x="8624719" y="2887785"/>
            <a:ext cx="4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[9]</a:t>
            </a:r>
            <a:endParaRPr lang="ko-KR" altLang="en-US" sz="12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DEF960-6C17-4C1B-A8AA-B9330D08029C}"/>
                  </a:ext>
                </a:extLst>
              </p:cNvPr>
              <p:cNvSpPr txBox="1"/>
              <p:nvPr/>
            </p:nvSpPr>
            <p:spPr>
              <a:xfrm>
                <a:off x="925151" y="4911169"/>
                <a:ext cx="7319257" cy="678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p>
                                <m:e/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sup>
                                <m:e/>
                              </m:nary>
                            </m:e>
                            <m:sub/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𝑖𝑗𝑘𝑡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DEF960-6C17-4C1B-A8AA-B9330D08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51" y="4911169"/>
                <a:ext cx="7319257" cy="678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제목 2">
            <a:extLst>
              <a:ext uri="{FF2B5EF4-FFF2-40B4-BE49-F238E27FC236}">
                <a16:creationId xmlns:a16="http://schemas.microsoft.com/office/drawing/2014/main" id="{D4F7CF77-886A-4747-AA63-F016623F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122" y="80712"/>
            <a:ext cx="4149342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92E97A3-CACE-44E2-A6B9-8CB09AE83F3F}"/>
              </a:ext>
            </a:extLst>
          </p:cNvPr>
          <p:cNvSpPr txBox="1">
            <a:spLocks/>
          </p:cNvSpPr>
          <p:nvPr/>
        </p:nvSpPr>
        <p:spPr bwMode="auto">
          <a:xfrm>
            <a:off x="0" y="404664"/>
            <a:ext cx="4572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3.2 </a:t>
            </a:r>
            <a:r>
              <a:rPr kumimoji="0" lang="ko-KR" altLang="en-US" sz="2000" b="1" dirty="0">
                <a:solidFill>
                  <a:schemeClr val="bg1"/>
                </a:solidFill>
              </a:rPr>
              <a:t>모형의 수식화</a:t>
            </a:r>
            <a:r>
              <a:rPr kumimoji="0" lang="en-US" altLang="ko-KR" sz="2000" b="1" dirty="0">
                <a:solidFill>
                  <a:schemeClr val="bg1"/>
                </a:solidFill>
              </a:rPr>
              <a:t>(3/4)</a:t>
            </a:r>
            <a:endParaRPr kumimoji="0"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02ECE0A-5BAB-446D-B38A-8E053CA41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815F47E-8D5B-437A-9E90-20529E04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43" y="780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05E48-21EF-4945-BE46-83B84A143099}"/>
              </a:ext>
            </a:extLst>
          </p:cNvPr>
          <p:cNvSpPr txBox="1"/>
          <p:nvPr/>
        </p:nvSpPr>
        <p:spPr>
          <a:xfrm>
            <a:off x="8460433" y="4384929"/>
            <a:ext cx="61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[10]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242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35E700-533D-4FB0-8DE6-604D1378487F}"/>
                  </a:ext>
                </a:extLst>
              </p:cNvPr>
              <p:cNvSpPr txBox="1"/>
              <p:nvPr/>
            </p:nvSpPr>
            <p:spPr>
              <a:xfrm>
                <a:off x="251520" y="1106064"/>
                <a:ext cx="7902200" cy="519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sz="1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Where,</a:t>
                </a:r>
              </a:p>
              <a:p>
                <a:pPr>
                  <a:lnSpc>
                    <a:spcPts val="2000"/>
                  </a:lnSpc>
                </a:pPr>
                <a:endParaRPr lang="en-US" altLang="ko-KR" sz="1400" b="1" dirty="0">
                  <a:solidFill>
                    <a:schemeClr val="accent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       :  </a:t>
                </a:r>
                <a:r>
                  <a:rPr lang="ko-KR" altLang="en-US" sz="1400" dirty="0">
                    <a:latin typeface="+mn-ea"/>
                    <a:ea typeface="+mn-ea"/>
                  </a:rPr>
                  <a:t>출격 전투기가 이륙하는 기지를 나타내는 </a:t>
                </a:r>
                <a:r>
                  <a:rPr lang="en-US" altLang="ko-KR" sz="1400" dirty="0">
                    <a:latin typeface="+mn-ea"/>
                    <a:ea typeface="+mn-ea"/>
                  </a:rPr>
                  <a:t>index,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= 1, 2,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       :  </a:t>
                </a:r>
                <a:r>
                  <a:rPr lang="ko-KR" altLang="en-US" sz="1400" dirty="0">
                    <a:latin typeface="+mn-ea"/>
                    <a:ea typeface="+mn-ea"/>
                  </a:rPr>
                  <a:t>출격 전투기의 종류</a:t>
                </a:r>
                <a:r>
                  <a:rPr lang="en-US" altLang="ko-KR" sz="1400" dirty="0">
                    <a:latin typeface="+mn-ea"/>
                    <a:ea typeface="+mn-ea"/>
                  </a:rPr>
                  <a:t>(Type)</a:t>
                </a:r>
                <a:r>
                  <a:rPr lang="ko-KR" altLang="en-US" sz="1400" dirty="0">
                    <a:latin typeface="+mn-ea"/>
                    <a:ea typeface="+mn-ea"/>
                  </a:rPr>
                  <a:t>을 나타내는 </a:t>
                </a:r>
                <a:r>
                  <a:rPr lang="en-US" altLang="ko-KR" sz="1400" dirty="0">
                    <a:latin typeface="+mn-ea"/>
                    <a:ea typeface="+mn-ea"/>
                  </a:rPr>
                  <a:t>index,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= 1, 2,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ko-KR" sz="1400" dirty="0">
                    <a:latin typeface="+mn-ea"/>
                    <a:ea typeface="+mn-ea"/>
                  </a:rPr>
                  <a:t>               (</a:t>
                </a:r>
                <a:r>
                  <a:rPr lang="ko-KR" altLang="en-US" sz="1400" dirty="0">
                    <a:latin typeface="+mn-ea"/>
                    <a:ea typeface="+mn-ea"/>
                  </a:rPr>
                  <a:t>본 연구에서는 </a:t>
                </a:r>
                <a:r>
                  <a:rPr lang="en-US" altLang="ko-KR" sz="1400" dirty="0">
                    <a:latin typeface="+mn-ea"/>
                    <a:ea typeface="+mn-ea"/>
                  </a:rPr>
                  <a:t>KF-16, F-15K, F-35A, FA-50  4</a:t>
                </a:r>
                <a:r>
                  <a:rPr lang="ko-KR" altLang="en-US" sz="1400" dirty="0">
                    <a:latin typeface="+mn-ea"/>
                    <a:ea typeface="+mn-ea"/>
                  </a:rPr>
                  <a:t>개 기종만을 적용</a:t>
                </a:r>
                <a:r>
                  <a:rPr lang="en-US" altLang="ko-KR" sz="1400" dirty="0">
                    <a:latin typeface="+mn-ea"/>
                    <a:ea typeface="+mn-ea"/>
                  </a:rPr>
                  <a:t>)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ko-KR" sz="1400" dirty="0">
                        <a:latin typeface="+mn-ea"/>
                      </a:rPr>
                      <m:t>          :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기지의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𝑇𝑦𝑝𝑒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중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번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출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격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전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투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= 1, 2,….,</a:t>
                </a:r>
                <a:r>
                  <a:rPr lang="en-US" altLang="ko-KR" sz="1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</a:t>
                </a:r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       :  </a:t>
                </a:r>
                <a:r>
                  <a:rPr lang="ko-KR" altLang="en-US" sz="1400" dirty="0">
                    <a:latin typeface="+mn-ea"/>
                    <a:ea typeface="+mn-ea"/>
                  </a:rPr>
                  <a:t>무장의 종류를 나타내는 </a:t>
                </a:r>
                <a:r>
                  <a:rPr lang="en-US" altLang="ko-KR" sz="1400" dirty="0">
                    <a:latin typeface="+mn-ea"/>
                    <a:ea typeface="+mn-ea"/>
                  </a:rPr>
                  <a:t>index 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= 1, 2,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      :  </a:t>
                </a:r>
                <a:r>
                  <a:rPr lang="ko-KR" altLang="en-US" sz="1400" dirty="0">
                    <a:latin typeface="+mn-ea"/>
                    <a:ea typeface="+mn-ea"/>
                  </a:rPr>
                  <a:t>재급유 순서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         :  </a:t>
                </a:r>
                <a:r>
                  <a:rPr lang="ko-KR" altLang="en-US" sz="1400" dirty="0">
                    <a:latin typeface="+mn-ea"/>
                  </a:rPr>
                  <a:t>재급유 시점</a:t>
                </a:r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       :  </a:t>
                </a:r>
                <a:r>
                  <a:rPr lang="en-US" altLang="ko-KR" sz="1400" dirty="0" err="1">
                    <a:latin typeface="+mn-ea"/>
                    <a:ea typeface="+mn-ea"/>
                  </a:rPr>
                  <a:t>i</a:t>
                </a:r>
                <a:r>
                  <a:rPr lang="en-US" altLang="ko-KR" sz="1400" dirty="0">
                    <a:latin typeface="+mn-ea"/>
                    <a:ea typeface="+mn-ea"/>
                  </a:rPr>
                  <a:t> </a:t>
                </a:r>
                <a:r>
                  <a:rPr lang="ko-KR" altLang="en-US" sz="1400" dirty="0">
                    <a:latin typeface="+mn-ea"/>
                    <a:ea typeface="+mn-ea"/>
                  </a:rPr>
                  <a:t>기지  </a:t>
                </a:r>
                <a:r>
                  <a:rPr lang="en-US" altLang="ko-KR" sz="1400" dirty="0">
                    <a:latin typeface="+mn-ea"/>
                    <a:ea typeface="+mn-ea"/>
                  </a:rPr>
                  <a:t>j</a:t>
                </a:r>
                <a:r>
                  <a:rPr lang="ko-KR" altLang="en-US" sz="1400" dirty="0">
                    <a:latin typeface="+mn-ea"/>
                    <a:ea typeface="+mn-ea"/>
                  </a:rPr>
                  <a:t> </a:t>
                </a:r>
                <a:r>
                  <a:rPr lang="en-US" altLang="ko-KR" sz="1400" dirty="0">
                    <a:latin typeface="+mn-ea"/>
                    <a:ea typeface="+mn-ea"/>
                  </a:rPr>
                  <a:t>Type</a:t>
                </a:r>
                <a:r>
                  <a:rPr lang="ko-KR" altLang="en-US" sz="1400" dirty="0">
                    <a:latin typeface="+mn-ea"/>
                    <a:ea typeface="+mn-ea"/>
                  </a:rPr>
                  <a:t>의 </a:t>
                </a:r>
                <a:r>
                  <a:rPr lang="en-US" altLang="ko-KR" sz="1400" dirty="0">
                    <a:latin typeface="+mn-ea"/>
                    <a:ea typeface="+mn-ea"/>
                  </a:rPr>
                  <a:t>k</a:t>
                </a:r>
                <a:r>
                  <a:rPr lang="ko-KR" altLang="en-US" sz="1400" dirty="0">
                    <a:latin typeface="+mn-ea"/>
                    <a:ea typeface="+mn-ea"/>
                  </a:rPr>
                  <a:t>번째 전투기 투입 여부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ko-KR" sz="14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                     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 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∀ 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    </a:t>
                </a:r>
                <a:r>
                  <a:rPr lang="en-US" altLang="ko-KR" sz="1400" dirty="0">
                    <a:latin typeface="+mn-ea"/>
                    <a:ea typeface="+mn-ea"/>
                  </a:rPr>
                  <a:t>:  </a:t>
                </a:r>
                <a:r>
                  <a:rPr lang="ko-KR" altLang="en-US" sz="1400" dirty="0">
                    <a:latin typeface="+mn-ea"/>
                    <a:ea typeface="+mn-ea"/>
                  </a:rPr>
                  <a:t>전투기</a:t>
                </a:r>
                <a:r>
                  <a:rPr lang="en-US" altLang="ko-KR" sz="14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𝑖𝑗𝑘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의</a:t>
                </a:r>
                <a:r>
                  <a:rPr lang="en-US" altLang="ko-KR" sz="1400" dirty="0">
                    <a:latin typeface="+mn-ea"/>
                    <a:ea typeface="+mn-ea"/>
                  </a:rPr>
                  <a:t> </a:t>
                </a:r>
                <a:r>
                  <a:rPr lang="ko-KR" altLang="en-US" sz="1400" dirty="0">
                    <a:latin typeface="+mn-ea"/>
                    <a:ea typeface="+mn-ea"/>
                  </a:rPr>
                  <a:t>무장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 수량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   :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번째 재급유 시작 시간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   :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번째 재급유 소요 시간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   :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번째 재급유 시작 시간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   :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번째 재급유 시작 시간의</a:t>
                </a:r>
                <a:r>
                  <a:rPr lang="en-US" altLang="ko-KR" sz="1400" dirty="0">
                    <a:latin typeface="+mn-ea"/>
                    <a:ea typeface="+mn-ea"/>
                  </a:rPr>
                  <a:t> </a:t>
                </a:r>
                <a:r>
                  <a:rPr lang="ko-KR" altLang="en-US" sz="1400" dirty="0">
                    <a:latin typeface="+mn-ea"/>
                    <a:ea typeface="+mn-ea"/>
                  </a:rPr>
                  <a:t>연료 잔량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   :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번째 재급유 연료량</a:t>
                </a: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𝑖𝑗𝑘𝑡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    :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점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급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받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을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항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공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기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:endParaRPr lang="ko-KR" altLang="en-US" sz="1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35E700-533D-4FB0-8DE6-604D1378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06064"/>
                <a:ext cx="7902200" cy="5197000"/>
              </a:xfrm>
              <a:prstGeom prst="rect">
                <a:avLst/>
              </a:prstGeom>
              <a:blipFill>
                <a:blip r:embed="rId2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제목 2">
            <a:extLst>
              <a:ext uri="{FF2B5EF4-FFF2-40B4-BE49-F238E27FC236}">
                <a16:creationId xmlns:a16="http://schemas.microsoft.com/office/drawing/2014/main" id="{D5B1C72C-6D24-4210-AB1A-212A9874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122" y="80712"/>
            <a:ext cx="4149342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9A66EF1C-BFAE-42E9-9808-2EAD5E2765E4}"/>
              </a:ext>
            </a:extLst>
          </p:cNvPr>
          <p:cNvSpPr txBox="1">
            <a:spLocks/>
          </p:cNvSpPr>
          <p:nvPr/>
        </p:nvSpPr>
        <p:spPr bwMode="auto">
          <a:xfrm>
            <a:off x="0" y="404664"/>
            <a:ext cx="4572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3.2 </a:t>
            </a:r>
            <a:r>
              <a:rPr kumimoji="0" lang="ko-KR" altLang="en-US" sz="2000" b="1" dirty="0">
                <a:solidFill>
                  <a:schemeClr val="bg1"/>
                </a:solidFill>
              </a:rPr>
              <a:t>모형의 수식화</a:t>
            </a:r>
            <a:r>
              <a:rPr kumimoji="0" lang="en-US" altLang="ko-KR" sz="2000" b="1" dirty="0">
                <a:solidFill>
                  <a:schemeClr val="bg1"/>
                </a:solidFill>
              </a:rPr>
              <a:t>(4/4)</a:t>
            </a:r>
            <a:endParaRPr kumimoji="0"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B4AB489-9842-4E4B-825D-8C0823EB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066368A-B850-42FC-9717-DACDBCA5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43" y="780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6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2"/>
          <p:cNvSpPr>
            <a:spLocks noGrp="1"/>
          </p:cNvSpPr>
          <p:nvPr>
            <p:ph type="title" idx="4294967295"/>
          </p:nvPr>
        </p:nvSpPr>
        <p:spPr>
          <a:xfrm>
            <a:off x="6660232" y="97897"/>
            <a:ext cx="2411760" cy="738815"/>
          </a:xfrm>
        </p:spPr>
        <p:txBody>
          <a:bodyPr/>
          <a:lstStyle/>
          <a:p>
            <a:pPr algn="r" eaLnBrk="1" hangingPunct="1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 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1844824"/>
            <a:ext cx="30243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이론적 배경 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수학적 모형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알고리즘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73557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4563" y="1268760"/>
            <a:ext cx="2308645" cy="4303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장 알고리즘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24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32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10A40-B5BE-429E-AA25-02646695BC22}"/>
              </a:ext>
            </a:extLst>
          </p:cNvPr>
          <p:cNvSpPr txBox="1"/>
          <p:nvPr/>
        </p:nvSpPr>
        <p:spPr>
          <a:xfrm>
            <a:off x="395536" y="1340768"/>
            <a:ext cx="79011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1.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가능해 생성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실행 가능한 무장과 연료의 조합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재급유 스케쥴을 생성한다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 Goto Step 2.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    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무장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연료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Knapsack Problem,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재급유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: RCPSP Problem)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2.  {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최적해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탐색 절차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모든 가능한 경우를 정확하게 탐색한다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Goto Step 3.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3.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진행여부 판단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미리 설정한 연산시간 또는 새로운 가능해 생성 제한 횟수를 초과 하였으면 종료한다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아니면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Times New Roman" panose="02020603050405020304" pitchFamily="18" charset="0"/>
              </a:rPr>
              <a:t>Goto Step 4.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Step 4. {Bound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초과 및 조건 충족 여부 판단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목적함수 값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제약 사항을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중촉하면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종료한다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아니면 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Goto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Step 1.</a:t>
            </a: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제</a:t>
            </a:r>
            <a:r>
              <a:rPr lang="en-US" altLang="ko-KR" sz="2400" dirty="0">
                <a:latin typeface="+mn-ea"/>
                <a:ea typeface="+mn-ea"/>
              </a:rPr>
              <a:t>4</a:t>
            </a:r>
            <a:r>
              <a:rPr lang="ko-KR" altLang="en-US" sz="2400" dirty="0"/>
              <a:t>장 알고리즘</a:t>
            </a:r>
          </a:p>
        </p:txBody>
      </p:sp>
    </p:spTree>
    <p:extLst>
      <p:ext uri="{BB962C8B-B14F-4D97-AF65-F5344CB8AC3E}">
        <p14:creationId xmlns:p14="http://schemas.microsoft.com/office/powerpoint/2010/main" val="63310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4563" y="1268760"/>
            <a:ext cx="25651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알고리즘 약술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099CFC9B-889B-4BBF-9D6F-3CACF070AC19}"/>
              </a:ext>
            </a:extLst>
          </p:cNvPr>
          <p:cNvCxnSpPr/>
          <p:nvPr/>
        </p:nvCxnSpPr>
        <p:spPr>
          <a:xfrm>
            <a:off x="1115616" y="4348628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5</a:t>
            </a:r>
            <a:r>
              <a:rPr lang="ko-KR" altLang="en-US" sz="2400" dirty="0">
                <a:latin typeface="+mn-ea"/>
                <a:ea typeface="+mn-ea"/>
              </a:rPr>
              <a:t>장  향후계획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ADF00-024E-4AD7-B026-65B1CE26E9D0}"/>
              </a:ext>
            </a:extLst>
          </p:cNvPr>
          <p:cNvSpPr/>
          <p:nvPr/>
        </p:nvSpPr>
        <p:spPr>
          <a:xfrm rot="5400000">
            <a:off x="954590" y="1917529"/>
            <a:ext cx="1045211" cy="933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갈매기형 수장 8">
            <a:extLst>
              <a:ext uri="{FF2B5EF4-FFF2-40B4-BE49-F238E27FC236}">
                <a16:creationId xmlns:a16="http://schemas.microsoft.com/office/drawing/2014/main" id="{900679C0-0369-487A-BE11-CF068DA3FA6F}"/>
              </a:ext>
            </a:extLst>
          </p:cNvPr>
          <p:cNvSpPr/>
          <p:nvPr/>
        </p:nvSpPr>
        <p:spPr>
          <a:xfrm rot="5400000">
            <a:off x="954590" y="3556764"/>
            <a:ext cx="1045211" cy="933699"/>
          </a:xfrm>
          <a:prstGeom prst="chevron">
            <a:avLst>
              <a:gd name="adj" fmla="val 194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A0C0D74C-B1A7-4E3C-8C54-E5EA19C39F55}"/>
              </a:ext>
            </a:extLst>
          </p:cNvPr>
          <p:cNvSpPr/>
          <p:nvPr/>
        </p:nvSpPr>
        <p:spPr>
          <a:xfrm rot="5400000">
            <a:off x="954590" y="2727577"/>
            <a:ext cx="1045211" cy="933699"/>
          </a:xfrm>
          <a:prstGeom prst="chevron">
            <a:avLst>
              <a:gd name="adj" fmla="val 194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D9837-50FE-4A7E-BAEC-09119D6A8FD4}"/>
              </a:ext>
            </a:extLst>
          </p:cNvPr>
          <p:cNvSpPr txBox="1"/>
          <p:nvPr/>
        </p:nvSpPr>
        <p:spPr>
          <a:xfrm>
            <a:off x="3128332" y="1977629"/>
            <a:ext cx="45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이론적 배경 보완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12BF-C4FB-48C0-AF63-ECA35368534B}"/>
              </a:ext>
            </a:extLst>
          </p:cNvPr>
          <p:cNvGrpSpPr/>
          <p:nvPr/>
        </p:nvGrpSpPr>
        <p:grpSpPr>
          <a:xfrm>
            <a:off x="1907704" y="2121876"/>
            <a:ext cx="634031" cy="107156"/>
            <a:chOff x="10072645" y="1763989"/>
            <a:chExt cx="845375" cy="14287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193D28-F0A8-4860-949C-E0E314120A0A}"/>
                </a:ext>
              </a:extLst>
            </p:cNvPr>
            <p:cNvSpPr/>
            <p:nvPr/>
          </p:nvSpPr>
          <p:spPr>
            <a:xfrm flipV="1">
              <a:off x="10775146" y="1763989"/>
              <a:ext cx="142874" cy="1428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FD9774A-F8B1-4250-BDED-B119F5A03E38}"/>
                </a:ext>
              </a:extLst>
            </p:cNvPr>
            <p:cNvCxnSpPr/>
            <p:nvPr/>
          </p:nvCxnSpPr>
          <p:spPr>
            <a:xfrm flipH="1">
              <a:off x="10072645" y="1835426"/>
              <a:ext cx="70250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A64C4-00D6-4968-A50A-3D9EE296CE77}"/>
              </a:ext>
            </a:extLst>
          </p:cNvPr>
          <p:cNvGrpSpPr/>
          <p:nvPr/>
        </p:nvGrpSpPr>
        <p:grpSpPr>
          <a:xfrm>
            <a:off x="1907704" y="3129477"/>
            <a:ext cx="634031" cy="107156"/>
            <a:chOff x="10072645" y="1763989"/>
            <a:chExt cx="845375" cy="14287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CF63196-3DFC-4CD0-824D-1ADD7F3D0D54}"/>
                </a:ext>
              </a:extLst>
            </p:cNvPr>
            <p:cNvSpPr/>
            <p:nvPr/>
          </p:nvSpPr>
          <p:spPr>
            <a:xfrm flipV="1">
              <a:off x="10775146" y="1763989"/>
              <a:ext cx="142874" cy="1428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9B6F91E-E025-49D0-8CEE-0C0DC6CBAA19}"/>
                </a:ext>
              </a:extLst>
            </p:cNvPr>
            <p:cNvCxnSpPr/>
            <p:nvPr/>
          </p:nvCxnSpPr>
          <p:spPr>
            <a:xfrm flipH="1">
              <a:off x="10072645" y="1835426"/>
              <a:ext cx="70250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0D2611-DD5F-4CE5-8F76-DBD135212A0B}"/>
              </a:ext>
            </a:extLst>
          </p:cNvPr>
          <p:cNvGrpSpPr/>
          <p:nvPr/>
        </p:nvGrpSpPr>
        <p:grpSpPr>
          <a:xfrm>
            <a:off x="1907704" y="4154816"/>
            <a:ext cx="634031" cy="107156"/>
            <a:chOff x="10072645" y="1763989"/>
            <a:chExt cx="845375" cy="14287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C25D05D-F9FA-4246-AA5D-2095DB7CA2FC}"/>
                </a:ext>
              </a:extLst>
            </p:cNvPr>
            <p:cNvSpPr/>
            <p:nvPr/>
          </p:nvSpPr>
          <p:spPr>
            <a:xfrm flipV="1">
              <a:off x="10775146" y="1763989"/>
              <a:ext cx="142874" cy="1428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553DB5-5FED-437F-AAA1-75FE1A1689DE}"/>
                </a:ext>
              </a:extLst>
            </p:cNvPr>
            <p:cNvCxnSpPr/>
            <p:nvPr/>
          </p:nvCxnSpPr>
          <p:spPr>
            <a:xfrm flipH="1">
              <a:off x="10072645" y="1835426"/>
              <a:ext cx="70250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FD55D888-C014-4269-ABDB-B4C0029E44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35329" y="2983010"/>
            <a:ext cx="490208" cy="508524"/>
          </a:xfrm>
          <a:custGeom>
            <a:avLst/>
            <a:gdLst>
              <a:gd name="T0" fmla="*/ 612 w 910"/>
              <a:gd name="T1" fmla="*/ 195 h 944"/>
              <a:gd name="T2" fmla="*/ 616 w 910"/>
              <a:gd name="T3" fmla="*/ 125 h 944"/>
              <a:gd name="T4" fmla="*/ 682 w 910"/>
              <a:gd name="T5" fmla="*/ 119 h 944"/>
              <a:gd name="T6" fmla="*/ 691 w 910"/>
              <a:gd name="T7" fmla="*/ 14 h 944"/>
              <a:gd name="T8" fmla="*/ 412 w 910"/>
              <a:gd name="T9" fmla="*/ 0 h 944"/>
              <a:gd name="T10" fmla="*/ 397 w 910"/>
              <a:gd name="T11" fmla="*/ 14 h 944"/>
              <a:gd name="T12" fmla="*/ 406 w 910"/>
              <a:gd name="T13" fmla="*/ 119 h 944"/>
              <a:gd name="T14" fmla="*/ 475 w 910"/>
              <a:gd name="T15" fmla="*/ 125 h 944"/>
              <a:gd name="T16" fmla="*/ 478 w 910"/>
              <a:gd name="T17" fmla="*/ 191 h 944"/>
              <a:gd name="T18" fmla="*/ 440 w 910"/>
              <a:gd name="T19" fmla="*/ 209 h 944"/>
              <a:gd name="T20" fmla="*/ 336 w 910"/>
              <a:gd name="T21" fmla="*/ 255 h 944"/>
              <a:gd name="T22" fmla="*/ 287 w 910"/>
              <a:gd name="T23" fmla="*/ 285 h 944"/>
              <a:gd name="T24" fmla="*/ 233 w 910"/>
              <a:gd name="T25" fmla="*/ 242 h 944"/>
              <a:gd name="T26" fmla="*/ 271 w 910"/>
              <a:gd name="T27" fmla="*/ 186 h 944"/>
              <a:gd name="T28" fmla="*/ 202 w 910"/>
              <a:gd name="T29" fmla="*/ 105 h 944"/>
              <a:gd name="T30" fmla="*/ 180 w 910"/>
              <a:gd name="T31" fmla="*/ 107 h 944"/>
              <a:gd name="T32" fmla="*/ 2 w 910"/>
              <a:gd name="T33" fmla="*/ 320 h 944"/>
              <a:gd name="T34" fmla="*/ 83 w 910"/>
              <a:gd name="T35" fmla="*/ 390 h 944"/>
              <a:gd name="T36" fmla="*/ 133 w 910"/>
              <a:gd name="T37" fmla="*/ 341 h 944"/>
              <a:gd name="T38" fmla="*/ 195 w 910"/>
              <a:gd name="T39" fmla="*/ 385 h 944"/>
              <a:gd name="T40" fmla="*/ 198 w 910"/>
              <a:gd name="T41" fmla="*/ 408 h 944"/>
              <a:gd name="T42" fmla="*/ 166 w 910"/>
              <a:gd name="T43" fmla="*/ 507 h 944"/>
              <a:gd name="T44" fmla="*/ 162 w 910"/>
              <a:gd name="T45" fmla="*/ 609 h 944"/>
              <a:gd name="T46" fmla="*/ 225 w 910"/>
              <a:gd name="T47" fmla="*/ 780 h 944"/>
              <a:gd name="T48" fmla="*/ 357 w 910"/>
              <a:gd name="T49" fmla="*/ 899 h 944"/>
              <a:gd name="T50" fmla="*/ 534 w 910"/>
              <a:gd name="T51" fmla="*/ 944 h 944"/>
              <a:gd name="T52" fmla="*/ 681 w 910"/>
              <a:gd name="T53" fmla="*/ 916 h 944"/>
              <a:gd name="T54" fmla="*/ 823 w 910"/>
              <a:gd name="T55" fmla="*/ 809 h 944"/>
              <a:gd name="T56" fmla="*/ 901 w 910"/>
              <a:gd name="T57" fmla="*/ 646 h 944"/>
              <a:gd name="T58" fmla="*/ 905 w 910"/>
              <a:gd name="T59" fmla="*/ 506 h 944"/>
              <a:gd name="T60" fmla="*/ 847 w 910"/>
              <a:gd name="T61" fmla="*/ 363 h 944"/>
              <a:gd name="T62" fmla="*/ 738 w 910"/>
              <a:gd name="T63" fmla="*/ 256 h 944"/>
              <a:gd name="T64" fmla="*/ 625 w 910"/>
              <a:gd name="T65" fmla="*/ 208 h 944"/>
              <a:gd name="T66" fmla="*/ 448 w 910"/>
              <a:gd name="T67" fmla="*/ 854 h 944"/>
              <a:gd name="T68" fmla="*/ 325 w 910"/>
              <a:gd name="T69" fmla="*/ 780 h 944"/>
              <a:gd name="T70" fmla="*/ 251 w 910"/>
              <a:gd name="T71" fmla="*/ 659 h 944"/>
              <a:gd name="T72" fmla="*/ 240 w 910"/>
              <a:gd name="T73" fmla="*/ 540 h 944"/>
              <a:gd name="T74" fmla="*/ 289 w 910"/>
              <a:gd name="T75" fmla="*/ 404 h 944"/>
              <a:gd name="T76" fmla="*/ 393 w 910"/>
              <a:gd name="T77" fmla="*/ 309 h 944"/>
              <a:gd name="T78" fmla="*/ 534 w 910"/>
              <a:gd name="T79" fmla="*/ 274 h 944"/>
              <a:gd name="T80" fmla="*/ 650 w 910"/>
              <a:gd name="T81" fmla="*/ 298 h 944"/>
              <a:gd name="T82" fmla="*/ 764 w 910"/>
              <a:gd name="T83" fmla="*/ 381 h 944"/>
              <a:gd name="T84" fmla="*/ 827 w 910"/>
              <a:gd name="T85" fmla="*/ 511 h 944"/>
              <a:gd name="T86" fmla="*/ 827 w 910"/>
              <a:gd name="T87" fmla="*/ 630 h 944"/>
              <a:gd name="T88" fmla="*/ 764 w 910"/>
              <a:gd name="T89" fmla="*/ 760 h 944"/>
              <a:gd name="T90" fmla="*/ 650 w 910"/>
              <a:gd name="T91" fmla="*/ 845 h 944"/>
              <a:gd name="T92" fmla="*/ 534 w 910"/>
              <a:gd name="T93" fmla="*/ 869 h 944"/>
              <a:gd name="T94" fmla="*/ 522 w 910"/>
              <a:gd name="T95" fmla="*/ 549 h 944"/>
              <a:gd name="T96" fmla="*/ 516 w 910"/>
              <a:gd name="T97" fmla="*/ 585 h 944"/>
              <a:gd name="T98" fmla="*/ 536 w 910"/>
              <a:gd name="T99" fmla="*/ 607 h 944"/>
              <a:gd name="T100" fmla="*/ 572 w 910"/>
              <a:gd name="T101" fmla="*/ 605 h 944"/>
              <a:gd name="T102" fmla="*/ 594 w 910"/>
              <a:gd name="T103" fmla="*/ 585 h 944"/>
              <a:gd name="T104" fmla="*/ 554 w 910"/>
              <a:gd name="T105" fmla="*/ 51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0" h="944">
                <a:moveTo>
                  <a:pt x="625" y="208"/>
                </a:moveTo>
                <a:lnTo>
                  <a:pt x="625" y="208"/>
                </a:lnTo>
                <a:lnTo>
                  <a:pt x="619" y="206"/>
                </a:lnTo>
                <a:lnTo>
                  <a:pt x="616" y="200"/>
                </a:lnTo>
                <a:lnTo>
                  <a:pt x="612" y="195"/>
                </a:lnTo>
                <a:lnTo>
                  <a:pt x="610" y="190"/>
                </a:lnTo>
                <a:lnTo>
                  <a:pt x="610" y="134"/>
                </a:lnTo>
                <a:lnTo>
                  <a:pt x="610" y="134"/>
                </a:lnTo>
                <a:lnTo>
                  <a:pt x="612" y="128"/>
                </a:lnTo>
                <a:lnTo>
                  <a:pt x="616" y="125"/>
                </a:lnTo>
                <a:lnTo>
                  <a:pt x="619" y="121"/>
                </a:lnTo>
                <a:lnTo>
                  <a:pt x="625" y="119"/>
                </a:lnTo>
                <a:lnTo>
                  <a:pt x="677" y="119"/>
                </a:lnTo>
                <a:lnTo>
                  <a:pt x="677" y="119"/>
                </a:lnTo>
                <a:lnTo>
                  <a:pt x="682" y="119"/>
                </a:lnTo>
                <a:lnTo>
                  <a:pt x="688" y="116"/>
                </a:lnTo>
                <a:lnTo>
                  <a:pt x="691" y="110"/>
                </a:lnTo>
                <a:lnTo>
                  <a:pt x="691" y="105"/>
                </a:lnTo>
                <a:lnTo>
                  <a:pt x="691" y="14"/>
                </a:lnTo>
                <a:lnTo>
                  <a:pt x="691" y="14"/>
                </a:lnTo>
                <a:lnTo>
                  <a:pt x="691" y="9"/>
                </a:lnTo>
                <a:lnTo>
                  <a:pt x="688" y="4"/>
                </a:lnTo>
                <a:lnTo>
                  <a:pt x="682" y="0"/>
                </a:lnTo>
                <a:lnTo>
                  <a:pt x="677" y="0"/>
                </a:lnTo>
                <a:lnTo>
                  <a:pt x="412" y="0"/>
                </a:lnTo>
                <a:lnTo>
                  <a:pt x="412" y="0"/>
                </a:lnTo>
                <a:lnTo>
                  <a:pt x="406" y="0"/>
                </a:lnTo>
                <a:lnTo>
                  <a:pt x="402" y="4"/>
                </a:lnTo>
                <a:lnTo>
                  <a:pt x="399" y="9"/>
                </a:lnTo>
                <a:lnTo>
                  <a:pt x="397" y="14"/>
                </a:lnTo>
                <a:lnTo>
                  <a:pt x="397" y="105"/>
                </a:lnTo>
                <a:lnTo>
                  <a:pt x="397" y="105"/>
                </a:lnTo>
                <a:lnTo>
                  <a:pt x="399" y="110"/>
                </a:lnTo>
                <a:lnTo>
                  <a:pt x="402" y="116"/>
                </a:lnTo>
                <a:lnTo>
                  <a:pt x="406" y="119"/>
                </a:lnTo>
                <a:lnTo>
                  <a:pt x="412" y="119"/>
                </a:lnTo>
                <a:lnTo>
                  <a:pt x="464" y="119"/>
                </a:lnTo>
                <a:lnTo>
                  <a:pt x="464" y="119"/>
                </a:lnTo>
                <a:lnTo>
                  <a:pt x="469" y="121"/>
                </a:lnTo>
                <a:lnTo>
                  <a:pt x="475" y="125"/>
                </a:lnTo>
                <a:lnTo>
                  <a:pt x="478" y="128"/>
                </a:lnTo>
                <a:lnTo>
                  <a:pt x="478" y="134"/>
                </a:lnTo>
                <a:lnTo>
                  <a:pt x="478" y="186"/>
                </a:lnTo>
                <a:lnTo>
                  <a:pt x="478" y="186"/>
                </a:lnTo>
                <a:lnTo>
                  <a:pt x="478" y="191"/>
                </a:lnTo>
                <a:lnTo>
                  <a:pt x="475" y="197"/>
                </a:lnTo>
                <a:lnTo>
                  <a:pt x="469" y="200"/>
                </a:lnTo>
                <a:lnTo>
                  <a:pt x="464" y="204"/>
                </a:lnTo>
                <a:lnTo>
                  <a:pt x="464" y="204"/>
                </a:lnTo>
                <a:lnTo>
                  <a:pt x="440" y="209"/>
                </a:lnTo>
                <a:lnTo>
                  <a:pt x="419" y="215"/>
                </a:lnTo>
                <a:lnTo>
                  <a:pt x="397" y="224"/>
                </a:lnTo>
                <a:lnTo>
                  <a:pt x="375" y="233"/>
                </a:lnTo>
                <a:lnTo>
                  <a:pt x="356" y="244"/>
                </a:lnTo>
                <a:lnTo>
                  <a:pt x="336" y="255"/>
                </a:lnTo>
                <a:lnTo>
                  <a:pt x="316" y="267"/>
                </a:lnTo>
                <a:lnTo>
                  <a:pt x="298" y="282"/>
                </a:lnTo>
                <a:lnTo>
                  <a:pt x="298" y="282"/>
                </a:lnTo>
                <a:lnTo>
                  <a:pt x="292" y="285"/>
                </a:lnTo>
                <a:lnTo>
                  <a:pt x="287" y="285"/>
                </a:lnTo>
                <a:lnTo>
                  <a:pt x="281" y="285"/>
                </a:lnTo>
                <a:lnTo>
                  <a:pt x="276" y="282"/>
                </a:lnTo>
                <a:lnTo>
                  <a:pt x="236" y="246"/>
                </a:lnTo>
                <a:lnTo>
                  <a:pt x="236" y="246"/>
                </a:lnTo>
                <a:lnTo>
                  <a:pt x="233" y="242"/>
                </a:lnTo>
                <a:lnTo>
                  <a:pt x="231" y="237"/>
                </a:lnTo>
                <a:lnTo>
                  <a:pt x="233" y="231"/>
                </a:lnTo>
                <a:lnTo>
                  <a:pt x="234" y="226"/>
                </a:lnTo>
                <a:lnTo>
                  <a:pt x="271" y="186"/>
                </a:lnTo>
                <a:lnTo>
                  <a:pt x="271" y="186"/>
                </a:lnTo>
                <a:lnTo>
                  <a:pt x="272" y="182"/>
                </a:lnTo>
                <a:lnTo>
                  <a:pt x="274" y="177"/>
                </a:lnTo>
                <a:lnTo>
                  <a:pt x="272" y="172"/>
                </a:lnTo>
                <a:lnTo>
                  <a:pt x="269" y="166"/>
                </a:lnTo>
                <a:lnTo>
                  <a:pt x="202" y="105"/>
                </a:lnTo>
                <a:lnTo>
                  <a:pt x="202" y="105"/>
                </a:lnTo>
                <a:lnTo>
                  <a:pt x="197" y="103"/>
                </a:lnTo>
                <a:lnTo>
                  <a:pt x="191" y="101"/>
                </a:lnTo>
                <a:lnTo>
                  <a:pt x="186" y="103"/>
                </a:lnTo>
                <a:lnTo>
                  <a:pt x="180" y="107"/>
                </a:lnTo>
                <a:lnTo>
                  <a:pt x="3" y="305"/>
                </a:lnTo>
                <a:lnTo>
                  <a:pt x="3" y="305"/>
                </a:lnTo>
                <a:lnTo>
                  <a:pt x="2" y="309"/>
                </a:lnTo>
                <a:lnTo>
                  <a:pt x="0" y="314"/>
                </a:lnTo>
                <a:lnTo>
                  <a:pt x="2" y="320"/>
                </a:lnTo>
                <a:lnTo>
                  <a:pt x="5" y="325"/>
                </a:lnTo>
                <a:lnTo>
                  <a:pt x="72" y="385"/>
                </a:lnTo>
                <a:lnTo>
                  <a:pt x="72" y="385"/>
                </a:lnTo>
                <a:lnTo>
                  <a:pt x="77" y="388"/>
                </a:lnTo>
                <a:lnTo>
                  <a:pt x="83" y="390"/>
                </a:lnTo>
                <a:lnTo>
                  <a:pt x="88" y="388"/>
                </a:lnTo>
                <a:lnTo>
                  <a:pt x="94" y="385"/>
                </a:lnTo>
                <a:lnTo>
                  <a:pt x="128" y="345"/>
                </a:lnTo>
                <a:lnTo>
                  <a:pt x="128" y="345"/>
                </a:lnTo>
                <a:lnTo>
                  <a:pt x="133" y="341"/>
                </a:lnTo>
                <a:lnTo>
                  <a:pt x="139" y="341"/>
                </a:lnTo>
                <a:lnTo>
                  <a:pt x="144" y="341"/>
                </a:lnTo>
                <a:lnTo>
                  <a:pt x="148" y="345"/>
                </a:lnTo>
                <a:lnTo>
                  <a:pt x="195" y="385"/>
                </a:lnTo>
                <a:lnTo>
                  <a:pt x="195" y="385"/>
                </a:lnTo>
                <a:lnTo>
                  <a:pt x="198" y="390"/>
                </a:lnTo>
                <a:lnTo>
                  <a:pt x="200" y="395"/>
                </a:lnTo>
                <a:lnTo>
                  <a:pt x="200" y="403"/>
                </a:lnTo>
                <a:lnTo>
                  <a:pt x="198" y="408"/>
                </a:lnTo>
                <a:lnTo>
                  <a:pt x="198" y="408"/>
                </a:lnTo>
                <a:lnTo>
                  <a:pt x="189" y="426"/>
                </a:lnTo>
                <a:lnTo>
                  <a:pt x="182" y="446"/>
                </a:lnTo>
                <a:lnTo>
                  <a:pt x="177" y="466"/>
                </a:lnTo>
                <a:lnTo>
                  <a:pt x="171" y="486"/>
                </a:lnTo>
                <a:lnTo>
                  <a:pt x="166" y="507"/>
                </a:lnTo>
                <a:lnTo>
                  <a:pt x="164" y="527"/>
                </a:lnTo>
                <a:lnTo>
                  <a:pt x="162" y="549"/>
                </a:lnTo>
                <a:lnTo>
                  <a:pt x="160" y="571"/>
                </a:lnTo>
                <a:lnTo>
                  <a:pt x="160" y="571"/>
                </a:lnTo>
                <a:lnTo>
                  <a:pt x="162" y="609"/>
                </a:lnTo>
                <a:lnTo>
                  <a:pt x="169" y="646"/>
                </a:lnTo>
                <a:lnTo>
                  <a:pt x="179" y="683"/>
                </a:lnTo>
                <a:lnTo>
                  <a:pt x="191" y="717"/>
                </a:lnTo>
                <a:lnTo>
                  <a:pt x="206" y="749"/>
                </a:lnTo>
                <a:lnTo>
                  <a:pt x="225" y="780"/>
                </a:lnTo>
                <a:lnTo>
                  <a:pt x="247" y="809"/>
                </a:lnTo>
                <a:lnTo>
                  <a:pt x="271" y="836"/>
                </a:lnTo>
                <a:lnTo>
                  <a:pt x="298" y="860"/>
                </a:lnTo>
                <a:lnTo>
                  <a:pt x="327" y="881"/>
                </a:lnTo>
                <a:lnTo>
                  <a:pt x="357" y="899"/>
                </a:lnTo>
                <a:lnTo>
                  <a:pt x="390" y="916"/>
                </a:lnTo>
                <a:lnTo>
                  <a:pt x="424" y="928"/>
                </a:lnTo>
                <a:lnTo>
                  <a:pt x="460" y="937"/>
                </a:lnTo>
                <a:lnTo>
                  <a:pt x="496" y="943"/>
                </a:lnTo>
                <a:lnTo>
                  <a:pt x="534" y="944"/>
                </a:lnTo>
                <a:lnTo>
                  <a:pt x="534" y="944"/>
                </a:lnTo>
                <a:lnTo>
                  <a:pt x="574" y="943"/>
                </a:lnTo>
                <a:lnTo>
                  <a:pt x="610" y="937"/>
                </a:lnTo>
                <a:lnTo>
                  <a:pt x="646" y="928"/>
                </a:lnTo>
                <a:lnTo>
                  <a:pt x="681" y="916"/>
                </a:lnTo>
                <a:lnTo>
                  <a:pt x="713" y="899"/>
                </a:lnTo>
                <a:lnTo>
                  <a:pt x="744" y="881"/>
                </a:lnTo>
                <a:lnTo>
                  <a:pt x="773" y="860"/>
                </a:lnTo>
                <a:lnTo>
                  <a:pt x="800" y="836"/>
                </a:lnTo>
                <a:lnTo>
                  <a:pt x="823" y="809"/>
                </a:lnTo>
                <a:lnTo>
                  <a:pt x="845" y="780"/>
                </a:lnTo>
                <a:lnTo>
                  <a:pt x="865" y="749"/>
                </a:lnTo>
                <a:lnTo>
                  <a:pt x="879" y="717"/>
                </a:lnTo>
                <a:lnTo>
                  <a:pt x="892" y="683"/>
                </a:lnTo>
                <a:lnTo>
                  <a:pt x="901" y="646"/>
                </a:lnTo>
                <a:lnTo>
                  <a:pt x="908" y="609"/>
                </a:lnTo>
                <a:lnTo>
                  <a:pt x="910" y="571"/>
                </a:lnTo>
                <a:lnTo>
                  <a:pt x="910" y="571"/>
                </a:lnTo>
                <a:lnTo>
                  <a:pt x="908" y="538"/>
                </a:lnTo>
                <a:lnTo>
                  <a:pt x="905" y="506"/>
                </a:lnTo>
                <a:lnTo>
                  <a:pt x="897" y="475"/>
                </a:lnTo>
                <a:lnTo>
                  <a:pt x="888" y="446"/>
                </a:lnTo>
                <a:lnTo>
                  <a:pt x="876" y="417"/>
                </a:lnTo>
                <a:lnTo>
                  <a:pt x="863" y="388"/>
                </a:lnTo>
                <a:lnTo>
                  <a:pt x="847" y="363"/>
                </a:lnTo>
                <a:lnTo>
                  <a:pt x="829" y="338"/>
                </a:lnTo>
                <a:lnTo>
                  <a:pt x="809" y="316"/>
                </a:lnTo>
                <a:lnTo>
                  <a:pt x="787" y="294"/>
                </a:lnTo>
                <a:lnTo>
                  <a:pt x="764" y="274"/>
                </a:lnTo>
                <a:lnTo>
                  <a:pt x="738" y="256"/>
                </a:lnTo>
                <a:lnTo>
                  <a:pt x="711" y="240"/>
                </a:lnTo>
                <a:lnTo>
                  <a:pt x="684" y="228"/>
                </a:lnTo>
                <a:lnTo>
                  <a:pt x="655" y="217"/>
                </a:lnTo>
                <a:lnTo>
                  <a:pt x="625" y="208"/>
                </a:lnTo>
                <a:lnTo>
                  <a:pt x="625" y="208"/>
                </a:lnTo>
                <a:close/>
                <a:moveTo>
                  <a:pt x="534" y="869"/>
                </a:moveTo>
                <a:lnTo>
                  <a:pt x="534" y="869"/>
                </a:lnTo>
                <a:lnTo>
                  <a:pt x="505" y="867"/>
                </a:lnTo>
                <a:lnTo>
                  <a:pt x="475" y="861"/>
                </a:lnTo>
                <a:lnTo>
                  <a:pt x="448" y="854"/>
                </a:lnTo>
                <a:lnTo>
                  <a:pt x="419" y="845"/>
                </a:lnTo>
                <a:lnTo>
                  <a:pt x="393" y="832"/>
                </a:lnTo>
                <a:lnTo>
                  <a:pt x="370" y="816"/>
                </a:lnTo>
                <a:lnTo>
                  <a:pt x="346" y="800"/>
                </a:lnTo>
                <a:lnTo>
                  <a:pt x="325" y="780"/>
                </a:lnTo>
                <a:lnTo>
                  <a:pt x="307" y="760"/>
                </a:lnTo>
                <a:lnTo>
                  <a:pt x="289" y="737"/>
                </a:lnTo>
                <a:lnTo>
                  <a:pt x="274" y="711"/>
                </a:lnTo>
                <a:lnTo>
                  <a:pt x="262" y="686"/>
                </a:lnTo>
                <a:lnTo>
                  <a:pt x="251" y="659"/>
                </a:lnTo>
                <a:lnTo>
                  <a:pt x="244" y="630"/>
                </a:lnTo>
                <a:lnTo>
                  <a:pt x="240" y="601"/>
                </a:lnTo>
                <a:lnTo>
                  <a:pt x="238" y="571"/>
                </a:lnTo>
                <a:lnTo>
                  <a:pt x="238" y="571"/>
                </a:lnTo>
                <a:lnTo>
                  <a:pt x="240" y="540"/>
                </a:lnTo>
                <a:lnTo>
                  <a:pt x="244" y="511"/>
                </a:lnTo>
                <a:lnTo>
                  <a:pt x="251" y="482"/>
                </a:lnTo>
                <a:lnTo>
                  <a:pt x="262" y="455"/>
                </a:lnTo>
                <a:lnTo>
                  <a:pt x="274" y="430"/>
                </a:lnTo>
                <a:lnTo>
                  <a:pt x="289" y="404"/>
                </a:lnTo>
                <a:lnTo>
                  <a:pt x="307" y="381"/>
                </a:lnTo>
                <a:lnTo>
                  <a:pt x="325" y="361"/>
                </a:lnTo>
                <a:lnTo>
                  <a:pt x="346" y="341"/>
                </a:lnTo>
                <a:lnTo>
                  <a:pt x="370" y="325"/>
                </a:lnTo>
                <a:lnTo>
                  <a:pt x="393" y="309"/>
                </a:lnTo>
                <a:lnTo>
                  <a:pt x="419" y="298"/>
                </a:lnTo>
                <a:lnTo>
                  <a:pt x="448" y="287"/>
                </a:lnTo>
                <a:lnTo>
                  <a:pt x="475" y="280"/>
                </a:lnTo>
                <a:lnTo>
                  <a:pt x="505" y="274"/>
                </a:lnTo>
                <a:lnTo>
                  <a:pt x="534" y="274"/>
                </a:lnTo>
                <a:lnTo>
                  <a:pt x="534" y="274"/>
                </a:lnTo>
                <a:lnTo>
                  <a:pt x="565" y="274"/>
                </a:lnTo>
                <a:lnTo>
                  <a:pt x="596" y="280"/>
                </a:lnTo>
                <a:lnTo>
                  <a:pt x="623" y="287"/>
                </a:lnTo>
                <a:lnTo>
                  <a:pt x="650" y="298"/>
                </a:lnTo>
                <a:lnTo>
                  <a:pt x="677" y="309"/>
                </a:lnTo>
                <a:lnTo>
                  <a:pt x="700" y="325"/>
                </a:lnTo>
                <a:lnTo>
                  <a:pt x="724" y="341"/>
                </a:lnTo>
                <a:lnTo>
                  <a:pt x="746" y="361"/>
                </a:lnTo>
                <a:lnTo>
                  <a:pt x="764" y="381"/>
                </a:lnTo>
                <a:lnTo>
                  <a:pt x="782" y="404"/>
                </a:lnTo>
                <a:lnTo>
                  <a:pt x="796" y="430"/>
                </a:lnTo>
                <a:lnTo>
                  <a:pt x="809" y="455"/>
                </a:lnTo>
                <a:lnTo>
                  <a:pt x="820" y="482"/>
                </a:lnTo>
                <a:lnTo>
                  <a:pt x="827" y="511"/>
                </a:lnTo>
                <a:lnTo>
                  <a:pt x="831" y="540"/>
                </a:lnTo>
                <a:lnTo>
                  <a:pt x="832" y="571"/>
                </a:lnTo>
                <a:lnTo>
                  <a:pt x="832" y="571"/>
                </a:lnTo>
                <a:lnTo>
                  <a:pt x="831" y="601"/>
                </a:lnTo>
                <a:lnTo>
                  <a:pt x="827" y="630"/>
                </a:lnTo>
                <a:lnTo>
                  <a:pt x="820" y="659"/>
                </a:lnTo>
                <a:lnTo>
                  <a:pt x="809" y="686"/>
                </a:lnTo>
                <a:lnTo>
                  <a:pt x="796" y="711"/>
                </a:lnTo>
                <a:lnTo>
                  <a:pt x="782" y="737"/>
                </a:lnTo>
                <a:lnTo>
                  <a:pt x="764" y="760"/>
                </a:lnTo>
                <a:lnTo>
                  <a:pt x="746" y="780"/>
                </a:lnTo>
                <a:lnTo>
                  <a:pt x="724" y="800"/>
                </a:lnTo>
                <a:lnTo>
                  <a:pt x="700" y="816"/>
                </a:lnTo>
                <a:lnTo>
                  <a:pt x="677" y="832"/>
                </a:lnTo>
                <a:lnTo>
                  <a:pt x="650" y="845"/>
                </a:lnTo>
                <a:lnTo>
                  <a:pt x="623" y="854"/>
                </a:lnTo>
                <a:lnTo>
                  <a:pt x="596" y="861"/>
                </a:lnTo>
                <a:lnTo>
                  <a:pt x="565" y="867"/>
                </a:lnTo>
                <a:lnTo>
                  <a:pt x="534" y="869"/>
                </a:lnTo>
                <a:lnTo>
                  <a:pt x="534" y="869"/>
                </a:lnTo>
                <a:close/>
                <a:moveTo>
                  <a:pt x="542" y="524"/>
                </a:moveTo>
                <a:lnTo>
                  <a:pt x="542" y="524"/>
                </a:lnTo>
                <a:lnTo>
                  <a:pt x="531" y="536"/>
                </a:lnTo>
                <a:lnTo>
                  <a:pt x="522" y="549"/>
                </a:lnTo>
                <a:lnTo>
                  <a:pt x="522" y="549"/>
                </a:lnTo>
                <a:lnTo>
                  <a:pt x="518" y="556"/>
                </a:lnTo>
                <a:lnTo>
                  <a:pt x="514" y="565"/>
                </a:lnTo>
                <a:lnTo>
                  <a:pt x="514" y="571"/>
                </a:lnTo>
                <a:lnTo>
                  <a:pt x="514" y="578"/>
                </a:lnTo>
                <a:lnTo>
                  <a:pt x="516" y="585"/>
                </a:lnTo>
                <a:lnTo>
                  <a:pt x="518" y="590"/>
                </a:lnTo>
                <a:lnTo>
                  <a:pt x="522" y="596"/>
                </a:lnTo>
                <a:lnTo>
                  <a:pt x="525" y="600"/>
                </a:lnTo>
                <a:lnTo>
                  <a:pt x="531" y="605"/>
                </a:lnTo>
                <a:lnTo>
                  <a:pt x="536" y="607"/>
                </a:lnTo>
                <a:lnTo>
                  <a:pt x="543" y="609"/>
                </a:lnTo>
                <a:lnTo>
                  <a:pt x="551" y="610"/>
                </a:lnTo>
                <a:lnTo>
                  <a:pt x="558" y="610"/>
                </a:lnTo>
                <a:lnTo>
                  <a:pt x="565" y="609"/>
                </a:lnTo>
                <a:lnTo>
                  <a:pt x="572" y="605"/>
                </a:lnTo>
                <a:lnTo>
                  <a:pt x="579" y="601"/>
                </a:lnTo>
                <a:lnTo>
                  <a:pt x="579" y="601"/>
                </a:lnTo>
                <a:lnTo>
                  <a:pt x="585" y="596"/>
                </a:lnTo>
                <a:lnTo>
                  <a:pt x="590" y="592"/>
                </a:lnTo>
                <a:lnTo>
                  <a:pt x="594" y="585"/>
                </a:lnTo>
                <a:lnTo>
                  <a:pt x="722" y="397"/>
                </a:lnTo>
                <a:lnTo>
                  <a:pt x="599" y="477"/>
                </a:lnTo>
                <a:lnTo>
                  <a:pt x="599" y="477"/>
                </a:lnTo>
                <a:lnTo>
                  <a:pt x="569" y="498"/>
                </a:lnTo>
                <a:lnTo>
                  <a:pt x="554" y="511"/>
                </a:lnTo>
                <a:lnTo>
                  <a:pt x="542" y="524"/>
                </a:lnTo>
                <a:lnTo>
                  <a:pt x="542" y="5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F02CEC99-E20E-4C82-875A-3ACEFD0D0EC4}"/>
              </a:ext>
            </a:extLst>
          </p:cNvPr>
          <p:cNvSpPr>
            <a:spLocks noChangeAspect="1"/>
          </p:cNvSpPr>
          <p:nvPr/>
        </p:nvSpPr>
        <p:spPr bwMode="auto">
          <a:xfrm>
            <a:off x="2583164" y="3977993"/>
            <a:ext cx="461795" cy="459119"/>
          </a:xfrm>
          <a:custGeom>
            <a:avLst/>
            <a:gdLst>
              <a:gd name="T0" fmla="*/ 845 w 863"/>
              <a:gd name="T1" fmla="*/ 22 h 858"/>
              <a:gd name="T2" fmla="*/ 824 w 863"/>
              <a:gd name="T3" fmla="*/ 24 h 858"/>
              <a:gd name="T4" fmla="*/ 670 w 863"/>
              <a:gd name="T5" fmla="*/ 74 h 858"/>
              <a:gd name="T6" fmla="*/ 573 w 863"/>
              <a:gd name="T7" fmla="*/ 26 h 858"/>
              <a:gd name="T8" fmla="*/ 464 w 863"/>
              <a:gd name="T9" fmla="*/ 2 h 858"/>
              <a:gd name="T10" fmla="*/ 405 w 863"/>
              <a:gd name="T11" fmla="*/ 2 h 858"/>
              <a:gd name="T12" fmla="*/ 340 w 863"/>
              <a:gd name="T13" fmla="*/ 9 h 858"/>
              <a:gd name="T14" fmla="*/ 275 w 863"/>
              <a:gd name="T15" fmla="*/ 29 h 858"/>
              <a:gd name="T16" fmla="*/ 215 w 863"/>
              <a:gd name="T17" fmla="*/ 58 h 858"/>
              <a:gd name="T18" fmla="*/ 117 w 863"/>
              <a:gd name="T19" fmla="*/ 136 h 858"/>
              <a:gd name="T20" fmla="*/ 45 w 863"/>
              <a:gd name="T21" fmla="*/ 239 h 858"/>
              <a:gd name="T22" fmla="*/ 14 w 863"/>
              <a:gd name="T23" fmla="*/ 318 h 858"/>
              <a:gd name="T24" fmla="*/ 0 w 863"/>
              <a:gd name="T25" fmla="*/ 443 h 858"/>
              <a:gd name="T26" fmla="*/ 22 w 863"/>
              <a:gd name="T27" fmla="*/ 566 h 858"/>
              <a:gd name="T28" fmla="*/ 52 w 863"/>
              <a:gd name="T29" fmla="*/ 632 h 858"/>
              <a:gd name="T30" fmla="*/ 105 w 863"/>
              <a:gd name="T31" fmla="*/ 710 h 858"/>
              <a:gd name="T32" fmla="*/ 172 w 863"/>
              <a:gd name="T33" fmla="*/ 771 h 858"/>
              <a:gd name="T34" fmla="*/ 249 w 863"/>
              <a:gd name="T35" fmla="*/ 818 h 858"/>
              <a:gd name="T36" fmla="*/ 336 w 863"/>
              <a:gd name="T37" fmla="*/ 847 h 858"/>
              <a:gd name="T38" fmla="*/ 430 w 863"/>
              <a:gd name="T39" fmla="*/ 858 h 858"/>
              <a:gd name="T40" fmla="*/ 475 w 863"/>
              <a:gd name="T41" fmla="*/ 856 h 858"/>
              <a:gd name="T42" fmla="*/ 542 w 863"/>
              <a:gd name="T43" fmla="*/ 844 h 858"/>
              <a:gd name="T44" fmla="*/ 605 w 863"/>
              <a:gd name="T45" fmla="*/ 820 h 858"/>
              <a:gd name="T46" fmla="*/ 665 w 863"/>
              <a:gd name="T47" fmla="*/ 788 h 858"/>
              <a:gd name="T48" fmla="*/ 717 w 863"/>
              <a:gd name="T49" fmla="*/ 746 h 858"/>
              <a:gd name="T50" fmla="*/ 726 w 863"/>
              <a:gd name="T51" fmla="*/ 728 h 858"/>
              <a:gd name="T52" fmla="*/ 670 w 863"/>
              <a:gd name="T53" fmla="*/ 656 h 858"/>
              <a:gd name="T54" fmla="*/ 652 w 863"/>
              <a:gd name="T55" fmla="*/ 647 h 858"/>
              <a:gd name="T56" fmla="*/ 634 w 863"/>
              <a:gd name="T57" fmla="*/ 654 h 858"/>
              <a:gd name="T58" fmla="*/ 596 w 863"/>
              <a:gd name="T59" fmla="*/ 683 h 858"/>
              <a:gd name="T60" fmla="*/ 554 w 863"/>
              <a:gd name="T61" fmla="*/ 706 h 858"/>
              <a:gd name="T62" fmla="*/ 462 w 863"/>
              <a:gd name="T63" fmla="*/ 730 h 858"/>
              <a:gd name="T64" fmla="*/ 408 w 863"/>
              <a:gd name="T65" fmla="*/ 732 h 858"/>
              <a:gd name="T66" fmla="*/ 343 w 863"/>
              <a:gd name="T67" fmla="*/ 719 h 858"/>
              <a:gd name="T68" fmla="*/ 284 w 863"/>
              <a:gd name="T69" fmla="*/ 694 h 858"/>
              <a:gd name="T70" fmla="*/ 231 w 863"/>
              <a:gd name="T71" fmla="*/ 658 h 858"/>
              <a:gd name="T72" fmla="*/ 186 w 863"/>
              <a:gd name="T73" fmla="*/ 611 h 858"/>
              <a:gd name="T74" fmla="*/ 152 w 863"/>
              <a:gd name="T75" fmla="*/ 553 h 858"/>
              <a:gd name="T76" fmla="*/ 134 w 863"/>
              <a:gd name="T77" fmla="*/ 497 h 858"/>
              <a:gd name="T78" fmla="*/ 126 w 863"/>
              <a:gd name="T79" fmla="*/ 408 h 858"/>
              <a:gd name="T80" fmla="*/ 146 w 863"/>
              <a:gd name="T81" fmla="*/ 322 h 858"/>
              <a:gd name="T82" fmla="*/ 172 w 863"/>
              <a:gd name="T83" fmla="*/ 268 h 858"/>
              <a:gd name="T84" fmla="*/ 229 w 863"/>
              <a:gd name="T85" fmla="*/ 201 h 858"/>
              <a:gd name="T86" fmla="*/ 305 w 863"/>
              <a:gd name="T87" fmla="*/ 152 h 858"/>
              <a:gd name="T88" fmla="*/ 368 w 863"/>
              <a:gd name="T89" fmla="*/ 132 h 858"/>
              <a:gd name="T90" fmla="*/ 470 w 863"/>
              <a:gd name="T91" fmla="*/ 130 h 858"/>
              <a:gd name="T92" fmla="*/ 565 w 863"/>
              <a:gd name="T93" fmla="*/ 159 h 858"/>
              <a:gd name="T94" fmla="*/ 448 w 863"/>
              <a:gd name="T95" fmla="*/ 222 h 858"/>
              <a:gd name="T96" fmla="*/ 439 w 863"/>
              <a:gd name="T97" fmla="*/ 242 h 858"/>
              <a:gd name="T98" fmla="*/ 443 w 863"/>
              <a:gd name="T99" fmla="*/ 255 h 858"/>
              <a:gd name="T100" fmla="*/ 787 w 863"/>
              <a:gd name="T101" fmla="*/ 452 h 858"/>
              <a:gd name="T102" fmla="*/ 798 w 863"/>
              <a:gd name="T103" fmla="*/ 455 h 858"/>
              <a:gd name="T104" fmla="*/ 811 w 863"/>
              <a:gd name="T105" fmla="*/ 452 h 858"/>
              <a:gd name="T106" fmla="*/ 824 w 863"/>
              <a:gd name="T107" fmla="*/ 437 h 858"/>
              <a:gd name="T108" fmla="*/ 863 w 863"/>
              <a:gd name="T109" fmla="*/ 49 h 858"/>
              <a:gd name="T110" fmla="*/ 856 w 863"/>
              <a:gd name="T111" fmla="*/ 2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3" h="858">
                <a:moveTo>
                  <a:pt x="851" y="24"/>
                </a:moveTo>
                <a:lnTo>
                  <a:pt x="851" y="24"/>
                </a:lnTo>
                <a:lnTo>
                  <a:pt x="845" y="22"/>
                </a:lnTo>
                <a:lnTo>
                  <a:pt x="838" y="20"/>
                </a:lnTo>
                <a:lnTo>
                  <a:pt x="831" y="20"/>
                </a:lnTo>
                <a:lnTo>
                  <a:pt x="824" y="24"/>
                </a:lnTo>
                <a:lnTo>
                  <a:pt x="699" y="96"/>
                </a:lnTo>
                <a:lnTo>
                  <a:pt x="699" y="96"/>
                </a:lnTo>
                <a:lnTo>
                  <a:pt x="670" y="74"/>
                </a:lnTo>
                <a:lnTo>
                  <a:pt x="638" y="56"/>
                </a:lnTo>
                <a:lnTo>
                  <a:pt x="605" y="38"/>
                </a:lnTo>
                <a:lnTo>
                  <a:pt x="573" y="26"/>
                </a:lnTo>
                <a:lnTo>
                  <a:pt x="536" y="15"/>
                </a:lnTo>
                <a:lnTo>
                  <a:pt x="502" y="8"/>
                </a:lnTo>
                <a:lnTo>
                  <a:pt x="464" y="2"/>
                </a:lnTo>
                <a:lnTo>
                  <a:pt x="428" y="0"/>
                </a:lnTo>
                <a:lnTo>
                  <a:pt x="428" y="0"/>
                </a:lnTo>
                <a:lnTo>
                  <a:pt x="405" y="2"/>
                </a:lnTo>
                <a:lnTo>
                  <a:pt x="383" y="4"/>
                </a:lnTo>
                <a:lnTo>
                  <a:pt x="361" y="6"/>
                </a:lnTo>
                <a:lnTo>
                  <a:pt x="340" y="9"/>
                </a:lnTo>
                <a:lnTo>
                  <a:pt x="316" y="15"/>
                </a:lnTo>
                <a:lnTo>
                  <a:pt x="296" y="22"/>
                </a:lnTo>
                <a:lnTo>
                  <a:pt x="275" y="29"/>
                </a:lnTo>
                <a:lnTo>
                  <a:pt x="253" y="38"/>
                </a:lnTo>
                <a:lnTo>
                  <a:pt x="253" y="38"/>
                </a:lnTo>
                <a:lnTo>
                  <a:pt x="215" y="58"/>
                </a:lnTo>
                <a:lnTo>
                  <a:pt x="181" y="80"/>
                </a:lnTo>
                <a:lnTo>
                  <a:pt x="146" y="107"/>
                </a:lnTo>
                <a:lnTo>
                  <a:pt x="117" y="136"/>
                </a:lnTo>
                <a:lnTo>
                  <a:pt x="90" y="166"/>
                </a:lnTo>
                <a:lnTo>
                  <a:pt x="67" y="201"/>
                </a:lnTo>
                <a:lnTo>
                  <a:pt x="45" y="239"/>
                </a:lnTo>
                <a:lnTo>
                  <a:pt x="29" y="277"/>
                </a:lnTo>
                <a:lnTo>
                  <a:pt x="29" y="277"/>
                </a:lnTo>
                <a:lnTo>
                  <a:pt x="14" y="318"/>
                </a:lnTo>
                <a:lnTo>
                  <a:pt x="5" y="360"/>
                </a:lnTo>
                <a:lnTo>
                  <a:pt x="2" y="401"/>
                </a:lnTo>
                <a:lnTo>
                  <a:pt x="0" y="443"/>
                </a:lnTo>
                <a:lnTo>
                  <a:pt x="4" y="484"/>
                </a:lnTo>
                <a:lnTo>
                  <a:pt x="11" y="526"/>
                </a:lnTo>
                <a:lnTo>
                  <a:pt x="22" y="566"/>
                </a:lnTo>
                <a:lnTo>
                  <a:pt x="38" y="605"/>
                </a:lnTo>
                <a:lnTo>
                  <a:pt x="38" y="605"/>
                </a:lnTo>
                <a:lnTo>
                  <a:pt x="52" y="632"/>
                </a:lnTo>
                <a:lnTo>
                  <a:pt x="69" y="659"/>
                </a:lnTo>
                <a:lnTo>
                  <a:pt x="85" y="685"/>
                </a:lnTo>
                <a:lnTo>
                  <a:pt x="105" y="710"/>
                </a:lnTo>
                <a:lnTo>
                  <a:pt x="126" y="732"/>
                </a:lnTo>
                <a:lnTo>
                  <a:pt x="148" y="753"/>
                </a:lnTo>
                <a:lnTo>
                  <a:pt x="172" y="771"/>
                </a:lnTo>
                <a:lnTo>
                  <a:pt x="197" y="789"/>
                </a:lnTo>
                <a:lnTo>
                  <a:pt x="222" y="804"/>
                </a:lnTo>
                <a:lnTo>
                  <a:pt x="249" y="818"/>
                </a:lnTo>
                <a:lnTo>
                  <a:pt x="278" y="829"/>
                </a:lnTo>
                <a:lnTo>
                  <a:pt x="307" y="840"/>
                </a:lnTo>
                <a:lnTo>
                  <a:pt x="336" y="847"/>
                </a:lnTo>
                <a:lnTo>
                  <a:pt x="367" y="853"/>
                </a:lnTo>
                <a:lnTo>
                  <a:pt x="397" y="856"/>
                </a:lnTo>
                <a:lnTo>
                  <a:pt x="430" y="858"/>
                </a:lnTo>
                <a:lnTo>
                  <a:pt x="430" y="858"/>
                </a:lnTo>
                <a:lnTo>
                  <a:pt x="452" y="856"/>
                </a:lnTo>
                <a:lnTo>
                  <a:pt x="475" y="856"/>
                </a:lnTo>
                <a:lnTo>
                  <a:pt x="497" y="853"/>
                </a:lnTo>
                <a:lnTo>
                  <a:pt x="518" y="849"/>
                </a:lnTo>
                <a:lnTo>
                  <a:pt x="542" y="844"/>
                </a:lnTo>
                <a:lnTo>
                  <a:pt x="562" y="836"/>
                </a:lnTo>
                <a:lnTo>
                  <a:pt x="583" y="829"/>
                </a:lnTo>
                <a:lnTo>
                  <a:pt x="605" y="820"/>
                </a:lnTo>
                <a:lnTo>
                  <a:pt x="605" y="820"/>
                </a:lnTo>
                <a:lnTo>
                  <a:pt x="636" y="806"/>
                </a:lnTo>
                <a:lnTo>
                  <a:pt x="665" y="788"/>
                </a:lnTo>
                <a:lnTo>
                  <a:pt x="692" y="768"/>
                </a:lnTo>
                <a:lnTo>
                  <a:pt x="717" y="746"/>
                </a:lnTo>
                <a:lnTo>
                  <a:pt x="717" y="746"/>
                </a:lnTo>
                <a:lnTo>
                  <a:pt x="724" y="737"/>
                </a:lnTo>
                <a:lnTo>
                  <a:pt x="726" y="728"/>
                </a:lnTo>
                <a:lnTo>
                  <a:pt x="726" y="728"/>
                </a:lnTo>
                <a:lnTo>
                  <a:pt x="724" y="717"/>
                </a:lnTo>
                <a:lnTo>
                  <a:pt x="719" y="710"/>
                </a:lnTo>
                <a:lnTo>
                  <a:pt x="670" y="656"/>
                </a:lnTo>
                <a:lnTo>
                  <a:pt x="670" y="656"/>
                </a:lnTo>
                <a:lnTo>
                  <a:pt x="661" y="649"/>
                </a:lnTo>
                <a:lnTo>
                  <a:pt x="652" y="647"/>
                </a:lnTo>
                <a:lnTo>
                  <a:pt x="652" y="647"/>
                </a:lnTo>
                <a:lnTo>
                  <a:pt x="641" y="649"/>
                </a:lnTo>
                <a:lnTo>
                  <a:pt x="634" y="654"/>
                </a:lnTo>
                <a:lnTo>
                  <a:pt x="634" y="654"/>
                </a:lnTo>
                <a:lnTo>
                  <a:pt x="614" y="668"/>
                </a:lnTo>
                <a:lnTo>
                  <a:pt x="596" y="683"/>
                </a:lnTo>
                <a:lnTo>
                  <a:pt x="574" y="696"/>
                </a:lnTo>
                <a:lnTo>
                  <a:pt x="554" y="706"/>
                </a:lnTo>
                <a:lnTo>
                  <a:pt x="554" y="706"/>
                </a:lnTo>
                <a:lnTo>
                  <a:pt x="524" y="717"/>
                </a:lnTo>
                <a:lnTo>
                  <a:pt x="493" y="726"/>
                </a:lnTo>
                <a:lnTo>
                  <a:pt x="462" y="730"/>
                </a:lnTo>
                <a:lnTo>
                  <a:pt x="430" y="732"/>
                </a:lnTo>
                <a:lnTo>
                  <a:pt x="430" y="732"/>
                </a:lnTo>
                <a:lnTo>
                  <a:pt x="408" y="732"/>
                </a:lnTo>
                <a:lnTo>
                  <a:pt x="385" y="730"/>
                </a:lnTo>
                <a:lnTo>
                  <a:pt x="365" y="724"/>
                </a:lnTo>
                <a:lnTo>
                  <a:pt x="343" y="719"/>
                </a:lnTo>
                <a:lnTo>
                  <a:pt x="323" y="712"/>
                </a:lnTo>
                <a:lnTo>
                  <a:pt x="302" y="705"/>
                </a:lnTo>
                <a:lnTo>
                  <a:pt x="284" y="694"/>
                </a:lnTo>
                <a:lnTo>
                  <a:pt x="266" y="683"/>
                </a:lnTo>
                <a:lnTo>
                  <a:pt x="247" y="672"/>
                </a:lnTo>
                <a:lnTo>
                  <a:pt x="231" y="658"/>
                </a:lnTo>
                <a:lnTo>
                  <a:pt x="215" y="643"/>
                </a:lnTo>
                <a:lnTo>
                  <a:pt x="200" y="627"/>
                </a:lnTo>
                <a:lnTo>
                  <a:pt x="186" y="611"/>
                </a:lnTo>
                <a:lnTo>
                  <a:pt x="173" y="593"/>
                </a:lnTo>
                <a:lnTo>
                  <a:pt x="163" y="573"/>
                </a:lnTo>
                <a:lnTo>
                  <a:pt x="152" y="553"/>
                </a:lnTo>
                <a:lnTo>
                  <a:pt x="152" y="553"/>
                </a:lnTo>
                <a:lnTo>
                  <a:pt x="141" y="526"/>
                </a:lnTo>
                <a:lnTo>
                  <a:pt x="134" y="497"/>
                </a:lnTo>
                <a:lnTo>
                  <a:pt x="128" y="468"/>
                </a:lnTo>
                <a:lnTo>
                  <a:pt x="126" y="439"/>
                </a:lnTo>
                <a:lnTo>
                  <a:pt x="126" y="408"/>
                </a:lnTo>
                <a:lnTo>
                  <a:pt x="130" y="380"/>
                </a:lnTo>
                <a:lnTo>
                  <a:pt x="135" y="351"/>
                </a:lnTo>
                <a:lnTo>
                  <a:pt x="146" y="322"/>
                </a:lnTo>
                <a:lnTo>
                  <a:pt x="146" y="322"/>
                </a:lnTo>
                <a:lnTo>
                  <a:pt x="157" y="295"/>
                </a:lnTo>
                <a:lnTo>
                  <a:pt x="172" y="268"/>
                </a:lnTo>
                <a:lnTo>
                  <a:pt x="190" y="244"/>
                </a:lnTo>
                <a:lnTo>
                  <a:pt x="208" y="221"/>
                </a:lnTo>
                <a:lnTo>
                  <a:pt x="229" y="201"/>
                </a:lnTo>
                <a:lnTo>
                  <a:pt x="253" y="183"/>
                </a:lnTo>
                <a:lnTo>
                  <a:pt x="278" y="166"/>
                </a:lnTo>
                <a:lnTo>
                  <a:pt x="305" y="152"/>
                </a:lnTo>
                <a:lnTo>
                  <a:pt x="305" y="152"/>
                </a:lnTo>
                <a:lnTo>
                  <a:pt x="336" y="141"/>
                </a:lnTo>
                <a:lnTo>
                  <a:pt x="368" y="132"/>
                </a:lnTo>
                <a:lnTo>
                  <a:pt x="403" y="129"/>
                </a:lnTo>
                <a:lnTo>
                  <a:pt x="435" y="127"/>
                </a:lnTo>
                <a:lnTo>
                  <a:pt x="470" y="130"/>
                </a:lnTo>
                <a:lnTo>
                  <a:pt x="502" y="136"/>
                </a:lnTo>
                <a:lnTo>
                  <a:pt x="535" y="147"/>
                </a:lnTo>
                <a:lnTo>
                  <a:pt x="565" y="159"/>
                </a:lnTo>
                <a:lnTo>
                  <a:pt x="453" y="219"/>
                </a:lnTo>
                <a:lnTo>
                  <a:pt x="453" y="219"/>
                </a:lnTo>
                <a:lnTo>
                  <a:pt x="448" y="222"/>
                </a:lnTo>
                <a:lnTo>
                  <a:pt x="443" y="228"/>
                </a:lnTo>
                <a:lnTo>
                  <a:pt x="441" y="235"/>
                </a:lnTo>
                <a:lnTo>
                  <a:pt x="439" y="242"/>
                </a:lnTo>
                <a:lnTo>
                  <a:pt x="439" y="242"/>
                </a:lnTo>
                <a:lnTo>
                  <a:pt x="441" y="250"/>
                </a:lnTo>
                <a:lnTo>
                  <a:pt x="443" y="255"/>
                </a:lnTo>
                <a:lnTo>
                  <a:pt x="448" y="260"/>
                </a:lnTo>
                <a:lnTo>
                  <a:pt x="453" y="264"/>
                </a:lnTo>
                <a:lnTo>
                  <a:pt x="787" y="452"/>
                </a:lnTo>
                <a:lnTo>
                  <a:pt x="787" y="452"/>
                </a:lnTo>
                <a:lnTo>
                  <a:pt x="793" y="454"/>
                </a:lnTo>
                <a:lnTo>
                  <a:pt x="798" y="455"/>
                </a:lnTo>
                <a:lnTo>
                  <a:pt x="806" y="455"/>
                </a:lnTo>
                <a:lnTo>
                  <a:pt x="811" y="452"/>
                </a:lnTo>
                <a:lnTo>
                  <a:pt x="811" y="452"/>
                </a:lnTo>
                <a:lnTo>
                  <a:pt x="816" y="448"/>
                </a:lnTo>
                <a:lnTo>
                  <a:pt x="822" y="445"/>
                </a:lnTo>
                <a:lnTo>
                  <a:pt x="824" y="437"/>
                </a:lnTo>
                <a:lnTo>
                  <a:pt x="825" y="432"/>
                </a:lnTo>
                <a:lnTo>
                  <a:pt x="863" y="49"/>
                </a:lnTo>
                <a:lnTo>
                  <a:pt x="863" y="49"/>
                </a:lnTo>
                <a:lnTo>
                  <a:pt x="863" y="42"/>
                </a:lnTo>
                <a:lnTo>
                  <a:pt x="860" y="35"/>
                </a:lnTo>
                <a:lnTo>
                  <a:pt x="856" y="29"/>
                </a:lnTo>
                <a:lnTo>
                  <a:pt x="851" y="24"/>
                </a:lnTo>
                <a:lnTo>
                  <a:pt x="851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3B3B81-0034-4B0B-981A-A52A52CC911B}"/>
              </a:ext>
            </a:extLst>
          </p:cNvPr>
          <p:cNvGrpSpPr>
            <a:grpSpLocks noChangeAspect="1"/>
          </p:cNvGrpSpPr>
          <p:nvPr/>
        </p:nvGrpSpPr>
        <p:grpSpPr>
          <a:xfrm>
            <a:off x="2483768" y="1922873"/>
            <a:ext cx="581951" cy="474239"/>
            <a:chOff x="1119188" y="5507038"/>
            <a:chExt cx="1192213" cy="971550"/>
          </a:xfrm>
          <a:solidFill>
            <a:schemeClr val="accent3"/>
          </a:solidFill>
        </p:grpSpPr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93A73907-F37B-4EDC-88B5-027AE04A3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88" y="5507038"/>
              <a:ext cx="1192213" cy="971550"/>
            </a:xfrm>
            <a:custGeom>
              <a:avLst/>
              <a:gdLst>
                <a:gd name="T0" fmla="*/ 720 w 751"/>
                <a:gd name="T1" fmla="*/ 14 h 612"/>
                <a:gd name="T2" fmla="*/ 555 w 751"/>
                <a:gd name="T3" fmla="*/ 0 h 612"/>
                <a:gd name="T4" fmla="*/ 453 w 751"/>
                <a:gd name="T5" fmla="*/ 26 h 612"/>
                <a:gd name="T6" fmla="*/ 381 w 751"/>
                <a:gd name="T7" fmla="*/ 77 h 612"/>
                <a:gd name="T8" fmla="*/ 325 w 751"/>
                <a:gd name="T9" fmla="*/ 38 h 612"/>
                <a:gd name="T10" fmla="*/ 253 w 751"/>
                <a:gd name="T11" fmla="*/ 47 h 612"/>
                <a:gd name="T12" fmla="*/ 235 w 751"/>
                <a:gd name="T13" fmla="*/ 133 h 612"/>
                <a:gd name="T14" fmla="*/ 168 w 751"/>
                <a:gd name="T15" fmla="*/ 130 h 612"/>
                <a:gd name="T16" fmla="*/ 137 w 751"/>
                <a:gd name="T17" fmla="*/ 168 h 612"/>
                <a:gd name="T18" fmla="*/ 131 w 751"/>
                <a:gd name="T19" fmla="*/ 230 h 612"/>
                <a:gd name="T20" fmla="*/ 86 w 751"/>
                <a:gd name="T21" fmla="*/ 258 h 612"/>
                <a:gd name="T22" fmla="*/ 81 w 751"/>
                <a:gd name="T23" fmla="*/ 317 h 612"/>
                <a:gd name="T24" fmla="*/ 165 w 751"/>
                <a:gd name="T25" fmla="*/ 384 h 612"/>
                <a:gd name="T26" fmla="*/ 119 w 751"/>
                <a:gd name="T27" fmla="*/ 418 h 612"/>
                <a:gd name="T28" fmla="*/ 26 w 751"/>
                <a:gd name="T29" fmla="*/ 402 h 612"/>
                <a:gd name="T30" fmla="*/ 0 w 751"/>
                <a:gd name="T31" fmla="*/ 426 h 612"/>
                <a:gd name="T32" fmla="*/ 45 w 751"/>
                <a:gd name="T33" fmla="*/ 500 h 612"/>
                <a:gd name="T34" fmla="*/ 151 w 751"/>
                <a:gd name="T35" fmla="*/ 579 h 612"/>
                <a:gd name="T36" fmla="*/ 286 w 751"/>
                <a:gd name="T37" fmla="*/ 612 h 612"/>
                <a:gd name="T38" fmla="*/ 439 w 751"/>
                <a:gd name="T39" fmla="*/ 597 h 612"/>
                <a:gd name="T40" fmla="*/ 558 w 751"/>
                <a:gd name="T41" fmla="*/ 532 h 612"/>
                <a:gd name="T42" fmla="*/ 639 w 751"/>
                <a:gd name="T43" fmla="*/ 395 h 612"/>
                <a:gd name="T44" fmla="*/ 655 w 751"/>
                <a:gd name="T45" fmla="*/ 265 h 612"/>
                <a:gd name="T46" fmla="*/ 695 w 751"/>
                <a:gd name="T47" fmla="*/ 186 h 612"/>
                <a:gd name="T48" fmla="*/ 746 w 751"/>
                <a:gd name="T49" fmla="*/ 56 h 612"/>
                <a:gd name="T50" fmla="*/ 748 w 751"/>
                <a:gd name="T51" fmla="*/ 26 h 612"/>
                <a:gd name="T52" fmla="*/ 641 w 751"/>
                <a:gd name="T53" fmla="*/ 126 h 612"/>
                <a:gd name="T54" fmla="*/ 642 w 751"/>
                <a:gd name="T55" fmla="*/ 179 h 612"/>
                <a:gd name="T56" fmla="*/ 609 w 751"/>
                <a:gd name="T57" fmla="*/ 233 h 612"/>
                <a:gd name="T58" fmla="*/ 600 w 751"/>
                <a:gd name="T59" fmla="*/ 258 h 612"/>
                <a:gd name="T60" fmla="*/ 584 w 751"/>
                <a:gd name="T61" fmla="*/ 391 h 612"/>
                <a:gd name="T62" fmla="*/ 509 w 751"/>
                <a:gd name="T63" fmla="*/ 504 h 612"/>
                <a:gd name="T64" fmla="*/ 397 w 751"/>
                <a:gd name="T65" fmla="*/ 551 h 612"/>
                <a:gd name="T66" fmla="*/ 246 w 751"/>
                <a:gd name="T67" fmla="*/ 554 h 612"/>
                <a:gd name="T68" fmla="*/ 89 w 751"/>
                <a:gd name="T69" fmla="*/ 470 h 612"/>
                <a:gd name="T70" fmla="*/ 214 w 751"/>
                <a:gd name="T71" fmla="*/ 451 h 612"/>
                <a:gd name="T72" fmla="*/ 295 w 751"/>
                <a:gd name="T73" fmla="*/ 396 h 612"/>
                <a:gd name="T74" fmla="*/ 282 w 751"/>
                <a:gd name="T75" fmla="*/ 363 h 612"/>
                <a:gd name="T76" fmla="*/ 193 w 751"/>
                <a:gd name="T77" fmla="*/ 339 h 612"/>
                <a:gd name="T78" fmla="*/ 128 w 751"/>
                <a:gd name="T79" fmla="*/ 296 h 612"/>
                <a:gd name="T80" fmla="*/ 147 w 751"/>
                <a:gd name="T81" fmla="*/ 282 h 612"/>
                <a:gd name="T82" fmla="*/ 195 w 751"/>
                <a:gd name="T83" fmla="*/ 298 h 612"/>
                <a:gd name="T84" fmla="*/ 235 w 751"/>
                <a:gd name="T85" fmla="*/ 293 h 612"/>
                <a:gd name="T86" fmla="*/ 226 w 751"/>
                <a:gd name="T87" fmla="*/ 253 h 612"/>
                <a:gd name="T88" fmla="*/ 196 w 751"/>
                <a:gd name="T89" fmla="*/ 175 h 612"/>
                <a:gd name="T90" fmla="*/ 240 w 751"/>
                <a:gd name="T91" fmla="*/ 202 h 612"/>
                <a:gd name="T92" fmla="*/ 293 w 751"/>
                <a:gd name="T93" fmla="*/ 246 h 612"/>
                <a:gd name="T94" fmla="*/ 314 w 751"/>
                <a:gd name="T95" fmla="*/ 209 h 612"/>
                <a:gd name="T96" fmla="*/ 286 w 751"/>
                <a:gd name="T97" fmla="*/ 110 h 612"/>
                <a:gd name="T98" fmla="*/ 293 w 751"/>
                <a:gd name="T99" fmla="*/ 86 h 612"/>
                <a:gd name="T100" fmla="*/ 330 w 751"/>
                <a:gd name="T101" fmla="*/ 100 h 612"/>
                <a:gd name="T102" fmla="*/ 388 w 751"/>
                <a:gd name="T103" fmla="*/ 189 h 612"/>
                <a:gd name="T104" fmla="*/ 419 w 751"/>
                <a:gd name="T105" fmla="*/ 205 h 612"/>
                <a:gd name="T106" fmla="*/ 437 w 751"/>
                <a:gd name="T107" fmla="*/ 156 h 612"/>
                <a:gd name="T108" fmla="*/ 467 w 751"/>
                <a:gd name="T109" fmla="*/ 82 h 612"/>
                <a:gd name="T110" fmla="*/ 541 w 751"/>
                <a:gd name="T111" fmla="*/ 52 h 612"/>
                <a:gd name="T112" fmla="*/ 616 w 751"/>
                <a:gd name="T113" fmla="*/ 8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1" h="612">
                  <a:moveTo>
                    <a:pt x="748" y="26"/>
                  </a:moveTo>
                  <a:lnTo>
                    <a:pt x="748" y="26"/>
                  </a:lnTo>
                  <a:lnTo>
                    <a:pt x="742" y="19"/>
                  </a:lnTo>
                  <a:lnTo>
                    <a:pt x="735" y="16"/>
                  </a:lnTo>
                  <a:lnTo>
                    <a:pt x="727" y="14"/>
                  </a:lnTo>
                  <a:lnTo>
                    <a:pt x="720" y="14"/>
                  </a:lnTo>
                  <a:lnTo>
                    <a:pt x="637" y="31"/>
                  </a:lnTo>
                  <a:lnTo>
                    <a:pt x="637" y="31"/>
                  </a:lnTo>
                  <a:lnTo>
                    <a:pt x="614" y="17"/>
                  </a:lnTo>
                  <a:lnTo>
                    <a:pt x="591" y="9"/>
                  </a:lnTo>
                  <a:lnTo>
                    <a:pt x="567" y="2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18" y="2"/>
                  </a:lnTo>
                  <a:lnTo>
                    <a:pt x="495" y="7"/>
                  </a:lnTo>
                  <a:lnTo>
                    <a:pt x="474" y="16"/>
                  </a:lnTo>
                  <a:lnTo>
                    <a:pt x="453" y="26"/>
                  </a:lnTo>
                  <a:lnTo>
                    <a:pt x="435" y="40"/>
                  </a:lnTo>
                  <a:lnTo>
                    <a:pt x="419" y="58"/>
                  </a:lnTo>
                  <a:lnTo>
                    <a:pt x="407" y="75"/>
                  </a:lnTo>
                  <a:lnTo>
                    <a:pt x="397" y="96"/>
                  </a:lnTo>
                  <a:lnTo>
                    <a:pt x="397" y="96"/>
                  </a:lnTo>
                  <a:lnTo>
                    <a:pt x="381" y="77"/>
                  </a:lnTo>
                  <a:lnTo>
                    <a:pt x="365" y="61"/>
                  </a:lnTo>
                  <a:lnTo>
                    <a:pt x="354" y="54"/>
                  </a:lnTo>
                  <a:lnTo>
                    <a:pt x="346" y="47"/>
                  </a:lnTo>
                  <a:lnTo>
                    <a:pt x="335" y="42"/>
                  </a:lnTo>
                  <a:lnTo>
                    <a:pt x="325" y="38"/>
                  </a:lnTo>
                  <a:lnTo>
                    <a:pt x="325" y="38"/>
                  </a:lnTo>
                  <a:lnTo>
                    <a:pt x="309" y="35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77" y="35"/>
                  </a:lnTo>
                  <a:lnTo>
                    <a:pt x="265" y="40"/>
                  </a:lnTo>
                  <a:lnTo>
                    <a:pt x="253" y="47"/>
                  </a:lnTo>
                  <a:lnTo>
                    <a:pt x="244" y="58"/>
                  </a:lnTo>
                  <a:lnTo>
                    <a:pt x="244" y="58"/>
                  </a:lnTo>
                  <a:lnTo>
                    <a:pt x="237" y="74"/>
                  </a:lnTo>
                  <a:lnTo>
                    <a:pt x="233" y="89"/>
                  </a:lnTo>
                  <a:lnTo>
                    <a:pt x="232" y="110"/>
                  </a:lnTo>
                  <a:lnTo>
                    <a:pt x="235" y="133"/>
                  </a:lnTo>
                  <a:lnTo>
                    <a:pt x="235" y="133"/>
                  </a:lnTo>
                  <a:lnTo>
                    <a:pt x="217" y="126"/>
                  </a:lnTo>
                  <a:lnTo>
                    <a:pt x="200" y="123"/>
                  </a:lnTo>
                  <a:lnTo>
                    <a:pt x="184" y="124"/>
                  </a:lnTo>
                  <a:lnTo>
                    <a:pt x="168" y="130"/>
                  </a:lnTo>
                  <a:lnTo>
                    <a:pt x="168" y="130"/>
                  </a:lnTo>
                  <a:lnTo>
                    <a:pt x="158" y="135"/>
                  </a:lnTo>
                  <a:lnTo>
                    <a:pt x="149" y="142"/>
                  </a:lnTo>
                  <a:lnTo>
                    <a:pt x="144" y="151"/>
                  </a:lnTo>
                  <a:lnTo>
                    <a:pt x="138" y="161"/>
                  </a:lnTo>
                  <a:lnTo>
                    <a:pt x="138" y="161"/>
                  </a:lnTo>
                  <a:lnTo>
                    <a:pt x="137" y="168"/>
                  </a:lnTo>
                  <a:lnTo>
                    <a:pt x="137" y="177"/>
                  </a:lnTo>
                  <a:lnTo>
                    <a:pt x="138" y="193"/>
                  </a:lnTo>
                  <a:lnTo>
                    <a:pt x="144" y="210"/>
                  </a:lnTo>
                  <a:lnTo>
                    <a:pt x="151" y="230"/>
                  </a:lnTo>
                  <a:lnTo>
                    <a:pt x="151" y="230"/>
                  </a:lnTo>
                  <a:lnTo>
                    <a:pt x="131" y="230"/>
                  </a:lnTo>
                  <a:lnTo>
                    <a:pt x="123" y="233"/>
                  </a:lnTo>
                  <a:lnTo>
                    <a:pt x="114" y="235"/>
                  </a:lnTo>
                  <a:lnTo>
                    <a:pt x="105" y="240"/>
                  </a:lnTo>
                  <a:lnTo>
                    <a:pt x="98" y="246"/>
                  </a:lnTo>
                  <a:lnTo>
                    <a:pt x="91" y="251"/>
                  </a:lnTo>
                  <a:lnTo>
                    <a:pt x="86" y="258"/>
                  </a:lnTo>
                  <a:lnTo>
                    <a:pt x="86" y="258"/>
                  </a:lnTo>
                  <a:lnTo>
                    <a:pt x="79" y="272"/>
                  </a:lnTo>
                  <a:lnTo>
                    <a:pt x="75" y="288"/>
                  </a:lnTo>
                  <a:lnTo>
                    <a:pt x="75" y="302"/>
                  </a:lnTo>
                  <a:lnTo>
                    <a:pt x="81" y="317"/>
                  </a:lnTo>
                  <a:lnTo>
                    <a:pt x="81" y="317"/>
                  </a:lnTo>
                  <a:lnTo>
                    <a:pt x="88" y="332"/>
                  </a:lnTo>
                  <a:lnTo>
                    <a:pt x="100" y="346"/>
                  </a:lnTo>
                  <a:lnTo>
                    <a:pt x="114" y="356"/>
                  </a:lnTo>
                  <a:lnTo>
                    <a:pt x="130" y="367"/>
                  </a:lnTo>
                  <a:lnTo>
                    <a:pt x="147" y="377"/>
                  </a:lnTo>
                  <a:lnTo>
                    <a:pt x="165" y="384"/>
                  </a:lnTo>
                  <a:lnTo>
                    <a:pt x="202" y="398"/>
                  </a:lnTo>
                  <a:lnTo>
                    <a:pt x="202" y="398"/>
                  </a:lnTo>
                  <a:lnTo>
                    <a:pt x="181" y="405"/>
                  </a:lnTo>
                  <a:lnTo>
                    <a:pt x="161" y="412"/>
                  </a:lnTo>
                  <a:lnTo>
                    <a:pt x="140" y="416"/>
                  </a:lnTo>
                  <a:lnTo>
                    <a:pt x="119" y="418"/>
                  </a:lnTo>
                  <a:lnTo>
                    <a:pt x="98" y="418"/>
                  </a:lnTo>
                  <a:lnTo>
                    <a:pt x="77" y="416"/>
                  </a:lnTo>
                  <a:lnTo>
                    <a:pt x="56" y="411"/>
                  </a:lnTo>
                  <a:lnTo>
                    <a:pt x="35" y="404"/>
                  </a:lnTo>
                  <a:lnTo>
                    <a:pt x="35" y="404"/>
                  </a:lnTo>
                  <a:lnTo>
                    <a:pt x="26" y="402"/>
                  </a:lnTo>
                  <a:lnTo>
                    <a:pt x="19" y="404"/>
                  </a:lnTo>
                  <a:lnTo>
                    <a:pt x="12" y="407"/>
                  </a:lnTo>
                  <a:lnTo>
                    <a:pt x="5" y="412"/>
                  </a:lnTo>
                  <a:lnTo>
                    <a:pt x="5" y="412"/>
                  </a:lnTo>
                  <a:lnTo>
                    <a:pt x="2" y="419"/>
                  </a:lnTo>
                  <a:lnTo>
                    <a:pt x="0" y="426"/>
                  </a:lnTo>
                  <a:lnTo>
                    <a:pt x="0" y="435"/>
                  </a:lnTo>
                  <a:lnTo>
                    <a:pt x="3" y="442"/>
                  </a:lnTo>
                  <a:lnTo>
                    <a:pt x="3" y="442"/>
                  </a:lnTo>
                  <a:lnTo>
                    <a:pt x="16" y="463"/>
                  </a:lnTo>
                  <a:lnTo>
                    <a:pt x="30" y="481"/>
                  </a:lnTo>
                  <a:lnTo>
                    <a:pt x="45" y="500"/>
                  </a:lnTo>
                  <a:lnTo>
                    <a:pt x="59" y="516"/>
                  </a:lnTo>
                  <a:lnTo>
                    <a:pt x="77" y="532"/>
                  </a:lnTo>
                  <a:lnTo>
                    <a:pt x="95" y="546"/>
                  </a:lnTo>
                  <a:lnTo>
                    <a:pt x="112" y="558"/>
                  </a:lnTo>
                  <a:lnTo>
                    <a:pt x="131" y="568"/>
                  </a:lnTo>
                  <a:lnTo>
                    <a:pt x="151" y="579"/>
                  </a:lnTo>
                  <a:lnTo>
                    <a:pt x="172" y="588"/>
                  </a:lnTo>
                  <a:lnTo>
                    <a:pt x="193" y="595"/>
                  </a:lnTo>
                  <a:lnTo>
                    <a:pt x="216" y="602"/>
                  </a:lnTo>
                  <a:lnTo>
                    <a:pt x="239" y="607"/>
                  </a:lnTo>
                  <a:lnTo>
                    <a:pt x="261" y="609"/>
                  </a:lnTo>
                  <a:lnTo>
                    <a:pt x="286" y="612"/>
                  </a:lnTo>
                  <a:lnTo>
                    <a:pt x="312" y="612"/>
                  </a:lnTo>
                  <a:lnTo>
                    <a:pt x="312" y="612"/>
                  </a:lnTo>
                  <a:lnTo>
                    <a:pt x="342" y="611"/>
                  </a:lnTo>
                  <a:lnTo>
                    <a:pt x="374" y="609"/>
                  </a:lnTo>
                  <a:lnTo>
                    <a:pt x="405" y="604"/>
                  </a:lnTo>
                  <a:lnTo>
                    <a:pt x="439" y="597"/>
                  </a:lnTo>
                  <a:lnTo>
                    <a:pt x="439" y="597"/>
                  </a:lnTo>
                  <a:lnTo>
                    <a:pt x="467" y="588"/>
                  </a:lnTo>
                  <a:lnTo>
                    <a:pt x="491" y="577"/>
                  </a:lnTo>
                  <a:lnTo>
                    <a:pt x="516" y="565"/>
                  </a:lnTo>
                  <a:lnTo>
                    <a:pt x="537" y="549"/>
                  </a:lnTo>
                  <a:lnTo>
                    <a:pt x="558" y="532"/>
                  </a:lnTo>
                  <a:lnTo>
                    <a:pt x="576" y="512"/>
                  </a:lnTo>
                  <a:lnTo>
                    <a:pt x="593" y="491"/>
                  </a:lnTo>
                  <a:lnTo>
                    <a:pt x="607" y="468"/>
                  </a:lnTo>
                  <a:lnTo>
                    <a:pt x="620" y="446"/>
                  </a:lnTo>
                  <a:lnTo>
                    <a:pt x="630" y="421"/>
                  </a:lnTo>
                  <a:lnTo>
                    <a:pt x="639" y="395"/>
                  </a:lnTo>
                  <a:lnTo>
                    <a:pt x="646" y="370"/>
                  </a:lnTo>
                  <a:lnTo>
                    <a:pt x="651" y="344"/>
                  </a:lnTo>
                  <a:lnTo>
                    <a:pt x="655" y="317"/>
                  </a:lnTo>
                  <a:lnTo>
                    <a:pt x="656" y="289"/>
                  </a:lnTo>
                  <a:lnTo>
                    <a:pt x="655" y="265"/>
                  </a:lnTo>
                  <a:lnTo>
                    <a:pt x="655" y="265"/>
                  </a:lnTo>
                  <a:lnTo>
                    <a:pt x="665" y="253"/>
                  </a:lnTo>
                  <a:lnTo>
                    <a:pt x="672" y="240"/>
                  </a:lnTo>
                  <a:lnTo>
                    <a:pt x="681" y="228"/>
                  </a:lnTo>
                  <a:lnTo>
                    <a:pt x="686" y="214"/>
                  </a:lnTo>
                  <a:lnTo>
                    <a:pt x="691" y="200"/>
                  </a:lnTo>
                  <a:lnTo>
                    <a:pt x="695" y="186"/>
                  </a:lnTo>
                  <a:lnTo>
                    <a:pt x="697" y="172"/>
                  </a:lnTo>
                  <a:lnTo>
                    <a:pt x="699" y="156"/>
                  </a:lnTo>
                  <a:lnTo>
                    <a:pt x="699" y="156"/>
                  </a:lnTo>
                  <a:lnTo>
                    <a:pt x="697" y="140"/>
                  </a:lnTo>
                  <a:lnTo>
                    <a:pt x="695" y="126"/>
                  </a:lnTo>
                  <a:lnTo>
                    <a:pt x="746" y="56"/>
                  </a:lnTo>
                  <a:lnTo>
                    <a:pt x="746" y="56"/>
                  </a:lnTo>
                  <a:lnTo>
                    <a:pt x="749" y="49"/>
                  </a:lnTo>
                  <a:lnTo>
                    <a:pt x="751" y="42"/>
                  </a:lnTo>
                  <a:lnTo>
                    <a:pt x="749" y="33"/>
                  </a:lnTo>
                  <a:lnTo>
                    <a:pt x="748" y="26"/>
                  </a:lnTo>
                  <a:lnTo>
                    <a:pt x="748" y="26"/>
                  </a:lnTo>
                  <a:close/>
                  <a:moveTo>
                    <a:pt x="644" y="103"/>
                  </a:moveTo>
                  <a:lnTo>
                    <a:pt x="644" y="103"/>
                  </a:lnTo>
                  <a:lnTo>
                    <a:pt x="642" y="109"/>
                  </a:lnTo>
                  <a:lnTo>
                    <a:pt x="641" y="116"/>
                  </a:lnTo>
                  <a:lnTo>
                    <a:pt x="639" y="121"/>
                  </a:lnTo>
                  <a:lnTo>
                    <a:pt x="641" y="126"/>
                  </a:lnTo>
                  <a:lnTo>
                    <a:pt x="641" y="126"/>
                  </a:lnTo>
                  <a:lnTo>
                    <a:pt x="644" y="142"/>
                  </a:lnTo>
                  <a:lnTo>
                    <a:pt x="644" y="156"/>
                  </a:lnTo>
                  <a:lnTo>
                    <a:pt x="644" y="156"/>
                  </a:lnTo>
                  <a:lnTo>
                    <a:pt x="644" y="167"/>
                  </a:lnTo>
                  <a:lnTo>
                    <a:pt x="642" y="179"/>
                  </a:lnTo>
                  <a:lnTo>
                    <a:pt x="639" y="189"/>
                  </a:lnTo>
                  <a:lnTo>
                    <a:pt x="635" y="198"/>
                  </a:lnTo>
                  <a:lnTo>
                    <a:pt x="630" y="209"/>
                  </a:lnTo>
                  <a:lnTo>
                    <a:pt x="625" y="217"/>
                  </a:lnTo>
                  <a:lnTo>
                    <a:pt x="618" y="226"/>
                  </a:lnTo>
                  <a:lnTo>
                    <a:pt x="609" y="233"/>
                  </a:lnTo>
                  <a:lnTo>
                    <a:pt x="609" y="233"/>
                  </a:lnTo>
                  <a:lnTo>
                    <a:pt x="605" y="239"/>
                  </a:lnTo>
                  <a:lnTo>
                    <a:pt x="602" y="244"/>
                  </a:lnTo>
                  <a:lnTo>
                    <a:pt x="600" y="251"/>
                  </a:lnTo>
                  <a:lnTo>
                    <a:pt x="600" y="258"/>
                  </a:lnTo>
                  <a:lnTo>
                    <a:pt x="600" y="258"/>
                  </a:lnTo>
                  <a:lnTo>
                    <a:pt x="602" y="279"/>
                  </a:lnTo>
                  <a:lnTo>
                    <a:pt x="602" y="302"/>
                  </a:lnTo>
                  <a:lnTo>
                    <a:pt x="600" y="325"/>
                  </a:lnTo>
                  <a:lnTo>
                    <a:pt x="597" y="347"/>
                  </a:lnTo>
                  <a:lnTo>
                    <a:pt x="591" y="368"/>
                  </a:lnTo>
                  <a:lnTo>
                    <a:pt x="584" y="391"/>
                  </a:lnTo>
                  <a:lnTo>
                    <a:pt x="576" y="412"/>
                  </a:lnTo>
                  <a:lnTo>
                    <a:pt x="565" y="433"/>
                  </a:lnTo>
                  <a:lnTo>
                    <a:pt x="555" y="453"/>
                  </a:lnTo>
                  <a:lnTo>
                    <a:pt x="541" y="472"/>
                  </a:lnTo>
                  <a:lnTo>
                    <a:pt x="525" y="490"/>
                  </a:lnTo>
                  <a:lnTo>
                    <a:pt x="509" y="504"/>
                  </a:lnTo>
                  <a:lnTo>
                    <a:pt x="491" y="518"/>
                  </a:lnTo>
                  <a:lnTo>
                    <a:pt x="470" y="530"/>
                  </a:lnTo>
                  <a:lnTo>
                    <a:pt x="449" y="539"/>
                  </a:lnTo>
                  <a:lnTo>
                    <a:pt x="426" y="546"/>
                  </a:lnTo>
                  <a:lnTo>
                    <a:pt x="426" y="546"/>
                  </a:lnTo>
                  <a:lnTo>
                    <a:pt x="397" y="551"/>
                  </a:lnTo>
                  <a:lnTo>
                    <a:pt x="368" y="556"/>
                  </a:lnTo>
                  <a:lnTo>
                    <a:pt x="339" y="558"/>
                  </a:lnTo>
                  <a:lnTo>
                    <a:pt x="312" y="560"/>
                  </a:lnTo>
                  <a:lnTo>
                    <a:pt x="312" y="560"/>
                  </a:lnTo>
                  <a:lnTo>
                    <a:pt x="277" y="558"/>
                  </a:lnTo>
                  <a:lnTo>
                    <a:pt x="246" y="554"/>
                  </a:lnTo>
                  <a:lnTo>
                    <a:pt x="216" y="547"/>
                  </a:lnTo>
                  <a:lnTo>
                    <a:pt x="188" y="537"/>
                  </a:lnTo>
                  <a:lnTo>
                    <a:pt x="160" y="525"/>
                  </a:lnTo>
                  <a:lnTo>
                    <a:pt x="135" y="509"/>
                  </a:lnTo>
                  <a:lnTo>
                    <a:pt x="112" y="491"/>
                  </a:lnTo>
                  <a:lnTo>
                    <a:pt x="89" y="470"/>
                  </a:lnTo>
                  <a:lnTo>
                    <a:pt x="89" y="470"/>
                  </a:lnTo>
                  <a:lnTo>
                    <a:pt x="114" y="472"/>
                  </a:lnTo>
                  <a:lnTo>
                    <a:pt x="140" y="470"/>
                  </a:lnTo>
                  <a:lnTo>
                    <a:pt x="165" y="465"/>
                  </a:lnTo>
                  <a:lnTo>
                    <a:pt x="189" y="460"/>
                  </a:lnTo>
                  <a:lnTo>
                    <a:pt x="214" y="451"/>
                  </a:lnTo>
                  <a:lnTo>
                    <a:pt x="239" y="439"/>
                  </a:lnTo>
                  <a:lnTo>
                    <a:pt x="261" y="425"/>
                  </a:lnTo>
                  <a:lnTo>
                    <a:pt x="286" y="409"/>
                  </a:lnTo>
                  <a:lnTo>
                    <a:pt x="286" y="409"/>
                  </a:lnTo>
                  <a:lnTo>
                    <a:pt x="291" y="404"/>
                  </a:lnTo>
                  <a:lnTo>
                    <a:pt x="295" y="396"/>
                  </a:lnTo>
                  <a:lnTo>
                    <a:pt x="296" y="388"/>
                  </a:lnTo>
                  <a:lnTo>
                    <a:pt x="296" y="381"/>
                  </a:lnTo>
                  <a:lnTo>
                    <a:pt x="296" y="381"/>
                  </a:lnTo>
                  <a:lnTo>
                    <a:pt x="293" y="374"/>
                  </a:lnTo>
                  <a:lnTo>
                    <a:pt x="288" y="367"/>
                  </a:lnTo>
                  <a:lnTo>
                    <a:pt x="282" y="363"/>
                  </a:lnTo>
                  <a:lnTo>
                    <a:pt x="274" y="361"/>
                  </a:lnTo>
                  <a:lnTo>
                    <a:pt x="270" y="360"/>
                  </a:lnTo>
                  <a:lnTo>
                    <a:pt x="270" y="360"/>
                  </a:lnTo>
                  <a:lnTo>
                    <a:pt x="242" y="354"/>
                  </a:lnTo>
                  <a:lnTo>
                    <a:pt x="216" y="347"/>
                  </a:lnTo>
                  <a:lnTo>
                    <a:pt x="193" y="339"/>
                  </a:lnTo>
                  <a:lnTo>
                    <a:pt x="174" y="330"/>
                  </a:lnTo>
                  <a:lnTo>
                    <a:pt x="156" y="321"/>
                  </a:lnTo>
                  <a:lnTo>
                    <a:pt x="144" y="314"/>
                  </a:lnTo>
                  <a:lnTo>
                    <a:pt x="133" y="305"/>
                  </a:lnTo>
                  <a:lnTo>
                    <a:pt x="128" y="296"/>
                  </a:lnTo>
                  <a:lnTo>
                    <a:pt x="128" y="296"/>
                  </a:lnTo>
                  <a:lnTo>
                    <a:pt x="128" y="293"/>
                  </a:lnTo>
                  <a:lnTo>
                    <a:pt x="130" y="288"/>
                  </a:lnTo>
                  <a:lnTo>
                    <a:pt x="130" y="288"/>
                  </a:lnTo>
                  <a:lnTo>
                    <a:pt x="133" y="284"/>
                  </a:lnTo>
                  <a:lnTo>
                    <a:pt x="137" y="282"/>
                  </a:lnTo>
                  <a:lnTo>
                    <a:pt x="147" y="282"/>
                  </a:lnTo>
                  <a:lnTo>
                    <a:pt x="147" y="282"/>
                  </a:lnTo>
                  <a:lnTo>
                    <a:pt x="161" y="284"/>
                  </a:lnTo>
                  <a:lnTo>
                    <a:pt x="175" y="288"/>
                  </a:lnTo>
                  <a:lnTo>
                    <a:pt x="186" y="293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2" y="305"/>
                  </a:lnTo>
                  <a:lnTo>
                    <a:pt x="212" y="307"/>
                  </a:lnTo>
                  <a:lnTo>
                    <a:pt x="221" y="305"/>
                  </a:lnTo>
                  <a:lnTo>
                    <a:pt x="230" y="302"/>
                  </a:lnTo>
                  <a:lnTo>
                    <a:pt x="230" y="302"/>
                  </a:lnTo>
                  <a:lnTo>
                    <a:pt x="235" y="293"/>
                  </a:lnTo>
                  <a:lnTo>
                    <a:pt x="239" y="286"/>
                  </a:lnTo>
                  <a:lnTo>
                    <a:pt x="239" y="275"/>
                  </a:lnTo>
                  <a:lnTo>
                    <a:pt x="235" y="267"/>
                  </a:lnTo>
                  <a:lnTo>
                    <a:pt x="235" y="267"/>
                  </a:lnTo>
                  <a:lnTo>
                    <a:pt x="226" y="253"/>
                  </a:lnTo>
                  <a:lnTo>
                    <a:pt x="226" y="253"/>
                  </a:lnTo>
                  <a:lnTo>
                    <a:pt x="207" y="221"/>
                  </a:lnTo>
                  <a:lnTo>
                    <a:pt x="196" y="200"/>
                  </a:lnTo>
                  <a:lnTo>
                    <a:pt x="191" y="186"/>
                  </a:lnTo>
                  <a:lnTo>
                    <a:pt x="189" y="177"/>
                  </a:lnTo>
                  <a:lnTo>
                    <a:pt x="189" y="177"/>
                  </a:lnTo>
                  <a:lnTo>
                    <a:pt x="196" y="175"/>
                  </a:lnTo>
                  <a:lnTo>
                    <a:pt x="196" y="175"/>
                  </a:lnTo>
                  <a:lnTo>
                    <a:pt x="205" y="177"/>
                  </a:lnTo>
                  <a:lnTo>
                    <a:pt x="210" y="181"/>
                  </a:lnTo>
                  <a:lnTo>
                    <a:pt x="219" y="184"/>
                  </a:lnTo>
                  <a:lnTo>
                    <a:pt x="230" y="193"/>
                  </a:lnTo>
                  <a:lnTo>
                    <a:pt x="240" y="202"/>
                  </a:lnTo>
                  <a:lnTo>
                    <a:pt x="253" y="216"/>
                  </a:lnTo>
                  <a:lnTo>
                    <a:pt x="268" y="235"/>
                  </a:lnTo>
                  <a:lnTo>
                    <a:pt x="268" y="235"/>
                  </a:lnTo>
                  <a:lnTo>
                    <a:pt x="275" y="240"/>
                  </a:lnTo>
                  <a:lnTo>
                    <a:pt x="284" y="244"/>
                  </a:lnTo>
                  <a:lnTo>
                    <a:pt x="293" y="246"/>
                  </a:lnTo>
                  <a:lnTo>
                    <a:pt x="302" y="242"/>
                  </a:lnTo>
                  <a:lnTo>
                    <a:pt x="302" y="242"/>
                  </a:lnTo>
                  <a:lnTo>
                    <a:pt x="309" y="235"/>
                  </a:lnTo>
                  <a:lnTo>
                    <a:pt x="314" y="226"/>
                  </a:lnTo>
                  <a:lnTo>
                    <a:pt x="316" y="217"/>
                  </a:lnTo>
                  <a:lnTo>
                    <a:pt x="314" y="209"/>
                  </a:lnTo>
                  <a:lnTo>
                    <a:pt x="314" y="209"/>
                  </a:lnTo>
                  <a:lnTo>
                    <a:pt x="303" y="182"/>
                  </a:lnTo>
                  <a:lnTo>
                    <a:pt x="296" y="161"/>
                  </a:lnTo>
                  <a:lnTo>
                    <a:pt x="291" y="142"/>
                  </a:lnTo>
                  <a:lnTo>
                    <a:pt x="288" y="124"/>
                  </a:lnTo>
                  <a:lnTo>
                    <a:pt x="286" y="110"/>
                  </a:lnTo>
                  <a:lnTo>
                    <a:pt x="286" y="100"/>
                  </a:lnTo>
                  <a:lnTo>
                    <a:pt x="286" y="93"/>
                  </a:lnTo>
                  <a:lnTo>
                    <a:pt x="288" y="88"/>
                  </a:lnTo>
                  <a:lnTo>
                    <a:pt x="288" y="88"/>
                  </a:lnTo>
                  <a:lnTo>
                    <a:pt x="289" y="88"/>
                  </a:lnTo>
                  <a:lnTo>
                    <a:pt x="293" y="86"/>
                  </a:lnTo>
                  <a:lnTo>
                    <a:pt x="293" y="86"/>
                  </a:lnTo>
                  <a:lnTo>
                    <a:pt x="300" y="88"/>
                  </a:lnTo>
                  <a:lnTo>
                    <a:pt x="309" y="89"/>
                  </a:lnTo>
                  <a:lnTo>
                    <a:pt x="309" y="89"/>
                  </a:lnTo>
                  <a:lnTo>
                    <a:pt x="319" y="95"/>
                  </a:lnTo>
                  <a:lnTo>
                    <a:pt x="330" y="100"/>
                  </a:lnTo>
                  <a:lnTo>
                    <a:pt x="340" y="110"/>
                  </a:lnTo>
                  <a:lnTo>
                    <a:pt x="349" y="121"/>
                  </a:lnTo>
                  <a:lnTo>
                    <a:pt x="360" y="135"/>
                  </a:lnTo>
                  <a:lnTo>
                    <a:pt x="370" y="152"/>
                  </a:lnTo>
                  <a:lnTo>
                    <a:pt x="379" y="170"/>
                  </a:lnTo>
                  <a:lnTo>
                    <a:pt x="388" y="189"/>
                  </a:lnTo>
                  <a:lnTo>
                    <a:pt x="388" y="189"/>
                  </a:lnTo>
                  <a:lnTo>
                    <a:pt x="393" y="198"/>
                  </a:lnTo>
                  <a:lnTo>
                    <a:pt x="402" y="203"/>
                  </a:lnTo>
                  <a:lnTo>
                    <a:pt x="411" y="205"/>
                  </a:lnTo>
                  <a:lnTo>
                    <a:pt x="419" y="205"/>
                  </a:lnTo>
                  <a:lnTo>
                    <a:pt x="419" y="205"/>
                  </a:lnTo>
                  <a:lnTo>
                    <a:pt x="428" y="200"/>
                  </a:lnTo>
                  <a:lnTo>
                    <a:pt x="435" y="193"/>
                  </a:lnTo>
                  <a:lnTo>
                    <a:pt x="439" y="184"/>
                  </a:lnTo>
                  <a:lnTo>
                    <a:pt x="439" y="175"/>
                  </a:lnTo>
                  <a:lnTo>
                    <a:pt x="439" y="175"/>
                  </a:lnTo>
                  <a:lnTo>
                    <a:pt x="437" y="156"/>
                  </a:lnTo>
                  <a:lnTo>
                    <a:pt x="437" y="156"/>
                  </a:lnTo>
                  <a:lnTo>
                    <a:pt x="437" y="145"/>
                  </a:lnTo>
                  <a:lnTo>
                    <a:pt x="439" y="135"/>
                  </a:lnTo>
                  <a:lnTo>
                    <a:pt x="446" y="116"/>
                  </a:lnTo>
                  <a:lnTo>
                    <a:pt x="454" y="98"/>
                  </a:lnTo>
                  <a:lnTo>
                    <a:pt x="467" y="82"/>
                  </a:lnTo>
                  <a:lnTo>
                    <a:pt x="483" y="70"/>
                  </a:lnTo>
                  <a:lnTo>
                    <a:pt x="500" y="61"/>
                  </a:lnTo>
                  <a:lnTo>
                    <a:pt x="519" y="54"/>
                  </a:lnTo>
                  <a:lnTo>
                    <a:pt x="530" y="52"/>
                  </a:lnTo>
                  <a:lnTo>
                    <a:pt x="541" y="52"/>
                  </a:lnTo>
                  <a:lnTo>
                    <a:pt x="541" y="52"/>
                  </a:lnTo>
                  <a:lnTo>
                    <a:pt x="560" y="54"/>
                  </a:lnTo>
                  <a:lnTo>
                    <a:pt x="579" y="59"/>
                  </a:lnTo>
                  <a:lnTo>
                    <a:pt x="597" y="68"/>
                  </a:lnTo>
                  <a:lnTo>
                    <a:pt x="611" y="81"/>
                  </a:lnTo>
                  <a:lnTo>
                    <a:pt x="611" y="81"/>
                  </a:lnTo>
                  <a:lnTo>
                    <a:pt x="616" y="84"/>
                  </a:lnTo>
                  <a:lnTo>
                    <a:pt x="623" y="86"/>
                  </a:lnTo>
                  <a:lnTo>
                    <a:pt x="628" y="88"/>
                  </a:lnTo>
                  <a:lnTo>
                    <a:pt x="635" y="86"/>
                  </a:lnTo>
                  <a:lnTo>
                    <a:pt x="662" y="81"/>
                  </a:lnTo>
                  <a:lnTo>
                    <a:pt x="644" y="1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6B10BCB6-5DDD-41CD-9C55-2B8D31C0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675" y="5668963"/>
              <a:ext cx="69850" cy="71438"/>
            </a:xfrm>
            <a:custGeom>
              <a:avLst/>
              <a:gdLst>
                <a:gd name="T0" fmla="*/ 21 w 44"/>
                <a:gd name="T1" fmla="*/ 0 h 45"/>
                <a:gd name="T2" fmla="*/ 21 w 44"/>
                <a:gd name="T3" fmla="*/ 0 h 45"/>
                <a:gd name="T4" fmla="*/ 12 w 44"/>
                <a:gd name="T5" fmla="*/ 1 h 45"/>
                <a:gd name="T6" fmla="*/ 5 w 44"/>
                <a:gd name="T7" fmla="*/ 7 h 45"/>
                <a:gd name="T8" fmla="*/ 2 w 44"/>
                <a:gd name="T9" fmla="*/ 14 h 45"/>
                <a:gd name="T10" fmla="*/ 0 w 44"/>
                <a:gd name="T11" fmla="*/ 22 h 45"/>
                <a:gd name="T12" fmla="*/ 0 w 44"/>
                <a:gd name="T13" fmla="*/ 22 h 45"/>
                <a:gd name="T14" fmla="*/ 2 w 44"/>
                <a:gd name="T15" fmla="*/ 31 h 45"/>
                <a:gd name="T16" fmla="*/ 5 w 44"/>
                <a:gd name="T17" fmla="*/ 38 h 45"/>
                <a:gd name="T18" fmla="*/ 12 w 44"/>
                <a:gd name="T19" fmla="*/ 43 h 45"/>
                <a:gd name="T20" fmla="*/ 21 w 44"/>
                <a:gd name="T21" fmla="*/ 45 h 45"/>
                <a:gd name="T22" fmla="*/ 21 w 44"/>
                <a:gd name="T23" fmla="*/ 45 h 45"/>
                <a:gd name="T24" fmla="*/ 30 w 44"/>
                <a:gd name="T25" fmla="*/ 43 h 45"/>
                <a:gd name="T26" fmla="*/ 37 w 44"/>
                <a:gd name="T27" fmla="*/ 38 h 45"/>
                <a:gd name="T28" fmla="*/ 42 w 44"/>
                <a:gd name="T29" fmla="*/ 31 h 45"/>
                <a:gd name="T30" fmla="*/ 44 w 44"/>
                <a:gd name="T31" fmla="*/ 22 h 45"/>
                <a:gd name="T32" fmla="*/ 44 w 44"/>
                <a:gd name="T33" fmla="*/ 22 h 45"/>
                <a:gd name="T34" fmla="*/ 42 w 44"/>
                <a:gd name="T35" fmla="*/ 14 h 45"/>
                <a:gd name="T36" fmla="*/ 37 w 44"/>
                <a:gd name="T37" fmla="*/ 7 h 45"/>
                <a:gd name="T38" fmla="*/ 30 w 44"/>
                <a:gd name="T39" fmla="*/ 1 h 45"/>
                <a:gd name="T40" fmla="*/ 21 w 44"/>
                <a:gd name="T41" fmla="*/ 0 h 45"/>
                <a:gd name="T42" fmla="*/ 21 w 44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45">
                  <a:moveTo>
                    <a:pt x="21" y="0"/>
                  </a:moveTo>
                  <a:lnTo>
                    <a:pt x="21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5" y="38"/>
                  </a:lnTo>
                  <a:lnTo>
                    <a:pt x="12" y="43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30" y="43"/>
                  </a:lnTo>
                  <a:lnTo>
                    <a:pt x="37" y="38"/>
                  </a:lnTo>
                  <a:lnTo>
                    <a:pt x="42" y="31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7" y="7"/>
                  </a:lnTo>
                  <a:lnTo>
                    <a:pt x="30" y="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C441F1C-84AF-40AA-954D-9481069573BB}"/>
              </a:ext>
            </a:extLst>
          </p:cNvPr>
          <p:cNvSpPr txBox="1"/>
          <p:nvPr/>
        </p:nvSpPr>
        <p:spPr>
          <a:xfrm>
            <a:off x="1248397" y="1714688"/>
            <a:ext cx="42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endParaRPr lang="ko-KR" altLang="en-US" sz="600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5F85C-1059-44DB-B1EB-A470BAF8BA4C}"/>
              </a:ext>
            </a:extLst>
          </p:cNvPr>
          <p:cNvSpPr txBox="1"/>
          <p:nvPr/>
        </p:nvSpPr>
        <p:spPr>
          <a:xfrm>
            <a:off x="1241179" y="2695508"/>
            <a:ext cx="42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sz="600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110790-ACFF-4711-95C5-3DEB1F7F6017}"/>
              </a:ext>
            </a:extLst>
          </p:cNvPr>
          <p:cNvSpPr txBox="1"/>
          <p:nvPr/>
        </p:nvSpPr>
        <p:spPr>
          <a:xfrm>
            <a:off x="1289859" y="3597013"/>
            <a:ext cx="421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endParaRPr lang="ko-KR" altLang="en-US" sz="600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5C201A-1355-4FEB-A5B2-F021A4F3AB04}"/>
              </a:ext>
            </a:extLst>
          </p:cNvPr>
          <p:cNvSpPr txBox="1"/>
          <p:nvPr/>
        </p:nvSpPr>
        <p:spPr>
          <a:xfrm>
            <a:off x="3128332" y="3054909"/>
            <a:ext cx="45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휴리스틱 알고리즘 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1F1CDB-4085-4C73-87B1-946B233DCE08}"/>
              </a:ext>
            </a:extLst>
          </p:cNvPr>
          <p:cNvSpPr txBox="1"/>
          <p:nvPr/>
        </p:nvSpPr>
        <p:spPr>
          <a:xfrm>
            <a:off x="3128332" y="4022886"/>
            <a:ext cx="45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프로그래밍 및 모의실험을 통한 검증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1B666F-2C89-45D2-A364-3B20078BAB00}"/>
              </a:ext>
            </a:extLst>
          </p:cNvPr>
          <p:cNvSpPr txBox="1"/>
          <p:nvPr/>
        </p:nvSpPr>
        <p:spPr>
          <a:xfrm>
            <a:off x="395537" y="4983378"/>
            <a:ext cx="7848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향후 활용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C4I</a:t>
            </a:r>
            <a:r>
              <a:rPr lang="ko-KR" altLang="en-US" dirty="0">
                <a:latin typeface="+mn-ea"/>
                <a:ea typeface="+mn-ea"/>
              </a:rPr>
              <a:t>체계에 탑재하여 </a:t>
            </a:r>
            <a:r>
              <a:rPr lang="ko-KR" altLang="en-US" spc="-150" dirty="0">
                <a:latin typeface="+mn-ea"/>
                <a:ea typeface="+mn-ea"/>
              </a:rPr>
              <a:t>전투지휘관의 과학적 의사결정을 지원할 수 있도록 실용화</a:t>
            </a:r>
            <a:endParaRPr lang="en-US" altLang="ko-KR" spc="-150" dirty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필요시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공중급유기 및 전투기 운영 및 추가 확보 </a:t>
            </a:r>
            <a:r>
              <a:rPr lang="ko-KR" altLang="en-US" dirty="0" err="1">
                <a:latin typeface="+mn-ea"/>
                <a:ea typeface="+mn-ea"/>
              </a:rPr>
              <a:t>댓수를</a:t>
            </a:r>
            <a:r>
              <a:rPr lang="ko-KR" altLang="en-US" dirty="0">
                <a:latin typeface="+mn-ea"/>
                <a:ea typeface="+mn-ea"/>
              </a:rPr>
              <a:t> 결정하는 과학적인 모델로 활용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EB944-6B43-405A-8806-CC3D3E48F0D9}"/>
              </a:ext>
            </a:extLst>
          </p:cNvPr>
          <p:cNvSpPr txBox="1"/>
          <p:nvPr/>
        </p:nvSpPr>
        <p:spPr>
          <a:xfrm>
            <a:off x="395536" y="1059830"/>
            <a:ext cx="78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향후 추진 일정</a:t>
            </a:r>
          </a:p>
        </p:txBody>
      </p:sp>
    </p:spTree>
    <p:extLst>
      <p:ext uri="{BB962C8B-B14F-4D97-AF65-F5344CB8AC3E}">
        <p14:creationId xmlns:p14="http://schemas.microsoft.com/office/powerpoint/2010/main" val="246358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265029"/>
            <a:ext cx="828015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국내 문헌</a:t>
            </a:r>
            <a:r>
              <a:rPr lang="en-US" altLang="ko-KR" dirty="0">
                <a:latin typeface="+mn-ea"/>
                <a:ea typeface="+mn-ea"/>
              </a:rPr>
              <a:t>]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r>
              <a:rPr lang="ko-KR" altLang="en-US" sz="1600" dirty="0">
                <a:latin typeface="+mn-ea"/>
                <a:ea typeface="+mn-ea"/>
              </a:rPr>
              <a:t>안태호</a:t>
            </a:r>
            <a:r>
              <a:rPr lang="en-US" altLang="ko-KR" sz="1600" dirty="0">
                <a:latin typeface="+mn-ea"/>
                <a:ea typeface="+mn-ea"/>
              </a:rPr>
              <a:t>. (1998). </a:t>
            </a:r>
            <a:r>
              <a:rPr lang="ko-KR" altLang="en-US" sz="1600" dirty="0">
                <a:latin typeface="+mn-ea"/>
                <a:ea typeface="+mn-ea"/>
              </a:rPr>
              <a:t>자원 제약을 고려하여 기간 단축이 가능한 복수의 양식을 지닌 단일 프로젝트 일정 문제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자원 가용량이 시간에 따라 변하는 경우의 휴리스틱 해법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한국</a:t>
            </a:r>
            <a:r>
              <a:rPr lang="en-US" altLang="ko-KR" sz="1600" dirty="0">
                <a:latin typeface="+mn-ea"/>
                <a:ea typeface="+mn-ea"/>
              </a:rPr>
              <a:t>OA</a:t>
            </a:r>
            <a:r>
              <a:rPr lang="ko-KR" altLang="en-US" sz="1600" dirty="0" err="1">
                <a:latin typeface="+mn-ea"/>
                <a:ea typeface="+mn-ea"/>
              </a:rPr>
              <a:t>학회지</a:t>
            </a:r>
            <a:r>
              <a:rPr lang="en-US" altLang="ko-KR" sz="1600" dirty="0">
                <a:latin typeface="+mn-ea"/>
                <a:ea typeface="+mn-ea"/>
              </a:rPr>
              <a:t>, 3(4), pp. 154-163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 err="1">
                <a:latin typeface="+mn-ea"/>
                <a:ea typeface="+mn-ea"/>
              </a:rPr>
              <a:t>김갑식</a:t>
            </a:r>
            <a:r>
              <a:rPr lang="en-US" altLang="ko-KR" sz="1600" dirty="0">
                <a:latin typeface="+mn-ea"/>
                <a:ea typeface="+mn-ea"/>
              </a:rPr>
              <a:t>.(2016). </a:t>
            </a:r>
            <a:r>
              <a:rPr lang="ko-KR" altLang="en-US" sz="1600" dirty="0">
                <a:latin typeface="+mn-ea"/>
                <a:ea typeface="+mn-ea"/>
              </a:rPr>
              <a:t>자원 제약을 고려한 프로젝트 일정계획에서 활동의 품질과 기간 및 비용간 트레이드 오프 문제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박사학위 논문</a:t>
            </a:r>
            <a:r>
              <a:rPr lang="en-US" altLang="ko-KR" sz="1600" dirty="0">
                <a:latin typeface="+mn-ea"/>
                <a:ea typeface="+mn-ea"/>
              </a:rPr>
              <a:t>), </a:t>
            </a:r>
            <a:r>
              <a:rPr lang="ko-KR" altLang="en-US" sz="1600" dirty="0">
                <a:latin typeface="+mn-ea"/>
                <a:ea typeface="+mn-ea"/>
              </a:rPr>
              <a:t>숭실대학교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박세훈</a:t>
            </a:r>
            <a:r>
              <a:rPr lang="en-US" altLang="ko-KR" sz="1600" dirty="0">
                <a:latin typeface="+mn-ea"/>
                <a:ea typeface="+mn-ea"/>
              </a:rPr>
              <a:t>. (2019). </a:t>
            </a:r>
            <a:r>
              <a:rPr lang="ko-KR" altLang="en-US" sz="1600" dirty="0">
                <a:latin typeface="+mn-ea"/>
                <a:ea typeface="+mn-ea"/>
              </a:rPr>
              <a:t>초계작전을 위한 공중급유기 적정 대수 산정 연구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한국 시뮬레이션학회 지 </a:t>
            </a:r>
            <a:r>
              <a:rPr lang="en-US" altLang="ko-KR" sz="1600" dirty="0">
                <a:latin typeface="+mn-ea"/>
                <a:ea typeface="+mn-ea"/>
              </a:rPr>
              <a:t>28(1), PP.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57-65(2019).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공군사관학교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b="1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노종원</a:t>
            </a:r>
            <a:r>
              <a:rPr lang="en-US" altLang="ko-KR" sz="1600" dirty="0">
                <a:latin typeface="+mn-ea"/>
                <a:ea typeface="+mn-ea"/>
              </a:rPr>
              <a:t>. (2019). </a:t>
            </a:r>
            <a:r>
              <a:rPr lang="ko-KR" altLang="en-US" sz="1600" dirty="0">
                <a:latin typeface="+mn-ea"/>
                <a:ea typeface="+mn-ea"/>
              </a:rPr>
              <a:t>전장 지휘관의 휴리스틱이 전투력에 미치는 영향에 관한 연구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 err="1">
                <a:latin typeface="+mn-ea"/>
                <a:ea typeface="+mn-ea"/>
              </a:rPr>
              <a:t>한국생산관리학회지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국방대학교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 err="1">
                <a:latin typeface="+mn-ea"/>
                <a:ea typeface="+mn-ea"/>
              </a:rPr>
              <a:t>백인섭</a:t>
            </a:r>
            <a:r>
              <a:rPr lang="en-US" altLang="ko-KR" sz="1600" dirty="0">
                <a:latin typeface="+mn-ea"/>
                <a:ea typeface="+mn-ea"/>
              </a:rPr>
              <a:t>. (2019) </a:t>
            </a:r>
            <a:r>
              <a:rPr lang="ko-KR" altLang="en-US" sz="1600" dirty="0">
                <a:latin typeface="+mn-ea"/>
                <a:ea typeface="+mn-ea"/>
              </a:rPr>
              <a:t>자원제약을 고려한 프로젝트 일정 문제 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재작업 가능한 활동이 있는 경우</a:t>
            </a:r>
            <a:r>
              <a:rPr lang="en-US" altLang="ko-KR" sz="1600" dirty="0">
                <a:latin typeface="+mn-ea"/>
                <a:ea typeface="+mn-ea"/>
              </a:rPr>
              <a:t>-(</a:t>
            </a:r>
            <a:r>
              <a:rPr lang="ko-KR" altLang="en-US" sz="1600" dirty="0">
                <a:latin typeface="+mn-ea"/>
                <a:ea typeface="+mn-ea"/>
              </a:rPr>
              <a:t>박사학위논문</a:t>
            </a:r>
            <a:r>
              <a:rPr lang="en-US" altLang="ko-KR" sz="1600" dirty="0">
                <a:latin typeface="+mn-ea"/>
                <a:ea typeface="+mn-ea"/>
              </a:rPr>
              <a:t>). </a:t>
            </a:r>
            <a:r>
              <a:rPr lang="ko-KR" altLang="en-US" sz="1600" dirty="0">
                <a:latin typeface="+mn-ea"/>
                <a:ea typeface="+mn-ea"/>
              </a:rPr>
              <a:t>숭실대학교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 err="1">
                <a:latin typeface="+mn-ea"/>
                <a:ea typeface="+mn-ea"/>
              </a:rPr>
              <a:t>조윤재</a:t>
            </a:r>
            <a:r>
              <a:rPr lang="en-US" altLang="ko-KR" sz="1600" dirty="0">
                <a:latin typeface="+mn-ea"/>
                <a:ea typeface="+mn-ea"/>
              </a:rPr>
              <a:t>. (2021). </a:t>
            </a:r>
            <a:r>
              <a:rPr lang="ko-KR" altLang="en-US" sz="1600" dirty="0">
                <a:latin typeface="+mn-ea"/>
                <a:ea typeface="+mn-ea"/>
              </a:rPr>
              <a:t>자원 제약을 고려한 제안 프로젝트 포트폴리오 최적화 문제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박사학위 논문</a:t>
            </a:r>
            <a:r>
              <a:rPr lang="en-US" altLang="ko-KR" sz="1600" dirty="0">
                <a:latin typeface="+mn-ea"/>
                <a:ea typeface="+mn-ea"/>
              </a:rPr>
              <a:t>) . </a:t>
            </a:r>
            <a:r>
              <a:rPr lang="ko-KR" altLang="en-US" sz="1600" dirty="0">
                <a:latin typeface="+mn-ea"/>
                <a:ea typeface="+mn-ea"/>
              </a:rPr>
              <a:t>숭실대학교 등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73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263407"/>
            <a:ext cx="828015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국외 문헌</a:t>
            </a:r>
            <a:r>
              <a:rPr lang="en-US" altLang="ko-KR" dirty="0">
                <a:latin typeface="+mn-ea"/>
                <a:ea typeface="+mn-ea"/>
              </a:rPr>
              <a:t>]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r>
              <a:rPr lang="en-US" altLang="ko-KR" sz="1600" dirty="0">
                <a:latin typeface="+mn-ea"/>
                <a:ea typeface="+mn-ea"/>
              </a:rPr>
              <a:t>PMBOK guide. (2017). A Guide To The Project Management Body Of Knowledge–sixth Edition. Pennsylvania: Project Management Institute, lnc.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Davis, E.W., &amp; </a:t>
            </a:r>
            <a:r>
              <a:rPr lang="en-US" altLang="ko-KR" sz="1600" dirty="0" err="1">
                <a:latin typeface="+mn-ea"/>
                <a:ea typeface="+mn-ea"/>
              </a:rPr>
              <a:t>Heidorn</a:t>
            </a:r>
            <a:r>
              <a:rPr lang="en-US" altLang="ko-KR" sz="1600" dirty="0">
                <a:latin typeface="+mn-ea"/>
                <a:ea typeface="+mn-ea"/>
              </a:rPr>
              <a:t>, G.E., “An Algorithm For Optimal Project Scheduling Under Multiple Resource Constraints”, Management Science, 17(12), 1971, B-803.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Ahn, T., &amp; Erenguc, S.S., “The resource constrained project scheduling problem with multiple crashable modes: a heuristic procedure”, European Journal of Operational Research, 107(2), 1998, 250-259.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err="1">
                <a:latin typeface="+mn-ea"/>
                <a:ea typeface="+mn-ea"/>
              </a:rPr>
              <a:t>Xiong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Xiao-</a:t>
            </a:r>
            <a:r>
              <a:rPr lang="en-US" altLang="ko-KR" sz="1600" dirty="0" err="1">
                <a:latin typeface="+mn-ea"/>
                <a:ea typeface="+mn-ea"/>
              </a:rPr>
              <a:t>hua</a:t>
            </a:r>
            <a:r>
              <a:rPr lang="en-US" altLang="ko-KR" sz="1600" dirty="0">
                <a:latin typeface="+mn-ea"/>
                <a:ea typeface="+mn-ea"/>
              </a:rPr>
              <a:t>, “Competitive Decision Algorithm for Multiple-Choice Knapsack Problem on Reduction”, IEEE Conference, Jan. 2010.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Kris Kearns, “AFRL Searches for Fighter Capable </a:t>
            </a:r>
            <a:r>
              <a:rPr lang="en-US" altLang="ko-KR" sz="1600" dirty="0" err="1">
                <a:latin typeface="+mn-ea"/>
                <a:ea typeface="+mn-ea"/>
              </a:rPr>
              <a:t>Plarform</a:t>
            </a:r>
            <a:r>
              <a:rPr lang="en-US" altLang="ko-KR" sz="1600" dirty="0">
                <a:latin typeface="+mn-ea"/>
                <a:ea typeface="+mn-ea"/>
              </a:rPr>
              <a:t> for Loyal Wingman Testbed”, Inside the Pentagon’s Inside the Air Force Vol. 27, </a:t>
            </a:r>
            <a:r>
              <a:rPr lang="en-US" altLang="ko-KR" sz="1600" dirty="0" err="1">
                <a:latin typeface="+mn-ea"/>
                <a:ea typeface="+mn-ea"/>
              </a:rPr>
              <a:t>Iss</a:t>
            </a:r>
            <a:r>
              <a:rPr lang="en-US" altLang="ko-KR" sz="1600" dirty="0">
                <a:latin typeface="+mn-ea"/>
                <a:ea typeface="+mn-ea"/>
              </a:rPr>
              <a:t>. 12, Mar. 2016.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Pellerin R., Perrier N., &amp; </a:t>
            </a:r>
            <a:r>
              <a:rPr lang="en-US" altLang="ko-KR" sz="1600" dirty="0" err="1">
                <a:latin typeface="+mn-ea"/>
                <a:ea typeface="+mn-ea"/>
              </a:rPr>
              <a:t>Berthaut</a:t>
            </a:r>
            <a:r>
              <a:rPr lang="en-US" altLang="ko-KR" sz="1600" dirty="0">
                <a:latin typeface="+mn-ea"/>
                <a:ea typeface="+mn-ea"/>
              </a:rPr>
              <a:t> F., “A survey of hybrid metaheuristics for the resource-constrained project scheduling problem”, European Journal of Operational Research, 280, 2019, 395-416 </a:t>
            </a:r>
            <a:r>
              <a:rPr lang="ko-KR" altLang="en-US" sz="1600" dirty="0">
                <a:latin typeface="+mn-ea"/>
                <a:ea typeface="+mn-ea"/>
              </a:rPr>
              <a:t>등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0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467544" y="1916832"/>
            <a:ext cx="8208912" cy="18292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680"/>
              </a:lnSpc>
            </a:pPr>
            <a:r>
              <a:rPr lang="ko-KR" altLang="en-US" sz="60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감 사 합 </a:t>
            </a:r>
            <a:r>
              <a:rPr lang="ko-KR" altLang="en-US" sz="6000" b="1" dirty="0" err="1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니</a:t>
            </a:r>
            <a:r>
              <a:rPr lang="ko-KR" altLang="en-US" sz="60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 다</a:t>
            </a:r>
            <a:r>
              <a:rPr lang="en-US" altLang="ko-KR" sz="60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.</a:t>
            </a:r>
            <a:endParaRPr lang="ru-RU" sz="60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074A1-D02D-4ABA-82D5-2C1808269B05}"/>
              </a:ext>
            </a:extLst>
          </p:cNvPr>
          <p:cNvSpPr txBox="1"/>
          <p:nvPr/>
        </p:nvSpPr>
        <p:spPr>
          <a:xfrm>
            <a:off x="3275856" y="4358012"/>
            <a:ext cx="209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질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의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응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074A1-D02D-4ABA-82D5-2C1808269B05}"/>
              </a:ext>
            </a:extLst>
          </p:cNvPr>
          <p:cNvSpPr txBox="1"/>
          <p:nvPr/>
        </p:nvSpPr>
        <p:spPr>
          <a:xfrm>
            <a:off x="7515116" y="30725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9FE6"/>
                </a:solidFill>
                <a:latin typeface="+mn-ea"/>
                <a:ea typeface="+mn-ea"/>
              </a:rPr>
              <a:t>[</a:t>
            </a:r>
            <a:r>
              <a:rPr lang="ko-KR" altLang="en-US" sz="2000" b="1" dirty="0">
                <a:solidFill>
                  <a:srgbClr val="009FE6"/>
                </a:solidFill>
                <a:latin typeface="+mn-ea"/>
                <a:ea typeface="+mn-ea"/>
              </a:rPr>
              <a:t>문서의 끝</a:t>
            </a:r>
            <a:r>
              <a:rPr lang="en-US" altLang="ko-KR" sz="2000" b="1" dirty="0">
                <a:solidFill>
                  <a:srgbClr val="009FE6"/>
                </a:solidFill>
                <a:latin typeface="+mn-ea"/>
                <a:ea typeface="+mn-ea"/>
              </a:rPr>
              <a:t>]</a:t>
            </a:r>
            <a:endParaRPr lang="ko-KR" altLang="en-US" sz="2000" b="1" dirty="0">
              <a:solidFill>
                <a:srgbClr val="009FE6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691680" y="3746115"/>
            <a:ext cx="568863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7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4"/>
          <p:cNvCxnSpPr/>
          <p:nvPr/>
        </p:nvCxnSpPr>
        <p:spPr>
          <a:xfrm>
            <a:off x="1115617" y="1894526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>
            <a:off x="4860033" y="1556792"/>
            <a:ext cx="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4932040" y="1484784"/>
            <a:ext cx="295232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1.1 </a:t>
            </a:r>
            <a:r>
              <a:rPr lang="ko-KR" altLang="en-US" sz="1600" b="1" dirty="0">
                <a:latin typeface="+mn-ea"/>
                <a:ea typeface="+mn-ea"/>
              </a:rPr>
              <a:t>연구 배경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1.2 </a:t>
            </a:r>
            <a:r>
              <a:rPr lang="ko-KR" altLang="en-US" sz="1600" b="1" dirty="0">
                <a:latin typeface="+mn-ea"/>
                <a:ea typeface="+mn-ea"/>
              </a:rPr>
              <a:t>연구 목적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1.3 </a:t>
            </a:r>
            <a:r>
              <a:rPr lang="ko-KR" altLang="en-US" sz="1600" b="1" dirty="0">
                <a:latin typeface="+mn-ea"/>
                <a:ea typeface="+mn-ea"/>
              </a:rPr>
              <a:t>연구 방법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563" y="1268760"/>
            <a:ext cx="25651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장 서론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알고리즘 약술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46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 배경</a:t>
            </a:r>
            <a:r>
              <a:rPr lang="en-US" altLang="ko-KR" sz="2000" b="1" dirty="0">
                <a:solidFill>
                  <a:schemeClr val="bg1"/>
                </a:solidFill>
              </a:rPr>
              <a:t>(1/4)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42" y="1016648"/>
            <a:ext cx="85689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전쟁의 승패는 전투기 능력에 의해 좌우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한국군은 다양한 전투기를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운용중이나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개발 및 구매에 천문학적인 비용이 소요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전투기는 무장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장착량에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비례하여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연료탑재량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감소로 장거리 작전능력 제한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        [F-15K]                         [KF-16]                           [FA-50]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1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특히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스텔스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전투기는 외부에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무장을 장착할 수 없는 특성으로 인해 높은 전략적 가치에 비해 연료탑재 및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무장장착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능력 제한으로 작전 효율성이 떨어짐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                 [F-35A :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약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9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조원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]                            [KF-X :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약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19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조원 예상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6B4023-6BE3-40AF-B542-355FAE0A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42" y="2276872"/>
            <a:ext cx="2736304" cy="1354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FFF51E-3855-418A-B8CA-8B3AD793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463" y="2276873"/>
            <a:ext cx="2713001" cy="13543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D3EDE4-08E0-4716-9C18-4FA17F94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42" y="2276872"/>
            <a:ext cx="2615683" cy="1354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653B57-035D-422E-B6A3-4182BF916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021" y="4733304"/>
            <a:ext cx="2874339" cy="13599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41BD7C-7458-4FAA-BCD6-D02B4E09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4733304"/>
            <a:ext cx="3505090" cy="1359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CBE13C-2F29-44F5-A808-5B4A42406D93}"/>
              </a:ext>
            </a:extLst>
          </p:cNvPr>
          <p:cNvSpPr txBox="1"/>
          <p:nvPr/>
        </p:nvSpPr>
        <p:spPr>
          <a:xfrm>
            <a:off x="4601294" y="638100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출처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한국군무기연감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2018-2019)       </a:t>
            </a:r>
          </a:p>
        </p:txBody>
      </p:sp>
    </p:spTree>
    <p:extLst>
      <p:ext uri="{BB962C8B-B14F-4D97-AF65-F5344CB8AC3E}">
        <p14:creationId xmlns:p14="http://schemas.microsoft.com/office/powerpoint/2010/main" val="17522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 배경</a:t>
            </a:r>
            <a:r>
              <a:rPr lang="en-US" altLang="ko-KR" sz="2000" b="1" dirty="0">
                <a:solidFill>
                  <a:schemeClr val="bg1"/>
                </a:solidFill>
              </a:rPr>
              <a:t>(2/4)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597" y="1016648"/>
            <a:ext cx="835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2019. 1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월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공중급유기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(KC-330)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전력화 행사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연합뉴스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2019. 1. 30)</a:t>
            </a:r>
            <a:endParaRPr kumimoji="0" lang="en-US" altLang="ko-KR" kern="0" baseline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100" y="1268760"/>
            <a:ext cx="356388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[KC-330(</a:t>
            </a:r>
            <a:r>
              <a:rPr kumimoji="0" lang="ko-KR" altLang="en-US" b="1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시그너스</a:t>
            </a:r>
            <a:r>
              <a:rPr kumimoji="0" lang="en-US" altLang="ko-KR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제원</a:t>
            </a:r>
            <a:r>
              <a:rPr kumimoji="0" lang="en-US" altLang="ko-KR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]</a:t>
            </a: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최대 이륙중량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233 Ton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최대 속도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Mach 0.86</a:t>
            </a: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최대 항속거리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1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만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5,320Km</a:t>
            </a: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연료 적재량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11 Ton</a:t>
            </a: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급유 능력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F-15K 10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여대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</a:p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             KF-16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20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여대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인원 수송능력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300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여명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화물 수송능력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 47 Ton</a:t>
            </a:r>
          </a:p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독도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이어도 작전 능력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1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시간 이상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 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연장 가능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출처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한국군 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무기연감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+mn-ea"/>
                <a:ea typeface="+mn-ea"/>
              </a:rPr>
              <a:t>2018-2019)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5C788-0DC1-46DB-A7B3-07287F0C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356512"/>
            <a:ext cx="4896544" cy="31847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DEE1DA-15BB-436C-8123-566496586AEB}"/>
              </a:ext>
            </a:extLst>
          </p:cNvPr>
          <p:cNvSpPr txBox="1"/>
          <p:nvPr/>
        </p:nvSpPr>
        <p:spPr>
          <a:xfrm>
            <a:off x="395412" y="5229200"/>
            <a:ext cx="835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한국공군이 운영중인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전투기는 대부분 공중 급유 능력을 보유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공중급유기 운영에 따른 시너지 효과를 극대화 할 수 있는 전투기의 연료 및 </a:t>
            </a:r>
            <a:endParaRPr kumimoji="0" lang="en-US" altLang="ko-KR" b="0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  <a:r>
              <a:rPr kumimoji="0" lang="ko-KR" altLang="en-US" b="0" i="0" u="none" strike="noStrike" kern="0" cap="none" spc="-15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무장  탑재량과 재급유 스케쥴 등에 대한 결정은 야전 운영 경험을 바탕으로 지휘관의</a:t>
            </a:r>
            <a:endParaRPr kumimoji="0" lang="en-US" altLang="ko-KR" b="0" i="0" u="none" strike="noStrike" kern="0" cap="none" spc="-15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kern="0" spc="-15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b="0" i="0" u="none" strike="noStrike" kern="0" cap="none" spc="-15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직관으로 </a:t>
            </a:r>
            <a:r>
              <a:rPr kumimoji="0" lang="ko-KR" altLang="en-US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결정</a:t>
            </a:r>
            <a:endParaRPr kumimoji="0" lang="en-US" altLang="ko-KR" kern="0" baseline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C5EEB-12E4-40C2-8B86-FC17BF6A9C49}"/>
              </a:ext>
            </a:extLst>
          </p:cNvPr>
          <p:cNvSpPr txBox="1"/>
          <p:nvPr/>
        </p:nvSpPr>
        <p:spPr>
          <a:xfrm>
            <a:off x="395411" y="4581128"/>
            <a:ext cx="7992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하드웨어 중심의 해외구매 사업으로 운영체계가 제대로 확보되지 않아 </a:t>
            </a:r>
            <a:r>
              <a:rPr kumimoji="0" lang="ko-KR" altLang="en-US" sz="16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공중급유를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통한 작전시간 연장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약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1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시간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외 시너지 효과 부족</a:t>
            </a:r>
            <a:endParaRPr kumimoji="0" lang="en-US" altLang="ko-KR" kern="0" baseline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2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 배경</a:t>
            </a:r>
            <a:r>
              <a:rPr lang="en-US" altLang="ko-KR" sz="2000" b="1" dirty="0">
                <a:solidFill>
                  <a:schemeClr val="bg1"/>
                </a:solidFill>
              </a:rPr>
              <a:t>(3/4)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52736"/>
            <a:ext cx="856895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공중급유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능력이 있는 전투기의 효율성을 극대화 할 수 있도록 전투기의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임무별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무장 </a:t>
            </a:r>
            <a:r>
              <a:rPr kumimoji="0" lang="ko-KR" altLang="en-US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장착량과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 연료 급유량을 결정하는 과학적인 의사결정 체계의 개발이 필요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742950" lvl="1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공중급유기와 전투기간 시너지 효과로 작전 능력 극대화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742950" lvl="1" indent="-2857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운영 효율화를 통한 전투기 확보 및 운영 예산 절감 도모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8E6EF32-6DD1-4955-A6B9-C3AD5B30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71560"/>
            <a:ext cx="74888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13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grayscl/>
          </a:blip>
          <a:srcRect/>
          <a:stretch>
            <a:fillRect/>
          </a:stretch>
        </p:blipFill>
        <p:spPr bwMode="auto">
          <a:xfrm>
            <a:off x="4427984" y="2924944"/>
            <a:ext cx="385085" cy="181611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sp>
        <p:nvSpPr>
          <p:cNvPr id="183" name="직사각형 182"/>
          <p:cNvSpPr/>
          <p:nvPr/>
        </p:nvSpPr>
        <p:spPr bwMode="auto">
          <a:xfrm>
            <a:off x="4841981" y="1817654"/>
            <a:ext cx="3664845" cy="3470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0" algn="ctr" defTabSz="1067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618410" y="1792434"/>
            <a:ext cx="3816423" cy="3470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0" algn="ctr" defTabSz="1067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</a:rPr>
              <a:t>제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장  서 론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 배경 </a:t>
            </a:r>
            <a:r>
              <a:rPr lang="en-US" altLang="ko-KR" sz="2000" b="1" dirty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9510" y="1568926"/>
            <a:ext cx="8327317" cy="491922"/>
            <a:chOff x="1615861" y="1380294"/>
            <a:chExt cx="9024915" cy="491922"/>
          </a:xfrm>
        </p:grpSpPr>
        <p:grpSp>
          <p:nvGrpSpPr>
            <p:cNvPr id="60" name="그룹 59"/>
            <p:cNvGrpSpPr/>
            <p:nvPr/>
          </p:nvGrpSpPr>
          <p:grpSpPr>
            <a:xfrm>
              <a:off x="1615861" y="1380294"/>
              <a:ext cx="9024915" cy="491922"/>
              <a:chOff x="1985395" y="1357363"/>
              <a:chExt cx="8661312" cy="4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360693" y="1415683"/>
                <a:ext cx="4286014" cy="39334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indent="-180975" algn="ctr" defTabSz="914400"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</a:pPr>
                <a:r>
                  <a:rPr lang="ko-KR" altLang="en-US" sz="1600" b="1" dirty="0">
                    <a:solidFill>
                      <a:prstClr val="white"/>
                    </a:solidFill>
                    <a:latin typeface="+mn-ea"/>
                  </a:rPr>
                  <a:t>    </a:t>
                </a:r>
                <a:r>
                  <a:rPr lang="en-US" altLang="ko-KR" sz="1600" b="1" dirty="0">
                    <a:solidFill>
                      <a:prstClr val="white"/>
                    </a:solidFill>
                    <a:latin typeface="+mn-ea"/>
                  </a:rPr>
                  <a:t>TO-BE (</a:t>
                </a:r>
                <a:r>
                  <a:rPr lang="ko-KR" altLang="en-US" sz="1600" b="1" dirty="0">
                    <a:solidFill>
                      <a:prstClr val="white"/>
                    </a:solidFill>
                    <a:latin typeface="+mn-ea"/>
                  </a:rPr>
                  <a:t>과학적 의사결정</a:t>
                </a:r>
                <a:r>
                  <a:rPr lang="en-US" altLang="ko-KR" sz="1600" b="1" dirty="0">
                    <a:solidFill>
                      <a:prstClr val="white"/>
                    </a:solidFill>
                    <a:latin typeface="+mn-ea"/>
                  </a:rPr>
                  <a:t>)</a:t>
                </a:r>
                <a:endParaRPr lang="ko-KR" altLang="en-US" sz="1600" b="1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3" name="양쪽 모서리가 둥근 사각형 223"/>
              <p:cNvSpPr/>
              <p:nvPr/>
            </p:nvSpPr>
            <p:spPr>
              <a:xfrm rot="5400000">
                <a:off x="4226362" y="-607393"/>
                <a:ext cx="393346" cy="44394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1985395" y="1357363"/>
                <a:ext cx="435784" cy="491922"/>
              </a:xfrm>
              <a:prstGeom prst="rect">
                <a:avLst/>
              </a:prstGeom>
              <a:solidFill>
                <a:schemeClr val="bg1"/>
              </a:solidFill>
              <a:ln w="6350" cap="rnd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wrap="square" lIns="0" tIns="0" rIns="0" bIns="0" rtlCol="0" anchor="ctr" anchorCtr="0"/>
              <a:lstStyle/>
              <a:p>
                <a:pPr algn="ctr" defTabSz="1067640"/>
                <a:endParaRPr lang="ko-KR" altLang="en-US" sz="1100" b="1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5" name="Freeform 802"/>
              <p:cNvSpPr>
                <a:spLocks/>
              </p:cNvSpPr>
              <p:nvPr/>
            </p:nvSpPr>
            <p:spPr bwMode="auto">
              <a:xfrm>
                <a:off x="6360694" y="1512127"/>
                <a:ext cx="184842" cy="233017"/>
              </a:xfrm>
              <a:custGeom>
                <a:avLst/>
                <a:gdLst>
                  <a:gd name="T0" fmla="*/ 89 w 246"/>
                  <a:gd name="T1" fmla="*/ 790 h 374"/>
                  <a:gd name="T2" fmla="*/ 89 w 246"/>
                  <a:gd name="T3" fmla="*/ 790 h 374"/>
                  <a:gd name="T4" fmla="*/ 73 w 246"/>
                  <a:gd name="T5" fmla="*/ 790 h 374"/>
                  <a:gd name="T6" fmla="*/ 60 w 246"/>
                  <a:gd name="T7" fmla="*/ 786 h 374"/>
                  <a:gd name="T8" fmla="*/ 44 w 246"/>
                  <a:gd name="T9" fmla="*/ 777 h 374"/>
                  <a:gd name="T10" fmla="*/ 32 w 246"/>
                  <a:gd name="T11" fmla="*/ 765 h 374"/>
                  <a:gd name="T12" fmla="*/ 32 w 246"/>
                  <a:gd name="T13" fmla="*/ 765 h 374"/>
                  <a:gd name="T14" fmla="*/ 20 w 246"/>
                  <a:gd name="T15" fmla="*/ 752 h 374"/>
                  <a:gd name="T16" fmla="*/ 16 w 246"/>
                  <a:gd name="T17" fmla="*/ 739 h 374"/>
                  <a:gd name="T18" fmla="*/ 12 w 246"/>
                  <a:gd name="T19" fmla="*/ 722 h 374"/>
                  <a:gd name="T20" fmla="*/ 8 w 246"/>
                  <a:gd name="T21" fmla="*/ 706 h 374"/>
                  <a:gd name="T22" fmla="*/ 12 w 246"/>
                  <a:gd name="T23" fmla="*/ 689 h 374"/>
                  <a:gd name="T24" fmla="*/ 16 w 246"/>
                  <a:gd name="T25" fmla="*/ 672 h 374"/>
                  <a:gd name="T26" fmla="*/ 24 w 246"/>
                  <a:gd name="T27" fmla="*/ 659 h 374"/>
                  <a:gd name="T28" fmla="*/ 36 w 246"/>
                  <a:gd name="T29" fmla="*/ 647 h 374"/>
                  <a:gd name="T30" fmla="*/ 294 w 246"/>
                  <a:gd name="T31" fmla="*/ 389 h 374"/>
                  <a:gd name="T32" fmla="*/ 28 w 246"/>
                  <a:gd name="T33" fmla="*/ 148 h 374"/>
                  <a:gd name="T34" fmla="*/ 28 w 246"/>
                  <a:gd name="T35" fmla="*/ 148 h 374"/>
                  <a:gd name="T36" fmla="*/ 16 w 246"/>
                  <a:gd name="T37" fmla="*/ 135 h 374"/>
                  <a:gd name="T38" fmla="*/ 8 w 246"/>
                  <a:gd name="T39" fmla="*/ 118 h 374"/>
                  <a:gd name="T40" fmla="*/ 0 w 246"/>
                  <a:gd name="T41" fmla="*/ 106 h 374"/>
                  <a:gd name="T42" fmla="*/ 0 w 246"/>
                  <a:gd name="T43" fmla="*/ 89 h 374"/>
                  <a:gd name="T44" fmla="*/ 0 w 246"/>
                  <a:gd name="T45" fmla="*/ 72 h 374"/>
                  <a:gd name="T46" fmla="*/ 4 w 246"/>
                  <a:gd name="T47" fmla="*/ 55 h 374"/>
                  <a:gd name="T48" fmla="*/ 8 w 246"/>
                  <a:gd name="T49" fmla="*/ 42 h 374"/>
                  <a:gd name="T50" fmla="*/ 16 w 246"/>
                  <a:gd name="T51" fmla="*/ 25 h 374"/>
                  <a:gd name="T52" fmla="*/ 16 w 246"/>
                  <a:gd name="T53" fmla="*/ 25 h 374"/>
                  <a:gd name="T54" fmla="*/ 28 w 246"/>
                  <a:gd name="T55" fmla="*/ 17 h 374"/>
                  <a:gd name="T56" fmla="*/ 44 w 246"/>
                  <a:gd name="T57" fmla="*/ 8 h 374"/>
                  <a:gd name="T58" fmla="*/ 56 w 246"/>
                  <a:gd name="T59" fmla="*/ 0 h 374"/>
                  <a:gd name="T60" fmla="*/ 73 w 246"/>
                  <a:gd name="T61" fmla="*/ 0 h 374"/>
                  <a:gd name="T62" fmla="*/ 89 w 246"/>
                  <a:gd name="T63" fmla="*/ 0 h 374"/>
                  <a:gd name="T64" fmla="*/ 105 w 246"/>
                  <a:gd name="T65" fmla="*/ 0 h 374"/>
                  <a:gd name="T66" fmla="*/ 117 w 246"/>
                  <a:gd name="T67" fmla="*/ 8 h 374"/>
                  <a:gd name="T68" fmla="*/ 133 w 246"/>
                  <a:gd name="T69" fmla="*/ 17 h 374"/>
                  <a:gd name="T70" fmla="*/ 467 w 246"/>
                  <a:gd name="T71" fmla="*/ 321 h 374"/>
                  <a:gd name="T72" fmla="*/ 467 w 246"/>
                  <a:gd name="T73" fmla="*/ 321 h 374"/>
                  <a:gd name="T74" fmla="*/ 479 w 246"/>
                  <a:gd name="T75" fmla="*/ 334 h 374"/>
                  <a:gd name="T76" fmla="*/ 487 w 246"/>
                  <a:gd name="T77" fmla="*/ 346 h 374"/>
                  <a:gd name="T78" fmla="*/ 491 w 246"/>
                  <a:gd name="T79" fmla="*/ 363 h 374"/>
                  <a:gd name="T80" fmla="*/ 495 w 246"/>
                  <a:gd name="T81" fmla="*/ 380 h 374"/>
                  <a:gd name="T82" fmla="*/ 495 w 246"/>
                  <a:gd name="T83" fmla="*/ 380 h 374"/>
                  <a:gd name="T84" fmla="*/ 495 w 246"/>
                  <a:gd name="T85" fmla="*/ 397 h 374"/>
                  <a:gd name="T86" fmla="*/ 487 w 246"/>
                  <a:gd name="T87" fmla="*/ 414 h 374"/>
                  <a:gd name="T88" fmla="*/ 483 w 246"/>
                  <a:gd name="T89" fmla="*/ 431 h 374"/>
                  <a:gd name="T90" fmla="*/ 471 w 246"/>
                  <a:gd name="T91" fmla="*/ 444 h 374"/>
                  <a:gd name="T92" fmla="*/ 145 w 246"/>
                  <a:gd name="T93" fmla="*/ 769 h 374"/>
                  <a:gd name="T94" fmla="*/ 145 w 246"/>
                  <a:gd name="T95" fmla="*/ 769 h 374"/>
                  <a:gd name="T96" fmla="*/ 133 w 246"/>
                  <a:gd name="T97" fmla="*/ 777 h 374"/>
                  <a:gd name="T98" fmla="*/ 121 w 246"/>
                  <a:gd name="T99" fmla="*/ 786 h 374"/>
                  <a:gd name="T100" fmla="*/ 105 w 246"/>
                  <a:gd name="T101" fmla="*/ 790 h 374"/>
                  <a:gd name="T102" fmla="*/ 89 w 246"/>
                  <a:gd name="T103" fmla="*/ 790 h 374"/>
                  <a:gd name="T104" fmla="*/ 89 w 246"/>
                  <a:gd name="T105" fmla="*/ 790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ko-KR" altLang="en-US" b="1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2308212" y="1483204"/>
              <a:ext cx="3379376" cy="338554"/>
            </a:xfrm>
            <a:prstGeom prst="rect">
              <a:avLst/>
            </a:prstGeom>
            <a:noFill/>
            <a:ln w="9525">
              <a:noFill/>
            </a:ln>
            <a:effectLst/>
            <a:sp3d prstMaterial="matte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indent="-180975" algn="ctr" defTabSz="914400">
                <a:buClr>
                  <a:prstClr val="black">
                    <a:lumMod val="65000"/>
                    <a:lumOff val="35000"/>
                  </a:prstClr>
                </a:buClr>
                <a:buSzPct val="100000"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AS-IS (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운영 경험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, 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직관에 의존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)</a:t>
              </a:r>
            </a:p>
          </p:txBody>
        </p:sp>
      </p:grpSp>
      <p:sp>
        <p:nvSpPr>
          <p:cNvPr id="66" name="직사각형 65"/>
          <p:cNvSpPr/>
          <p:nvPr/>
        </p:nvSpPr>
        <p:spPr bwMode="auto">
          <a:xfrm>
            <a:off x="611247" y="5151572"/>
            <a:ext cx="3823586" cy="111956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defTabSz="914400" latinLnBrk="1">
              <a:lnSpc>
                <a:spcPct val="80000"/>
              </a:lnSpc>
              <a:spcBef>
                <a:spcPts val="34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endParaRPr lang="ko-KR" altLang="en-US" sz="1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7" name="Rectangle 782"/>
          <p:cNvSpPr>
            <a:spLocks noChangeArrowheads="1"/>
          </p:cNvSpPr>
          <p:nvPr/>
        </p:nvSpPr>
        <p:spPr bwMode="gray">
          <a:xfrm>
            <a:off x="600216" y="5119009"/>
            <a:ext cx="383521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bevelT w="0"/>
            </a:sp3d>
          </a:bodyPr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+mn-ea"/>
              </a:rPr>
              <a:t>문제점 </a:t>
            </a:r>
            <a:endParaRPr lang="en-US" altLang="ko-KR" sz="1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850448" y="5189179"/>
            <a:ext cx="3637509" cy="1081960"/>
          </a:xfrm>
          <a:prstGeom prst="rect">
            <a:avLst/>
          </a:prstGeom>
          <a:noFill/>
          <a:ln w="19050">
            <a:solidFill>
              <a:srgbClr val="1A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defTabSz="914400" latinLnBrk="1">
              <a:lnSpc>
                <a:spcPct val="80000"/>
              </a:lnSpc>
              <a:spcBef>
                <a:spcPts val="34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endParaRPr lang="ko-KR" altLang="en-US" sz="1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4932040" y="5455966"/>
            <a:ext cx="3538723" cy="7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3"/>
              </a:buBlip>
              <a:tabLst>
                <a:tab pos="5648325" algn="l"/>
              </a:tabLst>
            </a:pPr>
            <a:r>
              <a:rPr lang="ko-KR" altLang="en-US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과학적 </a:t>
            </a:r>
            <a:r>
              <a:rPr lang="ko-KR" altLang="en-US" sz="1300" kern="0" spc="-60" dirty="0">
                <a:solidFill>
                  <a:schemeClr val="tx1"/>
                </a:solidFill>
                <a:latin typeface="+mn-ea"/>
                <a:cs typeface="Tahoma" pitchFamily="34" charset="0"/>
              </a:rPr>
              <a:t>의사결정으로 </a:t>
            </a:r>
            <a:r>
              <a:rPr lang="ko-KR" altLang="en-US" sz="1300" b="1" kern="0" spc="-60" dirty="0">
                <a:solidFill>
                  <a:schemeClr val="tx1"/>
                </a:solidFill>
                <a:latin typeface="+mn-ea"/>
                <a:cs typeface="Tahoma" pitchFamily="34" charset="0"/>
              </a:rPr>
              <a:t>작전 능력 극대화</a:t>
            </a:r>
            <a:endParaRPr lang="en-US" altLang="ko-KR" sz="1300" b="1" kern="0" spc="-60" dirty="0">
              <a:solidFill>
                <a:schemeClr val="tx1"/>
              </a:solidFill>
              <a:latin typeface="+mn-ea"/>
              <a:cs typeface="Tahoma" pitchFamily="34" charset="0"/>
            </a:endParaRPr>
          </a:p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3"/>
              </a:buBlip>
              <a:tabLst>
                <a:tab pos="5648325" algn="l"/>
              </a:tabLst>
            </a:pPr>
            <a:r>
              <a:rPr lang="ko-KR" altLang="en-US" sz="1300" kern="0" spc="-60" dirty="0">
                <a:solidFill>
                  <a:schemeClr val="tx1"/>
                </a:solidFill>
                <a:latin typeface="+mn-ea"/>
                <a:cs typeface="Tahoma" pitchFamily="34" charset="0"/>
              </a:rPr>
              <a:t>전투기의 효율적 운영관리로 </a:t>
            </a:r>
            <a:r>
              <a:rPr lang="en-US" altLang="ko-KR" sz="1300" kern="0" spc="-60" dirty="0">
                <a:solidFill>
                  <a:schemeClr val="tx1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1300" b="1" kern="0" spc="-60" dirty="0">
                <a:solidFill>
                  <a:schemeClr val="tx1"/>
                </a:solidFill>
                <a:latin typeface="+mn-ea"/>
                <a:cs typeface="Tahoma" pitchFamily="34" charset="0"/>
              </a:rPr>
              <a:t>국방예산 절감</a:t>
            </a:r>
            <a:endParaRPr lang="en-US" altLang="ko-KR" sz="1300" b="1" kern="0" spc="-60" dirty="0">
              <a:solidFill>
                <a:schemeClr val="tx1"/>
              </a:solidFill>
              <a:latin typeface="+mn-ea"/>
              <a:cs typeface="Tahoma" pitchFamily="34" charset="0"/>
            </a:endParaRPr>
          </a:p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3"/>
              </a:buBlip>
              <a:tabLst>
                <a:tab pos="5648325" algn="l"/>
              </a:tabLst>
            </a:pPr>
            <a:r>
              <a:rPr lang="ko-KR" altLang="en-US" sz="1300" kern="0" spc="-60" dirty="0">
                <a:solidFill>
                  <a:schemeClr val="tx1"/>
                </a:solidFill>
                <a:latin typeface="+mn-ea"/>
                <a:cs typeface="Tahoma" pitchFamily="34" charset="0"/>
              </a:rPr>
              <a:t>신속하고 정확한 판단으로 </a:t>
            </a:r>
            <a:r>
              <a:rPr lang="ko-KR" altLang="en-US" sz="1300" b="1" kern="0" spc="-60" dirty="0">
                <a:solidFill>
                  <a:schemeClr val="tx1"/>
                </a:solidFill>
                <a:latin typeface="+mn-ea"/>
                <a:cs typeface="Tahoma" pitchFamily="34" charset="0"/>
              </a:rPr>
              <a:t>지휘 부담 감소</a:t>
            </a:r>
            <a:endParaRPr lang="en-US" altLang="ko-KR" sz="1300" b="1" kern="0" spc="-60" dirty="0">
              <a:solidFill>
                <a:schemeClr val="tx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70" name="Rectangle 782"/>
          <p:cNvSpPr>
            <a:spLocks noChangeArrowheads="1"/>
          </p:cNvSpPr>
          <p:nvPr/>
        </p:nvSpPr>
        <p:spPr bwMode="gray">
          <a:xfrm>
            <a:off x="4841981" y="5119009"/>
            <a:ext cx="366484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bevelT w="0"/>
            </a:sp3d>
          </a:bodyPr>
          <a:lstStyle/>
          <a:p>
            <a:pPr marL="0" lvl="1" indent="-90488" algn="ctr" defTabSz="1043056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tabLst>
                <a:tab pos="5648325" algn="l"/>
              </a:tabLst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기대효과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618411" y="5496728"/>
            <a:ext cx="3732006" cy="7236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126" tIns="0" rIns="40126" bIns="0" anchor="ctr" anchorCtr="0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운영 경험과 지휘관의 직관에 의한 판단</a:t>
            </a:r>
            <a:endParaRPr lang="en-US" altLang="ko-KR" sz="1300" kern="0" spc="-6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Tahoma" pitchFamily="34" charset="0"/>
            </a:endParaRPr>
          </a:p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kern="0" spc="-6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오판시</a:t>
            </a:r>
            <a:r>
              <a:rPr lang="ko-KR" altLang="en-US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 작전 실패 및 안전문제 발생 가능</a:t>
            </a:r>
            <a:endParaRPr lang="en-US" altLang="ko-KR" sz="1300" kern="0" spc="-6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Tahoma" pitchFamily="34" charset="0"/>
            </a:endParaRPr>
          </a:p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경험이 적은 지휘관의 지휘 부담 증가</a:t>
            </a:r>
            <a:endParaRPr lang="en-US" altLang="ko-KR" sz="1300" b="1" kern="0" spc="-60" dirty="0"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115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05764" y="3112436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참모</a:t>
            </a:r>
          </a:p>
        </p:txBody>
      </p:sp>
      <p:sp>
        <p:nvSpPr>
          <p:cNvPr id="127" name="Text Box 358" descr="도식1">
            <a:extLst>
              <a:ext uri="{FF2B5EF4-FFF2-40B4-BE49-F238E27FC236}">
                <a16:creationId xmlns:a16="http://schemas.microsoft.com/office/drawing/2014/main" id="{F4C8C434-0234-408D-85BD-8F181131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291" y="3537601"/>
            <a:ext cx="1310078" cy="1403408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flatTx/>
          </a:bodyPr>
          <a:lstStyle/>
          <a:p>
            <a:pPr marL="0" marR="0" lvl="1" indent="0" algn="ctr" defTabSz="864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buFontTx/>
              <a:buNone/>
              <a:tabLst>
                <a:tab pos="5338644" algn="l"/>
              </a:tabLst>
              <a:defRPr/>
            </a:pPr>
            <a:endParaRPr kumimoji="1" lang="ko-KR" altLang="en-US" sz="851" b="0" i="0" u="none" strike="noStrike" kern="1200" cap="none" spc="-2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28" name="직선 연결선 127"/>
          <p:cNvCxnSpPr>
            <a:cxnSpLocks/>
            <a:endCxn id="129" idx="3"/>
          </p:cNvCxnSpPr>
          <p:nvPr/>
        </p:nvCxnSpPr>
        <p:spPr>
          <a:xfrm flipV="1">
            <a:off x="1331640" y="2798521"/>
            <a:ext cx="322332" cy="45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43"/>
          <p:cNvSpPr>
            <a:spLocks noChangeArrowheads="1"/>
          </p:cNvSpPr>
          <p:nvPr/>
        </p:nvSpPr>
        <p:spPr bwMode="auto">
          <a:xfrm flipH="1">
            <a:off x="1653972" y="2586703"/>
            <a:ext cx="869355" cy="423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  <a:t>작전계획수립</a:t>
            </a:r>
          </a:p>
        </p:txBody>
      </p:sp>
      <p:sp>
        <p:nvSpPr>
          <p:cNvPr id="131" name="TextBox 143"/>
          <p:cNvSpPr>
            <a:spLocks noChangeArrowheads="1"/>
          </p:cNvSpPr>
          <p:nvPr/>
        </p:nvSpPr>
        <p:spPr bwMode="auto">
          <a:xfrm flipH="1">
            <a:off x="1678800" y="4542370"/>
            <a:ext cx="818970" cy="407106"/>
          </a:xfrm>
          <a:prstGeom prst="rect">
            <a:avLst/>
          </a:prstGeom>
          <a:solidFill>
            <a:srgbClr val="404F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+mn-ea"/>
                <a:sym typeface="Monotype Sorts" pitchFamily="2" charset="2"/>
              </a:rPr>
              <a:t>임무수행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Monotype Sorts" pitchFamily="2" charset="2"/>
            </a:endParaRPr>
          </a:p>
        </p:txBody>
      </p:sp>
      <p:cxnSp>
        <p:nvCxnSpPr>
          <p:cNvPr id="132" name="직선 연결선 131"/>
          <p:cNvCxnSpPr>
            <a:cxnSpLocks/>
            <a:stCxn id="129" idx="2"/>
            <a:endCxn id="135" idx="0"/>
          </p:cNvCxnSpPr>
          <p:nvPr/>
        </p:nvCxnSpPr>
        <p:spPr>
          <a:xfrm>
            <a:off x="2088649" y="3010339"/>
            <a:ext cx="157" cy="2337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cxnSpLocks/>
            <a:stCxn id="135" idx="2"/>
          </p:cNvCxnSpPr>
          <p:nvPr/>
        </p:nvCxnSpPr>
        <p:spPr>
          <a:xfrm flipH="1">
            <a:off x="2088805" y="3667738"/>
            <a:ext cx="1" cy="2337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cxnSpLocks/>
            <a:endCxn id="131" idx="0"/>
          </p:cNvCxnSpPr>
          <p:nvPr/>
        </p:nvCxnSpPr>
        <p:spPr>
          <a:xfrm flipH="1">
            <a:off x="2088285" y="4308607"/>
            <a:ext cx="520" cy="2337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43"/>
          <p:cNvSpPr>
            <a:spLocks noChangeArrowheads="1"/>
          </p:cNvSpPr>
          <p:nvPr/>
        </p:nvSpPr>
        <p:spPr bwMode="auto">
          <a:xfrm flipH="1">
            <a:off x="1654129" y="3244102"/>
            <a:ext cx="869355" cy="423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sym typeface="Monotype Sorts" pitchFamily="2" charset="2"/>
              </a:rPr>
              <a:t>데이터 제시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sym typeface="Monotype Sorts" pitchFamily="2" charset="2"/>
            </a:endParaRPr>
          </a:p>
        </p:txBody>
      </p:sp>
      <p:sp>
        <p:nvSpPr>
          <p:cNvPr id="140" name="모서리가 둥근 직사각형 65">
            <a:extLst>
              <a:ext uri="{FF2B5EF4-FFF2-40B4-BE49-F238E27FC236}">
                <a16:creationId xmlns:a16="http://schemas.microsoft.com/office/drawing/2014/main" id="{D19148D0-202A-41F9-AB1B-B4D06A847F48}"/>
              </a:ext>
            </a:extLst>
          </p:cNvPr>
          <p:cNvSpPr>
            <a:spLocks/>
          </p:cNvSpPr>
          <p:nvPr/>
        </p:nvSpPr>
        <p:spPr>
          <a:xfrm>
            <a:off x="3021313" y="4056794"/>
            <a:ext cx="1186576" cy="396710"/>
          </a:xfrm>
          <a:prstGeom prst="rect">
            <a:avLst/>
          </a:prstGeom>
          <a:solidFill>
            <a:srgbClr val="DCE6F2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lvl="1" algn="ctr" defTabSz="1076325" eaLnBrk="0" fontAlgn="ctr" latinLnBrk="0" hangingPunct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경험 부족 지휘관의</a:t>
            </a:r>
            <a:endParaRPr kumimoji="0" lang="en-US" altLang="ko-KR" sz="1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  <a:ea typeface="+mn-ea"/>
            </a:endParaRPr>
          </a:p>
          <a:p>
            <a:pPr marL="0" lvl="1" algn="ctr" defTabSz="1076325" eaLnBrk="0" fontAlgn="ctr" latinLnBrk="0" hangingPunct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오판 가능성</a:t>
            </a:r>
            <a:endParaRPr kumimoji="0" lang="ko-KR" altLang="en-US" sz="1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1" name="모서리가 둥근 직사각형 66">
            <a:extLst>
              <a:ext uri="{FF2B5EF4-FFF2-40B4-BE49-F238E27FC236}">
                <a16:creationId xmlns:a16="http://schemas.microsoft.com/office/drawing/2014/main" id="{DE235ECE-BD73-4F17-AD0D-61FF2B2A0112}"/>
              </a:ext>
            </a:extLst>
          </p:cNvPr>
          <p:cNvSpPr>
            <a:spLocks/>
          </p:cNvSpPr>
          <p:nvPr/>
        </p:nvSpPr>
        <p:spPr>
          <a:xfrm>
            <a:off x="3061688" y="3619889"/>
            <a:ext cx="1186576" cy="396710"/>
          </a:xfrm>
          <a:prstGeom prst="rect">
            <a:avLst/>
          </a:prstGeom>
          <a:solidFill>
            <a:srgbClr val="DCE6F2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지휘관의 판단에 </a:t>
            </a:r>
            <a:endParaRPr kumimoji="0" lang="en-US" altLang="ko-KR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의존</a:t>
            </a:r>
          </a:p>
        </p:txBody>
      </p:sp>
      <p:sp>
        <p:nvSpPr>
          <p:cNvPr id="145" name="자유형 144"/>
          <p:cNvSpPr/>
          <p:nvPr/>
        </p:nvSpPr>
        <p:spPr bwMode="auto">
          <a:xfrm>
            <a:off x="2607833" y="3556414"/>
            <a:ext cx="376627" cy="1393062"/>
          </a:xfrm>
          <a:custGeom>
            <a:avLst/>
            <a:gdLst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06500 h 2679700"/>
              <a:gd name="connsiteX3" fmla="*/ 0 w 438150"/>
              <a:gd name="connsiteY3" fmla="*/ 781050 h 2679700"/>
              <a:gd name="connsiteX4" fmla="*/ 438150 w 438150"/>
              <a:gd name="connsiteY4" fmla="*/ 0 h 2679700"/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06500 h 2679700"/>
              <a:gd name="connsiteX3" fmla="*/ 0 w 438150"/>
              <a:gd name="connsiteY3" fmla="*/ 822325 h 2679700"/>
              <a:gd name="connsiteX4" fmla="*/ 438150 w 438150"/>
              <a:gd name="connsiteY4" fmla="*/ 0 h 2679700"/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44600 h 2679700"/>
              <a:gd name="connsiteX3" fmla="*/ 0 w 438150"/>
              <a:gd name="connsiteY3" fmla="*/ 822325 h 2679700"/>
              <a:gd name="connsiteX4" fmla="*/ 438150 w 438150"/>
              <a:gd name="connsiteY4" fmla="*/ 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679700">
                <a:moveTo>
                  <a:pt x="438150" y="0"/>
                </a:moveTo>
                <a:lnTo>
                  <a:pt x="438150" y="2679700"/>
                </a:lnTo>
                <a:lnTo>
                  <a:pt x="0" y="1244600"/>
                </a:lnTo>
                <a:lnTo>
                  <a:pt x="0" y="822325"/>
                </a:lnTo>
                <a:lnTo>
                  <a:pt x="43815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alpha val="0"/>
                </a:schemeClr>
              </a:gs>
              <a:gs pos="100000">
                <a:schemeClr val="bg1">
                  <a:lumMod val="50000"/>
                  <a:alpha val="30000"/>
                </a:schemeClr>
              </a:gs>
            </a:gsLst>
            <a:lin ang="15000000" scaled="0"/>
          </a:gradFill>
          <a:ln w="9525" algn="ctr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1019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3768725" algn="l"/>
              </a:tabLst>
              <a:defRPr/>
            </a:pPr>
            <a:endParaRPr kumimoji="0" lang="ko-KR" altLang="en-US" sz="1400" b="0" i="0" u="none" strike="noStrike" kern="1200" cap="none" spc="-50" normalizeH="0" baseline="0" noProof="0" dirty="0">
              <a:ln w="0"/>
              <a:gradFill>
                <a:gsLst>
                  <a:gs pos="0">
                    <a:prstClr val="black">
                      <a:lumMod val="95000"/>
                      <a:lumOff val="5000"/>
                    </a:prstClr>
                  </a:gs>
                  <a:gs pos="100000">
                    <a:prstClr val="black"/>
                  </a:gs>
                </a:gsLst>
                <a:lin ang="3600000" scaled="0"/>
              </a:gra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9" name="다이아몬드 148"/>
          <p:cNvSpPr/>
          <p:nvPr/>
        </p:nvSpPr>
        <p:spPr>
          <a:xfrm>
            <a:off x="1602367" y="3891415"/>
            <a:ext cx="937968" cy="50133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0A4E8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0" name="Content Placeholder 6"/>
          <p:cNvSpPr txBox="1">
            <a:spLocks/>
          </p:cNvSpPr>
          <p:nvPr/>
        </p:nvSpPr>
        <p:spPr bwMode="auto">
          <a:xfrm>
            <a:off x="1721175" y="3958458"/>
            <a:ext cx="720080" cy="3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552" indent="-342552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93" indent="-285463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844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572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31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048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783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52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257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지휘관 판단</a:t>
            </a:r>
            <a:endParaRPr lang="en-US" altLang="en-US" sz="10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1" name="모서리가 둥근 직사각형 65">
            <a:extLst>
              <a:ext uri="{FF2B5EF4-FFF2-40B4-BE49-F238E27FC236}">
                <a16:creationId xmlns:a16="http://schemas.microsoft.com/office/drawing/2014/main" id="{D19148D0-202A-41F9-AB1B-B4D06A847F48}"/>
              </a:ext>
            </a:extLst>
          </p:cNvPr>
          <p:cNvSpPr>
            <a:spLocks/>
          </p:cNvSpPr>
          <p:nvPr/>
        </p:nvSpPr>
        <p:spPr>
          <a:xfrm>
            <a:off x="3050785" y="4493986"/>
            <a:ext cx="1186576" cy="396710"/>
          </a:xfrm>
          <a:prstGeom prst="rect">
            <a:avLst/>
          </a:prstGeom>
          <a:solidFill>
            <a:srgbClr val="DCE6F2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lvl="1" algn="ctr" defTabSz="1076325" eaLnBrk="0" fontAlgn="ctr" latinLnBrk="0" hangingPunct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상황판단 지연 </a:t>
            </a:r>
            <a:endParaRPr kumimoji="0" lang="en-US" altLang="ko-KR" sz="1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  <a:ea typeface="+mn-ea"/>
            </a:endParaRPr>
          </a:p>
          <a:p>
            <a:pPr marL="0" lvl="1" algn="ctr" defTabSz="1076325" eaLnBrk="0" fontAlgn="ctr" latinLnBrk="0" hangingPunct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가능성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2" name="Text Box 358" descr="도식1">
            <a:extLst>
              <a:ext uri="{FF2B5EF4-FFF2-40B4-BE49-F238E27FC236}">
                <a16:creationId xmlns:a16="http://schemas.microsoft.com/office/drawing/2014/main" id="{F4C8C434-0234-408D-85BD-8F181131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81" y="2441213"/>
            <a:ext cx="1088089" cy="2562755"/>
          </a:xfrm>
          <a:prstGeom prst="rect">
            <a:avLst/>
          </a:prstGeom>
          <a:noFill/>
          <a:ln w="19050">
            <a:solidFill>
              <a:srgbClr val="FF6600"/>
            </a:solidFill>
            <a:prstDash val="solid"/>
          </a:ln>
          <a:effectLst>
            <a:outerShdw blurRad="25400" dist="25400" dir="19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09595" marR="0" lvl="1" indent="0" algn="l" defTabSz="50959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54" name="Picture 82" descr="D:\소스\아이콘\delete-alt.png"/>
          <p:cNvPicPr preferRelativeResize="0"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6348" y="2420888"/>
            <a:ext cx="297825" cy="29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58306" y="2843644"/>
            <a:ext cx="18144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effectLst/>
                <a:uLnTx/>
                <a:uFillTx/>
                <a:latin typeface="+mn-ea"/>
                <a:ea typeface="+mn-ea"/>
              </a:rPr>
              <a:t>과학적인 의사결정 지원시스템</a:t>
            </a:r>
          </a:p>
        </p:txBody>
      </p:sp>
      <p:cxnSp>
        <p:nvCxnSpPr>
          <p:cNvPr id="167" name="직선 연결선 166"/>
          <p:cNvCxnSpPr>
            <a:cxnSpLocks/>
          </p:cNvCxnSpPr>
          <p:nvPr/>
        </p:nvCxnSpPr>
        <p:spPr>
          <a:xfrm flipH="1">
            <a:off x="2617113" y="2579512"/>
            <a:ext cx="7038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5929" y="3670875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참모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4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87160" y="2348880"/>
            <a:ext cx="4616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지휘관</a:t>
            </a: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5735893" y="2811071"/>
            <a:ext cx="1728192" cy="1527088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5734515" y="3191770"/>
            <a:ext cx="172957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TextBox 188"/>
          <p:cNvSpPr txBox="1"/>
          <p:nvPr/>
        </p:nvSpPr>
        <p:spPr>
          <a:xfrm>
            <a:off x="5734515" y="2826710"/>
            <a:ext cx="172957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 h="12700"/>
          </a:sp3d>
        </p:spPr>
        <p:txBody>
          <a:bodyPr vert="horz" wrap="square" lIns="0" tIns="0" rIns="0" bIns="0" rtlCol="0" anchor="ctr">
            <a:spAutoFit/>
            <a:sp3d>
              <a:bevelT w="0" h="12700"/>
            </a:sp3d>
          </a:bodyPr>
          <a:lstStyle>
            <a:defPPr>
              <a:defRPr lang="ko-KR"/>
            </a:defPPr>
            <a:lvl1pPr algn="ctr" latinLnBrk="0">
              <a:lnSpc>
                <a:spcPct val="90000"/>
              </a:lnSpc>
              <a:spcBef>
                <a:spcPct val="0"/>
              </a:spcBef>
              <a:buNone/>
              <a:defRPr sz="2400">
                <a:gradFill>
                  <a:gsLst>
                    <a:gs pos="0">
                      <a:schemeClr val="bg1">
                        <a:alpha val="70000"/>
                      </a:schemeClr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j-cs"/>
              </a:defRPr>
            </a:lvl1pPr>
          </a:lstStyle>
          <a:p>
            <a:pPr marL="0" marR="0" lvl="0" indent="0" defTabSz="914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지휘통제</a:t>
            </a:r>
            <a:r>
              <a:rPr lang="ko-KR" altLang="en-US" sz="1200" b="1" noProof="0" dirty="0">
                <a:solidFill>
                  <a:srgbClr val="0000FF"/>
                </a:solidFill>
                <a:latin typeface="+mn-ea"/>
                <a:ea typeface="+mn-ea"/>
              </a:rPr>
              <a:t>시스템</a:t>
            </a:r>
            <a:endParaRPr lang="en-US" altLang="ko-KR" sz="1200" b="1" noProof="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0" marR="0" lvl="0" indent="0" defTabSz="914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(C4I</a:t>
            </a:r>
            <a:r>
              <a:rPr kumimoji="0" lang="ko-KR" altLang="en-US" sz="12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체계</a:t>
            </a:r>
            <a:r>
              <a:rPr kumimoji="0" lang="en-US" altLang="ko-KR" sz="1200" b="0" i="0" u="none" strike="noStrike" kern="1200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) </a:t>
            </a:r>
            <a:endParaRPr kumimoji="0" lang="ko-KR" altLang="en-US" sz="1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1" name="모서리가 둥근 직사각형 66">
            <a:extLst>
              <a:ext uri="{FF2B5EF4-FFF2-40B4-BE49-F238E27FC236}">
                <a16:creationId xmlns:a16="http://schemas.microsoft.com/office/drawing/2014/main" id="{DE235ECE-BD73-4F17-AD0D-61FF2B2A0112}"/>
              </a:ext>
            </a:extLst>
          </p:cNvPr>
          <p:cNvSpPr>
            <a:spLocks/>
          </p:cNvSpPr>
          <p:nvPr/>
        </p:nvSpPr>
        <p:spPr>
          <a:xfrm>
            <a:off x="5004048" y="4446865"/>
            <a:ext cx="3362555" cy="55099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171450" marR="0" lvl="1" indent="-171450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전투기별 탑재 무장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연료량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재급유 시점 등 판단</a:t>
            </a:r>
            <a:endParaRPr kumimoji="0" lang="en-US" altLang="ko-KR" sz="1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  <a:ea typeface="+mn-ea"/>
            </a:endParaRPr>
          </a:p>
          <a:p>
            <a:pPr marL="171450" marR="0" lvl="1" indent="-171450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Knapsack</a:t>
            </a: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 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Problem(</a:t>
            </a: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무장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,</a:t>
            </a: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연료량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)</a:t>
            </a:r>
          </a:p>
          <a:p>
            <a:pPr marL="171450" marR="0" lvl="1" indent="-171450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Schedule Problem(</a:t>
            </a: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재급유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2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39072" y="3676382"/>
            <a:ext cx="4616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전문가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208" name="직선 연결선 207"/>
          <p:cNvCxnSpPr>
            <a:cxnSpLocks/>
            <a:endCxn id="185" idx="0"/>
          </p:cNvCxnSpPr>
          <p:nvPr/>
        </p:nvCxnSpPr>
        <p:spPr>
          <a:xfrm>
            <a:off x="6599989" y="2569800"/>
            <a:ext cx="0" cy="2412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 flipH="1">
            <a:off x="7464085" y="3340629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cxnSpLocks/>
          </p:cNvCxnSpPr>
          <p:nvPr/>
        </p:nvCxnSpPr>
        <p:spPr>
          <a:xfrm>
            <a:off x="5447861" y="3388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622DD821-99B3-470A-895A-91AD6ED1B4AD}"/>
              </a:ext>
            </a:extLst>
          </p:cNvPr>
          <p:cNvGrpSpPr/>
          <p:nvPr/>
        </p:nvGrpSpPr>
        <p:grpSpPr>
          <a:xfrm>
            <a:off x="7655953" y="3010752"/>
            <a:ext cx="576000" cy="576000"/>
            <a:chOff x="4390269" y="3268914"/>
            <a:chExt cx="517019" cy="517018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9CED9A29-3F2C-4573-B5DD-79901B3333C1}"/>
                </a:ext>
              </a:extLst>
            </p:cNvPr>
            <p:cNvSpPr/>
            <p:nvPr/>
          </p:nvSpPr>
          <p:spPr bwMode="auto">
            <a:xfrm>
              <a:off x="4390269" y="3268914"/>
              <a:ext cx="517019" cy="51701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E16581D2-5D75-48A9-8FD8-C6473BFF2A2C}"/>
                </a:ext>
              </a:extLst>
            </p:cNvPr>
            <p:cNvGrpSpPr/>
            <p:nvPr/>
          </p:nvGrpSpPr>
          <p:grpSpPr>
            <a:xfrm>
              <a:off x="4532502" y="3381467"/>
              <a:ext cx="242698" cy="251274"/>
              <a:chOff x="11044193" y="863815"/>
              <a:chExt cx="2290763" cy="2371726"/>
            </a:xfrm>
          </p:grpSpPr>
          <p:sp>
            <p:nvSpPr>
              <p:cNvPr id="196" name="Freeform 5">
                <a:extLst>
                  <a:ext uri="{FF2B5EF4-FFF2-40B4-BE49-F238E27FC236}">
                    <a16:creationId xmlns:a16="http://schemas.microsoft.com/office/drawing/2014/main" id="{BF617D1C-6A33-458C-ABD3-850995031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97" name="Freeform 6">
                <a:extLst>
                  <a:ext uri="{FF2B5EF4-FFF2-40B4-BE49-F238E27FC236}">
                    <a16:creationId xmlns:a16="http://schemas.microsoft.com/office/drawing/2014/main" id="{4F5DFA98-B545-441E-AEBE-E73E23EAF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98" name="Freeform 7">
                <a:extLst>
                  <a:ext uri="{FF2B5EF4-FFF2-40B4-BE49-F238E27FC236}">
                    <a16:creationId xmlns:a16="http://schemas.microsoft.com/office/drawing/2014/main" id="{F50AD3CB-1224-4EAB-9311-A637AB626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99" name="Freeform 8">
                <a:extLst>
                  <a:ext uri="{FF2B5EF4-FFF2-40B4-BE49-F238E27FC236}">
                    <a16:creationId xmlns:a16="http://schemas.microsoft.com/office/drawing/2014/main" id="{12C98A18-4F7C-4447-9917-9371A3769E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0" name="Freeform 9">
                <a:extLst>
                  <a:ext uri="{FF2B5EF4-FFF2-40B4-BE49-F238E27FC236}">
                    <a16:creationId xmlns:a16="http://schemas.microsoft.com/office/drawing/2014/main" id="{D21D4C88-2ED1-4BF3-8BBD-EA86261C9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3464" y="1006693"/>
                <a:ext cx="1187450" cy="1355725"/>
              </a:xfrm>
              <a:custGeom>
                <a:avLst/>
                <a:gdLst>
                  <a:gd name="T0" fmla="*/ 514 w 551"/>
                  <a:gd name="T1" fmla="*/ 299 h 627"/>
                  <a:gd name="T2" fmla="*/ 498 w 551"/>
                  <a:gd name="T3" fmla="*/ 296 h 627"/>
                  <a:gd name="T4" fmla="*/ 498 w 551"/>
                  <a:gd name="T5" fmla="*/ 152 h 627"/>
                  <a:gd name="T6" fmla="*/ 352 w 551"/>
                  <a:gd name="T7" fmla="*/ 0 h 627"/>
                  <a:gd name="T8" fmla="*/ 277 w 551"/>
                  <a:gd name="T9" fmla="*/ 6 h 627"/>
                  <a:gd name="T10" fmla="*/ 201 w 551"/>
                  <a:gd name="T11" fmla="*/ 0 h 627"/>
                  <a:gd name="T12" fmla="*/ 56 w 551"/>
                  <a:gd name="T13" fmla="*/ 152 h 627"/>
                  <a:gd name="T14" fmla="*/ 56 w 551"/>
                  <a:gd name="T15" fmla="*/ 296 h 627"/>
                  <a:gd name="T16" fmla="*/ 40 w 551"/>
                  <a:gd name="T17" fmla="*/ 299 h 627"/>
                  <a:gd name="T18" fmla="*/ 8 w 551"/>
                  <a:gd name="T19" fmla="*/ 357 h 627"/>
                  <a:gd name="T20" fmla="*/ 75 w 551"/>
                  <a:gd name="T21" fmla="*/ 445 h 627"/>
                  <a:gd name="T22" fmla="*/ 115 w 551"/>
                  <a:gd name="T23" fmla="*/ 541 h 627"/>
                  <a:gd name="T24" fmla="*/ 276 w 551"/>
                  <a:gd name="T25" fmla="*/ 627 h 627"/>
                  <a:gd name="T26" fmla="*/ 277 w 551"/>
                  <a:gd name="T27" fmla="*/ 627 h 627"/>
                  <a:gd name="T28" fmla="*/ 278 w 551"/>
                  <a:gd name="T29" fmla="*/ 627 h 627"/>
                  <a:gd name="T30" fmla="*/ 439 w 551"/>
                  <a:gd name="T31" fmla="*/ 541 h 627"/>
                  <a:gd name="T32" fmla="*/ 478 w 551"/>
                  <a:gd name="T33" fmla="*/ 445 h 627"/>
                  <a:gd name="T34" fmla="*/ 546 w 551"/>
                  <a:gd name="T35" fmla="*/ 357 h 627"/>
                  <a:gd name="T36" fmla="*/ 514 w 551"/>
                  <a:gd name="T37" fmla="*/ 29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1" h="627">
                    <a:moveTo>
                      <a:pt x="514" y="299"/>
                    </a:moveTo>
                    <a:cubicBezTo>
                      <a:pt x="498" y="296"/>
                      <a:pt x="498" y="296"/>
                      <a:pt x="498" y="296"/>
                    </a:cubicBezTo>
                    <a:cubicBezTo>
                      <a:pt x="498" y="152"/>
                      <a:pt x="498" y="152"/>
                      <a:pt x="498" y="152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40" y="299"/>
                      <a:pt x="0" y="294"/>
                      <a:pt x="8" y="357"/>
                    </a:cubicBezTo>
                    <a:cubicBezTo>
                      <a:pt x="16" y="398"/>
                      <a:pt x="75" y="445"/>
                      <a:pt x="75" y="445"/>
                    </a:cubicBezTo>
                    <a:cubicBezTo>
                      <a:pt x="76" y="495"/>
                      <a:pt x="115" y="541"/>
                      <a:pt x="115" y="541"/>
                    </a:cubicBezTo>
                    <a:cubicBezTo>
                      <a:pt x="169" y="616"/>
                      <a:pt x="260" y="626"/>
                      <a:pt x="276" y="627"/>
                    </a:cubicBezTo>
                    <a:cubicBezTo>
                      <a:pt x="277" y="627"/>
                      <a:pt x="277" y="627"/>
                      <a:pt x="277" y="627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94" y="626"/>
                      <a:pt x="385" y="616"/>
                      <a:pt x="439" y="541"/>
                    </a:cubicBezTo>
                    <a:cubicBezTo>
                      <a:pt x="439" y="541"/>
                      <a:pt x="479" y="486"/>
                      <a:pt x="478" y="445"/>
                    </a:cubicBezTo>
                    <a:cubicBezTo>
                      <a:pt x="530" y="404"/>
                      <a:pt x="543" y="370"/>
                      <a:pt x="546" y="357"/>
                    </a:cubicBezTo>
                    <a:cubicBezTo>
                      <a:pt x="551" y="294"/>
                      <a:pt x="514" y="299"/>
                      <a:pt x="514" y="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1" name="Freeform 10">
                <a:extLst>
                  <a:ext uri="{FF2B5EF4-FFF2-40B4-BE49-F238E27FC236}">
                    <a16:creationId xmlns:a16="http://schemas.microsoft.com/office/drawing/2014/main" id="{88A3E388-754F-49CD-A9D9-8464AC255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88702" y="990818"/>
                <a:ext cx="1200155" cy="1385885"/>
              </a:xfrm>
              <a:custGeom>
                <a:avLst/>
                <a:gdLst>
                  <a:gd name="T0" fmla="*/ 279 w 557"/>
                  <a:gd name="T1" fmla="*/ 641 h 641"/>
                  <a:gd name="T2" fmla="*/ 277 w 557"/>
                  <a:gd name="T3" fmla="*/ 641 h 641"/>
                  <a:gd name="T4" fmla="*/ 111 w 557"/>
                  <a:gd name="T5" fmla="*/ 552 h 641"/>
                  <a:gd name="T6" fmla="*/ 70 w 557"/>
                  <a:gd name="T7" fmla="*/ 456 h 641"/>
                  <a:gd name="T8" fmla="*/ 3 w 557"/>
                  <a:gd name="T9" fmla="*/ 365 h 641"/>
                  <a:gd name="T10" fmla="*/ 14 w 557"/>
                  <a:gd name="T11" fmla="*/ 311 h 641"/>
                  <a:gd name="T12" fmla="*/ 40 w 557"/>
                  <a:gd name="T13" fmla="*/ 299 h 641"/>
                  <a:gd name="T14" fmla="*/ 41 w 557"/>
                  <a:gd name="T15" fmla="*/ 299 h 641"/>
                  <a:gd name="T16" fmla="*/ 51 w 557"/>
                  <a:gd name="T17" fmla="*/ 297 h 641"/>
                  <a:gd name="T18" fmla="*/ 51 w 557"/>
                  <a:gd name="T19" fmla="*/ 156 h 641"/>
                  <a:gd name="T20" fmla="*/ 201 w 557"/>
                  <a:gd name="T21" fmla="*/ 0 h 641"/>
                  <a:gd name="T22" fmla="*/ 279 w 557"/>
                  <a:gd name="T23" fmla="*/ 6 h 641"/>
                  <a:gd name="T24" fmla="*/ 357 w 557"/>
                  <a:gd name="T25" fmla="*/ 0 h 641"/>
                  <a:gd name="T26" fmla="*/ 507 w 557"/>
                  <a:gd name="T27" fmla="*/ 156 h 641"/>
                  <a:gd name="T28" fmla="*/ 507 w 557"/>
                  <a:gd name="T29" fmla="*/ 297 h 641"/>
                  <a:gd name="T30" fmla="*/ 516 w 557"/>
                  <a:gd name="T31" fmla="*/ 299 h 641"/>
                  <a:gd name="T32" fmla="*/ 518 w 557"/>
                  <a:gd name="T33" fmla="*/ 299 h 641"/>
                  <a:gd name="T34" fmla="*/ 542 w 557"/>
                  <a:gd name="T35" fmla="*/ 310 h 641"/>
                  <a:gd name="T36" fmla="*/ 555 w 557"/>
                  <a:gd name="T37" fmla="*/ 365 h 641"/>
                  <a:gd name="T38" fmla="*/ 554 w 557"/>
                  <a:gd name="T39" fmla="*/ 365 h 641"/>
                  <a:gd name="T40" fmla="*/ 487 w 557"/>
                  <a:gd name="T41" fmla="*/ 456 h 641"/>
                  <a:gd name="T42" fmla="*/ 447 w 557"/>
                  <a:gd name="T43" fmla="*/ 552 h 641"/>
                  <a:gd name="T44" fmla="*/ 281 w 557"/>
                  <a:gd name="T45" fmla="*/ 641 h 641"/>
                  <a:gd name="T46" fmla="*/ 279 w 557"/>
                  <a:gd name="T47" fmla="*/ 641 h 641"/>
                  <a:gd name="T48" fmla="*/ 40 w 557"/>
                  <a:gd name="T49" fmla="*/ 313 h 641"/>
                  <a:gd name="T50" fmla="*/ 24 w 557"/>
                  <a:gd name="T51" fmla="*/ 320 h 641"/>
                  <a:gd name="T52" fmla="*/ 17 w 557"/>
                  <a:gd name="T53" fmla="*/ 363 h 641"/>
                  <a:gd name="T54" fmla="*/ 82 w 557"/>
                  <a:gd name="T55" fmla="*/ 447 h 641"/>
                  <a:gd name="T56" fmla="*/ 84 w 557"/>
                  <a:gd name="T57" fmla="*/ 449 h 641"/>
                  <a:gd name="T58" fmla="*/ 84 w 557"/>
                  <a:gd name="T59" fmla="*/ 452 h 641"/>
                  <a:gd name="T60" fmla="*/ 122 w 557"/>
                  <a:gd name="T61" fmla="*/ 544 h 641"/>
                  <a:gd name="T62" fmla="*/ 122 w 557"/>
                  <a:gd name="T63" fmla="*/ 544 h 641"/>
                  <a:gd name="T64" fmla="*/ 278 w 557"/>
                  <a:gd name="T65" fmla="*/ 627 h 641"/>
                  <a:gd name="T66" fmla="*/ 279 w 557"/>
                  <a:gd name="T67" fmla="*/ 627 h 641"/>
                  <a:gd name="T68" fmla="*/ 279 w 557"/>
                  <a:gd name="T69" fmla="*/ 627 h 641"/>
                  <a:gd name="T70" fmla="*/ 435 w 557"/>
                  <a:gd name="T71" fmla="*/ 544 h 641"/>
                  <a:gd name="T72" fmla="*/ 473 w 557"/>
                  <a:gd name="T73" fmla="*/ 452 h 641"/>
                  <a:gd name="T74" fmla="*/ 473 w 557"/>
                  <a:gd name="T75" fmla="*/ 449 h 641"/>
                  <a:gd name="T76" fmla="*/ 476 w 557"/>
                  <a:gd name="T77" fmla="*/ 447 h 641"/>
                  <a:gd name="T78" fmla="*/ 541 w 557"/>
                  <a:gd name="T79" fmla="*/ 363 h 641"/>
                  <a:gd name="T80" fmla="*/ 532 w 557"/>
                  <a:gd name="T81" fmla="*/ 319 h 641"/>
                  <a:gd name="T82" fmla="*/ 518 w 557"/>
                  <a:gd name="T83" fmla="*/ 313 h 641"/>
                  <a:gd name="T84" fmla="*/ 517 w 557"/>
                  <a:gd name="T85" fmla="*/ 313 h 641"/>
                  <a:gd name="T86" fmla="*/ 516 w 557"/>
                  <a:gd name="T87" fmla="*/ 313 h 641"/>
                  <a:gd name="T88" fmla="*/ 515 w 557"/>
                  <a:gd name="T89" fmla="*/ 313 h 641"/>
                  <a:gd name="T90" fmla="*/ 493 w 557"/>
                  <a:gd name="T91" fmla="*/ 309 h 641"/>
                  <a:gd name="T92" fmla="*/ 493 w 557"/>
                  <a:gd name="T93" fmla="*/ 162 h 641"/>
                  <a:gd name="T94" fmla="*/ 351 w 557"/>
                  <a:gd name="T95" fmla="*/ 14 h 641"/>
                  <a:gd name="T96" fmla="*/ 279 w 557"/>
                  <a:gd name="T97" fmla="*/ 20 h 641"/>
                  <a:gd name="T98" fmla="*/ 206 w 557"/>
                  <a:gd name="T99" fmla="*/ 14 h 641"/>
                  <a:gd name="T100" fmla="*/ 65 w 557"/>
                  <a:gd name="T101" fmla="*/ 162 h 641"/>
                  <a:gd name="T102" fmla="*/ 65 w 557"/>
                  <a:gd name="T103" fmla="*/ 309 h 641"/>
                  <a:gd name="T104" fmla="*/ 42 w 557"/>
                  <a:gd name="T105" fmla="*/ 313 h 641"/>
                  <a:gd name="T106" fmla="*/ 41 w 557"/>
                  <a:gd name="T107" fmla="*/ 313 h 641"/>
                  <a:gd name="T108" fmla="*/ 40 w 557"/>
                  <a:gd name="T109" fmla="*/ 31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7" h="641">
                    <a:moveTo>
                      <a:pt x="279" y="641"/>
                    </a:moveTo>
                    <a:cubicBezTo>
                      <a:pt x="277" y="641"/>
                      <a:pt x="277" y="641"/>
                      <a:pt x="277" y="641"/>
                    </a:cubicBezTo>
                    <a:cubicBezTo>
                      <a:pt x="259" y="640"/>
                      <a:pt x="167" y="629"/>
                      <a:pt x="111" y="552"/>
                    </a:cubicBezTo>
                    <a:cubicBezTo>
                      <a:pt x="108" y="549"/>
                      <a:pt x="72" y="505"/>
                      <a:pt x="70" y="456"/>
                    </a:cubicBezTo>
                    <a:cubicBezTo>
                      <a:pt x="58" y="446"/>
                      <a:pt x="10" y="404"/>
                      <a:pt x="3" y="365"/>
                    </a:cubicBezTo>
                    <a:cubicBezTo>
                      <a:pt x="0" y="340"/>
                      <a:pt x="3" y="322"/>
                      <a:pt x="14" y="311"/>
                    </a:cubicBezTo>
                    <a:cubicBezTo>
                      <a:pt x="23" y="300"/>
                      <a:pt x="35" y="299"/>
                      <a:pt x="40" y="299"/>
                    </a:cubicBezTo>
                    <a:cubicBezTo>
                      <a:pt x="41" y="299"/>
                      <a:pt x="41" y="299"/>
                      <a:pt x="41" y="299"/>
                    </a:cubicBezTo>
                    <a:cubicBezTo>
                      <a:pt x="51" y="297"/>
                      <a:pt x="51" y="297"/>
                      <a:pt x="51" y="297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79" y="6"/>
                      <a:pt x="279" y="6"/>
                      <a:pt x="279" y="6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507" y="156"/>
                      <a:pt x="507" y="156"/>
                      <a:pt x="507" y="156"/>
                    </a:cubicBezTo>
                    <a:cubicBezTo>
                      <a:pt x="507" y="297"/>
                      <a:pt x="507" y="297"/>
                      <a:pt x="507" y="297"/>
                    </a:cubicBezTo>
                    <a:cubicBezTo>
                      <a:pt x="516" y="299"/>
                      <a:pt x="516" y="299"/>
                      <a:pt x="516" y="299"/>
                    </a:cubicBezTo>
                    <a:cubicBezTo>
                      <a:pt x="517" y="299"/>
                      <a:pt x="517" y="299"/>
                      <a:pt x="518" y="299"/>
                    </a:cubicBezTo>
                    <a:cubicBezTo>
                      <a:pt x="522" y="299"/>
                      <a:pt x="533" y="300"/>
                      <a:pt x="542" y="310"/>
                    </a:cubicBezTo>
                    <a:cubicBezTo>
                      <a:pt x="553" y="321"/>
                      <a:pt x="557" y="340"/>
                      <a:pt x="555" y="365"/>
                    </a:cubicBezTo>
                    <a:cubicBezTo>
                      <a:pt x="554" y="365"/>
                      <a:pt x="554" y="365"/>
                      <a:pt x="554" y="365"/>
                    </a:cubicBezTo>
                    <a:cubicBezTo>
                      <a:pt x="553" y="375"/>
                      <a:pt x="542" y="411"/>
                      <a:pt x="487" y="456"/>
                    </a:cubicBezTo>
                    <a:cubicBezTo>
                      <a:pt x="486" y="498"/>
                      <a:pt x="448" y="550"/>
                      <a:pt x="447" y="552"/>
                    </a:cubicBezTo>
                    <a:cubicBezTo>
                      <a:pt x="391" y="629"/>
                      <a:pt x="298" y="640"/>
                      <a:pt x="281" y="641"/>
                    </a:cubicBezTo>
                    <a:lnTo>
                      <a:pt x="279" y="641"/>
                    </a:lnTo>
                    <a:close/>
                    <a:moveTo>
                      <a:pt x="40" y="313"/>
                    </a:moveTo>
                    <a:cubicBezTo>
                      <a:pt x="37" y="313"/>
                      <a:pt x="30" y="314"/>
                      <a:pt x="24" y="320"/>
                    </a:cubicBezTo>
                    <a:cubicBezTo>
                      <a:pt x="17" y="328"/>
                      <a:pt x="14" y="343"/>
                      <a:pt x="17" y="363"/>
                    </a:cubicBezTo>
                    <a:cubicBezTo>
                      <a:pt x="24" y="401"/>
                      <a:pt x="81" y="446"/>
                      <a:pt x="82" y="447"/>
                    </a:cubicBezTo>
                    <a:cubicBezTo>
                      <a:pt x="84" y="449"/>
                      <a:pt x="84" y="449"/>
                      <a:pt x="84" y="449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5" y="499"/>
                      <a:pt x="122" y="543"/>
                      <a:pt x="122" y="544"/>
                    </a:cubicBezTo>
                    <a:cubicBezTo>
                      <a:pt x="122" y="544"/>
                      <a:pt x="122" y="544"/>
                      <a:pt x="122" y="544"/>
                    </a:cubicBezTo>
                    <a:cubicBezTo>
                      <a:pt x="175" y="616"/>
                      <a:pt x="261" y="626"/>
                      <a:pt x="278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96" y="626"/>
                      <a:pt x="383" y="616"/>
                      <a:pt x="435" y="544"/>
                    </a:cubicBezTo>
                    <a:cubicBezTo>
                      <a:pt x="436" y="543"/>
                      <a:pt x="474" y="491"/>
                      <a:pt x="473" y="452"/>
                    </a:cubicBezTo>
                    <a:cubicBezTo>
                      <a:pt x="473" y="449"/>
                      <a:pt x="473" y="449"/>
                      <a:pt x="473" y="449"/>
                    </a:cubicBezTo>
                    <a:cubicBezTo>
                      <a:pt x="476" y="447"/>
                      <a:pt x="476" y="447"/>
                      <a:pt x="476" y="447"/>
                    </a:cubicBezTo>
                    <a:cubicBezTo>
                      <a:pt x="530" y="404"/>
                      <a:pt x="539" y="370"/>
                      <a:pt x="541" y="363"/>
                    </a:cubicBezTo>
                    <a:cubicBezTo>
                      <a:pt x="542" y="343"/>
                      <a:pt x="539" y="327"/>
                      <a:pt x="532" y="319"/>
                    </a:cubicBezTo>
                    <a:cubicBezTo>
                      <a:pt x="527" y="314"/>
                      <a:pt x="520" y="313"/>
                      <a:pt x="518" y="313"/>
                    </a:cubicBezTo>
                    <a:cubicBezTo>
                      <a:pt x="517" y="313"/>
                      <a:pt x="517" y="313"/>
                      <a:pt x="517" y="313"/>
                    </a:cubicBezTo>
                    <a:cubicBezTo>
                      <a:pt x="516" y="313"/>
                      <a:pt x="516" y="313"/>
                      <a:pt x="516" y="313"/>
                    </a:cubicBezTo>
                    <a:cubicBezTo>
                      <a:pt x="515" y="313"/>
                      <a:pt x="515" y="313"/>
                      <a:pt x="515" y="313"/>
                    </a:cubicBezTo>
                    <a:cubicBezTo>
                      <a:pt x="493" y="309"/>
                      <a:pt x="493" y="309"/>
                      <a:pt x="493" y="309"/>
                    </a:cubicBezTo>
                    <a:cubicBezTo>
                      <a:pt x="493" y="162"/>
                      <a:pt x="493" y="162"/>
                      <a:pt x="493" y="162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279" y="20"/>
                      <a:pt x="279" y="20"/>
                      <a:pt x="279" y="20"/>
                    </a:cubicBezTo>
                    <a:cubicBezTo>
                      <a:pt x="206" y="14"/>
                      <a:pt x="206" y="14"/>
                      <a:pt x="206" y="14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65" y="309"/>
                      <a:pt x="65" y="309"/>
                      <a:pt x="65" y="309"/>
                    </a:cubicBezTo>
                    <a:cubicBezTo>
                      <a:pt x="42" y="313"/>
                      <a:pt x="42" y="313"/>
                      <a:pt x="42" y="313"/>
                    </a:cubicBezTo>
                    <a:cubicBezTo>
                      <a:pt x="41" y="313"/>
                      <a:pt x="41" y="313"/>
                      <a:pt x="41" y="313"/>
                    </a:cubicBezTo>
                    <a:cubicBezTo>
                      <a:pt x="41" y="313"/>
                      <a:pt x="40" y="313"/>
                      <a:pt x="40" y="313"/>
                    </a:cubicBez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2" name="Freeform 11">
                <a:extLst>
                  <a:ext uri="{FF2B5EF4-FFF2-40B4-BE49-F238E27FC236}">
                    <a16:creationId xmlns:a16="http://schemas.microsoft.com/office/drawing/2014/main" id="{10DA420B-51F4-49D6-888E-3D7017E1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7589" y="863815"/>
                <a:ext cx="1187450" cy="949329"/>
              </a:xfrm>
              <a:custGeom>
                <a:avLst/>
                <a:gdLst>
                  <a:gd name="T0" fmla="*/ 96 w 551"/>
                  <a:gd name="T1" fmla="*/ 80 h 439"/>
                  <a:gd name="T2" fmla="*/ 6 w 551"/>
                  <a:gd name="T3" fmla="*/ 214 h 439"/>
                  <a:gd name="T4" fmla="*/ 37 w 551"/>
                  <a:gd name="T5" fmla="*/ 357 h 439"/>
                  <a:gd name="T6" fmla="*/ 62 w 551"/>
                  <a:gd name="T7" fmla="*/ 434 h 439"/>
                  <a:gd name="T8" fmla="*/ 77 w 551"/>
                  <a:gd name="T9" fmla="*/ 439 h 439"/>
                  <a:gd name="T10" fmla="*/ 74 w 551"/>
                  <a:gd name="T11" fmla="*/ 357 h 439"/>
                  <a:gd name="T12" fmla="*/ 96 w 551"/>
                  <a:gd name="T13" fmla="*/ 328 h 439"/>
                  <a:gd name="T14" fmla="*/ 311 w 551"/>
                  <a:gd name="T15" fmla="*/ 260 h 439"/>
                  <a:gd name="T16" fmla="*/ 398 w 551"/>
                  <a:gd name="T17" fmla="*/ 240 h 439"/>
                  <a:gd name="T18" fmla="*/ 486 w 551"/>
                  <a:gd name="T19" fmla="*/ 425 h 439"/>
                  <a:gd name="T20" fmla="*/ 496 w 551"/>
                  <a:gd name="T21" fmla="*/ 428 h 439"/>
                  <a:gd name="T22" fmla="*/ 545 w 551"/>
                  <a:gd name="T23" fmla="*/ 294 h 439"/>
                  <a:gd name="T24" fmla="*/ 409 w 551"/>
                  <a:gd name="T25" fmla="*/ 33 h 439"/>
                  <a:gd name="T26" fmla="*/ 197 w 551"/>
                  <a:gd name="T27" fmla="*/ 33 h 439"/>
                  <a:gd name="T28" fmla="*/ 79 w 551"/>
                  <a:gd name="T29" fmla="*/ 44 h 439"/>
                  <a:gd name="T30" fmla="*/ 60 w 551"/>
                  <a:gd name="T31" fmla="*/ 33 h 439"/>
                  <a:gd name="T32" fmla="*/ 96 w 551"/>
                  <a:gd name="T33" fmla="*/ 8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439">
                    <a:moveTo>
                      <a:pt x="96" y="80"/>
                    </a:moveTo>
                    <a:cubicBezTo>
                      <a:pt x="96" y="80"/>
                      <a:pt x="12" y="140"/>
                      <a:pt x="6" y="214"/>
                    </a:cubicBezTo>
                    <a:cubicBezTo>
                      <a:pt x="0" y="289"/>
                      <a:pt x="31" y="346"/>
                      <a:pt x="37" y="357"/>
                    </a:cubicBezTo>
                    <a:cubicBezTo>
                      <a:pt x="43" y="369"/>
                      <a:pt x="55" y="428"/>
                      <a:pt x="62" y="434"/>
                    </a:cubicBezTo>
                    <a:cubicBezTo>
                      <a:pt x="68" y="439"/>
                      <a:pt x="77" y="439"/>
                      <a:pt x="77" y="439"/>
                    </a:cubicBezTo>
                    <a:cubicBezTo>
                      <a:pt x="77" y="439"/>
                      <a:pt x="72" y="383"/>
                      <a:pt x="74" y="357"/>
                    </a:cubicBezTo>
                    <a:cubicBezTo>
                      <a:pt x="76" y="332"/>
                      <a:pt x="83" y="328"/>
                      <a:pt x="96" y="328"/>
                    </a:cubicBezTo>
                    <a:cubicBezTo>
                      <a:pt x="109" y="328"/>
                      <a:pt x="234" y="315"/>
                      <a:pt x="311" y="260"/>
                    </a:cubicBezTo>
                    <a:cubicBezTo>
                      <a:pt x="311" y="260"/>
                      <a:pt x="338" y="230"/>
                      <a:pt x="398" y="240"/>
                    </a:cubicBezTo>
                    <a:cubicBezTo>
                      <a:pt x="457" y="249"/>
                      <a:pt x="494" y="331"/>
                      <a:pt x="486" y="425"/>
                    </a:cubicBezTo>
                    <a:cubicBezTo>
                      <a:pt x="486" y="425"/>
                      <a:pt x="486" y="437"/>
                      <a:pt x="496" y="428"/>
                    </a:cubicBezTo>
                    <a:cubicBezTo>
                      <a:pt x="506" y="418"/>
                      <a:pt x="540" y="357"/>
                      <a:pt x="545" y="294"/>
                    </a:cubicBezTo>
                    <a:cubicBezTo>
                      <a:pt x="551" y="208"/>
                      <a:pt x="533" y="93"/>
                      <a:pt x="409" y="33"/>
                    </a:cubicBezTo>
                    <a:cubicBezTo>
                      <a:pt x="409" y="33"/>
                      <a:pt x="303" y="0"/>
                      <a:pt x="197" y="33"/>
                    </a:cubicBezTo>
                    <a:cubicBezTo>
                      <a:pt x="102" y="64"/>
                      <a:pt x="96" y="54"/>
                      <a:pt x="79" y="44"/>
                    </a:cubicBezTo>
                    <a:cubicBezTo>
                      <a:pt x="79" y="44"/>
                      <a:pt x="73" y="46"/>
                      <a:pt x="60" y="33"/>
                    </a:cubicBezTo>
                    <a:cubicBezTo>
                      <a:pt x="46" y="21"/>
                      <a:pt x="66" y="65"/>
                      <a:pt x="96" y="80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3" name="Freeform 12">
                <a:extLst>
                  <a:ext uri="{FF2B5EF4-FFF2-40B4-BE49-F238E27FC236}">
                    <a16:creationId xmlns:a16="http://schemas.microsoft.com/office/drawing/2014/main" id="{3AD81FF4-0094-4783-8129-2B9983DA7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376703"/>
                <a:ext cx="2260603" cy="842963"/>
              </a:xfrm>
              <a:custGeom>
                <a:avLst/>
                <a:gdLst>
                  <a:gd name="T0" fmla="*/ 921 w 1049"/>
                  <a:gd name="T1" fmla="*/ 146 h 390"/>
                  <a:gd name="T2" fmla="*/ 745 w 1049"/>
                  <a:gd name="T3" fmla="*/ 76 h 390"/>
                  <a:gd name="T4" fmla="*/ 663 w 1049"/>
                  <a:gd name="T5" fmla="*/ 24 h 390"/>
                  <a:gd name="T6" fmla="*/ 652 w 1049"/>
                  <a:gd name="T7" fmla="*/ 0 h 390"/>
                  <a:gd name="T8" fmla="*/ 593 w 1049"/>
                  <a:gd name="T9" fmla="*/ 34 h 390"/>
                  <a:gd name="T10" fmla="*/ 525 w 1049"/>
                  <a:gd name="T11" fmla="*/ 46 h 390"/>
                  <a:gd name="T12" fmla="*/ 457 w 1049"/>
                  <a:gd name="T13" fmla="*/ 34 h 390"/>
                  <a:gd name="T14" fmla="*/ 397 w 1049"/>
                  <a:gd name="T15" fmla="*/ 2 h 390"/>
                  <a:gd name="T16" fmla="*/ 386 w 1049"/>
                  <a:gd name="T17" fmla="*/ 24 h 390"/>
                  <a:gd name="T18" fmla="*/ 304 w 1049"/>
                  <a:gd name="T19" fmla="*/ 76 h 390"/>
                  <a:gd name="T20" fmla="*/ 128 w 1049"/>
                  <a:gd name="T21" fmla="*/ 146 h 390"/>
                  <a:gd name="T22" fmla="*/ 0 w 1049"/>
                  <a:gd name="T23" fmla="*/ 390 h 390"/>
                  <a:gd name="T24" fmla="*/ 524 w 1049"/>
                  <a:gd name="T25" fmla="*/ 390 h 390"/>
                  <a:gd name="T26" fmla="*/ 525 w 1049"/>
                  <a:gd name="T27" fmla="*/ 390 h 390"/>
                  <a:gd name="T28" fmla="*/ 1049 w 1049"/>
                  <a:gd name="T29" fmla="*/ 390 h 390"/>
                  <a:gd name="T30" fmla="*/ 921 w 1049"/>
                  <a:gd name="T31" fmla="*/ 14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9" h="390">
                    <a:moveTo>
                      <a:pt x="921" y="146"/>
                    </a:moveTo>
                    <a:cubicBezTo>
                      <a:pt x="848" y="96"/>
                      <a:pt x="776" y="83"/>
                      <a:pt x="745" y="76"/>
                    </a:cubicBezTo>
                    <a:cubicBezTo>
                      <a:pt x="714" y="69"/>
                      <a:pt x="694" y="68"/>
                      <a:pt x="663" y="24"/>
                    </a:cubicBezTo>
                    <a:cubicBezTo>
                      <a:pt x="659" y="16"/>
                      <a:pt x="655" y="8"/>
                      <a:pt x="652" y="0"/>
                    </a:cubicBezTo>
                    <a:cubicBezTo>
                      <a:pt x="593" y="34"/>
                      <a:pt x="593" y="34"/>
                      <a:pt x="593" y="34"/>
                    </a:cubicBezTo>
                    <a:cubicBezTo>
                      <a:pt x="593" y="34"/>
                      <a:pt x="557" y="46"/>
                      <a:pt x="525" y="46"/>
                    </a:cubicBezTo>
                    <a:cubicBezTo>
                      <a:pt x="493" y="46"/>
                      <a:pt x="457" y="34"/>
                      <a:pt x="457" y="34"/>
                    </a:cubicBezTo>
                    <a:cubicBezTo>
                      <a:pt x="397" y="2"/>
                      <a:pt x="397" y="2"/>
                      <a:pt x="397" y="2"/>
                    </a:cubicBezTo>
                    <a:cubicBezTo>
                      <a:pt x="393" y="9"/>
                      <a:pt x="390" y="16"/>
                      <a:pt x="386" y="24"/>
                    </a:cubicBezTo>
                    <a:cubicBezTo>
                      <a:pt x="355" y="68"/>
                      <a:pt x="335" y="69"/>
                      <a:pt x="304" y="76"/>
                    </a:cubicBezTo>
                    <a:cubicBezTo>
                      <a:pt x="273" y="83"/>
                      <a:pt x="201" y="96"/>
                      <a:pt x="128" y="146"/>
                    </a:cubicBezTo>
                    <a:cubicBezTo>
                      <a:pt x="6" y="224"/>
                      <a:pt x="0" y="390"/>
                      <a:pt x="0" y="390"/>
                    </a:cubicBezTo>
                    <a:cubicBezTo>
                      <a:pt x="524" y="390"/>
                      <a:pt x="524" y="390"/>
                      <a:pt x="524" y="390"/>
                    </a:cubicBezTo>
                    <a:cubicBezTo>
                      <a:pt x="525" y="390"/>
                      <a:pt x="525" y="390"/>
                      <a:pt x="525" y="390"/>
                    </a:cubicBezTo>
                    <a:cubicBezTo>
                      <a:pt x="1049" y="390"/>
                      <a:pt x="1049" y="390"/>
                      <a:pt x="1049" y="390"/>
                    </a:cubicBezTo>
                    <a:cubicBezTo>
                      <a:pt x="1049" y="390"/>
                      <a:pt x="1043" y="224"/>
                      <a:pt x="921" y="146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4" name="직사각형 223"/>
          <p:cNvSpPr/>
          <p:nvPr/>
        </p:nvSpPr>
        <p:spPr>
          <a:xfrm>
            <a:off x="964769" y="980728"/>
            <a:ext cx="7237304" cy="646331"/>
          </a:xfrm>
          <a:prstGeom prst="rect">
            <a:avLst/>
          </a:prstGeom>
          <a:noFill/>
          <a:ln w="9525">
            <a:noFill/>
          </a:ln>
          <a:effectLst/>
          <a:sp3d prstMaterial="matte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indent="-180975" algn="ctr" defTabSz="914400"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kumimoji="0" lang="en-US" altLang="ko-KR" b="1" kern="0" dirty="0">
                <a:solidFill>
                  <a:schemeClr val="tx1"/>
                </a:solidFill>
                <a:latin typeface="+mn-ea"/>
              </a:rPr>
              <a:t>“</a:t>
            </a: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임무 </a:t>
            </a:r>
            <a:r>
              <a:rPr kumimoji="0" lang="ko-KR" altLang="en-US" b="1" kern="0" dirty="0" err="1">
                <a:solidFill>
                  <a:schemeClr val="tx1"/>
                </a:solidFill>
                <a:latin typeface="+mn-ea"/>
              </a:rPr>
              <a:t>기종별</a:t>
            </a: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 최적</a:t>
            </a:r>
            <a:r>
              <a:rPr kumimoji="0" lang="ko-KR" altLang="en-US" sz="1600" b="1" kern="0" dirty="0">
                <a:solidFill>
                  <a:schemeClr val="tx1"/>
                </a:solidFill>
                <a:latin typeface="+mn-ea"/>
              </a:rPr>
              <a:t>의</a:t>
            </a: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 무장 </a:t>
            </a:r>
            <a:r>
              <a:rPr kumimoji="0" lang="ko-KR" altLang="en-US" b="1" kern="0" dirty="0" err="1">
                <a:solidFill>
                  <a:schemeClr val="tx1"/>
                </a:solidFill>
                <a:latin typeface="+mn-ea"/>
              </a:rPr>
              <a:t>장착량</a:t>
            </a: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b="1" kern="0" dirty="0">
                <a:solidFill>
                  <a:schemeClr val="tx1"/>
                </a:solidFill>
                <a:latin typeface="+mn-ea"/>
              </a:rPr>
              <a:t>및</a:t>
            </a: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 연료 탑재량 조합</a:t>
            </a:r>
            <a:r>
              <a:rPr kumimoji="0" lang="ko-KR" altLang="en-US" sz="1600" b="1" kern="0" dirty="0">
                <a:solidFill>
                  <a:schemeClr val="tx1"/>
                </a:solidFill>
                <a:latin typeface="+mn-ea"/>
              </a:rPr>
              <a:t>으로</a:t>
            </a: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 </a:t>
            </a:r>
            <a:endParaRPr kumimoji="0" lang="en-US" altLang="ko-KR" b="1" kern="0" dirty="0">
              <a:solidFill>
                <a:schemeClr val="tx1"/>
              </a:solidFill>
              <a:latin typeface="+mn-ea"/>
            </a:endParaRPr>
          </a:p>
          <a:p>
            <a:pPr indent="-180975" algn="ctr" defTabSz="914400"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작전 능력 극대화 </a:t>
            </a:r>
            <a:r>
              <a:rPr kumimoji="0" lang="ko-KR" altLang="en-US" sz="1600" b="1" kern="0" dirty="0">
                <a:solidFill>
                  <a:schemeClr val="tx1"/>
                </a:solidFill>
                <a:latin typeface="+mn-ea"/>
              </a:rPr>
              <a:t>및</a:t>
            </a:r>
            <a:r>
              <a:rPr kumimoji="0" lang="ko-KR" altLang="en-US" b="1" kern="0" dirty="0">
                <a:solidFill>
                  <a:schemeClr val="tx1"/>
                </a:solidFill>
                <a:latin typeface="+mn-ea"/>
              </a:rPr>
              <a:t>  국방 예산 절감</a:t>
            </a:r>
            <a:r>
              <a:rPr kumimoji="0" lang="en-US" altLang="ko-KR" b="1" kern="0" dirty="0">
                <a:solidFill>
                  <a:schemeClr val="tx1"/>
                </a:solidFill>
                <a:latin typeface="+mn-ea"/>
              </a:rPr>
              <a:t>”</a:t>
            </a:r>
          </a:p>
        </p:txBody>
      </p:sp>
      <p:sp>
        <p:nvSpPr>
          <p:cNvPr id="226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90028" y="2023682"/>
            <a:ext cx="10167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(*) </a:t>
            </a:r>
            <a:r>
              <a:rPr kumimoji="0" lang="en-US" altLang="ko-KR" sz="1000" b="1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C4I</a:t>
            </a:r>
            <a:endParaRPr kumimoji="0" lang="en-US" altLang="ko-KR" sz="1000" b="1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Command</a:t>
            </a:r>
          </a:p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Control</a:t>
            </a:r>
          </a:p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Communication</a:t>
            </a:r>
          </a:p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Computer</a:t>
            </a:r>
          </a:p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Intelligence</a:t>
            </a:r>
            <a:endParaRPr kumimoji="0" lang="ko-KR" altLang="en-US" sz="10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" name="그래픽 3" descr="컴퓨터">
            <a:extLst>
              <a:ext uri="{FF2B5EF4-FFF2-40B4-BE49-F238E27FC236}">
                <a16:creationId xmlns:a16="http://schemas.microsoft.com/office/drawing/2014/main" id="{6C25E981-5131-4EE7-9670-8101913851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585" y="2209718"/>
            <a:ext cx="631916" cy="631916"/>
          </a:xfrm>
          <a:prstGeom prst="rect">
            <a:avLst/>
          </a:prstGeom>
        </p:spPr>
      </p:pic>
      <p:pic>
        <p:nvPicPr>
          <p:cNvPr id="6" name="그래픽 5" descr="별">
            <a:extLst>
              <a:ext uri="{FF2B5EF4-FFF2-40B4-BE49-F238E27FC236}">
                <a16:creationId xmlns:a16="http://schemas.microsoft.com/office/drawing/2014/main" id="{0D442F88-5A35-43D3-A5CD-02FFFBB22B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5435" y="2201381"/>
            <a:ext cx="427730" cy="427730"/>
          </a:xfrm>
          <a:prstGeom prst="rect">
            <a:avLst/>
          </a:prstGeom>
        </p:spPr>
      </p:pic>
      <p:pic>
        <p:nvPicPr>
          <p:cNvPr id="8" name="그래픽 7" descr="모임">
            <a:extLst>
              <a:ext uri="{FF2B5EF4-FFF2-40B4-BE49-F238E27FC236}">
                <a16:creationId xmlns:a16="http://schemas.microsoft.com/office/drawing/2014/main" id="{B0139574-C846-4F1F-A3FE-BA090C4253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007" y="3061658"/>
            <a:ext cx="672560" cy="672560"/>
          </a:xfrm>
          <a:prstGeom prst="rect">
            <a:avLst/>
          </a:prstGeom>
        </p:spPr>
      </p:pic>
      <p:pic>
        <p:nvPicPr>
          <p:cNvPr id="136" name="그래픽 135" descr="모임">
            <a:extLst>
              <a:ext uri="{FF2B5EF4-FFF2-40B4-BE49-F238E27FC236}">
                <a16:creationId xmlns:a16="http://schemas.microsoft.com/office/drawing/2014/main" id="{C08B2971-5791-4E4D-83DE-518911F718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5277" y="2412955"/>
            <a:ext cx="672560" cy="6725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90FD06-5B41-4458-AD97-8D723E314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6423" y="3261608"/>
            <a:ext cx="1665897" cy="10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6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</a:rPr>
              <a:t>제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장  서 론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1.2 </a:t>
            </a:r>
            <a:r>
              <a:rPr lang="ko-KR" altLang="en-US" sz="2000" b="1" dirty="0">
                <a:solidFill>
                  <a:schemeClr val="bg1"/>
                </a:solidFill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272530"/>
            <a:ext cx="844693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연구는 공중급유 능력을 가진 </a:t>
            </a:r>
            <a:r>
              <a:rPr kumimoji="0" lang="ko-KR" altLang="en-US" kern="0" dirty="0">
                <a:latin typeface="+mn-ea"/>
                <a:ea typeface="+mn-ea"/>
              </a:rPr>
              <a:t>전투기의 효율적인 운영을 위한 </a:t>
            </a:r>
            <a:r>
              <a:rPr kumimoji="0" lang="ko-KR" altLang="en-US" b="1" kern="0" dirty="0">
                <a:latin typeface="+mn-ea"/>
                <a:ea typeface="+mn-ea"/>
              </a:rPr>
              <a:t>무장</a:t>
            </a:r>
            <a:r>
              <a:rPr kumimoji="0" lang="en-US" altLang="ko-KR" b="1" kern="0" dirty="0">
                <a:latin typeface="+mn-ea"/>
                <a:ea typeface="+mn-ea"/>
              </a:rPr>
              <a:t>, </a:t>
            </a:r>
            <a:r>
              <a:rPr kumimoji="0" lang="ko-KR" altLang="en-US" b="1" kern="0" dirty="0">
                <a:latin typeface="+mn-ea"/>
                <a:ea typeface="+mn-ea"/>
              </a:rPr>
              <a:t>연료</a:t>
            </a:r>
            <a:r>
              <a:rPr kumimoji="0" lang="en-US" altLang="ko-KR" b="1" kern="0" dirty="0">
                <a:latin typeface="+mn-ea"/>
                <a:ea typeface="+mn-ea"/>
              </a:rPr>
              <a:t>, </a:t>
            </a:r>
            <a:r>
              <a:rPr kumimoji="0" lang="ko-KR" altLang="en-US" b="1" kern="0" dirty="0">
                <a:latin typeface="+mn-ea"/>
                <a:ea typeface="+mn-ea"/>
              </a:rPr>
              <a:t>재급유 등에 대한 최적 조합을 선정하는 문제</a:t>
            </a:r>
            <a:endParaRPr kumimoji="0" lang="en-US" altLang="ko-KR" b="1" kern="0" dirty="0">
              <a:latin typeface="+mn-ea"/>
              <a:ea typeface="+mn-ea"/>
            </a:endParaRPr>
          </a:p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8175" lvl="1" indent="-180975" algn="just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7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기지별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출격 전투기의 종류와 수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전투기별 탑재 무장의 종류와 수량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전투기별 연료 탑재량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공중급유기 수와 연료 탑재량 등의 최적 조합을 찾기 위해 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Knapsack Problem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을 적용</a:t>
            </a:r>
          </a:p>
          <a:p>
            <a:pPr marL="638175" lvl="1" indent="-180975" algn="just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7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기지별</a:t>
            </a:r>
            <a:r>
              <a:rPr kumimoji="0" lang="en-US" altLang="ko-KR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전투기 </a:t>
            </a:r>
            <a:r>
              <a:rPr kumimoji="0" lang="en-US" altLang="ko-KR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Type</a:t>
            </a:r>
            <a:r>
              <a:rPr kumimoji="0" lang="ko-KR" alt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별 재급유 시점 등의 최적 조합을 찾기 위해 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RCPSP(Resource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Constrained Project Scheduling Problem)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</a:t>
            </a:r>
            <a:r>
              <a:rPr kumimoji="0" lang="ko-KR" alt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적용</a:t>
            </a:r>
            <a:endParaRPr kumimoji="0" lang="en-US" altLang="ko-KR" sz="17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8175" lvl="1" indent="-180975" algn="just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다양한 제약사항을 반영하여 </a:t>
            </a:r>
            <a:r>
              <a:rPr kumimoji="0" lang="ko-KR" altLang="en-US" sz="17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최적해를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 도출하되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복잡도에 따라 </a:t>
            </a:r>
            <a:r>
              <a:rPr kumimoji="0" lang="ko-KR" altLang="en-US" sz="17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기준시간을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초과할 경우 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Heuristic 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방법을 적용</a:t>
            </a:r>
            <a:endParaRPr kumimoji="0" lang="en-US" altLang="ko-KR" sz="17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638175" lvl="1" indent="-180975" algn="just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7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보안상 문제점이 없도록 사용하는 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Data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의도적으로 가상 </a:t>
            </a:r>
            <a:r>
              <a:rPr kumimoji="0" lang="en-US" altLang="ko-KR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Data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를 적용 </a:t>
            </a:r>
            <a:endParaRPr kumimoji="0" lang="en-US" altLang="ko-KR" sz="1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AutoShape 214">
            <a:extLst>
              <a:ext uri="{FF2B5EF4-FFF2-40B4-BE49-F238E27FC236}">
                <a16:creationId xmlns:a16="http://schemas.microsoft.com/office/drawing/2014/main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568" y="4806444"/>
            <a:ext cx="3720233" cy="129614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marL="85715" indent="-85715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</a:pPr>
            <a:endParaRPr lang="en-US" altLang="ko-KR" sz="9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itchFamily="2" charset="-127"/>
              <a:ea typeface="Rix고딕 M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72067" y="4806444"/>
            <a:ext cx="3720232" cy="328475"/>
            <a:chOff x="3292509" y="5167091"/>
            <a:chExt cx="1907270" cy="226800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01FD8386-2DB5-4926-A0E6-82ED83FE19A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3292509" y="5167091"/>
              <a:ext cx="1907270" cy="226800"/>
            </a:xfrm>
            <a:prstGeom prst="rect">
              <a:avLst/>
            </a:prstGeom>
            <a:solidFill>
              <a:srgbClr val="A5CFF5"/>
            </a:solidFill>
            <a:ln>
              <a:noFill/>
            </a:ln>
            <a:effectLst/>
          </p:spPr>
          <p:txBody>
            <a:bodyPr wrap="square"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509504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D2A0F-84A8-4562-9AFD-290A66E282A5}"/>
                </a:ext>
              </a:extLst>
            </p:cNvPr>
            <p:cNvSpPr txBox="1"/>
            <p:nvPr/>
          </p:nvSpPr>
          <p:spPr bwMode="gray">
            <a:xfrm>
              <a:off x="3965754" y="5198679"/>
              <a:ext cx="560790" cy="1636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2pPr marL="0" lvl="1" defTabSz="1330325" latinLnBrk="0">
                <a:buClr>
                  <a:sysClr val="windowText" lastClr="000000">
                    <a:lumMod val="75000"/>
                    <a:lumOff val="25000"/>
                  </a:sysClr>
                </a:buClr>
                <a:buSzPct val="70000"/>
                <a:buNone/>
                <a:tabLst>
                  <a:tab pos="5648325" algn="l"/>
                </a:tabLst>
                <a:defRPr kern="0" spc="-7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algn="ctr" defTabSz="914296" eaLnBrk="0" latinLnBrk="0" hangingPunct="0">
                <a:lnSpc>
                  <a:spcPct val="110000"/>
                </a:lnSpc>
                <a:defRPr/>
              </a:pPr>
              <a:r>
                <a:rPr lang="ko-KR" altLang="en-US" sz="14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실용적 가치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6218258" y="5153871"/>
            <a:ext cx="428625" cy="378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B"/>
              <a:ea typeface="Rix모던고딕 B"/>
              <a:cs typeface="+mn-cs"/>
            </a:endParaRPr>
          </a:p>
        </p:txBody>
      </p:sp>
      <p:sp>
        <p:nvSpPr>
          <p:cNvPr id="16" name="AutoShape 214">
            <a:extLst>
              <a:ext uri="{FF2B5EF4-FFF2-40B4-BE49-F238E27FC236}">
                <a16:creationId xmlns:a16="http://schemas.microsoft.com/office/drawing/2014/main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2591" y="4815860"/>
            <a:ext cx="3745873" cy="12867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marL="85715" indent="-85715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</a:pPr>
            <a:endParaRPr lang="en-US" altLang="ko-KR" sz="9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itchFamily="2" charset="-127"/>
              <a:ea typeface="Rix고딕 M" pitchFamily="2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16729" y="4815860"/>
            <a:ext cx="3720232" cy="328475"/>
            <a:chOff x="3292509" y="5167091"/>
            <a:chExt cx="1907270" cy="226800"/>
          </a:xfrm>
        </p:grpSpPr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01FD8386-2DB5-4926-A0E6-82ED83FE19A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3292509" y="5167091"/>
              <a:ext cx="1907270" cy="226800"/>
            </a:xfrm>
            <a:prstGeom prst="rect">
              <a:avLst/>
            </a:prstGeom>
            <a:solidFill>
              <a:srgbClr val="A5CFF5"/>
            </a:solidFill>
            <a:ln>
              <a:noFill/>
            </a:ln>
            <a:effectLst/>
          </p:spPr>
          <p:txBody>
            <a:bodyPr wrap="square"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509504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9D2A0F-84A8-4562-9AFD-290A66E282A5}"/>
                </a:ext>
              </a:extLst>
            </p:cNvPr>
            <p:cNvSpPr txBox="1"/>
            <p:nvPr/>
          </p:nvSpPr>
          <p:spPr bwMode="gray">
            <a:xfrm>
              <a:off x="3965754" y="5198679"/>
              <a:ext cx="560790" cy="1636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2pPr marL="0" lvl="1" defTabSz="1330325" latinLnBrk="0">
                <a:buClr>
                  <a:sysClr val="windowText" lastClr="000000">
                    <a:lumMod val="75000"/>
                    <a:lumOff val="25000"/>
                  </a:sysClr>
                </a:buClr>
                <a:buSzPct val="70000"/>
                <a:buNone/>
                <a:tabLst>
                  <a:tab pos="5648325" algn="l"/>
                </a:tabLst>
                <a:defRPr kern="0" spc="-7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algn="ctr" defTabSz="914296" eaLnBrk="0" latinLnBrk="0" hangingPunct="0">
                <a:lnSpc>
                  <a:spcPct val="110000"/>
                </a:lnSpc>
                <a:defRPr/>
              </a:pPr>
              <a:r>
                <a:rPr lang="ko-KR" altLang="en-US" sz="14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학술적 가치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76056" y="5302774"/>
            <a:ext cx="1516172" cy="575733"/>
          </a:xfrm>
          <a:prstGeom prst="rect">
            <a:avLst/>
          </a:prstGeom>
          <a:solidFill>
            <a:srgbClr val="C9F1FE">
              <a:alpha val="50000"/>
            </a:srgbClr>
          </a:solidFill>
          <a:ln w="15875" cap="rnd" cmpd="sng" algn="ctr">
            <a:solidFill>
              <a:srgbClr val="00A9E0"/>
            </a:solidFill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marL="0" marR="0" lvl="1" indent="-171053" algn="ctr" defTabSz="50959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kumimoji="1" lang="en-US" altLang="ko-KR" sz="1050" b="0" i="0" u="none" strike="noStrike" kern="1200" cap="none" spc="-2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[</a:t>
            </a:r>
            <a:r>
              <a:rPr kumimoji="1" lang="ko-KR" altLang="en-US" sz="1050" b="0" i="0" u="none" strike="noStrike" kern="1200" cap="none" spc="-2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기존 연구</a:t>
            </a:r>
            <a:r>
              <a:rPr kumimoji="1" lang="en-US" altLang="ko-KR" sz="1050" b="0" i="0" u="none" strike="noStrike" kern="1200" cap="none" spc="-2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]</a:t>
            </a:r>
          </a:p>
          <a:p>
            <a:pPr marL="0" marR="0" lvl="1" indent="-171053" algn="ctr" defTabSz="50959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lang="ko-KR" altLang="en-US" sz="1050" spc="-2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단위 무기체계별 최적화</a:t>
            </a:r>
            <a:endParaRPr kumimoji="1" lang="en-US" altLang="ko-KR" sz="1050" b="0" i="0" u="none" strike="noStrike" kern="1200" cap="none" spc="-2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srgbClr val="02305A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5924" y="5342911"/>
            <a:ext cx="314543" cy="2774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164288" y="5302020"/>
            <a:ext cx="1496412" cy="575733"/>
          </a:xfrm>
          <a:prstGeom prst="rect">
            <a:avLst/>
          </a:prstGeom>
          <a:solidFill>
            <a:srgbClr val="C9F1FE">
              <a:alpha val="50000"/>
            </a:srgbClr>
          </a:solidFill>
          <a:ln w="15875" cap="rnd" cmpd="sng" algn="ctr">
            <a:solidFill>
              <a:srgbClr val="00A9E0"/>
            </a:solidFill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marL="0" marR="0" lvl="1" indent="-171053" algn="ctr" defTabSz="50959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kumimoji="1" lang="en-US" altLang="ko-KR" sz="1050" b="0" i="0" u="none" strike="noStrike" kern="1200" cap="none" spc="-2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[</a:t>
            </a:r>
            <a:r>
              <a:rPr kumimoji="1" lang="ko-KR" altLang="en-US" sz="1050" b="0" i="0" u="none" strike="noStrike" kern="1200" cap="none" spc="-2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본 연구</a:t>
            </a:r>
            <a:r>
              <a:rPr kumimoji="1" lang="en-US" altLang="ko-KR" sz="1050" b="0" i="0" u="none" strike="noStrike" kern="1200" cap="none" spc="-2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]</a:t>
            </a:r>
          </a:p>
          <a:p>
            <a:pPr marL="0" marR="0" lvl="1" indent="-171053" algn="ctr" defTabSz="50959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kumimoji="1" lang="ko-KR" altLang="en-US" sz="1050" b="0" i="0" u="none" strike="noStrike" kern="1200" cap="none" spc="-2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연관 무기체계 간 조합 최적화</a:t>
            </a:r>
            <a:endParaRPr kumimoji="1" lang="en-US" altLang="ko-KR" sz="1050" b="0" i="0" u="none" strike="noStrike" kern="1200" cap="none" spc="-2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srgbClr val="02305A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사각형: 둥근 모서리 547">
            <a:extLst>
              <a:ext uri="{FF2B5EF4-FFF2-40B4-BE49-F238E27FC236}">
                <a16:creationId xmlns:a16="http://schemas.microsoft.com/office/drawing/2014/main" id="{829A8062-11D7-4359-9E9D-F810EFE53DD6}"/>
              </a:ext>
            </a:extLst>
          </p:cNvPr>
          <p:cNvSpPr/>
          <p:nvPr/>
        </p:nvSpPr>
        <p:spPr>
          <a:xfrm>
            <a:off x="781353" y="5153872"/>
            <a:ext cx="3520098" cy="31386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0" rIns="0" bIns="0" anchor="ctr"/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과학적 의사결정으로 작전 능력 극대화</a:t>
            </a:r>
          </a:p>
        </p:txBody>
      </p:sp>
      <p:sp>
        <p:nvSpPr>
          <p:cNvPr id="25" name="사각형: 둥근 모서리 547">
            <a:extLst>
              <a:ext uri="{FF2B5EF4-FFF2-40B4-BE49-F238E27FC236}">
                <a16:creationId xmlns:a16="http://schemas.microsoft.com/office/drawing/2014/main" id="{829A8062-11D7-4359-9E9D-F810EFE53DD6}"/>
              </a:ext>
            </a:extLst>
          </p:cNvPr>
          <p:cNvSpPr/>
          <p:nvPr/>
        </p:nvSpPr>
        <p:spPr>
          <a:xfrm>
            <a:off x="783689" y="5783140"/>
            <a:ext cx="3500974" cy="27268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0" rIns="0" bIns="0" anchor="ctr"/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신속한 지휘 결심 및 지휘관의 부담 감소</a:t>
            </a:r>
          </a:p>
        </p:txBody>
      </p:sp>
      <p:grpSp>
        <p:nvGrpSpPr>
          <p:cNvPr id="28" name="그룹 133"/>
          <p:cNvGrpSpPr/>
          <p:nvPr/>
        </p:nvGrpSpPr>
        <p:grpSpPr>
          <a:xfrm>
            <a:off x="6732240" y="5456056"/>
            <a:ext cx="246065" cy="216000"/>
            <a:chOff x="2487782" y="3656820"/>
            <a:chExt cx="216030" cy="216030"/>
          </a:xfrm>
          <a:solidFill>
            <a:schemeClr val="bg1">
              <a:lumMod val="65000"/>
            </a:schemeClr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2557097" y="3656820"/>
              <a:ext cx="77400" cy="216030"/>
            </a:xfrm>
            <a:prstGeom prst="roundRect">
              <a:avLst/>
            </a:prstGeom>
            <a:grpFill/>
            <a:ln w="15875" algn="ctr">
              <a:noFill/>
              <a:round/>
              <a:headEnd/>
              <a:tailEnd/>
            </a:ln>
          </p:spPr>
          <p:txBody>
            <a:bodyPr wrap="square" lIns="36000" tIns="36000" rIns="36000" bIns="36000" anchor="ctr"/>
            <a:lstStyle/>
            <a:p>
              <a:pPr algn="ctr" defTabSz="956844" eaLnBrk="0" latinLnBrk="0" hangingPunct="0">
                <a:lnSpc>
                  <a:spcPts val="993"/>
                </a:lnSpc>
              </a:pPr>
              <a:endParaRPr lang="ko-KR" altLang="en-US" sz="900" spc="-72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16200000">
              <a:off x="2557097" y="3656821"/>
              <a:ext cx="77400" cy="216030"/>
            </a:xfrm>
            <a:prstGeom prst="roundRect">
              <a:avLst/>
            </a:prstGeom>
            <a:grpFill/>
            <a:ln w="15875" algn="ctr">
              <a:noFill/>
              <a:round/>
              <a:headEnd/>
              <a:tailEnd/>
            </a:ln>
          </p:spPr>
          <p:txBody>
            <a:bodyPr wrap="square" lIns="36000" tIns="36000" rIns="36000" bIns="36000" anchor="ctr"/>
            <a:lstStyle/>
            <a:p>
              <a:pPr algn="ctr" defTabSz="956844" eaLnBrk="0" latinLnBrk="0" hangingPunct="0">
                <a:lnSpc>
                  <a:spcPts val="993"/>
                </a:lnSpc>
              </a:pPr>
              <a:endParaRPr lang="ko-KR" altLang="en-US" sz="900" spc="-72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</p:txBody>
        </p:sp>
      </p:grpSp>
      <p:sp>
        <p:nvSpPr>
          <p:cNvPr id="31" name="사각형: 둥근 모서리 547">
            <a:extLst>
              <a:ext uri="{FF2B5EF4-FFF2-40B4-BE49-F238E27FC236}">
                <a16:creationId xmlns:a16="http://schemas.microsoft.com/office/drawing/2014/main" id="{3A07E0F1-9A73-465A-BE42-CE7D469BA232}"/>
              </a:ext>
            </a:extLst>
          </p:cNvPr>
          <p:cNvSpPr/>
          <p:nvPr/>
        </p:nvSpPr>
        <p:spPr>
          <a:xfrm>
            <a:off x="781353" y="5496498"/>
            <a:ext cx="3520098" cy="27268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144000" tIns="0" rIns="0" bIns="0" anchor="ctr"/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전투기의 효율적 운영으로 국방예산 절감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A8E3CE-9948-4BC7-8E41-D7FA8B082277}"/>
              </a:ext>
            </a:extLst>
          </p:cNvPr>
          <p:cNvSpPr txBox="1"/>
          <p:nvPr/>
        </p:nvSpPr>
        <p:spPr>
          <a:xfrm>
            <a:off x="323528" y="4365104"/>
            <a:ext cx="844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연구의 효과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71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</a:rPr>
              <a:t>제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장  서 론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1.3 </a:t>
            </a:r>
            <a:r>
              <a:rPr lang="ko-KR" altLang="en-US" sz="2000" b="1" dirty="0">
                <a:solidFill>
                  <a:schemeClr val="bg1"/>
                </a:solidFill>
              </a:rPr>
              <a:t>연구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313" y="1887801"/>
            <a:ext cx="8352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pc="-150" dirty="0" err="1">
                <a:solidFill>
                  <a:prstClr val="black"/>
                </a:solidFill>
                <a:latin typeface="맑은 고딕"/>
                <a:ea typeface="맑은 고딕"/>
              </a:rPr>
              <a:t>공중급유</a:t>
            </a:r>
            <a:r>
              <a:rPr kumimoji="0" lang="ko-KR" altLang="en-US" spc="-150" dirty="0">
                <a:solidFill>
                  <a:prstClr val="black"/>
                </a:solidFill>
                <a:latin typeface="맑은 고딕"/>
                <a:ea typeface="맑은 고딕"/>
              </a:rPr>
              <a:t> 능력을 보유한 전투기의 종류와 수에 따라 무장 </a:t>
            </a:r>
            <a:r>
              <a:rPr kumimoji="0" lang="ko-KR" altLang="en-US" spc="-150" dirty="0" err="1">
                <a:solidFill>
                  <a:prstClr val="black"/>
                </a:solidFill>
                <a:latin typeface="맑은 고딕"/>
                <a:ea typeface="맑은 고딕"/>
              </a:rPr>
              <a:t>장착량과</a:t>
            </a:r>
            <a:r>
              <a:rPr kumimoji="0" lang="ko-KR" altLang="en-US" spc="-150" dirty="0">
                <a:solidFill>
                  <a:prstClr val="black"/>
                </a:solidFill>
                <a:latin typeface="맑은 고딕"/>
                <a:ea typeface="맑은 고딕"/>
              </a:rPr>
              <a:t> 연료 탑재량 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및 재급유 일정 문제를 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Knapsack Problem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과 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RCPSP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를 적용하여 수리적으로   모델링</a:t>
            </a: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알고리즘을 제시</a:t>
            </a: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알고리즘을 코드화</a:t>
            </a: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모의 데이터를 생성하여 모의실험 수행</a:t>
            </a: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결과를 통해 알고리즘의 유효성을 입증</a:t>
            </a: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288" y="1268760"/>
            <a:ext cx="793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연구 진행 단계</a:t>
            </a:r>
          </a:p>
        </p:txBody>
      </p:sp>
    </p:spTree>
    <p:extLst>
      <p:ext uri="{BB962C8B-B14F-4D97-AF65-F5344CB8AC3E}">
        <p14:creationId xmlns:p14="http://schemas.microsoft.com/office/powerpoint/2010/main" val="37922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 wrap="none" rtlCol="0" anchor="ctr">
        <a:spAutoFit/>
      </a:bodyPr>
      <a:lstStyle>
        <a:defPPr algn="ctr">
          <a:lnSpc>
            <a:spcPct val="130000"/>
          </a:lnSpc>
          <a:spcBef>
            <a:spcPct val="0"/>
          </a:spcBef>
          <a:defRPr sz="1600" b="1" dirty="0" smtClean="0">
            <a:latin typeface="+mn-ea"/>
            <a:ea typeface="+mn-ea"/>
          </a:defRPr>
        </a:defPPr>
      </a:lstStyle>
    </a:spDef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81829</TotalTime>
  <Words>2405</Words>
  <Application>Microsoft Office PowerPoint</Application>
  <PresentationFormat>화면 슬라이드 쇼(4:3)</PresentationFormat>
  <Paragraphs>345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HY견명조</vt:lpstr>
      <vt:lpstr>KoPub돋움체 Bold</vt:lpstr>
      <vt:lpstr>Rix고딕 B</vt:lpstr>
      <vt:lpstr>Rix고딕 M</vt:lpstr>
      <vt:lpstr>Rix모던고딕 B</vt:lpstr>
      <vt:lpstr>굴림</vt:lpstr>
      <vt:lpstr>맑은 고딕</vt:lpstr>
      <vt:lpstr>바탕체</vt:lpstr>
      <vt:lpstr>Arial</vt:lpstr>
      <vt:lpstr>Cambria Math</vt:lpstr>
      <vt:lpstr>Times New Roman</vt:lpstr>
      <vt:lpstr>Wingdings</vt:lpstr>
      <vt:lpstr>Office 테마</vt:lpstr>
      <vt:lpstr>PowerPoint 프레젠테이션</vt:lpstr>
      <vt:lpstr>목 차</vt:lpstr>
      <vt:lpstr>PowerPoint 프레젠테이션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PowerPoint 프레젠테이션</vt:lpstr>
      <vt:lpstr>제2장  이론적 배경</vt:lpstr>
      <vt:lpstr>제2장  이론적 배경</vt:lpstr>
      <vt:lpstr>제2장  이론적 배경</vt:lpstr>
      <vt:lpstr>PowerPoint 프레젠테이션</vt:lpstr>
      <vt:lpstr>제3장  수학적 모델</vt:lpstr>
      <vt:lpstr>제3장  수학적 모델</vt:lpstr>
      <vt:lpstr>PowerPoint 프레젠테이션</vt:lpstr>
      <vt:lpstr>제3장  수학적 모델</vt:lpstr>
      <vt:lpstr>제3장  수학적 모델</vt:lpstr>
      <vt:lpstr>PowerPoint 프레젠테이션</vt:lpstr>
      <vt:lpstr>제4장 알고리즘</vt:lpstr>
      <vt:lpstr>PowerPoint 프레젠테이션</vt:lpstr>
      <vt:lpstr>제5장  향후계획</vt:lpstr>
      <vt:lpstr>참고문헌</vt:lpstr>
      <vt:lpstr>참고문헌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Corporation;표자료</dc:creator>
  <cp:lastModifiedBy>Kim Jong Chool</cp:lastModifiedBy>
  <cp:revision>2215</cp:revision>
  <cp:lastPrinted>2020-04-10T15:03:36Z</cp:lastPrinted>
  <dcterms:created xsi:type="dcterms:W3CDTF">2006-10-05T04:04:58Z</dcterms:created>
  <dcterms:modified xsi:type="dcterms:W3CDTF">2021-03-26T15:33:52Z</dcterms:modified>
</cp:coreProperties>
</file>