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59" r:id="rId5"/>
    <p:sldId id="258" r:id="rId6"/>
    <p:sldId id="391" r:id="rId7"/>
    <p:sldId id="393" r:id="rId8"/>
    <p:sldId id="386" r:id="rId9"/>
    <p:sldId id="395" r:id="rId10"/>
    <p:sldId id="322" r:id="rId11"/>
    <p:sldId id="323" r:id="rId12"/>
    <p:sldId id="324" r:id="rId13"/>
    <p:sldId id="371" r:id="rId14"/>
    <p:sldId id="370" r:id="rId15"/>
    <p:sldId id="337" r:id="rId16"/>
    <p:sldId id="325" r:id="rId17"/>
    <p:sldId id="326" r:id="rId18"/>
    <p:sldId id="388" r:id="rId19"/>
    <p:sldId id="396" r:id="rId20"/>
    <p:sldId id="397" r:id="rId21"/>
    <p:sldId id="398" r:id="rId22"/>
    <p:sldId id="399" r:id="rId23"/>
    <p:sldId id="372" r:id="rId24"/>
    <p:sldId id="390" r:id="rId25"/>
    <p:sldId id="328" r:id="rId26"/>
    <p:sldId id="373" r:id="rId27"/>
    <p:sldId id="331" r:id="rId28"/>
    <p:sldId id="332" r:id="rId29"/>
    <p:sldId id="333" r:id="rId30"/>
    <p:sldId id="400" r:id="rId31"/>
    <p:sldId id="377" r:id="rId32"/>
    <p:sldId id="401" r:id="rId33"/>
    <p:sldId id="31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A05"/>
    <a:srgbClr val="FF3300"/>
    <a:srgbClr val="FF5050"/>
    <a:srgbClr val="FF6600"/>
    <a:srgbClr val="3B6ABF"/>
    <a:srgbClr val="FF99CC"/>
    <a:srgbClr val="006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 autoAdjust="0"/>
    <p:restoredTop sz="82585" autoAdjust="0"/>
  </p:normalViewPr>
  <p:slideViewPr>
    <p:cSldViewPr snapToGrid="0">
      <p:cViewPr varScale="1">
        <p:scale>
          <a:sx n="105" d="100"/>
          <a:sy n="105" d="100"/>
        </p:scale>
        <p:origin x="1312" y="112"/>
      </p:cViewPr>
      <p:guideLst>
        <p:guide orient="horz" pos="2160"/>
        <p:guide pos="10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C3C3-F180-4EB1-9545-C0A421E1AF58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22D-815E-445A-A177-DF1C919FB5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8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ㄹㅇㄹㄹㄹㄹㄹㄹㄹㄹㄹ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5422D-815E-445A-A177-DF1C919FB5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24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3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18440" algn="l"/>
                <a:tab pos="234950" algn="l"/>
                <a:tab pos="254000" algn="l"/>
                <a:tab pos="42926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사의 제품 브랜드 소개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{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셀로맥스에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한정하여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.....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화장품 등은 제외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28600" marR="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18440" algn="l"/>
                <a:tab pos="234950" algn="l"/>
                <a:tab pos="254000" algn="l"/>
                <a:tab pos="42926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{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→ 홈페이지에서 제품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 정도만 제품명과 이미지 따서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PPT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 포함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28600" marR="0" indent="-2286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18440" algn="l"/>
                <a:tab pos="234950" algn="l"/>
                <a:tab pos="254000" algn="l"/>
                <a:tab pos="42926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{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제품 설명은 발표자가 알아서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 ppt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에 포함시킬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필요없음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5422D-815E-445A-A177-DF1C919FB5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3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정수선형 계획법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0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휴리스틱 기법과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7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목적함수와 제약식은 다음과 같습니다</a:t>
                </a:r>
                <a:r>
                  <a:rPr lang="en-US" altLang="ko-KR" b="1" dirty="0"/>
                  <a:t>. </a:t>
                </a:r>
              </a:p>
              <a:p>
                <a:endParaRPr lang="en-US" altLang="ko-KR" b="1" dirty="0"/>
              </a:p>
              <a:p>
                <a:endParaRPr lang="en-US" altLang="ko-KR" b="1" dirty="0"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ko-KR" altLang="en-US" b="0" dirty="0" err="1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질문시</a:t>
                </a:r>
                <a:r>
                  <a:rPr lang="ko-KR" altLang="en-US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 답변</a:t>
                </a:r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ko-KR" altLang="en-US" b="0" dirty="0">
                    <a:solidFill>
                      <a:schemeClr val="accent5"/>
                    </a:solidFill>
                  </a:rPr>
                  <a:t>제한된 자원내에서 기업의 이익을 최대화 할 수 있는 포트폴리오 구성</a:t>
                </a:r>
                <a:r>
                  <a:rPr lang="en-US" altLang="ko-KR" b="0" dirty="0">
                    <a:solidFill>
                      <a:schemeClr val="accent5"/>
                    </a:solidFill>
                  </a:rPr>
                  <a:t>]</a:t>
                </a:r>
                <a:endParaRPr lang="en-US" altLang="ko-KR" b="1" dirty="0"/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𝑉_(𝑝,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프로젝트가 실행되었을 때 얻을 수 있는 기대가치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𝑐_(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프로젝트의 예상비용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𝑦_(𝑝,</a:t>
                </a:r>
                <a:r>
                  <a:rPr lang="en-US" altLang="ko-KR" sz="1200" b="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b="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 프로젝트가 성공여부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/>
                  </a:rPr>
                  <a:t>𝑥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프로젝트의 선택여부를 나타내는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marR="0" lvl="0" indent="-989013" algn="l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𝑂𝑃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발생된 실제 프로젝트를 나타내는 개념적인 서술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58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목적함수와 제약식은 다음과 같습니다</a:t>
                </a:r>
                <a:r>
                  <a:rPr lang="en-US" altLang="ko-KR" b="1" dirty="0"/>
                  <a:t>. </a:t>
                </a:r>
              </a:p>
              <a:p>
                <a:endParaRPr lang="en-US" altLang="ko-KR" b="1" dirty="0"/>
              </a:p>
              <a:p>
                <a:endParaRPr lang="en-US" altLang="ko-KR" b="1" dirty="0">
                  <a:sym typeface="Wingdings" panose="05000000000000000000" pitchFamily="2" charset="2"/>
                </a:endParaRPr>
              </a:p>
              <a:p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ko-KR" altLang="en-US" b="0" dirty="0" err="1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질문시</a:t>
                </a:r>
                <a:r>
                  <a:rPr lang="ko-KR" altLang="en-US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 답변</a:t>
                </a:r>
                <a:r>
                  <a:rPr lang="en-US" altLang="ko-KR" b="0" dirty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ko-KR" altLang="en-US" b="0" dirty="0">
                    <a:solidFill>
                      <a:schemeClr val="accent5"/>
                    </a:solidFill>
                  </a:rPr>
                  <a:t>제한된 자원내에서 기업의 이익을 최대화 할 수 있는 포트폴리오 구성</a:t>
                </a:r>
                <a:r>
                  <a:rPr lang="en-US" altLang="ko-KR" b="0" dirty="0">
                    <a:solidFill>
                      <a:schemeClr val="accent5"/>
                    </a:solidFill>
                  </a:rPr>
                  <a:t>]</a:t>
                </a:r>
                <a:endParaRPr lang="en-US" altLang="ko-KR" b="1" dirty="0"/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𝑉_(𝑝,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프로젝트가 실행되었을 때 얻을 수 있는 기대가치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𝑐_(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𝑝,</a:t>
                </a:r>
                <a:r>
                  <a:rPr lang="en-US" altLang="ko-KR" sz="120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프로젝트의 예상비용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𝑦_(𝑝,</a:t>
                </a:r>
                <a:r>
                  <a:rPr lang="en-US" altLang="ko-KR" sz="1200" b="0" i="0" kern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ko-KR" sz="1200" b="0" i="0" ker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모드  프로젝트가 성공여부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r>
                  <a:rPr lang="en-US" altLang="ko-KR" sz="1200" i="0">
                    <a:solidFill>
                      <a:schemeClr val="tx1"/>
                    </a:solidFill>
                    <a:latin typeface="Cambria Math"/>
                  </a:rPr>
                  <a:t>𝑥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en-US" altLang="ko-K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𝑝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번째 프로젝트의 선택여부를 나타내는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0-1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변수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marR="0" lvl="0" indent="-989013" algn="l" defTabSz="914400" rtl="0" eaLnBrk="1" fontAlgn="auto" latinLnBrk="1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𝑂𝑃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+mn-ea"/>
                  </a:rPr>
                  <a:t>	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+mn-ea"/>
                  </a:rPr>
                  <a:t>발생된 실제 프로젝트를 나타내는 개념적인 서술</a:t>
                </a: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989013" indent="-989013">
                  <a:lnSpc>
                    <a:spcPts val="2000"/>
                  </a:lnSpc>
                </a:pPr>
                <a:endParaRPr lang="en-US" altLang="ko-KR" sz="12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ko-KR" altLang="en-US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91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6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1C839-680B-4C58-A4CA-AAFC320D383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3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 userDrawn="1"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fontAlgn="auto" latinLnBrk="0"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※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4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55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11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0DF4E9-2E35-49F4-982B-599768962A28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4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25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AEF4C4-6DEA-463A-A401-453CD4247342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2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C5B98A-5AE8-4352-8A91-9529311CA7D1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1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F84B13-D5DD-49F2-BF0E-8F2DA44CF6ED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90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27230-C1F6-4A07-BCF8-A043F0D16923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8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B4A058-4D20-4AE7-B0F5-7B3DA7C1E86D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6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814C0D-FDDA-4B6D-818E-E309D3DD014E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9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FB5058-CE1B-4F3A-B1FB-A7B3B3D58813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08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43BE72-FED6-4521-B9F0-7219B559D73E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37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C966F0-4A6E-402D-9868-0C8881A8D7DA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26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216650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2166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56A8BB-B2E7-4222-87CE-AAD253B52656}" type="slidenum">
              <a:rPr kumimoji="1" lang="en-US" altLang="ko-KR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5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83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5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5" y="0"/>
            <a:ext cx="121951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74B4-E114-4526-A911-B92FC4BD8A81}" type="datetimeFigureOut">
              <a:rPr lang="ko-KR" altLang="en-US" smtClean="0"/>
              <a:t>2022. 9. 25.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D6A6A-AAF5-4DDD-B509-6CB945263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3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00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69181" y="1407179"/>
            <a:ext cx="885370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신규 해외시장 진출을 위한 생산계획 문제</a:t>
            </a:r>
            <a:endParaRPr lang="en-US" altLang="ko-KR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생산 및 유통에 불확실성이 있는 경우 </a:t>
            </a:r>
            <a:r>
              <a:rPr lang="en-US" altLang="ko-KR" sz="24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endParaRPr lang="ko-KR" altLang="en-US" sz="24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414" y="3805839"/>
            <a:ext cx="15231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 b="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2022. </a:t>
            </a:r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09. 26.</a:t>
            </a:r>
            <a:endParaRPr lang="en-US" altLang="ko-KR" sz="1800" b="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265A15-0360-4031-9D86-88A6C55E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360" y="4951348"/>
            <a:ext cx="4444585" cy="14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숭실대학교 대학원 경영학과</a:t>
            </a:r>
            <a:endParaRPr kumimoji="0"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지도교수</a:t>
            </a:r>
            <a:r>
              <a:rPr kumimoji="0"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안태호</a:t>
            </a:r>
            <a:endParaRPr kumimoji="0"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6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박사과정</a:t>
            </a:r>
            <a:r>
              <a:rPr kumimoji="0" lang="ko-KR" altLang="en-US" sz="2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서정민</a:t>
            </a:r>
            <a:endParaRPr kumimoji="0" lang="en-US" altLang="ko-KR" sz="2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6C31410-99E6-45E1-9735-B0F48D0D68BE}"/>
              </a:ext>
            </a:extLst>
          </p:cNvPr>
          <p:cNvGrpSpPr/>
          <p:nvPr/>
        </p:nvGrpSpPr>
        <p:grpSpPr>
          <a:xfrm>
            <a:off x="1079243" y="3065474"/>
            <a:ext cx="3845148" cy="2659044"/>
            <a:chOff x="6921500" y="1190625"/>
            <a:chExt cx="4724400" cy="3267075"/>
          </a:xfrm>
        </p:grpSpPr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DCB5CB78-A835-445D-AE2D-D7F0EE3358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21500" y="1190625"/>
              <a:ext cx="4724400" cy="2974975"/>
            </a:xfrm>
            <a:custGeom>
              <a:avLst/>
              <a:gdLst>
                <a:gd name="T0" fmla="*/ 1680 w 2976"/>
                <a:gd name="T1" fmla="*/ 1486 h 1874"/>
                <a:gd name="T2" fmla="*/ 1606 w 2976"/>
                <a:gd name="T3" fmla="*/ 1462 h 1874"/>
                <a:gd name="T4" fmla="*/ 1528 w 2976"/>
                <a:gd name="T5" fmla="*/ 1466 h 1874"/>
                <a:gd name="T6" fmla="*/ 1440 w 2976"/>
                <a:gd name="T7" fmla="*/ 1514 h 1874"/>
                <a:gd name="T8" fmla="*/ 1004 w 2976"/>
                <a:gd name="T9" fmla="*/ 1380 h 1874"/>
                <a:gd name="T10" fmla="*/ 1002 w 2976"/>
                <a:gd name="T11" fmla="*/ 1308 h 1874"/>
                <a:gd name="T12" fmla="*/ 970 w 2976"/>
                <a:gd name="T13" fmla="*/ 1234 h 1874"/>
                <a:gd name="T14" fmla="*/ 914 w 2976"/>
                <a:gd name="T15" fmla="*/ 1178 h 1874"/>
                <a:gd name="T16" fmla="*/ 840 w 2976"/>
                <a:gd name="T17" fmla="*/ 1148 h 1874"/>
                <a:gd name="T18" fmla="*/ 778 w 2976"/>
                <a:gd name="T19" fmla="*/ 1144 h 1874"/>
                <a:gd name="T20" fmla="*/ 700 w 2976"/>
                <a:gd name="T21" fmla="*/ 1168 h 1874"/>
                <a:gd name="T22" fmla="*/ 640 w 2976"/>
                <a:gd name="T23" fmla="*/ 1218 h 1874"/>
                <a:gd name="T24" fmla="*/ 602 w 2976"/>
                <a:gd name="T25" fmla="*/ 1288 h 1874"/>
                <a:gd name="T26" fmla="*/ 592 w 2976"/>
                <a:gd name="T27" fmla="*/ 1350 h 1874"/>
                <a:gd name="T28" fmla="*/ 0 w 2976"/>
                <a:gd name="T29" fmla="*/ 1814 h 1874"/>
                <a:gd name="T30" fmla="*/ 668 w 2976"/>
                <a:gd name="T31" fmla="*/ 1510 h 1874"/>
                <a:gd name="T32" fmla="*/ 752 w 2976"/>
                <a:gd name="T33" fmla="*/ 1552 h 1874"/>
                <a:gd name="T34" fmla="*/ 826 w 2976"/>
                <a:gd name="T35" fmla="*/ 1556 h 1874"/>
                <a:gd name="T36" fmla="*/ 920 w 2976"/>
                <a:gd name="T37" fmla="*/ 1518 h 1874"/>
                <a:gd name="T38" fmla="*/ 1374 w 2976"/>
                <a:gd name="T39" fmla="*/ 1636 h 1874"/>
                <a:gd name="T40" fmla="*/ 1372 w 2976"/>
                <a:gd name="T41" fmla="*/ 1688 h 1874"/>
                <a:gd name="T42" fmla="*/ 1396 w 2976"/>
                <a:gd name="T43" fmla="*/ 1766 h 1874"/>
                <a:gd name="T44" fmla="*/ 1446 w 2976"/>
                <a:gd name="T45" fmla="*/ 1826 h 1874"/>
                <a:gd name="T46" fmla="*/ 1516 w 2976"/>
                <a:gd name="T47" fmla="*/ 1864 h 1874"/>
                <a:gd name="T48" fmla="*/ 1578 w 2976"/>
                <a:gd name="T49" fmla="*/ 1874 h 1874"/>
                <a:gd name="T50" fmla="*/ 1658 w 2976"/>
                <a:gd name="T51" fmla="*/ 1858 h 1874"/>
                <a:gd name="T52" fmla="*/ 1724 w 2976"/>
                <a:gd name="T53" fmla="*/ 1814 h 1874"/>
                <a:gd name="T54" fmla="*/ 1770 w 2976"/>
                <a:gd name="T55" fmla="*/ 1748 h 1874"/>
                <a:gd name="T56" fmla="*/ 1786 w 2976"/>
                <a:gd name="T57" fmla="*/ 1666 h 1874"/>
                <a:gd name="T58" fmla="*/ 1780 w 2976"/>
                <a:gd name="T59" fmla="*/ 1618 h 1874"/>
                <a:gd name="T60" fmla="*/ 1754 w 2976"/>
                <a:gd name="T61" fmla="*/ 1558 h 1874"/>
                <a:gd name="T62" fmla="*/ 2902 w 2976"/>
                <a:gd name="T63" fmla="*/ 406 h 1874"/>
                <a:gd name="T64" fmla="*/ 800 w 2976"/>
                <a:gd name="T65" fmla="*/ 1468 h 1874"/>
                <a:gd name="T66" fmla="*/ 734 w 2976"/>
                <a:gd name="T67" fmla="*/ 1448 h 1874"/>
                <a:gd name="T68" fmla="*/ 684 w 2976"/>
                <a:gd name="T69" fmla="*/ 1374 h 1874"/>
                <a:gd name="T70" fmla="*/ 682 w 2976"/>
                <a:gd name="T71" fmla="*/ 1338 h 1874"/>
                <a:gd name="T72" fmla="*/ 716 w 2976"/>
                <a:gd name="T73" fmla="*/ 1266 h 1874"/>
                <a:gd name="T74" fmla="*/ 788 w 2976"/>
                <a:gd name="T75" fmla="*/ 1232 h 1874"/>
                <a:gd name="T76" fmla="*/ 822 w 2976"/>
                <a:gd name="T77" fmla="*/ 1234 h 1874"/>
                <a:gd name="T78" fmla="*/ 898 w 2976"/>
                <a:gd name="T79" fmla="*/ 1284 h 1874"/>
                <a:gd name="T80" fmla="*/ 918 w 2976"/>
                <a:gd name="T81" fmla="*/ 1350 h 1874"/>
                <a:gd name="T82" fmla="*/ 908 w 2976"/>
                <a:gd name="T83" fmla="*/ 1396 h 1874"/>
                <a:gd name="T84" fmla="*/ 846 w 2976"/>
                <a:gd name="T85" fmla="*/ 1458 h 1874"/>
                <a:gd name="T86" fmla="*/ 800 w 2976"/>
                <a:gd name="T87" fmla="*/ 1468 h 1874"/>
                <a:gd name="T88" fmla="*/ 1554 w 2976"/>
                <a:gd name="T89" fmla="*/ 1782 h 1874"/>
                <a:gd name="T90" fmla="*/ 1480 w 2976"/>
                <a:gd name="T91" fmla="*/ 1732 h 1874"/>
                <a:gd name="T92" fmla="*/ 1460 w 2976"/>
                <a:gd name="T93" fmla="*/ 1666 h 1874"/>
                <a:gd name="T94" fmla="*/ 1470 w 2976"/>
                <a:gd name="T95" fmla="*/ 1620 h 1874"/>
                <a:gd name="T96" fmla="*/ 1532 w 2976"/>
                <a:gd name="T97" fmla="*/ 1558 h 1874"/>
                <a:gd name="T98" fmla="*/ 1578 w 2976"/>
                <a:gd name="T99" fmla="*/ 1548 h 1874"/>
                <a:gd name="T100" fmla="*/ 1644 w 2976"/>
                <a:gd name="T101" fmla="*/ 1568 h 1874"/>
                <a:gd name="T102" fmla="*/ 1694 w 2976"/>
                <a:gd name="T103" fmla="*/ 1644 h 1874"/>
                <a:gd name="T104" fmla="*/ 1696 w 2976"/>
                <a:gd name="T105" fmla="*/ 1678 h 1874"/>
                <a:gd name="T106" fmla="*/ 1662 w 2976"/>
                <a:gd name="T107" fmla="*/ 1750 h 1874"/>
                <a:gd name="T108" fmla="*/ 1590 w 2976"/>
                <a:gd name="T109" fmla="*/ 1784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76" h="1874">
                  <a:moveTo>
                    <a:pt x="2596" y="160"/>
                  </a:moveTo>
                  <a:lnTo>
                    <a:pt x="2712" y="254"/>
                  </a:lnTo>
                  <a:lnTo>
                    <a:pt x="2712" y="254"/>
                  </a:lnTo>
                  <a:lnTo>
                    <a:pt x="1680" y="1486"/>
                  </a:lnTo>
                  <a:lnTo>
                    <a:pt x="1680" y="1486"/>
                  </a:lnTo>
                  <a:lnTo>
                    <a:pt x="1656" y="1476"/>
                  </a:lnTo>
                  <a:lnTo>
                    <a:pt x="1632" y="1466"/>
                  </a:lnTo>
                  <a:lnTo>
                    <a:pt x="1606" y="1462"/>
                  </a:lnTo>
                  <a:lnTo>
                    <a:pt x="1578" y="1460"/>
                  </a:lnTo>
                  <a:lnTo>
                    <a:pt x="1578" y="1460"/>
                  </a:lnTo>
                  <a:lnTo>
                    <a:pt x="1552" y="1462"/>
                  </a:lnTo>
                  <a:lnTo>
                    <a:pt x="1528" y="1466"/>
                  </a:lnTo>
                  <a:lnTo>
                    <a:pt x="1504" y="1474"/>
                  </a:lnTo>
                  <a:lnTo>
                    <a:pt x="1480" y="1484"/>
                  </a:lnTo>
                  <a:lnTo>
                    <a:pt x="1458" y="1498"/>
                  </a:lnTo>
                  <a:lnTo>
                    <a:pt x="1440" y="1514"/>
                  </a:lnTo>
                  <a:lnTo>
                    <a:pt x="1422" y="1532"/>
                  </a:lnTo>
                  <a:lnTo>
                    <a:pt x="1406" y="1552"/>
                  </a:lnTo>
                  <a:lnTo>
                    <a:pt x="1004" y="1380"/>
                  </a:lnTo>
                  <a:lnTo>
                    <a:pt x="1004" y="1380"/>
                  </a:lnTo>
                  <a:lnTo>
                    <a:pt x="1006" y="1350"/>
                  </a:lnTo>
                  <a:lnTo>
                    <a:pt x="1006" y="1350"/>
                  </a:lnTo>
                  <a:lnTo>
                    <a:pt x="1004" y="1328"/>
                  </a:lnTo>
                  <a:lnTo>
                    <a:pt x="1002" y="1308"/>
                  </a:lnTo>
                  <a:lnTo>
                    <a:pt x="996" y="1288"/>
                  </a:lnTo>
                  <a:lnTo>
                    <a:pt x="990" y="1270"/>
                  </a:lnTo>
                  <a:lnTo>
                    <a:pt x="980" y="1252"/>
                  </a:lnTo>
                  <a:lnTo>
                    <a:pt x="970" y="1234"/>
                  </a:lnTo>
                  <a:lnTo>
                    <a:pt x="958" y="1218"/>
                  </a:lnTo>
                  <a:lnTo>
                    <a:pt x="946" y="1204"/>
                  </a:lnTo>
                  <a:lnTo>
                    <a:pt x="930" y="1190"/>
                  </a:lnTo>
                  <a:lnTo>
                    <a:pt x="914" y="1178"/>
                  </a:lnTo>
                  <a:lnTo>
                    <a:pt x="898" y="1168"/>
                  </a:lnTo>
                  <a:lnTo>
                    <a:pt x="880" y="1160"/>
                  </a:lnTo>
                  <a:lnTo>
                    <a:pt x="860" y="1152"/>
                  </a:lnTo>
                  <a:lnTo>
                    <a:pt x="840" y="1148"/>
                  </a:lnTo>
                  <a:lnTo>
                    <a:pt x="820" y="1144"/>
                  </a:lnTo>
                  <a:lnTo>
                    <a:pt x="800" y="1144"/>
                  </a:lnTo>
                  <a:lnTo>
                    <a:pt x="800" y="1144"/>
                  </a:lnTo>
                  <a:lnTo>
                    <a:pt x="778" y="1144"/>
                  </a:lnTo>
                  <a:lnTo>
                    <a:pt x="758" y="1148"/>
                  </a:lnTo>
                  <a:lnTo>
                    <a:pt x="738" y="1152"/>
                  </a:lnTo>
                  <a:lnTo>
                    <a:pt x="718" y="1160"/>
                  </a:lnTo>
                  <a:lnTo>
                    <a:pt x="700" y="1168"/>
                  </a:lnTo>
                  <a:lnTo>
                    <a:pt x="684" y="1178"/>
                  </a:lnTo>
                  <a:lnTo>
                    <a:pt x="668" y="1190"/>
                  </a:lnTo>
                  <a:lnTo>
                    <a:pt x="652" y="1204"/>
                  </a:lnTo>
                  <a:lnTo>
                    <a:pt x="640" y="1218"/>
                  </a:lnTo>
                  <a:lnTo>
                    <a:pt x="628" y="1234"/>
                  </a:lnTo>
                  <a:lnTo>
                    <a:pt x="618" y="1252"/>
                  </a:lnTo>
                  <a:lnTo>
                    <a:pt x="608" y="1270"/>
                  </a:lnTo>
                  <a:lnTo>
                    <a:pt x="602" y="1288"/>
                  </a:lnTo>
                  <a:lnTo>
                    <a:pt x="596" y="1308"/>
                  </a:lnTo>
                  <a:lnTo>
                    <a:pt x="594" y="1330"/>
                  </a:lnTo>
                  <a:lnTo>
                    <a:pt x="592" y="1350"/>
                  </a:lnTo>
                  <a:lnTo>
                    <a:pt x="592" y="1350"/>
                  </a:lnTo>
                  <a:lnTo>
                    <a:pt x="594" y="1374"/>
                  </a:lnTo>
                  <a:lnTo>
                    <a:pt x="598" y="1396"/>
                  </a:lnTo>
                  <a:lnTo>
                    <a:pt x="0" y="1712"/>
                  </a:lnTo>
                  <a:lnTo>
                    <a:pt x="0" y="1814"/>
                  </a:lnTo>
                  <a:lnTo>
                    <a:pt x="636" y="1476"/>
                  </a:lnTo>
                  <a:lnTo>
                    <a:pt x="636" y="1476"/>
                  </a:lnTo>
                  <a:lnTo>
                    <a:pt x="652" y="1494"/>
                  </a:lnTo>
                  <a:lnTo>
                    <a:pt x="668" y="1510"/>
                  </a:lnTo>
                  <a:lnTo>
                    <a:pt x="688" y="1524"/>
                  </a:lnTo>
                  <a:lnTo>
                    <a:pt x="708" y="1536"/>
                  </a:lnTo>
                  <a:lnTo>
                    <a:pt x="730" y="1544"/>
                  </a:lnTo>
                  <a:lnTo>
                    <a:pt x="752" y="1552"/>
                  </a:lnTo>
                  <a:lnTo>
                    <a:pt x="776" y="1556"/>
                  </a:lnTo>
                  <a:lnTo>
                    <a:pt x="800" y="1556"/>
                  </a:lnTo>
                  <a:lnTo>
                    <a:pt x="800" y="1556"/>
                  </a:lnTo>
                  <a:lnTo>
                    <a:pt x="826" y="1556"/>
                  </a:lnTo>
                  <a:lnTo>
                    <a:pt x="850" y="1550"/>
                  </a:lnTo>
                  <a:lnTo>
                    <a:pt x="874" y="1542"/>
                  </a:lnTo>
                  <a:lnTo>
                    <a:pt x="898" y="1532"/>
                  </a:lnTo>
                  <a:lnTo>
                    <a:pt x="920" y="1518"/>
                  </a:lnTo>
                  <a:lnTo>
                    <a:pt x="938" y="1502"/>
                  </a:lnTo>
                  <a:lnTo>
                    <a:pt x="956" y="1484"/>
                  </a:lnTo>
                  <a:lnTo>
                    <a:pt x="972" y="1464"/>
                  </a:lnTo>
                  <a:lnTo>
                    <a:pt x="1374" y="1636"/>
                  </a:lnTo>
                  <a:lnTo>
                    <a:pt x="1374" y="1636"/>
                  </a:lnTo>
                  <a:lnTo>
                    <a:pt x="1372" y="1666"/>
                  </a:lnTo>
                  <a:lnTo>
                    <a:pt x="1372" y="1666"/>
                  </a:lnTo>
                  <a:lnTo>
                    <a:pt x="1372" y="1688"/>
                  </a:lnTo>
                  <a:lnTo>
                    <a:pt x="1376" y="1708"/>
                  </a:lnTo>
                  <a:lnTo>
                    <a:pt x="1380" y="1728"/>
                  </a:lnTo>
                  <a:lnTo>
                    <a:pt x="1388" y="1748"/>
                  </a:lnTo>
                  <a:lnTo>
                    <a:pt x="1396" y="1766"/>
                  </a:lnTo>
                  <a:lnTo>
                    <a:pt x="1406" y="1782"/>
                  </a:lnTo>
                  <a:lnTo>
                    <a:pt x="1418" y="1798"/>
                  </a:lnTo>
                  <a:lnTo>
                    <a:pt x="1432" y="1814"/>
                  </a:lnTo>
                  <a:lnTo>
                    <a:pt x="1446" y="1826"/>
                  </a:lnTo>
                  <a:lnTo>
                    <a:pt x="1462" y="1838"/>
                  </a:lnTo>
                  <a:lnTo>
                    <a:pt x="1480" y="1848"/>
                  </a:lnTo>
                  <a:lnTo>
                    <a:pt x="1498" y="1858"/>
                  </a:lnTo>
                  <a:lnTo>
                    <a:pt x="1516" y="1864"/>
                  </a:lnTo>
                  <a:lnTo>
                    <a:pt x="1536" y="1870"/>
                  </a:lnTo>
                  <a:lnTo>
                    <a:pt x="1558" y="1872"/>
                  </a:lnTo>
                  <a:lnTo>
                    <a:pt x="1578" y="1874"/>
                  </a:lnTo>
                  <a:lnTo>
                    <a:pt x="1578" y="1874"/>
                  </a:lnTo>
                  <a:lnTo>
                    <a:pt x="1600" y="1872"/>
                  </a:lnTo>
                  <a:lnTo>
                    <a:pt x="1620" y="1870"/>
                  </a:lnTo>
                  <a:lnTo>
                    <a:pt x="1640" y="1864"/>
                  </a:lnTo>
                  <a:lnTo>
                    <a:pt x="1658" y="1858"/>
                  </a:lnTo>
                  <a:lnTo>
                    <a:pt x="1676" y="1848"/>
                  </a:lnTo>
                  <a:lnTo>
                    <a:pt x="1694" y="1838"/>
                  </a:lnTo>
                  <a:lnTo>
                    <a:pt x="1710" y="1826"/>
                  </a:lnTo>
                  <a:lnTo>
                    <a:pt x="1724" y="1814"/>
                  </a:lnTo>
                  <a:lnTo>
                    <a:pt x="1738" y="1798"/>
                  </a:lnTo>
                  <a:lnTo>
                    <a:pt x="1750" y="1782"/>
                  </a:lnTo>
                  <a:lnTo>
                    <a:pt x="1760" y="1766"/>
                  </a:lnTo>
                  <a:lnTo>
                    <a:pt x="1770" y="1748"/>
                  </a:lnTo>
                  <a:lnTo>
                    <a:pt x="1776" y="1728"/>
                  </a:lnTo>
                  <a:lnTo>
                    <a:pt x="1782" y="1708"/>
                  </a:lnTo>
                  <a:lnTo>
                    <a:pt x="1784" y="1688"/>
                  </a:lnTo>
                  <a:lnTo>
                    <a:pt x="1786" y="1666"/>
                  </a:lnTo>
                  <a:lnTo>
                    <a:pt x="1786" y="1666"/>
                  </a:lnTo>
                  <a:lnTo>
                    <a:pt x="1784" y="1650"/>
                  </a:lnTo>
                  <a:lnTo>
                    <a:pt x="1782" y="1634"/>
                  </a:lnTo>
                  <a:lnTo>
                    <a:pt x="1780" y="1618"/>
                  </a:lnTo>
                  <a:lnTo>
                    <a:pt x="1774" y="1602"/>
                  </a:lnTo>
                  <a:lnTo>
                    <a:pt x="1770" y="1588"/>
                  </a:lnTo>
                  <a:lnTo>
                    <a:pt x="1762" y="1572"/>
                  </a:lnTo>
                  <a:lnTo>
                    <a:pt x="1754" y="1558"/>
                  </a:lnTo>
                  <a:lnTo>
                    <a:pt x="1746" y="1546"/>
                  </a:lnTo>
                  <a:lnTo>
                    <a:pt x="1746" y="1546"/>
                  </a:lnTo>
                  <a:lnTo>
                    <a:pt x="2782" y="310"/>
                  </a:lnTo>
                  <a:lnTo>
                    <a:pt x="2902" y="406"/>
                  </a:lnTo>
                  <a:lnTo>
                    <a:pt x="2976" y="0"/>
                  </a:lnTo>
                  <a:lnTo>
                    <a:pt x="2596" y="160"/>
                  </a:lnTo>
                  <a:close/>
                  <a:moveTo>
                    <a:pt x="800" y="1468"/>
                  </a:moveTo>
                  <a:lnTo>
                    <a:pt x="800" y="1468"/>
                  </a:lnTo>
                  <a:lnTo>
                    <a:pt x="788" y="1468"/>
                  </a:lnTo>
                  <a:lnTo>
                    <a:pt x="776" y="1466"/>
                  </a:lnTo>
                  <a:lnTo>
                    <a:pt x="754" y="1458"/>
                  </a:lnTo>
                  <a:lnTo>
                    <a:pt x="734" y="1448"/>
                  </a:lnTo>
                  <a:lnTo>
                    <a:pt x="716" y="1434"/>
                  </a:lnTo>
                  <a:lnTo>
                    <a:pt x="702" y="1416"/>
                  </a:lnTo>
                  <a:lnTo>
                    <a:pt x="690" y="1396"/>
                  </a:lnTo>
                  <a:lnTo>
                    <a:pt x="684" y="1374"/>
                  </a:lnTo>
                  <a:lnTo>
                    <a:pt x="682" y="1362"/>
                  </a:lnTo>
                  <a:lnTo>
                    <a:pt x="682" y="1350"/>
                  </a:lnTo>
                  <a:lnTo>
                    <a:pt x="682" y="1350"/>
                  </a:lnTo>
                  <a:lnTo>
                    <a:pt x="682" y="1338"/>
                  </a:lnTo>
                  <a:lnTo>
                    <a:pt x="684" y="1326"/>
                  </a:lnTo>
                  <a:lnTo>
                    <a:pt x="690" y="1304"/>
                  </a:lnTo>
                  <a:lnTo>
                    <a:pt x="702" y="1284"/>
                  </a:lnTo>
                  <a:lnTo>
                    <a:pt x="716" y="1266"/>
                  </a:lnTo>
                  <a:lnTo>
                    <a:pt x="734" y="1252"/>
                  </a:lnTo>
                  <a:lnTo>
                    <a:pt x="754" y="1242"/>
                  </a:lnTo>
                  <a:lnTo>
                    <a:pt x="776" y="1234"/>
                  </a:lnTo>
                  <a:lnTo>
                    <a:pt x="788" y="1232"/>
                  </a:lnTo>
                  <a:lnTo>
                    <a:pt x="800" y="1232"/>
                  </a:lnTo>
                  <a:lnTo>
                    <a:pt x="800" y="1232"/>
                  </a:lnTo>
                  <a:lnTo>
                    <a:pt x="812" y="1232"/>
                  </a:lnTo>
                  <a:lnTo>
                    <a:pt x="822" y="1234"/>
                  </a:lnTo>
                  <a:lnTo>
                    <a:pt x="846" y="1242"/>
                  </a:lnTo>
                  <a:lnTo>
                    <a:pt x="866" y="1252"/>
                  </a:lnTo>
                  <a:lnTo>
                    <a:pt x="882" y="1266"/>
                  </a:lnTo>
                  <a:lnTo>
                    <a:pt x="898" y="1284"/>
                  </a:lnTo>
                  <a:lnTo>
                    <a:pt x="908" y="1304"/>
                  </a:lnTo>
                  <a:lnTo>
                    <a:pt x="914" y="1326"/>
                  </a:lnTo>
                  <a:lnTo>
                    <a:pt x="916" y="1338"/>
                  </a:lnTo>
                  <a:lnTo>
                    <a:pt x="918" y="1350"/>
                  </a:lnTo>
                  <a:lnTo>
                    <a:pt x="918" y="1350"/>
                  </a:lnTo>
                  <a:lnTo>
                    <a:pt x="916" y="1362"/>
                  </a:lnTo>
                  <a:lnTo>
                    <a:pt x="914" y="1374"/>
                  </a:lnTo>
                  <a:lnTo>
                    <a:pt x="908" y="1396"/>
                  </a:lnTo>
                  <a:lnTo>
                    <a:pt x="898" y="1416"/>
                  </a:lnTo>
                  <a:lnTo>
                    <a:pt x="882" y="1434"/>
                  </a:lnTo>
                  <a:lnTo>
                    <a:pt x="866" y="1448"/>
                  </a:lnTo>
                  <a:lnTo>
                    <a:pt x="846" y="1458"/>
                  </a:lnTo>
                  <a:lnTo>
                    <a:pt x="822" y="1466"/>
                  </a:lnTo>
                  <a:lnTo>
                    <a:pt x="812" y="1468"/>
                  </a:lnTo>
                  <a:lnTo>
                    <a:pt x="800" y="1468"/>
                  </a:lnTo>
                  <a:lnTo>
                    <a:pt x="800" y="1468"/>
                  </a:lnTo>
                  <a:close/>
                  <a:moveTo>
                    <a:pt x="1578" y="1784"/>
                  </a:moveTo>
                  <a:lnTo>
                    <a:pt x="1578" y="1784"/>
                  </a:lnTo>
                  <a:lnTo>
                    <a:pt x="1566" y="1784"/>
                  </a:lnTo>
                  <a:lnTo>
                    <a:pt x="1554" y="1782"/>
                  </a:lnTo>
                  <a:lnTo>
                    <a:pt x="1532" y="1776"/>
                  </a:lnTo>
                  <a:lnTo>
                    <a:pt x="1512" y="1764"/>
                  </a:lnTo>
                  <a:lnTo>
                    <a:pt x="1494" y="1750"/>
                  </a:lnTo>
                  <a:lnTo>
                    <a:pt x="1480" y="1732"/>
                  </a:lnTo>
                  <a:lnTo>
                    <a:pt x="1470" y="1712"/>
                  </a:lnTo>
                  <a:lnTo>
                    <a:pt x="1462" y="1690"/>
                  </a:lnTo>
                  <a:lnTo>
                    <a:pt x="1460" y="1680"/>
                  </a:lnTo>
                  <a:lnTo>
                    <a:pt x="1460" y="1666"/>
                  </a:lnTo>
                  <a:lnTo>
                    <a:pt x="1460" y="1666"/>
                  </a:lnTo>
                  <a:lnTo>
                    <a:pt x="1460" y="1654"/>
                  </a:lnTo>
                  <a:lnTo>
                    <a:pt x="1462" y="1644"/>
                  </a:lnTo>
                  <a:lnTo>
                    <a:pt x="1470" y="1620"/>
                  </a:lnTo>
                  <a:lnTo>
                    <a:pt x="1480" y="1600"/>
                  </a:lnTo>
                  <a:lnTo>
                    <a:pt x="1494" y="1584"/>
                  </a:lnTo>
                  <a:lnTo>
                    <a:pt x="1512" y="1568"/>
                  </a:lnTo>
                  <a:lnTo>
                    <a:pt x="1532" y="1558"/>
                  </a:lnTo>
                  <a:lnTo>
                    <a:pt x="1554" y="1552"/>
                  </a:lnTo>
                  <a:lnTo>
                    <a:pt x="1566" y="1550"/>
                  </a:lnTo>
                  <a:lnTo>
                    <a:pt x="1578" y="1548"/>
                  </a:lnTo>
                  <a:lnTo>
                    <a:pt x="1578" y="1548"/>
                  </a:lnTo>
                  <a:lnTo>
                    <a:pt x="1590" y="1550"/>
                  </a:lnTo>
                  <a:lnTo>
                    <a:pt x="1602" y="1552"/>
                  </a:lnTo>
                  <a:lnTo>
                    <a:pt x="1624" y="1558"/>
                  </a:lnTo>
                  <a:lnTo>
                    <a:pt x="1644" y="1568"/>
                  </a:lnTo>
                  <a:lnTo>
                    <a:pt x="1662" y="1584"/>
                  </a:lnTo>
                  <a:lnTo>
                    <a:pt x="1676" y="1600"/>
                  </a:lnTo>
                  <a:lnTo>
                    <a:pt x="1688" y="1620"/>
                  </a:lnTo>
                  <a:lnTo>
                    <a:pt x="1694" y="1644"/>
                  </a:lnTo>
                  <a:lnTo>
                    <a:pt x="1696" y="1654"/>
                  </a:lnTo>
                  <a:lnTo>
                    <a:pt x="1696" y="1666"/>
                  </a:lnTo>
                  <a:lnTo>
                    <a:pt x="1696" y="1666"/>
                  </a:lnTo>
                  <a:lnTo>
                    <a:pt x="1696" y="1678"/>
                  </a:lnTo>
                  <a:lnTo>
                    <a:pt x="1694" y="1690"/>
                  </a:lnTo>
                  <a:lnTo>
                    <a:pt x="1688" y="1712"/>
                  </a:lnTo>
                  <a:lnTo>
                    <a:pt x="1676" y="1732"/>
                  </a:lnTo>
                  <a:lnTo>
                    <a:pt x="1662" y="1750"/>
                  </a:lnTo>
                  <a:lnTo>
                    <a:pt x="1644" y="1764"/>
                  </a:lnTo>
                  <a:lnTo>
                    <a:pt x="1624" y="1776"/>
                  </a:lnTo>
                  <a:lnTo>
                    <a:pt x="1602" y="1782"/>
                  </a:lnTo>
                  <a:lnTo>
                    <a:pt x="1590" y="1784"/>
                  </a:lnTo>
                  <a:lnTo>
                    <a:pt x="1578" y="1784"/>
                  </a:lnTo>
                  <a:lnTo>
                    <a:pt x="1578" y="1784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24CA8E5-E5D4-4B53-B43B-66831E81A33D}"/>
                </a:ext>
              </a:extLst>
            </p:cNvPr>
            <p:cNvGrpSpPr/>
            <p:nvPr userDrawn="1"/>
          </p:nvGrpSpPr>
          <p:grpSpPr>
            <a:xfrm>
              <a:off x="7058025" y="1603375"/>
              <a:ext cx="3641725" cy="2854325"/>
              <a:chOff x="7058025" y="1603375"/>
              <a:chExt cx="3641725" cy="2854325"/>
            </a:xfrm>
            <a:solidFill>
              <a:schemeClr val="bg1">
                <a:alpha val="20000"/>
              </a:schemeClr>
            </a:solidFill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CBAF142E-C0E8-4131-A772-803F558ED6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3835400"/>
                <a:ext cx="622300" cy="622300"/>
              </a:xfrm>
              <a:custGeom>
                <a:avLst/>
                <a:gdLst>
                  <a:gd name="T0" fmla="*/ 36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286 h 392"/>
                  <a:gd name="T20" fmla="*/ 0 w 392"/>
                  <a:gd name="T21" fmla="*/ 286 h 392"/>
                  <a:gd name="T22" fmla="*/ 32 w 392"/>
                  <a:gd name="T23" fmla="*/ 292 h 392"/>
                  <a:gd name="T24" fmla="*/ 68 w 392"/>
                  <a:gd name="T25" fmla="*/ 294 h 392"/>
                  <a:gd name="T26" fmla="*/ 68 w 392"/>
                  <a:gd name="T27" fmla="*/ 294 h 392"/>
                  <a:gd name="T28" fmla="*/ 98 w 392"/>
                  <a:gd name="T29" fmla="*/ 292 h 392"/>
                  <a:gd name="T30" fmla="*/ 126 w 392"/>
                  <a:gd name="T31" fmla="*/ 288 h 392"/>
                  <a:gd name="T32" fmla="*/ 154 w 392"/>
                  <a:gd name="T33" fmla="*/ 280 h 392"/>
                  <a:gd name="T34" fmla="*/ 182 w 392"/>
                  <a:gd name="T35" fmla="*/ 270 h 392"/>
                  <a:gd name="T36" fmla="*/ 206 w 392"/>
                  <a:gd name="T37" fmla="*/ 258 h 392"/>
                  <a:gd name="T38" fmla="*/ 232 w 392"/>
                  <a:gd name="T39" fmla="*/ 244 h 392"/>
                  <a:gd name="T40" fmla="*/ 254 w 392"/>
                  <a:gd name="T41" fmla="*/ 226 h 392"/>
                  <a:gd name="T42" fmla="*/ 274 w 392"/>
                  <a:gd name="T43" fmla="*/ 208 h 392"/>
                  <a:gd name="T44" fmla="*/ 294 w 392"/>
                  <a:gd name="T45" fmla="*/ 186 h 392"/>
                  <a:gd name="T46" fmla="*/ 310 w 392"/>
                  <a:gd name="T47" fmla="*/ 164 h 392"/>
                  <a:gd name="T48" fmla="*/ 326 w 392"/>
                  <a:gd name="T49" fmla="*/ 140 h 392"/>
                  <a:gd name="T50" fmla="*/ 338 w 392"/>
                  <a:gd name="T51" fmla="*/ 114 h 392"/>
                  <a:gd name="T52" fmla="*/ 348 w 392"/>
                  <a:gd name="T53" fmla="*/ 88 h 392"/>
                  <a:gd name="T54" fmla="*/ 354 w 392"/>
                  <a:gd name="T55" fmla="*/ 60 h 392"/>
                  <a:gd name="T56" fmla="*/ 358 w 392"/>
                  <a:gd name="T57" fmla="*/ 30 h 392"/>
                  <a:gd name="T58" fmla="*/ 360 w 392"/>
                  <a:gd name="T59" fmla="*/ 0 h 392"/>
                  <a:gd name="T60" fmla="*/ 360 w 392"/>
                  <a:gd name="T61" fmla="*/ 0 h 392"/>
                  <a:gd name="T62" fmla="*/ 368 w 392"/>
                  <a:gd name="T63" fmla="*/ 2 h 392"/>
                  <a:gd name="T64" fmla="*/ 374 w 392"/>
                  <a:gd name="T65" fmla="*/ 6 h 392"/>
                  <a:gd name="T66" fmla="*/ 384 w 392"/>
                  <a:gd name="T67" fmla="*/ 14 h 392"/>
                  <a:gd name="T68" fmla="*/ 390 w 392"/>
                  <a:gd name="T69" fmla="*/ 26 h 392"/>
                  <a:gd name="T70" fmla="*/ 392 w 392"/>
                  <a:gd name="T71" fmla="*/ 32 h 392"/>
                  <a:gd name="T72" fmla="*/ 392 w 392"/>
                  <a:gd name="T73" fmla="*/ 40 h 392"/>
                  <a:gd name="T74" fmla="*/ 392 w 392"/>
                  <a:gd name="T75" fmla="*/ 364 h 392"/>
                  <a:gd name="T76" fmla="*/ 392 w 392"/>
                  <a:gd name="T77" fmla="*/ 364 h 392"/>
                  <a:gd name="T78" fmla="*/ 392 w 392"/>
                  <a:gd name="T79" fmla="*/ 370 h 392"/>
                  <a:gd name="T80" fmla="*/ 390 w 392"/>
                  <a:gd name="T81" fmla="*/ 374 h 392"/>
                  <a:gd name="T82" fmla="*/ 384 w 392"/>
                  <a:gd name="T83" fmla="*/ 384 h 392"/>
                  <a:gd name="T84" fmla="*/ 374 w 392"/>
                  <a:gd name="T85" fmla="*/ 390 h 392"/>
                  <a:gd name="T86" fmla="*/ 368 w 392"/>
                  <a:gd name="T87" fmla="*/ 392 h 392"/>
                  <a:gd name="T88" fmla="*/ 364 w 392"/>
                  <a:gd name="T89" fmla="*/ 392 h 392"/>
                  <a:gd name="T90" fmla="*/ 364 w 392"/>
                  <a:gd name="T91" fmla="*/ 392 h 392"/>
                  <a:gd name="T92" fmla="*/ 364 w 392"/>
                  <a:gd name="T9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2" h="392">
                    <a:moveTo>
                      <a:pt x="36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32" y="292"/>
                    </a:lnTo>
                    <a:lnTo>
                      <a:pt x="68" y="294"/>
                    </a:lnTo>
                    <a:lnTo>
                      <a:pt x="68" y="294"/>
                    </a:lnTo>
                    <a:lnTo>
                      <a:pt x="98" y="292"/>
                    </a:lnTo>
                    <a:lnTo>
                      <a:pt x="126" y="288"/>
                    </a:lnTo>
                    <a:lnTo>
                      <a:pt x="154" y="280"/>
                    </a:lnTo>
                    <a:lnTo>
                      <a:pt x="182" y="270"/>
                    </a:lnTo>
                    <a:lnTo>
                      <a:pt x="206" y="258"/>
                    </a:lnTo>
                    <a:lnTo>
                      <a:pt x="232" y="244"/>
                    </a:lnTo>
                    <a:lnTo>
                      <a:pt x="254" y="226"/>
                    </a:lnTo>
                    <a:lnTo>
                      <a:pt x="274" y="208"/>
                    </a:lnTo>
                    <a:lnTo>
                      <a:pt x="294" y="186"/>
                    </a:lnTo>
                    <a:lnTo>
                      <a:pt x="310" y="164"/>
                    </a:lnTo>
                    <a:lnTo>
                      <a:pt x="326" y="140"/>
                    </a:lnTo>
                    <a:lnTo>
                      <a:pt x="338" y="114"/>
                    </a:lnTo>
                    <a:lnTo>
                      <a:pt x="348" y="88"/>
                    </a:lnTo>
                    <a:lnTo>
                      <a:pt x="354" y="60"/>
                    </a:lnTo>
                    <a:lnTo>
                      <a:pt x="358" y="3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4" y="14"/>
                    </a:lnTo>
                    <a:lnTo>
                      <a:pt x="390" y="26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CD2C85AC-CFA9-400D-8F83-74FC3BCC6B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10 w 394"/>
                  <a:gd name="T11" fmla="*/ 384 h 392"/>
                  <a:gd name="T12" fmla="*/ 2 w 394"/>
                  <a:gd name="T13" fmla="*/ 374 h 392"/>
                  <a:gd name="T14" fmla="*/ 2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2 w 394"/>
                  <a:gd name="T23" fmla="*/ 24 h 392"/>
                  <a:gd name="T24" fmla="*/ 2 w 394"/>
                  <a:gd name="T25" fmla="*/ 18 h 392"/>
                  <a:gd name="T26" fmla="*/ 10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354 w 394"/>
                  <a:gd name="T35" fmla="*/ 0 h 392"/>
                  <a:gd name="T36" fmla="*/ 354 w 394"/>
                  <a:gd name="T37" fmla="*/ 0 h 392"/>
                  <a:gd name="T38" fmla="*/ 362 w 394"/>
                  <a:gd name="T39" fmla="*/ 0 h 392"/>
                  <a:gd name="T40" fmla="*/ 370 w 394"/>
                  <a:gd name="T41" fmla="*/ 2 h 392"/>
                  <a:gd name="T42" fmla="*/ 376 w 394"/>
                  <a:gd name="T43" fmla="*/ 6 h 392"/>
                  <a:gd name="T44" fmla="*/ 382 w 394"/>
                  <a:gd name="T45" fmla="*/ 12 h 392"/>
                  <a:gd name="T46" fmla="*/ 386 w 394"/>
                  <a:gd name="T47" fmla="*/ 18 h 392"/>
                  <a:gd name="T48" fmla="*/ 390 w 394"/>
                  <a:gd name="T49" fmla="*/ 24 h 392"/>
                  <a:gd name="T50" fmla="*/ 392 w 394"/>
                  <a:gd name="T51" fmla="*/ 32 h 392"/>
                  <a:gd name="T52" fmla="*/ 394 w 394"/>
                  <a:gd name="T53" fmla="*/ 40 h 392"/>
                  <a:gd name="T54" fmla="*/ 394 w 394"/>
                  <a:gd name="T55" fmla="*/ 364 h 392"/>
                  <a:gd name="T56" fmla="*/ 394 w 394"/>
                  <a:gd name="T57" fmla="*/ 364 h 392"/>
                  <a:gd name="T58" fmla="*/ 392 w 394"/>
                  <a:gd name="T59" fmla="*/ 370 h 392"/>
                  <a:gd name="T60" fmla="*/ 392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10" y="384"/>
                    </a:lnTo>
                    <a:lnTo>
                      <a:pt x="2" y="374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70" y="2"/>
                    </a:lnTo>
                    <a:lnTo>
                      <a:pt x="376" y="6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id="{81678089-7F23-4409-836C-0AC9913E7B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1603375"/>
                <a:ext cx="625475" cy="625475"/>
              </a:xfrm>
              <a:custGeom>
                <a:avLst/>
                <a:gdLst>
                  <a:gd name="T0" fmla="*/ 270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30 h 394"/>
                  <a:gd name="T20" fmla="*/ 0 w 394"/>
                  <a:gd name="T21" fmla="*/ 30 h 394"/>
                  <a:gd name="T22" fmla="*/ 2 w 394"/>
                  <a:gd name="T23" fmla="*/ 24 h 394"/>
                  <a:gd name="T24" fmla="*/ 2 w 394"/>
                  <a:gd name="T25" fmla="*/ 18 h 394"/>
                  <a:gd name="T26" fmla="*/ 10 w 394"/>
                  <a:gd name="T27" fmla="*/ 10 h 394"/>
                  <a:gd name="T28" fmla="*/ 18 w 394"/>
                  <a:gd name="T29" fmla="*/ 2 h 394"/>
                  <a:gd name="T30" fmla="*/ 24 w 394"/>
                  <a:gd name="T31" fmla="*/ 2 h 394"/>
                  <a:gd name="T32" fmla="*/ 30 w 394"/>
                  <a:gd name="T33" fmla="*/ 0 h 394"/>
                  <a:gd name="T34" fmla="*/ 354 w 394"/>
                  <a:gd name="T35" fmla="*/ 0 h 394"/>
                  <a:gd name="T36" fmla="*/ 354 w 394"/>
                  <a:gd name="T37" fmla="*/ 0 h 394"/>
                  <a:gd name="T38" fmla="*/ 362 w 394"/>
                  <a:gd name="T39" fmla="*/ 2 h 394"/>
                  <a:gd name="T40" fmla="*/ 370 w 394"/>
                  <a:gd name="T41" fmla="*/ 4 h 394"/>
                  <a:gd name="T42" fmla="*/ 376 w 394"/>
                  <a:gd name="T43" fmla="*/ 8 h 394"/>
                  <a:gd name="T44" fmla="*/ 382 w 394"/>
                  <a:gd name="T45" fmla="*/ 12 h 394"/>
                  <a:gd name="T46" fmla="*/ 386 w 394"/>
                  <a:gd name="T47" fmla="*/ 18 h 394"/>
                  <a:gd name="T48" fmla="*/ 390 w 394"/>
                  <a:gd name="T49" fmla="*/ 24 h 394"/>
                  <a:gd name="T50" fmla="*/ 392 w 394"/>
                  <a:gd name="T51" fmla="*/ 32 h 394"/>
                  <a:gd name="T52" fmla="*/ 394 w 394"/>
                  <a:gd name="T53" fmla="*/ 40 h 394"/>
                  <a:gd name="T54" fmla="*/ 394 w 394"/>
                  <a:gd name="T55" fmla="*/ 250 h 394"/>
                  <a:gd name="T56" fmla="*/ 270 w 394"/>
                  <a:gd name="T57" fmla="*/ 394 h 394"/>
                  <a:gd name="T58" fmla="*/ 270 w 394"/>
                  <a:gd name="T5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4" h="394">
                    <a:moveTo>
                      <a:pt x="270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2" y="18"/>
                    </a:lnTo>
                    <a:lnTo>
                      <a:pt x="10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250"/>
                    </a:lnTo>
                    <a:lnTo>
                      <a:pt x="270" y="394"/>
                    </a:lnTo>
                    <a:lnTo>
                      <a:pt x="270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7" name="Freeform 19">
                <a:extLst>
                  <a:ext uri="{FF2B5EF4-FFF2-40B4-BE49-F238E27FC236}">
                    <a16:creationId xmlns:a16="http://schemas.microsoft.com/office/drawing/2014/main" id="{3EA6E372-DD9B-4348-AA55-542DC8CFE7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025" y="3854450"/>
                <a:ext cx="625475" cy="603250"/>
              </a:xfrm>
              <a:custGeom>
                <a:avLst/>
                <a:gdLst>
                  <a:gd name="T0" fmla="*/ 364 w 394"/>
                  <a:gd name="T1" fmla="*/ 380 h 380"/>
                  <a:gd name="T2" fmla="*/ 30 w 394"/>
                  <a:gd name="T3" fmla="*/ 380 h 380"/>
                  <a:gd name="T4" fmla="*/ 30 w 394"/>
                  <a:gd name="T5" fmla="*/ 380 h 380"/>
                  <a:gd name="T6" fmla="*/ 24 w 394"/>
                  <a:gd name="T7" fmla="*/ 380 h 380"/>
                  <a:gd name="T8" fmla="*/ 18 w 394"/>
                  <a:gd name="T9" fmla="*/ 378 h 380"/>
                  <a:gd name="T10" fmla="*/ 8 w 394"/>
                  <a:gd name="T11" fmla="*/ 372 h 380"/>
                  <a:gd name="T12" fmla="*/ 2 w 394"/>
                  <a:gd name="T13" fmla="*/ 362 h 380"/>
                  <a:gd name="T14" fmla="*/ 0 w 394"/>
                  <a:gd name="T15" fmla="*/ 358 h 380"/>
                  <a:gd name="T16" fmla="*/ 0 w 394"/>
                  <a:gd name="T17" fmla="*/ 352 h 380"/>
                  <a:gd name="T18" fmla="*/ 0 w 394"/>
                  <a:gd name="T19" fmla="*/ 192 h 380"/>
                  <a:gd name="T20" fmla="*/ 382 w 394"/>
                  <a:gd name="T21" fmla="*/ 0 h 380"/>
                  <a:gd name="T22" fmla="*/ 382 w 394"/>
                  <a:gd name="T23" fmla="*/ 0 h 380"/>
                  <a:gd name="T24" fmla="*/ 388 w 394"/>
                  <a:gd name="T25" fmla="*/ 6 h 380"/>
                  <a:gd name="T26" fmla="*/ 390 w 394"/>
                  <a:gd name="T27" fmla="*/ 12 h 380"/>
                  <a:gd name="T28" fmla="*/ 392 w 394"/>
                  <a:gd name="T29" fmla="*/ 20 h 380"/>
                  <a:gd name="T30" fmla="*/ 394 w 394"/>
                  <a:gd name="T31" fmla="*/ 28 h 380"/>
                  <a:gd name="T32" fmla="*/ 394 w 394"/>
                  <a:gd name="T33" fmla="*/ 352 h 380"/>
                  <a:gd name="T34" fmla="*/ 394 w 394"/>
                  <a:gd name="T35" fmla="*/ 352 h 380"/>
                  <a:gd name="T36" fmla="*/ 392 w 394"/>
                  <a:gd name="T37" fmla="*/ 358 h 380"/>
                  <a:gd name="T38" fmla="*/ 390 w 394"/>
                  <a:gd name="T39" fmla="*/ 362 h 380"/>
                  <a:gd name="T40" fmla="*/ 384 w 394"/>
                  <a:gd name="T41" fmla="*/ 372 h 380"/>
                  <a:gd name="T42" fmla="*/ 376 w 394"/>
                  <a:gd name="T43" fmla="*/ 378 h 380"/>
                  <a:gd name="T44" fmla="*/ 370 w 394"/>
                  <a:gd name="T45" fmla="*/ 380 h 380"/>
                  <a:gd name="T46" fmla="*/ 364 w 394"/>
                  <a:gd name="T47" fmla="*/ 380 h 380"/>
                  <a:gd name="T48" fmla="*/ 364 w 394"/>
                  <a:gd name="T49" fmla="*/ 380 h 380"/>
                  <a:gd name="T50" fmla="*/ 364 w 394"/>
                  <a:gd name="T51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4" h="380">
                    <a:moveTo>
                      <a:pt x="364" y="380"/>
                    </a:moveTo>
                    <a:lnTo>
                      <a:pt x="30" y="380"/>
                    </a:lnTo>
                    <a:lnTo>
                      <a:pt x="30" y="380"/>
                    </a:lnTo>
                    <a:lnTo>
                      <a:pt x="24" y="380"/>
                    </a:lnTo>
                    <a:lnTo>
                      <a:pt x="18" y="378"/>
                    </a:lnTo>
                    <a:lnTo>
                      <a:pt x="8" y="372"/>
                    </a:lnTo>
                    <a:lnTo>
                      <a:pt x="2" y="362"/>
                    </a:lnTo>
                    <a:lnTo>
                      <a:pt x="0" y="358"/>
                    </a:lnTo>
                    <a:lnTo>
                      <a:pt x="0" y="352"/>
                    </a:lnTo>
                    <a:lnTo>
                      <a:pt x="0" y="192"/>
                    </a:lnTo>
                    <a:lnTo>
                      <a:pt x="382" y="0"/>
                    </a:lnTo>
                    <a:lnTo>
                      <a:pt x="382" y="0"/>
                    </a:lnTo>
                    <a:lnTo>
                      <a:pt x="388" y="6"/>
                    </a:lnTo>
                    <a:lnTo>
                      <a:pt x="390" y="12"/>
                    </a:lnTo>
                    <a:lnTo>
                      <a:pt x="392" y="20"/>
                    </a:lnTo>
                    <a:lnTo>
                      <a:pt x="394" y="28"/>
                    </a:lnTo>
                    <a:lnTo>
                      <a:pt x="394" y="352"/>
                    </a:lnTo>
                    <a:lnTo>
                      <a:pt x="394" y="352"/>
                    </a:lnTo>
                    <a:lnTo>
                      <a:pt x="392" y="358"/>
                    </a:lnTo>
                    <a:lnTo>
                      <a:pt x="390" y="362"/>
                    </a:lnTo>
                    <a:lnTo>
                      <a:pt x="384" y="372"/>
                    </a:lnTo>
                    <a:lnTo>
                      <a:pt x="376" y="378"/>
                    </a:lnTo>
                    <a:lnTo>
                      <a:pt x="370" y="380"/>
                    </a:lnTo>
                    <a:lnTo>
                      <a:pt x="364" y="380"/>
                    </a:lnTo>
                    <a:lnTo>
                      <a:pt x="364" y="380"/>
                    </a:lnTo>
                    <a:lnTo>
                      <a:pt x="364" y="3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7240D3CF-E607-4D73-AE8C-B8B3DDA453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66150" y="3835400"/>
                <a:ext cx="625475" cy="622300"/>
              </a:xfrm>
              <a:custGeom>
                <a:avLst/>
                <a:gdLst>
                  <a:gd name="T0" fmla="*/ 364 w 394"/>
                  <a:gd name="T1" fmla="*/ 392 h 392"/>
                  <a:gd name="T2" fmla="*/ 30 w 394"/>
                  <a:gd name="T3" fmla="*/ 392 h 392"/>
                  <a:gd name="T4" fmla="*/ 30 w 394"/>
                  <a:gd name="T5" fmla="*/ 392 h 392"/>
                  <a:gd name="T6" fmla="*/ 24 w 394"/>
                  <a:gd name="T7" fmla="*/ 392 h 392"/>
                  <a:gd name="T8" fmla="*/ 18 w 394"/>
                  <a:gd name="T9" fmla="*/ 390 h 392"/>
                  <a:gd name="T10" fmla="*/ 8 w 394"/>
                  <a:gd name="T11" fmla="*/ 384 h 392"/>
                  <a:gd name="T12" fmla="*/ 2 w 394"/>
                  <a:gd name="T13" fmla="*/ 374 h 392"/>
                  <a:gd name="T14" fmla="*/ 0 w 394"/>
                  <a:gd name="T15" fmla="*/ 370 h 392"/>
                  <a:gd name="T16" fmla="*/ 0 w 394"/>
                  <a:gd name="T17" fmla="*/ 364 h 392"/>
                  <a:gd name="T18" fmla="*/ 0 w 394"/>
                  <a:gd name="T19" fmla="*/ 30 h 392"/>
                  <a:gd name="T20" fmla="*/ 0 w 394"/>
                  <a:gd name="T21" fmla="*/ 30 h 392"/>
                  <a:gd name="T22" fmla="*/ 0 w 394"/>
                  <a:gd name="T23" fmla="*/ 24 h 392"/>
                  <a:gd name="T24" fmla="*/ 2 w 394"/>
                  <a:gd name="T25" fmla="*/ 18 h 392"/>
                  <a:gd name="T26" fmla="*/ 8 w 394"/>
                  <a:gd name="T27" fmla="*/ 8 h 392"/>
                  <a:gd name="T28" fmla="*/ 18 w 394"/>
                  <a:gd name="T29" fmla="*/ 2 h 392"/>
                  <a:gd name="T30" fmla="*/ 24 w 394"/>
                  <a:gd name="T31" fmla="*/ 0 h 392"/>
                  <a:gd name="T32" fmla="*/ 30 w 394"/>
                  <a:gd name="T33" fmla="*/ 0 h 392"/>
                  <a:gd name="T34" fmla="*/ 154 w 394"/>
                  <a:gd name="T35" fmla="*/ 0 h 392"/>
                  <a:gd name="T36" fmla="*/ 254 w 394"/>
                  <a:gd name="T37" fmla="*/ 44 h 392"/>
                  <a:gd name="T38" fmla="*/ 254 w 394"/>
                  <a:gd name="T39" fmla="*/ 44 h 392"/>
                  <a:gd name="T40" fmla="*/ 260 w 394"/>
                  <a:gd name="T41" fmla="*/ 76 h 392"/>
                  <a:gd name="T42" fmla="*/ 270 w 394"/>
                  <a:gd name="T43" fmla="*/ 108 h 392"/>
                  <a:gd name="T44" fmla="*/ 284 w 394"/>
                  <a:gd name="T45" fmla="*/ 138 h 392"/>
                  <a:gd name="T46" fmla="*/ 300 w 394"/>
                  <a:gd name="T47" fmla="*/ 164 h 392"/>
                  <a:gd name="T48" fmla="*/ 320 w 394"/>
                  <a:gd name="T49" fmla="*/ 190 h 392"/>
                  <a:gd name="T50" fmla="*/ 342 w 394"/>
                  <a:gd name="T51" fmla="*/ 214 h 392"/>
                  <a:gd name="T52" fmla="*/ 366 w 394"/>
                  <a:gd name="T53" fmla="*/ 234 h 392"/>
                  <a:gd name="T54" fmla="*/ 394 w 394"/>
                  <a:gd name="T55" fmla="*/ 252 h 392"/>
                  <a:gd name="T56" fmla="*/ 394 w 394"/>
                  <a:gd name="T57" fmla="*/ 364 h 392"/>
                  <a:gd name="T58" fmla="*/ 394 w 394"/>
                  <a:gd name="T59" fmla="*/ 364 h 392"/>
                  <a:gd name="T60" fmla="*/ 390 w 394"/>
                  <a:gd name="T61" fmla="*/ 374 h 392"/>
                  <a:gd name="T62" fmla="*/ 384 w 394"/>
                  <a:gd name="T63" fmla="*/ 384 h 392"/>
                  <a:gd name="T64" fmla="*/ 376 w 394"/>
                  <a:gd name="T65" fmla="*/ 390 h 392"/>
                  <a:gd name="T66" fmla="*/ 370 w 394"/>
                  <a:gd name="T67" fmla="*/ 392 h 392"/>
                  <a:gd name="T68" fmla="*/ 364 w 394"/>
                  <a:gd name="T69" fmla="*/ 392 h 392"/>
                  <a:gd name="T70" fmla="*/ 364 w 394"/>
                  <a:gd name="T71" fmla="*/ 392 h 392"/>
                  <a:gd name="T72" fmla="*/ 364 w 394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4" h="392">
                    <a:moveTo>
                      <a:pt x="364" y="392"/>
                    </a:moveTo>
                    <a:lnTo>
                      <a:pt x="30" y="392"/>
                    </a:lnTo>
                    <a:lnTo>
                      <a:pt x="30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154" y="0"/>
                    </a:lnTo>
                    <a:lnTo>
                      <a:pt x="254" y="44"/>
                    </a:lnTo>
                    <a:lnTo>
                      <a:pt x="254" y="44"/>
                    </a:lnTo>
                    <a:lnTo>
                      <a:pt x="260" y="76"/>
                    </a:lnTo>
                    <a:lnTo>
                      <a:pt x="270" y="108"/>
                    </a:lnTo>
                    <a:lnTo>
                      <a:pt x="284" y="138"/>
                    </a:lnTo>
                    <a:lnTo>
                      <a:pt x="300" y="164"/>
                    </a:lnTo>
                    <a:lnTo>
                      <a:pt x="320" y="190"/>
                    </a:lnTo>
                    <a:lnTo>
                      <a:pt x="342" y="214"/>
                    </a:lnTo>
                    <a:lnTo>
                      <a:pt x="366" y="234"/>
                    </a:lnTo>
                    <a:lnTo>
                      <a:pt x="394" y="252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6" y="390"/>
                    </a:lnTo>
                    <a:lnTo>
                      <a:pt x="370" y="392"/>
                    </a:lnTo>
                    <a:lnTo>
                      <a:pt x="364" y="392"/>
                    </a:lnTo>
                    <a:lnTo>
                      <a:pt x="364" y="392"/>
                    </a:lnTo>
                    <a:lnTo>
                      <a:pt x="36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9" name="Freeform 21">
                <a:extLst>
                  <a:ext uri="{FF2B5EF4-FFF2-40B4-BE49-F238E27FC236}">
                    <a16:creationId xmlns:a16="http://schemas.microsoft.com/office/drawing/2014/main" id="{6259B2F1-E25E-4BB9-B672-41B91343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13675" y="3835400"/>
                <a:ext cx="622300" cy="622300"/>
              </a:xfrm>
              <a:custGeom>
                <a:avLst/>
                <a:gdLst>
                  <a:gd name="T0" fmla="*/ 36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70 h 392"/>
                  <a:gd name="T16" fmla="*/ 0 w 392"/>
                  <a:gd name="T17" fmla="*/ 364 h 392"/>
                  <a:gd name="T18" fmla="*/ 0 w 392"/>
                  <a:gd name="T19" fmla="*/ 30 h 392"/>
                  <a:gd name="T20" fmla="*/ 0 w 392"/>
                  <a:gd name="T21" fmla="*/ 30 h 392"/>
                  <a:gd name="T22" fmla="*/ 0 w 392"/>
                  <a:gd name="T23" fmla="*/ 24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2 h 392"/>
                  <a:gd name="T46" fmla="*/ 386 w 392"/>
                  <a:gd name="T47" fmla="*/ 18 h 392"/>
                  <a:gd name="T48" fmla="*/ 388 w 392"/>
                  <a:gd name="T49" fmla="*/ 24 h 392"/>
                  <a:gd name="T50" fmla="*/ 392 w 392"/>
                  <a:gd name="T51" fmla="*/ 32 h 392"/>
                  <a:gd name="T52" fmla="*/ 392 w 392"/>
                  <a:gd name="T53" fmla="*/ 40 h 392"/>
                  <a:gd name="T54" fmla="*/ 392 w 392"/>
                  <a:gd name="T55" fmla="*/ 364 h 392"/>
                  <a:gd name="T56" fmla="*/ 392 w 392"/>
                  <a:gd name="T57" fmla="*/ 364 h 392"/>
                  <a:gd name="T58" fmla="*/ 392 w 392"/>
                  <a:gd name="T59" fmla="*/ 370 h 392"/>
                  <a:gd name="T60" fmla="*/ 390 w 392"/>
                  <a:gd name="T61" fmla="*/ 374 h 392"/>
                  <a:gd name="T62" fmla="*/ 384 w 392"/>
                  <a:gd name="T63" fmla="*/ 384 h 392"/>
                  <a:gd name="T64" fmla="*/ 374 w 392"/>
                  <a:gd name="T65" fmla="*/ 390 h 392"/>
                  <a:gd name="T66" fmla="*/ 368 w 392"/>
                  <a:gd name="T67" fmla="*/ 392 h 392"/>
                  <a:gd name="T68" fmla="*/ 362 w 392"/>
                  <a:gd name="T69" fmla="*/ 392 h 392"/>
                  <a:gd name="T70" fmla="*/ 362 w 392"/>
                  <a:gd name="T71" fmla="*/ 392 h 392"/>
                  <a:gd name="T72" fmla="*/ 362 w 392"/>
                  <a:gd name="T73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92" h="392">
                    <a:moveTo>
                      <a:pt x="36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70"/>
                    </a:lnTo>
                    <a:lnTo>
                      <a:pt x="0" y="364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2"/>
                    </a:lnTo>
                    <a:lnTo>
                      <a:pt x="386" y="18"/>
                    </a:lnTo>
                    <a:lnTo>
                      <a:pt x="388" y="24"/>
                    </a:lnTo>
                    <a:lnTo>
                      <a:pt x="392" y="32"/>
                    </a:lnTo>
                    <a:lnTo>
                      <a:pt x="392" y="40"/>
                    </a:lnTo>
                    <a:lnTo>
                      <a:pt x="392" y="364"/>
                    </a:lnTo>
                    <a:lnTo>
                      <a:pt x="392" y="364"/>
                    </a:lnTo>
                    <a:lnTo>
                      <a:pt x="392" y="370"/>
                    </a:lnTo>
                    <a:lnTo>
                      <a:pt x="390" y="374"/>
                    </a:lnTo>
                    <a:lnTo>
                      <a:pt x="384" y="384"/>
                    </a:lnTo>
                    <a:lnTo>
                      <a:pt x="374" y="390"/>
                    </a:lnTo>
                    <a:lnTo>
                      <a:pt x="368" y="392"/>
                    </a:lnTo>
                    <a:lnTo>
                      <a:pt x="362" y="392"/>
                    </a:lnTo>
                    <a:lnTo>
                      <a:pt x="362" y="392"/>
                    </a:lnTo>
                    <a:lnTo>
                      <a:pt x="36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82503F8D-4FAD-4B81-B91A-F734BBF0A0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1550" y="3568700"/>
                <a:ext cx="82550" cy="149225"/>
              </a:xfrm>
              <a:custGeom>
                <a:avLst/>
                <a:gdLst>
                  <a:gd name="T0" fmla="*/ 24 w 52"/>
                  <a:gd name="T1" fmla="*/ 94 h 94"/>
                  <a:gd name="T2" fmla="*/ 10 w 52"/>
                  <a:gd name="T3" fmla="*/ 94 h 94"/>
                  <a:gd name="T4" fmla="*/ 10 w 52"/>
                  <a:gd name="T5" fmla="*/ 94 h 94"/>
                  <a:gd name="T6" fmla="*/ 0 w 52"/>
                  <a:gd name="T7" fmla="*/ 60 h 94"/>
                  <a:gd name="T8" fmla="*/ 52 w 52"/>
                  <a:gd name="T9" fmla="*/ 0 h 94"/>
                  <a:gd name="T10" fmla="*/ 52 w 52"/>
                  <a:gd name="T11" fmla="*/ 64 h 94"/>
                  <a:gd name="T12" fmla="*/ 52 w 52"/>
                  <a:gd name="T13" fmla="*/ 64 h 94"/>
                  <a:gd name="T14" fmla="*/ 52 w 52"/>
                  <a:gd name="T15" fmla="*/ 70 h 94"/>
                  <a:gd name="T16" fmla="*/ 50 w 52"/>
                  <a:gd name="T17" fmla="*/ 76 h 94"/>
                  <a:gd name="T18" fmla="*/ 44 w 52"/>
                  <a:gd name="T19" fmla="*/ 84 h 94"/>
                  <a:gd name="T20" fmla="*/ 34 w 52"/>
                  <a:gd name="T21" fmla="*/ 92 h 94"/>
                  <a:gd name="T22" fmla="*/ 28 w 52"/>
                  <a:gd name="T23" fmla="*/ 92 h 94"/>
                  <a:gd name="T24" fmla="*/ 24 w 52"/>
                  <a:gd name="T25" fmla="*/ 94 h 94"/>
                  <a:gd name="T26" fmla="*/ 24 w 52"/>
                  <a:gd name="T27" fmla="*/ 94 h 94"/>
                  <a:gd name="T28" fmla="*/ 24 w 52"/>
                  <a:gd name="T29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94">
                    <a:moveTo>
                      <a:pt x="24" y="94"/>
                    </a:moveTo>
                    <a:lnTo>
                      <a:pt x="10" y="94"/>
                    </a:lnTo>
                    <a:lnTo>
                      <a:pt x="10" y="94"/>
                    </a:lnTo>
                    <a:lnTo>
                      <a:pt x="0" y="60"/>
                    </a:lnTo>
                    <a:lnTo>
                      <a:pt x="52" y="0"/>
                    </a:lnTo>
                    <a:lnTo>
                      <a:pt x="52" y="64"/>
                    </a:lnTo>
                    <a:lnTo>
                      <a:pt x="52" y="64"/>
                    </a:lnTo>
                    <a:lnTo>
                      <a:pt x="52" y="70"/>
                    </a:lnTo>
                    <a:lnTo>
                      <a:pt x="50" y="76"/>
                    </a:lnTo>
                    <a:lnTo>
                      <a:pt x="44" y="84"/>
                    </a:lnTo>
                    <a:lnTo>
                      <a:pt x="34" y="92"/>
                    </a:lnTo>
                    <a:lnTo>
                      <a:pt x="28" y="92"/>
                    </a:lnTo>
                    <a:lnTo>
                      <a:pt x="24" y="94"/>
                    </a:lnTo>
                    <a:lnTo>
                      <a:pt x="24" y="94"/>
                    </a:lnTo>
                    <a:lnTo>
                      <a:pt x="2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068207BD-C9B1-4435-8612-BDBA2667DC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3092450"/>
                <a:ext cx="441325" cy="288925"/>
              </a:xfrm>
              <a:custGeom>
                <a:avLst/>
                <a:gdLst>
                  <a:gd name="T0" fmla="*/ 0 w 278"/>
                  <a:gd name="T1" fmla="*/ 182 h 182"/>
                  <a:gd name="T2" fmla="*/ 0 w 278"/>
                  <a:gd name="T3" fmla="*/ 30 h 182"/>
                  <a:gd name="T4" fmla="*/ 0 w 278"/>
                  <a:gd name="T5" fmla="*/ 30 h 182"/>
                  <a:gd name="T6" fmla="*/ 0 w 278"/>
                  <a:gd name="T7" fmla="*/ 24 h 182"/>
                  <a:gd name="T8" fmla="*/ 2 w 278"/>
                  <a:gd name="T9" fmla="*/ 18 h 182"/>
                  <a:gd name="T10" fmla="*/ 8 w 278"/>
                  <a:gd name="T11" fmla="*/ 10 h 182"/>
                  <a:gd name="T12" fmla="*/ 18 w 278"/>
                  <a:gd name="T13" fmla="*/ 2 h 182"/>
                  <a:gd name="T14" fmla="*/ 24 w 278"/>
                  <a:gd name="T15" fmla="*/ 2 h 182"/>
                  <a:gd name="T16" fmla="*/ 28 w 278"/>
                  <a:gd name="T17" fmla="*/ 0 h 182"/>
                  <a:gd name="T18" fmla="*/ 278 w 278"/>
                  <a:gd name="T19" fmla="*/ 0 h 182"/>
                  <a:gd name="T20" fmla="*/ 122 w 278"/>
                  <a:gd name="T21" fmla="*/ 180 h 182"/>
                  <a:gd name="T22" fmla="*/ 122 w 278"/>
                  <a:gd name="T23" fmla="*/ 180 h 182"/>
                  <a:gd name="T24" fmla="*/ 94 w 278"/>
                  <a:gd name="T25" fmla="*/ 176 h 182"/>
                  <a:gd name="T26" fmla="*/ 68 w 278"/>
                  <a:gd name="T27" fmla="*/ 174 h 182"/>
                  <a:gd name="T28" fmla="*/ 68 w 278"/>
                  <a:gd name="T29" fmla="*/ 174 h 182"/>
                  <a:gd name="T30" fmla="*/ 32 w 278"/>
                  <a:gd name="T31" fmla="*/ 176 h 182"/>
                  <a:gd name="T32" fmla="*/ 0 w 278"/>
                  <a:gd name="T33" fmla="*/ 182 h 182"/>
                  <a:gd name="T34" fmla="*/ 0 w 278"/>
                  <a:gd name="T3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8" h="182">
                    <a:moveTo>
                      <a:pt x="0" y="182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278" y="0"/>
                    </a:lnTo>
                    <a:lnTo>
                      <a:pt x="122" y="180"/>
                    </a:lnTo>
                    <a:lnTo>
                      <a:pt x="122" y="180"/>
                    </a:lnTo>
                    <a:lnTo>
                      <a:pt x="94" y="176"/>
                    </a:lnTo>
                    <a:lnTo>
                      <a:pt x="68" y="174"/>
                    </a:lnTo>
                    <a:lnTo>
                      <a:pt x="68" y="174"/>
                    </a:lnTo>
                    <a:lnTo>
                      <a:pt x="32" y="176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6EDBF58D-D412-4CB8-82B3-FF02396C1F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3092450"/>
                <a:ext cx="625475" cy="625475"/>
              </a:xfrm>
              <a:custGeom>
                <a:avLst/>
                <a:gdLst>
                  <a:gd name="T0" fmla="*/ 364 w 394"/>
                  <a:gd name="T1" fmla="*/ 394 h 394"/>
                  <a:gd name="T2" fmla="*/ 30 w 394"/>
                  <a:gd name="T3" fmla="*/ 394 h 394"/>
                  <a:gd name="T4" fmla="*/ 30 w 394"/>
                  <a:gd name="T5" fmla="*/ 394 h 394"/>
                  <a:gd name="T6" fmla="*/ 24 w 394"/>
                  <a:gd name="T7" fmla="*/ 392 h 394"/>
                  <a:gd name="T8" fmla="*/ 18 w 394"/>
                  <a:gd name="T9" fmla="*/ 392 h 394"/>
                  <a:gd name="T10" fmla="*/ 10 w 394"/>
                  <a:gd name="T11" fmla="*/ 384 h 394"/>
                  <a:gd name="T12" fmla="*/ 2 w 394"/>
                  <a:gd name="T13" fmla="*/ 376 h 394"/>
                  <a:gd name="T14" fmla="*/ 2 w 394"/>
                  <a:gd name="T15" fmla="*/ 370 h 394"/>
                  <a:gd name="T16" fmla="*/ 0 w 394"/>
                  <a:gd name="T17" fmla="*/ 364 h 394"/>
                  <a:gd name="T18" fmla="*/ 0 w 394"/>
                  <a:gd name="T19" fmla="*/ 206 h 394"/>
                  <a:gd name="T20" fmla="*/ 180 w 394"/>
                  <a:gd name="T21" fmla="*/ 0 h 394"/>
                  <a:gd name="T22" fmla="*/ 354 w 394"/>
                  <a:gd name="T23" fmla="*/ 0 h 394"/>
                  <a:gd name="T24" fmla="*/ 354 w 394"/>
                  <a:gd name="T25" fmla="*/ 0 h 394"/>
                  <a:gd name="T26" fmla="*/ 362 w 394"/>
                  <a:gd name="T27" fmla="*/ 2 h 394"/>
                  <a:gd name="T28" fmla="*/ 370 w 394"/>
                  <a:gd name="T29" fmla="*/ 4 h 394"/>
                  <a:gd name="T30" fmla="*/ 376 w 394"/>
                  <a:gd name="T31" fmla="*/ 8 h 394"/>
                  <a:gd name="T32" fmla="*/ 382 w 394"/>
                  <a:gd name="T33" fmla="*/ 12 h 394"/>
                  <a:gd name="T34" fmla="*/ 386 w 394"/>
                  <a:gd name="T35" fmla="*/ 18 h 394"/>
                  <a:gd name="T36" fmla="*/ 390 w 394"/>
                  <a:gd name="T37" fmla="*/ 24 h 394"/>
                  <a:gd name="T38" fmla="*/ 392 w 394"/>
                  <a:gd name="T39" fmla="*/ 32 h 394"/>
                  <a:gd name="T40" fmla="*/ 394 w 394"/>
                  <a:gd name="T41" fmla="*/ 40 h 394"/>
                  <a:gd name="T42" fmla="*/ 394 w 394"/>
                  <a:gd name="T43" fmla="*/ 364 h 394"/>
                  <a:gd name="T44" fmla="*/ 394 w 394"/>
                  <a:gd name="T45" fmla="*/ 364 h 394"/>
                  <a:gd name="T46" fmla="*/ 392 w 394"/>
                  <a:gd name="T47" fmla="*/ 370 h 394"/>
                  <a:gd name="T48" fmla="*/ 392 w 394"/>
                  <a:gd name="T49" fmla="*/ 376 h 394"/>
                  <a:gd name="T50" fmla="*/ 384 w 394"/>
                  <a:gd name="T51" fmla="*/ 384 h 394"/>
                  <a:gd name="T52" fmla="*/ 376 w 394"/>
                  <a:gd name="T53" fmla="*/ 392 h 394"/>
                  <a:gd name="T54" fmla="*/ 370 w 394"/>
                  <a:gd name="T55" fmla="*/ 392 h 394"/>
                  <a:gd name="T56" fmla="*/ 364 w 394"/>
                  <a:gd name="T57" fmla="*/ 394 h 394"/>
                  <a:gd name="T58" fmla="*/ 364 w 394"/>
                  <a:gd name="T59" fmla="*/ 394 h 394"/>
                  <a:gd name="T60" fmla="*/ 364 w 394"/>
                  <a:gd name="T61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94">
                    <a:moveTo>
                      <a:pt x="364" y="394"/>
                    </a:moveTo>
                    <a:lnTo>
                      <a:pt x="30" y="394"/>
                    </a:lnTo>
                    <a:lnTo>
                      <a:pt x="30" y="394"/>
                    </a:lnTo>
                    <a:lnTo>
                      <a:pt x="24" y="392"/>
                    </a:lnTo>
                    <a:lnTo>
                      <a:pt x="18" y="392"/>
                    </a:lnTo>
                    <a:lnTo>
                      <a:pt x="10" y="384"/>
                    </a:lnTo>
                    <a:lnTo>
                      <a:pt x="2" y="376"/>
                    </a:lnTo>
                    <a:lnTo>
                      <a:pt x="2" y="370"/>
                    </a:lnTo>
                    <a:lnTo>
                      <a:pt x="0" y="364"/>
                    </a:lnTo>
                    <a:lnTo>
                      <a:pt x="0" y="206"/>
                    </a:lnTo>
                    <a:lnTo>
                      <a:pt x="18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70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364"/>
                    </a:lnTo>
                    <a:lnTo>
                      <a:pt x="394" y="364"/>
                    </a:lnTo>
                    <a:lnTo>
                      <a:pt x="392" y="370"/>
                    </a:lnTo>
                    <a:lnTo>
                      <a:pt x="392" y="376"/>
                    </a:lnTo>
                    <a:lnTo>
                      <a:pt x="384" y="384"/>
                    </a:lnTo>
                    <a:lnTo>
                      <a:pt x="376" y="392"/>
                    </a:lnTo>
                    <a:lnTo>
                      <a:pt x="370" y="392"/>
                    </a:lnTo>
                    <a:lnTo>
                      <a:pt x="364" y="394"/>
                    </a:lnTo>
                    <a:lnTo>
                      <a:pt x="364" y="394"/>
                    </a:lnTo>
                    <a:lnTo>
                      <a:pt x="364" y="3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81EB86C6-6C25-4780-93AD-80C862443F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8025" y="3092450"/>
                <a:ext cx="625475" cy="561975"/>
              </a:xfrm>
              <a:custGeom>
                <a:avLst/>
                <a:gdLst>
                  <a:gd name="T0" fmla="*/ 0 w 394"/>
                  <a:gd name="T1" fmla="*/ 354 h 354"/>
                  <a:gd name="T2" fmla="*/ 0 w 394"/>
                  <a:gd name="T3" fmla="*/ 30 h 354"/>
                  <a:gd name="T4" fmla="*/ 0 w 394"/>
                  <a:gd name="T5" fmla="*/ 30 h 354"/>
                  <a:gd name="T6" fmla="*/ 0 w 394"/>
                  <a:gd name="T7" fmla="*/ 24 h 354"/>
                  <a:gd name="T8" fmla="*/ 2 w 394"/>
                  <a:gd name="T9" fmla="*/ 18 h 354"/>
                  <a:gd name="T10" fmla="*/ 8 w 394"/>
                  <a:gd name="T11" fmla="*/ 10 h 354"/>
                  <a:gd name="T12" fmla="*/ 18 w 394"/>
                  <a:gd name="T13" fmla="*/ 2 h 354"/>
                  <a:gd name="T14" fmla="*/ 24 w 394"/>
                  <a:gd name="T15" fmla="*/ 2 h 354"/>
                  <a:gd name="T16" fmla="*/ 30 w 394"/>
                  <a:gd name="T17" fmla="*/ 0 h 354"/>
                  <a:gd name="T18" fmla="*/ 354 w 394"/>
                  <a:gd name="T19" fmla="*/ 0 h 354"/>
                  <a:gd name="T20" fmla="*/ 354 w 394"/>
                  <a:gd name="T21" fmla="*/ 0 h 354"/>
                  <a:gd name="T22" fmla="*/ 362 w 394"/>
                  <a:gd name="T23" fmla="*/ 2 h 354"/>
                  <a:gd name="T24" fmla="*/ 368 w 394"/>
                  <a:gd name="T25" fmla="*/ 4 h 354"/>
                  <a:gd name="T26" fmla="*/ 376 w 394"/>
                  <a:gd name="T27" fmla="*/ 8 h 354"/>
                  <a:gd name="T28" fmla="*/ 382 w 394"/>
                  <a:gd name="T29" fmla="*/ 12 h 354"/>
                  <a:gd name="T30" fmla="*/ 386 w 394"/>
                  <a:gd name="T31" fmla="*/ 18 h 354"/>
                  <a:gd name="T32" fmla="*/ 390 w 394"/>
                  <a:gd name="T33" fmla="*/ 24 h 354"/>
                  <a:gd name="T34" fmla="*/ 392 w 394"/>
                  <a:gd name="T35" fmla="*/ 32 h 354"/>
                  <a:gd name="T36" fmla="*/ 394 w 394"/>
                  <a:gd name="T37" fmla="*/ 40 h 354"/>
                  <a:gd name="T38" fmla="*/ 394 w 394"/>
                  <a:gd name="T39" fmla="*/ 158 h 354"/>
                  <a:gd name="T40" fmla="*/ 0 w 394"/>
                  <a:gd name="T41" fmla="*/ 354 h 354"/>
                  <a:gd name="T42" fmla="*/ 0 w 394"/>
                  <a:gd name="T43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4" h="354">
                    <a:moveTo>
                      <a:pt x="0" y="354"/>
                    </a:move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10"/>
                    </a:lnTo>
                    <a:lnTo>
                      <a:pt x="18" y="2"/>
                    </a:lnTo>
                    <a:lnTo>
                      <a:pt x="24" y="2"/>
                    </a:lnTo>
                    <a:lnTo>
                      <a:pt x="30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2"/>
                    </a:lnTo>
                    <a:lnTo>
                      <a:pt x="368" y="4"/>
                    </a:lnTo>
                    <a:lnTo>
                      <a:pt x="376" y="8"/>
                    </a:lnTo>
                    <a:lnTo>
                      <a:pt x="382" y="12"/>
                    </a:lnTo>
                    <a:lnTo>
                      <a:pt x="386" y="18"/>
                    </a:lnTo>
                    <a:lnTo>
                      <a:pt x="390" y="24"/>
                    </a:lnTo>
                    <a:lnTo>
                      <a:pt x="392" y="32"/>
                    </a:lnTo>
                    <a:lnTo>
                      <a:pt x="394" y="40"/>
                    </a:lnTo>
                    <a:lnTo>
                      <a:pt x="394" y="158"/>
                    </a:lnTo>
                    <a:lnTo>
                      <a:pt x="0" y="354"/>
                    </a:lnTo>
                    <a:lnTo>
                      <a:pt x="0" y="3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4" name="Freeform 26">
                <a:extLst>
                  <a:ext uri="{FF2B5EF4-FFF2-40B4-BE49-F238E27FC236}">
                    <a16:creationId xmlns:a16="http://schemas.microsoft.com/office/drawing/2014/main" id="{87AE10C4-DACD-4823-9C98-BD190195A9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591550" y="3092450"/>
                <a:ext cx="600075" cy="390525"/>
              </a:xfrm>
              <a:custGeom>
                <a:avLst/>
                <a:gdLst>
                  <a:gd name="T0" fmla="*/ 0 w 378"/>
                  <a:gd name="T1" fmla="*/ 4 h 246"/>
                  <a:gd name="T2" fmla="*/ 0 w 378"/>
                  <a:gd name="T3" fmla="*/ 4 h 246"/>
                  <a:gd name="T4" fmla="*/ 6 w 378"/>
                  <a:gd name="T5" fmla="*/ 2 h 246"/>
                  <a:gd name="T6" fmla="*/ 14 w 378"/>
                  <a:gd name="T7" fmla="*/ 0 h 246"/>
                  <a:gd name="T8" fmla="*/ 338 w 378"/>
                  <a:gd name="T9" fmla="*/ 0 h 246"/>
                  <a:gd name="T10" fmla="*/ 338 w 378"/>
                  <a:gd name="T11" fmla="*/ 0 h 246"/>
                  <a:gd name="T12" fmla="*/ 346 w 378"/>
                  <a:gd name="T13" fmla="*/ 2 h 246"/>
                  <a:gd name="T14" fmla="*/ 354 w 378"/>
                  <a:gd name="T15" fmla="*/ 4 h 246"/>
                  <a:gd name="T16" fmla="*/ 360 w 378"/>
                  <a:gd name="T17" fmla="*/ 8 h 246"/>
                  <a:gd name="T18" fmla="*/ 366 w 378"/>
                  <a:gd name="T19" fmla="*/ 12 h 246"/>
                  <a:gd name="T20" fmla="*/ 370 w 378"/>
                  <a:gd name="T21" fmla="*/ 18 h 246"/>
                  <a:gd name="T22" fmla="*/ 374 w 378"/>
                  <a:gd name="T23" fmla="*/ 24 h 246"/>
                  <a:gd name="T24" fmla="*/ 376 w 378"/>
                  <a:gd name="T25" fmla="*/ 32 h 246"/>
                  <a:gd name="T26" fmla="*/ 378 w 378"/>
                  <a:gd name="T27" fmla="*/ 40 h 246"/>
                  <a:gd name="T28" fmla="*/ 378 w 378"/>
                  <a:gd name="T29" fmla="*/ 216 h 246"/>
                  <a:gd name="T30" fmla="*/ 378 w 378"/>
                  <a:gd name="T31" fmla="*/ 216 h 246"/>
                  <a:gd name="T32" fmla="*/ 356 w 378"/>
                  <a:gd name="T33" fmla="*/ 230 h 246"/>
                  <a:gd name="T34" fmla="*/ 336 w 378"/>
                  <a:gd name="T35" fmla="*/ 246 h 246"/>
                  <a:gd name="T36" fmla="*/ 38 w 378"/>
                  <a:gd name="T37" fmla="*/ 114 h 246"/>
                  <a:gd name="T38" fmla="*/ 38 w 378"/>
                  <a:gd name="T39" fmla="*/ 114 h 246"/>
                  <a:gd name="T40" fmla="*/ 32 w 378"/>
                  <a:gd name="T41" fmla="*/ 84 h 246"/>
                  <a:gd name="T42" fmla="*/ 24 w 378"/>
                  <a:gd name="T43" fmla="*/ 56 h 246"/>
                  <a:gd name="T44" fmla="*/ 14 w 378"/>
                  <a:gd name="T45" fmla="*/ 30 h 246"/>
                  <a:gd name="T46" fmla="*/ 0 w 378"/>
                  <a:gd name="T47" fmla="*/ 4 h 246"/>
                  <a:gd name="T48" fmla="*/ 0 w 378"/>
                  <a:gd name="T49" fmla="*/ 4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8" h="246">
                    <a:moveTo>
                      <a:pt x="0" y="4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14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46" y="2"/>
                    </a:lnTo>
                    <a:lnTo>
                      <a:pt x="354" y="4"/>
                    </a:lnTo>
                    <a:lnTo>
                      <a:pt x="360" y="8"/>
                    </a:lnTo>
                    <a:lnTo>
                      <a:pt x="366" y="12"/>
                    </a:lnTo>
                    <a:lnTo>
                      <a:pt x="370" y="18"/>
                    </a:lnTo>
                    <a:lnTo>
                      <a:pt x="374" y="24"/>
                    </a:lnTo>
                    <a:lnTo>
                      <a:pt x="376" y="32"/>
                    </a:lnTo>
                    <a:lnTo>
                      <a:pt x="378" y="40"/>
                    </a:lnTo>
                    <a:lnTo>
                      <a:pt x="378" y="216"/>
                    </a:lnTo>
                    <a:lnTo>
                      <a:pt x="378" y="216"/>
                    </a:lnTo>
                    <a:lnTo>
                      <a:pt x="356" y="230"/>
                    </a:lnTo>
                    <a:lnTo>
                      <a:pt x="336" y="246"/>
                    </a:lnTo>
                    <a:lnTo>
                      <a:pt x="38" y="114"/>
                    </a:lnTo>
                    <a:lnTo>
                      <a:pt x="38" y="114"/>
                    </a:lnTo>
                    <a:lnTo>
                      <a:pt x="32" y="84"/>
                    </a:lnTo>
                    <a:lnTo>
                      <a:pt x="24" y="56"/>
                    </a:lnTo>
                    <a:lnTo>
                      <a:pt x="14" y="3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5" name="Freeform 27">
                <a:extLst>
                  <a:ext uri="{FF2B5EF4-FFF2-40B4-BE49-F238E27FC236}">
                    <a16:creationId xmlns:a16="http://schemas.microsoft.com/office/drawing/2014/main" id="{1D4C4CE5-F4EA-4733-BDB6-8F02C4A57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1800" y="2352675"/>
                <a:ext cx="622300" cy="622300"/>
              </a:xfrm>
              <a:custGeom>
                <a:avLst/>
                <a:gdLst>
                  <a:gd name="T0" fmla="*/ 342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4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4 w 392"/>
                  <a:gd name="T31" fmla="*/ 0 h 392"/>
                  <a:gd name="T32" fmla="*/ 28 w 392"/>
                  <a:gd name="T33" fmla="*/ 0 h 392"/>
                  <a:gd name="T34" fmla="*/ 354 w 392"/>
                  <a:gd name="T35" fmla="*/ 0 h 392"/>
                  <a:gd name="T36" fmla="*/ 354 w 392"/>
                  <a:gd name="T37" fmla="*/ 0 h 392"/>
                  <a:gd name="T38" fmla="*/ 362 w 392"/>
                  <a:gd name="T39" fmla="*/ 0 h 392"/>
                  <a:gd name="T40" fmla="*/ 368 w 392"/>
                  <a:gd name="T41" fmla="*/ 2 h 392"/>
                  <a:gd name="T42" fmla="*/ 376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90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34 h 392"/>
                  <a:gd name="T56" fmla="*/ 342 w 392"/>
                  <a:gd name="T57" fmla="*/ 392 h 392"/>
                  <a:gd name="T58" fmla="*/ 342 w 392"/>
                  <a:gd name="T5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2" h="392">
                    <a:moveTo>
                      <a:pt x="342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4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2" y="0"/>
                    </a:lnTo>
                    <a:lnTo>
                      <a:pt x="368" y="2"/>
                    </a:lnTo>
                    <a:lnTo>
                      <a:pt x="376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90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34"/>
                    </a:lnTo>
                    <a:lnTo>
                      <a:pt x="342" y="392"/>
                    </a:lnTo>
                    <a:lnTo>
                      <a:pt x="342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96C18E89-00B2-42A4-8242-1133E7629E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61625" y="2701925"/>
                <a:ext cx="238125" cy="273050"/>
              </a:xfrm>
              <a:custGeom>
                <a:avLst/>
                <a:gdLst>
                  <a:gd name="T0" fmla="*/ 120 w 150"/>
                  <a:gd name="T1" fmla="*/ 172 h 172"/>
                  <a:gd name="T2" fmla="*/ 0 w 150"/>
                  <a:gd name="T3" fmla="*/ 172 h 172"/>
                  <a:gd name="T4" fmla="*/ 150 w 150"/>
                  <a:gd name="T5" fmla="*/ 0 h 172"/>
                  <a:gd name="T6" fmla="*/ 150 w 150"/>
                  <a:gd name="T7" fmla="*/ 142 h 172"/>
                  <a:gd name="T8" fmla="*/ 150 w 150"/>
                  <a:gd name="T9" fmla="*/ 142 h 172"/>
                  <a:gd name="T10" fmla="*/ 148 w 150"/>
                  <a:gd name="T11" fmla="*/ 148 h 172"/>
                  <a:gd name="T12" fmla="*/ 148 w 150"/>
                  <a:gd name="T13" fmla="*/ 154 h 172"/>
                  <a:gd name="T14" fmla="*/ 140 w 150"/>
                  <a:gd name="T15" fmla="*/ 164 h 172"/>
                  <a:gd name="T16" fmla="*/ 132 w 150"/>
                  <a:gd name="T17" fmla="*/ 170 h 172"/>
                  <a:gd name="T18" fmla="*/ 126 w 150"/>
                  <a:gd name="T19" fmla="*/ 172 h 172"/>
                  <a:gd name="T20" fmla="*/ 120 w 150"/>
                  <a:gd name="T21" fmla="*/ 172 h 172"/>
                  <a:gd name="T22" fmla="*/ 120 w 150"/>
                  <a:gd name="T2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0" h="172">
                    <a:moveTo>
                      <a:pt x="120" y="172"/>
                    </a:moveTo>
                    <a:lnTo>
                      <a:pt x="0" y="172"/>
                    </a:lnTo>
                    <a:lnTo>
                      <a:pt x="150" y="0"/>
                    </a:lnTo>
                    <a:lnTo>
                      <a:pt x="150" y="142"/>
                    </a:lnTo>
                    <a:lnTo>
                      <a:pt x="150" y="142"/>
                    </a:lnTo>
                    <a:lnTo>
                      <a:pt x="148" y="148"/>
                    </a:lnTo>
                    <a:lnTo>
                      <a:pt x="148" y="154"/>
                    </a:lnTo>
                    <a:lnTo>
                      <a:pt x="140" y="164"/>
                    </a:lnTo>
                    <a:lnTo>
                      <a:pt x="132" y="170"/>
                    </a:lnTo>
                    <a:lnTo>
                      <a:pt x="126" y="172"/>
                    </a:lnTo>
                    <a:lnTo>
                      <a:pt x="120" y="172"/>
                    </a:lnTo>
                    <a:lnTo>
                      <a:pt x="120" y="1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13614DE7-4A2D-4EBB-80AB-FF7762B480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74275" y="2352675"/>
                <a:ext cx="333375" cy="381000"/>
              </a:xfrm>
              <a:custGeom>
                <a:avLst/>
                <a:gdLst>
                  <a:gd name="T0" fmla="*/ 0 w 210"/>
                  <a:gd name="T1" fmla="*/ 240 h 240"/>
                  <a:gd name="T2" fmla="*/ 0 w 210"/>
                  <a:gd name="T3" fmla="*/ 28 h 240"/>
                  <a:gd name="T4" fmla="*/ 0 w 210"/>
                  <a:gd name="T5" fmla="*/ 28 h 240"/>
                  <a:gd name="T6" fmla="*/ 2 w 210"/>
                  <a:gd name="T7" fmla="*/ 22 h 240"/>
                  <a:gd name="T8" fmla="*/ 2 w 210"/>
                  <a:gd name="T9" fmla="*/ 18 h 240"/>
                  <a:gd name="T10" fmla="*/ 10 w 210"/>
                  <a:gd name="T11" fmla="*/ 8 h 240"/>
                  <a:gd name="T12" fmla="*/ 18 w 210"/>
                  <a:gd name="T13" fmla="*/ 2 h 240"/>
                  <a:gd name="T14" fmla="*/ 24 w 210"/>
                  <a:gd name="T15" fmla="*/ 0 h 240"/>
                  <a:gd name="T16" fmla="*/ 30 w 210"/>
                  <a:gd name="T17" fmla="*/ 0 h 240"/>
                  <a:gd name="T18" fmla="*/ 210 w 210"/>
                  <a:gd name="T19" fmla="*/ 0 h 240"/>
                  <a:gd name="T20" fmla="*/ 0 w 210"/>
                  <a:gd name="T21" fmla="*/ 240 h 240"/>
                  <a:gd name="T22" fmla="*/ 0 w 210"/>
                  <a:gd name="T23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240">
                    <a:moveTo>
                      <a:pt x="0" y="240"/>
                    </a:moveTo>
                    <a:lnTo>
                      <a:pt x="0" y="28"/>
                    </a:lnTo>
                    <a:lnTo>
                      <a:pt x="0" y="28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10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210" y="0"/>
                    </a:lnTo>
                    <a:lnTo>
                      <a:pt x="0" y="240"/>
                    </a:lnTo>
                    <a:lnTo>
                      <a:pt x="0" y="2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DE0332E1-2B64-4C16-B5FD-F40035A8A9B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13675" y="2352675"/>
                <a:ext cx="622300" cy="622300"/>
              </a:xfrm>
              <a:custGeom>
                <a:avLst/>
                <a:gdLst>
                  <a:gd name="T0" fmla="*/ 54 w 392"/>
                  <a:gd name="T1" fmla="*/ 392 h 392"/>
                  <a:gd name="T2" fmla="*/ 28 w 392"/>
                  <a:gd name="T3" fmla="*/ 392 h 392"/>
                  <a:gd name="T4" fmla="*/ 28 w 392"/>
                  <a:gd name="T5" fmla="*/ 392 h 392"/>
                  <a:gd name="T6" fmla="*/ 22 w 392"/>
                  <a:gd name="T7" fmla="*/ 392 h 392"/>
                  <a:gd name="T8" fmla="*/ 18 w 392"/>
                  <a:gd name="T9" fmla="*/ 390 h 392"/>
                  <a:gd name="T10" fmla="*/ 8 w 392"/>
                  <a:gd name="T11" fmla="*/ 384 h 392"/>
                  <a:gd name="T12" fmla="*/ 2 w 392"/>
                  <a:gd name="T13" fmla="*/ 374 h 392"/>
                  <a:gd name="T14" fmla="*/ 0 w 392"/>
                  <a:gd name="T15" fmla="*/ 368 h 392"/>
                  <a:gd name="T16" fmla="*/ 0 w 392"/>
                  <a:gd name="T17" fmla="*/ 362 h 392"/>
                  <a:gd name="T18" fmla="*/ 0 w 392"/>
                  <a:gd name="T19" fmla="*/ 28 h 392"/>
                  <a:gd name="T20" fmla="*/ 0 w 392"/>
                  <a:gd name="T21" fmla="*/ 28 h 392"/>
                  <a:gd name="T22" fmla="*/ 0 w 392"/>
                  <a:gd name="T23" fmla="*/ 22 h 392"/>
                  <a:gd name="T24" fmla="*/ 2 w 392"/>
                  <a:gd name="T25" fmla="*/ 18 h 392"/>
                  <a:gd name="T26" fmla="*/ 8 w 392"/>
                  <a:gd name="T27" fmla="*/ 8 h 392"/>
                  <a:gd name="T28" fmla="*/ 18 w 392"/>
                  <a:gd name="T29" fmla="*/ 2 h 392"/>
                  <a:gd name="T30" fmla="*/ 22 w 392"/>
                  <a:gd name="T31" fmla="*/ 0 h 392"/>
                  <a:gd name="T32" fmla="*/ 28 w 392"/>
                  <a:gd name="T33" fmla="*/ 0 h 392"/>
                  <a:gd name="T34" fmla="*/ 352 w 392"/>
                  <a:gd name="T35" fmla="*/ 0 h 392"/>
                  <a:gd name="T36" fmla="*/ 352 w 392"/>
                  <a:gd name="T37" fmla="*/ 0 h 392"/>
                  <a:gd name="T38" fmla="*/ 360 w 392"/>
                  <a:gd name="T39" fmla="*/ 0 h 392"/>
                  <a:gd name="T40" fmla="*/ 368 w 392"/>
                  <a:gd name="T41" fmla="*/ 2 h 392"/>
                  <a:gd name="T42" fmla="*/ 374 w 392"/>
                  <a:gd name="T43" fmla="*/ 6 h 392"/>
                  <a:gd name="T44" fmla="*/ 380 w 392"/>
                  <a:gd name="T45" fmla="*/ 10 h 392"/>
                  <a:gd name="T46" fmla="*/ 386 w 392"/>
                  <a:gd name="T47" fmla="*/ 16 h 392"/>
                  <a:gd name="T48" fmla="*/ 388 w 392"/>
                  <a:gd name="T49" fmla="*/ 24 h 392"/>
                  <a:gd name="T50" fmla="*/ 392 w 392"/>
                  <a:gd name="T51" fmla="*/ 30 h 392"/>
                  <a:gd name="T52" fmla="*/ 392 w 392"/>
                  <a:gd name="T53" fmla="*/ 38 h 392"/>
                  <a:gd name="T54" fmla="*/ 392 w 392"/>
                  <a:gd name="T55" fmla="*/ 362 h 392"/>
                  <a:gd name="T56" fmla="*/ 392 w 392"/>
                  <a:gd name="T57" fmla="*/ 362 h 392"/>
                  <a:gd name="T58" fmla="*/ 392 w 392"/>
                  <a:gd name="T59" fmla="*/ 370 h 392"/>
                  <a:gd name="T60" fmla="*/ 392 w 392"/>
                  <a:gd name="T61" fmla="*/ 370 h 392"/>
                  <a:gd name="T62" fmla="*/ 374 w 392"/>
                  <a:gd name="T63" fmla="*/ 360 h 392"/>
                  <a:gd name="T64" fmla="*/ 356 w 392"/>
                  <a:gd name="T65" fmla="*/ 352 h 392"/>
                  <a:gd name="T66" fmla="*/ 338 w 392"/>
                  <a:gd name="T67" fmla="*/ 344 h 392"/>
                  <a:gd name="T68" fmla="*/ 318 w 392"/>
                  <a:gd name="T69" fmla="*/ 338 h 392"/>
                  <a:gd name="T70" fmla="*/ 300 w 392"/>
                  <a:gd name="T71" fmla="*/ 334 h 392"/>
                  <a:gd name="T72" fmla="*/ 280 w 392"/>
                  <a:gd name="T73" fmla="*/ 330 h 392"/>
                  <a:gd name="T74" fmla="*/ 258 w 392"/>
                  <a:gd name="T75" fmla="*/ 328 h 392"/>
                  <a:gd name="T76" fmla="*/ 238 w 392"/>
                  <a:gd name="T77" fmla="*/ 328 h 392"/>
                  <a:gd name="T78" fmla="*/ 238 w 392"/>
                  <a:gd name="T79" fmla="*/ 328 h 392"/>
                  <a:gd name="T80" fmla="*/ 212 w 392"/>
                  <a:gd name="T81" fmla="*/ 328 h 392"/>
                  <a:gd name="T82" fmla="*/ 188 w 392"/>
                  <a:gd name="T83" fmla="*/ 332 h 392"/>
                  <a:gd name="T84" fmla="*/ 162 w 392"/>
                  <a:gd name="T85" fmla="*/ 336 h 392"/>
                  <a:gd name="T86" fmla="*/ 138 w 392"/>
                  <a:gd name="T87" fmla="*/ 344 h 392"/>
                  <a:gd name="T88" fmla="*/ 116 w 392"/>
                  <a:gd name="T89" fmla="*/ 354 h 392"/>
                  <a:gd name="T90" fmla="*/ 94 w 392"/>
                  <a:gd name="T91" fmla="*/ 364 h 392"/>
                  <a:gd name="T92" fmla="*/ 74 w 392"/>
                  <a:gd name="T93" fmla="*/ 378 h 392"/>
                  <a:gd name="T94" fmla="*/ 54 w 392"/>
                  <a:gd name="T95" fmla="*/ 392 h 392"/>
                  <a:gd name="T96" fmla="*/ 54 w 392"/>
                  <a:gd name="T97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92" h="392">
                    <a:moveTo>
                      <a:pt x="54" y="392"/>
                    </a:moveTo>
                    <a:lnTo>
                      <a:pt x="28" y="392"/>
                    </a:lnTo>
                    <a:lnTo>
                      <a:pt x="28" y="392"/>
                    </a:lnTo>
                    <a:lnTo>
                      <a:pt x="22" y="392"/>
                    </a:lnTo>
                    <a:lnTo>
                      <a:pt x="18" y="390"/>
                    </a:lnTo>
                    <a:lnTo>
                      <a:pt x="8" y="384"/>
                    </a:lnTo>
                    <a:lnTo>
                      <a:pt x="2" y="374"/>
                    </a:lnTo>
                    <a:lnTo>
                      <a:pt x="0" y="368"/>
                    </a:lnTo>
                    <a:lnTo>
                      <a:pt x="0" y="36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60" y="0"/>
                    </a:lnTo>
                    <a:lnTo>
                      <a:pt x="368" y="2"/>
                    </a:lnTo>
                    <a:lnTo>
                      <a:pt x="374" y="6"/>
                    </a:lnTo>
                    <a:lnTo>
                      <a:pt x="380" y="10"/>
                    </a:lnTo>
                    <a:lnTo>
                      <a:pt x="386" y="16"/>
                    </a:lnTo>
                    <a:lnTo>
                      <a:pt x="388" y="24"/>
                    </a:lnTo>
                    <a:lnTo>
                      <a:pt x="392" y="30"/>
                    </a:lnTo>
                    <a:lnTo>
                      <a:pt x="392" y="38"/>
                    </a:lnTo>
                    <a:lnTo>
                      <a:pt x="392" y="362"/>
                    </a:lnTo>
                    <a:lnTo>
                      <a:pt x="392" y="362"/>
                    </a:lnTo>
                    <a:lnTo>
                      <a:pt x="392" y="370"/>
                    </a:lnTo>
                    <a:lnTo>
                      <a:pt x="392" y="370"/>
                    </a:lnTo>
                    <a:lnTo>
                      <a:pt x="374" y="360"/>
                    </a:lnTo>
                    <a:lnTo>
                      <a:pt x="356" y="352"/>
                    </a:lnTo>
                    <a:lnTo>
                      <a:pt x="338" y="344"/>
                    </a:lnTo>
                    <a:lnTo>
                      <a:pt x="318" y="338"/>
                    </a:lnTo>
                    <a:lnTo>
                      <a:pt x="300" y="334"/>
                    </a:lnTo>
                    <a:lnTo>
                      <a:pt x="280" y="330"/>
                    </a:lnTo>
                    <a:lnTo>
                      <a:pt x="258" y="328"/>
                    </a:lnTo>
                    <a:lnTo>
                      <a:pt x="238" y="328"/>
                    </a:lnTo>
                    <a:lnTo>
                      <a:pt x="238" y="328"/>
                    </a:lnTo>
                    <a:lnTo>
                      <a:pt x="212" y="328"/>
                    </a:lnTo>
                    <a:lnTo>
                      <a:pt x="188" y="332"/>
                    </a:lnTo>
                    <a:lnTo>
                      <a:pt x="162" y="336"/>
                    </a:lnTo>
                    <a:lnTo>
                      <a:pt x="138" y="344"/>
                    </a:lnTo>
                    <a:lnTo>
                      <a:pt x="116" y="354"/>
                    </a:lnTo>
                    <a:lnTo>
                      <a:pt x="94" y="364"/>
                    </a:lnTo>
                    <a:lnTo>
                      <a:pt x="74" y="378"/>
                    </a:lnTo>
                    <a:lnTo>
                      <a:pt x="54" y="392"/>
                    </a:lnTo>
                    <a:lnTo>
                      <a:pt x="54" y="3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37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이론적 배경</a:t>
            </a:r>
            <a:endParaRPr kumimoji="1" lang="ko-KR" altLang="en-US" sz="2600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불확실성이 있는 생산계획관련 선행연구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정수 선형 계획법관련 선행연구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휴리스틱 기법관련 선행연구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2.4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기법관련 선행연구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ko-KR" altLang="en-US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06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본 연구는 원료수급의 불확실성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수요예측의 불확실성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신규 제품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/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신규 해외시장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하에 수익최대화를 위한 생산계획 모델을 작성하고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휴리스틱 기법과 시뮬레이션을 이용하여 알고리즘의 유효성을 입증하는 것이다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따라서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불확실성이 있는 생산계획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정수 선형 계획법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휴리스틱 기법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시뮬레이션 기법과 관련하여 문헌연구를 하였다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2.1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불확실성이 있는 생산계획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관련 선행연구</a:t>
            </a:r>
            <a:endParaRPr kumimoji="0" lang="ko-KR" altLang="en-US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생산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유통에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불확실성이 있는 선행 연구들을 살펴보면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Gupta et al.(2000)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은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2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단계 확률적 프로그래밍 방법론과 기회제약 접근방식으로 수요 불확실성 하에 중기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및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다중사이트 공급망 계획에 유용한 의 프레임워크를 제안하였으며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Alonso-</a:t>
            </a:r>
            <a:r>
              <a:rPr lang="en-US" altLang="ko-KR" sz="2000" kern="0" dirty="0" err="1">
                <a:solidFill>
                  <a:sysClr val="windowText" lastClr="000000"/>
                </a:solidFill>
                <a:latin typeface="+mn-ea"/>
              </a:rPr>
              <a:t>Ayuso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 et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al.(2003)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은 불확실한 공급망 관리에 대한 관련 알고리즘 접근방식을 제안하였다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Goh et al.(2007)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은 공급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수요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중단 등을 포함하는 리스크에 대한 다단계 글로벌 공급망 네트워크 문제의 확률론적 모델을 제시하였고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Yu et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al.(2020)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은 </a:t>
            </a:r>
            <a:r>
              <a:rPr lang="ko-KR" altLang="en-US" sz="2000" kern="0" dirty="0" err="1">
                <a:solidFill>
                  <a:sysClr val="windowText" lastClr="000000"/>
                </a:solidFill>
                <a:latin typeface="+mn-ea"/>
              </a:rPr>
              <a:t>바이오디젤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수요의 불확실성에 대해 </a:t>
            </a:r>
            <a:r>
              <a:rPr lang="ko-KR" altLang="en-US" sz="2000" kern="0" dirty="0" err="1">
                <a:solidFill>
                  <a:sysClr val="windowText" lastClr="000000"/>
                </a:solidFill>
                <a:latin typeface="+mn-ea"/>
              </a:rPr>
              <a:t>혼합정수선형계획법을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사용하여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SCN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을 개발하였다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  <a:endParaRPr lang="en-US" altLang="ko-KR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320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</a:t>
            </a:r>
            <a:r>
              <a:rPr lang="ko-KR" altLang="en-US" sz="2000" kern="10" dirty="0" err="1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선택관련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선행 연구</a:t>
            </a:r>
          </a:p>
        </p:txBody>
      </p:sp>
    </p:spTree>
    <p:extLst>
      <p:ext uri="{BB962C8B-B14F-4D97-AF65-F5344CB8AC3E}">
        <p14:creationId xmlns:p14="http://schemas.microsoft.com/office/powerpoint/2010/main" val="190726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2.2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정수 선형 계획법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(Integer Linear Programming)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관련 선행연구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정수 선형 계획법은 변수의 값을 정수로 제한하는 최적해 기법 중 하나이며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Nudtasomboon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Randhawa(1997)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정수 선형 계획에 관하여 연구하였고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활동이 시작되면 중지되지 않는 경우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비선매성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에서 시간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자원의 트레이드오프 문제와 자원의 재생 여부에 따라 문제를 다루었다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Patterson &amp; Roth(1976)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다중 자원이 제약된 프로젝트 일정 문제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(MRCPSP, Multiple Resource Constraint Project Scheduling Problem)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해결법으로 암묵적인 열거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(Implicit Enumeration)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0-1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계획법 알고리즘을 제안하였다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그 결과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MRCPSP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해결을 위한 연산 시간을 그게 단축하였다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일반적인 일정 문제에 대한 해결책은 선형 프로그래밍 형식으로 제공되며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실행 가능한 솔루션은 선형 프로그래밍 문제에 대한 정수 솔루션에 달라진다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(Bowman, E. H. 1959). Wagner(1959)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</a:t>
            </a:r>
            <a:r>
              <a:rPr kumimoji="0" lang="ko-KR" altLang="en-US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기계시퀀싱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일정문제에서 모든 제조의 완료시간을 최소화 하는 방법으로 정수 선형 계획법을 사용한 알고리즘을 제시하였다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424150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2.3 </a:t>
            </a:r>
            <a:r>
              <a:rPr lang="ko-KR" altLang="en-US" sz="2000" b="1" u="sng" kern="0" dirty="0">
                <a:solidFill>
                  <a:sysClr val="windowText" lastClr="000000"/>
                </a:solidFill>
                <a:latin typeface="+mn-ea"/>
              </a:rPr>
              <a:t>휴리스틱 기법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관련 선행연구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RCPSP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1960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년대부터 연구된 대표적인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NP-Hard Class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문제이며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이런 분야의 문제를 직접적으로 다루는 것은 연산 시간의 증가로 인해 현실적이지 않으며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따라서 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NP-Hard Class 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문제의 경우 휴리스틱 기법을 활용하는 것이 현실적이다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안태호</a:t>
            </a: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1998).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보편적인 휴리스틱 알고리즘 기법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(Heuristic Algorithm Procedure)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중 하나는 이웃해 탐색 기법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(Neighborhood-search Algorithm)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 알고리즘은 임의의 가능해로부터 반복적인 과정을 통해 현재의 해보다 더 나은 해가 이웃에 존재하는지 탐색하고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더 이상 개선되지 않을 때 종료하는 알고리즘 기법이다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(Taha, 2011).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휴리스틱 기법 관련 선행 연구들로는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Patterson et al.(1990)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</a:t>
            </a:r>
            <a:r>
              <a:rPr kumimoji="0" lang="ko-KR" altLang="en-US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스케쥴링을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위한 </a:t>
            </a:r>
            <a:r>
              <a:rPr kumimoji="0" lang="ko-KR" altLang="en-US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역추적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(backtracking)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알고리즘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Özdamar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Ulusoy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(1994)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지역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(Local)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제약 기반 분석 방법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Kolisch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Drexl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(1997)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단일 단계 검색을 적용한 지역 탐색 방법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Debels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&amp; </a:t>
            </a:r>
            <a:r>
              <a:rPr kumimoji="0" lang="en-US" altLang="ko-KR" sz="2000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Vanhoucke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(2007)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기간의 불확정성이 있는 일정계획에서 유전자 알고리즘을 활용한 연구 등이 있다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5405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포트폴리오 선택 관련 선행 연구</a:t>
            </a:r>
          </a:p>
        </p:txBody>
      </p:sp>
    </p:spTree>
    <p:extLst>
      <p:ext uri="{BB962C8B-B14F-4D97-AF65-F5344CB8AC3E}">
        <p14:creationId xmlns:p14="http://schemas.microsoft.com/office/powerpoint/2010/main" val="374003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</a:rPr>
              <a:t>장 이론적 배경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2.4 </a:t>
            </a:r>
            <a:r>
              <a:rPr kumimoji="0" lang="ko-KR" alt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시뮬레이션 기법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관련 선행연구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시뮬레이션 기법은 불확실성이 있는 원인을 사용하여 전체 프로젝트에 대한 가능한 일정 결과를 계산할 수 있으며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 가장 일반적인 시뮬레이션 기법은 </a:t>
            </a:r>
            <a:r>
              <a:rPr lang="ko-KR" altLang="en-US" sz="2000" kern="0" dirty="0" err="1">
                <a:solidFill>
                  <a:srgbClr val="000000"/>
                </a:solidFill>
                <a:latin typeface="+mn-ea"/>
              </a:rPr>
              <a:t>몬테카를로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 분석이다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또한 프로젝트의 목표 달성에 미칠 잠재적 영향을 평가하기 위해 불확실성 유발 근원의 종합적 영향을 모델링한다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(PMBOK, 2017).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시뮬레이션 기법은 실제 상황이나 시스템과 유사한 환경을 조성하여 모방한 것이므로 얼마나 유사하게 구현하는지에 따라 실험 성공의 핵심이다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(Banks, 1984)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시뮬레이션을 이용하면 프로젝트에서 불확실성이 있는 확률모델을 적용하여 반복실험을 할 수 있다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(Zhang et al., 2007).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501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시뮬레이션 기법</a:t>
            </a:r>
          </a:p>
        </p:txBody>
      </p:sp>
    </p:spTree>
    <p:extLst>
      <p:ext uri="{BB962C8B-B14F-4D97-AF65-F5344CB8AC3E}">
        <p14:creationId xmlns:p14="http://schemas.microsoft.com/office/powerpoint/2010/main" val="264871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수학적 모델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수식화</a:t>
            </a:r>
          </a:p>
        </p:txBody>
      </p:sp>
    </p:spTree>
    <p:extLst>
      <p:ext uri="{BB962C8B-B14F-4D97-AF65-F5344CB8AC3E}">
        <p14:creationId xmlns:p14="http://schemas.microsoft.com/office/powerpoint/2010/main" val="428835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3.1.1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정의</a:t>
            </a: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연구는 </a:t>
            </a:r>
            <a:r>
              <a:rPr kumimoji="0" lang="ko-KR" altLang="en-US" sz="2000" b="1" kern="0" dirty="0">
                <a:solidFill>
                  <a:srgbClr val="FF0000"/>
                </a:solidFill>
                <a:latin typeface="+mn-ea"/>
                <a:ea typeface="+mn-ea"/>
              </a:rPr>
              <a:t>생산</a:t>
            </a:r>
            <a:r>
              <a:rPr kumimoji="0" lang="en-US" altLang="ko-KR" sz="2000" b="1" kern="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sz="2000" b="1" kern="0" dirty="0">
                <a:solidFill>
                  <a:srgbClr val="FF0000"/>
                </a:solidFill>
                <a:latin typeface="+mn-ea"/>
              </a:rPr>
              <a:t>유통</a:t>
            </a:r>
            <a:r>
              <a:rPr kumimoji="0" lang="ko-KR" altLang="en-US" sz="2000" b="1" kern="0" dirty="0">
                <a:solidFill>
                  <a:srgbClr val="FF0000"/>
                </a:solidFill>
                <a:latin typeface="+mn-ea"/>
                <a:ea typeface="+mn-ea"/>
              </a:rPr>
              <a:t>에 불확실성이 존재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하는 경우 수익최대화를 위한 제품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브랜드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월별 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생산계획</a:t>
            </a:r>
            <a:r>
              <a:rPr kumimoji="0" lang="ko-KR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에 대한</a:t>
            </a:r>
            <a:r>
              <a:rPr kumimoji="0" lang="ko-KR" altLang="en-US" sz="2000" kern="0" dirty="0">
                <a:solidFill>
                  <a:schemeClr val="tx1"/>
                </a:solidFill>
                <a:latin typeface="+mn-ea"/>
                <a:ea typeface="+mn-ea"/>
              </a:rPr>
              <a:t> 문제이다</a:t>
            </a:r>
            <a:r>
              <a:rPr kumimoji="0" lang="en-US" altLang="ko-KR" sz="2000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3.1.2 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가정</a:t>
            </a:r>
          </a:p>
          <a:p>
            <a:pPr marL="914400" lvl="1" indent="-280988">
              <a:lnSpc>
                <a:spcPct val="150000"/>
              </a:lnSpc>
              <a:buFont typeface="+mj-ea"/>
              <a:buAutoNum type="circleNumDbPlain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제품별 국가별 월별 매출의 확률분포를 생성할 수 있다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예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제품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1,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국가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a, 11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월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914400" lvl="1" indent="-280988">
              <a:lnSpc>
                <a:spcPct val="150000"/>
              </a:lnSpc>
              <a:buFont typeface="+mj-ea"/>
              <a:buAutoNum type="circleNumDbPlain"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914400" lvl="1" indent="-280988">
              <a:lnSpc>
                <a:spcPct val="150000"/>
              </a:lnSpc>
              <a:buFont typeface="+mj-ea"/>
              <a:buAutoNum type="circleNumDbPlain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914400" lvl="1" indent="-280988">
              <a:lnSpc>
                <a:spcPct val="150000"/>
              </a:lnSpc>
              <a:buFont typeface="+mj-ea"/>
              <a:buAutoNum type="circleNumDbPlain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914400" lvl="1" indent="-280988">
              <a:lnSpc>
                <a:spcPct val="150000"/>
              </a:lnSpc>
              <a:buFont typeface="+mj-ea"/>
              <a:buAutoNum type="circleNumDbPlain"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914400" lvl="1" indent="-280988">
              <a:lnSpc>
                <a:spcPct val="150000"/>
              </a:lnSpc>
              <a:buFont typeface="+mj-ea"/>
              <a:buAutoNum type="circleNumDbPlain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전월에 발생한 품절수량 중 일부만 다음 달의 수요에 더해진다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비율은 국가별 제품별로 알려져 있다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b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</a:br>
            <a:endParaRPr lang="en-US" altLang="ko-KR" sz="20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F2757C-C1E1-F56C-E023-9C01722B0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64418"/>
              </p:ext>
            </p:extLst>
          </p:nvPr>
        </p:nvGraphicFramePr>
        <p:xfrm>
          <a:off x="3127123" y="3805381"/>
          <a:ext cx="5937753" cy="1496632"/>
        </p:xfrm>
        <a:graphic>
          <a:graphicData uri="http://schemas.openxmlformats.org/drawingml/2006/table">
            <a:tbl>
              <a:tblPr/>
              <a:tblGrid>
                <a:gridCol w="1979251">
                  <a:extLst>
                    <a:ext uri="{9D8B030D-6E8A-4147-A177-3AD203B41FA5}">
                      <a16:colId xmlns:a16="http://schemas.microsoft.com/office/drawing/2014/main" val="1320596099"/>
                    </a:ext>
                  </a:extLst>
                </a:gridCol>
                <a:gridCol w="1979251">
                  <a:extLst>
                    <a:ext uri="{9D8B030D-6E8A-4147-A177-3AD203B41FA5}">
                      <a16:colId xmlns:a16="http://schemas.microsoft.com/office/drawing/2014/main" val="3045993248"/>
                    </a:ext>
                  </a:extLst>
                </a:gridCol>
                <a:gridCol w="1979251">
                  <a:extLst>
                    <a:ext uri="{9D8B030D-6E8A-4147-A177-3AD203B41FA5}">
                      <a16:colId xmlns:a16="http://schemas.microsoft.com/office/drawing/2014/main" val="43494988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발생확률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59473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30%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High Demand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08280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Normal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51197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 Demand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279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0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3.1.2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문제의 가정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계속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신규 국가의 경우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진입 비용이 발생한다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신규 국가의 경우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판매량이 안정화되기까지 일정 시간이 소요된다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모든 제품은 한국에서 생산 후 국가별로 배분한다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제품별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FC, VC, Lead Time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과 생산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Capacity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는 알려져 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제품 원료 수급에 대한 확률분포는 알려져 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재고비용이 알려져 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국가별로 판매 비용과 소비자 가격이 다를 수 있다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제품의 수송비용이나 보관비용은 무시한다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고가 제품으로 가정하며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그 특성상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수송비나 보관비용은 제품 가격 및 마진에 비교하여 상대적으로 무시할 수 있다고 가정한다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.)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특정 국가에서 어떤 제품이 품절되는 경우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다른 국가에 재고가 있으면 발송이 가능하다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인터넷 주문도 가능하다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b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</a:b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모형의 가정</a:t>
            </a:r>
          </a:p>
        </p:txBody>
      </p:sp>
    </p:spTree>
    <p:extLst>
      <p:ext uri="{BB962C8B-B14F-4D97-AF65-F5344CB8AC3E}">
        <p14:creationId xmlns:p14="http://schemas.microsoft.com/office/powerpoint/2010/main" val="99255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2118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3.2.1 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의사결정변수</a:t>
            </a: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제품별 월별 생산량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해외 신규 시장 진입 시점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진입 시점이 없으면 진입 보류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포기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633412" lvl="1">
              <a:lnSpc>
                <a:spcPct val="150000"/>
              </a:lnSpc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3.2.2  Notations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인덱스 정리</a:t>
            </a:r>
            <a:b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</a:b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/>
            </a:pPr>
            <a:endParaRPr lang="ko-KR" altLang="en-US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수식화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F94666-91BA-063E-949F-883881BE3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438" y="3802870"/>
            <a:ext cx="6682154" cy="20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1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2118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3.2.2  Notations(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계속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의사결정변수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종속변수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ko-KR" altLang="en-US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2"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수식화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5893EA-27E4-8EC1-9733-65598F62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438" y="1921234"/>
            <a:ext cx="5796277" cy="14072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E86315-72F2-4161-DA7E-0DD87C732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438" y="4220926"/>
            <a:ext cx="8341736" cy="21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3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배경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-3175"/>
            <a:ext cx="12195175" cy="68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contents"/>
          <p:cNvPicPr>
            <a:picLocks noChangeAspect="1" noChangeArrowheads="1"/>
          </p:cNvPicPr>
          <p:nvPr/>
        </p:nvPicPr>
        <p:blipFill rotWithShape="1"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19841" b="11630"/>
          <a:stretch/>
        </p:blipFill>
        <p:spPr bwMode="auto">
          <a:xfrm>
            <a:off x="4616123" y="259021"/>
            <a:ext cx="2959754" cy="9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492880" y="1487359"/>
            <a:ext cx="4117975" cy="4183768"/>
          </a:xfrm>
          <a:prstGeom prst="rect">
            <a:avLst/>
          </a:prstGeom>
          <a:gradFill rotWithShape="1"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52" name="Picture 4" descr="소스 이미지 보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015" y="3728977"/>
            <a:ext cx="4298485" cy="309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33242" y="1596061"/>
            <a:ext cx="3746500" cy="333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서론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이론적 배경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수학적 모형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알고리즘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향후 계획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395112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2118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3.2.2  Notations(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계속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확률변수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/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기타 종속변수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수식화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99286-631C-321D-E83A-6AB595B9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438" y="1912612"/>
            <a:ext cx="7807569" cy="33706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94DD77-2BE2-0F39-1775-D897CD26C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438" y="5331371"/>
            <a:ext cx="6493485" cy="9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22118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3.2.2  Notations(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계속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1090612" lvl="1" indent="-4572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함수와 계수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수식화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623CF7-1474-731B-5B4B-164811DEE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438" y="1862705"/>
            <a:ext cx="7110816" cy="3824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7C4FEB-A899-F840-8B22-FE28C9D46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438" y="5687366"/>
            <a:ext cx="7110816" cy="7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93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3.2.3 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수학적 모형 </a:t>
            </a: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– Mathematical Formulation</a:t>
            </a:r>
          </a:p>
          <a:p>
            <a:pPr>
              <a:lnSpc>
                <a:spcPct val="150000"/>
              </a:lnSpc>
            </a:pP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r>
              <a:rPr lang="en-US" altLang="ko-KR" sz="2000" b="1" kern="0" dirty="0">
                <a:solidFill>
                  <a:schemeClr val="tx1"/>
                </a:solidFill>
                <a:latin typeface="+mn-ea"/>
              </a:rPr>
              <a:t>  </a:t>
            </a:r>
          </a:p>
          <a:p>
            <a:pPr algn="ctr"/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Max { (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총 판매이익</a:t>
            </a: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) – (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총 </a:t>
            </a: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OC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비용</a:t>
            </a: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) – (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총 생산비</a:t>
            </a: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) – (</a:t>
            </a:r>
            <a:r>
              <a:rPr lang="ko-KR" altLang="en-US" sz="2800" b="1" kern="0" dirty="0">
                <a:solidFill>
                  <a:schemeClr val="tx1"/>
                </a:solidFill>
                <a:latin typeface="+mn-ea"/>
              </a:rPr>
              <a:t>총 </a:t>
            </a:r>
            <a:r>
              <a:rPr lang="ko-KR" altLang="en-US" sz="2800" b="1" kern="0" dirty="0" err="1">
                <a:solidFill>
                  <a:schemeClr val="tx1"/>
                </a:solidFill>
                <a:latin typeface="+mn-ea"/>
              </a:rPr>
              <a:t>재고비</a:t>
            </a:r>
            <a:r>
              <a:rPr lang="en-US" altLang="ko-KR" sz="2800" b="1" kern="0" dirty="0">
                <a:solidFill>
                  <a:schemeClr val="tx1"/>
                </a:solidFill>
                <a:latin typeface="+mn-ea"/>
              </a:rPr>
              <a:t>) }</a:t>
            </a:r>
            <a:endParaRPr kumimoji="0" lang="en-US" altLang="ko-KR" sz="2800" kern="0" dirty="0">
              <a:solidFill>
                <a:schemeClr val="tx1"/>
              </a:solidFill>
              <a:latin typeface="+mn-ea"/>
            </a:endParaRPr>
          </a:p>
          <a:p>
            <a:endParaRPr lang="en-US" altLang="ko-KR" sz="2800" b="1" kern="0" dirty="0">
              <a:solidFill>
                <a:schemeClr val="tx1"/>
              </a:solidFill>
              <a:latin typeface="+mn-ea"/>
            </a:endParaRPr>
          </a:p>
          <a:p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subject to</a:t>
            </a:r>
          </a:p>
          <a:p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</a:t>
            </a:r>
            <a:r>
              <a:rPr lang="ko-KR" altLang="en-US" sz="2000" kern="10" dirty="0" err="1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수식화</a:t>
            </a:r>
            <a:endParaRPr lang="ko-KR" altLang="en-US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EF6342-AF2C-4CDC-63F2-1E77E9A20A3C}"/>
              </a:ext>
            </a:extLst>
          </p:cNvPr>
          <p:cNvSpPr/>
          <p:nvPr/>
        </p:nvSpPr>
        <p:spPr>
          <a:xfrm>
            <a:off x="397164" y="1754136"/>
            <a:ext cx="11369963" cy="126646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DF38D5-9D09-4DB7-A592-60D84B6B66EE}"/>
              </a:ext>
            </a:extLst>
          </p:cNvPr>
          <p:cNvCxnSpPr>
            <a:cxnSpLocks/>
          </p:cNvCxnSpPr>
          <p:nvPr/>
        </p:nvCxnSpPr>
        <p:spPr>
          <a:xfrm>
            <a:off x="2532197" y="2630187"/>
            <a:ext cx="15569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44D577-66C3-44D6-8F5B-1AD5FF7D32CD}"/>
              </a:ext>
            </a:extLst>
          </p:cNvPr>
          <p:cNvSpPr txBox="1"/>
          <p:nvPr/>
        </p:nvSpPr>
        <p:spPr>
          <a:xfrm>
            <a:off x="2411151" y="2625396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단위이익 </a:t>
            </a:r>
            <a:r>
              <a:rPr lang="en-US" altLang="ko-KR" sz="1400" dirty="0">
                <a:solidFill>
                  <a:srgbClr val="FF0000"/>
                </a:solidFill>
              </a:rPr>
              <a:t>X </a:t>
            </a:r>
            <a:r>
              <a:rPr lang="ko-KR" altLang="en-US" sz="1400" dirty="0">
                <a:solidFill>
                  <a:srgbClr val="FF0000"/>
                </a:solidFill>
              </a:rPr>
              <a:t>판매수량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D5B0BE4-857A-4DC4-8166-54D7D708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8" y="3773091"/>
            <a:ext cx="7015998" cy="2430321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658716-7C9B-446E-8C2B-6FA2316EA1B1}"/>
              </a:ext>
            </a:extLst>
          </p:cNvPr>
          <p:cNvCxnSpPr>
            <a:cxnSpLocks/>
          </p:cNvCxnSpPr>
          <p:nvPr/>
        </p:nvCxnSpPr>
        <p:spPr>
          <a:xfrm>
            <a:off x="5182929" y="2630187"/>
            <a:ext cx="1312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A4AD55-3FE5-43CE-8304-2E20B652A612}"/>
              </a:ext>
            </a:extLst>
          </p:cNvPr>
          <p:cNvSpPr txBox="1"/>
          <p:nvPr/>
        </p:nvSpPr>
        <p:spPr>
          <a:xfrm>
            <a:off x="5113253" y="2625396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국가별 간접비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9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3</a:t>
            </a:r>
            <a:r>
              <a:rPr lang="ko-KR" altLang="en-US" sz="1600" b="1" i="1" dirty="0">
                <a:solidFill>
                  <a:schemeClr val="bg1"/>
                </a:solidFill>
              </a:rPr>
              <a:t>장 수학적 모델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subject to(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계속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endParaRPr kumimoji="0" lang="en-US" altLang="ko-KR" sz="2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72947"/>
            <a:ext cx="2244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3.2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문제의 </a:t>
            </a:r>
            <a:r>
              <a:rPr lang="ko-KR" altLang="en-US" sz="2000" kern="10" dirty="0" err="1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수식화</a:t>
            </a:r>
            <a:endParaRPr lang="ko-KR" altLang="en-US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B2AA79-14D0-4E93-B5BD-BE9C1CD5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8" y="1431160"/>
            <a:ext cx="6804194" cy="35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0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7" y="3780160"/>
            <a:ext cx="5414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개발 계획</a:t>
            </a:r>
          </a:p>
        </p:txBody>
      </p:sp>
    </p:spTree>
    <p:extLst>
      <p:ext uri="{BB962C8B-B14F-4D97-AF65-F5344CB8AC3E}">
        <p14:creationId xmlns:p14="http://schemas.microsoft.com/office/powerpoint/2010/main" val="348241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4</a:t>
            </a:r>
            <a:r>
              <a:rPr lang="ko-KR" altLang="en-US" sz="1600" b="1" i="1" dirty="0">
                <a:solidFill>
                  <a:schemeClr val="bg1"/>
                </a:solidFill>
              </a:rPr>
              <a:t>장 알고리즘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ysClr val="windowText" lastClr="000000"/>
                </a:solidFill>
                <a:latin typeface="+mn-ea"/>
              </a:rPr>
              <a:t>4.1 </a:t>
            </a:r>
            <a:r>
              <a:rPr lang="ko-KR" altLang="en-US" sz="2000" b="1" kern="0" dirty="0">
                <a:solidFill>
                  <a:sysClr val="windowText" lastClr="000000"/>
                </a:solidFill>
                <a:latin typeface="+mn-ea"/>
              </a:rPr>
              <a:t>알고리즘 개발 계획</a:t>
            </a:r>
            <a:endParaRPr lang="en-US" altLang="ko-KR" sz="2000" b="1" kern="0" dirty="0">
              <a:solidFill>
                <a:sysClr val="windowText" lastClr="000000"/>
              </a:solidFill>
              <a:latin typeface="+mn-ea"/>
            </a:endParaRPr>
          </a:p>
          <a:p>
            <a:pPr marL="457200" lvl="0" indent="-457200" latinLnBrk="0">
              <a:buFont typeface="+mj-lt"/>
              <a:buAutoNum type="arabicPeriod"/>
              <a:defRPr/>
            </a:pP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 marL="457200" lvl="0" indent="-457200" latinLnBrk="0">
              <a:buFont typeface="+mj-lt"/>
              <a:buAutoNum type="arabicPeriod"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신규 시장 진출 여부가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0-1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변수이므로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불확실성이 없다 하더라도 최적해를 찾는 데 시간이 많이 걸림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(NP-Hard)</a:t>
            </a:r>
            <a:br>
              <a:rPr lang="en-US" altLang="ko-KR" sz="2000" kern="0" dirty="0">
                <a:solidFill>
                  <a:schemeClr val="tx1"/>
                </a:solidFill>
                <a:latin typeface="+mn-ea"/>
              </a:rPr>
            </a:b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따라서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최적해 기법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(Exact Solution Procedure)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보다는 </a:t>
            </a:r>
            <a:r>
              <a:rPr lang="ko-KR" altLang="en-US" sz="2000" u="sng" kern="0" dirty="0">
                <a:solidFill>
                  <a:srgbClr val="FF0000"/>
                </a:solidFill>
                <a:latin typeface="+mn-ea"/>
              </a:rPr>
              <a:t>휴리스틱</a:t>
            </a:r>
            <a:r>
              <a:rPr lang="en-US" altLang="ko-KR" sz="2000" u="sng" kern="0" dirty="0">
                <a:solidFill>
                  <a:srgbClr val="FF0000"/>
                </a:solidFill>
                <a:latin typeface="+mn-ea"/>
              </a:rPr>
              <a:t>(Heuristic Procedure)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기법을 개발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사용하고자 함</a:t>
            </a: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L="457200" lvl="0" indent="-457200" latinLnBrk="0">
              <a:buFont typeface="+mj-lt"/>
              <a:buAutoNum type="arabicPeriod"/>
              <a:defRPr/>
            </a:pPr>
            <a:endParaRPr lang="en-US" altLang="ko-KR" sz="2000" kern="0" dirty="0">
              <a:solidFill>
                <a:schemeClr val="tx1"/>
              </a:solidFill>
              <a:latin typeface="+mn-ea"/>
            </a:endParaRPr>
          </a:p>
          <a:p>
            <a:pPr marL="457200" lvl="0" indent="-457200" latinLnBrk="0">
              <a:buFont typeface="+mj-lt"/>
              <a:buAutoNum type="arabicPeriod"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원료수급과 수요예측의 </a:t>
            </a:r>
            <a:r>
              <a:rPr lang="ko-KR" altLang="en-US" sz="2000" kern="0" dirty="0">
                <a:solidFill>
                  <a:srgbClr val="0000FF"/>
                </a:solidFill>
                <a:latin typeface="+mn-ea"/>
              </a:rPr>
              <a:t>불확실성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sz="2000" u="sng" kern="0" dirty="0">
                <a:solidFill>
                  <a:srgbClr val="FF0000"/>
                </a:solidFill>
                <a:latin typeface="+mn-ea"/>
              </a:rPr>
              <a:t>시뮬레이션</a:t>
            </a:r>
            <a:r>
              <a:rPr lang="en-US" altLang="ko-KR" sz="2000" u="sng" kern="0" dirty="0">
                <a:solidFill>
                  <a:srgbClr val="FF0000"/>
                </a:solidFill>
                <a:latin typeface="+mn-ea"/>
              </a:rPr>
              <a:t>(Simulation)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기법을 이용하여 추정하고자 함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lvl="0" indent="-457200" latinLnBrk="0">
              <a:buFont typeface="+mj-lt"/>
              <a:buAutoNum type="arabicPeriod"/>
              <a:defRPr/>
            </a:pPr>
            <a:endParaRPr lang="ko-KR" altLang="en-US" sz="2000" kern="0" dirty="0">
              <a:solidFill>
                <a:schemeClr val="tx1"/>
              </a:solidFill>
              <a:latin typeface="+mn-ea"/>
            </a:endParaRPr>
          </a:p>
          <a:p>
            <a:pPr marL="457200" lvl="0" indent="-457200" latinLnBrk="0">
              <a:buFont typeface="+mj-lt"/>
              <a:buAutoNum type="arabicPeriod"/>
              <a:defRPr/>
            </a:pP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시뮬레이션 기법 개발</a:t>
            </a:r>
            <a:br>
              <a:rPr lang="en-US" altLang="ko-KR" sz="2000" kern="0" dirty="0">
                <a:solidFill>
                  <a:schemeClr val="tx1"/>
                </a:solidFill>
                <a:latin typeface="+mn-ea"/>
              </a:rPr>
            </a:b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Step 1. </a:t>
            </a:r>
            <a:r>
              <a:rPr lang="ko-KR" altLang="en-US" sz="2000" b="1" u="sng" kern="0" dirty="0">
                <a:solidFill>
                  <a:srgbClr val="FF0000"/>
                </a:solidFill>
                <a:latin typeface="+mn-ea"/>
              </a:rPr>
              <a:t>다양한 시나리오를 생성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하나의 시나리오는 확정적 모형이 됨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lvl="1" latinLnBrk="0">
              <a:defRPr/>
            </a:pP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Step 2. </a:t>
            </a:r>
            <a:r>
              <a:rPr lang="ko-KR" altLang="en-US" sz="2000" b="1" u="sng" kern="0" dirty="0">
                <a:solidFill>
                  <a:srgbClr val="FF0000"/>
                </a:solidFill>
                <a:latin typeface="+mn-ea"/>
              </a:rPr>
              <a:t>시나리오마다 휴리스틱으로 해를 찾음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chemeClr val="tx1"/>
                </a:solidFill>
                <a:latin typeface="+mn-ea"/>
              </a:rPr>
              <a:t>시나리오가 다르므로 해 값들도 다를 수 있다</a:t>
            </a: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.)</a:t>
            </a:r>
          </a:p>
          <a:p>
            <a:pPr lvl="1" latinLnBrk="0">
              <a:defRPr/>
            </a:pPr>
            <a:r>
              <a:rPr lang="en-US" altLang="ko-KR" sz="2000" kern="0" dirty="0">
                <a:solidFill>
                  <a:schemeClr val="tx1"/>
                </a:solidFill>
                <a:latin typeface="+mn-ea"/>
              </a:rPr>
              <a:t>Step 3. </a:t>
            </a:r>
            <a:r>
              <a:rPr lang="ko-KR" altLang="en-US" sz="2000" b="1" u="sng" kern="0" dirty="0">
                <a:solidFill>
                  <a:srgbClr val="FF0000"/>
                </a:solidFill>
                <a:latin typeface="+mn-ea"/>
              </a:rPr>
              <a:t>해 값의 분포를 통해 진출의 타당성 및 리스크 측정</a:t>
            </a:r>
            <a:endParaRPr lang="en-US" altLang="ko-KR" sz="2000" b="1" u="sng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72947"/>
            <a:ext cx="2842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개발 계획</a:t>
            </a:r>
            <a:endParaRPr lang="en-US" altLang="ko-KR" sz="2000" kern="10" dirty="0">
              <a:solidFill>
                <a:schemeClr val="bg1"/>
              </a:solidFill>
              <a:effectLst>
                <a:outerShdw dist="28398" dir="3806097" algn="ctr" rotWithShape="0">
                  <a:schemeClr val="tx1">
                    <a:alpha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531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계획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62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FC3E42-BCCC-4E05-BEF5-BDCEF0EB0599}"/>
              </a:ext>
            </a:extLst>
          </p:cNvPr>
          <p:cNvGrpSpPr/>
          <p:nvPr/>
        </p:nvGrpSpPr>
        <p:grpSpPr>
          <a:xfrm>
            <a:off x="1332879" y="1332071"/>
            <a:ext cx="9979646" cy="1152000"/>
            <a:chOff x="1332879" y="1332071"/>
            <a:chExt cx="9979646" cy="115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41BA8C-71A6-45BA-A511-BD385E8248C7}"/>
                </a:ext>
              </a:extLst>
            </p:cNvPr>
            <p:cNvSpPr/>
            <p:nvPr/>
          </p:nvSpPr>
          <p:spPr>
            <a:xfrm>
              <a:off x="1332879" y="1332071"/>
              <a:ext cx="9979646" cy="115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연구 내용</a:t>
              </a:r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과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가정 및 이론적 배경</a:t>
              </a:r>
              <a:r>
                <a:rPr lang="en-US" altLang="ko-KR" sz="2800" b="1" u="sng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보완</a:t>
              </a:r>
            </a:p>
          </p:txBody>
        </p:sp>
        <p:sp>
          <p:nvSpPr>
            <p:cNvPr id="8" name="자유형 31">
              <a:extLst>
                <a:ext uri="{FF2B5EF4-FFF2-40B4-BE49-F238E27FC236}">
                  <a16:creationId xmlns:a16="http://schemas.microsoft.com/office/drawing/2014/main" id="{84C4ADA6-90FA-4B24-AA9C-2148E5E34630}"/>
                </a:ext>
              </a:extLst>
            </p:cNvPr>
            <p:cNvSpPr/>
            <p:nvPr/>
          </p:nvSpPr>
          <p:spPr>
            <a:xfrm>
              <a:off x="1332880" y="1332071"/>
              <a:ext cx="1542295" cy="1152000"/>
            </a:xfrm>
            <a:custGeom>
              <a:avLst/>
              <a:gdLst>
                <a:gd name="connsiteX0" fmla="*/ 0 w 1235547"/>
                <a:gd name="connsiteY0" fmla="*/ 0 h 1150374"/>
                <a:gd name="connsiteX1" fmla="*/ 530943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235547"/>
                <a:gd name="connsiteY0" fmla="*/ 0 h 1150374"/>
                <a:gd name="connsiteX1" fmla="*/ 776244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017502"/>
                <a:gd name="connsiteY0" fmla="*/ 0 h 1169424"/>
                <a:gd name="connsiteX1" fmla="*/ 776244 w 1017502"/>
                <a:gd name="connsiteY1" fmla="*/ 0 h 1169424"/>
                <a:gd name="connsiteX2" fmla="*/ 1017502 w 1017502"/>
                <a:gd name="connsiteY2" fmla="*/ 1169424 h 1169424"/>
                <a:gd name="connsiteX3" fmla="*/ 0 w 1017502"/>
                <a:gd name="connsiteY3" fmla="*/ 1150374 h 1169424"/>
                <a:gd name="connsiteX4" fmla="*/ 0 w 1017502"/>
                <a:gd name="connsiteY4" fmla="*/ 0 h 1169424"/>
                <a:gd name="connsiteX0" fmla="*/ 0 w 1025679"/>
                <a:gd name="connsiteY0" fmla="*/ 0 h 1150374"/>
                <a:gd name="connsiteX1" fmla="*/ 776244 w 1025679"/>
                <a:gd name="connsiteY1" fmla="*/ 0 h 1150374"/>
                <a:gd name="connsiteX2" fmla="*/ 1025679 w 1025679"/>
                <a:gd name="connsiteY2" fmla="*/ 1145612 h 1150374"/>
                <a:gd name="connsiteX3" fmla="*/ 0 w 1025679"/>
                <a:gd name="connsiteY3" fmla="*/ 1150374 h 1150374"/>
                <a:gd name="connsiteX4" fmla="*/ 0 w 1025679"/>
                <a:gd name="connsiteY4" fmla="*/ 0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5679" h="1150374">
                  <a:moveTo>
                    <a:pt x="0" y="0"/>
                  </a:moveTo>
                  <a:lnTo>
                    <a:pt x="776244" y="0"/>
                  </a:lnTo>
                  <a:lnTo>
                    <a:pt x="1025679" y="1145612"/>
                  </a:lnTo>
                  <a:lnTo>
                    <a:pt x="0" y="1150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806FC9-AEB9-4004-9ED0-2F944F3D8635}"/>
                </a:ext>
              </a:extLst>
            </p:cNvPr>
            <p:cNvSpPr txBox="1"/>
            <p:nvPr/>
          </p:nvSpPr>
          <p:spPr>
            <a:xfrm>
              <a:off x="1550694" y="1522807"/>
              <a:ext cx="630531" cy="7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44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EB93AD-79E8-4E6D-9677-FAD56719EFC4}"/>
              </a:ext>
            </a:extLst>
          </p:cNvPr>
          <p:cNvGrpSpPr/>
          <p:nvPr/>
        </p:nvGrpSpPr>
        <p:grpSpPr>
          <a:xfrm>
            <a:off x="1332879" y="3119523"/>
            <a:ext cx="9979646" cy="1152000"/>
            <a:chOff x="1332879" y="3119523"/>
            <a:chExt cx="9979646" cy="1152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200FB9-48DF-49CC-98C5-DB93A72F646F}"/>
                </a:ext>
              </a:extLst>
            </p:cNvPr>
            <p:cNvSpPr/>
            <p:nvPr/>
          </p:nvSpPr>
          <p:spPr>
            <a:xfrm>
              <a:off x="1332879" y="3119523"/>
              <a:ext cx="9979646" cy="115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수학적 모델에 대한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알고리즘 개발</a:t>
              </a:r>
            </a:p>
          </p:txBody>
        </p:sp>
        <p:sp>
          <p:nvSpPr>
            <p:cNvPr id="11" name="자유형 91">
              <a:extLst>
                <a:ext uri="{FF2B5EF4-FFF2-40B4-BE49-F238E27FC236}">
                  <a16:creationId xmlns:a16="http://schemas.microsoft.com/office/drawing/2014/main" id="{C9DCC160-A09D-456E-A316-6723B77AAF03}"/>
                </a:ext>
              </a:extLst>
            </p:cNvPr>
            <p:cNvSpPr/>
            <p:nvPr/>
          </p:nvSpPr>
          <p:spPr>
            <a:xfrm>
              <a:off x="1332880" y="3119523"/>
              <a:ext cx="1542295" cy="1152000"/>
            </a:xfrm>
            <a:custGeom>
              <a:avLst/>
              <a:gdLst>
                <a:gd name="connsiteX0" fmla="*/ 0 w 1235547"/>
                <a:gd name="connsiteY0" fmla="*/ 0 h 1150374"/>
                <a:gd name="connsiteX1" fmla="*/ 530943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235547"/>
                <a:gd name="connsiteY0" fmla="*/ 0 h 1150374"/>
                <a:gd name="connsiteX1" fmla="*/ 776244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017502"/>
                <a:gd name="connsiteY0" fmla="*/ 0 h 1169424"/>
                <a:gd name="connsiteX1" fmla="*/ 776244 w 1017502"/>
                <a:gd name="connsiteY1" fmla="*/ 0 h 1169424"/>
                <a:gd name="connsiteX2" fmla="*/ 1017502 w 1017502"/>
                <a:gd name="connsiteY2" fmla="*/ 1169424 h 1169424"/>
                <a:gd name="connsiteX3" fmla="*/ 0 w 1017502"/>
                <a:gd name="connsiteY3" fmla="*/ 1150374 h 1169424"/>
                <a:gd name="connsiteX4" fmla="*/ 0 w 1017502"/>
                <a:gd name="connsiteY4" fmla="*/ 0 h 1169424"/>
                <a:gd name="connsiteX0" fmla="*/ 0 w 1025679"/>
                <a:gd name="connsiteY0" fmla="*/ 0 h 1150374"/>
                <a:gd name="connsiteX1" fmla="*/ 776244 w 1025679"/>
                <a:gd name="connsiteY1" fmla="*/ 0 h 1150374"/>
                <a:gd name="connsiteX2" fmla="*/ 1025679 w 1025679"/>
                <a:gd name="connsiteY2" fmla="*/ 1145612 h 1150374"/>
                <a:gd name="connsiteX3" fmla="*/ 0 w 1025679"/>
                <a:gd name="connsiteY3" fmla="*/ 1150374 h 1150374"/>
                <a:gd name="connsiteX4" fmla="*/ 0 w 1025679"/>
                <a:gd name="connsiteY4" fmla="*/ 0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5679" h="1150374">
                  <a:moveTo>
                    <a:pt x="0" y="0"/>
                  </a:moveTo>
                  <a:lnTo>
                    <a:pt x="776244" y="0"/>
                  </a:lnTo>
                  <a:lnTo>
                    <a:pt x="1025679" y="1145612"/>
                  </a:lnTo>
                  <a:lnTo>
                    <a:pt x="0" y="1150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20A37F-65C1-4C9C-873C-4FFE28C5C62E}"/>
                </a:ext>
              </a:extLst>
            </p:cNvPr>
            <p:cNvSpPr txBox="1"/>
            <p:nvPr/>
          </p:nvSpPr>
          <p:spPr>
            <a:xfrm>
              <a:off x="1550694" y="3310259"/>
              <a:ext cx="630531" cy="7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44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3F820EC-6BDF-43E6-B7CF-B06F55550039}"/>
              </a:ext>
            </a:extLst>
          </p:cNvPr>
          <p:cNvGrpSpPr/>
          <p:nvPr/>
        </p:nvGrpSpPr>
        <p:grpSpPr>
          <a:xfrm>
            <a:off x="1332879" y="4906975"/>
            <a:ext cx="9979646" cy="1152000"/>
            <a:chOff x="1332879" y="4906975"/>
            <a:chExt cx="9979646" cy="1152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755225-565F-45BD-88F2-B54B79ECE4C6}"/>
                </a:ext>
              </a:extLst>
            </p:cNvPr>
            <p:cNvSpPr/>
            <p:nvPr/>
          </p:nvSpPr>
          <p:spPr>
            <a:xfrm>
              <a:off x="1332879" y="4906975"/>
              <a:ext cx="9979646" cy="1152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알고리즘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프로그래밍</a:t>
              </a:r>
              <a:r>
                <a:rPr lang="ko-KR" altLang="en-US" sz="2800" b="1" dirty="0">
                  <a:solidFill>
                    <a:schemeClr val="tx1"/>
                  </a:solidFill>
                  <a:latin typeface="+mn-ea"/>
                </a:rPr>
                <a:t> 및 </a:t>
              </a:r>
              <a:r>
                <a:rPr lang="ko-KR" altLang="en-US" sz="2800" b="1" u="sng" dirty="0">
                  <a:solidFill>
                    <a:schemeClr val="tx1"/>
                  </a:solidFill>
                  <a:latin typeface="+mn-ea"/>
                </a:rPr>
                <a:t>검증</a:t>
              </a:r>
            </a:p>
          </p:txBody>
        </p:sp>
        <p:sp>
          <p:nvSpPr>
            <p:cNvPr id="16" name="자유형 105">
              <a:extLst>
                <a:ext uri="{FF2B5EF4-FFF2-40B4-BE49-F238E27FC236}">
                  <a16:creationId xmlns:a16="http://schemas.microsoft.com/office/drawing/2014/main" id="{E52148E8-1097-4C37-AEB8-E4CA6C0AFBD7}"/>
                </a:ext>
              </a:extLst>
            </p:cNvPr>
            <p:cNvSpPr/>
            <p:nvPr/>
          </p:nvSpPr>
          <p:spPr>
            <a:xfrm>
              <a:off x="1332880" y="4906975"/>
              <a:ext cx="1542295" cy="1152000"/>
            </a:xfrm>
            <a:custGeom>
              <a:avLst/>
              <a:gdLst>
                <a:gd name="connsiteX0" fmla="*/ 0 w 1235547"/>
                <a:gd name="connsiteY0" fmla="*/ 0 h 1150374"/>
                <a:gd name="connsiteX1" fmla="*/ 530943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235547"/>
                <a:gd name="connsiteY0" fmla="*/ 0 h 1150374"/>
                <a:gd name="connsiteX1" fmla="*/ 776244 w 1235547"/>
                <a:gd name="connsiteY1" fmla="*/ 0 h 1150374"/>
                <a:gd name="connsiteX2" fmla="*/ 1235547 w 1235547"/>
                <a:gd name="connsiteY2" fmla="*/ 1150374 h 1150374"/>
                <a:gd name="connsiteX3" fmla="*/ 0 w 1235547"/>
                <a:gd name="connsiteY3" fmla="*/ 1150374 h 1150374"/>
                <a:gd name="connsiteX4" fmla="*/ 0 w 1235547"/>
                <a:gd name="connsiteY4" fmla="*/ 0 h 1150374"/>
                <a:gd name="connsiteX0" fmla="*/ 0 w 1017502"/>
                <a:gd name="connsiteY0" fmla="*/ 0 h 1169424"/>
                <a:gd name="connsiteX1" fmla="*/ 776244 w 1017502"/>
                <a:gd name="connsiteY1" fmla="*/ 0 h 1169424"/>
                <a:gd name="connsiteX2" fmla="*/ 1017502 w 1017502"/>
                <a:gd name="connsiteY2" fmla="*/ 1169424 h 1169424"/>
                <a:gd name="connsiteX3" fmla="*/ 0 w 1017502"/>
                <a:gd name="connsiteY3" fmla="*/ 1150374 h 1169424"/>
                <a:gd name="connsiteX4" fmla="*/ 0 w 1017502"/>
                <a:gd name="connsiteY4" fmla="*/ 0 h 1169424"/>
                <a:gd name="connsiteX0" fmla="*/ 0 w 1025679"/>
                <a:gd name="connsiteY0" fmla="*/ 0 h 1150374"/>
                <a:gd name="connsiteX1" fmla="*/ 776244 w 1025679"/>
                <a:gd name="connsiteY1" fmla="*/ 0 h 1150374"/>
                <a:gd name="connsiteX2" fmla="*/ 1025679 w 1025679"/>
                <a:gd name="connsiteY2" fmla="*/ 1145612 h 1150374"/>
                <a:gd name="connsiteX3" fmla="*/ 0 w 1025679"/>
                <a:gd name="connsiteY3" fmla="*/ 1150374 h 1150374"/>
                <a:gd name="connsiteX4" fmla="*/ 0 w 1025679"/>
                <a:gd name="connsiteY4" fmla="*/ 0 h 115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5679" h="1150374">
                  <a:moveTo>
                    <a:pt x="0" y="0"/>
                  </a:moveTo>
                  <a:lnTo>
                    <a:pt x="776244" y="0"/>
                  </a:lnTo>
                  <a:lnTo>
                    <a:pt x="1025679" y="1145612"/>
                  </a:lnTo>
                  <a:lnTo>
                    <a:pt x="0" y="1150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935198-61CA-4EDD-940C-06A2900A7219}"/>
                </a:ext>
              </a:extLst>
            </p:cNvPr>
            <p:cNvSpPr txBox="1"/>
            <p:nvPr/>
          </p:nvSpPr>
          <p:spPr>
            <a:xfrm>
              <a:off x="1546748" y="5097711"/>
              <a:ext cx="630531" cy="77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4400" b="1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5</a:t>
            </a:r>
            <a:r>
              <a:rPr lang="ko-KR" altLang="en-US" sz="1600" b="1" i="1" dirty="0">
                <a:solidFill>
                  <a:schemeClr val="bg1"/>
                </a:solidFill>
              </a:rPr>
              <a:t>장 </a:t>
            </a:r>
            <a:r>
              <a:rPr lang="ko-KR" altLang="en-US" sz="1600" b="1" i="1" dirty="0" err="1">
                <a:solidFill>
                  <a:schemeClr val="bg1"/>
                </a:solidFill>
              </a:rPr>
              <a:t>향후계획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38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33515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참고문헌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205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국내 문헌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안유찬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김정환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&amp;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한지훈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(2020).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이산화탄소 원료 공급의 불확실성을 고려한 미세조류 기반 바이오 디젤 공급 네트워크 최적화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화학공학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58(3), 396-407.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안태호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(1998).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제약을 고려하여 기간 단축이 가능한 복수의 양식을 지닌 단일 프로젝트 일정 문제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자원 가용량이 시간에 따라 변하는 경우의 휴리스틱 해법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한국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OA</a:t>
            </a:r>
            <a:r>
              <a:rPr lang="ko-KR" altLang="en-US" sz="1800" dirty="0" err="1">
                <a:solidFill>
                  <a:schemeClr val="tx1"/>
                </a:solidFill>
                <a:latin typeface="+mn-ea"/>
                <a:ea typeface="+mn-ea"/>
              </a:rPr>
              <a:t>학회지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, 3(4), 154-163.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</a:p>
          <a:p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Alonso-Ayuso, A., Escudero, L. F., Garìn, A., Ortuño, M. T., &amp; Pérez, G. (2003). An approach for strategic supply chain planning under uncertainty based on stochastic 0-1 programming.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Journal of Global Optimization, 26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(1), 97-124.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Bowman, E. H. (1959). The schedule-sequencing problem. Operations Research, 7(5), 621-624.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Debels, D., &amp; Vanhoucke, M. (2007). A decomposition-based genetic algorithm for the resource-constrained project-scheduling problem.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Operations Research, 55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(3), 457-469.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Goh, M., Lim, J. Y., &amp; Meng, F. (2007). A stochastic model for risk management in global supply chain networks.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European Journal of Operational Research, 182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(1), 164-173.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altLang="ko-KR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632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5712885" y="6553201"/>
            <a:ext cx="732367" cy="404813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C0C8-75CE-4794-A433-09EE6AFA4C6F}" type="slidenum">
              <a:rPr kumimoji="1" lang="en-US" altLang="ko-KR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1" lang="en-US" altLang="ko-KR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4205289" y="1725614"/>
            <a:ext cx="3983037" cy="9525"/>
          </a:xfrm>
          <a:prstGeom prst="line">
            <a:avLst/>
          </a:prstGeom>
          <a:noFill/>
          <a:ln w="19050">
            <a:solidFill>
              <a:srgbClr val="4F7FC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387" name="Picture 3" descr="간지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0" y="-1"/>
            <a:ext cx="12192000" cy="381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8355" y="1158501"/>
            <a:ext cx="407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28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</a:t>
            </a:r>
            <a:r>
              <a:rPr kumimoji="1" lang="en-US" altLang="ko-KR" sz="9600" b="1" i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18681" y="2971804"/>
            <a:ext cx="1657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600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서론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3585882"/>
            <a:ext cx="12192000" cy="3300694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248818" y="3780160"/>
            <a:ext cx="42759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195263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 및 목적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내용</a:t>
            </a:r>
            <a:endParaRPr lang="en-US" altLang="ko-KR" b="1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b="1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방법</a:t>
            </a:r>
          </a:p>
        </p:txBody>
      </p:sp>
    </p:spTree>
    <p:extLst>
      <p:ext uri="{BB962C8B-B14F-4D97-AF65-F5344CB8AC3E}">
        <p14:creationId xmlns:p14="http://schemas.microsoft.com/office/powerpoint/2010/main" val="119073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Guillaume, R., Thierry, C., &amp; Zieliński, P. (2013, April). Robust production plan with periodic order quantity under uncertain cumulative demands. In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2013 10th IEEE INTERNATIONAL CONFERENCE ON NETWORKING, SENSING AND CONTROL (ICNSC)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 (294-299). IEEE.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Gupta, A., Maranas, C. D., &amp; McDonald, C. M. (2000). Mid-term supply chain planning under demand uncertainty: customer demand satisfaction and inventory management.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Computers &amp; Chemical Engineering, 24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(12), 2613-2621.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Higle, J. L. (2005). Stochastic programming: optimization when uncertainty matters.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In Emerging theory, methods, and applications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 (30-53). Informs.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Kim, J., Lee, Y., &amp; Moon, I. (2008). Optimization of a hydrogen supply chain under demand uncertainty.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International Journal of Hydrogen Energy, 33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(18), 4715-4729.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Kolisch, R., &amp; Drexl, A. (1997). Local search for nonpreemptive multi-mode resource-constrained project scheduling.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 IIE transactions, 29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(11), 987-999.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Nudtasomboon, N., &amp; Randhawa, S. U. (1997). Resource-Constrained Project Scheduling With Renewable And Non-Renewable Resources And Time-Resource Tradeoffs. 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Computers and Industrial Engineering, 32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(1), 227-242.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Özdamar, L., &amp; Ulusoy, G. (1994). A local constraint based analysis approach to project scheduling under general resource constraints.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European Journal of Operational Research, 79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(2), 287-298.</a:t>
            </a:r>
          </a:p>
        </p:txBody>
      </p:sp>
    </p:spTree>
    <p:extLst>
      <p:ext uri="{BB962C8B-B14F-4D97-AF65-F5344CB8AC3E}">
        <p14:creationId xmlns:p14="http://schemas.microsoft.com/office/powerpoint/2010/main" val="2948286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i="1" dirty="0">
                <a:solidFill>
                  <a:schemeClr val="bg1"/>
                </a:solidFill>
              </a:rPr>
              <a:t>참고문헌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해외 문헌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](</a:t>
            </a:r>
            <a:r>
              <a:rPr lang="ko-KR" altLang="en-US" sz="1800" dirty="0">
                <a:solidFill>
                  <a:schemeClr val="tx1"/>
                </a:solidFill>
                <a:latin typeface="+mn-ea"/>
                <a:ea typeface="+mn-ea"/>
              </a:rPr>
              <a:t>계속</a:t>
            </a:r>
            <a:r>
              <a:rPr lang="en-US" altLang="ko-KR" sz="1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Patterson, J. H., &amp; Roth, G. (1976). Scheduling a project under multiple resource constraints: a zero-one approach.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AIIE Transactions, 8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(4), 449-456.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Patterson, J. H., Slowinski, R., Talbot, F. B., &amp; Weglarz, J. (1990). Computational experience with a backtracking algorithm for solving a general class of precedence and resource constrained scheduling problems. </a:t>
            </a:r>
            <a:r>
              <a:rPr lang="lt-LT" altLang="ko-KR" sz="1800" i="1" dirty="0">
                <a:solidFill>
                  <a:schemeClr val="tx1"/>
                </a:solidFill>
                <a:latin typeface="+mn-ea"/>
                <a:ea typeface="+mn-ea"/>
              </a:rPr>
              <a:t>European Journal of Operational Research, 49</a:t>
            </a: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(1), 68-79.</a:t>
            </a:r>
            <a:endParaRPr lang="en-US" altLang="ko-KR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Taha, H. A. (2011). Operations research: an introduction (Vol. 790). Upper Saddle River, NJ, USA: Pearson/Prentice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Wagner, H. (1959). An integer programming model for machine scheduling. Naval Research Logistics Quarterly, 6(1), 131-140.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Yu, J., Lee, I. B., Han, J., &amp; Ahn, Y. (2020). Stochastic approach to optimize the supply chain network of microalga-derived biodiesel under uncertain diesel demand. Journal of Chemical Engineering of Japan, 53(1), 24-35.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altLang="ko-KR" sz="1800" dirty="0">
                <a:solidFill>
                  <a:schemeClr val="tx1"/>
                </a:solidFill>
                <a:latin typeface="+mn-ea"/>
                <a:ea typeface="+mn-ea"/>
              </a:rPr>
              <a:t>Zhang, H., Jiang, Z., &amp; Guo, C. (2007). Simulation based real-time scheduling method for dispatching and rework control of semiconductor manufacturing system. In 2007 IEEE International Conference on Systems, Man and Cybernetics (2901-2905). IEEE.</a:t>
            </a:r>
          </a:p>
        </p:txBody>
      </p:sp>
    </p:spTree>
    <p:extLst>
      <p:ext uri="{BB962C8B-B14F-4D97-AF65-F5344CB8AC3E}">
        <p14:creationId xmlns:p14="http://schemas.microsoft.com/office/powerpoint/2010/main" val="2083331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F2B0AF-990D-4077-B37D-84B106214F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/>
              <a:t>경청해 주셔서 감사 합니다</a:t>
            </a:r>
            <a:r>
              <a:rPr lang="en-US" altLang="ko-KR" sz="4800" b="1" dirty="0"/>
              <a:t>.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818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현대의 비즈니스는 산업환경의 변화와 글로벌 환경의 영향에 따라 점점 더 경쟁적으로 발전해 왔으며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향후 미래의 비즈니스 또한 그러할 것으로 예상된다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이러한 시대에 있어서 해외 시장의 진출은 기업의 발전을 위해 요구되는 사항 중 하나이기도 하다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그러나 해외 시장으로의 신규 진출은 해당 국가의 </a:t>
            </a:r>
            <a:r>
              <a:rPr kumimoji="0" lang="ko-KR" altLang="en-US" sz="2000" kern="0" dirty="0">
                <a:solidFill>
                  <a:srgbClr val="FF0000"/>
                </a:solidFill>
                <a:latin typeface="+mn-ea"/>
                <a:ea typeface="+mn-ea"/>
              </a:rPr>
              <a:t>시장 특성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예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: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하람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-Haram-)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을 고려하여야 한다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이를 포함하여 해외 신규시장 진출을 고려하는 기업의 경우 진출을 위한 전반적인 </a:t>
            </a:r>
            <a:r>
              <a:rPr kumimoji="0" lang="ko-KR" altLang="en-US" sz="2000" kern="0" dirty="0">
                <a:solidFill>
                  <a:srgbClr val="FF0000"/>
                </a:solidFill>
                <a:latin typeface="+mn-ea"/>
                <a:ea typeface="+mn-ea"/>
              </a:rPr>
              <a:t>타당성 분석 및 리스크 분석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필요하다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해외 신규시장 진출에 있어서 해당 기업의 상품 경쟁력은 매우 중요한 부분 중 하나이다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기업이 생산하는 상품의 경쟁력은 기술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품질 등의 내적요인과 더불어 광고와 비즈니스 환경 같은 외적요인의 영향도 포함되며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rgbClr val="FF0000"/>
                </a:solidFill>
                <a:latin typeface="+mn-ea"/>
                <a:ea typeface="+mn-ea"/>
              </a:rPr>
              <a:t>상품에 특별한 가치가 있거나</a:t>
            </a:r>
            <a:r>
              <a:rPr kumimoji="0" lang="en-US" altLang="ko-KR" sz="2000" kern="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2000" kern="0" dirty="0">
                <a:solidFill>
                  <a:srgbClr val="FF0000"/>
                </a:solidFill>
                <a:latin typeface="+mn-ea"/>
              </a:rPr>
              <a:t>명품과 같이 수요대비 </a:t>
            </a:r>
            <a:r>
              <a:rPr kumimoji="0" lang="ko-KR" altLang="en-US" sz="2000" kern="0" dirty="0">
                <a:solidFill>
                  <a:srgbClr val="FF0000"/>
                </a:solidFill>
                <a:latin typeface="+mn-ea"/>
                <a:ea typeface="+mn-ea"/>
              </a:rPr>
              <a:t>공급량이 한정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되어 있는 상품의 경우 그 경쟁력은 매우 높을 수도 있다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그러나 이러한 상품 중 일부는 </a:t>
            </a:r>
            <a:r>
              <a:rPr kumimoji="0" lang="ko-KR" altLang="en-US" sz="2000" kern="0" dirty="0">
                <a:solidFill>
                  <a:srgbClr val="FF0000"/>
                </a:solidFill>
                <a:latin typeface="+mn-ea"/>
                <a:ea typeface="+mn-ea"/>
              </a:rPr>
              <a:t>원료에 대한 수급의 불확실성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으로 인해 생산이 안정적이 않은 경우가 있다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이러한 불확실성 역시 타당성 분석 및 리스크 분석에 적용되어야 할 것이다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2927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411255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예를 들어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A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사는 다수의 건강기능식품을 생산 및 유통하고 있으며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현재 우리나라를 비롯한 동남아 국가에 판매하고 있는 기업이며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최근 중앙아시아 국가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에 대한 진출을 고려하고 있다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이를 위해서 해외 신규 시장 진출에 따른 타당성 및 리스크 분석이 필요하다고 판단하였다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현재 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사는 신규 시장 진출에 대한 기본적인 분석은 수행하고 있으나 건강기능식품의 특성상 생산과 유통과정에서 많은 불확실성이 존재하여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이를 체계적으로 반영한 모형 및 분석 기법이 필요하다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특히 건강기능식품이 해외로 수출되는 경우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해당 국가의 특성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명절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계절 등과 같은 해당 상품의 </a:t>
            </a:r>
            <a:r>
              <a:rPr lang="ko-KR" altLang="en-US" sz="2000" kern="0" dirty="0">
                <a:solidFill>
                  <a:srgbClr val="FF0000"/>
                </a:solidFill>
                <a:latin typeface="+mn-ea"/>
              </a:rPr>
              <a:t>주요 수요시기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하람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(Haram)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과 같은 </a:t>
            </a:r>
            <a:r>
              <a:rPr lang="ko-KR" altLang="en-US" sz="2000" kern="0" dirty="0">
                <a:solidFill>
                  <a:srgbClr val="FF0000"/>
                </a:solidFill>
                <a:latin typeface="+mn-ea"/>
              </a:rPr>
              <a:t>원료 특성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등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에 따라 장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단기적인 제품의 생산계획은 달라질 수 밖에 없으며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이는 해당 상품군의 매출에 큰 영향을 주는 것이 현실이다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또한 경쟁력 있는 일부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제품의 경우 원료에 대한 수급 시기와 양이 불확실한 경우가 발생하고있다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어떤 시기에는 요구생산량을 충족할 수 없는 만큼의 원료만 수급 되며</a:t>
            </a: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이러한 상품의 경우 해당 상품의  </a:t>
            </a:r>
            <a:r>
              <a:rPr lang="ko-KR" altLang="en-US" sz="2000" kern="0" dirty="0">
                <a:solidFill>
                  <a:srgbClr val="FF0000"/>
                </a:solidFill>
                <a:latin typeface="+mn-ea"/>
              </a:rPr>
              <a:t>생산계획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에 대한 의사결정은 매우 중요하다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2927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17377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975" indent="-180975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A</a:t>
            </a:r>
            <a:r>
              <a:rPr kumimoji="0" lang="ko-KR" altLang="en-US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사 건강기능식품의 예</a:t>
            </a:r>
            <a:endParaRPr kumimoji="0" lang="en-US" altLang="ko-KR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2927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배경 및 목적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7B7AB-713C-27B3-BF1A-CABB5CBC6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8" y="1409985"/>
            <a:ext cx="2760938" cy="245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D51535-76A1-F4BA-F998-B6250F6B7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34" y="1217313"/>
            <a:ext cx="2895600" cy="2476500"/>
          </a:xfrm>
          <a:prstGeom prst="rect">
            <a:avLst/>
          </a:prstGeom>
        </p:spPr>
      </p:pic>
      <p:pic>
        <p:nvPicPr>
          <p:cNvPr id="9" name="그림 8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AB44C295-1A43-9CC9-962C-D3C7B5E16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64" y="1287163"/>
            <a:ext cx="2908300" cy="23368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729EAD2-7859-EC34-1EE5-11E51C2594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964" y="3642010"/>
            <a:ext cx="2527300" cy="28194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1FC4DB8-10CD-D379-6D3F-45223B8022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19" y="3623963"/>
            <a:ext cx="2895600" cy="2794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4F1F66-2863-B086-AC05-BAFAE63A0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8" y="3486873"/>
            <a:ext cx="3111500" cy="29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kumimoji="0" lang="ko-KR" altLang="en-US" sz="2000" b="1" kern="0" dirty="0">
                <a:solidFill>
                  <a:sysClr val="windowText" lastClr="000000"/>
                </a:solidFill>
                <a:ea typeface="+mn-ea"/>
              </a:rPr>
              <a:t>생산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ea typeface="+mn-ea"/>
              </a:rPr>
              <a:t>/</a:t>
            </a:r>
            <a:r>
              <a:rPr lang="ko-KR" altLang="en-US" sz="2000" b="1" kern="0" dirty="0">
                <a:solidFill>
                  <a:sysClr val="windowText" lastClr="000000"/>
                </a:solidFill>
              </a:rPr>
              <a:t>유통</a:t>
            </a:r>
            <a:r>
              <a:rPr kumimoji="0" lang="ko-KR" altLang="en-US" sz="2000" b="1" kern="0" dirty="0">
                <a:solidFill>
                  <a:sysClr val="windowText" lastClr="000000"/>
                </a:solidFill>
                <a:ea typeface="+mn-ea"/>
              </a:rPr>
              <a:t>에 존재하는 불확실성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이러한 불확실성 때문에 분석이 어려움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단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수요 예측이 부정확한 경우 실시간 생산이 가능하면 문제없음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endParaRPr lang="ko-KR" altLang="en-US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457200" indent="-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제품 생산에 리드타임이 존재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리드타임 동안의 수요 불확실성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914400" lvl="1" indent="-457200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제품 특성상 해외 천연물 원료가 필수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확보에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1.5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개월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~6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개월 소요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), </a:t>
            </a:r>
          </a:p>
          <a:p>
            <a:pPr marL="914400" lvl="1" indent="-457200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천연물의 특성상 장기간 보관 불가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수요 예측에 따라 필요량만 수입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914400" lvl="1" indent="-457200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예측이 틀리면 재고 부족 또는 과다 발생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수익성 악화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914400" lvl="1" indent="-45720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457200" indent="-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해외 천연물 수급에 불확실성 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사전 채취 불가한 원료 다수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</a:p>
          <a:p>
            <a:pPr marL="914400" lvl="1" indent="-457200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계약이 체결되어도 해외 현지 날씨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가뭄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태풍 등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에 따라 천연물이 충분히 확보되지 않을 수 있음</a:t>
            </a:r>
          </a:p>
          <a:p>
            <a:pPr marL="457200" indent="-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내용</a:t>
            </a:r>
          </a:p>
        </p:txBody>
      </p:sp>
    </p:spTree>
    <p:extLst>
      <p:ext uri="{BB962C8B-B14F-4D97-AF65-F5344CB8AC3E}">
        <p14:creationId xmlns:p14="http://schemas.microsoft.com/office/powerpoint/2010/main" val="18030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수요의 불확실성</a:t>
            </a:r>
          </a:p>
          <a:p>
            <a:pPr marL="914400" lvl="1" indent="-457200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소개된 지 많은 시간이 지난 제품의 수요는 비교적 예측이 수월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914400" lvl="1" indent="-457200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신규 제품의 경우 수요 예측이 어려움</a:t>
            </a: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914400" lvl="1" indent="-457200" latinLnBrk="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신규 해외 시장의 경우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수요 예측이 상당히 어려움</a:t>
            </a:r>
          </a:p>
          <a:p>
            <a:pPr marL="457200" indent="-45720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  <a:p>
            <a:pPr marL="342900" indent="-342900" latinLnBrk="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본 연구에서는 </a:t>
            </a:r>
            <a:r>
              <a:rPr lang="ko-KR" altLang="en-US" sz="2000" u="sng" kern="0" dirty="0">
                <a:solidFill>
                  <a:srgbClr val="FF0000"/>
                </a:solidFill>
                <a:latin typeface="+mn-ea"/>
              </a:rPr>
              <a:t>원료의 수급에 대한 불확실성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ko-KR" altLang="en-US" sz="2000" u="sng" kern="0" dirty="0">
                <a:solidFill>
                  <a:srgbClr val="FF0000"/>
                </a:solidFill>
                <a:latin typeface="+mn-ea"/>
              </a:rPr>
              <a:t>수요예측의 불확실성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신규 제품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신규 해외시장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)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을 포함하여 상품의 생산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유통에 불확실성이 존재하는 경우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제약조건하에서 </a:t>
            </a:r>
            <a:r>
              <a:rPr lang="ko-KR" altLang="en-US" sz="2000" u="sng" kern="0" dirty="0">
                <a:solidFill>
                  <a:srgbClr val="FF0000"/>
                </a:solidFill>
                <a:latin typeface="+mn-ea"/>
              </a:rPr>
              <a:t>생산계획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을 위한 수익최대화 </a:t>
            </a:r>
            <a:r>
              <a:rPr lang="ko-KR" altLang="en-US" sz="2000" u="sng" kern="0" dirty="0">
                <a:solidFill>
                  <a:srgbClr val="0000FF"/>
                </a:solidFill>
                <a:latin typeface="+mn-ea"/>
              </a:rPr>
              <a:t>모델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을 작성하고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목적함수를 최대화하는 </a:t>
            </a:r>
            <a:r>
              <a:rPr lang="ko-KR" altLang="en-US" sz="2000" u="sng" kern="0" dirty="0">
                <a:solidFill>
                  <a:srgbClr val="0000FF"/>
                </a:solidFill>
                <a:latin typeface="+mn-ea"/>
              </a:rPr>
              <a:t>알고리즘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을 </a:t>
            </a:r>
            <a:r>
              <a:rPr lang="ko-KR" altLang="en-US" sz="2000" u="sng" kern="0" dirty="0">
                <a:solidFill>
                  <a:srgbClr val="0000FF"/>
                </a:solidFill>
                <a:latin typeface="+mn-ea"/>
              </a:rPr>
              <a:t>시뮬레이션</a:t>
            </a:r>
            <a:r>
              <a:rPr lang="ko-KR" altLang="en-US" sz="2000" kern="0" dirty="0">
                <a:solidFill>
                  <a:sysClr val="windowText" lastClr="000000"/>
                </a:solidFill>
                <a:latin typeface="+mn-ea"/>
              </a:rPr>
              <a:t>을 통해 연구하고자 한다</a:t>
            </a:r>
            <a:r>
              <a:rPr lang="en-US" altLang="ko-KR" sz="2000" kern="0" dirty="0">
                <a:solidFill>
                  <a:sysClr val="windowText" lastClr="000000"/>
                </a:solidFill>
                <a:latin typeface="+mn-ea"/>
              </a:rPr>
              <a:t>.</a:t>
            </a: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72947"/>
            <a:ext cx="198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내용</a:t>
            </a:r>
          </a:p>
        </p:txBody>
      </p:sp>
    </p:spTree>
    <p:extLst>
      <p:ext uri="{BB962C8B-B14F-4D97-AF65-F5344CB8AC3E}">
        <p14:creationId xmlns:p14="http://schemas.microsoft.com/office/powerpoint/2010/main" val="428591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8399632" y="140862"/>
            <a:ext cx="3449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i="1" dirty="0">
                <a:solidFill>
                  <a:schemeClr val="bg1"/>
                </a:solidFill>
              </a:rPr>
              <a:t>1</a:t>
            </a:r>
            <a:r>
              <a:rPr lang="ko-KR" altLang="en-US" sz="1600" b="1" i="1" dirty="0">
                <a:solidFill>
                  <a:schemeClr val="bg1"/>
                </a:solidFill>
              </a:rPr>
              <a:t>장 서론</a:t>
            </a:r>
          </a:p>
        </p:txBody>
      </p:sp>
      <p:sp>
        <p:nvSpPr>
          <p:cNvPr id="55" name="모서리가 둥근 직사각형 4">
            <a:extLst>
              <a:ext uri="{FF2B5EF4-FFF2-40B4-BE49-F238E27FC236}">
                <a16:creationId xmlns:a16="http://schemas.microsoft.com/office/drawing/2014/main" id="{FA5B59EC-BBE9-425C-AFFF-3AB94A81AE40}"/>
              </a:ext>
            </a:extLst>
          </p:cNvPr>
          <p:cNvSpPr/>
          <p:nvPr/>
        </p:nvSpPr>
        <p:spPr>
          <a:xfrm>
            <a:off x="332509" y="877452"/>
            <a:ext cx="11526982" cy="5634184"/>
          </a:xfrm>
          <a:prstGeom prst="roundRect">
            <a:avLst>
              <a:gd name="adj" fmla="val 3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ko-KR" altLang="en-US" sz="2000" b="1" kern="0" dirty="0">
                <a:solidFill>
                  <a:sysClr val="windowText" lastClr="000000"/>
                </a:solidFill>
                <a:ea typeface="+mn-ea"/>
              </a:rPr>
              <a:t>본 논문은 다음과 같은 순서로 연구를 진행한다</a:t>
            </a:r>
            <a:r>
              <a:rPr kumimoji="0" lang="en-US" altLang="ko-KR" sz="2000" b="1" kern="0" dirty="0">
                <a:solidFill>
                  <a:sysClr val="windowText" lastClr="000000"/>
                </a:solidFill>
                <a:ea typeface="+mn-ea"/>
              </a:rPr>
              <a:t>.</a:t>
            </a:r>
            <a:endParaRPr kumimoji="0" lang="ko-KR" altLang="en-US" sz="2000" b="1" kern="0" dirty="0">
              <a:solidFill>
                <a:sysClr val="windowText" lastClr="000000"/>
              </a:solidFill>
              <a:ea typeface="+mn-ea"/>
            </a:endParaRP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sz="2000" dirty="0">
              <a:solidFill>
                <a:prstClr val="black"/>
              </a:solidFill>
              <a:ea typeface="맑은 고딕"/>
            </a:endParaRP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의사결정변수와 매개변수들을 설정한다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ea typeface="맑은 고딕"/>
              </a:rPr>
              <a:t>월별 상품의 생산량에 영향을 주는 요소들을 설정한다</a:t>
            </a:r>
            <a:r>
              <a:rPr lang="en-US" altLang="ko-KR" sz="2000" dirty="0">
                <a:solidFill>
                  <a:prstClr val="black"/>
                </a:solidFill>
                <a:ea typeface="맑은 고딕"/>
              </a:rPr>
              <a:t>.(</a:t>
            </a:r>
            <a:r>
              <a:rPr lang="ko-KR" altLang="en-US" sz="2000" dirty="0">
                <a:solidFill>
                  <a:prstClr val="black"/>
                </a:solidFill>
                <a:ea typeface="맑은 고딕"/>
              </a:rPr>
              <a:t>국가별 특성</a:t>
            </a:r>
            <a:r>
              <a:rPr lang="en-US" altLang="ko-KR" sz="2000" dirty="0">
                <a:solidFill>
                  <a:prstClr val="black"/>
                </a:solidFill>
                <a:ea typeface="맑은 고딕"/>
              </a:rPr>
              <a:t>)</a:t>
            </a:r>
            <a:endParaRPr kumimoji="0" lang="en-US" altLang="ko-KR" sz="2000" dirty="0">
              <a:solidFill>
                <a:prstClr val="black"/>
              </a:solidFill>
              <a:ea typeface="맑은 고딕"/>
            </a:endParaRP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ea typeface="맑은 고딕"/>
              </a:rPr>
              <a:t>수익 최대화를 목적으로 하는 생산계획에 대한 문제를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수리적으로 모델링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제약조건과 원료수급에 대한 불확실성을 문제에 적용한다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 </a:t>
            </a:r>
          </a:p>
          <a:p>
            <a:pPr marL="342900" lvl="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schemeClr val="tx1"/>
                </a:solidFill>
                <a:ea typeface="맑은 고딕"/>
              </a:rPr>
              <a:t>제시한 모형에 적합한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알고리즘을 제시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알고리즘을 코드로 전환한다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모의 데이터를 생성하여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모의실험을 수행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marL="34290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결과를 통해 알고리즘의 </a:t>
            </a:r>
            <a:r>
              <a:rPr kumimoji="0" lang="ko-KR" altLang="en-US" sz="2000" b="1" dirty="0">
                <a:solidFill>
                  <a:srgbClr val="0000FF"/>
                </a:solidFill>
                <a:ea typeface="맑은 고딕"/>
              </a:rPr>
              <a:t>유효성을 입증</a:t>
            </a:r>
            <a:r>
              <a:rPr kumimoji="0" lang="ko-KR" altLang="en-US" sz="2000" dirty="0">
                <a:solidFill>
                  <a:prstClr val="black"/>
                </a:solidFill>
                <a:ea typeface="맑은 고딕"/>
              </a:rPr>
              <a:t>한다</a:t>
            </a:r>
            <a:r>
              <a:rPr kumimoji="0" lang="en-US" altLang="ko-KR" sz="2000" dirty="0">
                <a:solidFill>
                  <a:prstClr val="black"/>
                </a:solidFill>
                <a:ea typeface="맑은 고딕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72947"/>
            <a:ext cx="1988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1.3 </a:t>
            </a:r>
            <a:r>
              <a:rPr lang="ko-KR" altLang="en-US" sz="2000" kern="10" dirty="0">
                <a:solidFill>
                  <a:schemeClr val="bg1"/>
                </a:solidFill>
                <a:effectLst>
                  <a:outerShdw dist="28398" dir="3806097" algn="ctr" rotWithShape="0">
                    <a:schemeClr val="tx1">
                      <a:alpha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연구의 방법</a:t>
            </a:r>
          </a:p>
        </p:txBody>
      </p:sp>
    </p:spTree>
    <p:extLst>
      <p:ext uri="{BB962C8B-B14F-4D97-AF65-F5344CB8AC3E}">
        <p14:creationId xmlns:p14="http://schemas.microsoft.com/office/powerpoint/2010/main" val="29650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0C0C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68686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anose="020B0600000101010101" pitchFamily="50" charset="-127"/>
            <a:ea typeface="굴림" panose="020B0600000101010101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2557</Words>
  <Application>Microsoft Macintosh PowerPoint</Application>
  <PresentationFormat>와이드스크린</PresentationFormat>
  <Paragraphs>255</Paragraphs>
  <Slides>32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한컴바탕</vt:lpstr>
      <vt:lpstr>함초롬돋움</vt:lpstr>
      <vt:lpstr>함초롬바탕</vt:lpstr>
      <vt:lpstr>굴림</vt:lpstr>
      <vt:lpstr>HY헤드라인M</vt:lpstr>
      <vt:lpstr>맑은 고딕</vt:lpstr>
      <vt:lpstr>휴먼모음T</vt:lpstr>
      <vt:lpstr>Arial</vt:lpstr>
      <vt:lpstr>Wingdings</vt:lpstr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hyunjin</dc:creator>
  <cp:lastModifiedBy>약사와건강 PM2</cp:lastModifiedBy>
  <cp:revision>367</cp:revision>
  <dcterms:created xsi:type="dcterms:W3CDTF">2020-08-14T15:52:08Z</dcterms:created>
  <dcterms:modified xsi:type="dcterms:W3CDTF">2022-09-25T06:37:07Z</dcterms:modified>
</cp:coreProperties>
</file>