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257" r:id="rId4"/>
    <p:sldId id="259" r:id="rId5"/>
    <p:sldId id="258" r:id="rId6"/>
    <p:sldId id="412" r:id="rId7"/>
    <p:sldId id="413" r:id="rId8"/>
    <p:sldId id="441" r:id="rId9"/>
    <p:sldId id="439" r:id="rId10"/>
    <p:sldId id="440" r:id="rId11"/>
    <p:sldId id="322" r:id="rId12"/>
    <p:sldId id="323" r:id="rId13"/>
    <p:sldId id="324" r:id="rId14"/>
    <p:sldId id="425" r:id="rId15"/>
    <p:sldId id="442" r:id="rId16"/>
    <p:sldId id="443" r:id="rId17"/>
    <p:sldId id="444" r:id="rId18"/>
    <p:sldId id="445" r:id="rId19"/>
    <p:sldId id="429" r:id="rId20"/>
    <p:sldId id="424" r:id="rId21"/>
    <p:sldId id="446" r:id="rId22"/>
    <p:sldId id="451" r:id="rId23"/>
    <p:sldId id="325" r:id="rId24"/>
    <p:sldId id="452" r:id="rId25"/>
    <p:sldId id="430" r:id="rId26"/>
    <p:sldId id="449" r:id="rId27"/>
    <p:sldId id="447" r:id="rId28"/>
    <p:sldId id="431" r:id="rId29"/>
    <p:sldId id="372" r:id="rId30"/>
    <p:sldId id="328" r:id="rId31"/>
    <p:sldId id="434" r:id="rId32"/>
    <p:sldId id="450" r:id="rId33"/>
    <p:sldId id="455" r:id="rId34"/>
    <p:sldId id="456" r:id="rId35"/>
    <p:sldId id="457" r:id="rId36"/>
    <p:sldId id="458" r:id="rId37"/>
    <p:sldId id="331" r:id="rId38"/>
    <p:sldId id="332" r:id="rId39"/>
    <p:sldId id="333" r:id="rId40"/>
    <p:sldId id="400" r:id="rId41"/>
    <p:sldId id="377" r:id="rId42"/>
    <p:sldId id="435" r:id="rId43"/>
    <p:sldId id="401" r:id="rId44"/>
    <p:sldId id="436" r:id="rId45"/>
    <p:sldId id="437" r:id="rId46"/>
    <p:sldId id="31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A05"/>
    <a:srgbClr val="FF5050"/>
    <a:srgbClr val="FF6600"/>
    <a:srgbClr val="3B6ABF"/>
    <a:srgbClr val="FF99CC"/>
    <a:srgbClr val="006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5" autoAdjust="0"/>
    <p:restoredTop sz="96296" autoAdjust="0"/>
  </p:normalViewPr>
  <p:slideViewPr>
    <p:cSldViewPr snapToGrid="0">
      <p:cViewPr varScale="1">
        <p:scale>
          <a:sx n="59" d="100"/>
          <a:sy n="59" d="100"/>
        </p:scale>
        <p:origin x="102" y="2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C3C3-F180-4EB1-9545-C0A421E1AF58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22D-815E-445A-A177-DF1C919F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8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7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3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04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9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6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3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7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3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9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CPM</a:t>
            </a:r>
            <a:r>
              <a:rPr lang="ko-KR" altLang="en-US" dirty="0"/>
              <a:t>은 활동기간이 확정적이고 프로젝트 일정에 초점이 맞추어져 있으며 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또는 위험과 같은 다른 요소는 고려되지 않는다는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62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CPM</a:t>
            </a:r>
            <a:r>
              <a:rPr lang="ko-KR" altLang="en-US" dirty="0"/>
              <a:t>은 활동기간이 확정적이고 프로젝트 일정에 초점이 맞추어져 있으며 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또는 위험과 같은 다른 요소는 고려되지 않는다는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7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CPM</a:t>
            </a:r>
            <a:r>
              <a:rPr lang="ko-KR" altLang="en-US" dirty="0"/>
              <a:t>은 활동기간이 확정적이고 프로젝트 일정에 초점이 맞추어져 있으며 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또는 위험과 같은 다른 요소는 고려되지 않는다는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6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CPM</a:t>
            </a:r>
            <a:r>
              <a:rPr lang="ko-KR" altLang="en-US" dirty="0"/>
              <a:t>은 활동기간이 확정적이고 프로젝트 일정에 초점이 맞추어져 있으며 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또는 위험과 같은 다른 요소는 고려되지 않는다는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7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CPM</a:t>
            </a:r>
            <a:r>
              <a:rPr lang="ko-KR" altLang="en-US" dirty="0"/>
              <a:t>은 활동기간이 확정적이고 프로젝트 일정에 초점이 맞추어져 있으며 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또는 위험과 같은 다른 요소는 고려되지 않는다는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4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CPM</a:t>
            </a:r>
            <a:r>
              <a:rPr lang="ko-KR" altLang="en-US" dirty="0"/>
              <a:t>은 활동기간이 확정적이고 프로젝트 일정에 초점이 맞추어져 있으며 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또는 위험과 같은 다른 요소는 고려되지 않는다는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5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𝑉_(𝑝,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𝑐_(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𝑦_(𝑝,</a:t>
                </a:r>
                <a:r>
                  <a:rPr lang="en-US" altLang="ko-KR" sz="1200" b="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b="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/>
                  </a:rPr>
                  <a:t>𝑥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𝑂𝑃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 userDrawn="1"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DF4E9-2E35-49F4-982B-599768962A28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AEF4C4-6DEA-463A-A401-453CD4247342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C5B98A-5AE8-4352-8A91-9529311CA7D1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1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F84B13-D5DD-49F2-BF0E-8F2DA44CF6E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27230-C1F6-4A07-BCF8-A043F0D1692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4A058-4D20-4AE7-B0F5-7B3DA7C1E86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6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14C0D-FDDA-4B6D-818E-E309D3DD014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9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B5058-CE1B-4F3A-B1FB-A7B3B3D5881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8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43BE72-FED6-4521-B9F0-7219B559D73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37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966F0-4A6E-402D-9868-0C8881A8D7DA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26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56A8BB-B2E7-4222-87CE-AAD253B52656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5" y="0"/>
            <a:ext cx="121951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74B4-E114-4526-A911-B92FC4BD8A8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0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28315" y="1407179"/>
            <a:ext cx="89354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자원제약을 고려한 프로젝트 일정문제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자원에 불확실성이 있는 경우 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414" y="3805839"/>
            <a:ext cx="15231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2023. </a:t>
            </a:r>
            <a:r>
              <a:rPr lang="en-US" altLang="ko-KR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03. 26.</a:t>
            </a:r>
            <a:endParaRPr lang="en-US" altLang="ko-KR" sz="1800" b="0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265A15-0360-4031-9D86-88A6C55E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360" y="4951348"/>
            <a:ext cx="4444585" cy="14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숭실대학교 대학원 프로젝트경영학과</a:t>
            </a:r>
            <a:endParaRPr kumimoji="0"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지도교수</a:t>
            </a:r>
            <a:r>
              <a:rPr kumimoji="0"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안태호</a:t>
            </a:r>
            <a:endParaRPr kumimoji="0"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박사과정</a:t>
            </a:r>
            <a:r>
              <a:rPr kumimoji="0"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이두희</a:t>
            </a:r>
            <a:endParaRPr kumimoji="0"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C31410-99E6-45E1-9735-B0F48D0D68BE}"/>
              </a:ext>
            </a:extLst>
          </p:cNvPr>
          <p:cNvGrpSpPr/>
          <p:nvPr/>
        </p:nvGrpSpPr>
        <p:grpSpPr>
          <a:xfrm>
            <a:off x="1079243" y="3065474"/>
            <a:ext cx="3845148" cy="2659044"/>
            <a:chOff x="6921500" y="1190625"/>
            <a:chExt cx="4724400" cy="3267075"/>
          </a:xfrm>
        </p:grpSpPr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DCB5CB78-A835-445D-AE2D-D7F0EE3358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21500" y="1190625"/>
              <a:ext cx="4724400" cy="2974975"/>
            </a:xfrm>
            <a:custGeom>
              <a:avLst/>
              <a:gdLst>
                <a:gd name="T0" fmla="*/ 1680 w 2976"/>
                <a:gd name="T1" fmla="*/ 1486 h 1874"/>
                <a:gd name="T2" fmla="*/ 1606 w 2976"/>
                <a:gd name="T3" fmla="*/ 1462 h 1874"/>
                <a:gd name="T4" fmla="*/ 1528 w 2976"/>
                <a:gd name="T5" fmla="*/ 1466 h 1874"/>
                <a:gd name="T6" fmla="*/ 1440 w 2976"/>
                <a:gd name="T7" fmla="*/ 1514 h 1874"/>
                <a:gd name="T8" fmla="*/ 1004 w 2976"/>
                <a:gd name="T9" fmla="*/ 1380 h 1874"/>
                <a:gd name="T10" fmla="*/ 1002 w 2976"/>
                <a:gd name="T11" fmla="*/ 1308 h 1874"/>
                <a:gd name="T12" fmla="*/ 970 w 2976"/>
                <a:gd name="T13" fmla="*/ 1234 h 1874"/>
                <a:gd name="T14" fmla="*/ 914 w 2976"/>
                <a:gd name="T15" fmla="*/ 1178 h 1874"/>
                <a:gd name="T16" fmla="*/ 840 w 2976"/>
                <a:gd name="T17" fmla="*/ 1148 h 1874"/>
                <a:gd name="T18" fmla="*/ 778 w 2976"/>
                <a:gd name="T19" fmla="*/ 1144 h 1874"/>
                <a:gd name="T20" fmla="*/ 700 w 2976"/>
                <a:gd name="T21" fmla="*/ 1168 h 1874"/>
                <a:gd name="T22" fmla="*/ 640 w 2976"/>
                <a:gd name="T23" fmla="*/ 1218 h 1874"/>
                <a:gd name="T24" fmla="*/ 602 w 2976"/>
                <a:gd name="T25" fmla="*/ 1288 h 1874"/>
                <a:gd name="T26" fmla="*/ 592 w 2976"/>
                <a:gd name="T27" fmla="*/ 1350 h 1874"/>
                <a:gd name="T28" fmla="*/ 0 w 2976"/>
                <a:gd name="T29" fmla="*/ 1814 h 1874"/>
                <a:gd name="T30" fmla="*/ 668 w 2976"/>
                <a:gd name="T31" fmla="*/ 1510 h 1874"/>
                <a:gd name="T32" fmla="*/ 752 w 2976"/>
                <a:gd name="T33" fmla="*/ 1552 h 1874"/>
                <a:gd name="T34" fmla="*/ 826 w 2976"/>
                <a:gd name="T35" fmla="*/ 1556 h 1874"/>
                <a:gd name="T36" fmla="*/ 920 w 2976"/>
                <a:gd name="T37" fmla="*/ 1518 h 1874"/>
                <a:gd name="T38" fmla="*/ 1374 w 2976"/>
                <a:gd name="T39" fmla="*/ 1636 h 1874"/>
                <a:gd name="T40" fmla="*/ 1372 w 2976"/>
                <a:gd name="T41" fmla="*/ 1688 h 1874"/>
                <a:gd name="T42" fmla="*/ 1396 w 2976"/>
                <a:gd name="T43" fmla="*/ 1766 h 1874"/>
                <a:gd name="T44" fmla="*/ 1446 w 2976"/>
                <a:gd name="T45" fmla="*/ 1826 h 1874"/>
                <a:gd name="T46" fmla="*/ 1516 w 2976"/>
                <a:gd name="T47" fmla="*/ 1864 h 1874"/>
                <a:gd name="T48" fmla="*/ 1578 w 2976"/>
                <a:gd name="T49" fmla="*/ 1874 h 1874"/>
                <a:gd name="T50" fmla="*/ 1658 w 2976"/>
                <a:gd name="T51" fmla="*/ 1858 h 1874"/>
                <a:gd name="T52" fmla="*/ 1724 w 2976"/>
                <a:gd name="T53" fmla="*/ 1814 h 1874"/>
                <a:gd name="T54" fmla="*/ 1770 w 2976"/>
                <a:gd name="T55" fmla="*/ 1748 h 1874"/>
                <a:gd name="T56" fmla="*/ 1786 w 2976"/>
                <a:gd name="T57" fmla="*/ 1666 h 1874"/>
                <a:gd name="T58" fmla="*/ 1780 w 2976"/>
                <a:gd name="T59" fmla="*/ 1618 h 1874"/>
                <a:gd name="T60" fmla="*/ 1754 w 2976"/>
                <a:gd name="T61" fmla="*/ 1558 h 1874"/>
                <a:gd name="T62" fmla="*/ 2902 w 2976"/>
                <a:gd name="T63" fmla="*/ 406 h 1874"/>
                <a:gd name="T64" fmla="*/ 800 w 2976"/>
                <a:gd name="T65" fmla="*/ 1468 h 1874"/>
                <a:gd name="T66" fmla="*/ 734 w 2976"/>
                <a:gd name="T67" fmla="*/ 1448 h 1874"/>
                <a:gd name="T68" fmla="*/ 684 w 2976"/>
                <a:gd name="T69" fmla="*/ 1374 h 1874"/>
                <a:gd name="T70" fmla="*/ 682 w 2976"/>
                <a:gd name="T71" fmla="*/ 1338 h 1874"/>
                <a:gd name="T72" fmla="*/ 716 w 2976"/>
                <a:gd name="T73" fmla="*/ 1266 h 1874"/>
                <a:gd name="T74" fmla="*/ 788 w 2976"/>
                <a:gd name="T75" fmla="*/ 1232 h 1874"/>
                <a:gd name="T76" fmla="*/ 822 w 2976"/>
                <a:gd name="T77" fmla="*/ 1234 h 1874"/>
                <a:gd name="T78" fmla="*/ 898 w 2976"/>
                <a:gd name="T79" fmla="*/ 1284 h 1874"/>
                <a:gd name="T80" fmla="*/ 918 w 2976"/>
                <a:gd name="T81" fmla="*/ 1350 h 1874"/>
                <a:gd name="T82" fmla="*/ 908 w 2976"/>
                <a:gd name="T83" fmla="*/ 1396 h 1874"/>
                <a:gd name="T84" fmla="*/ 846 w 2976"/>
                <a:gd name="T85" fmla="*/ 1458 h 1874"/>
                <a:gd name="T86" fmla="*/ 800 w 2976"/>
                <a:gd name="T87" fmla="*/ 1468 h 1874"/>
                <a:gd name="T88" fmla="*/ 1554 w 2976"/>
                <a:gd name="T89" fmla="*/ 1782 h 1874"/>
                <a:gd name="T90" fmla="*/ 1480 w 2976"/>
                <a:gd name="T91" fmla="*/ 1732 h 1874"/>
                <a:gd name="T92" fmla="*/ 1460 w 2976"/>
                <a:gd name="T93" fmla="*/ 1666 h 1874"/>
                <a:gd name="T94" fmla="*/ 1470 w 2976"/>
                <a:gd name="T95" fmla="*/ 1620 h 1874"/>
                <a:gd name="T96" fmla="*/ 1532 w 2976"/>
                <a:gd name="T97" fmla="*/ 1558 h 1874"/>
                <a:gd name="T98" fmla="*/ 1578 w 2976"/>
                <a:gd name="T99" fmla="*/ 1548 h 1874"/>
                <a:gd name="T100" fmla="*/ 1644 w 2976"/>
                <a:gd name="T101" fmla="*/ 1568 h 1874"/>
                <a:gd name="T102" fmla="*/ 1694 w 2976"/>
                <a:gd name="T103" fmla="*/ 1644 h 1874"/>
                <a:gd name="T104" fmla="*/ 1696 w 2976"/>
                <a:gd name="T105" fmla="*/ 1678 h 1874"/>
                <a:gd name="T106" fmla="*/ 1662 w 2976"/>
                <a:gd name="T107" fmla="*/ 1750 h 1874"/>
                <a:gd name="T108" fmla="*/ 1590 w 2976"/>
                <a:gd name="T109" fmla="*/ 178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76" h="1874">
                  <a:moveTo>
                    <a:pt x="2596" y="160"/>
                  </a:moveTo>
                  <a:lnTo>
                    <a:pt x="2712" y="254"/>
                  </a:lnTo>
                  <a:lnTo>
                    <a:pt x="2712" y="254"/>
                  </a:lnTo>
                  <a:lnTo>
                    <a:pt x="1680" y="1486"/>
                  </a:lnTo>
                  <a:lnTo>
                    <a:pt x="1680" y="1486"/>
                  </a:lnTo>
                  <a:lnTo>
                    <a:pt x="1656" y="1476"/>
                  </a:lnTo>
                  <a:lnTo>
                    <a:pt x="1632" y="1466"/>
                  </a:lnTo>
                  <a:lnTo>
                    <a:pt x="1606" y="1462"/>
                  </a:lnTo>
                  <a:lnTo>
                    <a:pt x="1578" y="1460"/>
                  </a:lnTo>
                  <a:lnTo>
                    <a:pt x="1578" y="1460"/>
                  </a:lnTo>
                  <a:lnTo>
                    <a:pt x="1552" y="1462"/>
                  </a:lnTo>
                  <a:lnTo>
                    <a:pt x="1528" y="1466"/>
                  </a:lnTo>
                  <a:lnTo>
                    <a:pt x="1504" y="1474"/>
                  </a:lnTo>
                  <a:lnTo>
                    <a:pt x="1480" y="1484"/>
                  </a:lnTo>
                  <a:lnTo>
                    <a:pt x="1458" y="1498"/>
                  </a:lnTo>
                  <a:lnTo>
                    <a:pt x="1440" y="1514"/>
                  </a:lnTo>
                  <a:lnTo>
                    <a:pt x="1422" y="1532"/>
                  </a:lnTo>
                  <a:lnTo>
                    <a:pt x="1406" y="1552"/>
                  </a:lnTo>
                  <a:lnTo>
                    <a:pt x="1004" y="1380"/>
                  </a:lnTo>
                  <a:lnTo>
                    <a:pt x="1004" y="1380"/>
                  </a:lnTo>
                  <a:lnTo>
                    <a:pt x="1006" y="1350"/>
                  </a:lnTo>
                  <a:lnTo>
                    <a:pt x="1006" y="1350"/>
                  </a:lnTo>
                  <a:lnTo>
                    <a:pt x="1004" y="1328"/>
                  </a:lnTo>
                  <a:lnTo>
                    <a:pt x="1002" y="1308"/>
                  </a:lnTo>
                  <a:lnTo>
                    <a:pt x="996" y="1288"/>
                  </a:lnTo>
                  <a:lnTo>
                    <a:pt x="990" y="1270"/>
                  </a:lnTo>
                  <a:lnTo>
                    <a:pt x="980" y="1252"/>
                  </a:lnTo>
                  <a:lnTo>
                    <a:pt x="970" y="1234"/>
                  </a:lnTo>
                  <a:lnTo>
                    <a:pt x="958" y="1218"/>
                  </a:lnTo>
                  <a:lnTo>
                    <a:pt x="946" y="1204"/>
                  </a:lnTo>
                  <a:lnTo>
                    <a:pt x="930" y="1190"/>
                  </a:lnTo>
                  <a:lnTo>
                    <a:pt x="914" y="1178"/>
                  </a:lnTo>
                  <a:lnTo>
                    <a:pt x="898" y="1168"/>
                  </a:lnTo>
                  <a:lnTo>
                    <a:pt x="880" y="1160"/>
                  </a:lnTo>
                  <a:lnTo>
                    <a:pt x="860" y="1152"/>
                  </a:lnTo>
                  <a:lnTo>
                    <a:pt x="840" y="1148"/>
                  </a:lnTo>
                  <a:lnTo>
                    <a:pt x="820" y="1144"/>
                  </a:lnTo>
                  <a:lnTo>
                    <a:pt x="800" y="1144"/>
                  </a:lnTo>
                  <a:lnTo>
                    <a:pt x="800" y="1144"/>
                  </a:lnTo>
                  <a:lnTo>
                    <a:pt x="778" y="1144"/>
                  </a:lnTo>
                  <a:lnTo>
                    <a:pt x="758" y="1148"/>
                  </a:lnTo>
                  <a:lnTo>
                    <a:pt x="738" y="1152"/>
                  </a:lnTo>
                  <a:lnTo>
                    <a:pt x="718" y="1160"/>
                  </a:lnTo>
                  <a:lnTo>
                    <a:pt x="700" y="1168"/>
                  </a:lnTo>
                  <a:lnTo>
                    <a:pt x="684" y="1178"/>
                  </a:lnTo>
                  <a:lnTo>
                    <a:pt x="668" y="1190"/>
                  </a:lnTo>
                  <a:lnTo>
                    <a:pt x="652" y="1204"/>
                  </a:lnTo>
                  <a:lnTo>
                    <a:pt x="640" y="1218"/>
                  </a:lnTo>
                  <a:lnTo>
                    <a:pt x="628" y="1234"/>
                  </a:lnTo>
                  <a:lnTo>
                    <a:pt x="618" y="1252"/>
                  </a:lnTo>
                  <a:lnTo>
                    <a:pt x="608" y="1270"/>
                  </a:lnTo>
                  <a:lnTo>
                    <a:pt x="602" y="1288"/>
                  </a:lnTo>
                  <a:lnTo>
                    <a:pt x="596" y="1308"/>
                  </a:lnTo>
                  <a:lnTo>
                    <a:pt x="594" y="1330"/>
                  </a:lnTo>
                  <a:lnTo>
                    <a:pt x="592" y="1350"/>
                  </a:lnTo>
                  <a:lnTo>
                    <a:pt x="592" y="1350"/>
                  </a:lnTo>
                  <a:lnTo>
                    <a:pt x="594" y="1374"/>
                  </a:lnTo>
                  <a:lnTo>
                    <a:pt x="598" y="1396"/>
                  </a:lnTo>
                  <a:lnTo>
                    <a:pt x="0" y="1712"/>
                  </a:lnTo>
                  <a:lnTo>
                    <a:pt x="0" y="1814"/>
                  </a:lnTo>
                  <a:lnTo>
                    <a:pt x="636" y="1476"/>
                  </a:lnTo>
                  <a:lnTo>
                    <a:pt x="636" y="1476"/>
                  </a:lnTo>
                  <a:lnTo>
                    <a:pt x="652" y="1494"/>
                  </a:lnTo>
                  <a:lnTo>
                    <a:pt x="668" y="1510"/>
                  </a:lnTo>
                  <a:lnTo>
                    <a:pt x="688" y="1524"/>
                  </a:lnTo>
                  <a:lnTo>
                    <a:pt x="708" y="1536"/>
                  </a:lnTo>
                  <a:lnTo>
                    <a:pt x="730" y="1544"/>
                  </a:lnTo>
                  <a:lnTo>
                    <a:pt x="752" y="1552"/>
                  </a:lnTo>
                  <a:lnTo>
                    <a:pt x="776" y="1556"/>
                  </a:lnTo>
                  <a:lnTo>
                    <a:pt x="800" y="1556"/>
                  </a:lnTo>
                  <a:lnTo>
                    <a:pt x="800" y="1556"/>
                  </a:lnTo>
                  <a:lnTo>
                    <a:pt x="826" y="1556"/>
                  </a:lnTo>
                  <a:lnTo>
                    <a:pt x="850" y="1550"/>
                  </a:lnTo>
                  <a:lnTo>
                    <a:pt x="874" y="1542"/>
                  </a:lnTo>
                  <a:lnTo>
                    <a:pt x="898" y="1532"/>
                  </a:lnTo>
                  <a:lnTo>
                    <a:pt x="920" y="1518"/>
                  </a:lnTo>
                  <a:lnTo>
                    <a:pt x="938" y="1502"/>
                  </a:lnTo>
                  <a:lnTo>
                    <a:pt x="956" y="1484"/>
                  </a:lnTo>
                  <a:lnTo>
                    <a:pt x="972" y="1464"/>
                  </a:lnTo>
                  <a:lnTo>
                    <a:pt x="1374" y="1636"/>
                  </a:lnTo>
                  <a:lnTo>
                    <a:pt x="1374" y="1636"/>
                  </a:lnTo>
                  <a:lnTo>
                    <a:pt x="1372" y="1666"/>
                  </a:lnTo>
                  <a:lnTo>
                    <a:pt x="1372" y="1666"/>
                  </a:lnTo>
                  <a:lnTo>
                    <a:pt x="1372" y="1688"/>
                  </a:lnTo>
                  <a:lnTo>
                    <a:pt x="1376" y="1708"/>
                  </a:lnTo>
                  <a:lnTo>
                    <a:pt x="1380" y="1728"/>
                  </a:lnTo>
                  <a:lnTo>
                    <a:pt x="1388" y="1748"/>
                  </a:lnTo>
                  <a:lnTo>
                    <a:pt x="1396" y="1766"/>
                  </a:lnTo>
                  <a:lnTo>
                    <a:pt x="1406" y="1782"/>
                  </a:lnTo>
                  <a:lnTo>
                    <a:pt x="1418" y="1798"/>
                  </a:lnTo>
                  <a:lnTo>
                    <a:pt x="1432" y="1814"/>
                  </a:lnTo>
                  <a:lnTo>
                    <a:pt x="1446" y="1826"/>
                  </a:lnTo>
                  <a:lnTo>
                    <a:pt x="1462" y="1838"/>
                  </a:lnTo>
                  <a:lnTo>
                    <a:pt x="1480" y="1848"/>
                  </a:lnTo>
                  <a:lnTo>
                    <a:pt x="1498" y="1858"/>
                  </a:lnTo>
                  <a:lnTo>
                    <a:pt x="1516" y="1864"/>
                  </a:lnTo>
                  <a:lnTo>
                    <a:pt x="1536" y="1870"/>
                  </a:lnTo>
                  <a:lnTo>
                    <a:pt x="1558" y="1872"/>
                  </a:lnTo>
                  <a:lnTo>
                    <a:pt x="1578" y="1874"/>
                  </a:lnTo>
                  <a:lnTo>
                    <a:pt x="1578" y="1874"/>
                  </a:lnTo>
                  <a:lnTo>
                    <a:pt x="1600" y="1872"/>
                  </a:lnTo>
                  <a:lnTo>
                    <a:pt x="1620" y="1870"/>
                  </a:lnTo>
                  <a:lnTo>
                    <a:pt x="1640" y="1864"/>
                  </a:lnTo>
                  <a:lnTo>
                    <a:pt x="1658" y="1858"/>
                  </a:lnTo>
                  <a:lnTo>
                    <a:pt x="1676" y="1848"/>
                  </a:lnTo>
                  <a:lnTo>
                    <a:pt x="1694" y="1838"/>
                  </a:lnTo>
                  <a:lnTo>
                    <a:pt x="1710" y="1826"/>
                  </a:lnTo>
                  <a:lnTo>
                    <a:pt x="1724" y="1814"/>
                  </a:lnTo>
                  <a:lnTo>
                    <a:pt x="1738" y="1798"/>
                  </a:lnTo>
                  <a:lnTo>
                    <a:pt x="1750" y="1782"/>
                  </a:lnTo>
                  <a:lnTo>
                    <a:pt x="1760" y="1766"/>
                  </a:lnTo>
                  <a:lnTo>
                    <a:pt x="1770" y="1748"/>
                  </a:lnTo>
                  <a:lnTo>
                    <a:pt x="1776" y="1728"/>
                  </a:lnTo>
                  <a:lnTo>
                    <a:pt x="1782" y="1708"/>
                  </a:lnTo>
                  <a:lnTo>
                    <a:pt x="1784" y="1688"/>
                  </a:lnTo>
                  <a:lnTo>
                    <a:pt x="1786" y="1666"/>
                  </a:lnTo>
                  <a:lnTo>
                    <a:pt x="1786" y="1666"/>
                  </a:lnTo>
                  <a:lnTo>
                    <a:pt x="1784" y="1650"/>
                  </a:lnTo>
                  <a:lnTo>
                    <a:pt x="1782" y="1634"/>
                  </a:lnTo>
                  <a:lnTo>
                    <a:pt x="1780" y="1618"/>
                  </a:lnTo>
                  <a:lnTo>
                    <a:pt x="1774" y="1602"/>
                  </a:lnTo>
                  <a:lnTo>
                    <a:pt x="1770" y="1588"/>
                  </a:lnTo>
                  <a:lnTo>
                    <a:pt x="1762" y="1572"/>
                  </a:lnTo>
                  <a:lnTo>
                    <a:pt x="1754" y="1558"/>
                  </a:lnTo>
                  <a:lnTo>
                    <a:pt x="1746" y="1546"/>
                  </a:lnTo>
                  <a:lnTo>
                    <a:pt x="1746" y="1546"/>
                  </a:lnTo>
                  <a:lnTo>
                    <a:pt x="2782" y="310"/>
                  </a:lnTo>
                  <a:lnTo>
                    <a:pt x="2902" y="406"/>
                  </a:lnTo>
                  <a:lnTo>
                    <a:pt x="2976" y="0"/>
                  </a:lnTo>
                  <a:lnTo>
                    <a:pt x="2596" y="160"/>
                  </a:lnTo>
                  <a:close/>
                  <a:moveTo>
                    <a:pt x="800" y="1468"/>
                  </a:moveTo>
                  <a:lnTo>
                    <a:pt x="800" y="1468"/>
                  </a:lnTo>
                  <a:lnTo>
                    <a:pt x="788" y="1468"/>
                  </a:lnTo>
                  <a:lnTo>
                    <a:pt x="776" y="1466"/>
                  </a:lnTo>
                  <a:lnTo>
                    <a:pt x="754" y="1458"/>
                  </a:lnTo>
                  <a:lnTo>
                    <a:pt x="734" y="1448"/>
                  </a:lnTo>
                  <a:lnTo>
                    <a:pt x="716" y="1434"/>
                  </a:lnTo>
                  <a:lnTo>
                    <a:pt x="702" y="1416"/>
                  </a:lnTo>
                  <a:lnTo>
                    <a:pt x="690" y="1396"/>
                  </a:lnTo>
                  <a:lnTo>
                    <a:pt x="684" y="1374"/>
                  </a:lnTo>
                  <a:lnTo>
                    <a:pt x="682" y="1362"/>
                  </a:lnTo>
                  <a:lnTo>
                    <a:pt x="682" y="1350"/>
                  </a:lnTo>
                  <a:lnTo>
                    <a:pt x="682" y="1350"/>
                  </a:lnTo>
                  <a:lnTo>
                    <a:pt x="682" y="1338"/>
                  </a:lnTo>
                  <a:lnTo>
                    <a:pt x="684" y="1326"/>
                  </a:lnTo>
                  <a:lnTo>
                    <a:pt x="690" y="1304"/>
                  </a:lnTo>
                  <a:lnTo>
                    <a:pt x="702" y="1284"/>
                  </a:lnTo>
                  <a:lnTo>
                    <a:pt x="716" y="1266"/>
                  </a:lnTo>
                  <a:lnTo>
                    <a:pt x="734" y="1252"/>
                  </a:lnTo>
                  <a:lnTo>
                    <a:pt x="754" y="1242"/>
                  </a:lnTo>
                  <a:lnTo>
                    <a:pt x="776" y="1234"/>
                  </a:lnTo>
                  <a:lnTo>
                    <a:pt x="788" y="1232"/>
                  </a:lnTo>
                  <a:lnTo>
                    <a:pt x="800" y="1232"/>
                  </a:lnTo>
                  <a:lnTo>
                    <a:pt x="800" y="1232"/>
                  </a:lnTo>
                  <a:lnTo>
                    <a:pt x="812" y="1232"/>
                  </a:lnTo>
                  <a:lnTo>
                    <a:pt x="822" y="1234"/>
                  </a:lnTo>
                  <a:lnTo>
                    <a:pt x="846" y="1242"/>
                  </a:lnTo>
                  <a:lnTo>
                    <a:pt x="866" y="1252"/>
                  </a:lnTo>
                  <a:lnTo>
                    <a:pt x="882" y="1266"/>
                  </a:lnTo>
                  <a:lnTo>
                    <a:pt x="898" y="1284"/>
                  </a:lnTo>
                  <a:lnTo>
                    <a:pt x="908" y="1304"/>
                  </a:lnTo>
                  <a:lnTo>
                    <a:pt x="914" y="1326"/>
                  </a:lnTo>
                  <a:lnTo>
                    <a:pt x="916" y="1338"/>
                  </a:lnTo>
                  <a:lnTo>
                    <a:pt x="918" y="1350"/>
                  </a:lnTo>
                  <a:lnTo>
                    <a:pt x="918" y="1350"/>
                  </a:lnTo>
                  <a:lnTo>
                    <a:pt x="916" y="1362"/>
                  </a:lnTo>
                  <a:lnTo>
                    <a:pt x="914" y="1374"/>
                  </a:lnTo>
                  <a:lnTo>
                    <a:pt x="908" y="1396"/>
                  </a:lnTo>
                  <a:lnTo>
                    <a:pt x="898" y="1416"/>
                  </a:lnTo>
                  <a:lnTo>
                    <a:pt x="882" y="1434"/>
                  </a:lnTo>
                  <a:lnTo>
                    <a:pt x="866" y="1448"/>
                  </a:lnTo>
                  <a:lnTo>
                    <a:pt x="846" y="1458"/>
                  </a:lnTo>
                  <a:lnTo>
                    <a:pt x="822" y="1466"/>
                  </a:lnTo>
                  <a:lnTo>
                    <a:pt x="812" y="1468"/>
                  </a:lnTo>
                  <a:lnTo>
                    <a:pt x="800" y="1468"/>
                  </a:lnTo>
                  <a:lnTo>
                    <a:pt x="800" y="1468"/>
                  </a:lnTo>
                  <a:close/>
                  <a:moveTo>
                    <a:pt x="1578" y="1784"/>
                  </a:moveTo>
                  <a:lnTo>
                    <a:pt x="1578" y="1784"/>
                  </a:lnTo>
                  <a:lnTo>
                    <a:pt x="1566" y="1784"/>
                  </a:lnTo>
                  <a:lnTo>
                    <a:pt x="1554" y="1782"/>
                  </a:lnTo>
                  <a:lnTo>
                    <a:pt x="1532" y="1776"/>
                  </a:lnTo>
                  <a:lnTo>
                    <a:pt x="1512" y="1764"/>
                  </a:lnTo>
                  <a:lnTo>
                    <a:pt x="1494" y="1750"/>
                  </a:lnTo>
                  <a:lnTo>
                    <a:pt x="1480" y="1732"/>
                  </a:lnTo>
                  <a:lnTo>
                    <a:pt x="1470" y="1712"/>
                  </a:lnTo>
                  <a:lnTo>
                    <a:pt x="1462" y="1690"/>
                  </a:lnTo>
                  <a:lnTo>
                    <a:pt x="1460" y="1680"/>
                  </a:lnTo>
                  <a:lnTo>
                    <a:pt x="1460" y="1666"/>
                  </a:lnTo>
                  <a:lnTo>
                    <a:pt x="1460" y="1666"/>
                  </a:lnTo>
                  <a:lnTo>
                    <a:pt x="1460" y="1654"/>
                  </a:lnTo>
                  <a:lnTo>
                    <a:pt x="1462" y="1644"/>
                  </a:lnTo>
                  <a:lnTo>
                    <a:pt x="1470" y="1620"/>
                  </a:lnTo>
                  <a:lnTo>
                    <a:pt x="1480" y="1600"/>
                  </a:lnTo>
                  <a:lnTo>
                    <a:pt x="1494" y="1584"/>
                  </a:lnTo>
                  <a:lnTo>
                    <a:pt x="1512" y="1568"/>
                  </a:lnTo>
                  <a:lnTo>
                    <a:pt x="1532" y="1558"/>
                  </a:lnTo>
                  <a:lnTo>
                    <a:pt x="1554" y="1552"/>
                  </a:lnTo>
                  <a:lnTo>
                    <a:pt x="1566" y="1550"/>
                  </a:lnTo>
                  <a:lnTo>
                    <a:pt x="1578" y="1548"/>
                  </a:lnTo>
                  <a:lnTo>
                    <a:pt x="1578" y="1548"/>
                  </a:lnTo>
                  <a:lnTo>
                    <a:pt x="1590" y="1550"/>
                  </a:lnTo>
                  <a:lnTo>
                    <a:pt x="1602" y="1552"/>
                  </a:lnTo>
                  <a:lnTo>
                    <a:pt x="1624" y="1558"/>
                  </a:lnTo>
                  <a:lnTo>
                    <a:pt x="1644" y="1568"/>
                  </a:lnTo>
                  <a:lnTo>
                    <a:pt x="1662" y="1584"/>
                  </a:lnTo>
                  <a:lnTo>
                    <a:pt x="1676" y="1600"/>
                  </a:lnTo>
                  <a:lnTo>
                    <a:pt x="1688" y="1620"/>
                  </a:lnTo>
                  <a:lnTo>
                    <a:pt x="1694" y="1644"/>
                  </a:lnTo>
                  <a:lnTo>
                    <a:pt x="1696" y="1654"/>
                  </a:lnTo>
                  <a:lnTo>
                    <a:pt x="1696" y="1666"/>
                  </a:lnTo>
                  <a:lnTo>
                    <a:pt x="1696" y="1666"/>
                  </a:lnTo>
                  <a:lnTo>
                    <a:pt x="1696" y="1678"/>
                  </a:lnTo>
                  <a:lnTo>
                    <a:pt x="1694" y="1690"/>
                  </a:lnTo>
                  <a:lnTo>
                    <a:pt x="1688" y="1712"/>
                  </a:lnTo>
                  <a:lnTo>
                    <a:pt x="1676" y="1732"/>
                  </a:lnTo>
                  <a:lnTo>
                    <a:pt x="1662" y="1750"/>
                  </a:lnTo>
                  <a:lnTo>
                    <a:pt x="1644" y="1764"/>
                  </a:lnTo>
                  <a:lnTo>
                    <a:pt x="1624" y="1776"/>
                  </a:lnTo>
                  <a:lnTo>
                    <a:pt x="1602" y="1782"/>
                  </a:lnTo>
                  <a:lnTo>
                    <a:pt x="1590" y="1784"/>
                  </a:lnTo>
                  <a:lnTo>
                    <a:pt x="1578" y="1784"/>
                  </a:lnTo>
                  <a:lnTo>
                    <a:pt x="1578" y="178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24CA8E5-E5D4-4B53-B43B-66831E81A33D}"/>
                </a:ext>
              </a:extLst>
            </p:cNvPr>
            <p:cNvGrpSpPr/>
            <p:nvPr userDrawn="1"/>
          </p:nvGrpSpPr>
          <p:grpSpPr>
            <a:xfrm>
              <a:off x="7058025" y="1603375"/>
              <a:ext cx="3641725" cy="2854325"/>
              <a:chOff x="7058025" y="1603375"/>
              <a:chExt cx="3641725" cy="2854325"/>
            </a:xfrm>
            <a:solidFill>
              <a:schemeClr val="bg1">
                <a:alpha val="20000"/>
              </a:schemeClr>
            </a:solidFill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CBAF142E-C0E8-4131-A772-803F558ED6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835400"/>
                <a:ext cx="622300" cy="622300"/>
              </a:xfrm>
              <a:custGeom>
                <a:avLst/>
                <a:gdLst>
                  <a:gd name="T0" fmla="*/ 36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286 h 392"/>
                  <a:gd name="T20" fmla="*/ 0 w 392"/>
                  <a:gd name="T21" fmla="*/ 286 h 392"/>
                  <a:gd name="T22" fmla="*/ 32 w 392"/>
                  <a:gd name="T23" fmla="*/ 292 h 392"/>
                  <a:gd name="T24" fmla="*/ 68 w 392"/>
                  <a:gd name="T25" fmla="*/ 294 h 392"/>
                  <a:gd name="T26" fmla="*/ 68 w 392"/>
                  <a:gd name="T27" fmla="*/ 294 h 392"/>
                  <a:gd name="T28" fmla="*/ 98 w 392"/>
                  <a:gd name="T29" fmla="*/ 292 h 392"/>
                  <a:gd name="T30" fmla="*/ 126 w 392"/>
                  <a:gd name="T31" fmla="*/ 288 h 392"/>
                  <a:gd name="T32" fmla="*/ 154 w 392"/>
                  <a:gd name="T33" fmla="*/ 280 h 392"/>
                  <a:gd name="T34" fmla="*/ 182 w 392"/>
                  <a:gd name="T35" fmla="*/ 270 h 392"/>
                  <a:gd name="T36" fmla="*/ 206 w 392"/>
                  <a:gd name="T37" fmla="*/ 258 h 392"/>
                  <a:gd name="T38" fmla="*/ 232 w 392"/>
                  <a:gd name="T39" fmla="*/ 244 h 392"/>
                  <a:gd name="T40" fmla="*/ 254 w 392"/>
                  <a:gd name="T41" fmla="*/ 226 h 392"/>
                  <a:gd name="T42" fmla="*/ 274 w 392"/>
                  <a:gd name="T43" fmla="*/ 208 h 392"/>
                  <a:gd name="T44" fmla="*/ 294 w 392"/>
                  <a:gd name="T45" fmla="*/ 186 h 392"/>
                  <a:gd name="T46" fmla="*/ 310 w 392"/>
                  <a:gd name="T47" fmla="*/ 164 h 392"/>
                  <a:gd name="T48" fmla="*/ 326 w 392"/>
                  <a:gd name="T49" fmla="*/ 140 h 392"/>
                  <a:gd name="T50" fmla="*/ 338 w 392"/>
                  <a:gd name="T51" fmla="*/ 114 h 392"/>
                  <a:gd name="T52" fmla="*/ 348 w 392"/>
                  <a:gd name="T53" fmla="*/ 88 h 392"/>
                  <a:gd name="T54" fmla="*/ 354 w 392"/>
                  <a:gd name="T55" fmla="*/ 60 h 392"/>
                  <a:gd name="T56" fmla="*/ 358 w 392"/>
                  <a:gd name="T57" fmla="*/ 30 h 392"/>
                  <a:gd name="T58" fmla="*/ 360 w 392"/>
                  <a:gd name="T59" fmla="*/ 0 h 392"/>
                  <a:gd name="T60" fmla="*/ 360 w 392"/>
                  <a:gd name="T61" fmla="*/ 0 h 392"/>
                  <a:gd name="T62" fmla="*/ 368 w 392"/>
                  <a:gd name="T63" fmla="*/ 2 h 392"/>
                  <a:gd name="T64" fmla="*/ 374 w 392"/>
                  <a:gd name="T65" fmla="*/ 6 h 392"/>
                  <a:gd name="T66" fmla="*/ 384 w 392"/>
                  <a:gd name="T67" fmla="*/ 14 h 392"/>
                  <a:gd name="T68" fmla="*/ 390 w 392"/>
                  <a:gd name="T69" fmla="*/ 26 h 392"/>
                  <a:gd name="T70" fmla="*/ 392 w 392"/>
                  <a:gd name="T71" fmla="*/ 32 h 392"/>
                  <a:gd name="T72" fmla="*/ 392 w 392"/>
                  <a:gd name="T73" fmla="*/ 40 h 392"/>
                  <a:gd name="T74" fmla="*/ 392 w 392"/>
                  <a:gd name="T75" fmla="*/ 364 h 392"/>
                  <a:gd name="T76" fmla="*/ 392 w 392"/>
                  <a:gd name="T77" fmla="*/ 364 h 392"/>
                  <a:gd name="T78" fmla="*/ 392 w 392"/>
                  <a:gd name="T79" fmla="*/ 370 h 392"/>
                  <a:gd name="T80" fmla="*/ 390 w 392"/>
                  <a:gd name="T81" fmla="*/ 374 h 392"/>
                  <a:gd name="T82" fmla="*/ 384 w 392"/>
                  <a:gd name="T83" fmla="*/ 384 h 392"/>
                  <a:gd name="T84" fmla="*/ 374 w 392"/>
                  <a:gd name="T85" fmla="*/ 390 h 392"/>
                  <a:gd name="T86" fmla="*/ 368 w 392"/>
                  <a:gd name="T87" fmla="*/ 392 h 392"/>
                  <a:gd name="T88" fmla="*/ 364 w 392"/>
                  <a:gd name="T89" fmla="*/ 392 h 392"/>
                  <a:gd name="T90" fmla="*/ 364 w 392"/>
                  <a:gd name="T91" fmla="*/ 392 h 392"/>
                  <a:gd name="T92" fmla="*/ 364 w 392"/>
                  <a:gd name="T9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2" h="392">
                    <a:moveTo>
                      <a:pt x="36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32" y="292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98" y="292"/>
                    </a:lnTo>
                    <a:lnTo>
                      <a:pt x="126" y="288"/>
                    </a:lnTo>
                    <a:lnTo>
                      <a:pt x="154" y="280"/>
                    </a:lnTo>
                    <a:lnTo>
                      <a:pt x="182" y="270"/>
                    </a:lnTo>
                    <a:lnTo>
                      <a:pt x="206" y="258"/>
                    </a:lnTo>
                    <a:lnTo>
                      <a:pt x="232" y="244"/>
                    </a:lnTo>
                    <a:lnTo>
                      <a:pt x="254" y="226"/>
                    </a:lnTo>
                    <a:lnTo>
                      <a:pt x="274" y="208"/>
                    </a:lnTo>
                    <a:lnTo>
                      <a:pt x="294" y="186"/>
                    </a:lnTo>
                    <a:lnTo>
                      <a:pt x="310" y="164"/>
                    </a:lnTo>
                    <a:lnTo>
                      <a:pt x="326" y="140"/>
                    </a:lnTo>
                    <a:lnTo>
                      <a:pt x="338" y="114"/>
                    </a:lnTo>
                    <a:lnTo>
                      <a:pt x="348" y="88"/>
                    </a:lnTo>
                    <a:lnTo>
                      <a:pt x="354" y="60"/>
                    </a:lnTo>
                    <a:lnTo>
                      <a:pt x="358" y="3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4" y="14"/>
                    </a:lnTo>
                    <a:lnTo>
                      <a:pt x="390" y="26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CD2C85AC-CFA9-400D-8F83-74FC3BCC6B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10 w 394"/>
                  <a:gd name="T11" fmla="*/ 384 h 392"/>
                  <a:gd name="T12" fmla="*/ 2 w 394"/>
                  <a:gd name="T13" fmla="*/ 374 h 392"/>
                  <a:gd name="T14" fmla="*/ 2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2 w 394"/>
                  <a:gd name="T23" fmla="*/ 24 h 392"/>
                  <a:gd name="T24" fmla="*/ 2 w 394"/>
                  <a:gd name="T25" fmla="*/ 18 h 392"/>
                  <a:gd name="T26" fmla="*/ 10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354 w 394"/>
                  <a:gd name="T35" fmla="*/ 0 h 392"/>
                  <a:gd name="T36" fmla="*/ 354 w 394"/>
                  <a:gd name="T37" fmla="*/ 0 h 392"/>
                  <a:gd name="T38" fmla="*/ 362 w 394"/>
                  <a:gd name="T39" fmla="*/ 0 h 392"/>
                  <a:gd name="T40" fmla="*/ 370 w 394"/>
                  <a:gd name="T41" fmla="*/ 2 h 392"/>
                  <a:gd name="T42" fmla="*/ 376 w 394"/>
                  <a:gd name="T43" fmla="*/ 6 h 392"/>
                  <a:gd name="T44" fmla="*/ 382 w 394"/>
                  <a:gd name="T45" fmla="*/ 12 h 392"/>
                  <a:gd name="T46" fmla="*/ 386 w 394"/>
                  <a:gd name="T47" fmla="*/ 18 h 392"/>
                  <a:gd name="T48" fmla="*/ 390 w 394"/>
                  <a:gd name="T49" fmla="*/ 24 h 392"/>
                  <a:gd name="T50" fmla="*/ 392 w 394"/>
                  <a:gd name="T51" fmla="*/ 32 h 392"/>
                  <a:gd name="T52" fmla="*/ 394 w 394"/>
                  <a:gd name="T53" fmla="*/ 40 h 392"/>
                  <a:gd name="T54" fmla="*/ 394 w 394"/>
                  <a:gd name="T55" fmla="*/ 364 h 392"/>
                  <a:gd name="T56" fmla="*/ 394 w 394"/>
                  <a:gd name="T57" fmla="*/ 364 h 392"/>
                  <a:gd name="T58" fmla="*/ 392 w 394"/>
                  <a:gd name="T59" fmla="*/ 370 h 392"/>
                  <a:gd name="T60" fmla="*/ 392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10" y="384"/>
                    </a:lnTo>
                    <a:lnTo>
                      <a:pt x="2" y="374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70" y="2"/>
                    </a:lnTo>
                    <a:lnTo>
                      <a:pt x="376" y="6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81678089-7F23-4409-836C-0AC9913E7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1603375"/>
                <a:ext cx="625475" cy="625475"/>
              </a:xfrm>
              <a:custGeom>
                <a:avLst/>
                <a:gdLst>
                  <a:gd name="T0" fmla="*/ 270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30 h 394"/>
                  <a:gd name="T20" fmla="*/ 0 w 394"/>
                  <a:gd name="T21" fmla="*/ 30 h 394"/>
                  <a:gd name="T22" fmla="*/ 2 w 394"/>
                  <a:gd name="T23" fmla="*/ 24 h 394"/>
                  <a:gd name="T24" fmla="*/ 2 w 394"/>
                  <a:gd name="T25" fmla="*/ 18 h 394"/>
                  <a:gd name="T26" fmla="*/ 10 w 394"/>
                  <a:gd name="T27" fmla="*/ 10 h 394"/>
                  <a:gd name="T28" fmla="*/ 18 w 394"/>
                  <a:gd name="T29" fmla="*/ 2 h 394"/>
                  <a:gd name="T30" fmla="*/ 24 w 394"/>
                  <a:gd name="T31" fmla="*/ 2 h 394"/>
                  <a:gd name="T32" fmla="*/ 30 w 394"/>
                  <a:gd name="T33" fmla="*/ 0 h 394"/>
                  <a:gd name="T34" fmla="*/ 354 w 394"/>
                  <a:gd name="T35" fmla="*/ 0 h 394"/>
                  <a:gd name="T36" fmla="*/ 354 w 394"/>
                  <a:gd name="T37" fmla="*/ 0 h 394"/>
                  <a:gd name="T38" fmla="*/ 362 w 394"/>
                  <a:gd name="T39" fmla="*/ 2 h 394"/>
                  <a:gd name="T40" fmla="*/ 370 w 394"/>
                  <a:gd name="T41" fmla="*/ 4 h 394"/>
                  <a:gd name="T42" fmla="*/ 376 w 394"/>
                  <a:gd name="T43" fmla="*/ 8 h 394"/>
                  <a:gd name="T44" fmla="*/ 382 w 394"/>
                  <a:gd name="T45" fmla="*/ 12 h 394"/>
                  <a:gd name="T46" fmla="*/ 386 w 394"/>
                  <a:gd name="T47" fmla="*/ 18 h 394"/>
                  <a:gd name="T48" fmla="*/ 390 w 394"/>
                  <a:gd name="T49" fmla="*/ 24 h 394"/>
                  <a:gd name="T50" fmla="*/ 392 w 394"/>
                  <a:gd name="T51" fmla="*/ 32 h 394"/>
                  <a:gd name="T52" fmla="*/ 394 w 394"/>
                  <a:gd name="T53" fmla="*/ 40 h 394"/>
                  <a:gd name="T54" fmla="*/ 394 w 394"/>
                  <a:gd name="T55" fmla="*/ 250 h 394"/>
                  <a:gd name="T56" fmla="*/ 270 w 394"/>
                  <a:gd name="T57" fmla="*/ 394 h 394"/>
                  <a:gd name="T58" fmla="*/ 270 w 394"/>
                  <a:gd name="T5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4" h="394">
                    <a:moveTo>
                      <a:pt x="270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250"/>
                    </a:lnTo>
                    <a:lnTo>
                      <a:pt x="270" y="394"/>
                    </a:lnTo>
                    <a:lnTo>
                      <a:pt x="270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3EA6E372-DD9B-4348-AA55-542DC8CFE7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854450"/>
                <a:ext cx="625475" cy="603250"/>
              </a:xfrm>
              <a:custGeom>
                <a:avLst/>
                <a:gdLst>
                  <a:gd name="T0" fmla="*/ 364 w 394"/>
                  <a:gd name="T1" fmla="*/ 380 h 380"/>
                  <a:gd name="T2" fmla="*/ 30 w 394"/>
                  <a:gd name="T3" fmla="*/ 380 h 380"/>
                  <a:gd name="T4" fmla="*/ 30 w 394"/>
                  <a:gd name="T5" fmla="*/ 380 h 380"/>
                  <a:gd name="T6" fmla="*/ 24 w 394"/>
                  <a:gd name="T7" fmla="*/ 380 h 380"/>
                  <a:gd name="T8" fmla="*/ 18 w 394"/>
                  <a:gd name="T9" fmla="*/ 378 h 380"/>
                  <a:gd name="T10" fmla="*/ 8 w 394"/>
                  <a:gd name="T11" fmla="*/ 372 h 380"/>
                  <a:gd name="T12" fmla="*/ 2 w 394"/>
                  <a:gd name="T13" fmla="*/ 362 h 380"/>
                  <a:gd name="T14" fmla="*/ 0 w 394"/>
                  <a:gd name="T15" fmla="*/ 358 h 380"/>
                  <a:gd name="T16" fmla="*/ 0 w 394"/>
                  <a:gd name="T17" fmla="*/ 352 h 380"/>
                  <a:gd name="T18" fmla="*/ 0 w 394"/>
                  <a:gd name="T19" fmla="*/ 192 h 380"/>
                  <a:gd name="T20" fmla="*/ 382 w 394"/>
                  <a:gd name="T21" fmla="*/ 0 h 380"/>
                  <a:gd name="T22" fmla="*/ 382 w 394"/>
                  <a:gd name="T23" fmla="*/ 0 h 380"/>
                  <a:gd name="T24" fmla="*/ 388 w 394"/>
                  <a:gd name="T25" fmla="*/ 6 h 380"/>
                  <a:gd name="T26" fmla="*/ 390 w 394"/>
                  <a:gd name="T27" fmla="*/ 12 h 380"/>
                  <a:gd name="T28" fmla="*/ 392 w 394"/>
                  <a:gd name="T29" fmla="*/ 20 h 380"/>
                  <a:gd name="T30" fmla="*/ 394 w 394"/>
                  <a:gd name="T31" fmla="*/ 28 h 380"/>
                  <a:gd name="T32" fmla="*/ 394 w 394"/>
                  <a:gd name="T33" fmla="*/ 352 h 380"/>
                  <a:gd name="T34" fmla="*/ 394 w 394"/>
                  <a:gd name="T35" fmla="*/ 352 h 380"/>
                  <a:gd name="T36" fmla="*/ 392 w 394"/>
                  <a:gd name="T37" fmla="*/ 358 h 380"/>
                  <a:gd name="T38" fmla="*/ 390 w 394"/>
                  <a:gd name="T39" fmla="*/ 362 h 380"/>
                  <a:gd name="T40" fmla="*/ 384 w 394"/>
                  <a:gd name="T41" fmla="*/ 372 h 380"/>
                  <a:gd name="T42" fmla="*/ 376 w 394"/>
                  <a:gd name="T43" fmla="*/ 378 h 380"/>
                  <a:gd name="T44" fmla="*/ 370 w 394"/>
                  <a:gd name="T45" fmla="*/ 380 h 380"/>
                  <a:gd name="T46" fmla="*/ 364 w 394"/>
                  <a:gd name="T47" fmla="*/ 380 h 380"/>
                  <a:gd name="T48" fmla="*/ 364 w 394"/>
                  <a:gd name="T49" fmla="*/ 380 h 380"/>
                  <a:gd name="T50" fmla="*/ 364 w 394"/>
                  <a:gd name="T51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4" h="380">
                    <a:moveTo>
                      <a:pt x="364" y="380"/>
                    </a:moveTo>
                    <a:lnTo>
                      <a:pt x="30" y="380"/>
                    </a:lnTo>
                    <a:lnTo>
                      <a:pt x="30" y="380"/>
                    </a:lnTo>
                    <a:lnTo>
                      <a:pt x="24" y="380"/>
                    </a:lnTo>
                    <a:lnTo>
                      <a:pt x="18" y="378"/>
                    </a:lnTo>
                    <a:lnTo>
                      <a:pt x="8" y="372"/>
                    </a:lnTo>
                    <a:lnTo>
                      <a:pt x="2" y="362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0" y="192"/>
                    </a:lnTo>
                    <a:lnTo>
                      <a:pt x="382" y="0"/>
                    </a:lnTo>
                    <a:lnTo>
                      <a:pt x="382" y="0"/>
                    </a:lnTo>
                    <a:lnTo>
                      <a:pt x="388" y="6"/>
                    </a:lnTo>
                    <a:lnTo>
                      <a:pt x="390" y="12"/>
                    </a:lnTo>
                    <a:lnTo>
                      <a:pt x="392" y="20"/>
                    </a:lnTo>
                    <a:lnTo>
                      <a:pt x="394" y="28"/>
                    </a:lnTo>
                    <a:lnTo>
                      <a:pt x="394" y="352"/>
                    </a:lnTo>
                    <a:lnTo>
                      <a:pt x="394" y="352"/>
                    </a:lnTo>
                    <a:lnTo>
                      <a:pt x="392" y="358"/>
                    </a:lnTo>
                    <a:lnTo>
                      <a:pt x="390" y="362"/>
                    </a:lnTo>
                    <a:lnTo>
                      <a:pt x="384" y="372"/>
                    </a:lnTo>
                    <a:lnTo>
                      <a:pt x="376" y="378"/>
                    </a:lnTo>
                    <a:lnTo>
                      <a:pt x="370" y="380"/>
                    </a:lnTo>
                    <a:lnTo>
                      <a:pt x="364" y="380"/>
                    </a:lnTo>
                    <a:lnTo>
                      <a:pt x="364" y="380"/>
                    </a:lnTo>
                    <a:lnTo>
                      <a:pt x="36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7240D3CF-E607-4D73-AE8C-B8B3DDA453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66150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8 w 394"/>
                  <a:gd name="T11" fmla="*/ 384 h 392"/>
                  <a:gd name="T12" fmla="*/ 2 w 394"/>
                  <a:gd name="T13" fmla="*/ 374 h 392"/>
                  <a:gd name="T14" fmla="*/ 0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0 w 394"/>
                  <a:gd name="T23" fmla="*/ 24 h 392"/>
                  <a:gd name="T24" fmla="*/ 2 w 394"/>
                  <a:gd name="T25" fmla="*/ 18 h 392"/>
                  <a:gd name="T26" fmla="*/ 8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154 w 394"/>
                  <a:gd name="T35" fmla="*/ 0 h 392"/>
                  <a:gd name="T36" fmla="*/ 254 w 394"/>
                  <a:gd name="T37" fmla="*/ 44 h 392"/>
                  <a:gd name="T38" fmla="*/ 254 w 394"/>
                  <a:gd name="T39" fmla="*/ 44 h 392"/>
                  <a:gd name="T40" fmla="*/ 260 w 394"/>
                  <a:gd name="T41" fmla="*/ 76 h 392"/>
                  <a:gd name="T42" fmla="*/ 270 w 394"/>
                  <a:gd name="T43" fmla="*/ 108 h 392"/>
                  <a:gd name="T44" fmla="*/ 284 w 394"/>
                  <a:gd name="T45" fmla="*/ 138 h 392"/>
                  <a:gd name="T46" fmla="*/ 300 w 394"/>
                  <a:gd name="T47" fmla="*/ 164 h 392"/>
                  <a:gd name="T48" fmla="*/ 320 w 394"/>
                  <a:gd name="T49" fmla="*/ 190 h 392"/>
                  <a:gd name="T50" fmla="*/ 342 w 394"/>
                  <a:gd name="T51" fmla="*/ 214 h 392"/>
                  <a:gd name="T52" fmla="*/ 366 w 394"/>
                  <a:gd name="T53" fmla="*/ 234 h 392"/>
                  <a:gd name="T54" fmla="*/ 394 w 394"/>
                  <a:gd name="T55" fmla="*/ 252 h 392"/>
                  <a:gd name="T56" fmla="*/ 394 w 394"/>
                  <a:gd name="T57" fmla="*/ 364 h 392"/>
                  <a:gd name="T58" fmla="*/ 394 w 394"/>
                  <a:gd name="T59" fmla="*/ 364 h 392"/>
                  <a:gd name="T60" fmla="*/ 390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154" y="0"/>
                    </a:lnTo>
                    <a:lnTo>
                      <a:pt x="254" y="44"/>
                    </a:lnTo>
                    <a:lnTo>
                      <a:pt x="254" y="44"/>
                    </a:lnTo>
                    <a:lnTo>
                      <a:pt x="260" y="76"/>
                    </a:lnTo>
                    <a:lnTo>
                      <a:pt x="270" y="108"/>
                    </a:lnTo>
                    <a:lnTo>
                      <a:pt x="284" y="138"/>
                    </a:lnTo>
                    <a:lnTo>
                      <a:pt x="300" y="164"/>
                    </a:lnTo>
                    <a:lnTo>
                      <a:pt x="320" y="190"/>
                    </a:lnTo>
                    <a:lnTo>
                      <a:pt x="342" y="214"/>
                    </a:lnTo>
                    <a:lnTo>
                      <a:pt x="366" y="234"/>
                    </a:lnTo>
                    <a:lnTo>
                      <a:pt x="394" y="252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6259B2F1-E25E-4BB9-B672-41B91343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3835400"/>
                <a:ext cx="622300" cy="622300"/>
              </a:xfrm>
              <a:custGeom>
                <a:avLst/>
                <a:gdLst>
                  <a:gd name="T0" fmla="*/ 36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30 h 392"/>
                  <a:gd name="T20" fmla="*/ 0 w 392"/>
                  <a:gd name="T21" fmla="*/ 30 h 392"/>
                  <a:gd name="T22" fmla="*/ 0 w 392"/>
                  <a:gd name="T23" fmla="*/ 24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2 h 392"/>
                  <a:gd name="T46" fmla="*/ 386 w 392"/>
                  <a:gd name="T47" fmla="*/ 18 h 392"/>
                  <a:gd name="T48" fmla="*/ 388 w 392"/>
                  <a:gd name="T49" fmla="*/ 24 h 392"/>
                  <a:gd name="T50" fmla="*/ 392 w 392"/>
                  <a:gd name="T51" fmla="*/ 32 h 392"/>
                  <a:gd name="T52" fmla="*/ 392 w 392"/>
                  <a:gd name="T53" fmla="*/ 40 h 392"/>
                  <a:gd name="T54" fmla="*/ 392 w 392"/>
                  <a:gd name="T55" fmla="*/ 364 h 392"/>
                  <a:gd name="T56" fmla="*/ 392 w 392"/>
                  <a:gd name="T57" fmla="*/ 364 h 392"/>
                  <a:gd name="T58" fmla="*/ 392 w 392"/>
                  <a:gd name="T59" fmla="*/ 370 h 392"/>
                  <a:gd name="T60" fmla="*/ 390 w 392"/>
                  <a:gd name="T61" fmla="*/ 374 h 392"/>
                  <a:gd name="T62" fmla="*/ 384 w 392"/>
                  <a:gd name="T63" fmla="*/ 384 h 392"/>
                  <a:gd name="T64" fmla="*/ 374 w 392"/>
                  <a:gd name="T65" fmla="*/ 390 h 392"/>
                  <a:gd name="T66" fmla="*/ 368 w 392"/>
                  <a:gd name="T67" fmla="*/ 392 h 392"/>
                  <a:gd name="T68" fmla="*/ 362 w 392"/>
                  <a:gd name="T69" fmla="*/ 392 h 392"/>
                  <a:gd name="T70" fmla="*/ 362 w 392"/>
                  <a:gd name="T71" fmla="*/ 392 h 392"/>
                  <a:gd name="T72" fmla="*/ 362 w 392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6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2"/>
                    </a:lnTo>
                    <a:lnTo>
                      <a:pt x="386" y="18"/>
                    </a:lnTo>
                    <a:lnTo>
                      <a:pt x="388" y="24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2" y="392"/>
                    </a:lnTo>
                    <a:lnTo>
                      <a:pt x="362" y="392"/>
                    </a:lnTo>
                    <a:lnTo>
                      <a:pt x="36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82503F8D-4FAD-4B81-B91A-F734BBF0A0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1550" y="3568700"/>
                <a:ext cx="82550" cy="149225"/>
              </a:xfrm>
              <a:custGeom>
                <a:avLst/>
                <a:gdLst>
                  <a:gd name="T0" fmla="*/ 24 w 52"/>
                  <a:gd name="T1" fmla="*/ 94 h 94"/>
                  <a:gd name="T2" fmla="*/ 10 w 52"/>
                  <a:gd name="T3" fmla="*/ 94 h 94"/>
                  <a:gd name="T4" fmla="*/ 10 w 52"/>
                  <a:gd name="T5" fmla="*/ 94 h 94"/>
                  <a:gd name="T6" fmla="*/ 0 w 52"/>
                  <a:gd name="T7" fmla="*/ 60 h 94"/>
                  <a:gd name="T8" fmla="*/ 52 w 52"/>
                  <a:gd name="T9" fmla="*/ 0 h 94"/>
                  <a:gd name="T10" fmla="*/ 52 w 52"/>
                  <a:gd name="T11" fmla="*/ 64 h 94"/>
                  <a:gd name="T12" fmla="*/ 52 w 52"/>
                  <a:gd name="T13" fmla="*/ 64 h 94"/>
                  <a:gd name="T14" fmla="*/ 52 w 52"/>
                  <a:gd name="T15" fmla="*/ 70 h 94"/>
                  <a:gd name="T16" fmla="*/ 50 w 52"/>
                  <a:gd name="T17" fmla="*/ 76 h 94"/>
                  <a:gd name="T18" fmla="*/ 44 w 52"/>
                  <a:gd name="T19" fmla="*/ 84 h 94"/>
                  <a:gd name="T20" fmla="*/ 34 w 52"/>
                  <a:gd name="T21" fmla="*/ 92 h 94"/>
                  <a:gd name="T22" fmla="*/ 28 w 52"/>
                  <a:gd name="T23" fmla="*/ 92 h 94"/>
                  <a:gd name="T24" fmla="*/ 24 w 52"/>
                  <a:gd name="T25" fmla="*/ 94 h 94"/>
                  <a:gd name="T26" fmla="*/ 24 w 52"/>
                  <a:gd name="T27" fmla="*/ 94 h 94"/>
                  <a:gd name="T28" fmla="*/ 24 w 52"/>
                  <a:gd name="T2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94">
                    <a:moveTo>
                      <a:pt x="24" y="94"/>
                    </a:moveTo>
                    <a:lnTo>
                      <a:pt x="10" y="94"/>
                    </a:lnTo>
                    <a:lnTo>
                      <a:pt x="10" y="94"/>
                    </a:lnTo>
                    <a:lnTo>
                      <a:pt x="0" y="60"/>
                    </a:lnTo>
                    <a:lnTo>
                      <a:pt x="52" y="0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70"/>
                    </a:lnTo>
                    <a:lnTo>
                      <a:pt x="50" y="76"/>
                    </a:lnTo>
                    <a:lnTo>
                      <a:pt x="44" y="84"/>
                    </a:lnTo>
                    <a:lnTo>
                      <a:pt x="34" y="92"/>
                    </a:lnTo>
                    <a:lnTo>
                      <a:pt x="28" y="92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068207BD-C9B1-4435-8612-BDBA2667DC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092450"/>
                <a:ext cx="441325" cy="288925"/>
              </a:xfrm>
              <a:custGeom>
                <a:avLst/>
                <a:gdLst>
                  <a:gd name="T0" fmla="*/ 0 w 278"/>
                  <a:gd name="T1" fmla="*/ 182 h 182"/>
                  <a:gd name="T2" fmla="*/ 0 w 278"/>
                  <a:gd name="T3" fmla="*/ 30 h 182"/>
                  <a:gd name="T4" fmla="*/ 0 w 278"/>
                  <a:gd name="T5" fmla="*/ 30 h 182"/>
                  <a:gd name="T6" fmla="*/ 0 w 278"/>
                  <a:gd name="T7" fmla="*/ 24 h 182"/>
                  <a:gd name="T8" fmla="*/ 2 w 278"/>
                  <a:gd name="T9" fmla="*/ 18 h 182"/>
                  <a:gd name="T10" fmla="*/ 8 w 278"/>
                  <a:gd name="T11" fmla="*/ 10 h 182"/>
                  <a:gd name="T12" fmla="*/ 18 w 278"/>
                  <a:gd name="T13" fmla="*/ 2 h 182"/>
                  <a:gd name="T14" fmla="*/ 24 w 278"/>
                  <a:gd name="T15" fmla="*/ 2 h 182"/>
                  <a:gd name="T16" fmla="*/ 28 w 278"/>
                  <a:gd name="T17" fmla="*/ 0 h 182"/>
                  <a:gd name="T18" fmla="*/ 278 w 278"/>
                  <a:gd name="T19" fmla="*/ 0 h 182"/>
                  <a:gd name="T20" fmla="*/ 122 w 278"/>
                  <a:gd name="T21" fmla="*/ 180 h 182"/>
                  <a:gd name="T22" fmla="*/ 122 w 278"/>
                  <a:gd name="T23" fmla="*/ 180 h 182"/>
                  <a:gd name="T24" fmla="*/ 94 w 278"/>
                  <a:gd name="T25" fmla="*/ 176 h 182"/>
                  <a:gd name="T26" fmla="*/ 68 w 278"/>
                  <a:gd name="T27" fmla="*/ 174 h 182"/>
                  <a:gd name="T28" fmla="*/ 68 w 278"/>
                  <a:gd name="T29" fmla="*/ 174 h 182"/>
                  <a:gd name="T30" fmla="*/ 32 w 278"/>
                  <a:gd name="T31" fmla="*/ 176 h 182"/>
                  <a:gd name="T32" fmla="*/ 0 w 278"/>
                  <a:gd name="T33" fmla="*/ 182 h 182"/>
                  <a:gd name="T34" fmla="*/ 0 w 278"/>
                  <a:gd name="T3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82">
                    <a:moveTo>
                      <a:pt x="0" y="182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78" y="0"/>
                    </a:lnTo>
                    <a:lnTo>
                      <a:pt x="122" y="180"/>
                    </a:lnTo>
                    <a:lnTo>
                      <a:pt x="122" y="180"/>
                    </a:lnTo>
                    <a:lnTo>
                      <a:pt x="94" y="176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32" y="176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6EDBF58D-D412-4CB8-82B3-FF02396C1F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092450"/>
                <a:ext cx="625475" cy="625475"/>
              </a:xfrm>
              <a:custGeom>
                <a:avLst/>
                <a:gdLst>
                  <a:gd name="T0" fmla="*/ 364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206 h 394"/>
                  <a:gd name="T20" fmla="*/ 180 w 394"/>
                  <a:gd name="T21" fmla="*/ 0 h 394"/>
                  <a:gd name="T22" fmla="*/ 354 w 394"/>
                  <a:gd name="T23" fmla="*/ 0 h 394"/>
                  <a:gd name="T24" fmla="*/ 354 w 394"/>
                  <a:gd name="T25" fmla="*/ 0 h 394"/>
                  <a:gd name="T26" fmla="*/ 362 w 394"/>
                  <a:gd name="T27" fmla="*/ 2 h 394"/>
                  <a:gd name="T28" fmla="*/ 370 w 394"/>
                  <a:gd name="T29" fmla="*/ 4 h 394"/>
                  <a:gd name="T30" fmla="*/ 376 w 394"/>
                  <a:gd name="T31" fmla="*/ 8 h 394"/>
                  <a:gd name="T32" fmla="*/ 382 w 394"/>
                  <a:gd name="T33" fmla="*/ 12 h 394"/>
                  <a:gd name="T34" fmla="*/ 386 w 394"/>
                  <a:gd name="T35" fmla="*/ 18 h 394"/>
                  <a:gd name="T36" fmla="*/ 390 w 394"/>
                  <a:gd name="T37" fmla="*/ 24 h 394"/>
                  <a:gd name="T38" fmla="*/ 392 w 394"/>
                  <a:gd name="T39" fmla="*/ 32 h 394"/>
                  <a:gd name="T40" fmla="*/ 394 w 394"/>
                  <a:gd name="T41" fmla="*/ 40 h 394"/>
                  <a:gd name="T42" fmla="*/ 394 w 394"/>
                  <a:gd name="T43" fmla="*/ 364 h 394"/>
                  <a:gd name="T44" fmla="*/ 394 w 394"/>
                  <a:gd name="T45" fmla="*/ 364 h 394"/>
                  <a:gd name="T46" fmla="*/ 392 w 394"/>
                  <a:gd name="T47" fmla="*/ 370 h 394"/>
                  <a:gd name="T48" fmla="*/ 392 w 394"/>
                  <a:gd name="T49" fmla="*/ 376 h 394"/>
                  <a:gd name="T50" fmla="*/ 384 w 394"/>
                  <a:gd name="T51" fmla="*/ 384 h 394"/>
                  <a:gd name="T52" fmla="*/ 376 w 394"/>
                  <a:gd name="T53" fmla="*/ 392 h 394"/>
                  <a:gd name="T54" fmla="*/ 370 w 394"/>
                  <a:gd name="T55" fmla="*/ 392 h 394"/>
                  <a:gd name="T56" fmla="*/ 364 w 394"/>
                  <a:gd name="T57" fmla="*/ 394 h 394"/>
                  <a:gd name="T58" fmla="*/ 364 w 394"/>
                  <a:gd name="T59" fmla="*/ 394 h 394"/>
                  <a:gd name="T60" fmla="*/ 364 w 394"/>
                  <a:gd name="T61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94">
                    <a:moveTo>
                      <a:pt x="364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206"/>
                    </a:lnTo>
                    <a:lnTo>
                      <a:pt x="18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6"/>
                    </a:lnTo>
                    <a:lnTo>
                      <a:pt x="384" y="384"/>
                    </a:lnTo>
                    <a:lnTo>
                      <a:pt x="376" y="392"/>
                    </a:lnTo>
                    <a:lnTo>
                      <a:pt x="370" y="392"/>
                    </a:lnTo>
                    <a:lnTo>
                      <a:pt x="364" y="394"/>
                    </a:lnTo>
                    <a:lnTo>
                      <a:pt x="364" y="394"/>
                    </a:lnTo>
                    <a:lnTo>
                      <a:pt x="364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81EB86C6-6C25-4780-93AD-80C862443F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092450"/>
                <a:ext cx="625475" cy="561975"/>
              </a:xfrm>
              <a:custGeom>
                <a:avLst/>
                <a:gdLst>
                  <a:gd name="T0" fmla="*/ 0 w 394"/>
                  <a:gd name="T1" fmla="*/ 354 h 354"/>
                  <a:gd name="T2" fmla="*/ 0 w 394"/>
                  <a:gd name="T3" fmla="*/ 30 h 354"/>
                  <a:gd name="T4" fmla="*/ 0 w 394"/>
                  <a:gd name="T5" fmla="*/ 30 h 354"/>
                  <a:gd name="T6" fmla="*/ 0 w 394"/>
                  <a:gd name="T7" fmla="*/ 24 h 354"/>
                  <a:gd name="T8" fmla="*/ 2 w 394"/>
                  <a:gd name="T9" fmla="*/ 18 h 354"/>
                  <a:gd name="T10" fmla="*/ 8 w 394"/>
                  <a:gd name="T11" fmla="*/ 10 h 354"/>
                  <a:gd name="T12" fmla="*/ 18 w 394"/>
                  <a:gd name="T13" fmla="*/ 2 h 354"/>
                  <a:gd name="T14" fmla="*/ 24 w 394"/>
                  <a:gd name="T15" fmla="*/ 2 h 354"/>
                  <a:gd name="T16" fmla="*/ 30 w 394"/>
                  <a:gd name="T17" fmla="*/ 0 h 354"/>
                  <a:gd name="T18" fmla="*/ 354 w 394"/>
                  <a:gd name="T19" fmla="*/ 0 h 354"/>
                  <a:gd name="T20" fmla="*/ 354 w 394"/>
                  <a:gd name="T21" fmla="*/ 0 h 354"/>
                  <a:gd name="T22" fmla="*/ 362 w 394"/>
                  <a:gd name="T23" fmla="*/ 2 h 354"/>
                  <a:gd name="T24" fmla="*/ 368 w 394"/>
                  <a:gd name="T25" fmla="*/ 4 h 354"/>
                  <a:gd name="T26" fmla="*/ 376 w 394"/>
                  <a:gd name="T27" fmla="*/ 8 h 354"/>
                  <a:gd name="T28" fmla="*/ 382 w 394"/>
                  <a:gd name="T29" fmla="*/ 12 h 354"/>
                  <a:gd name="T30" fmla="*/ 386 w 394"/>
                  <a:gd name="T31" fmla="*/ 18 h 354"/>
                  <a:gd name="T32" fmla="*/ 390 w 394"/>
                  <a:gd name="T33" fmla="*/ 24 h 354"/>
                  <a:gd name="T34" fmla="*/ 392 w 394"/>
                  <a:gd name="T35" fmla="*/ 32 h 354"/>
                  <a:gd name="T36" fmla="*/ 394 w 394"/>
                  <a:gd name="T37" fmla="*/ 40 h 354"/>
                  <a:gd name="T38" fmla="*/ 394 w 394"/>
                  <a:gd name="T39" fmla="*/ 158 h 354"/>
                  <a:gd name="T40" fmla="*/ 0 w 394"/>
                  <a:gd name="T41" fmla="*/ 354 h 354"/>
                  <a:gd name="T42" fmla="*/ 0 w 394"/>
                  <a:gd name="T4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4" h="354">
                    <a:moveTo>
                      <a:pt x="0" y="354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68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158"/>
                    </a:lnTo>
                    <a:lnTo>
                      <a:pt x="0" y="35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87AE10C4-DACD-4823-9C98-BD190195A9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91550" y="3092450"/>
                <a:ext cx="600075" cy="390525"/>
              </a:xfrm>
              <a:custGeom>
                <a:avLst/>
                <a:gdLst>
                  <a:gd name="T0" fmla="*/ 0 w 378"/>
                  <a:gd name="T1" fmla="*/ 4 h 246"/>
                  <a:gd name="T2" fmla="*/ 0 w 378"/>
                  <a:gd name="T3" fmla="*/ 4 h 246"/>
                  <a:gd name="T4" fmla="*/ 6 w 378"/>
                  <a:gd name="T5" fmla="*/ 2 h 246"/>
                  <a:gd name="T6" fmla="*/ 14 w 378"/>
                  <a:gd name="T7" fmla="*/ 0 h 246"/>
                  <a:gd name="T8" fmla="*/ 338 w 378"/>
                  <a:gd name="T9" fmla="*/ 0 h 246"/>
                  <a:gd name="T10" fmla="*/ 338 w 378"/>
                  <a:gd name="T11" fmla="*/ 0 h 246"/>
                  <a:gd name="T12" fmla="*/ 346 w 378"/>
                  <a:gd name="T13" fmla="*/ 2 h 246"/>
                  <a:gd name="T14" fmla="*/ 354 w 378"/>
                  <a:gd name="T15" fmla="*/ 4 h 246"/>
                  <a:gd name="T16" fmla="*/ 360 w 378"/>
                  <a:gd name="T17" fmla="*/ 8 h 246"/>
                  <a:gd name="T18" fmla="*/ 366 w 378"/>
                  <a:gd name="T19" fmla="*/ 12 h 246"/>
                  <a:gd name="T20" fmla="*/ 370 w 378"/>
                  <a:gd name="T21" fmla="*/ 18 h 246"/>
                  <a:gd name="T22" fmla="*/ 374 w 378"/>
                  <a:gd name="T23" fmla="*/ 24 h 246"/>
                  <a:gd name="T24" fmla="*/ 376 w 378"/>
                  <a:gd name="T25" fmla="*/ 32 h 246"/>
                  <a:gd name="T26" fmla="*/ 378 w 378"/>
                  <a:gd name="T27" fmla="*/ 40 h 246"/>
                  <a:gd name="T28" fmla="*/ 378 w 378"/>
                  <a:gd name="T29" fmla="*/ 216 h 246"/>
                  <a:gd name="T30" fmla="*/ 378 w 378"/>
                  <a:gd name="T31" fmla="*/ 216 h 246"/>
                  <a:gd name="T32" fmla="*/ 356 w 378"/>
                  <a:gd name="T33" fmla="*/ 230 h 246"/>
                  <a:gd name="T34" fmla="*/ 336 w 378"/>
                  <a:gd name="T35" fmla="*/ 246 h 246"/>
                  <a:gd name="T36" fmla="*/ 38 w 378"/>
                  <a:gd name="T37" fmla="*/ 114 h 246"/>
                  <a:gd name="T38" fmla="*/ 38 w 378"/>
                  <a:gd name="T39" fmla="*/ 114 h 246"/>
                  <a:gd name="T40" fmla="*/ 32 w 378"/>
                  <a:gd name="T41" fmla="*/ 84 h 246"/>
                  <a:gd name="T42" fmla="*/ 24 w 378"/>
                  <a:gd name="T43" fmla="*/ 56 h 246"/>
                  <a:gd name="T44" fmla="*/ 14 w 378"/>
                  <a:gd name="T45" fmla="*/ 30 h 246"/>
                  <a:gd name="T46" fmla="*/ 0 w 378"/>
                  <a:gd name="T47" fmla="*/ 4 h 246"/>
                  <a:gd name="T48" fmla="*/ 0 w 378"/>
                  <a:gd name="T49" fmla="*/ 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246">
                    <a:moveTo>
                      <a:pt x="0" y="4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14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46" y="2"/>
                    </a:lnTo>
                    <a:lnTo>
                      <a:pt x="354" y="4"/>
                    </a:lnTo>
                    <a:lnTo>
                      <a:pt x="360" y="8"/>
                    </a:lnTo>
                    <a:lnTo>
                      <a:pt x="366" y="12"/>
                    </a:lnTo>
                    <a:lnTo>
                      <a:pt x="370" y="18"/>
                    </a:lnTo>
                    <a:lnTo>
                      <a:pt x="374" y="24"/>
                    </a:lnTo>
                    <a:lnTo>
                      <a:pt x="376" y="32"/>
                    </a:lnTo>
                    <a:lnTo>
                      <a:pt x="378" y="40"/>
                    </a:lnTo>
                    <a:lnTo>
                      <a:pt x="378" y="216"/>
                    </a:lnTo>
                    <a:lnTo>
                      <a:pt x="378" y="216"/>
                    </a:lnTo>
                    <a:lnTo>
                      <a:pt x="356" y="230"/>
                    </a:lnTo>
                    <a:lnTo>
                      <a:pt x="336" y="246"/>
                    </a:lnTo>
                    <a:lnTo>
                      <a:pt x="38" y="114"/>
                    </a:lnTo>
                    <a:lnTo>
                      <a:pt x="38" y="114"/>
                    </a:lnTo>
                    <a:lnTo>
                      <a:pt x="32" y="84"/>
                    </a:lnTo>
                    <a:lnTo>
                      <a:pt x="24" y="56"/>
                    </a:lnTo>
                    <a:lnTo>
                      <a:pt x="14" y="3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1D4C4CE5-F4EA-4733-BDB6-8F02C4A57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2352675"/>
                <a:ext cx="622300" cy="622300"/>
              </a:xfrm>
              <a:custGeom>
                <a:avLst/>
                <a:gdLst>
                  <a:gd name="T0" fmla="*/ 34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4 w 392"/>
                  <a:gd name="T31" fmla="*/ 0 h 392"/>
                  <a:gd name="T32" fmla="*/ 28 w 392"/>
                  <a:gd name="T33" fmla="*/ 0 h 392"/>
                  <a:gd name="T34" fmla="*/ 354 w 392"/>
                  <a:gd name="T35" fmla="*/ 0 h 392"/>
                  <a:gd name="T36" fmla="*/ 354 w 392"/>
                  <a:gd name="T37" fmla="*/ 0 h 392"/>
                  <a:gd name="T38" fmla="*/ 362 w 392"/>
                  <a:gd name="T39" fmla="*/ 0 h 392"/>
                  <a:gd name="T40" fmla="*/ 368 w 392"/>
                  <a:gd name="T41" fmla="*/ 2 h 392"/>
                  <a:gd name="T42" fmla="*/ 376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90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34 h 392"/>
                  <a:gd name="T56" fmla="*/ 342 w 392"/>
                  <a:gd name="T57" fmla="*/ 392 h 392"/>
                  <a:gd name="T58" fmla="*/ 342 w 392"/>
                  <a:gd name="T5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2" h="392">
                    <a:moveTo>
                      <a:pt x="34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68" y="2"/>
                    </a:lnTo>
                    <a:lnTo>
                      <a:pt x="376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90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34"/>
                    </a:lnTo>
                    <a:lnTo>
                      <a:pt x="342" y="392"/>
                    </a:lnTo>
                    <a:lnTo>
                      <a:pt x="34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96C18E89-00B2-42A4-8242-1133E7629E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61625" y="2701925"/>
                <a:ext cx="238125" cy="273050"/>
              </a:xfrm>
              <a:custGeom>
                <a:avLst/>
                <a:gdLst>
                  <a:gd name="T0" fmla="*/ 120 w 150"/>
                  <a:gd name="T1" fmla="*/ 172 h 172"/>
                  <a:gd name="T2" fmla="*/ 0 w 150"/>
                  <a:gd name="T3" fmla="*/ 172 h 172"/>
                  <a:gd name="T4" fmla="*/ 150 w 150"/>
                  <a:gd name="T5" fmla="*/ 0 h 172"/>
                  <a:gd name="T6" fmla="*/ 150 w 150"/>
                  <a:gd name="T7" fmla="*/ 142 h 172"/>
                  <a:gd name="T8" fmla="*/ 150 w 150"/>
                  <a:gd name="T9" fmla="*/ 142 h 172"/>
                  <a:gd name="T10" fmla="*/ 148 w 150"/>
                  <a:gd name="T11" fmla="*/ 148 h 172"/>
                  <a:gd name="T12" fmla="*/ 148 w 150"/>
                  <a:gd name="T13" fmla="*/ 154 h 172"/>
                  <a:gd name="T14" fmla="*/ 140 w 150"/>
                  <a:gd name="T15" fmla="*/ 164 h 172"/>
                  <a:gd name="T16" fmla="*/ 132 w 150"/>
                  <a:gd name="T17" fmla="*/ 170 h 172"/>
                  <a:gd name="T18" fmla="*/ 126 w 150"/>
                  <a:gd name="T19" fmla="*/ 172 h 172"/>
                  <a:gd name="T20" fmla="*/ 120 w 150"/>
                  <a:gd name="T21" fmla="*/ 172 h 172"/>
                  <a:gd name="T22" fmla="*/ 120 w 150"/>
                  <a:gd name="T2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172">
                    <a:moveTo>
                      <a:pt x="120" y="172"/>
                    </a:moveTo>
                    <a:lnTo>
                      <a:pt x="0" y="172"/>
                    </a:lnTo>
                    <a:lnTo>
                      <a:pt x="150" y="0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8"/>
                    </a:lnTo>
                    <a:lnTo>
                      <a:pt x="148" y="154"/>
                    </a:lnTo>
                    <a:lnTo>
                      <a:pt x="140" y="164"/>
                    </a:lnTo>
                    <a:lnTo>
                      <a:pt x="132" y="170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13614DE7-4A2D-4EBB-80AB-FF7762B480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2352675"/>
                <a:ext cx="333375" cy="381000"/>
              </a:xfrm>
              <a:custGeom>
                <a:avLst/>
                <a:gdLst>
                  <a:gd name="T0" fmla="*/ 0 w 210"/>
                  <a:gd name="T1" fmla="*/ 240 h 240"/>
                  <a:gd name="T2" fmla="*/ 0 w 210"/>
                  <a:gd name="T3" fmla="*/ 28 h 240"/>
                  <a:gd name="T4" fmla="*/ 0 w 210"/>
                  <a:gd name="T5" fmla="*/ 28 h 240"/>
                  <a:gd name="T6" fmla="*/ 2 w 210"/>
                  <a:gd name="T7" fmla="*/ 22 h 240"/>
                  <a:gd name="T8" fmla="*/ 2 w 210"/>
                  <a:gd name="T9" fmla="*/ 18 h 240"/>
                  <a:gd name="T10" fmla="*/ 10 w 210"/>
                  <a:gd name="T11" fmla="*/ 8 h 240"/>
                  <a:gd name="T12" fmla="*/ 18 w 210"/>
                  <a:gd name="T13" fmla="*/ 2 h 240"/>
                  <a:gd name="T14" fmla="*/ 24 w 210"/>
                  <a:gd name="T15" fmla="*/ 0 h 240"/>
                  <a:gd name="T16" fmla="*/ 30 w 210"/>
                  <a:gd name="T17" fmla="*/ 0 h 240"/>
                  <a:gd name="T18" fmla="*/ 210 w 210"/>
                  <a:gd name="T19" fmla="*/ 0 h 240"/>
                  <a:gd name="T20" fmla="*/ 0 w 210"/>
                  <a:gd name="T21" fmla="*/ 240 h 240"/>
                  <a:gd name="T22" fmla="*/ 0 w 210"/>
                  <a:gd name="T2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40">
                    <a:moveTo>
                      <a:pt x="0" y="240"/>
                    </a:move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210" y="0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DE0332E1-2B64-4C16-B5FD-F40035A8A9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2352675"/>
                <a:ext cx="622300" cy="622300"/>
              </a:xfrm>
              <a:custGeom>
                <a:avLst/>
                <a:gdLst>
                  <a:gd name="T0" fmla="*/ 5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88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62 h 392"/>
                  <a:gd name="T56" fmla="*/ 392 w 392"/>
                  <a:gd name="T57" fmla="*/ 362 h 392"/>
                  <a:gd name="T58" fmla="*/ 392 w 392"/>
                  <a:gd name="T59" fmla="*/ 370 h 392"/>
                  <a:gd name="T60" fmla="*/ 392 w 392"/>
                  <a:gd name="T61" fmla="*/ 370 h 392"/>
                  <a:gd name="T62" fmla="*/ 374 w 392"/>
                  <a:gd name="T63" fmla="*/ 360 h 392"/>
                  <a:gd name="T64" fmla="*/ 356 w 392"/>
                  <a:gd name="T65" fmla="*/ 352 h 392"/>
                  <a:gd name="T66" fmla="*/ 338 w 392"/>
                  <a:gd name="T67" fmla="*/ 344 h 392"/>
                  <a:gd name="T68" fmla="*/ 318 w 392"/>
                  <a:gd name="T69" fmla="*/ 338 h 392"/>
                  <a:gd name="T70" fmla="*/ 300 w 392"/>
                  <a:gd name="T71" fmla="*/ 334 h 392"/>
                  <a:gd name="T72" fmla="*/ 280 w 392"/>
                  <a:gd name="T73" fmla="*/ 330 h 392"/>
                  <a:gd name="T74" fmla="*/ 258 w 392"/>
                  <a:gd name="T75" fmla="*/ 328 h 392"/>
                  <a:gd name="T76" fmla="*/ 238 w 392"/>
                  <a:gd name="T77" fmla="*/ 328 h 392"/>
                  <a:gd name="T78" fmla="*/ 238 w 392"/>
                  <a:gd name="T79" fmla="*/ 328 h 392"/>
                  <a:gd name="T80" fmla="*/ 212 w 392"/>
                  <a:gd name="T81" fmla="*/ 328 h 392"/>
                  <a:gd name="T82" fmla="*/ 188 w 392"/>
                  <a:gd name="T83" fmla="*/ 332 h 392"/>
                  <a:gd name="T84" fmla="*/ 162 w 392"/>
                  <a:gd name="T85" fmla="*/ 336 h 392"/>
                  <a:gd name="T86" fmla="*/ 138 w 392"/>
                  <a:gd name="T87" fmla="*/ 344 h 392"/>
                  <a:gd name="T88" fmla="*/ 116 w 392"/>
                  <a:gd name="T89" fmla="*/ 354 h 392"/>
                  <a:gd name="T90" fmla="*/ 94 w 392"/>
                  <a:gd name="T91" fmla="*/ 364 h 392"/>
                  <a:gd name="T92" fmla="*/ 74 w 392"/>
                  <a:gd name="T93" fmla="*/ 378 h 392"/>
                  <a:gd name="T94" fmla="*/ 54 w 392"/>
                  <a:gd name="T95" fmla="*/ 392 h 392"/>
                  <a:gd name="T96" fmla="*/ 54 w 392"/>
                  <a:gd name="T97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2" h="392">
                    <a:moveTo>
                      <a:pt x="5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88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62"/>
                    </a:lnTo>
                    <a:lnTo>
                      <a:pt x="392" y="362"/>
                    </a:lnTo>
                    <a:lnTo>
                      <a:pt x="392" y="370"/>
                    </a:lnTo>
                    <a:lnTo>
                      <a:pt x="392" y="370"/>
                    </a:lnTo>
                    <a:lnTo>
                      <a:pt x="374" y="360"/>
                    </a:lnTo>
                    <a:lnTo>
                      <a:pt x="356" y="352"/>
                    </a:lnTo>
                    <a:lnTo>
                      <a:pt x="338" y="344"/>
                    </a:lnTo>
                    <a:lnTo>
                      <a:pt x="318" y="338"/>
                    </a:lnTo>
                    <a:lnTo>
                      <a:pt x="300" y="334"/>
                    </a:lnTo>
                    <a:lnTo>
                      <a:pt x="280" y="330"/>
                    </a:lnTo>
                    <a:lnTo>
                      <a:pt x="258" y="328"/>
                    </a:lnTo>
                    <a:lnTo>
                      <a:pt x="238" y="328"/>
                    </a:lnTo>
                    <a:lnTo>
                      <a:pt x="238" y="328"/>
                    </a:lnTo>
                    <a:lnTo>
                      <a:pt x="212" y="328"/>
                    </a:lnTo>
                    <a:lnTo>
                      <a:pt x="188" y="332"/>
                    </a:lnTo>
                    <a:lnTo>
                      <a:pt x="162" y="336"/>
                    </a:lnTo>
                    <a:lnTo>
                      <a:pt x="138" y="344"/>
                    </a:lnTo>
                    <a:lnTo>
                      <a:pt x="116" y="354"/>
                    </a:lnTo>
                    <a:lnTo>
                      <a:pt x="94" y="364"/>
                    </a:lnTo>
                    <a:lnTo>
                      <a:pt x="74" y="378"/>
                    </a:lnTo>
                    <a:lnTo>
                      <a:pt x="54" y="392"/>
                    </a:lnTo>
                    <a:lnTo>
                      <a:pt x="5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37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ko-KR" altLang="en-US" sz="2000" b="1" kern="0" dirty="0">
                <a:solidFill>
                  <a:sysClr val="windowText" lastClr="000000"/>
                </a:solidFill>
                <a:ea typeface="+mn-ea"/>
              </a:rPr>
              <a:t>본 논문은 다음과 같은 순서로 연구를 진행한다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ea typeface="+mn-ea"/>
              </a:rPr>
              <a:t>.</a:t>
            </a:r>
            <a:endParaRPr kumimoji="0" lang="ko-KR" altLang="en-US" sz="2000" b="1" kern="0" dirty="0">
              <a:solidFill>
                <a:sysClr val="windowText" lastClr="000000"/>
              </a:solidFill>
              <a:ea typeface="+mn-ea"/>
            </a:endParaRP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2000" dirty="0">
              <a:solidFill>
                <a:prstClr val="black"/>
              </a:solidFill>
              <a:ea typeface="맑은 고딕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프로젝트에 일정문제의 의사결정변수와 매개변수를 설정한다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ea typeface="맑은 고딕"/>
              </a:rPr>
              <a:t>프로젝트에서 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제약조건과 자원의 불확실성을 문제에 적용한다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프로젝트의 총 비용 또는 총 기간을 산정하는 문제의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수학적모형을 작성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수리모형에 적합한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알고리즘을 제시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제시한 알고리즘을 코드로 전환한다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모의 데이터를 생성하여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모의실험을 진행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결과를 통해 알고리즘의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유효성을 입증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296508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이론적 배경</a:t>
            </a:r>
            <a:endParaRPr kumimoji="1" lang="ko-KR" altLang="en-US" sz="2600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97457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일정문제 관련 선행연구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 RCPSP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관련</a:t>
            </a: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선행연구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휴리스틱 관련 선행연구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2.4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관련 선행연구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ko-KR" altLang="en-US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0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289645" y="906028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연구는 자원의 불확실성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이 있는 자원 제약을 고려한 프로젝트 일정문제에서 자원의 불확실성으로 인해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불확정적인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프로젝트의 총 비용과 기간을 산정하는 연구이다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따라서 프로젝트 일정 문제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RCPSP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SRCPSP,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휴리스틱 기법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시뮬레이션 기법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에 관한 선행연구를 진행하였다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프로젝트 일정문제 관련 선행 연구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 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프로젝트 스케줄링 및 계획 문제에 대한 공식적인 연구는 제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2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차 세계대전 이후 본격적으로 시작되었으며 문제를 해결하는 방법으로 다음과 같은 기법들이 존재한다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CPM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은 프로젝트의 활동 시퀀스와 프로젝트 기간을 최소화하는 활동의 우선순위 배치를 고려하여 필수적인 활동의 주경로를 결정하는 기법이며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리소스를 보다 효율적으로 계획 및 할당하고 활동의 지연 및 중단을 최소화하며 궁극적으로 정해진 예산과 기간내에 프로젝트를 수행할 수 있도록 관리하는 기법이다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Ba’Its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" panose="020B0604020202020204" pitchFamily="34" charset="0"/>
              </a:rPr>
              <a:t>et</a:t>
            </a:r>
            <a:r>
              <a:rPr lang="ko-KR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" panose="020B0604020202020204" pitchFamily="34" charset="0"/>
              </a:rPr>
              <a:t>al.,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2020).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일정문제 관련 선행 연구 </a:t>
            </a:r>
          </a:p>
        </p:txBody>
      </p:sp>
    </p:spTree>
    <p:extLst>
      <p:ext uri="{BB962C8B-B14F-4D97-AF65-F5344CB8AC3E}">
        <p14:creationId xmlns:p14="http://schemas.microsoft.com/office/powerpoint/2010/main" val="190726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289645" y="906028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PERT(Program Evaluation and Review Technique)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는 확정적인 환경을 다루는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CPM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과는 다르게 활동기간의 불확실성 등 확률적요소가 존재하는 환경의 프로젝트 일정관리도 다룬다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ko-KR" sz="2000" kern="0" dirty="0" err="1">
                <a:solidFill>
                  <a:sysClr val="windowText" lastClr="000000"/>
                </a:solidFill>
                <a:latin typeface="+mn-ea"/>
              </a:rPr>
              <a:t>Trietsch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&amp; Baker, 2012).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TCTP(Time-Cost Trade-off Problem)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는 프로젝트의 시간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-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비용 트레이드 오프문제로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프로젝트에서 활동 비용은 일반적으로 활동 기간에 비례하며 추가 비용으로 활동기간을 줄이는 등 시간과 비용의 조율로 프로젝트 일정과 비용의 최소화가 목적인 일정관리 기법이다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nl-NL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 et al., 2015).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일정문제 관련 선행 연구 </a:t>
            </a:r>
          </a:p>
        </p:txBody>
      </p:sp>
    </p:spTree>
    <p:extLst>
      <p:ext uri="{BB962C8B-B14F-4D97-AF65-F5344CB8AC3E}">
        <p14:creationId xmlns:p14="http://schemas.microsoft.com/office/powerpoint/2010/main" val="400242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289645" y="906028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i="0" kern="0" dirty="0">
                <a:solidFill>
                  <a:sysClr val="windowText" lastClr="000000"/>
                </a:solidFill>
                <a:effectLst/>
                <a:latin typeface="+mn-ea"/>
              </a:rPr>
              <a:t>2.2</a:t>
            </a:r>
            <a:r>
              <a:rPr lang="ko-KR" altLang="en-US" sz="2000" b="1" i="0" kern="0" dirty="0">
                <a:solidFill>
                  <a:sysClr val="windowText" lastClr="000000"/>
                </a:solidFill>
                <a:effectLst/>
                <a:latin typeface="+mn-ea"/>
              </a:rPr>
              <a:t>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RCPSP(Resource Constrained Project Scheduling Problem)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관련 선행연구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프로젝트에서 자원은 일정관리에서 필수적으로 고려되는 요소이다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프로젝트 관리자가 자원을 보다 효율적으로 관리하고 계획함에 따라 프로젝트 성과에 영향을 미친다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RCPSP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는 프로젝트 관리에서 발생하는 일종의 활동조합들의 최적화 문제이다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자원 제약의 조건을 충족하면서 프로젝트 총기간의 최소화하는 일정을 계획하는 일정 최적화 문제이다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Habibi et al., 2018).</a:t>
            </a:r>
          </a:p>
          <a:p>
            <a:endParaRPr lang="ko-KR" altLang="en-US" sz="200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2.2.1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RCPSP(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확정형 모델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nl-NL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프로젝트에서 활동의 기간이 확정적이고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사전에 알려져 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또한 자원의 요구사항에 불확실성이 존재하지 않다고 가정한다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활동자원에 의해 활동기간이 변하지 않는다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이러한 확정모형 </a:t>
            </a:r>
            <a:r>
              <a:rPr lang="nl-NL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해결 방법으로 메타 휴리스틱을 이용한 접근방식에서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시대와 장비의 발전에 따라 이전에 존재하지 않았던 프로젝트 분야나 크기가 커짐에 있어 하이브리드 휴리스틱을 적용한 접근방식이 활발히 연구되고있다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Pellerin</a:t>
            </a:r>
            <a:r>
              <a:rPr lang="nl-NL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al., 2020).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066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2.2 RCPSP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153610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289645" y="906028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nl-NL" altLang="ko-KR" sz="2000" b="0" i="0" dirty="0">
                <a:solidFill>
                  <a:srgbClr val="222222"/>
                </a:solidFill>
                <a:effectLst/>
                <a:latin typeface="+mn-ea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는 활동의 시작시간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자원의 재생여부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활동의 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+mn-ea"/>
              </a:rPr>
              <a:t>선후행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 관계 등  프로젝트 일정문제에서의 의사결정변수들이 확정적으로 알려져 있으며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실제 프로젝트에는 확정적인 환경이 아닌 여러 불안요소 및 일정의 중단 및 변경으로 초기 계획과 실제는 다르다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(</a:t>
            </a:r>
            <a:r>
              <a:rPr lang="nl-NL" altLang="ko-KR" sz="2000" b="0" i="0" dirty="0" err="1">
                <a:solidFill>
                  <a:srgbClr val="222222"/>
                </a:solidFill>
                <a:effectLst/>
                <a:latin typeface="+mn-ea"/>
              </a:rPr>
              <a:t>Chakrabortty</a:t>
            </a:r>
            <a:r>
              <a:rPr lang="nl-NL" altLang="ko-KR" sz="2000" b="0" i="0" dirty="0">
                <a:solidFill>
                  <a:srgbClr val="222222"/>
                </a:solidFill>
                <a:effectLst/>
                <a:latin typeface="+mn-ea"/>
              </a:rPr>
              <a:t> et al., 2017).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nl-NL" altLang="ko-KR" sz="2000" b="0" i="0" dirty="0">
                <a:solidFill>
                  <a:srgbClr val="222222"/>
                </a:solidFill>
                <a:effectLst/>
                <a:latin typeface="+mn-ea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에서 다루는 문제의 종류를 자원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활동의 개념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목적함수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확실성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4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가지 범주로 구분하고 이전 연구들을 분류하였다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(</a:t>
            </a:r>
            <a:r>
              <a:rPr lang="nl-NL" altLang="ko-KR" sz="2000" b="0" i="0" dirty="0" err="1">
                <a:solidFill>
                  <a:srgbClr val="222222"/>
                </a:solidFill>
                <a:effectLst/>
                <a:latin typeface="+mn-ea"/>
              </a:rPr>
              <a:t>Habibi</a:t>
            </a:r>
            <a:r>
              <a:rPr lang="nl-NL" altLang="ko-KR" sz="2000" b="0" i="0" dirty="0">
                <a:solidFill>
                  <a:srgbClr val="222222"/>
                </a:solidFill>
                <a:effectLst/>
                <a:latin typeface="+mn-ea"/>
              </a:rPr>
              <a:t> et al., 2018).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dirty="0">
              <a:solidFill>
                <a:srgbClr val="222222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i="0" kern="0" dirty="0">
                <a:solidFill>
                  <a:srgbClr val="222222"/>
                </a:solidFill>
                <a:effectLst/>
                <a:latin typeface="+mn-ea"/>
              </a:rPr>
              <a:t>2.2.2</a:t>
            </a:r>
            <a:r>
              <a:rPr lang="ko-KR" altLang="en-US" sz="2000" b="1" i="0" kern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en-US" altLang="ko-KR" sz="2000" b="1" i="0" kern="0" dirty="0">
                <a:solidFill>
                  <a:srgbClr val="222222"/>
                </a:solidFill>
                <a:effectLst/>
                <a:latin typeface="+mn-ea"/>
              </a:rPr>
              <a:t>SRCPSP(</a:t>
            </a:r>
            <a:r>
              <a:rPr lang="ko-KR" altLang="en-US" sz="2000" b="1" i="0" kern="0" dirty="0">
                <a:solidFill>
                  <a:srgbClr val="222222"/>
                </a:solidFill>
                <a:effectLst/>
                <a:latin typeface="+mn-ea"/>
              </a:rPr>
              <a:t>확률형 모델</a:t>
            </a:r>
            <a:r>
              <a:rPr lang="en-US" altLang="ko-KR" sz="2000" b="1" i="0" kern="0" dirty="0">
                <a:solidFill>
                  <a:srgbClr val="222222"/>
                </a:solidFill>
                <a:effectLst/>
                <a:latin typeface="+mn-ea"/>
              </a:rPr>
              <a:t>)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i="0" kern="0" dirty="0">
                <a:solidFill>
                  <a:srgbClr val="222222"/>
                </a:solidFill>
                <a:effectLst/>
                <a:latin typeface="+mn-ea"/>
              </a:rPr>
              <a:t>SRCPSP(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Stochastic RCPSP)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는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i="0" kern="0" dirty="0">
                <a:solidFill>
                  <a:srgbClr val="222222"/>
                </a:solidFill>
                <a:effectLst/>
                <a:latin typeface="+mn-ea"/>
              </a:rPr>
              <a:t>활동의 기간</a:t>
            </a:r>
            <a:r>
              <a:rPr lang="en-US" altLang="ko-KR" sz="2000" i="0" kern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i="0" kern="0" dirty="0">
                <a:solidFill>
                  <a:srgbClr val="222222"/>
                </a:solidFill>
                <a:effectLst/>
                <a:latin typeface="+mn-ea"/>
              </a:rPr>
              <a:t>자원 등이 사전에 정확하게 알려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진 확정모형 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의 확률적 변형 모델로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실제 프로젝트는 다양한 종류의 불확실성이 존재한다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066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2.2 RCPSP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295091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289645" y="906028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Annear  et al.(2023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는 자동차 유리제조 산업에서 가변적이고 불확실한 수요를 대비하여 </a:t>
            </a:r>
            <a:r>
              <a:rPr lang="ko-KR" altLang="en-US" sz="2000" kern="0" dirty="0" err="1">
                <a:solidFill>
                  <a:srgbClr val="222222"/>
                </a:solidFill>
                <a:latin typeface="+mn-ea"/>
              </a:rPr>
              <a:t>마코프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 결정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(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+mn-ea"/>
              </a:rPr>
              <a:t>Markov Decision Process)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을 사용하여 모델링하고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몬테카를로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latin typeface="+mn-ea"/>
              </a:rPr>
              <a:t>Monte Carlo)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+mn-ea"/>
              </a:rPr>
              <a:t>분석을 통하여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+mn-ea"/>
              </a:rPr>
              <a:t>의사결정하는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+mn-ea"/>
              </a:rPr>
              <a:t> 접근방식을 제안하였으며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it-IT" altLang="ko-KR" sz="2000" b="0" i="0" dirty="0">
                <a:solidFill>
                  <a:srgbClr val="222222"/>
                </a:solidFill>
                <a:effectLst/>
                <a:latin typeface="+mn-ea"/>
              </a:rPr>
              <a:t>Cai</a:t>
            </a:r>
            <a:r>
              <a:rPr lang="it-IT" altLang="ko-KR" sz="2000" dirty="0">
                <a:solidFill>
                  <a:srgbClr val="222222"/>
                </a:solidFill>
                <a:latin typeface="+mn-ea"/>
              </a:rPr>
              <a:t> et al.</a:t>
            </a:r>
            <a:r>
              <a:rPr lang="it-IT" altLang="ko-KR" sz="2000" b="0" i="0" dirty="0">
                <a:solidFill>
                  <a:srgbClr val="222222"/>
                </a:solidFill>
                <a:effectLst/>
                <a:latin typeface="+mn-ea"/>
              </a:rPr>
              <a:t>(2021)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는</a:t>
            </a:r>
            <a:r>
              <a:rPr lang="it-IT" altLang="ko-KR" sz="2000" b="0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불확실한 자원의 가용성에 대하여 그래프 신경망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(GNN)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및 강화 학습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(RL)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을 통하여 일정계획을 수립하는 연구를 하였다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  <a:endParaRPr lang="it-IT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sz="2000" b="0" i="0" dirty="0">
                <a:solidFill>
                  <a:srgbClr val="222222"/>
                </a:solidFill>
                <a:effectLst/>
                <a:latin typeface="+mn-ea"/>
              </a:rPr>
              <a:t>Shariatmadari &amp; Nahavandi(2020)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SRCPSP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에서 재생 가능한 자원의 불확실성에 대하여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 계획 기간 동안 자원에 버퍼를 적용하여 일정의 계획의 정확도를 상승시키는 반복알고리즘을 제안하였으며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Chen  et al.(2018)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SRCPSP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에서 관리자가 불확실성에 직면했을 때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보다 효율적으로 계획하는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17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가지의 활동 우선순위 배치 규칙을 제안하였다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066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2.2 RCPSP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160157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897" y="889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kern="0" dirty="0">
                <a:solidFill>
                  <a:srgbClr val="222222"/>
                </a:solidFill>
                <a:latin typeface="+mn-ea"/>
              </a:rPr>
              <a:t>2.3. </a:t>
            </a:r>
            <a:r>
              <a:rPr lang="ko-KR" altLang="en-US" sz="2000" b="1" kern="0" dirty="0">
                <a:solidFill>
                  <a:srgbClr val="222222"/>
                </a:solidFill>
                <a:latin typeface="+mn-ea"/>
              </a:rPr>
              <a:t>휴리스틱 관련 선행연구</a:t>
            </a:r>
            <a:endParaRPr lang="en-US" altLang="ko-KR" sz="2000" b="1" kern="0" dirty="0">
              <a:solidFill>
                <a:srgbClr val="222222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본 연구에서 다루고 있는 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SRCPSP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는 프로젝트를 구성하는 활동의 수가 증가 할 수록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해공간 크기가 기하급수적으로 증가하는 전형적인 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NP-Hard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Class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이다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+mn-ea"/>
              </a:rPr>
              <a:t>Blazewicz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1978).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이러한 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NP-Hard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의 대표적인 솔루션은 휴리스틱이다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시대의 발전에 따라 휴리스틱은 순수 휴리스틱 접근방식에서 프로젝트들의 다양한 특성을 고려한 하이브리드 휴리스틱 방법으로 연구되고있다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(Robert Pellerin).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rgbClr val="222222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작업 기간이 불확실하고 기존 프로젝트 진행중 새로운 프로젝트가 무작위로 생성되는 확률적 다중 프로젝트 일정문제에서 동적 프로그래밍 알고리즘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최적 반응 기준선 알고리즘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유전자 알고리즘을 통해 프로젝트 평균 이익을 증가시키는 연구를 하였다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(</a:t>
            </a:r>
            <a:r>
              <a:rPr lang="en-US" altLang="ko-KR" sz="2000" i="0" dirty="0" err="1">
                <a:solidFill>
                  <a:srgbClr val="222222"/>
                </a:solidFill>
                <a:effectLst/>
                <a:latin typeface="+mn-ea"/>
              </a:rPr>
              <a:t>Satic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 et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al.,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 2022).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rgbClr val="222222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i="0" kern="0" dirty="0">
              <a:solidFill>
                <a:sysClr val="windowText" lastClr="000000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nl-NL" altLang="ko-KR" sz="20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013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휴리스틱의 선행연구</a:t>
            </a:r>
          </a:p>
        </p:txBody>
      </p:sp>
    </p:spTree>
    <p:extLst>
      <p:ext uri="{BB962C8B-B14F-4D97-AF65-F5344CB8AC3E}">
        <p14:creationId xmlns:p14="http://schemas.microsoft.com/office/powerpoint/2010/main" val="20150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63165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반딧불이 알고리즘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(FA, Firefly 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algorithm)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+mn-ea"/>
              </a:rPr>
              <a:t>에 기반한 새로운 군집 알고리즘을 제시하여 프로젝트 일정 최적화 연구를 하였다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(</a:t>
            </a:r>
            <a:r>
              <a:rPr lang="fi-FI" altLang="ko-KR" sz="2000" b="0" i="0" dirty="0">
                <a:solidFill>
                  <a:srgbClr val="222222"/>
                </a:solidFill>
                <a:effectLst/>
                <a:latin typeface="+mn-ea"/>
              </a:rPr>
              <a:t>Roy &amp; Sen, 2020).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i="0" dirty="0" err="1">
                <a:solidFill>
                  <a:srgbClr val="222222"/>
                </a:solidFill>
                <a:effectLst/>
                <a:latin typeface="+mn-ea"/>
              </a:rPr>
              <a:t>Golab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 et al.(2022)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+mn-ea"/>
              </a:rPr>
              <a:t>의 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RCPSP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+mn-ea"/>
              </a:rPr>
              <a:t>에서 휴리스틱을 사용한 연구들의 비교 검토에 따르면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+mn-ea"/>
              </a:rPr>
              <a:t>그 중 유전자 알고리즘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 (GA, Genetic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A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lgorithm)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+mn-ea"/>
              </a:rPr>
              <a:t> 기반의 메타 휴리스틱이 가장 많이 적용되었으며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+mn-ea"/>
              </a:rPr>
              <a:t>다양한 연구 검토 결과 최적의 활동 순서 조합을 찾는 것이 휴리스틱 기법의 핵심이다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srgbClr val="222222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유전자 알고리즘 기반의 프로젝트 내 활동의 우선순위 규칙 탐색하는 유전자 프로그래밍 </a:t>
            </a:r>
            <a:r>
              <a:rPr lang="ko-KR" altLang="en-US" sz="2000" dirty="0" err="1">
                <a:solidFill>
                  <a:srgbClr val="222222"/>
                </a:solidFill>
                <a:latin typeface="+mn-ea"/>
              </a:rPr>
              <a:t>하이퍼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 휴리스틱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(GPHH, G</a:t>
            </a:r>
            <a:r>
              <a:rPr lang="en-US" altLang="ko-KR" sz="2000" b="0" dirty="0">
                <a:solidFill>
                  <a:srgbClr val="2E2E2E"/>
                </a:solidFill>
                <a:effectLst/>
                <a:latin typeface="+mn-ea"/>
              </a:rPr>
              <a:t>enetic </a:t>
            </a:r>
            <a:r>
              <a:rPr lang="en-US" altLang="ko-KR" sz="2000" dirty="0">
                <a:solidFill>
                  <a:srgbClr val="2E2E2E"/>
                </a:solidFill>
                <a:latin typeface="+mn-ea"/>
              </a:rPr>
              <a:t>P</a:t>
            </a:r>
            <a:r>
              <a:rPr lang="en-US" altLang="ko-KR" sz="2000" b="0" dirty="0">
                <a:solidFill>
                  <a:srgbClr val="2E2E2E"/>
                </a:solidFill>
                <a:effectLst/>
                <a:latin typeface="+mn-ea"/>
              </a:rPr>
              <a:t>rogramming </a:t>
            </a:r>
            <a:r>
              <a:rPr lang="en-US" altLang="ko-KR" sz="2000" dirty="0">
                <a:solidFill>
                  <a:srgbClr val="2E2E2E"/>
                </a:solidFill>
                <a:latin typeface="+mn-ea"/>
              </a:rPr>
              <a:t>H</a:t>
            </a:r>
            <a:r>
              <a:rPr lang="en-US" altLang="ko-KR" sz="2000" b="0" dirty="0">
                <a:solidFill>
                  <a:srgbClr val="2E2E2E"/>
                </a:solidFill>
                <a:effectLst/>
                <a:latin typeface="+mn-ea"/>
              </a:rPr>
              <a:t>yper-Heuristic</a:t>
            </a:r>
            <a:r>
              <a:rPr lang="en-US" altLang="ko-KR" sz="2000" dirty="0">
                <a:solidFill>
                  <a:srgbClr val="222222"/>
                </a:solidFill>
                <a:effectLst/>
                <a:latin typeface="+mn-ea"/>
              </a:rPr>
              <a:t>)</a:t>
            </a:r>
            <a:r>
              <a:rPr lang="ko-KR" altLang="en-US" sz="2000" dirty="0">
                <a:solidFill>
                  <a:srgbClr val="222222"/>
                </a:solidFill>
                <a:effectLst/>
                <a:latin typeface="+mn-ea"/>
              </a:rPr>
              <a:t>에서 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우선순위 규칙 탐색 시 발생하는 중복을 제거하고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최상의 규칙 조합을 예측하는 세가지 휴리스틱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결정모델을 제시하였다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(</a:t>
            </a:r>
            <a:r>
              <a:rPr lang="pt-BR" altLang="ko-KR" sz="2000" b="0" i="0" dirty="0">
                <a:solidFill>
                  <a:srgbClr val="222222"/>
                </a:solidFill>
                <a:effectLst/>
                <a:latin typeface="+mn-ea"/>
              </a:rPr>
              <a:t>Luo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et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al.,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pt-BR" altLang="ko-KR" sz="2000" b="0" i="0" dirty="0">
                <a:solidFill>
                  <a:srgbClr val="222222"/>
                </a:solidFill>
                <a:effectLst/>
                <a:latin typeface="+mn-ea"/>
              </a:rPr>
              <a:t>2022)</a:t>
            </a:r>
            <a:endParaRPr lang="en-US" altLang="ko-KR" sz="20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i="0" kern="0" dirty="0">
              <a:solidFill>
                <a:sysClr val="windowText" lastClr="000000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013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휴리스틱의 선행연구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C169C-EB5C-C6DA-5657-FE0B03C4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Arial" panose="020B0604020202020204" pitchFamily="34" charset="0"/>
                <a:ea typeface="NexusSans"/>
              </a:rPr>
              <a:t>,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5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63165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기술 및 비용 영역이 추가된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MS-RCPSP(Multi-Skill RCPSP)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의 해결방법으로 위해 개미군집 휴리스틱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(ACO, Ant Colony Optimization)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기반인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HACO(Hybrid ACO)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를 제시하였다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이 휴리스틱은 일정최적화 부분에서 초기 솔루션을 찾기 위한 우선순위 규칙에서 제시한 접근법의 유용성을 증명하였다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+mn-ea"/>
              </a:rPr>
              <a:t>Myszkowski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 et al., 2015).</a:t>
            </a:r>
            <a:endParaRPr lang="en-US" altLang="ko-KR" sz="2000" kern="0" dirty="0">
              <a:solidFill>
                <a:srgbClr val="222222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i="0" kern="0" dirty="0">
              <a:solidFill>
                <a:srgbClr val="222222"/>
              </a:solidFill>
              <a:effectLst/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i="0" kern="0" dirty="0">
                <a:solidFill>
                  <a:srgbClr val="222222"/>
                </a:solidFill>
                <a:effectLst/>
                <a:latin typeface="+mn-ea"/>
              </a:rPr>
              <a:t>2.4. </a:t>
            </a:r>
            <a:r>
              <a:rPr lang="ko-KR" altLang="en-US" sz="2000" b="1" i="0" kern="0" dirty="0">
                <a:solidFill>
                  <a:srgbClr val="222222"/>
                </a:solidFill>
                <a:effectLst/>
                <a:latin typeface="+mn-ea"/>
              </a:rPr>
              <a:t>시뮬레이션 관련 선행연구</a:t>
            </a:r>
            <a:endParaRPr lang="en-US" altLang="ko-KR" sz="2000" b="1" i="0" kern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프로젝트에서 시뮬레이션은 불확실성을 다루는 문제의 해결과 일정계획의 개선을 위한 도구이다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실제 시스템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프로세스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프로젝트 등을 모방하는 컴퓨터 프로그램 또는 프로세스를 만드는 기술이며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시뮬레이션 기법을 통하여 복잡한 시스템을 분석 및 이해하고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설계나 계획을 모의실험 과 평가를 통해 결과를 예측하고 성능을 최적화 할 수 있다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시뮬레이션 기법은 수학적 방정식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알고리즘 등을 사용할 수 있다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(</a:t>
            </a:r>
            <a:r>
              <a:rPr lang="de-DE" altLang="ko-KR" sz="2000" b="0" i="0" dirty="0">
                <a:solidFill>
                  <a:srgbClr val="222222"/>
                </a:solidFill>
                <a:effectLst/>
                <a:latin typeface="+mn-ea"/>
              </a:rPr>
              <a:t>Hung &amp; Chen, 1998).</a:t>
            </a:r>
            <a:endParaRPr lang="en-US" altLang="ko-KR" sz="2000" kern="0" dirty="0">
              <a:solidFill>
                <a:srgbClr val="222222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i="0" kern="0" dirty="0">
              <a:solidFill>
                <a:sysClr val="windowText" lastClr="000000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27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2.4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시뮬레이션의 선행연구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C169C-EB5C-C6DA-5657-FE0B03C4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Arial" panose="020B0604020202020204" pitchFamily="34" charset="0"/>
                <a:ea typeface="NexusSans"/>
              </a:rPr>
              <a:t>,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5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-3175"/>
            <a:ext cx="12195175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ontents"/>
          <p:cNvPicPr>
            <a:picLocks noChangeAspect="1" noChangeArrowheads="1"/>
          </p:cNvPicPr>
          <p:nvPr/>
        </p:nvPicPr>
        <p:blipFill rotWithShape="1"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9841" b="11630"/>
          <a:stretch/>
        </p:blipFill>
        <p:spPr bwMode="auto">
          <a:xfrm>
            <a:off x="4616123" y="259021"/>
            <a:ext cx="2959754" cy="9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492880" y="1487359"/>
            <a:ext cx="4117975" cy="4183768"/>
          </a:xfrm>
          <a:prstGeom prst="rect">
            <a:avLst/>
          </a:prstGeom>
          <a:gradFill rotWithShape="1"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52" name="Picture 4" descr="소스 이미지 보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15" y="3728977"/>
            <a:ext cx="4298485" cy="30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33242" y="1596061"/>
            <a:ext cx="3746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서론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선행연구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수학적 모형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알고리즘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향후 계획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39511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63165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이러한 특성을 적용하여 공학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과학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경제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금융 및 사회과학 등 매우 다양한 분야에서 실제 실험을 하기 위하여 큰 비용이나 오랜 기간이 요구되는 상황에서 유용하며 여러 불확실성 요소 또한 적용하여 실험이 가능한 장점이 있다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rgbClr val="222222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rgbClr val="222222"/>
                </a:solidFill>
                <a:latin typeface="+mn-ea"/>
              </a:rPr>
              <a:t>시뮬레이션 기법은 모방하고자 하는 대상이나 시스템 환경을 얼마나 구현하는지에 따라 그 실험의 핵심이다</a:t>
            </a:r>
            <a:r>
              <a:rPr lang="en-US" altLang="ko-KR" sz="2000" kern="0" dirty="0">
                <a:solidFill>
                  <a:srgbClr val="222222"/>
                </a:solidFill>
                <a:latin typeface="+mn-ea"/>
              </a:rPr>
              <a:t>(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Banks, 2005)</a:t>
            </a:r>
            <a:r>
              <a:rPr lang="en-US" altLang="ko-KR" sz="2000" b="0" i="0" kern="0" dirty="0">
                <a:solidFill>
                  <a:srgbClr val="222222"/>
                </a:solidFill>
                <a:effectLst/>
                <a:latin typeface="+mn-ea"/>
              </a:rPr>
              <a:t>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rgbClr val="222222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건설분야에서 반복적인 건설 프로젝트를 처리하기 위해 반복 건물 단위 시뮬레이션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(SIRBUS</a:t>
            </a:r>
            <a:r>
              <a:rPr lang="en-US" altLang="ko-KR" sz="2000" i="0" kern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Simulation of Repetitive Building Units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을 통해 일정관리를 하는 모형을 제시하였다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(Ammar &amp; </a:t>
            </a:r>
            <a:r>
              <a:rPr lang="en-US" altLang="ko-KR" sz="2000" i="0" kern="0" dirty="0" err="1">
                <a:solidFill>
                  <a:sysClr val="windowText" lastClr="000000"/>
                </a:solidFill>
                <a:effectLst/>
                <a:latin typeface="+mn-ea"/>
              </a:rPr>
              <a:t>Mohieldin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, 2002).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i="0" kern="0" dirty="0">
              <a:solidFill>
                <a:sysClr val="windowText" lastClr="000000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27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2.4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시뮬레이션의 선행연구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C169C-EB5C-C6DA-5657-FE0B03C4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Arial" panose="020B0604020202020204" pitchFamily="34" charset="0"/>
                <a:ea typeface="NexusSans"/>
              </a:rPr>
              <a:t>,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8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63165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CCM(Critical Chain Method)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기반으로 하는 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SRCPSP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에서 기존 일정에 버퍼를 적용하고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, 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활동의 시작시간을 각 결정시점에서 동적으로 결정하고 반응적으로 조정하는 알고리즘을 제안하였다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(Peng et al., 2023).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i="0" kern="0" dirty="0">
              <a:solidFill>
                <a:sysClr val="windowText" lastClr="000000"/>
              </a:solidFill>
              <a:effectLst/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R&amp;D 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프로젝트 포트폴리오 선택 문제에서 프로젝트의 확정 유무가 결정되지 않은 불확실한 환경에서 프로젝트 수익을 최대화하는 모형을 제시하고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, 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시뮬레이션을 통하여 확률적인 요소를 추정하였다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(</a:t>
            </a:r>
            <a:r>
              <a:rPr lang="ko-KR" altLang="en-US" sz="2000" i="0" kern="0" dirty="0" err="1">
                <a:solidFill>
                  <a:sysClr val="windowText" lastClr="000000"/>
                </a:solidFill>
                <a:effectLst/>
                <a:latin typeface="+mn-ea"/>
              </a:rPr>
              <a:t>김승겸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 외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, 2022).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i="0" kern="0" dirty="0">
              <a:solidFill>
                <a:sysClr val="windowText" lastClr="000000"/>
              </a:solidFill>
              <a:effectLst/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프로젝트가 확률적으로 도착하는 자원제약하의 다중 프로젝트에서 새로운 프로젝트가 도착 시 그 시점에서 일정 계획을 하는 접근방식을 제시하고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, </a:t>
            </a:r>
            <a:r>
              <a:rPr lang="ko-KR" altLang="en-US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시뮬레이션을 통해 그 효과를 연구하였다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(Weber &amp; </a:t>
            </a:r>
            <a:r>
              <a:rPr lang="en-US" altLang="ko-KR" sz="2000" i="0" kern="0" dirty="0" err="1">
                <a:solidFill>
                  <a:sysClr val="windowText" lastClr="000000"/>
                </a:solidFill>
                <a:effectLst/>
                <a:latin typeface="+mn-ea"/>
              </a:rPr>
              <a:t>Kolisch</a:t>
            </a:r>
            <a:r>
              <a:rPr lang="en-US" altLang="ko-KR" sz="2000" i="0" kern="0" dirty="0">
                <a:solidFill>
                  <a:sysClr val="windowText" lastClr="000000"/>
                </a:solidFill>
                <a:effectLst/>
                <a:latin typeface="+mn-ea"/>
              </a:rPr>
              <a:t>, n.d.).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327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2.4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시뮬레이션의 선행연구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C169C-EB5C-C6DA-5657-FE0B03C4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Arial" panose="020B0604020202020204" pitchFamily="34" charset="0"/>
                <a:ea typeface="NexusSans"/>
              </a:rPr>
              <a:t>,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6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수학적 모델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정의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가정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</p:spTree>
    <p:extLst>
      <p:ext uri="{BB962C8B-B14F-4D97-AF65-F5344CB8AC3E}">
        <p14:creationId xmlns:p14="http://schemas.microsoft.com/office/powerpoint/2010/main" val="428835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3.1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</a:rPr>
              <a:t>문제의 정의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본 논문에서 연구하고자 하는 문제는 자원의 제약이 있는 프로젝트 일정 문제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(RCPSP, Resource constrained Project Scheduling Problem)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중 자원의 불확실성이 있는 경우이다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자원의 불확실성은 확률변수이므로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본 연구에서 다루는 모형은 확률 모형에 속한다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본 연구에서는 자원의 불확실성으로 인해 자원의 가용량이 변동될 수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그로 인해 진행중인 일부 또는 전부의 활동수행이 중단될 수 있으며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이는 활동의 수행기간이 지연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실행 중인 활동의 수행기간 증가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되는 것으로 가정한다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이는 초기 작성된 일정이 자원의 불확실성으로 인한 확률적인 변동이 발생할 경우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일정의 재작성이 필요함을 뜻한다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또한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초기 일정을 자원의 불확실성을 반영할 수 있도록 유연하게 계획하여야 함을 뜻한다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본 연구에서는 초기 일정을 자원의 불확실성을 대비한 기간에 대한 버퍼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수행기간에 여유기간을 더함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를 추정하여 적용하며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이는 시뮬레이션에서 목적함수 값을 최소화 할 수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정의</a:t>
            </a:r>
          </a:p>
        </p:txBody>
      </p:sp>
    </p:spTree>
    <p:extLst>
      <p:ext uri="{BB962C8B-B14F-4D97-AF65-F5344CB8AC3E}">
        <p14:creationId xmlns:p14="http://schemas.microsoft.com/office/powerpoint/2010/main" val="275230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자원의 불확실성의 발생으로 인한 활동의 지연 예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요구 자원이 각각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기준 가용량이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 할 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자원의 불확실성으로 인해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시점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6~8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기존 자원가용량이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된 경우이다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수행기간은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수행기간은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두 활동의 시작시점은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이로 인해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시점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6~7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 진행중인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B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모두를 진행할 수 없어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활동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의 진행을 지연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하였으며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이후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진행이 가능한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시점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9~10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잔여작업을 수행하였다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정의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229289-6340-1B5C-6C15-9F739BF3780B}"/>
              </a:ext>
            </a:extLst>
          </p:cNvPr>
          <p:cNvSpPr/>
          <p:nvPr/>
        </p:nvSpPr>
        <p:spPr>
          <a:xfrm>
            <a:off x="5735745" y="2350293"/>
            <a:ext cx="720510" cy="659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7DA7B3-9C3D-6BAE-3296-ADD447FDD5BE}"/>
              </a:ext>
            </a:extLst>
          </p:cNvPr>
          <p:cNvSpPr/>
          <p:nvPr/>
        </p:nvSpPr>
        <p:spPr>
          <a:xfrm>
            <a:off x="980904" y="1566213"/>
            <a:ext cx="4433854" cy="2227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34893-E2FC-D1EF-07DB-B52556734E62}"/>
              </a:ext>
            </a:extLst>
          </p:cNvPr>
          <p:cNvSpPr/>
          <p:nvPr/>
        </p:nvSpPr>
        <p:spPr>
          <a:xfrm>
            <a:off x="6782710" y="1566213"/>
            <a:ext cx="4433854" cy="2227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FB7531F7-20BE-1D2D-A463-9952103E9CDA}"/>
              </a:ext>
            </a:extLst>
          </p:cNvPr>
          <p:cNvSpPr/>
          <p:nvPr/>
        </p:nvSpPr>
        <p:spPr>
          <a:xfrm>
            <a:off x="9343506" y="2905299"/>
            <a:ext cx="249381" cy="32004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77728-F3F9-BB1F-B122-1FF44607B58D}"/>
              </a:ext>
            </a:extLst>
          </p:cNvPr>
          <p:cNvSpPr txBox="1"/>
          <p:nvPr/>
        </p:nvSpPr>
        <p:spPr>
          <a:xfrm>
            <a:off x="8674330" y="3266130"/>
            <a:ext cx="158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자원의 불확실성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발생시점</a:t>
            </a: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0424D289-0444-ABED-298F-F9D696246995}"/>
              </a:ext>
            </a:extLst>
          </p:cNvPr>
          <p:cNvSpPr/>
          <p:nvPr/>
        </p:nvSpPr>
        <p:spPr>
          <a:xfrm>
            <a:off x="3226765" y="2873259"/>
            <a:ext cx="249381" cy="32004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26DBF-6B8A-31AC-62F1-E450B721B71F}"/>
              </a:ext>
            </a:extLst>
          </p:cNvPr>
          <p:cNvSpPr txBox="1"/>
          <p:nvPr/>
        </p:nvSpPr>
        <p:spPr>
          <a:xfrm>
            <a:off x="2557589" y="3234090"/>
            <a:ext cx="158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자원의 불확실성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발생시점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F977D8B-9052-FE1D-F13D-F4A565CE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0" y="1742241"/>
            <a:ext cx="3778603" cy="11358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2CFE023-3492-ED92-2099-98BEC529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35" y="1737359"/>
            <a:ext cx="3778603" cy="11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0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예시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초기 일정에서 활동의 수행기간에 여유를 두는 경우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요구 자원이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기준 가용량이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 할 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자원의 불확실성으로 인해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시점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4~5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기존 자원가용량이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된 경우이다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좌측 그림은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수행기간을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산정하여 마감일이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우측 그림은 활동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수행기간에 여유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두어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산정하여 마감일이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두 그림 모두 실제 종료일이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좌측은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일의 지연으로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패널티가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발생할 수 있으나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우측은 지연이 없어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패널티가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없다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정의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229289-6340-1B5C-6C15-9F739BF3780B}"/>
              </a:ext>
            </a:extLst>
          </p:cNvPr>
          <p:cNvSpPr/>
          <p:nvPr/>
        </p:nvSpPr>
        <p:spPr>
          <a:xfrm>
            <a:off x="5735745" y="2477429"/>
            <a:ext cx="720510" cy="659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7DA7B3-9C3D-6BAE-3296-ADD447FDD5BE}"/>
              </a:ext>
            </a:extLst>
          </p:cNvPr>
          <p:cNvSpPr/>
          <p:nvPr/>
        </p:nvSpPr>
        <p:spPr>
          <a:xfrm>
            <a:off x="980904" y="1566212"/>
            <a:ext cx="4433854" cy="2482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34893-E2FC-D1EF-07DB-B52556734E62}"/>
              </a:ext>
            </a:extLst>
          </p:cNvPr>
          <p:cNvSpPr/>
          <p:nvPr/>
        </p:nvSpPr>
        <p:spPr>
          <a:xfrm>
            <a:off x="6782710" y="1566212"/>
            <a:ext cx="4433854" cy="2482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89AF5-50D5-0707-E15C-5BE1F3DD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1" y="1724267"/>
            <a:ext cx="3530540" cy="216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BFEF66-B81C-0764-01C0-69A0CEE9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67" y="1724267"/>
            <a:ext cx="3530540" cy="21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kumimoji="0" lang="en-US" altLang="ko-KR" sz="2000" b="1" kern="0" dirty="0">
                    <a:solidFill>
                      <a:sysClr val="windowText" lastClr="000000"/>
                    </a:solidFill>
                    <a:latin typeface="+mn-ea"/>
                  </a:rPr>
                  <a:t>3.2 </a:t>
                </a:r>
                <a:r>
                  <a:rPr kumimoji="0" lang="ko-KR" altLang="en-US" sz="2000" b="1" kern="0" dirty="0">
                    <a:solidFill>
                      <a:sysClr val="windowText" lastClr="000000"/>
                    </a:solidFill>
                    <a:latin typeface="+mn-ea"/>
                  </a:rPr>
                  <a:t>문제의 가정</a:t>
                </a:r>
                <a:endParaRPr kumimoji="0" lang="en-US" altLang="ko-KR" sz="2000" b="1" kern="0" dirty="0">
                  <a:solidFill>
                    <a:sysClr val="windowText" lastClr="000000"/>
                  </a:solidFill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프로젝트는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개의 활동으로 구성되며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시작과 종료를 나타내는 두 개의 가상활동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(Dummy Activity)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을 각각 네트워크에 포함한다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이때 두 개의 가상활동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에 필요한 기간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비용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자원은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이다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프로젝트는 모든 활동이 종료되어야 종료된다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활동의 선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·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후행 관계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활동 간에는 선행 후행 관계가 확정적으로 존재한다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각 활동은 모든 선행 활동이 종료된 후에 후행 활동 이 시작할 수 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활동 간의 선행 후행 관계에 대한 집합이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H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라 할 때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의 의미는 활동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의 종료되기 전에는 활동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가 시작할 수 없음을 뜻한다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 startAt="3"/>
                </a:pP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활동의 </a:t>
                </a:r>
                <a:r>
                  <a:rPr lang="ko-KR" altLang="en-US" sz="2000" dirty="0" err="1">
                    <a:solidFill>
                      <a:schemeClr val="tx1"/>
                    </a:solidFill>
                    <a:latin typeface="+mn-ea"/>
                  </a:rPr>
                  <a:t>비선매성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활동은 시작부터 종료까지 중단없이 연속적으로 수행되어야 한다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(Non-preemptive).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즉 한 번 시작한 활동은 중도 에 중단될 수 없다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 startAt="3"/>
                </a:pP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모드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(Mode) 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모드는 활동이 수행되는 방법이다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각각의 활동마다 하나 이상의 모드가 존재하며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선택된 모드에 따라 활동의 완료에 필요한 기간과 비용은 달라질 수 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+mn-ea"/>
                  </a:rPr>
                  <a:t>각각의 활동에 대한 모드 별 수행 기간과 비용은 사전에 알려져 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2"/>
                <a:stretch>
                  <a:fillRect l="-265" b="-8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가정</a:t>
            </a:r>
          </a:p>
        </p:txBody>
      </p:sp>
    </p:spTree>
    <p:extLst>
      <p:ext uri="{BB962C8B-B14F-4D97-AF65-F5344CB8AC3E}">
        <p14:creationId xmlns:p14="http://schemas.microsoft.com/office/powerpoint/2010/main" val="51836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자원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활동의 수행에는 시설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인력 또는 장비 등의 자원이 필요하며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각각의 활동에 대한 모드 별 점유 자원의 종류와 수량은 다를 수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활동이 종료되면 해당 자원의 점유는 종료된다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가용자원의 수량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프로젝트 전 기간에 걸쳐 가용한 자원의 기준 가용량은 사전에 알려져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그러나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자원의 불확실성으로 인한 영향을 확률적으로 받으며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그 경우 가용량은 달라진다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모든 시점에서 활동들이 점유할 수 있는 자원의 총량은 가용량을 초과할 수 없다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kumimoji="0" lang="ko-KR" altLang="en-US" sz="2000" b="1" kern="0" dirty="0">
                <a:solidFill>
                  <a:schemeClr val="tx1"/>
                </a:solidFill>
                <a:latin typeface="+mn-ea"/>
              </a:rPr>
              <a:t>자원의 불확실성</a:t>
            </a:r>
            <a:r>
              <a:rPr kumimoji="0" lang="en-US" altLang="ko-KR" sz="2000" b="1" kern="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0" lang="ko-KR" altLang="en-US" sz="2000" b="1" kern="0" dirty="0">
                <a:solidFill>
                  <a:schemeClr val="tx1"/>
                </a:solidFill>
                <a:latin typeface="+mn-ea"/>
              </a:rPr>
              <a:t> 자원의 불확실성에 대한 확률과 그 영향이 미치는 범위는 사전에 알려져 있다</a:t>
            </a:r>
            <a:r>
              <a:rPr kumimoji="0" lang="en-US" altLang="ko-KR" sz="2000" b="1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마감기한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(Due Date)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과 지체보상금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(Penalty Cost) 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프로젝트에는 마감기한이 있으며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프로젝트 종료시점이 마감기한보다 지연되는 경우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지연되는 단위 시점마다 지체보상금이 발생된다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프로젝트 마감기한과 단위 시점 별 지체보상금은 사전에 알려져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5"/>
            </a:pPr>
            <a:endParaRPr kumimoji="0" lang="ko-KR" altLang="en-US" sz="2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가정</a:t>
            </a:r>
          </a:p>
        </p:txBody>
      </p:sp>
    </p:spTree>
    <p:extLst>
      <p:ext uri="{BB962C8B-B14F-4D97-AF65-F5344CB8AC3E}">
        <p14:creationId xmlns:p14="http://schemas.microsoft.com/office/powerpoint/2010/main" val="158028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3.3 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문제의 수식화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ysClr val="windowText" lastClr="000000"/>
                </a:solidFill>
                <a:latin typeface="+mn-ea"/>
              </a:rPr>
              <a:t>본 문제의 목적함수는 아래와 같다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endParaRPr kumimoji="0" lang="en-US" altLang="ko-KR" sz="2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2000" b="1" kern="0" dirty="0">
                <a:solidFill>
                  <a:schemeClr val="tx1"/>
                </a:solidFill>
                <a:latin typeface="+mn-ea"/>
              </a:rPr>
              <a:t>  </a:t>
            </a:r>
          </a:p>
          <a:p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1B8C0D-0E52-AACE-A374-5F5783D11B27}"/>
                  </a:ext>
                </a:extLst>
              </p:cNvPr>
              <p:cNvSpPr txBox="1"/>
              <p:nvPr/>
            </p:nvSpPr>
            <p:spPr>
              <a:xfrm>
                <a:off x="437856" y="1468244"/>
                <a:ext cx="5658144" cy="160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600" dirty="0" smtClean="0">
                          <a:latin typeface="+mn-ea"/>
                        </a:rPr>
                        <m:t>𝑀𝑖𝑛</m:t>
                      </m:r>
                      <m:r>
                        <m:rPr>
                          <m:nor/>
                        </m:rPr>
                        <a:rPr lang="en-US" altLang="ko-KR" sz="1600" dirty="0" smtClean="0">
                          <a:latin typeface="+mn-ea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𝐴𝑐𝑡𝑖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𝐶𝑜𝑠𝑡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𝑃𝑒𝑛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··············</m:t>
                      </m:r>
                    </m:oMath>
                  </m:oMathPara>
                </a14:m>
                <a:endParaRPr lang="en-US" altLang="ko-KR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1B8C0D-0E52-AACE-A374-5F5783D1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1468244"/>
                <a:ext cx="5658144" cy="1603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2F77128-D97C-0BC7-5228-ED83CE9C85BB}"/>
              </a:ext>
            </a:extLst>
          </p:cNvPr>
          <p:cNvSpPr txBox="1"/>
          <p:nvPr/>
        </p:nvSpPr>
        <p:spPr>
          <a:xfrm>
            <a:off x="970088" y="2742376"/>
            <a:ext cx="1872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+mn-ea"/>
              </a:rPr>
              <a:t>활동 비용의 합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0ABDE-FF72-E40C-7421-B2FB898B7671}"/>
              </a:ext>
            </a:extLst>
          </p:cNvPr>
          <p:cNvSpPr txBox="1"/>
          <p:nvPr/>
        </p:nvSpPr>
        <p:spPr>
          <a:xfrm>
            <a:off x="3011801" y="2742376"/>
            <a:ext cx="1482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+mn-ea"/>
              </a:rPr>
              <a:t>지체보상금의 합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11687-6341-477D-3AB6-C8685F777DA7}"/>
                  </a:ext>
                </a:extLst>
              </p:cNvPr>
              <p:cNvSpPr txBox="1"/>
              <p:nvPr/>
            </p:nvSpPr>
            <p:spPr>
              <a:xfrm>
                <a:off x="5415648" y="2120976"/>
                <a:ext cx="5248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[1]</m:t>
                      </m:r>
                    </m:oMath>
                  </m:oMathPara>
                </a14:m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11687-6341-477D-3AB6-C8685F777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8" y="2120976"/>
                <a:ext cx="524886" cy="338554"/>
              </a:xfrm>
              <a:prstGeom prst="rect">
                <a:avLst/>
              </a:prstGeom>
              <a:blipFill>
                <a:blip r:embed="rId4"/>
                <a:stretch>
                  <a:fillRect r="-1163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A97D0B-180B-0DE2-D6A1-3261F750CB4E}"/>
              </a:ext>
            </a:extLst>
          </p:cNvPr>
          <p:cNvCxnSpPr>
            <a:cxnSpLocks/>
          </p:cNvCxnSpPr>
          <p:nvPr/>
        </p:nvCxnSpPr>
        <p:spPr>
          <a:xfrm>
            <a:off x="1173841" y="2742376"/>
            <a:ext cx="1465452" cy="0"/>
          </a:xfrm>
          <a:prstGeom prst="line">
            <a:avLst/>
          </a:prstGeom>
          <a:ln w="15875">
            <a:solidFill>
              <a:srgbClr val="FE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B7DF37-B67D-9DCB-45C8-C758A705FB33}"/>
              </a:ext>
            </a:extLst>
          </p:cNvPr>
          <p:cNvCxnSpPr>
            <a:cxnSpLocks/>
          </p:cNvCxnSpPr>
          <p:nvPr/>
        </p:nvCxnSpPr>
        <p:spPr>
          <a:xfrm>
            <a:off x="3111319" y="2742376"/>
            <a:ext cx="1283762" cy="0"/>
          </a:xfrm>
          <a:prstGeom prst="line">
            <a:avLst/>
          </a:prstGeom>
          <a:ln w="15875">
            <a:solidFill>
              <a:srgbClr val="FE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0417FB-5E59-1870-524C-76F29DF5C926}"/>
                  </a:ext>
                </a:extLst>
              </p:cNvPr>
              <p:cNvSpPr txBox="1"/>
              <p:nvPr/>
            </p:nvSpPr>
            <p:spPr>
              <a:xfrm>
                <a:off x="6096000" y="1393213"/>
                <a:ext cx="5658144" cy="4998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0" lang="en-US" altLang="ko-KR" sz="1600" kern="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b="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프로젝트에서 활동을 나타내는 인덱스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</m:t>
                    </m:r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endParaRPr lang="en-US" altLang="ko-KR" sz="1200" i="1" kern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kern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 (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0</m:t>
                    </m:r>
                    <m:r>
                      <a:rPr lang="ko-KR" altLang="en-US" sz="1200" i="1" kern="0" smtClean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200" i="1" kern="0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200" kern="0" dirty="0">
                    <a:latin typeface="+mn-ea"/>
                  </a:rPr>
                  <a:t> </a:t>
                </a:r>
                <a:r>
                  <a:rPr lang="ko-KR" altLang="en-US" sz="1200" kern="0" dirty="0">
                    <a:latin typeface="+mn-ea"/>
                  </a:rPr>
                  <a:t>가상활동</a:t>
                </a:r>
                <a:r>
                  <a:rPr lang="en-US" altLang="ko-KR" sz="1200" kern="0" dirty="0">
                    <a:latin typeface="+mn-ea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활동의 수행방법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모드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을 나타내는 인덱스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가 선택 가능한 모드의 집합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수행되는 여부를 나타내는 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0-1 	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의사결정변수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수행될 때 비용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𝑃𝑒𝑛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lang="en-US" altLang="ko-KR" sz="1200" kern="0" dirty="0">
                    <a:latin typeface="+mn-ea"/>
                  </a:rPr>
                  <a:t>	</a:t>
                </a:r>
                <a:r>
                  <a:rPr lang="ko-KR" altLang="en-US" sz="1200" kern="0" dirty="0">
                    <a:latin typeface="+mn-ea"/>
                  </a:rPr>
                  <a:t>프로젝트 지체보상금의 합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으로 수행될 때 실제 수행기간</a:t>
                </a:r>
                <a:endParaRPr kumimoji="0" lang="en-US" altLang="ko-KR" sz="1200" kern="0" dirty="0">
                  <a:solidFill>
                    <a:srgbClr val="0000FF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수행될 때 예상 수행기간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𝐴𝐷𝐷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수행 중 불확실성으로 인해 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수행에 </a:t>
                </a:r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추가되는 수행기간 </a:t>
                </a:r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시작 시점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활동들의 </a:t>
                </a:r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선･후행관계를 나타내는 집합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2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이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면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의 종료 전에 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가 시작될 수 없음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에 진행 중인 활동의 집합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개념적인 서술로 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에 시작된 활동은 포함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 종료된 활동은 제외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200" i="1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자원의 종류를 나타내는 인덱스</a:t>
                </a:r>
                <a:endParaRPr lang="en-US" altLang="ko-KR" sz="1200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수행될 때</a:t>
                </a:r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단위 기간별 자원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의 소요량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자원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의 매 시점에서의 </a:t>
                </a:r>
                <a:r>
                  <a:rPr kumimoji="0" lang="ko-KR" altLang="en-US" sz="1200" kern="0" dirty="0" err="1">
                    <a:solidFill>
                      <a:schemeClr val="tx1"/>
                    </a:solidFill>
                    <a:latin typeface="+mn-ea"/>
                  </a:rPr>
                  <a:t>가용량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/>
                      </a:rPr>
                      <m:t>𝐷𝑢𝑒𝐷𝑎𝑡𝑒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전체 프로젝트의 마감기한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𝑃𝑒𝑛𝑎𝑙𝑡𝑦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마감기간을 초과하는 경우 매 시점별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로 발생하는 지</a:t>
                </a:r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체보상금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0417FB-5E59-1870-524C-76F29DF5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93213"/>
                <a:ext cx="5658144" cy="4998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533E71-D617-ACC5-E6DC-B70F456A01C2}"/>
                  </a:ext>
                </a:extLst>
              </p:cNvPr>
              <p:cNvSpPr txBox="1"/>
              <p:nvPr/>
            </p:nvSpPr>
            <p:spPr>
              <a:xfrm>
                <a:off x="437856" y="3340207"/>
                <a:ext cx="5658144" cy="1927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=1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𝑑𝑢𝑟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kern="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𝐴𝐷𝐷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533E71-D617-ACC5-E6DC-B70F456A0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3340207"/>
                <a:ext cx="5658144" cy="1927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129D5-3FAA-C208-4A6B-31D0E9E85765}"/>
                  </a:ext>
                </a:extLst>
              </p:cNvPr>
              <p:cNvSpPr txBox="1"/>
              <p:nvPr/>
            </p:nvSpPr>
            <p:spPr>
              <a:xfrm>
                <a:off x="437856" y="4902968"/>
                <a:ext cx="5658144" cy="1241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4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b="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ko-KR" altLang="en-US" sz="1400" b="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4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···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𝑃𝑒𝑛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400" i="1">
                          <a:latin typeface="Cambria Math"/>
                        </a:rPr>
                        <m:t> ×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𝐷𝑢𝑒𝐷𝑎𝑡𝑒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129D5-3FAA-C208-4A6B-31D0E9E85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4902968"/>
                <a:ext cx="5658144" cy="12414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E132A-3459-04D6-589A-8F0FC426C32E}"/>
                  </a:ext>
                </a:extLst>
              </p:cNvPr>
              <p:cNvSpPr txBox="1"/>
              <p:nvPr/>
            </p:nvSpPr>
            <p:spPr>
              <a:xfrm>
                <a:off x="4638502" y="3347103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[2]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E132A-3459-04D6-589A-8F0FC426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3347103"/>
                <a:ext cx="1307005" cy="307777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A5A396-F58D-7127-8C2F-597DCA463E99}"/>
                  </a:ext>
                </a:extLst>
              </p:cNvPr>
              <p:cNvSpPr txBox="1"/>
              <p:nvPr/>
            </p:nvSpPr>
            <p:spPr>
              <a:xfrm>
                <a:off x="4638502" y="3737671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A5A396-F58D-7127-8C2F-597DCA46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3737671"/>
                <a:ext cx="1307005" cy="307777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4EB9FC-0FD9-8B44-2990-54E84D7EE365}"/>
                  </a:ext>
                </a:extLst>
              </p:cNvPr>
              <p:cNvSpPr txBox="1"/>
              <p:nvPr/>
            </p:nvSpPr>
            <p:spPr>
              <a:xfrm>
                <a:off x="4638502" y="4228449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4EB9FC-0FD9-8B44-2990-54E84D7E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4228449"/>
                <a:ext cx="1307005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81CBA5-EDF6-67AC-F37B-A097CF567A50}"/>
                  </a:ext>
                </a:extLst>
              </p:cNvPr>
              <p:cNvSpPr txBox="1"/>
              <p:nvPr/>
            </p:nvSpPr>
            <p:spPr>
              <a:xfrm>
                <a:off x="4638502" y="4577744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4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4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400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5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81CBA5-EDF6-67AC-F37B-A097CF56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4577744"/>
                <a:ext cx="1307005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7E8A41-AD7D-E04A-7678-458B2A76FE77}"/>
                  </a:ext>
                </a:extLst>
              </p:cNvPr>
              <p:cNvSpPr txBox="1"/>
              <p:nvPr/>
            </p:nvSpPr>
            <p:spPr>
              <a:xfrm>
                <a:off x="4638502" y="4881894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6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7E8A41-AD7D-E04A-7678-458B2A76F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4881894"/>
                <a:ext cx="1307005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8DDE7C-A8ED-AB5A-C6B7-6C61BEF8C596}"/>
                  </a:ext>
                </a:extLst>
              </p:cNvPr>
              <p:cNvSpPr txBox="1"/>
              <p:nvPr/>
            </p:nvSpPr>
            <p:spPr>
              <a:xfrm>
                <a:off x="4638502" y="5292739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7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8DDE7C-A8ED-AB5A-C6B7-6C61BEF8C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5292739"/>
                <a:ext cx="1307005" cy="307777"/>
              </a:xfrm>
              <a:prstGeom prst="rect">
                <a:avLst/>
              </a:prstGeom>
              <a:blipFill>
                <a:blip r:embed="rId1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9C184E-D79D-8DDA-21B7-E3AFA341E15A}"/>
                  </a:ext>
                </a:extLst>
              </p:cNvPr>
              <p:cNvSpPr txBox="1"/>
              <p:nvPr/>
            </p:nvSpPr>
            <p:spPr>
              <a:xfrm>
                <a:off x="4638502" y="5763512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8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9C184E-D79D-8DDA-21B7-E3AFA341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5763512"/>
                <a:ext cx="1307005" cy="307777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F69F4D-8B39-47AA-863C-04CE7611A246}"/>
                  </a:ext>
                </a:extLst>
              </p:cNvPr>
              <p:cNvSpPr txBox="1"/>
              <p:nvPr/>
            </p:nvSpPr>
            <p:spPr>
              <a:xfrm>
                <a:off x="437856" y="2951653"/>
                <a:ext cx="5502678" cy="721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latin typeface="+mn-ea"/>
                  </a:rPr>
                  <a:t>Subject to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 0, 1</m:t>
                        </m:r>
                      </m:e>
                    </m:d>
                  </m:oMath>
                </a14:m>
                <a:r>
                  <a:rPr lang="en-US" altLang="ko-KR" sz="1400" i="1" dirty="0">
                    <a:latin typeface="맑은 고딕" panose="020B0503020000020004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·····························································</m:t>
                    </m:r>
                  </m:oMath>
                </a14:m>
                <a:endParaRPr lang="en-US" altLang="ko-KR" sz="1400" i="1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F69F4D-8B39-47AA-863C-04CE7611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2951653"/>
                <a:ext cx="5502678" cy="721416"/>
              </a:xfrm>
              <a:prstGeom prst="rect">
                <a:avLst/>
              </a:prstGeom>
              <a:blipFill>
                <a:blip r:embed="rId15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920E60-4CA7-E332-5268-79237A364585}"/>
              </a:ext>
            </a:extLst>
          </p:cNvPr>
          <p:cNvCxnSpPr/>
          <p:nvPr/>
        </p:nvCxnSpPr>
        <p:spPr>
          <a:xfrm>
            <a:off x="6096000" y="1501282"/>
            <a:ext cx="0" cy="4741577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9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개발 계획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ko-KR" altLang="en-US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4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165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8" y="3780160"/>
            <a:ext cx="42759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내용 및 목적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11907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4.1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알고리즘 개발 계획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본 연구는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RCPSPMM(RCPSP with Multiple Modes)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를 이용한다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일반적인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RCPSPMM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경우 전형적인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NP-Hard Class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문제이다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따라서 본 연구에서는 활동의 수가 큰 경우에는 비교적 짧은 시간 내에 우수한 해를 찾을 수 있는 </a:t>
            </a:r>
            <a:r>
              <a:rPr lang="ko-KR" altLang="en-US" sz="2000" kern="0" dirty="0">
                <a:solidFill>
                  <a:srgbClr val="0000FF"/>
                </a:solidFill>
                <a:latin typeface="+mn-ea"/>
              </a:rPr>
              <a:t>휴리스틱 기법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사용하는 것이 현실적이다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또한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자원의 불확실성으로 인해 일정의 계획은 실제의 수행과 달라지는 문제이다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본 연구의 모델은 한 번에 해를 구할 수 있는 문제가 아니라 시간이 진행에 따라 자원의 불확실성이 적용되는 시점마다 단계별로 해를 구해야 하는 </a:t>
            </a:r>
            <a:r>
              <a:rPr lang="ko-KR" altLang="en-US" sz="2000" kern="0" dirty="0">
                <a:solidFill>
                  <a:srgbClr val="0000FF"/>
                </a:solidFill>
                <a:latin typeface="+mn-ea"/>
              </a:rPr>
              <a:t>다단계 의사결정 문제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본 연구에서는 자원의 불확실성 하에서 최선의 일정을 작성하기 위해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활동의 수행기간들에 대한 여유배수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(Multiplier)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를 적용하고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0000FF"/>
                </a:solidFill>
                <a:latin typeface="+mn-ea"/>
              </a:rPr>
              <a:t>시뮬레이션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충분한 반복을 통해 목적함수의 평균이 최소가 되는 적정 배수를 찾고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총 비용 또는 총 기간에 대한 평균값과 그 분포를 살펴본다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2947"/>
            <a:ext cx="2842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개발 계획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875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4.2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알고리즘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본 연구에서 자원의 불확실성이 발생하여 일정이 변경되는 시점에 일정의 재작성 방법을 정리하면 아래와 같다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최초 일정의 작성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)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t= 0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으로 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모든 활동들을 대상으로 최초의 일정을 작성한다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다음 번 일정 재작성 시점 탐색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)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자원의 불확실성이 적용되는 시점까지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t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를 증가한다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일정의 재작성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)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시점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t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까지 완료하지 않은 활동들을 대상으로 일정을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+mn-ea"/>
              </a:rPr>
              <a:t>재작성한다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2)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를 반복한다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72947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738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b="1" kern="0" dirty="0">
                    <a:solidFill>
                      <a:sysClr val="windowText" lastClr="000000"/>
                    </a:solidFill>
                    <a:latin typeface="+mn-ea"/>
                  </a:rPr>
                  <a:t>4.2 </a:t>
                </a:r>
                <a:r>
                  <a:rPr lang="ko-KR" altLang="en-US" sz="2000" b="1" kern="0" dirty="0">
                    <a:solidFill>
                      <a:sysClr val="windowText" lastClr="000000"/>
                    </a:solidFill>
                    <a:latin typeface="+mn-ea"/>
                  </a:rPr>
                  <a:t>알고리즘</a:t>
                </a:r>
                <a:endParaRPr lang="en-US" altLang="ko-KR" sz="2000" b="1" kern="0" dirty="0">
                  <a:solidFill>
                    <a:sysClr val="windowText" lastClr="000000"/>
                  </a:solidFill>
                  <a:latin typeface="+mn-ea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본 모형을 자원의 불확실성의 발생시점 별 다단계 의사결정문제로 제시하였으므로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이제 남은 이슈는 시점에서의 일정의 재작성 문제이다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본 연구에서는 자원의 불확실성으로 인해 프로젝트에 미치는 영향을 진행중인 활동의 기간에 적용하는 방법을 제안한다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따라서 활동의 수행기간이 확률변수가 되며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이를 상수로 변환하여 일정작성을 하는 방법을 제안한다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2000" kern="0" dirty="0">
                  <a:solidFill>
                    <a:sysClr val="windowText" lastClr="000000"/>
                  </a:solidFill>
                  <a:latin typeface="+mn-ea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따라서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활동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를 모드 </a:t>
                </a:r>
                <a14:m>
                  <m:oMath xmlns:m="http://schemas.openxmlformats.org/officeDocument/2006/math">
                    <m:r>
                      <a:rPr lang="en-US" altLang="ko-KR" sz="20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으로 수행할 때의 예상 수행기간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이고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자원의 불확실성이 발생하여 지연된 기간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𝐴𝐷𝐷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라 할 때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일정 작성을 위한 활동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의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수행기간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에 대한 추정을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의 배수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(Multiplier)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𝐴𝐷𝐷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의 식과 같이 사용한다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추정을 위한 계수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)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를 어떻게 설정하는가에 따라 시점 별 최적의 일정이 달라지고 목적함수 값 역시 달라진다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문제는 프로젝트의 파라메터에 따라 적절한 추정 계수가 다르다는 것이며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n-ea"/>
                  </a:rPr>
                  <a:t>프로젝트에 적합한 추정계수를 찾는 방식을 시뮬레이션을 통해 탐색하고자 한다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 b="-2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0" y="72947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761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4.2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알고리즘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ysClr val="windowText" lastClr="000000"/>
                </a:solidFill>
                <a:latin typeface="+mn-ea"/>
              </a:rPr>
              <a:t>시점 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+mn-ea"/>
              </a:rPr>
              <a:t>t</a:t>
            </a:r>
            <a:r>
              <a:rPr lang="ko-KR" altLang="en-US" sz="1600" kern="0" dirty="0">
                <a:solidFill>
                  <a:sysClr val="windowText" lastClr="000000"/>
                </a:solidFill>
                <a:latin typeface="+mn-ea"/>
              </a:rPr>
              <a:t>에서의 일정작성을 위한 추정모형</a:t>
            </a:r>
            <a:endParaRPr lang="en-US" altLang="ko-KR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72947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BA7C7-9A48-0E3E-3C27-F5A379F9EB62}"/>
                  </a:ext>
                </a:extLst>
              </p:cNvPr>
              <p:cNvSpPr txBox="1"/>
              <p:nvPr/>
            </p:nvSpPr>
            <p:spPr>
              <a:xfrm>
                <a:off x="437856" y="1468244"/>
                <a:ext cx="5658144" cy="160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600" dirty="0" smtClean="0">
                          <a:latin typeface="+mn-ea"/>
                        </a:rPr>
                        <m:t>𝑀𝑖𝑛</m:t>
                      </m:r>
                      <m:r>
                        <m:rPr>
                          <m:nor/>
                        </m:rPr>
                        <a:rPr lang="en-US" altLang="ko-KR" sz="1600" dirty="0" smtClean="0">
                          <a:latin typeface="+mn-ea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𝐴𝑐𝑡𝑖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𝐶𝑜𝑠𝑡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𝑃𝑒𝑛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··············</m:t>
                      </m:r>
                    </m:oMath>
                  </m:oMathPara>
                </a14:m>
                <a:endParaRPr lang="en-US" altLang="ko-KR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BA7C7-9A48-0E3E-3C27-F5A379F9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1468244"/>
                <a:ext cx="5658144" cy="1603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C4F50-A5B2-453B-CF95-A0D2CB3CCFEF}"/>
                  </a:ext>
                </a:extLst>
              </p:cNvPr>
              <p:cNvSpPr txBox="1"/>
              <p:nvPr/>
            </p:nvSpPr>
            <p:spPr>
              <a:xfrm>
                <a:off x="5415648" y="2120976"/>
                <a:ext cx="5248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/>
                        </a:rPr>
                        <m:t>[1]</m:t>
                      </m:r>
                    </m:oMath>
                  </m:oMathPara>
                </a14:m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C4F50-A5B2-453B-CF95-A0D2CB3CC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8" y="2120976"/>
                <a:ext cx="524886" cy="338554"/>
              </a:xfrm>
              <a:prstGeom prst="rect">
                <a:avLst/>
              </a:prstGeom>
              <a:blipFill>
                <a:blip r:embed="rId4"/>
                <a:stretch>
                  <a:fillRect r="-1163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78E050-7C46-1400-2428-2B7D2C85ECA2}"/>
                  </a:ext>
                </a:extLst>
              </p:cNvPr>
              <p:cNvSpPr txBox="1"/>
              <p:nvPr/>
            </p:nvSpPr>
            <p:spPr>
              <a:xfrm>
                <a:off x="6096000" y="1393213"/>
                <a:ext cx="5658144" cy="5372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0" lang="en-US" altLang="ko-KR" sz="1600" kern="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b="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프로젝트에서 활동을 나타내는 인덱스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</m:t>
                    </m:r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endParaRPr lang="en-US" altLang="ko-KR" sz="1200" i="1" kern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kern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 (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0</m:t>
                    </m:r>
                    <m:r>
                      <a:rPr lang="ko-KR" altLang="en-US" sz="1200" i="1" kern="0" smtClean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200" i="1" kern="0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200" kern="0" dirty="0">
                    <a:latin typeface="+mn-ea"/>
                  </a:rPr>
                  <a:t> </a:t>
                </a:r>
                <a:r>
                  <a:rPr lang="ko-KR" altLang="en-US" sz="1200" kern="0" dirty="0">
                    <a:latin typeface="+mn-ea"/>
                  </a:rPr>
                  <a:t>가상활동</a:t>
                </a:r>
                <a:r>
                  <a:rPr lang="en-US" altLang="ko-KR" sz="1200" kern="0" dirty="0">
                    <a:latin typeface="+mn-ea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활동의 수행방법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모드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을 나타내는 인덱스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가 선택 가능한 모드의 집합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수행되는 여부를 나타내는 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0-1 	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의사결정변수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수행될 때 비용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𝑃𝑒𝑛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lang="en-US" altLang="ko-KR" sz="1200" kern="0" dirty="0">
                    <a:latin typeface="+mn-ea"/>
                  </a:rPr>
                  <a:t>	</a:t>
                </a:r>
                <a:r>
                  <a:rPr lang="ko-KR" altLang="en-US" sz="1200" kern="0" dirty="0">
                    <a:latin typeface="+mn-ea"/>
                  </a:rPr>
                  <a:t>프로젝트 지체보상금의 합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으로 수행될 때 일정계획용 수행기간</a:t>
                </a:r>
                <a:endParaRPr lang="en-US" altLang="ko-KR" sz="1200" kern="0" dirty="0">
                  <a:solidFill>
                    <a:srgbClr val="0000FF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𝑑𝑢𝑟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latin typeface="+mn-ea"/>
                  </a:rPr>
                  <a:t>으로 수행될 때 예상 수행기간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실제 수행 기간 대비 여유기간을 포함한 수</a:t>
                </a:r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행 기간의 비율</a:t>
                </a:r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결과적인 값으로 일정작성시점에서는 </a:t>
                </a:r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추정치를 사용한다</a:t>
                </a:r>
                <a:r>
                  <a:rPr lang="en-US" altLang="ko-KR" sz="1200" kern="0" dirty="0">
                    <a:solidFill>
                      <a:srgbClr val="0000FF"/>
                    </a:solidFill>
                    <a:latin typeface="+mn-ea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시작 시점</a:t>
                </a:r>
                <a:endParaRPr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활동들의 </a:t>
                </a:r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선･후행관계를 나타내는 집합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2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이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면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의 종료 전에 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kern="0" dirty="0">
                    <a:solidFill>
                      <a:sysClr val="windowText" lastClr="000000"/>
                    </a:solidFill>
                    <a:latin typeface="+mn-ea"/>
                  </a:rPr>
                  <a:t>가 시작될 수 없음</a:t>
                </a:r>
                <a:r>
                  <a:rPr lang="en-US" altLang="ko-KR" sz="1200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에 진행 중인 활동의 집합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개념적인 서술로 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에 시작된 활동은 포함</a:t>
                </a:r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 종료된 활동은 제외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200" i="1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자원의 종류를 나타내는 인덱스</a:t>
                </a:r>
                <a:endParaRPr lang="en-US" altLang="ko-KR" sz="1200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활동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가 모드 </a:t>
                </a:r>
                <a14:m>
                  <m:oMath xmlns:m="http://schemas.openxmlformats.org/officeDocument/2006/math">
                    <m:r>
                      <a:rPr lang="en-US" altLang="ko-KR" sz="1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으로 수행될 때</a:t>
                </a:r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단위 기간별 자원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의 소요량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자원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의 매 시점에서의 </a:t>
                </a:r>
                <a:r>
                  <a:rPr kumimoji="0" lang="ko-KR" altLang="en-US" sz="1200" kern="0" dirty="0" err="1">
                    <a:solidFill>
                      <a:schemeClr val="tx1"/>
                    </a:solidFill>
                    <a:latin typeface="+mn-ea"/>
                  </a:rPr>
                  <a:t>가용량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/>
                      </a:rPr>
                      <m:t>𝐷𝑢𝑒𝐷𝑎𝑡𝑒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전체 프로젝트의 마감기한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𝑃𝑒𝑛𝑎𝑙𝑡𝑦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kumimoji="0"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kumimoji="0" lang="ko-KR" altLang="en-US" sz="1200" kern="0" dirty="0">
                    <a:solidFill>
                      <a:schemeClr val="tx1"/>
                    </a:solidFill>
                    <a:latin typeface="+mn-ea"/>
                  </a:rPr>
                  <a:t>마감기간을 초과하는 경우 매 시점별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로 발생하는 지</a:t>
                </a:r>
                <a:r>
                  <a:rPr lang="en-US" altLang="ko-KR" sz="1200" kern="0" dirty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ko-KR" altLang="en-US" sz="1200" kern="0" dirty="0">
                    <a:solidFill>
                      <a:schemeClr val="tx1"/>
                    </a:solidFill>
                    <a:latin typeface="+mn-ea"/>
                  </a:rPr>
                  <a:t>체보상금</a:t>
                </a:r>
                <a:endParaRPr kumimoji="0" lang="en-US" altLang="ko-KR" sz="1200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78E050-7C46-1400-2428-2B7D2C85E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93213"/>
                <a:ext cx="5658144" cy="5372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CFCB4-519E-3E07-3AB8-068332D65999}"/>
                  </a:ext>
                </a:extLst>
              </p:cNvPr>
              <p:cNvSpPr txBox="1"/>
              <p:nvPr/>
            </p:nvSpPr>
            <p:spPr>
              <a:xfrm>
                <a:off x="437856" y="3340207"/>
                <a:ext cx="5658144" cy="1927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=1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𝑑𝑢𝑟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·······················································································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CFCB4-519E-3E07-3AB8-068332D65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3340207"/>
                <a:ext cx="5658144" cy="1927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0F1850-7E6D-0E64-F0DE-E9306041D65B}"/>
                  </a:ext>
                </a:extLst>
              </p:cNvPr>
              <p:cNvSpPr txBox="1"/>
              <p:nvPr/>
            </p:nvSpPr>
            <p:spPr>
              <a:xfrm>
                <a:off x="437856" y="4902968"/>
                <a:ext cx="5658144" cy="1241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4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b="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ko-KR" altLang="en-US" sz="1400" b="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4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···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··································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𝑃𝑒𝑛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400" i="1">
                          <a:latin typeface="Cambria Math"/>
                        </a:rPr>
                        <m:t> ×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𝐷𝑢𝑒𝐷𝑎𝑡𝑒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······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0F1850-7E6D-0E64-F0DE-E9306041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4902968"/>
                <a:ext cx="5658144" cy="12414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6D934F-DB9C-E195-1ED3-E043F1DE63C8}"/>
                  </a:ext>
                </a:extLst>
              </p:cNvPr>
              <p:cNvSpPr txBox="1"/>
              <p:nvPr/>
            </p:nvSpPr>
            <p:spPr>
              <a:xfrm>
                <a:off x="4638502" y="3347103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[2]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6D934F-DB9C-E195-1ED3-E043F1DE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3347103"/>
                <a:ext cx="1307005" cy="307777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68FBAE-8A80-06F1-C8D7-6B5033D25720}"/>
                  </a:ext>
                </a:extLst>
              </p:cNvPr>
              <p:cNvSpPr txBox="1"/>
              <p:nvPr/>
            </p:nvSpPr>
            <p:spPr>
              <a:xfrm>
                <a:off x="4638502" y="3737671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68FBAE-8A80-06F1-C8D7-6B5033D2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3737671"/>
                <a:ext cx="1307005" cy="307777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E4B961-BA58-B31E-E588-7B099DAE7222}"/>
                  </a:ext>
                </a:extLst>
              </p:cNvPr>
              <p:cNvSpPr txBox="1"/>
              <p:nvPr/>
            </p:nvSpPr>
            <p:spPr>
              <a:xfrm>
                <a:off x="4638502" y="4228449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E4B961-BA58-B31E-E588-7B099DAE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4228449"/>
                <a:ext cx="1307005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C698BA-A9A6-9AF0-6E1C-986F03D2F3ED}"/>
                  </a:ext>
                </a:extLst>
              </p:cNvPr>
              <p:cNvSpPr txBox="1"/>
              <p:nvPr/>
            </p:nvSpPr>
            <p:spPr>
              <a:xfrm>
                <a:off x="4638502" y="4577744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4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4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400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5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C698BA-A9A6-9AF0-6E1C-986F03D2F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4577744"/>
                <a:ext cx="1307005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0680F3-6FDA-9FEC-B75F-1517798A62F9}"/>
                  </a:ext>
                </a:extLst>
              </p:cNvPr>
              <p:cNvSpPr txBox="1"/>
              <p:nvPr/>
            </p:nvSpPr>
            <p:spPr>
              <a:xfrm>
                <a:off x="4638502" y="4881894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6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0680F3-6FDA-9FEC-B75F-1517798A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4881894"/>
                <a:ext cx="1307005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B75EA2-2563-B8E3-7A72-F40594535302}"/>
                  </a:ext>
                </a:extLst>
              </p:cNvPr>
              <p:cNvSpPr txBox="1"/>
              <p:nvPr/>
            </p:nvSpPr>
            <p:spPr>
              <a:xfrm>
                <a:off x="4638502" y="5292739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7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B75EA2-2563-B8E3-7A72-F40594535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5292739"/>
                <a:ext cx="1307005" cy="307777"/>
              </a:xfrm>
              <a:prstGeom prst="rect">
                <a:avLst/>
              </a:prstGeom>
              <a:blipFill>
                <a:blip r:embed="rId1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922054-4BAB-B7F6-0A82-37590BD3DFC4}"/>
                  </a:ext>
                </a:extLst>
              </p:cNvPr>
              <p:cNvSpPr txBox="1"/>
              <p:nvPr/>
            </p:nvSpPr>
            <p:spPr>
              <a:xfrm>
                <a:off x="4638502" y="5763512"/>
                <a:ext cx="13070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/>
                        </a:rPr>
                        <m:t>8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922054-4BAB-B7F6-0A82-37590BD3D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02" y="5763512"/>
                <a:ext cx="1307005" cy="307777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940192-648A-6D3A-10FC-F5B8F27D7AA4}"/>
                  </a:ext>
                </a:extLst>
              </p:cNvPr>
              <p:cNvSpPr txBox="1"/>
              <p:nvPr/>
            </p:nvSpPr>
            <p:spPr>
              <a:xfrm>
                <a:off x="437856" y="2951653"/>
                <a:ext cx="5658142" cy="721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latin typeface="+mn-ea"/>
                  </a:rPr>
                  <a:t>Subject to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 0, 1</m:t>
                        </m:r>
                      </m:e>
                    </m:d>
                  </m:oMath>
                </a14:m>
                <a:r>
                  <a:rPr lang="en-US" altLang="ko-KR" sz="1400" i="1" dirty="0">
                    <a:latin typeface="맑은 고딕" panose="020B0503020000020004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·····························································</m:t>
                    </m:r>
                  </m:oMath>
                </a14:m>
                <a:endParaRPr lang="en-US" altLang="ko-KR" sz="1400" i="1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940192-648A-6D3A-10FC-F5B8F27D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" y="2951653"/>
                <a:ext cx="5658142" cy="721416"/>
              </a:xfrm>
              <a:prstGeom prst="rect">
                <a:avLst/>
              </a:prstGeom>
              <a:blipFill>
                <a:blip r:embed="rId15"/>
                <a:stretch>
                  <a:fillRect l="-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DECBD8-F0FA-3802-8E24-1CC91A85F712}"/>
              </a:ext>
            </a:extLst>
          </p:cNvPr>
          <p:cNvCxnSpPr/>
          <p:nvPr/>
        </p:nvCxnSpPr>
        <p:spPr>
          <a:xfrm>
            <a:off x="6096000" y="1501282"/>
            <a:ext cx="0" cy="4741577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81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4.2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알고리즘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휴리스틱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본 연구에서 제안하는 일정작성 휴리스틱 기법은 이웃탐색 기법을 기반으로 한 다수 경로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(Multi-Pass)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알고리즘으로 다음과 같이 표현된다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Step 1. [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초기해의 생성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] 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실행 가능한 해를 생성한다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Go to Step 2.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Step 2. [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해의 부분 변경을 통한 개선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]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다수의 이웃 탐색 기법을 반복적으로 사용하여 해를 개선하고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더 이상 해가 개선되지 않으면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	Go to Step 3.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Step 3. [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진행 여부 판단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] 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미리 설정한 연산 시간을 초과하였거나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미리 설정한 새로운 실행 가능한 해 생성 제한 횟수를 초과</a:t>
            </a:r>
            <a:br>
              <a:rPr lang="en-US" altLang="ko-KR" kern="0" dirty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하였으면 종료한다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아니면 새로운 실행 가능한 해를 생성하기 위해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Go to Step 1.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2947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36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b="1" kern="0" dirty="0">
                    <a:solidFill>
                      <a:sysClr val="windowText" lastClr="000000"/>
                    </a:solidFill>
                    <a:latin typeface="+mn-ea"/>
                  </a:rPr>
                  <a:t>4.2 </a:t>
                </a:r>
                <a:r>
                  <a:rPr lang="ko-KR" altLang="en-US" sz="2000" b="1" kern="0" dirty="0">
                    <a:solidFill>
                      <a:sysClr val="windowText" lastClr="000000"/>
                    </a:solidFill>
                    <a:latin typeface="+mn-ea"/>
                  </a:rPr>
                  <a:t>알고리즘</a:t>
                </a:r>
                <a:r>
                  <a:rPr lang="en-US" altLang="ko-KR" sz="2000" b="1" kern="0" dirty="0">
                    <a:solidFill>
                      <a:sysClr val="windowText" lastClr="000000"/>
                    </a:solidFill>
                    <a:latin typeface="+mn-ea"/>
                  </a:rPr>
                  <a:t>(</a:t>
                </a:r>
                <a:r>
                  <a:rPr lang="ko-KR" altLang="en-US" sz="2000" b="1" kern="0" dirty="0">
                    <a:solidFill>
                      <a:sysClr val="windowText" lastClr="000000"/>
                    </a:solidFill>
                    <a:latin typeface="+mn-ea"/>
                  </a:rPr>
                  <a:t>시뮬레이션</a:t>
                </a:r>
                <a:r>
                  <a:rPr lang="en-US" altLang="ko-KR" sz="2000" b="1" kern="0" dirty="0">
                    <a:solidFill>
                      <a:sysClr val="windowText" lastClr="000000"/>
                    </a:solidFill>
                    <a:latin typeface="+mn-ea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본 연구의 모형은 확률적 의사결정 모형으로 목적함수의 값은 의사결정변수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(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시작시기와 모드 선택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)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와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이 어떤 값들을 갖게 되는가에 따라 달라진다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따라서 본 연구에서는 목적함수의 값을 구하기 위해 다음과 같은 절차를 제안한다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  <a:defRPr/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확정되지 않은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는 모두 추정치로 변환하여 일정을 작성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(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시작시기와  모드 결정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)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한다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  <a:defRPr/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가상으로 프로젝트 시점을 증가시켜 가장 빠른 일정의 재작성 시점을 찾는다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난수를 사용하여 자원의 불확실성에 대한 결과를 발생시키고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잔여 일정을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latin typeface="+mn-ea"/>
                  </a:rPr>
                  <a:t>재작성한다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  <a:defRPr/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모든 활동의 수행이 종료되기 전까지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2)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를 반복한다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모든 활동의 수행이 종료되면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값이 확정되며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,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목적함수의 값이 결정된다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kern="0" dirty="0">
                  <a:solidFill>
                    <a:sysClr val="windowText" lastClr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그런데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3)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에서 결정되는 목적함수의 값은 모의실험에서 어떤 난수가 발생하였는가에 따라 달라질 수 있다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+mn-ea"/>
                  </a:rPr>
                  <a:t>본 연구에서는 모의실험을 충분히 많이 반복하여 목적함수의 평균과 분포를 구하고자 한다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+mn-ea"/>
                  </a:rPr>
                  <a:t>.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0" y="72947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4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계획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6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FC3E42-BCCC-4E05-BEF5-BDCEF0EB0599}"/>
              </a:ext>
            </a:extLst>
          </p:cNvPr>
          <p:cNvGrpSpPr/>
          <p:nvPr/>
        </p:nvGrpSpPr>
        <p:grpSpPr>
          <a:xfrm>
            <a:off x="1332879" y="1332071"/>
            <a:ext cx="9979646" cy="1152000"/>
            <a:chOff x="1332879" y="1332071"/>
            <a:chExt cx="9979646" cy="115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41BA8C-71A6-45BA-A511-BD385E8248C7}"/>
                </a:ext>
              </a:extLst>
            </p:cNvPr>
            <p:cNvSpPr/>
            <p:nvPr/>
          </p:nvSpPr>
          <p:spPr>
            <a:xfrm>
              <a:off x="1332879" y="1332071"/>
              <a:ext cx="9979646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연구 내용</a:t>
              </a:r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과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가정 및 이론적 배경</a:t>
              </a:r>
              <a:r>
                <a:rPr lang="en-US" altLang="ko-KR" sz="2800" b="1" u="sng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보완</a:t>
              </a:r>
            </a:p>
          </p:txBody>
        </p:sp>
        <p:sp>
          <p:nvSpPr>
            <p:cNvPr id="8" name="자유형 31">
              <a:extLst>
                <a:ext uri="{FF2B5EF4-FFF2-40B4-BE49-F238E27FC236}">
                  <a16:creationId xmlns:a16="http://schemas.microsoft.com/office/drawing/2014/main" id="{84C4ADA6-90FA-4B24-AA9C-2148E5E34630}"/>
                </a:ext>
              </a:extLst>
            </p:cNvPr>
            <p:cNvSpPr/>
            <p:nvPr/>
          </p:nvSpPr>
          <p:spPr>
            <a:xfrm>
              <a:off x="1332880" y="1332071"/>
              <a:ext cx="1542295" cy="1152000"/>
            </a:xfrm>
            <a:custGeom>
              <a:avLst/>
              <a:gdLst>
                <a:gd name="connsiteX0" fmla="*/ 0 w 1235547"/>
                <a:gd name="connsiteY0" fmla="*/ 0 h 1150374"/>
                <a:gd name="connsiteX1" fmla="*/ 530943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235547"/>
                <a:gd name="connsiteY0" fmla="*/ 0 h 1150374"/>
                <a:gd name="connsiteX1" fmla="*/ 776244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017502"/>
                <a:gd name="connsiteY0" fmla="*/ 0 h 1169424"/>
                <a:gd name="connsiteX1" fmla="*/ 776244 w 1017502"/>
                <a:gd name="connsiteY1" fmla="*/ 0 h 1169424"/>
                <a:gd name="connsiteX2" fmla="*/ 1017502 w 1017502"/>
                <a:gd name="connsiteY2" fmla="*/ 1169424 h 1169424"/>
                <a:gd name="connsiteX3" fmla="*/ 0 w 1017502"/>
                <a:gd name="connsiteY3" fmla="*/ 1150374 h 1169424"/>
                <a:gd name="connsiteX4" fmla="*/ 0 w 1017502"/>
                <a:gd name="connsiteY4" fmla="*/ 0 h 1169424"/>
                <a:gd name="connsiteX0" fmla="*/ 0 w 1025679"/>
                <a:gd name="connsiteY0" fmla="*/ 0 h 1150374"/>
                <a:gd name="connsiteX1" fmla="*/ 776244 w 1025679"/>
                <a:gd name="connsiteY1" fmla="*/ 0 h 1150374"/>
                <a:gd name="connsiteX2" fmla="*/ 1025679 w 1025679"/>
                <a:gd name="connsiteY2" fmla="*/ 1145612 h 1150374"/>
                <a:gd name="connsiteX3" fmla="*/ 0 w 1025679"/>
                <a:gd name="connsiteY3" fmla="*/ 1150374 h 1150374"/>
                <a:gd name="connsiteX4" fmla="*/ 0 w 1025679"/>
                <a:gd name="connsiteY4" fmla="*/ 0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679" h="1150374">
                  <a:moveTo>
                    <a:pt x="0" y="0"/>
                  </a:moveTo>
                  <a:lnTo>
                    <a:pt x="776244" y="0"/>
                  </a:lnTo>
                  <a:lnTo>
                    <a:pt x="1025679" y="1145612"/>
                  </a:lnTo>
                  <a:lnTo>
                    <a:pt x="0" y="11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806FC9-AEB9-4004-9ED0-2F944F3D8635}"/>
                </a:ext>
              </a:extLst>
            </p:cNvPr>
            <p:cNvSpPr txBox="1"/>
            <p:nvPr/>
          </p:nvSpPr>
          <p:spPr>
            <a:xfrm>
              <a:off x="1550694" y="1522807"/>
              <a:ext cx="630531" cy="7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44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EB93AD-79E8-4E6D-9677-FAD56719EFC4}"/>
              </a:ext>
            </a:extLst>
          </p:cNvPr>
          <p:cNvGrpSpPr/>
          <p:nvPr/>
        </p:nvGrpSpPr>
        <p:grpSpPr>
          <a:xfrm>
            <a:off x="1332879" y="3119523"/>
            <a:ext cx="9979646" cy="1152000"/>
            <a:chOff x="1332879" y="3119523"/>
            <a:chExt cx="9979646" cy="1152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200FB9-48DF-49CC-98C5-DB93A72F646F}"/>
                </a:ext>
              </a:extLst>
            </p:cNvPr>
            <p:cNvSpPr/>
            <p:nvPr/>
          </p:nvSpPr>
          <p:spPr>
            <a:xfrm>
              <a:off x="1332879" y="3119523"/>
              <a:ext cx="9979646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수학적 모델에 대한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알고리즘 개발</a:t>
              </a:r>
            </a:p>
          </p:txBody>
        </p:sp>
        <p:sp>
          <p:nvSpPr>
            <p:cNvPr id="11" name="자유형 91">
              <a:extLst>
                <a:ext uri="{FF2B5EF4-FFF2-40B4-BE49-F238E27FC236}">
                  <a16:creationId xmlns:a16="http://schemas.microsoft.com/office/drawing/2014/main" id="{C9DCC160-A09D-456E-A316-6723B77AAF03}"/>
                </a:ext>
              </a:extLst>
            </p:cNvPr>
            <p:cNvSpPr/>
            <p:nvPr/>
          </p:nvSpPr>
          <p:spPr>
            <a:xfrm>
              <a:off x="1332880" y="3119523"/>
              <a:ext cx="1542295" cy="1152000"/>
            </a:xfrm>
            <a:custGeom>
              <a:avLst/>
              <a:gdLst>
                <a:gd name="connsiteX0" fmla="*/ 0 w 1235547"/>
                <a:gd name="connsiteY0" fmla="*/ 0 h 1150374"/>
                <a:gd name="connsiteX1" fmla="*/ 530943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235547"/>
                <a:gd name="connsiteY0" fmla="*/ 0 h 1150374"/>
                <a:gd name="connsiteX1" fmla="*/ 776244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017502"/>
                <a:gd name="connsiteY0" fmla="*/ 0 h 1169424"/>
                <a:gd name="connsiteX1" fmla="*/ 776244 w 1017502"/>
                <a:gd name="connsiteY1" fmla="*/ 0 h 1169424"/>
                <a:gd name="connsiteX2" fmla="*/ 1017502 w 1017502"/>
                <a:gd name="connsiteY2" fmla="*/ 1169424 h 1169424"/>
                <a:gd name="connsiteX3" fmla="*/ 0 w 1017502"/>
                <a:gd name="connsiteY3" fmla="*/ 1150374 h 1169424"/>
                <a:gd name="connsiteX4" fmla="*/ 0 w 1017502"/>
                <a:gd name="connsiteY4" fmla="*/ 0 h 1169424"/>
                <a:gd name="connsiteX0" fmla="*/ 0 w 1025679"/>
                <a:gd name="connsiteY0" fmla="*/ 0 h 1150374"/>
                <a:gd name="connsiteX1" fmla="*/ 776244 w 1025679"/>
                <a:gd name="connsiteY1" fmla="*/ 0 h 1150374"/>
                <a:gd name="connsiteX2" fmla="*/ 1025679 w 1025679"/>
                <a:gd name="connsiteY2" fmla="*/ 1145612 h 1150374"/>
                <a:gd name="connsiteX3" fmla="*/ 0 w 1025679"/>
                <a:gd name="connsiteY3" fmla="*/ 1150374 h 1150374"/>
                <a:gd name="connsiteX4" fmla="*/ 0 w 1025679"/>
                <a:gd name="connsiteY4" fmla="*/ 0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679" h="1150374">
                  <a:moveTo>
                    <a:pt x="0" y="0"/>
                  </a:moveTo>
                  <a:lnTo>
                    <a:pt x="776244" y="0"/>
                  </a:lnTo>
                  <a:lnTo>
                    <a:pt x="1025679" y="1145612"/>
                  </a:lnTo>
                  <a:lnTo>
                    <a:pt x="0" y="11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20A37F-65C1-4C9C-873C-4FFE28C5C62E}"/>
                </a:ext>
              </a:extLst>
            </p:cNvPr>
            <p:cNvSpPr txBox="1"/>
            <p:nvPr/>
          </p:nvSpPr>
          <p:spPr>
            <a:xfrm>
              <a:off x="1550694" y="3310259"/>
              <a:ext cx="630531" cy="7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44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F820EC-6BDF-43E6-B7CF-B06F55550039}"/>
              </a:ext>
            </a:extLst>
          </p:cNvPr>
          <p:cNvGrpSpPr/>
          <p:nvPr/>
        </p:nvGrpSpPr>
        <p:grpSpPr>
          <a:xfrm>
            <a:off x="1332879" y="4906975"/>
            <a:ext cx="9979646" cy="1152000"/>
            <a:chOff x="1332879" y="4906975"/>
            <a:chExt cx="9979646" cy="1152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755225-565F-45BD-88F2-B54B79ECE4C6}"/>
                </a:ext>
              </a:extLst>
            </p:cNvPr>
            <p:cNvSpPr/>
            <p:nvPr/>
          </p:nvSpPr>
          <p:spPr>
            <a:xfrm>
              <a:off x="1332879" y="4906975"/>
              <a:ext cx="9979646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알고리즘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프로그래밍</a:t>
              </a:r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 및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검증</a:t>
              </a:r>
            </a:p>
          </p:txBody>
        </p:sp>
        <p:sp>
          <p:nvSpPr>
            <p:cNvPr id="16" name="자유형 105">
              <a:extLst>
                <a:ext uri="{FF2B5EF4-FFF2-40B4-BE49-F238E27FC236}">
                  <a16:creationId xmlns:a16="http://schemas.microsoft.com/office/drawing/2014/main" id="{E52148E8-1097-4C37-AEB8-E4CA6C0AFBD7}"/>
                </a:ext>
              </a:extLst>
            </p:cNvPr>
            <p:cNvSpPr/>
            <p:nvPr/>
          </p:nvSpPr>
          <p:spPr>
            <a:xfrm>
              <a:off x="1332880" y="4906975"/>
              <a:ext cx="1542295" cy="1152000"/>
            </a:xfrm>
            <a:custGeom>
              <a:avLst/>
              <a:gdLst>
                <a:gd name="connsiteX0" fmla="*/ 0 w 1235547"/>
                <a:gd name="connsiteY0" fmla="*/ 0 h 1150374"/>
                <a:gd name="connsiteX1" fmla="*/ 530943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235547"/>
                <a:gd name="connsiteY0" fmla="*/ 0 h 1150374"/>
                <a:gd name="connsiteX1" fmla="*/ 776244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017502"/>
                <a:gd name="connsiteY0" fmla="*/ 0 h 1169424"/>
                <a:gd name="connsiteX1" fmla="*/ 776244 w 1017502"/>
                <a:gd name="connsiteY1" fmla="*/ 0 h 1169424"/>
                <a:gd name="connsiteX2" fmla="*/ 1017502 w 1017502"/>
                <a:gd name="connsiteY2" fmla="*/ 1169424 h 1169424"/>
                <a:gd name="connsiteX3" fmla="*/ 0 w 1017502"/>
                <a:gd name="connsiteY3" fmla="*/ 1150374 h 1169424"/>
                <a:gd name="connsiteX4" fmla="*/ 0 w 1017502"/>
                <a:gd name="connsiteY4" fmla="*/ 0 h 1169424"/>
                <a:gd name="connsiteX0" fmla="*/ 0 w 1025679"/>
                <a:gd name="connsiteY0" fmla="*/ 0 h 1150374"/>
                <a:gd name="connsiteX1" fmla="*/ 776244 w 1025679"/>
                <a:gd name="connsiteY1" fmla="*/ 0 h 1150374"/>
                <a:gd name="connsiteX2" fmla="*/ 1025679 w 1025679"/>
                <a:gd name="connsiteY2" fmla="*/ 1145612 h 1150374"/>
                <a:gd name="connsiteX3" fmla="*/ 0 w 1025679"/>
                <a:gd name="connsiteY3" fmla="*/ 1150374 h 1150374"/>
                <a:gd name="connsiteX4" fmla="*/ 0 w 1025679"/>
                <a:gd name="connsiteY4" fmla="*/ 0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679" h="1150374">
                  <a:moveTo>
                    <a:pt x="0" y="0"/>
                  </a:moveTo>
                  <a:lnTo>
                    <a:pt x="776244" y="0"/>
                  </a:lnTo>
                  <a:lnTo>
                    <a:pt x="1025679" y="1145612"/>
                  </a:lnTo>
                  <a:lnTo>
                    <a:pt x="0" y="11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35198-61CA-4EDD-940C-06A2900A7219}"/>
                </a:ext>
              </a:extLst>
            </p:cNvPr>
            <p:cNvSpPr txBox="1"/>
            <p:nvPr/>
          </p:nvSpPr>
          <p:spPr>
            <a:xfrm>
              <a:off x="1546748" y="5097711"/>
              <a:ext cx="630531" cy="7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44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</a:t>
            </a:r>
            <a:r>
              <a:rPr lang="ko-KR" altLang="en-US" sz="1600" b="1" i="1" dirty="0" err="1">
                <a:solidFill>
                  <a:schemeClr val="bg1"/>
                </a:solidFill>
              </a:rPr>
              <a:t>향후계획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8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205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국내 문헌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] </a:t>
            </a:r>
          </a:p>
          <a:p>
            <a:pPr marL="285750" marR="0" indent="-28575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kern="0" spc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김승겸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2000" kern="0" spc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백인섭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오정은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&amp;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안태호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(2022).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자원의 제약이 있는 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R&amp;D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프로젝트 포트폴리오 선택 문제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프로젝트 목록이 </a:t>
            </a:r>
            <a:r>
              <a:rPr lang="ko-KR" altLang="en-US" sz="2000" kern="0" spc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불확정적인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경우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 </a:t>
            </a:r>
            <a:r>
              <a:rPr lang="ko-KR" altLang="en-US" sz="2000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서비스경영학회지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한컴바탕"/>
                <a:ea typeface="Arial" panose="020B0604020202020204" pitchFamily="34" charset="0"/>
              </a:rPr>
              <a:t> 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 </a:t>
            </a:r>
            <a:r>
              <a:rPr lang="en-US" altLang="ko-KR" sz="2000" i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한컴바탕"/>
                <a:ea typeface="Arial" panose="020B0604020202020204" pitchFamily="34" charset="0"/>
              </a:rPr>
              <a:t> 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(4), 158-181.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</a:rPr>
              <a:t>	</a:t>
            </a:r>
          </a:p>
          <a:p>
            <a:pPr marL="285750" marR="0" indent="-28575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kern="0" spc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백인섭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(2019).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자원 제약을 고려한 프로젝트 일정문제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재작업 가능한 활동이 있는 경우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숭실대학교 대학원 박사학위논문</a:t>
            </a:r>
            <a:r>
              <a:rPr lang="en-US" altLang="ko-KR" sz="2000" kern="0" spc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Ammar, M. A., &amp;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Mohieldin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Y. A. (2002). Resource constrained project scheduling using simulation. </a:t>
            </a:r>
            <a:r>
              <a:rPr lang="en-US" altLang="ko-KR" sz="2000" i="1" dirty="0">
                <a:solidFill>
                  <a:schemeClr val="tx1"/>
                </a:solidFill>
                <a:latin typeface="+mn-ea"/>
                <a:ea typeface="+mn-ea"/>
              </a:rPr>
              <a:t>Construction Management &amp;Economics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 , 20 (4), 323-330.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Annear, L. M.,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Akhavan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-Tabatabaei, R., &amp;Schmid, V. (2023). Dynamic assignment of a multi-skilled workforce in job shops: An approximate dynamic programming approach. </a:t>
            </a:r>
            <a:r>
              <a:rPr lang="en-US" altLang="ko-KR" sz="20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 , 306 (3), 1109-1125.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Aramesh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S.,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Aickelin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U., &amp;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Akbarzadeh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Khorshidi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H. (2022). A hybrid projection method for resource-constrained project scheduling problem under uncertainty. </a:t>
            </a:r>
            <a:r>
              <a:rPr lang="en-US" altLang="ko-KR" sz="2000" i="1" dirty="0">
                <a:solidFill>
                  <a:schemeClr val="tx1"/>
                </a:solidFill>
                <a:latin typeface="+mn-ea"/>
                <a:ea typeface="+mn-ea"/>
              </a:rPr>
              <a:t>Neural Computing and Applications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 , 34 (17), 14557-14576.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altLang="ko-KR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32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현대 사회는 교통과 통신의 발달로 인하여 기술 및 서비스 개발에 대한 국가 간의 경계와 거리가 무의미 해지는 글로벌 사회이다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이러한 경쟁사회에서 기업은 생존을 위하여 변화와 혁신을 위한 연구개발에 많은 투자를 하고있다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연구개발 프로젝트들의 투자에 있어서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총 비용과 총 기간에 대한 산정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은 매우 중요할 수 밖에 없다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이는 경영층에게 과학적 의사결정을 위한 매우 중요한 도구가 될 것이다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이러한 프로젝트들의 비용과 기간의 산정에 가장 필요한 것은 정확한 일정의 개발이다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프로젝트에서 정확한 일정의 개발은 매우 중요하며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학술적으로도 지속적으로 연구되어 왔다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kumimoji="0" lang="en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PERT(Program Evaluation &amp; Review Technique), CPM(Critical Path Method), TCTP(Time-cost trade–off problem), RCPSP(Resource Contained Project Scheduling Problem), GERT(Graphical Evaluation &amp; Review Technique)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등과 같은 일정 문제가 그 예이다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 err="1">
                <a:solidFill>
                  <a:sysClr val="windowText" lastClr="000000"/>
                </a:solidFill>
                <a:latin typeface="+mn-ea"/>
              </a:rPr>
              <a:t>백인섭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2019).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4112558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Ba'Its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H. A.,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Puspita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I. A., &amp;Bay, A. F. (2020). Combination of program evaluation and review technique (PERT) and critical path method (CPM) for project schedule development.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International Journal of Integrated Engineering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12 (3), 68-75.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Banks, J. (2005). Discrete event system simulation . Pearson Education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Blazewicz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J. (1978). Complexity of computer scheduling algorithms under resource constraints. In  Proc. of meeting AFCET-SMF on Applied Mathematics, 1978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Brčić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Kalpic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D.,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Fertalj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K. (2012). Resource constrained project scheduling under uncertainty: a survey. 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  23rd Central European Conference on Information and Intelligent Systems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 (pp. 401-409).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Cai, H., Bian, Y., &amp; Liu, L. Learning to Schedule SRCPSP with Uncertain Resource Capacity Based on Graph Neural Network and Reinforcement Learning. Available at SSRN 4156352.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Chakrabortty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R. K.,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Sarker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R. A., &amp;Essam, D. L. (2017). Resource constrained project scheduling with uncertain activity durations.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Computers &amp;Industrial Engineering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112 , 537-550.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Chen, Z.,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Demeulemeester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E., Bai, S., &amp;Guo, Y. (2018). Efficient priority rules for the stochastic resource-constrained 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270 (3), 957-967.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Golab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A.,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Gooya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E.,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Falou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A.,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Cabon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 (2022). Review of conventional metaheuristic techniques for resource-constrained 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Journal of Project Management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7 (2), 95-110.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286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Habibi, F.,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Barzinpour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Sadjadi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S. (2018). Resource-constrained project scheduling problem: review of past and recent developments.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Journal of project management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3 (2), 55-88.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Hung, Y. F., &amp;Chen, I. R. (1998). A simulation study of dispatch rules for reducing flow times in semiconductor wafer fabrication.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Production Planning &amp;Control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9 (7), 714-722.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Ju, R., Ni, J., &amp;Ouyang, L. (2022, February). Research on Model and Algorithm for Uncertain RCPSP with Job Reworking. 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  2022 IEEE International Conference on Electrical Engineering, Big Data and Algorithms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(EEBDA) (pp. 1031-1039). IEEE.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Ke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H., Liu, H., &amp;Tian, G. (2015). An uncertain random programming model for 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International Journal of Intelligent Systems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30 (1), 66-79.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Lambrechts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O.,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Demeulemeester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E.,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Herroelen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W. (2008). Proactive and reactive strategies for resource-constrained project scheduling with uncertain resource availabilities.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Journal of scheduling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11 (2), 121-136.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Luo, J.,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Vanhoucke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M., Coelho, J., &amp;Guo, W. (2022). An efficient genetic programming approach to design priority rules for resource-constrained 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Expert Systems with Applications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198 , 116753.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Myszkowski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P. B.,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Skowroński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 E.,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Olech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Ł. P.,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Oślizło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K. (2015). Hybrid ant colony optimization in solving multi-skill resource-constrained 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Soft Computing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19 , 3599-3619.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279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Nesbitt, P., Blake, L. R., Lamas, P.,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Goycoolea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Pagnoncelli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B. K., Newman, A., &amp;Brickey, A. (2021). Underground mine scheduling under uncertainty.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294 (1), 340-352.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Pellerin, R., Perrier, N.,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Berthaut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 (2020). A survey of hybrid metaheuristics for the resource-constrained 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280 (2), 395-416.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Peng, W., Lin, X., &amp;Li, H. (2023). Critical chain based Proactive-Reactive scheduling for Resource-Constrained project scheduling under uncertainty.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Expert Systems with Applications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214 , 119188.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Rahmani, D.,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Heydari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 (2014). Robust and stable flow shop scheduling with unexpected arrivals of new jobs and uncertain processing times.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 Journal of manufacturing systems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33 (1), 84-92.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Rezaei, F., Najafi, A. A.,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Ramezanian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R.,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Demeulemeester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E. (2021). Simulation-based priority rules for the stochastic resource-constrained net present value and risk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Computers &amp;Industrial Engineering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160 , 107607.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333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Roy, B., &amp;Sen, A. K. (2020). A novel metaheuristic approach for resource constrained project scheduling problem. In  Soft Computing: 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Theories and Applications: Proceedings of </a:t>
            </a:r>
            <a:r>
              <a:rPr lang="en-US" altLang="ko-KR" sz="1800" i="1" dirty="0" err="1">
                <a:solidFill>
                  <a:schemeClr val="tx1"/>
                </a:solidFill>
                <a:latin typeface="+mn-ea"/>
                <a:ea typeface="+mn-ea"/>
              </a:rPr>
              <a:t>SoCTA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 2019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 (pp. 535-544). Springer Singapore.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Satic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U., Jacko, P., &amp;Kirkbride, C. (2022). Performance evaluation of scheduling policies for the dynamic and stochastic resource-constrained multi-project scheduling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International Journal of Production Research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60 (4), 1411-1423.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Shariatmadari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Nahavandi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N. (2020). A new resource buffer insertion approach for proactive resource investment problem.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Computers &amp;Industrial Engineering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 146 , 106582.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Trietsch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D., &amp;Baker, K. R. (2012). PERT 21: Fitting PERT/CPM for use in the 21st century.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International journal of project management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30 (4), 490-502.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Volk, R.,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Hübner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Schultmann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 (2015). Robust multi-mode resource constrained project scheduling of building deconstruction under uncertainty.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Proceedings of the MISTA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638-644.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Wang, L., Huang, H., &amp;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Ke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H. (2015). Weber, H.,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KoliscChance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-constrained model for RCPSP with uncertain durations. </a:t>
            </a:r>
            <a:r>
              <a:rPr lang="en-US" altLang="ko-KR" i="1" dirty="0">
                <a:solidFill>
                  <a:schemeClr val="tx1"/>
                </a:solidFill>
                <a:latin typeface="+mn-ea"/>
              </a:rPr>
              <a:t>Journal of uncertainty analysis and applications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 3 (1), 1-10.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h, R. Evaluation of Scheduling Policies for the SRCPSP in a Dynamic Multi-Project Environment.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Book of Extended Abstracts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358.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658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Xie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F., Li, H., &amp;Xu, Z. (2021). Multi-mode resource-constrained project scheduling with uncertain activity cost.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Expert Systems with Applications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168 , 114475.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Zhou, Y., Miao, J., Yan, B., &amp;Zhang, Z. (2021). Stochastic resource-constrained project scheduling problem with time varying weather conditions and an improved estimation of distribution algorithm. </a:t>
            </a:r>
            <a:r>
              <a:rPr lang="en-US" altLang="ko-KR" sz="1800" i="1" dirty="0">
                <a:solidFill>
                  <a:schemeClr val="tx1"/>
                </a:solidFill>
                <a:latin typeface="+mn-ea"/>
                <a:ea typeface="+mn-ea"/>
              </a:rPr>
              <a:t>Computers &amp;Industrial Engineering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, 157 , 107322.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9801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F2B0AF-990D-4077-B37D-84B106214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경청해 주셔서 감사 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81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일반적인 기업에서 프로젝트 일정을 계획하는 경우 가장 현실적인 대안은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자원 제약을 고려한 일정문제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일 것이다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백인섭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2019).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자원이 한정된 경우를 다루는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에서 프로젝트의 총 비용과 기간 산정의 정확도를 높이는 방법 중 하나는 산정에 고려되는 요인들의 값을 정확하게 적용하는 것이다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에서 대표적으로 산정에 고려되는 요인들로는 작업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(Work)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이루는 활동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(Activity)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들의 수행방법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(Mode)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별 기간과 비용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활동 간의 </a:t>
            </a:r>
            <a:r>
              <a:rPr lang="ko-KR" altLang="en-US" sz="2000" kern="0" dirty="0" err="1">
                <a:solidFill>
                  <a:sysClr val="windowText" lastClr="000000"/>
                </a:solidFill>
                <a:latin typeface="+mn-ea"/>
              </a:rPr>
              <a:t>선후행관계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등이 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이러한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는 일정의 산정에 있어서 고려되는 요인들이 확정적인 확정형 모델이다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그러나 현실의 프로젝트는 진행 중 설계의 변경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작업의 실패를 통한 재작업 등과 같은 불확실성이 존재하며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이런 불확실성들을 확정적 모형에 적용하는 것은 어려운 일이다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최근 연구에서는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 불확실성들을 반영하는 노력이 있어왔으며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실제 프로젝트에서 발생할 수 있는 여러 불확실성들을 확률적으로 적용하여 확률적 모델인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SRCPSP(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확률적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RCPSP)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가 연구되고있다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(Mario </a:t>
            </a:r>
            <a:r>
              <a:rPr lang="en-US" altLang="ko-KR" sz="2000" kern="0" dirty="0" err="1">
                <a:solidFill>
                  <a:sysClr val="windowText" lastClr="000000"/>
                </a:solidFill>
                <a:latin typeface="+mn-ea"/>
              </a:rPr>
              <a:t>Brčić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et al., 2012).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22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SRCPSP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연구동향을 살펴보면 대다수의 연구는 활동의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수행기간의 불확실성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 대한 연구이다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그러나 프로젝트의 불확실성은 자원에도 존재하며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병가 또는 퇴사 등과 같은 인적자원의 불확실성과 설비의 고장 또는 원자재의 납품지연 등과 같은 물적 자원의 불확실성이 있을 것이다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따라서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자원의 불확실성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 대한 연구도 필요하다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자원의 불확실성에 관한 선행 연구에는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Rezaei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et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al.(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2021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자원이 확률적인 일정문제에서 강력한 최적화 활동 우선순위 규칙을 적용한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자원기반 정책을 제시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+mn-ea"/>
              </a:rPr>
              <a:t>Lambrechts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et</a:t>
            </a:r>
            <a:r>
              <a:rPr lang="ko-KR" altLang="en-US" sz="20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n-ea"/>
              </a:rPr>
              <a:t>al.(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2008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자원 가용성의 불확실성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고장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지연 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 존재하는 프로젝트 일정문제에서 초기에 계획된 일정과 실제로 진행되는 활동들의 일정 간 절대 편차를 추정하여 불확실성으로 인해 발생하는 추가적인 비용을 최소화하는 연구 등이 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26668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선행 연구에서 자원의 불확실성에 관한 연구의 방향은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의사결정변수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활동의 시작시점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모드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우선순위와 배치에 한정되거나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불확실성을 줄여 단순 프로젝트 총 비용을 최소화 하는 것에 중점을 두고 있다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72C20E-D640-A273-55B3-DFA68889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4318"/>
              </p:ext>
            </p:extLst>
          </p:nvPr>
        </p:nvGraphicFramePr>
        <p:xfrm>
          <a:off x="551411" y="1368986"/>
          <a:ext cx="1108917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695">
                  <a:extLst>
                    <a:ext uri="{9D8B030D-6E8A-4147-A177-3AD203B41FA5}">
                      <a16:colId xmlns:a16="http://schemas.microsoft.com/office/drawing/2014/main" val="3380794969"/>
                    </a:ext>
                  </a:extLst>
                </a:gridCol>
                <a:gridCol w="8951483">
                  <a:extLst>
                    <a:ext uri="{9D8B030D-6E8A-4147-A177-3AD203B41FA5}">
                      <a16:colId xmlns:a16="http://schemas.microsoft.com/office/drawing/2014/main" val="3263792113"/>
                    </a:ext>
                  </a:extLst>
                </a:gridCol>
              </a:tblGrid>
              <a:tr h="25970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저자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03514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r>
                        <a:rPr lang="sv-SE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Ruibin Ju et al., (2022)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재작업으로 인한 일정 변경으로 프로젝트 기간 연장 및 자원의 낭비 문제에서 프로젝트 총 기간을 최소화하는 수리모델을 제시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01399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Saeed Aramesh</a:t>
                      </a:r>
                      <a:r>
                        <a:rPr lang="en-US" altLang="ko-KR" sz="1200" dirty="0"/>
                        <a:t> et al., (2022)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프로젝트에서 활동 기간 및 자원의 요구사항이 가변이 가능한 문제에서 활동 기간의 버퍼 크기를 조정하는 방법 문제를 연구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79633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r>
                        <a:rPr lang="it-IT" altLang="ko-KR" sz="1200" dirty="0">
                          <a:effectLst/>
                        </a:rPr>
                        <a:t>Fang Xie</a:t>
                      </a:r>
                      <a:r>
                        <a:rPr lang="it-IT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</a:t>
                      </a:r>
                      <a:r>
                        <a:rPr lang="it-IT" altLang="ko-KR" sz="1200" u="none" strike="noStrike" dirty="0">
                          <a:effectLst/>
                        </a:rPr>
                        <a:t> (2021)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프로젝트에서 활동비용</a:t>
                      </a:r>
                      <a:r>
                        <a:rPr lang="en-US" altLang="ko-KR" sz="1200" dirty="0"/>
                        <a:t>(Activity Cost)</a:t>
                      </a:r>
                      <a:r>
                        <a:rPr lang="ko-KR" altLang="en-US" sz="1200" dirty="0"/>
                        <a:t>의 불확실성을 적용하여 하이브리드 휴리스틱 및 유전자 알고리즘을 사용하는 최적화 모델을 제시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07423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Peter Nesbitt et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al,  (2021)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지하 광산 일정관리 프로젝트에서 지하 채굴 활동에 대한 기간 및 가치 불확실성을 특성화하고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최적화 기반 휴리스틱 알고리즘을 제시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6384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effectLst/>
                        </a:rPr>
                        <a:t>Yifan</a:t>
                      </a:r>
                      <a:r>
                        <a:rPr lang="en-US" altLang="ko-KR" sz="1200" dirty="0">
                          <a:effectLst/>
                        </a:rPr>
                        <a:t> Zhou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al., (2021)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시간 흐름에 변하는 기상 조건에서 풍력단지 개발 및 건설을 위한 프로젝트 일정관리 문제에서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유전자 알고리즘과 메타 휴리스틱을 적용한 시뮬레이션을 제시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79346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r>
                        <a:rPr lang="en-US" altLang="ko-KR" sz="1200" dirty="0" err="1"/>
                        <a:t>Rebekka</a:t>
                      </a:r>
                      <a:r>
                        <a:rPr lang="en-US" altLang="ko-KR" sz="1200" dirty="0"/>
                        <a:t> Volk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al.,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(2015)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건물 해체 프로젝트에서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희소 재생 자원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직원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혹은 여러 번 수행 될 수 있는 작업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해체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적재활동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같은 불확실성 요소를 적용한 문제를 연구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19726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 Wang et al., (2015)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프로젝트 일정관리 문제에서 프로젝트 기간의 불확실성을 적용하여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프로젝트 비용을 최소화하는 문제를 연구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82064"/>
                  </a:ext>
                </a:extLst>
              </a:tr>
              <a:tr h="43284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Donya Rahmani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 </a:t>
                      </a:r>
                      <a:r>
                        <a:rPr lang="en-US" altLang="ko-KR" sz="1200" dirty="0">
                          <a:effectLst/>
                        </a:rPr>
                        <a:t>Mahdi </a:t>
                      </a:r>
                      <a:r>
                        <a:rPr lang="en-US" altLang="ko-KR" sz="1200" dirty="0" err="1">
                          <a:effectLst/>
                        </a:rPr>
                        <a:t>Heydari</a:t>
                      </a:r>
                      <a:r>
                        <a:rPr lang="en-US" altLang="ko-KR" sz="1200" dirty="0">
                          <a:effectLst/>
                        </a:rPr>
                        <a:t>, (2014)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예측 할 수 없는 새로운 작업의 도착 및 불확실한 처리 시간을 지닌 공장 시스템에서 안정적인 일정을 생성하는 모형을 제시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90697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F916DA9-9BDB-E7CB-674F-A134A8B2BEBD}"/>
              </a:ext>
            </a:extLst>
          </p:cNvPr>
          <p:cNvSpPr/>
          <p:nvPr/>
        </p:nvSpPr>
        <p:spPr>
          <a:xfrm>
            <a:off x="332509" y="880536"/>
            <a:ext cx="11526982" cy="451218"/>
          </a:xfrm>
          <a:prstGeom prst="roundRect">
            <a:avLst>
              <a:gd name="adj" fmla="val 342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SRCPSP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최근 연구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18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</a:rPr>
              <a:t>RCPSP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에서의 자원은 물리적 자원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인적자원 두가지로 분류 할 수 있다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</a:t>
            </a: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</a:rPr>
              <a:t>물적 자원</a:t>
            </a:r>
            <a:br>
              <a:rPr lang="en-US" altLang="ko-KR" sz="2000" kern="0" dirty="0">
                <a:solidFill>
                  <a:sysClr val="windowText" lastClr="000000"/>
                </a:solidFill>
              </a:rPr>
            </a:br>
            <a:r>
              <a:rPr lang="ko-KR" altLang="en-US" sz="2000" kern="0" dirty="0">
                <a:solidFill>
                  <a:sysClr val="windowText" lastClr="000000"/>
                </a:solidFill>
              </a:rPr>
              <a:t>프로젝트 일정문제에서 물리적 자원은 장비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도구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원자재 및 시설과 같이 프로젝트를 완료하는데 필요한 환경적 요소이다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</a:t>
            </a:r>
            <a:br>
              <a:rPr lang="en-US" altLang="ko-KR" sz="2000" kern="0" dirty="0">
                <a:solidFill>
                  <a:sysClr val="windowText" lastClr="000000"/>
                </a:solidFill>
              </a:rPr>
            </a:br>
            <a:r>
              <a:rPr lang="ko-KR" altLang="en-US" sz="2000" kern="0" dirty="0">
                <a:solidFill>
                  <a:sysClr val="windowText" lastClr="000000"/>
                </a:solidFill>
              </a:rPr>
              <a:t>물리적 자원의 불확실성은 장비의 예기치 않은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유지보수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과부화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오래된 부품의 교환 등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또는 원자재 납품의 지연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실수 등이 물리적 자원의 불확실성으로 존재한다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</a:t>
            </a: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</a:rPr>
              <a:t>인적 자원</a:t>
            </a:r>
            <a:br>
              <a:rPr lang="en-US" altLang="ko-KR" sz="2000" kern="0" dirty="0">
                <a:solidFill>
                  <a:sysClr val="windowText" lastClr="000000"/>
                </a:solidFill>
              </a:rPr>
            </a:br>
            <a:r>
              <a:rPr lang="ko-KR" altLang="en-US" sz="2000" kern="0" dirty="0">
                <a:solidFill>
                  <a:sysClr val="windowText" lastClr="000000"/>
                </a:solidFill>
              </a:rPr>
              <a:t>프로젝트 일정문제에서 인적 자원은 프로젝트를 수행하는데 필요한 인력을 의미한다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작업의 실행을 담당하는 </a:t>
            </a:r>
            <a:r>
              <a:rPr lang="ko-KR" altLang="en-US" sz="2000" kern="0" dirty="0" err="1">
                <a:solidFill>
                  <a:sysClr val="windowText" lastClr="000000"/>
                </a:solidFill>
              </a:rPr>
              <a:t>개인과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 작업을 감독하고 조정하는 프로젝트 관리자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이를 지원하는 팀원 등 프로젝트를 구성하는 모든 인력을 말한다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내용 및 목적</a:t>
            </a:r>
          </a:p>
        </p:txBody>
      </p:sp>
    </p:spTree>
    <p:extLst>
      <p:ext uri="{BB962C8B-B14F-4D97-AF65-F5344CB8AC3E}">
        <p14:creationId xmlns:p14="http://schemas.microsoft.com/office/powerpoint/2010/main" val="4296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</a:rPr>
              <a:t>인적자원의 불확실성으로는 인적자원들의 가용성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병가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휴가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초과근무 등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과 인적자원들의 기술격차 혹은 역량 제한으로 인한 업무의 차질 등이 있다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</a:t>
            </a:r>
            <a:br>
              <a:rPr lang="en-US" altLang="ko-KR" sz="2000" kern="0" dirty="0">
                <a:solidFill>
                  <a:sysClr val="windowText" lastClr="000000"/>
                </a:solidFill>
              </a:rPr>
            </a:br>
            <a:r>
              <a:rPr lang="ko-KR" altLang="en-US" sz="2000" kern="0" dirty="0">
                <a:solidFill>
                  <a:sysClr val="windowText" lastClr="000000"/>
                </a:solidFill>
              </a:rPr>
              <a:t>이러한 불확실성은 자원의 유연성 확보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상세한 정확한 일정계획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</a:rPr>
              <a:t>상세한 모니터링을 통하여 신속하게 식별하고 대응하여 프로젝트 일정 및 예산에 미치는 영향을 최소화 할 수 있다</a:t>
            </a:r>
            <a:r>
              <a:rPr lang="en-US" altLang="ko-KR" sz="2000" kern="0" dirty="0">
                <a:solidFill>
                  <a:sysClr val="windowText" lastClr="000000"/>
                </a:solidFill>
              </a:rPr>
              <a:t>.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현실적으로 불확실성에 대한 일반적인 솔루션은 시뮬레이션이다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u="sng" kern="0" dirty="0">
                <a:solidFill>
                  <a:schemeClr val="tx1"/>
                </a:solidFill>
                <a:latin typeface="+mn-ea"/>
              </a:rPr>
              <a:t>충분한 시뮬레이션을 통해 프로젝트의 총 비용을 산정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하고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프로젝트 일정 산정의 최적화를 위해 </a:t>
            </a:r>
            <a:r>
              <a:rPr lang="ko-KR" altLang="en-US" sz="2000" b="1" u="sng" kern="0" dirty="0">
                <a:solidFill>
                  <a:schemeClr val="tx1"/>
                </a:solidFill>
                <a:latin typeface="+mn-ea"/>
              </a:rPr>
              <a:t>자원의 불확실성으로 인한 활동 기간의 변동을 반영하여 추정하는 알고리즘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을 제시하여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그 분포를 다루는 연구를 하고자 한다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본 연구는 자원의 불확실성이 있는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SRCPSP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이며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자원의 불확실성으로 인한 프로젝트의 총 비용 및 기간을 시뮬레이션 평균값과 그 분포를 이용하여 제시한다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000" kern="0" dirty="0">
              <a:solidFill>
                <a:srgbClr val="FF3300"/>
              </a:solidFill>
              <a:latin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latinLnBrk="0">
              <a:lnSpc>
                <a:spcPct val="150000"/>
              </a:lnSpc>
              <a:defRPr/>
            </a:pPr>
            <a:endParaRPr kumimoji="0" lang="ko-KR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내용 및 목적</a:t>
            </a:r>
          </a:p>
        </p:txBody>
      </p:sp>
    </p:spTree>
    <p:extLst>
      <p:ext uri="{BB962C8B-B14F-4D97-AF65-F5344CB8AC3E}">
        <p14:creationId xmlns:p14="http://schemas.microsoft.com/office/powerpoint/2010/main" val="6566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5837</Words>
  <Application>Microsoft Office PowerPoint</Application>
  <PresentationFormat>와이드스크린</PresentationFormat>
  <Paragraphs>453</Paragraphs>
  <Slides>45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HY헤드라인M</vt:lpstr>
      <vt:lpstr>굴림</vt:lpstr>
      <vt:lpstr>맑은 고딕</vt:lpstr>
      <vt:lpstr>한컴바탕</vt:lpstr>
      <vt:lpstr>Arial</vt:lpstr>
      <vt:lpstr>Cambria Math</vt:lpstr>
      <vt:lpstr>Wingdings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hyunjin</dc:creator>
  <cp:lastModifiedBy>JCK</cp:lastModifiedBy>
  <cp:revision>749</cp:revision>
  <dcterms:created xsi:type="dcterms:W3CDTF">2020-08-14T15:52:08Z</dcterms:created>
  <dcterms:modified xsi:type="dcterms:W3CDTF">2024-03-05T12:48:36Z</dcterms:modified>
</cp:coreProperties>
</file>