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handoutMasterIdLst>
    <p:handoutMasterId r:id="rId45"/>
  </p:handoutMasterIdLst>
  <p:sldIdLst>
    <p:sldId id="376" r:id="rId2"/>
    <p:sldId id="326" r:id="rId3"/>
    <p:sldId id="327" r:id="rId4"/>
    <p:sldId id="474" r:id="rId5"/>
    <p:sldId id="503" r:id="rId6"/>
    <p:sldId id="487" r:id="rId7"/>
    <p:sldId id="530" r:id="rId8"/>
    <p:sldId id="531" r:id="rId9"/>
    <p:sldId id="505" r:id="rId10"/>
    <p:sldId id="532" r:id="rId11"/>
    <p:sldId id="533" r:id="rId12"/>
    <p:sldId id="534" r:id="rId13"/>
    <p:sldId id="535" r:id="rId14"/>
    <p:sldId id="536" r:id="rId15"/>
    <p:sldId id="537" r:id="rId16"/>
    <p:sldId id="500" r:id="rId17"/>
    <p:sldId id="501" r:id="rId18"/>
    <p:sldId id="331" r:id="rId19"/>
    <p:sldId id="494" r:id="rId20"/>
    <p:sldId id="514" r:id="rId21"/>
    <p:sldId id="515" r:id="rId22"/>
    <p:sldId id="493" r:id="rId23"/>
    <p:sldId id="516" r:id="rId24"/>
    <p:sldId id="538" r:id="rId25"/>
    <p:sldId id="517" r:id="rId26"/>
    <p:sldId id="518" r:id="rId27"/>
    <p:sldId id="519" r:id="rId28"/>
    <p:sldId id="539" r:id="rId29"/>
    <p:sldId id="540" r:id="rId30"/>
    <p:sldId id="521" r:id="rId31"/>
    <p:sldId id="523" r:id="rId32"/>
    <p:sldId id="522" r:id="rId33"/>
    <p:sldId id="524" r:id="rId34"/>
    <p:sldId id="525" r:id="rId35"/>
    <p:sldId id="526" r:id="rId36"/>
    <p:sldId id="484" r:id="rId37"/>
    <p:sldId id="485" r:id="rId38"/>
    <p:sldId id="448" r:id="rId39"/>
    <p:sldId id="527" r:id="rId40"/>
    <p:sldId id="528" r:id="rId41"/>
    <p:sldId id="529" r:id="rId42"/>
    <p:sldId id="541" r:id="rId43"/>
  </p:sldIdLst>
  <p:sldSz cx="9144000" cy="6858000" type="screen4x3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3566" userDrawn="1">
          <p15:clr>
            <a:srgbClr val="A4A3A4"/>
          </p15:clr>
        </p15:guide>
        <p15:guide id="4" pos="340" userDrawn="1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pos="295">
          <p15:clr>
            <a:srgbClr val="A4A3A4"/>
          </p15:clr>
        </p15:guide>
        <p15:guide id="7" orient="horz" pos="981" userDrawn="1">
          <p15:clr>
            <a:srgbClr val="A4A3A4"/>
          </p15:clr>
        </p15:guide>
        <p15:guide id="8" orient="horz" pos="1207" userDrawn="1">
          <p15:clr>
            <a:srgbClr val="A4A3A4"/>
          </p15:clr>
        </p15:guide>
        <p15:guide id="9" pos="5420" userDrawn="1">
          <p15:clr>
            <a:srgbClr val="A4A3A4"/>
          </p15:clr>
        </p15:guide>
        <p15:guide id="10" orient="horz" pos="754" userDrawn="1">
          <p15:clr>
            <a:srgbClr val="A4A3A4"/>
          </p15:clr>
        </p15:guide>
        <p15:guide id="11" orient="horz" pos="2160">
          <p15:clr>
            <a:srgbClr val="A4A3A4"/>
          </p15:clr>
        </p15:guide>
        <p15:guide id="12" orient="horz" pos="4065">
          <p15:clr>
            <a:srgbClr val="A4A3A4"/>
          </p15:clr>
        </p15:guide>
        <p15:guide id="13" orient="horz" pos="799">
          <p15:clr>
            <a:srgbClr val="A4A3A4"/>
          </p15:clr>
        </p15:guide>
        <p15:guide id="14" pos="249">
          <p15:clr>
            <a:srgbClr val="A4A3A4"/>
          </p15:clr>
        </p15:guide>
        <p15:guide id="15" pos="546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10">
          <p15:clr>
            <a:srgbClr val="A4A3A4"/>
          </p15:clr>
        </p15:guide>
        <p15:guide id="4" pos="2124">
          <p15:clr>
            <a:srgbClr val="A4A3A4"/>
          </p15:clr>
        </p15:guide>
        <p15:guide id="5" orient="horz" pos="3144">
          <p15:clr>
            <a:srgbClr val="A4A3A4"/>
          </p15:clr>
        </p15:guide>
        <p15:guide id="6" pos="2159">
          <p15:clr>
            <a:srgbClr val="A4A3A4"/>
          </p15:clr>
        </p15:guide>
        <p15:guide id="7" pos="214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E9EDF4"/>
    <a:srgbClr val="FFFFCC"/>
    <a:srgbClr val="9933FF"/>
    <a:srgbClr val="6600CC"/>
    <a:srgbClr val="FF9999"/>
    <a:srgbClr val="7F7F7F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70" autoAdjust="0"/>
    <p:restoredTop sz="95392" autoAdjust="0"/>
  </p:normalViewPr>
  <p:slideViewPr>
    <p:cSldViewPr>
      <p:cViewPr varScale="1">
        <p:scale>
          <a:sx n="112" d="100"/>
          <a:sy n="112" d="100"/>
        </p:scale>
        <p:origin x="2040" y="96"/>
      </p:cViewPr>
      <p:guideLst>
        <p:guide orient="horz" pos="3022"/>
        <p:guide pos="2880"/>
        <p:guide orient="horz" pos="3566"/>
        <p:guide pos="340"/>
        <p:guide orient="horz" pos="3385"/>
        <p:guide pos="295"/>
        <p:guide orient="horz" pos="981"/>
        <p:guide orient="horz" pos="1207"/>
        <p:guide pos="5420"/>
        <p:guide orient="horz" pos="754"/>
        <p:guide orient="horz" pos="2160"/>
        <p:guide orient="horz" pos="4065"/>
        <p:guide orient="horz" pos="799"/>
        <p:guide pos="249"/>
        <p:guide pos="546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2952" y="-102"/>
      </p:cViewPr>
      <p:guideLst>
        <p:guide orient="horz" pos="3127"/>
        <p:guide pos="2141"/>
        <p:guide orient="horz" pos="3110"/>
        <p:guide pos="2124"/>
        <p:guide orient="horz" pos="3144"/>
        <p:guide pos="2159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072" cy="496412"/>
          </a:xfrm>
          <a:prstGeom prst="rect">
            <a:avLst/>
          </a:prstGeom>
        </p:spPr>
        <p:txBody>
          <a:bodyPr vert="horz" lIns="92034" tIns="46017" rIns="92034" bIns="46017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1002" y="1"/>
            <a:ext cx="2945072" cy="496412"/>
          </a:xfrm>
          <a:prstGeom prst="rect">
            <a:avLst/>
          </a:prstGeom>
        </p:spPr>
        <p:txBody>
          <a:bodyPr vert="horz" lIns="92034" tIns="46017" rIns="92034" bIns="46017" rtlCol="0"/>
          <a:lstStyle>
            <a:lvl1pPr algn="r">
              <a:defRPr sz="1200"/>
            </a:lvl1pPr>
          </a:lstStyle>
          <a:p>
            <a:fld id="{A5800666-161E-4F88-B46E-7A321D968BBE}" type="datetimeFigureOut">
              <a:rPr lang="ko-KR" altLang="en-US" smtClean="0"/>
              <a:t>2020-04-11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630"/>
            <a:ext cx="2945072" cy="496411"/>
          </a:xfrm>
          <a:prstGeom prst="rect">
            <a:avLst/>
          </a:prstGeom>
        </p:spPr>
        <p:txBody>
          <a:bodyPr vert="horz" lIns="92034" tIns="46017" rIns="92034" bIns="46017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1002" y="9428630"/>
            <a:ext cx="2945072" cy="496411"/>
          </a:xfrm>
          <a:prstGeom prst="rect">
            <a:avLst/>
          </a:prstGeom>
        </p:spPr>
        <p:txBody>
          <a:bodyPr vert="horz" lIns="92034" tIns="46017" rIns="92034" bIns="46017" rtlCol="0" anchor="b"/>
          <a:lstStyle>
            <a:lvl1pPr algn="r">
              <a:defRPr sz="1200"/>
            </a:lvl1pPr>
          </a:lstStyle>
          <a:p>
            <a:fld id="{575A964C-762D-4172-BC15-6322CB80ED45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82377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6401" cy="49680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1"/>
            <a:ext cx="2946401" cy="496808"/>
          </a:xfrm>
          <a:prstGeom prst="rect">
            <a:avLst/>
          </a:prstGeom>
        </p:spPr>
        <p:txBody>
          <a:bodyPr vert="horz" lIns="91417" tIns="45708" rIns="91417" bIns="45708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C446747E-0E59-40B8-A59A-DBADFC08EC62}" type="datetimeFigureOut">
              <a:rPr lang="ko-KR" altLang="en-US"/>
              <a:pPr>
                <a:defRPr/>
              </a:pPr>
              <a:t>2020-04-11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6125"/>
            <a:ext cx="4959350" cy="37195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17" tIns="45708" rIns="91417" bIns="45708" rtlCol="0" anchor="ctr"/>
          <a:lstStyle/>
          <a:p>
            <a:pPr lvl="0"/>
            <a:endParaRPr lang="ko-KR" altLang="en-US" noProof="0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1" y="4715710"/>
            <a:ext cx="5438775" cy="4466510"/>
          </a:xfrm>
          <a:prstGeom prst="rect">
            <a:avLst/>
          </a:prstGeom>
        </p:spPr>
        <p:txBody>
          <a:bodyPr vert="horz" lIns="91417" tIns="45708" rIns="91417" bIns="45708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244"/>
            <a:ext cx="2946401" cy="49680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244"/>
            <a:ext cx="2946401" cy="496808"/>
          </a:xfrm>
          <a:prstGeom prst="rect">
            <a:avLst/>
          </a:prstGeom>
        </p:spPr>
        <p:txBody>
          <a:bodyPr vert="horz" lIns="91417" tIns="45708" rIns="91417" bIns="45708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36CCA8A1-997D-4744-A01F-6650F7AC6AF3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1140689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6668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619670"/>
            <a:ext cx="9144000" cy="4681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" name="그룹 4"/>
          <p:cNvGrpSpPr>
            <a:grpSpLocks/>
          </p:cNvGrpSpPr>
          <p:nvPr userDrawn="1"/>
        </p:nvGrpSpPr>
        <p:grpSpPr bwMode="auto">
          <a:xfrm>
            <a:off x="52087" y="6493007"/>
            <a:ext cx="2287665" cy="320369"/>
            <a:chOff x="220123" y="6237312"/>
            <a:chExt cx="2844893" cy="400254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123" y="6287894"/>
              <a:ext cx="864466" cy="34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7" name="Picture 3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15615" y="6237312"/>
              <a:ext cx="1448494" cy="244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8" name="TextBox 10"/>
            <p:cNvSpPr txBox="1"/>
            <p:nvPr userDrawn="1"/>
          </p:nvSpPr>
          <p:spPr>
            <a:xfrm>
              <a:off x="1128316" y="6482710"/>
              <a:ext cx="1936700" cy="154856"/>
            </a:xfrm>
            <a:prstGeom prst="rect">
              <a:avLst/>
            </a:prstGeom>
            <a:noFill/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b="1" dirty="0">
                  <a:latin typeface="+mn-lt"/>
                  <a:ea typeface="+mn-ea"/>
                </a:rPr>
                <a:t>Copyright© All rights reserved.</a:t>
              </a:r>
              <a:endParaRPr kumimoji="0" lang="ko-KR" altLang="en-US" sz="1050" b="1" dirty="0">
                <a:latin typeface="+mn-lt"/>
                <a:ea typeface="+mn-ea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 preferRelativeResize="0">
            <a:picLocks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-26987"/>
            <a:ext cx="9144000" cy="86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195736" y="97646"/>
            <a:ext cx="6552728" cy="611984"/>
          </a:xfrm>
        </p:spPr>
        <p:txBody>
          <a:bodyPr>
            <a:normAutofit/>
          </a:bodyPr>
          <a:lstStyle>
            <a:lvl1pPr algn="r">
              <a:defRPr sz="3200" b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0" name="그룹 9"/>
          <p:cNvGrpSpPr>
            <a:grpSpLocks/>
          </p:cNvGrpSpPr>
          <p:nvPr userDrawn="1"/>
        </p:nvGrpSpPr>
        <p:grpSpPr bwMode="auto">
          <a:xfrm>
            <a:off x="52087" y="6493007"/>
            <a:ext cx="2287665" cy="320369"/>
            <a:chOff x="220123" y="6237312"/>
            <a:chExt cx="2844893" cy="400254"/>
          </a:xfrm>
        </p:grpSpPr>
        <p:pic>
          <p:nvPicPr>
            <p:cNvPr id="11" name="Picture 2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0123" y="6287894"/>
              <a:ext cx="864466" cy="34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3" name="Picture 3"/>
            <p:cNvPicPr>
              <a:picLocks noChangeAspect="1" noChangeArrowheads="1"/>
            </p:cNvPicPr>
            <p:nvPr userDrawn="1"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115615" y="6237312"/>
              <a:ext cx="1448494" cy="244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4" name="TextBox 10"/>
            <p:cNvSpPr txBox="1"/>
            <p:nvPr userDrawn="1"/>
          </p:nvSpPr>
          <p:spPr>
            <a:xfrm>
              <a:off x="1128316" y="6482710"/>
              <a:ext cx="1936700" cy="154856"/>
            </a:xfrm>
            <a:prstGeom prst="rect">
              <a:avLst/>
            </a:prstGeom>
            <a:noFill/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b="1" dirty="0">
                  <a:latin typeface="+mn-lt"/>
                  <a:ea typeface="+mn-ea"/>
                </a:rPr>
                <a:t>Copyright© All rights reserved.</a:t>
              </a:r>
              <a:endParaRPr kumimoji="0" lang="ko-KR" altLang="en-US" sz="1050" b="1" dirty="0">
                <a:latin typeface="+mn-lt"/>
                <a:ea typeface="+mn-ea"/>
              </a:endParaRPr>
            </a:p>
          </p:txBody>
        </p:sp>
      </p:grpSp>
      <p:sp>
        <p:nvSpPr>
          <p:cNvPr id="15" name="슬라이드 번호 개체 틀 5"/>
          <p:cNvSpPr txBox="1">
            <a:spLocks/>
          </p:cNvSpPr>
          <p:nvPr userDrawn="1"/>
        </p:nvSpPr>
        <p:spPr>
          <a:xfrm>
            <a:off x="3492500" y="6520259"/>
            <a:ext cx="2133600" cy="365125"/>
          </a:xfrm>
          <a:prstGeom prst="rect">
            <a:avLst/>
          </a:prstGeom>
        </p:spPr>
        <p:txBody>
          <a:bodyPr/>
          <a:lstStyle>
            <a:defPPr>
              <a:defRPr lang="ko-KR"/>
            </a:defPPr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b="0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pPr>
              <a:defRPr/>
            </a:pPr>
            <a:fld id="{FA87E56B-367B-4E2E-BF70-56D7742B7593}" type="slidenum">
              <a:rPr lang="ko-KR" altLang="en-US" sz="1400" smtClean="0">
                <a:latin typeface="+mn-ea"/>
                <a:ea typeface="+mn-ea"/>
              </a:rPr>
              <a:pPr>
                <a:defRPr/>
              </a:pPr>
              <a:t>‹#›</a:t>
            </a:fld>
            <a:endParaRPr lang="ko-KR" altLang="en-US" sz="1400" dirty="0">
              <a:latin typeface="+mn-ea"/>
              <a:ea typeface="+mn-ea"/>
            </a:endParaRPr>
          </a:p>
        </p:txBody>
      </p:sp>
      <p:sp>
        <p:nvSpPr>
          <p:cNvPr id="17" name="Rectangle 1"/>
          <p:cNvSpPr>
            <a:spLocks noChangeArrowheads="1"/>
          </p:cNvSpPr>
          <p:nvPr userDrawn="1"/>
        </p:nvSpPr>
        <p:spPr bwMode="auto">
          <a:xfrm>
            <a:off x="6248166" y="6524519"/>
            <a:ext cx="293234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ko-KR" alt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숭실대학교 대학원 </a:t>
            </a:r>
            <a:r>
              <a:rPr kumimoji="0" lang="ko-KR" altLang="en-US" sz="12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프로젝트경영학과</a:t>
            </a:r>
            <a:endParaRPr kumimoji="0" lang="en-US" altLang="ko-KR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0" y="891786"/>
            <a:ext cx="9144000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rnd" cmpd="sng" algn="ctr">
            <a:noFill/>
            <a:prstDash val="solid"/>
            <a:headEnd type="none" w="sm" len="sm"/>
            <a:tailEnd type="none" w="sm" len="sm"/>
          </a:ln>
          <a:effectLst/>
          <a:extLst/>
        </p:spPr>
        <p:txBody>
          <a:bodyPr wrap="square" lIns="0" tIns="0" rIns="0" bIns="0" rtlCol="0" anchor="ctr" anchorCtr="0"/>
          <a:lstStyle/>
          <a:p>
            <a:pPr algn="ctr" defTabSz="1189992"/>
            <a:endParaRPr lang="ko-KR" altLang="en-US" sz="1200" dirty="0" smtClean="0">
              <a:solidFill>
                <a:prstClr val="black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/>
          <p:cNvGrpSpPr>
            <a:grpSpLocks/>
          </p:cNvGrpSpPr>
          <p:nvPr userDrawn="1"/>
        </p:nvGrpSpPr>
        <p:grpSpPr bwMode="auto">
          <a:xfrm>
            <a:off x="52087" y="6493007"/>
            <a:ext cx="2287665" cy="320369"/>
            <a:chOff x="220123" y="6237312"/>
            <a:chExt cx="2844893" cy="400254"/>
          </a:xfrm>
        </p:grpSpPr>
        <p:pic>
          <p:nvPicPr>
            <p:cNvPr id="18" name="Picture 2"/>
            <p:cNvPicPr>
              <a:picLocks noChangeAspect="1" noChangeArrowheads="1"/>
            </p:cNvPicPr>
            <p:nvPr userDrawn="1"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20123" y="6287894"/>
              <a:ext cx="864466" cy="3496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9" name="Picture 3"/>
            <p:cNvPicPr>
              <a:picLocks noChangeAspect="1" noChangeArrowheads="1"/>
            </p:cNvPicPr>
            <p:nvPr userDrawn="1"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115615" y="6237312"/>
              <a:ext cx="1448494" cy="244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" name="TextBox 10"/>
            <p:cNvSpPr txBox="1"/>
            <p:nvPr userDrawn="1"/>
          </p:nvSpPr>
          <p:spPr>
            <a:xfrm>
              <a:off x="1128316" y="6482710"/>
              <a:ext cx="1936700" cy="154856"/>
            </a:xfrm>
            <a:prstGeom prst="rect">
              <a:avLst/>
            </a:prstGeom>
            <a:noFill/>
          </p:spPr>
          <p:txBody>
            <a:bodyPr wrap="none">
              <a:prstTxWarp prst="textPlain">
                <a:avLst/>
              </a:prstTxWarp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en-US" altLang="ko-KR" sz="1050" b="1" dirty="0">
                  <a:latin typeface="+mn-lt"/>
                  <a:ea typeface="+mn-ea"/>
                </a:rPr>
                <a:t>Copyright© All rights reserved.</a:t>
              </a:r>
              <a:endParaRPr kumimoji="0" lang="ko-KR" altLang="en-US" sz="1050" b="1" dirty="0">
                <a:latin typeface="+mn-lt"/>
                <a:ea typeface="+mn-ea"/>
              </a:endParaRPr>
            </a:p>
          </p:txBody>
        </p:sp>
      </p:grpSp>
      <p:sp>
        <p:nvSpPr>
          <p:cNvPr id="22" name="직사각형 21"/>
          <p:cNvSpPr/>
          <p:nvPr userDrawn="1"/>
        </p:nvSpPr>
        <p:spPr bwMode="auto">
          <a:xfrm>
            <a:off x="0" y="891786"/>
            <a:ext cx="9144000" cy="4571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6350" cap="rnd" cmpd="sng" algn="ctr">
            <a:noFill/>
            <a:prstDash val="solid"/>
            <a:headEnd type="none" w="sm" len="sm"/>
            <a:tailEnd type="none" w="sm" len="sm"/>
          </a:ln>
          <a:effectLst/>
          <a:extLst/>
        </p:spPr>
        <p:txBody>
          <a:bodyPr wrap="square" lIns="0" tIns="0" rIns="0" bIns="0" rtlCol="0" anchor="ctr" anchorCtr="0"/>
          <a:lstStyle/>
          <a:p>
            <a:pPr algn="ctr" defTabSz="1189992"/>
            <a:endParaRPr lang="ko-KR" altLang="en-US" sz="1200" dirty="0" smtClean="0">
              <a:solidFill>
                <a:prstClr val="black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0226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B86ADBB-0A9F-45F1-9F57-056365E6874D}" type="slidenum">
              <a:rPr lang="ko-KR" altLang="en-US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microsoft.com/office/2007/relationships/hdphoto" Target="../media/hdphoto2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jpe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0.png"/><Relationship Id="rId4" Type="http://schemas.openxmlformats.org/officeDocument/2006/relationships/image" Target="../media/image4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4" Type="http://schemas.openxmlformats.org/officeDocument/2006/relationships/image" Target="../media/image42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1"/>
          <p:cNvSpPr>
            <a:spLocks noChangeArrowheads="1"/>
          </p:cNvSpPr>
          <p:nvPr/>
        </p:nvSpPr>
        <p:spPr bwMode="auto">
          <a:xfrm>
            <a:off x="4699415" y="5253007"/>
            <a:ext cx="4444585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0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숭실대학교 대학원 프로젝트경영학과</a:t>
            </a:r>
            <a:endParaRPr kumimoji="0"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kumimoji="0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지도교수</a:t>
            </a:r>
            <a:r>
              <a:rPr kumimoji="0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안태호 </a:t>
            </a:r>
            <a:endParaRPr kumimoji="0"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  <a:p>
            <a:pPr algn="r">
              <a:lnSpc>
                <a:spcPct val="150000"/>
              </a:lnSpc>
            </a:pPr>
            <a:r>
              <a:rPr kumimoji="0" lang="ko-KR" altLang="en-US" sz="13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박사과정</a:t>
            </a:r>
            <a:r>
              <a:rPr kumimoji="0" lang="ko-KR" alt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맑은 고딕" pitchFamily="50" charset="-127"/>
                <a:ea typeface="맑은 고딕" pitchFamily="50" charset="-127"/>
              </a:rPr>
              <a:t> 조윤재</a:t>
            </a:r>
            <a:endParaRPr kumimoji="0" lang="en-US" altLang="ko-KR" sz="16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" name="제목 3"/>
          <p:cNvSpPr txBox="1">
            <a:spLocks/>
          </p:cNvSpPr>
          <p:nvPr/>
        </p:nvSpPr>
        <p:spPr bwMode="auto">
          <a:xfrm>
            <a:off x="395536" y="1268760"/>
            <a:ext cx="8280920" cy="1440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72000" tIns="45720" rIns="7200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ko-KR" altLang="en-US" sz="2400" b="1" dirty="0"/>
              <a:t>공공 </a:t>
            </a:r>
            <a:r>
              <a:rPr lang="en-US" altLang="ko-KR" sz="2400" b="1" dirty="0"/>
              <a:t>SW</a:t>
            </a:r>
            <a:r>
              <a:rPr lang="ko-KR" altLang="en-US" sz="2400" b="1" dirty="0"/>
              <a:t>사업에서 </a:t>
            </a:r>
            <a:r>
              <a:rPr lang="en-US" altLang="ko-KR" sz="2400" b="1" dirty="0" smtClean="0"/>
              <a:t>RCPSP</a:t>
            </a:r>
            <a:r>
              <a:rPr lang="ko-KR" altLang="en-US" sz="2400" b="1" dirty="0" smtClean="0"/>
              <a:t>를</a:t>
            </a:r>
            <a:r>
              <a:rPr lang="en-US" altLang="ko-KR" sz="2400" b="1" dirty="0" smtClean="0"/>
              <a:t> </a:t>
            </a:r>
            <a:r>
              <a:rPr lang="ko-KR" altLang="en-US" sz="2400" b="1" dirty="0"/>
              <a:t>이용한 제안프로젝트 선택문제</a:t>
            </a:r>
            <a:endParaRPr lang="en-US" altLang="ko-KR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3783162" y="3872248"/>
            <a:ext cx="1577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2020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년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4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월 </a:t>
            </a:r>
            <a:r>
              <a:rPr kumimoji="0" lang="en-US" altLang="ko-KR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11</a:t>
            </a:r>
            <a:r>
              <a:rPr kumimoji="0" lang="ko-KR" altLang="en-US" sz="1400" b="1" i="0" u="none" strike="noStrike" kern="0" cap="none" spc="0" normalizeH="0" baseline="0" noProof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일</a:t>
            </a:r>
          </a:p>
        </p:txBody>
      </p:sp>
      <p:sp>
        <p:nvSpPr>
          <p:cNvPr id="7" name="부제목 2"/>
          <p:cNvSpPr txBox="1">
            <a:spLocks/>
          </p:cNvSpPr>
          <p:nvPr/>
        </p:nvSpPr>
        <p:spPr>
          <a:xfrm>
            <a:off x="1588" y="164257"/>
            <a:ext cx="1618084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ko-KR" altLang="en-US" sz="2400" b="1" kern="1200" dirty="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>
                <a:solidFill>
                  <a:schemeClr val="accent3">
                    <a:lumMod val="50000"/>
                  </a:schemeClr>
                </a:solidFill>
                <a:latin typeface="Times New Roman" pitchFamily="18" charset="0"/>
                <a:ea typeface="HY견고딕" pitchFamily="18" charset="-127"/>
                <a:cs typeface="Times New Roman" pitchFamily="18" charset="0"/>
              </a:rPr>
              <a:t>[ Proposal ]</a:t>
            </a:r>
            <a:endParaRPr lang="en-US" sz="2000" dirty="0">
              <a:solidFill>
                <a:schemeClr val="accent3">
                  <a:lumMod val="50000"/>
                </a:schemeClr>
              </a:solidFill>
              <a:latin typeface="Times New Roman" pitchFamily="18" charset="0"/>
              <a:ea typeface="HY견고딕" pitchFamily="18" charset="-127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4921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1</a:t>
            </a:r>
            <a:r>
              <a:rPr lang="ko-KR" altLang="en-US" sz="2400" dirty="0">
                <a:latin typeface="+mn-ea"/>
                <a:ea typeface="+mn-ea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76250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</a:rPr>
              <a:t>연구의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배경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(2/8)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750" y="1196752"/>
            <a:ext cx="8064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공공부문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사업에 주력하는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SI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기업은 이익을 최대화하기 위해 가능한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/>
            </a:r>
            <a:b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많은 사업에 참여하여 수주기회를 획득하려고 노력한다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사업의 수주를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위해서는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제안작업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타당성검토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제안서작성 등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필수적이고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제안작업에 투입할 수 있는 인력자원은 기업마다 한정되어 있으므로 하나의 기업이 공고된 모든 사업에 대해 제안작업을 할 수 없다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따라서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공공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시장에서 주로 경쟁하는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SI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기업에 있어서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다수의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 중에서 </a:t>
            </a:r>
            <a:r>
              <a:rPr kumimoji="0" lang="ko-KR" altLang="en-US" b="1" kern="0" dirty="0">
                <a:solidFill>
                  <a:srgbClr val="0000FF"/>
                </a:solidFill>
                <a:latin typeface="+mn-ea"/>
                <a:ea typeface="+mn-ea"/>
              </a:rPr>
              <a:t>최대의 이익을 내는 사업들의 조합을 선택하는 것은 매우 중요한 의사결정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이며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 결정으로 인해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제안작업이 수행되고 기업의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기대수익이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예측된다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7144"/>
            <a:ext cx="9161958" cy="6865144"/>
          </a:xfrm>
          <a:prstGeom prst="rect">
            <a:avLst/>
          </a:prstGeom>
          <a:solidFill>
            <a:srgbClr val="000000">
              <a:alpha val="76078"/>
            </a:srgbClr>
          </a:soli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/>
            </a:sp3d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1520" y="-27384"/>
            <a:ext cx="8640960" cy="6336704"/>
            <a:chOff x="3091325" y="861614"/>
            <a:chExt cx="8020772" cy="5684329"/>
          </a:xfrm>
        </p:grpSpPr>
        <p:sp>
          <p:nvSpPr>
            <p:cNvPr id="7" name="직사각형 6"/>
            <p:cNvSpPr/>
            <p:nvPr/>
          </p:nvSpPr>
          <p:spPr>
            <a:xfrm>
              <a:off x="3091325" y="1566258"/>
              <a:ext cx="8020772" cy="49796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66B3"/>
              </a:solidFill>
            </a:ln>
            <a:effectLst>
              <a:outerShdw blurRad="50800" dist="38100" dir="2700000" algn="tl" rotWithShape="0">
                <a:prstClr val="black">
                  <a:alpha val="7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44000"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080473" y="861614"/>
              <a:ext cx="6042477" cy="1021719"/>
              <a:chOff x="3664751" y="1261531"/>
              <a:chExt cx="6471866" cy="1094324"/>
            </a:xfrm>
          </p:grpSpPr>
          <p:pic>
            <p:nvPicPr>
              <p:cNvPr id="10" name="Picture 7" descr="C:\Users\이혜진\Desktop\그림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0519" y="1261531"/>
                <a:ext cx="286098" cy="109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7" descr="C:\Users\이혜진\Desktop\그림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4751" y="1261531"/>
                <a:ext cx="286098" cy="109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Content Placeholder 1"/>
          <p:cNvSpPr txBox="1">
            <a:spLocks/>
          </p:cNvSpPr>
          <p:nvPr/>
        </p:nvSpPr>
        <p:spPr bwMode="auto">
          <a:xfrm>
            <a:off x="2411760" y="836712"/>
            <a:ext cx="43924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보조장표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2-3 :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제안 프로세스 설명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23FA44-F1E2-4C7C-9352-84FE059494CC}"/>
              </a:ext>
            </a:extLst>
          </p:cNvPr>
          <p:cNvCxnSpPr>
            <a:cxnSpLocks/>
            <a:stCxn id="42" idx="3"/>
            <a:endCxn id="34" idx="1"/>
          </p:cNvCxnSpPr>
          <p:nvPr/>
        </p:nvCxnSpPr>
        <p:spPr>
          <a:xfrm>
            <a:off x="1769067" y="1628800"/>
            <a:ext cx="5643845" cy="0"/>
          </a:xfrm>
          <a:prstGeom prst="line">
            <a:avLst/>
          </a:prstGeom>
          <a:noFill/>
          <a:ln w="28575" cap="flat" cmpd="sng" algn="ctr">
            <a:solidFill>
              <a:srgbClr val="7C8BA4"/>
            </a:solidFill>
            <a:prstDash val="solid"/>
            <a:tailEnd type="stealth" w="lg" len="lg"/>
          </a:ln>
          <a:effectLst/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3170055" y="1412776"/>
            <a:ext cx="783546" cy="432048"/>
            <a:chOff x="3901265" y="3584819"/>
            <a:chExt cx="1316738" cy="131673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rgbClr val="FFFF0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en-US" altLang="ko-KR" sz="1200" b="1" dirty="0" smtClean="0">
                  <a:solidFill>
                    <a:srgbClr val="0000FF"/>
                  </a:solidFill>
                </a:rPr>
                <a:t>RFP</a:t>
              </a:r>
              <a:br>
                <a:rPr lang="en-US" altLang="ko-KR" sz="1200" b="1" dirty="0" smtClean="0">
                  <a:solidFill>
                    <a:srgbClr val="0000FF"/>
                  </a:solidFill>
                </a:rPr>
              </a:br>
              <a:r>
                <a:rPr lang="ko-KR" altLang="en-US" sz="1200" b="1" dirty="0" smtClean="0">
                  <a:solidFill>
                    <a:srgbClr val="0000FF"/>
                  </a:solidFill>
                </a:rPr>
                <a:t>분석</a:t>
              </a:r>
              <a:endParaRPr lang="ko-KR" altLang="en-US" sz="12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4251726" y="1412776"/>
            <a:ext cx="783546" cy="432048"/>
            <a:chOff x="3901265" y="3584819"/>
            <a:chExt cx="1316738" cy="13167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전략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수립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7412911" y="1412776"/>
            <a:ext cx="678525" cy="432048"/>
            <a:chOff x="3901265" y="3584819"/>
            <a:chExt cx="1316738" cy="13167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PT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5340461" y="1412776"/>
            <a:ext cx="783546" cy="432048"/>
            <a:chOff x="3901265" y="3584819"/>
            <a:chExt cx="1316738" cy="131673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제안서</a:t>
              </a: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899592" y="1412776"/>
            <a:ext cx="869475" cy="432048"/>
            <a:chOff x="3901265" y="3584819"/>
            <a:chExt cx="1316738" cy="131673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후보사업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정리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6429196" y="1412776"/>
            <a:ext cx="678525" cy="432048"/>
            <a:chOff x="3901265" y="3584819"/>
            <a:chExt cx="1316738" cy="131673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제출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투찰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9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207505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0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085" y="1211445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980" y="1213686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2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295" y="1215332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3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87" y="1215331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4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433" y="1215971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5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611" y="1219623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584200" y="1828122"/>
            <a:ext cx="7899400" cy="263144"/>
          </a:xfrm>
          <a:custGeom>
            <a:avLst/>
            <a:gdLst>
              <a:gd name="connsiteX0" fmla="*/ 321733 w 7899400"/>
              <a:gd name="connsiteY0" fmla="*/ 0 h 262467"/>
              <a:gd name="connsiteX1" fmla="*/ 0 w 7899400"/>
              <a:gd name="connsiteY1" fmla="*/ 262467 h 262467"/>
              <a:gd name="connsiteX2" fmla="*/ 7899400 w 7899400"/>
              <a:gd name="connsiteY2" fmla="*/ 262467 h 262467"/>
              <a:gd name="connsiteX3" fmla="*/ 1143000 w 7899400"/>
              <a:gd name="connsiteY3" fmla="*/ 16933 h 262467"/>
              <a:gd name="connsiteX4" fmla="*/ 321733 w 7899400"/>
              <a:gd name="connsiteY4" fmla="*/ 0 h 262467"/>
              <a:gd name="connsiteX0" fmla="*/ 321733 w 7899400"/>
              <a:gd name="connsiteY0" fmla="*/ 0 h 262467"/>
              <a:gd name="connsiteX1" fmla="*/ 0 w 7899400"/>
              <a:gd name="connsiteY1" fmla="*/ 262467 h 262467"/>
              <a:gd name="connsiteX2" fmla="*/ 7899400 w 7899400"/>
              <a:gd name="connsiteY2" fmla="*/ 262467 h 262467"/>
              <a:gd name="connsiteX3" fmla="*/ 3251200 w 7899400"/>
              <a:gd name="connsiteY3" fmla="*/ 42333 h 262467"/>
              <a:gd name="connsiteX4" fmla="*/ 321733 w 7899400"/>
              <a:gd name="connsiteY4" fmla="*/ 0 h 262467"/>
              <a:gd name="connsiteX0" fmla="*/ 1524000 w 7899400"/>
              <a:gd name="connsiteY0" fmla="*/ 0 h 245533"/>
              <a:gd name="connsiteX1" fmla="*/ 0 w 7899400"/>
              <a:gd name="connsiteY1" fmla="*/ 245533 h 245533"/>
              <a:gd name="connsiteX2" fmla="*/ 7899400 w 7899400"/>
              <a:gd name="connsiteY2" fmla="*/ 245533 h 245533"/>
              <a:gd name="connsiteX3" fmla="*/ 3251200 w 7899400"/>
              <a:gd name="connsiteY3" fmla="*/ 25399 h 245533"/>
              <a:gd name="connsiteX4" fmla="*/ 1524000 w 7899400"/>
              <a:gd name="connsiteY4" fmla="*/ 0 h 245533"/>
              <a:gd name="connsiteX0" fmla="*/ 1524000 w 7899400"/>
              <a:gd name="connsiteY0" fmla="*/ 0 h 245533"/>
              <a:gd name="connsiteX1" fmla="*/ 0 w 7899400"/>
              <a:gd name="connsiteY1" fmla="*/ 245533 h 245533"/>
              <a:gd name="connsiteX2" fmla="*/ 7899400 w 7899400"/>
              <a:gd name="connsiteY2" fmla="*/ 245533 h 245533"/>
              <a:gd name="connsiteX3" fmla="*/ 2252134 w 7899400"/>
              <a:gd name="connsiteY3" fmla="*/ 8465 h 245533"/>
              <a:gd name="connsiteX4" fmla="*/ 1524000 w 7899400"/>
              <a:gd name="connsiteY4" fmla="*/ 0 h 245533"/>
              <a:gd name="connsiteX0" fmla="*/ 1524000 w 7899400"/>
              <a:gd name="connsiteY0" fmla="*/ 1 h 245534"/>
              <a:gd name="connsiteX1" fmla="*/ 0 w 7899400"/>
              <a:gd name="connsiteY1" fmla="*/ 245534 h 245534"/>
              <a:gd name="connsiteX2" fmla="*/ 7899400 w 7899400"/>
              <a:gd name="connsiteY2" fmla="*/ 245534 h 245534"/>
              <a:gd name="connsiteX3" fmla="*/ 2260600 w 7899400"/>
              <a:gd name="connsiteY3" fmla="*/ 0 h 245534"/>
              <a:gd name="connsiteX4" fmla="*/ 1524000 w 7899400"/>
              <a:gd name="connsiteY4" fmla="*/ 1 h 245534"/>
              <a:gd name="connsiteX0" fmla="*/ 1524000 w 7899400"/>
              <a:gd name="connsiteY0" fmla="*/ 15052 h 260585"/>
              <a:gd name="connsiteX1" fmla="*/ 0 w 7899400"/>
              <a:gd name="connsiteY1" fmla="*/ 260585 h 260585"/>
              <a:gd name="connsiteX2" fmla="*/ 7899400 w 7899400"/>
              <a:gd name="connsiteY2" fmla="*/ 260585 h 260585"/>
              <a:gd name="connsiteX3" fmla="*/ 2260600 w 7899400"/>
              <a:gd name="connsiteY3" fmla="*/ 15051 h 260585"/>
              <a:gd name="connsiteX4" fmla="*/ 1524000 w 7899400"/>
              <a:gd name="connsiteY4" fmla="*/ 15052 h 260585"/>
              <a:gd name="connsiteX0" fmla="*/ 1524000 w 7899400"/>
              <a:gd name="connsiteY0" fmla="*/ 15052 h 260585"/>
              <a:gd name="connsiteX1" fmla="*/ 0 w 7899400"/>
              <a:gd name="connsiteY1" fmla="*/ 260585 h 260585"/>
              <a:gd name="connsiteX2" fmla="*/ 7899400 w 7899400"/>
              <a:gd name="connsiteY2" fmla="*/ 260585 h 260585"/>
              <a:gd name="connsiteX3" fmla="*/ 3361266 w 7899400"/>
              <a:gd name="connsiteY3" fmla="*/ 15051 h 260585"/>
              <a:gd name="connsiteX4" fmla="*/ 1524000 w 7899400"/>
              <a:gd name="connsiteY4" fmla="*/ 15052 h 260585"/>
              <a:gd name="connsiteX0" fmla="*/ 2582333 w 7899400"/>
              <a:gd name="connsiteY0" fmla="*/ 9145 h 263144"/>
              <a:gd name="connsiteX1" fmla="*/ 0 w 7899400"/>
              <a:gd name="connsiteY1" fmla="*/ 263144 h 263144"/>
              <a:gd name="connsiteX2" fmla="*/ 7899400 w 7899400"/>
              <a:gd name="connsiteY2" fmla="*/ 263144 h 263144"/>
              <a:gd name="connsiteX3" fmla="*/ 3361266 w 7899400"/>
              <a:gd name="connsiteY3" fmla="*/ 17610 h 263144"/>
              <a:gd name="connsiteX4" fmla="*/ 2582333 w 7899400"/>
              <a:gd name="connsiteY4" fmla="*/ 9145 h 26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9400" h="263144">
                <a:moveTo>
                  <a:pt x="2582333" y="9145"/>
                </a:moveTo>
                <a:lnTo>
                  <a:pt x="0" y="263144"/>
                </a:lnTo>
                <a:lnTo>
                  <a:pt x="7899400" y="263144"/>
                </a:lnTo>
                <a:lnTo>
                  <a:pt x="3361266" y="17610"/>
                </a:lnTo>
                <a:cubicBezTo>
                  <a:pt x="3361266" y="-16257"/>
                  <a:pt x="2827866" y="9145"/>
                  <a:pt x="2582333" y="9145"/>
                </a:cubicBez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 smtClean="0"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8461" y="2098988"/>
            <a:ext cx="7913606" cy="4061296"/>
          </a:xfrm>
          <a:prstGeom prst="rect">
            <a:avLst/>
          </a:prstGeom>
          <a:noFill/>
          <a:ln w="25400" algn="ctr">
            <a:solidFill>
              <a:srgbClr val="40A4E8"/>
            </a:solidFill>
            <a:round/>
            <a:headEnd/>
            <a:tailEnd/>
          </a:ln>
        </p:spPr>
        <p:txBody>
          <a:bodyPr wrap="square" lIns="108000" rIns="0" anchor="ctr"/>
          <a:lstStyle/>
          <a:p>
            <a:pPr latinLnBrk="0">
              <a:lnSpc>
                <a:spcPct val="90000"/>
              </a:lnSpc>
              <a:defRPr/>
            </a:pPr>
            <a:endParaRPr lang="en-US" altLang="ko-KR" sz="12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2072085" y="1411614"/>
            <a:ext cx="783546" cy="432048"/>
            <a:chOff x="3901265" y="3584819"/>
            <a:chExt cx="1316738" cy="131673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타당성</a:t>
              </a: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검토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1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88026"/>
            <a:ext cx="1783400" cy="2130786"/>
          </a:xfrm>
          <a:prstGeom prst="rect">
            <a:avLst/>
          </a:prstGeom>
          <a:noFill/>
          <a:ln w="9525">
            <a:solidFill>
              <a:schemeClr val="tx2">
                <a:lumMod val="60000"/>
                <a:lumOff val="40000"/>
              </a:schemeClr>
            </a:solidFill>
            <a:miter lim="800000"/>
            <a:headEnd/>
            <a:tailEnd/>
          </a:ln>
          <a:effectLst>
            <a:outerShdw dist="76200" dir="2700000" algn="ctr" rotWithShape="0">
              <a:schemeClr val="bg1">
                <a:lumMod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4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2276872"/>
            <a:ext cx="5688632" cy="3528392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508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830417" y="4509118"/>
            <a:ext cx="135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입찰 공고문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kumimoji="0" lang="en-US" altLang="ko-KR" sz="1200" b="1" kern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3902799" y="5813200"/>
            <a:ext cx="37293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제안요청서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, RFP : Request for Proposal)</a:t>
            </a:r>
            <a:endParaRPr kumimoji="0" lang="en-US" altLang="ko-KR" sz="1200" b="1" kern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64218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1</a:t>
            </a:r>
            <a:r>
              <a:rPr lang="ko-KR" altLang="en-US" sz="2400" dirty="0">
                <a:latin typeface="+mn-ea"/>
                <a:ea typeface="+mn-ea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76250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</a:rPr>
              <a:t>연구의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배경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(2/8)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750" y="1196752"/>
            <a:ext cx="8064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공공부문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사업에 주력하는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SI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기업은 이익을 최대화하기 위해 가능한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/>
            </a:r>
            <a:b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많은 사업에 참여하여 수주기회를 획득하려고 노력한다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사업의 수주를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위해서는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제안작업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타당성검토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제안서작성 등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필수적이고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제안작업에 투입할 수 있는 인력자원은 기업마다 한정되어 있으므로 하나의 기업이 공고된 모든 사업에 대해 제안작업을 할 수 없다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따라서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공공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시장에서 주로 경쟁하는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SI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기업에 있어서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다수의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 중에서 </a:t>
            </a:r>
            <a:r>
              <a:rPr kumimoji="0" lang="ko-KR" altLang="en-US" b="1" kern="0" dirty="0">
                <a:solidFill>
                  <a:srgbClr val="0000FF"/>
                </a:solidFill>
                <a:latin typeface="+mn-ea"/>
                <a:ea typeface="+mn-ea"/>
              </a:rPr>
              <a:t>최대의 이익을 내는 사업들의 조합을 선택하는 것은 매우 중요한 의사결정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이며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 결정으로 인해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제안작업이 수행되고 기업의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기대수익이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예측된다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7144"/>
            <a:ext cx="9161958" cy="6865144"/>
          </a:xfrm>
          <a:prstGeom prst="rect">
            <a:avLst/>
          </a:prstGeom>
          <a:solidFill>
            <a:srgbClr val="000000">
              <a:alpha val="76078"/>
            </a:srgbClr>
          </a:soli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/>
            </a:sp3d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1520" y="-27384"/>
            <a:ext cx="8640960" cy="6336704"/>
            <a:chOff x="3091325" y="861614"/>
            <a:chExt cx="8020772" cy="5684329"/>
          </a:xfrm>
        </p:grpSpPr>
        <p:sp>
          <p:nvSpPr>
            <p:cNvPr id="7" name="직사각형 6"/>
            <p:cNvSpPr/>
            <p:nvPr/>
          </p:nvSpPr>
          <p:spPr>
            <a:xfrm>
              <a:off x="3091325" y="1566258"/>
              <a:ext cx="8020772" cy="49796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66B3"/>
              </a:solidFill>
            </a:ln>
            <a:effectLst>
              <a:outerShdw blurRad="50800" dist="38100" dir="2700000" algn="tl" rotWithShape="0">
                <a:prstClr val="black">
                  <a:alpha val="7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44000"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080473" y="861614"/>
              <a:ext cx="6042477" cy="1021719"/>
              <a:chOff x="3664751" y="1261531"/>
              <a:chExt cx="6471866" cy="1094324"/>
            </a:xfrm>
          </p:grpSpPr>
          <p:pic>
            <p:nvPicPr>
              <p:cNvPr id="10" name="Picture 7" descr="C:\Users\이혜진\Desktop\그림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0519" y="1261531"/>
                <a:ext cx="286098" cy="109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7" descr="C:\Users\이혜진\Desktop\그림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4751" y="1261531"/>
                <a:ext cx="286098" cy="109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Content Placeholder 1"/>
          <p:cNvSpPr txBox="1">
            <a:spLocks/>
          </p:cNvSpPr>
          <p:nvPr/>
        </p:nvSpPr>
        <p:spPr bwMode="auto">
          <a:xfrm>
            <a:off x="2411760" y="836712"/>
            <a:ext cx="43924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보조장표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2-4 :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제안 프로세스 설명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23FA44-F1E2-4C7C-9352-84FE059494CC}"/>
              </a:ext>
            </a:extLst>
          </p:cNvPr>
          <p:cNvCxnSpPr>
            <a:cxnSpLocks/>
            <a:stCxn id="42" idx="3"/>
            <a:endCxn id="34" idx="1"/>
          </p:cNvCxnSpPr>
          <p:nvPr/>
        </p:nvCxnSpPr>
        <p:spPr>
          <a:xfrm>
            <a:off x="1769067" y="1628800"/>
            <a:ext cx="5643845" cy="0"/>
          </a:xfrm>
          <a:prstGeom prst="line">
            <a:avLst/>
          </a:prstGeom>
          <a:noFill/>
          <a:ln w="28575" cap="flat" cmpd="sng" algn="ctr">
            <a:solidFill>
              <a:srgbClr val="7C8BA4"/>
            </a:solidFill>
            <a:prstDash val="solid"/>
            <a:tailEnd type="stealth" w="lg" len="lg"/>
          </a:ln>
          <a:effectLst/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4254295" y="1412776"/>
            <a:ext cx="783546" cy="432048"/>
            <a:chOff x="3901265" y="3584819"/>
            <a:chExt cx="1316738" cy="131673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rgbClr val="FFFF0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/>
              <a:r>
                <a:rPr lang="ko-KR" altLang="en-US" sz="1200" b="1" dirty="0" smtClean="0">
                  <a:solidFill>
                    <a:srgbClr val="0000FF"/>
                  </a:solidFill>
                </a:rPr>
                <a:t>전략</a:t>
              </a:r>
              <a:r>
                <a:rPr lang="en-US" altLang="ko-KR" sz="1200" b="1" dirty="0" smtClean="0">
                  <a:solidFill>
                    <a:srgbClr val="0000FF"/>
                  </a:solidFill>
                </a:rPr>
                <a:t/>
              </a:r>
              <a:br>
                <a:rPr lang="en-US" altLang="ko-KR" sz="1200" b="1" dirty="0" smtClean="0">
                  <a:solidFill>
                    <a:srgbClr val="0000FF"/>
                  </a:solidFill>
                </a:rPr>
              </a:br>
              <a:r>
                <a:rPr lang="ko-KR" altLang="en-US" sz="1200" b="1" dirty="0" smtClean="0">
                  <a:solidFill>
                    <a:srgbClr val="0000FF"/>
                  </a:solidFill>
                </a:rPr>
                <a:t>수립</a:t>
              </a:r>
              <a:endParaRPr lang="ko-KR" altLang="en-US" sz="12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3165708" y="1412776"/>
            <a:ext cx="783546" cy="432048"/>
            <a:chOff x="3901265" y="3584819"/>
            <a:chExt cx="1316738" cy="13167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RFP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분석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7412911" y="1412776"/>
            <a:ext cx="678525" cy="432048"/>
            <a:chOff x="3901265" y="3584819"/>
            <a:chExt cx="1316738" cy="13167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PT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5340461" y="1412776"/>
            <a:ext cx="783546" cy="432048"/>
            <a:chOff x="3901265" y="3584819"/>
            <a:chExt cx="1316738" cy="131673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제안서</a:t>
              </a: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899592" y="1412776"/>
            <a:ext cx="869475" cy="432048"/>
            <a:chOff x="3901265" y="3584819"/>
            <a:chExt cx="1316738" cy="131673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후보사업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정리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6429196" y="1412776"/>
            <a:ext cx="678525" cy="432048"/>
            <a:chOff x="3901265" y="3584819"/>
            <a:chExt cx="1316738" cy="131673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제출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투찰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9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207505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0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085" y="1211445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980" y="1213686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2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295" y="1215332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3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87" y="1215331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4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433" y="1215971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5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611" y="1219623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584200" y="1819655"/>
            <a:ext cx="7899400" cy="271610"/>
          </a:xfrm>
          <a:custGeom>
            <a:avLst/>
            <a:gdLst>
              <a:gd name="connsiteX0" fmla="*/ 321733 w 7899400"/>
              <a:gd name="connsiteY0" fmla="*/ 0 h 262467"/>
              <a:gd name="connsiteX1" fmla="*/ 0 w 7899400"/>
              <a:gd name="connsiteY1" fmla="*/ 262467 h 262467"/>
              <a:gd name="connsiteX2" fmla="*/ 7899400 w 7899400"/>
              <a:gd name="connsiteY2" fmla="*/ 262467 h 262467"/>
              <a:gd name="connsiteX3" fmla="*/ 1143000 w 7899400"/>
              <a:gd name="connsiteY3" fmla="*/ 16933 h 262467"/>
              <a:gd name="connsiteX4" fmla="*/ 321733 w 7899400"/>
              <a:gd name="connsiteY4" fmla="*/ 0 h 262467"/>
              <a:gd name="connsiteX0" fmla="*/ 321733 w 7899400"/>
              <a:gd name="connsiteY0" fmla="*/ 0 h 262467"/>
              <a:gd name="connsiteX1" fmla="*/ 0 w 7899400"/>
              <a:gd name="connsiteY1" fmla="*/ 262467 h 262467"/>
              <a:gd name="connsiteX2" fmla="*/ 7899400 w 7899400"/>
              <a:gd name="connsiteY2" fmla="*/ 262467 h 262467"/>
              <a:gd name="connsiteX3" fmla="*/ 3251200 w 7899400"/>
              <a:gd name="connsiteY3" fmla="*/ 42333 h 262467"/>
              <a:gd name="connsiteX4" fmla="*/ 321733 w 7899400"/>
              <a:gd name="connsiteY4" fmla="*/ 0 h 262467"/>
              <a:gd name="connsiteX0" fmla="*/ 1524000 w 7899400"/>
              <a:gd name="connsiteY0" fmla="*/ 0 h 245533"/>
              <a:gd name="connsiteX1" fmla="*/ 0 w 7899400"/>
              <a:gd name="connsiteY1" fmla="*/ 245533 h 245533"/>
              <a:gd name="connsiteX2" fmla="*/ 7899400 w 7899400"/>
              <a:gd name="connsiteY2" fmla="*/ 245533 h 245533"/>
              <a:gd name="connsiteX3" fmla="*/ 3251200 w 7899400"/>
              <a:gd name="connsiteY3" fmla="*/ 25399 h 245533"/>
              <a:gd name="connsiteX4" fmla="*/ 1524000 w 7899400"/>
              <a:gd name="connsiteY4" fmla="*/ 0 h 245533"/>
              <a:gd name="connsiteX0" fmla="*/ 1524000 w 7899400"/>
              <a:gd name="connsiteY0" fmla="*/ 0 h 245533"/>
              <a:gd name="connsiteX1" fmla="*/ 0 w 7899400"/>
              <a:gd name="connsiteY1" fmla="*/ 245533 h 245533"/>
              <a:gd name="connsiteX2" fmla="*/ 7899400 w 7899400"/>
              <a:gd name="connsiteY2" fmla="*/ 245533 h 245533"/>
              <a:gd name="connsiteX3" fmla="*/ 2252134 w 7899400"/>
              <a:gd name="connsiteY3" fmla="*/ 8465 h 245533"/>
              <a:gd name="connsiteX4" fmla="*/ 1524000 w 7899400"/>
              <a:gd name="connsiteY4" fmla="*/ 0 h 245533"/>
              <a:gd name="connsiteX0" fmla="*/ 1524000 w 7899400"/>
              <a:gd name="connsiteY0" fmla="*/ 1 h 245534"/>
              <a:gd name="connsiteX1" fmla="*/ 0 w 7899400"/>
              <a:gd name="connsiteY1" fmla="*/ 245534 h 245534"/>
              <a:gd name="connsiteX2" fmla="*/ 7899400 w 7899400"/>
              <a:gd name="connsiteY2" fmla="*/ 245534 h 245534"/>
              <a:gd name="connsiteX3" fmla="*/ 2260600 w 7899400"/>
              <a:gd name="connsiteY3" fmla="*/ 0 h 245534"/>
              <a:gd name="connsiteX4" fmla="*/ 1524000 w 7899400"/>
              <a:gd name="connsiteY4" fmla="*/ 1 h 245534"/>
              <a:gd name="connsiteX0" fmla="*/ 1524000 w 7899400"/>
              <a:gd name="connsiteY0" fmla="*/ 15052 h 260585"/>
              <a:gd name="connsiteX1" fmla="*/ 0 w 7899400"/>
              <a:gd name="connsiteY1" fmla="*/ 260585 h 260585"/>
              <a:gd name="connsiteX2" fmla="*/ 7899400 w 7899400"/>
              <a:gd name="connsiteY2" fmla="*/ 260585 h 260585"/>
              <a:gd name="connsiteX3" fmla="*/ 2260600 w 7899400"/>
              <a:gd name="connsiteY3" fmla="*/ 15051 h 260585"/>
              <a:gd name="connsiteX4" fmla="*/ 1524000 w 7899400"/>
              <a:gd name="connsiteY4" fmla="*/ 15052 h 260585"/>
              <a:gd name="connsiteX0" fmla="*/ 1524000 w 7899400"/>
              <a:gd name="connsiteY0" fmla="*/ 15052 h 260585"/>
              <a:gd name="connsiteX1" fmla="*/ 0 w 7899400"/>
              <a:gd name="connsiteY1" fmla="*/ 260585 h 260585"/>
              <a:gd name="connsiteX2" fmla="*/ 7899400 w 7899400"/>
              <a:gd name="connsiteY2" fmla="*/ 260585 h 260585"/>
              <a:gd name="connsiteX3" fmla="*/ 3361266 w 7899400"/>
              <a:gd name="connsiteY3" fmla="*/ 15051 h 260585"/>
              <a:gd name="connsiteX4" fmla="*/ 1524000 w 7899400"/>
              <a:gd name="connsiteY4" fmla="*/ 15052 h 260585"/>
              <a:gd name="connsiteX0" fmla="*/ 2582333 w 7899400"/>
              <a:gd name="connsiteY0" fmla="*/ 9145 h 263144"/>
              <a:gd name="connsiteX1" fmla="*/ 0 w 7899400"/>
              <a:gd name="connsiteY1" fmla="*/ 263144 h 263144"/>
              <a:gd name="connsiteX2" fmla="*/ 7899400 w 7899400"/>
              <a:gd name="connsiteY2" fmla="*/ 263144 h 263144"/>
              <a:gd name="connsiteX3" fmla="*/ 3361266 w 7899400"/>
              <a:gd name="connsiteY3" fmla="*/ 17610 h 263144"/>
              <a:gd name="connsiteX4" fmla="*/ 2582333 w 7899400"/>
              <a:gd name="connsiteY4" fmla="*/ 9145 h 263144"/>
              <a:gd name="connsiteX0" fmla="*/ 2582333 w 7899400"/>
              <a:gd name="connsiteY0" fmla="*/ 15052 h 269051"/>
              <a:gd name="connsiteX1" fmla="*/ 0 w 7899400"/>
              <a:gd name="connsiteY1" fmla="*/ 269051 h 269051"/>
              <a:gd name="connsiteX2" fmla="*/ 7899400 w 7899400"/>
              <a:gd name="connsiteY2" fmla="*/ 269051 h 269051"/>
              <a:gd name="connsiteX3" fmla="*/ 4436532 w 7899400"/>
              <a:gd name="connsiteY3" fmla="*/ 15051 h 269051"/>
              <a:gd name="connsiteX4" fmla="*/ 2582333 w 7899400"/>
              <a:gd name="connsiteY4" fmla="*/ 15052 h 269051"/>
              <a:gd name="connsiteX0" fmla="*/ 3657599 w 7899400"/>
              <a:gd name="connsiteY0" fmla="*/ 9144 h 271610"/>
              <a:gd name="connsiteX1" fmla="*/ 0 w 7899400"/>
              <a:gd name="connsiteY1" fmla="*/ 271610 h 271610"/>
              <a:gd name="connsiteX2" fmla="*/ 7899400 w 7899400"/>
              <a:gd name="connsiteY2" fmla="*/ 271610 h 271610"/>
              <a:gd name="connsiteX3" fmla="*/ 4436532 w 7899400"/>
              <a:gd name="connsiteY3" fmla="*/ 17610 h 271610"/>
              <a:gd name="connsiteX4" fmla="*/ 3657599 w 7899400"/>
              <a:gd name="connsiteY4" fmla="*/ 9144 h 271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9400" h="271610">
                <a:moveTo>
                  <a:pt x="3657599" y="9144"/>
                </a:moveTo>
                <a:lnTo>
                  <a:pt x="0" y="271610"/>
                </a:lnTo>
                <a:lnTo>
                  <a:pt x="7899400" y="271610"/>
                </a:lnTo>
                <a:lnTo>
                  <a:pt x="4436532" y="17610"/>
                </a:lnTo>
                <a:cubicBezTo>
                  <a:pt x="4436532" y="-16257"/>
                  <a:pt x="3903132" y="9144"/>
                  <a:pt x="3657599" y="9144"/>
                </a:cubicBez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 smtClean="0"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8461" y="2098988"/>
            <a:ext cx="7913606" cy="4061296"/>
          </a:xfrm>
          <a:prstGeom prst="rect">
            <a:avLst/>
          </a:prstGeom>
          <a:noFill/>
          <a:ln w="25400" algn="ctr">
            <a:solidFill>
              <a:srgbClr val="40A4E8"/>
            </a:solidFill>
            <a:round/>
            <a:headEnd/>
            <a:tailEnd/>
          </a:ln>
        </p:spPr>
        <p:txBody>
          <a:bodyPr wrap="square" lIns="108000" rIns="0" anchor="ctr"/>
          <a:lstStyle/>
          <a:p>
            <a:pPr latinLnBrk="0">
              <a:lnSpc>
                <a:spcPct val="90000"/>
              </a:lnSpc>
              <a:defRPr/>
            </a:pPr>
            <a:endParaRPr lang="en-US" altLang="ko-KR" sz="12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2072085" y="1411614"/>
            <a:ext cx="783546" cy="432048"/>
            <a:chOff x="3901265" y="3584819"/>
            <a:chExt cx="1316738" cy="131673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타당성</a:t>
              </a: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검토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5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04178"/>
            <a:ext cx="7704856" cy="38891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8" name="Picture 12" descr="도형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95" t="11368" r="56543" b="81020"/>
          <a:stretch>
            <a:fillRect/>
          </a:stretch>
        </p:blipFill>
        <p:spPr bwMode="auto">
          <a:xfrm rot="16200000">
            <a:off x="5971337" y="2831575"/>
            <a:ext cx="418017" cy="383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2204178"/>
            <a:ext cx="1889321" cy="711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7062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1</a:t>
            </a:r>
            <a:r>
              <a:rPr lang="ko-KR" altLang="en-US" sz="2400" dirty="0">
                <a:latin typeface="+mn-ea"/>
                <a:ea typeface="+mn-ea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76250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</a:rPr>
              <a:t>연구의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배경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(2/8)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750" y="1196752"/>
            <a:ext cx="8064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공공부문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사업에 주력하는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SI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기업은 이익을 최대화하기 위해 가능한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/>
            </a:r>
            <a:b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많은 사업에 참여하여 수주기회를 획득하려고 노력한다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사업의 수주를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위해서는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제안작업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타당성검토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제안서작성 등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필수적이고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제안작업에 투입할 수 있는 인력자원은 기업마다 한정되어 있으므로 하나의 기업이 공고된 모든 사업에 대해 제안작업을 할 수 없다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따라서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공공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시장에서 주로 경쟁하는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SI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기업에 있어서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다수의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 중에서 </a:t>
            </a:r>
            <a:r>
              <a:rPr kumimoji="0" lang="ko-KR" altLang="en-US" b="1" kern="0" dirty="0">
                <a:solidFill>
                  <a:srgbClr val="0000FF"/>
                </a:solidFill>
                <a:latin typeface="+mn-ea"/>
                <a:ea typeface="+mn-ea"/>
              </a:rPr>
              <a:t>최대의 이익을 내는 사업들의 조합을 선택하는 것은 매우 중요한 의사결정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이며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 결정으로 인해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제안작업이 수행되고 기업의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기대수익이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예측된다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7144"/>
            <a:ext cx="9161958" cy="6865144"/>
          </a:xfrm>
          <a:prstGeom prst="rect">
            <a:avLst/>
          </a:prstGeom>
          <a:solidFill>
            <a:srgbClr val="000000">
              <a:alpha val="76078"/>
            </a:srgbClr>
          </a:soli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/>
            </a:sp3d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1520" y="-27384"/>
            <a:ext cx="8640960" cy="6336704"/>
            <a:chOff x="3091325" y="861614"/>
            <a:chExt cx="8020772" cy="5684329"/>
          </a:xfrm>
        </p:grpSpPr>
        <p:sp>
          <p:nvSpPr>
            <p:cNvPr id="7" name="직사각형 6"/>
            <p:cNvSpPr/>
            <p:nvPr/>
          </p:nvSpPr>
          <p:spPr>
            <a:xfrm>
              <a:off x="3091325" y="1566258"/>
              <a:ext cx="8020772" cy="49796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66B3"/>
              </a:solidFill>
            </a:ln>
            <a:effectLst>
              <a:outerShdw blurRad="50800" dist="38100" dir="2700000" algn="tl" rotWithShape="0">
                <a:prstClr val="black">
                  <a:alpha val="7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44000"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080473" y="861614"/>
              <a:ext cx="6042477" cy="1021719"/>
              <a:chOff x="3664751" y="1261531"/>
              <a:chExt cx="6471866" cy="1094324"/>
            </a:xfrm>
          </p:grpSpPr>
          <p:pic>
            <p:nvPicPr>
              <p:cNvPr id="10" name="Picture 7" descr="C:\Users\이혜진\Desktop\그림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0519" y="1261531"/>
                <a:ext cx="286098" cy="109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7" descr="C:\Users\이혜진\Desktop\그림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4751" y="1261531"/>
                <a:ext cx="286098" cy="109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Content Placeholder 1"/>
          <p:cNvSpPr txBox="1">
            <a:spLocks/>
          </p:cNvSpPr>
          <p:nvPr/>
        </p:nvSpPr>
        <p:spPr bwMode="auto">
          <a:xfrm>
            <a:off x="2411760" y="836712"/>
            <a:ext cx="43924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보조장표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2-5 :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제안 프로세스 설명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23FA44-F1E2-4C7C-9352-84FE059494CC}"/>
              </a:ext>
            </a:extLst>
          </p:cNvPr>
          <p:cNvCxnSpPr>
            <a:cxnSpLocks/>
            <a:stCxn id="42" idx="3"/>
            <a:endCxn id="34" idx="1"/>
          </p:cNvCxnSpPr>
          <p:nvPr/>
        </p:nvCxnSpPr>
        <p:spPr>
          <a:xfrm>
            <a:off x="1769067" y="1628800"/>
            <a:ext cx="5643845" cy="0"/>
          </a:xfrm>
          <a:prstGeom prst="line">
            <a:avLst/>
          </a:prstGeom>
          <a:noFill/>
          <a:ln w="28575" cap="flat" cmpd="sng" algn="ctr">
            <a:solidFill>
              <a:srgbClr val="7C8BA4"/>
            </a:solidFill>
            <a:prstDash val="solid"/>
            <a:tailEnd type="stealth" w="lg" len="lg"/>
          </a:ln>
          <a:effectLst/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4254295" y="1412776"/>
            <a:ext cx="783546" cy="432048"/>
            <a:chOff x="3901265" y="3584819"/>
            <a:chExt cx="1316738" cy="131673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전략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수립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3165708" y="1412776"/>
            <a:ext cx="783546" cy="432048"/>
            <a:chOff x="3901265" y="3584819"/>
            <a:chExt cx="1316738" cy="13167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RFP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분석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7412911" y="1412776"/>
            <a:ext cx="678525" cy="432048"/>
            <a:chOff x="3901265" y="3584819"/>
            <a:chExt cx="1316738" cy="13167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PT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5340461" y="1412776"/>
            <a:ext cx="783546" cy="432048"/>
            <a:chOff x="3901265" y="3584819"/>
            <a:chExt cx="1316738" cy="131673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rgbClr val="FFFF0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b="1" dirty="0" smtClean="0">
                  <a:solidFill>
                    <a:srgbClr val="0000FF"/>
                  </a:solidFill>
                </a:rPr>
                <a:t>제안서</a:t>
              </a:r>
              <a:r>
                <a:rPr lang="en-US" altLang="ko-KR" sz="1200" b="1" dirty="0">
                  <a:solidFill>
                    <a:srgbClr val="0000FF"/>
                  </a:solidFill>
                </a:rPr>
                <a:t/>
              </a:r>
              <a:br>
                <a:rPr lang="en-US" altLang="ko-KR" sz="1200" b="1" dirty="0">
                  <a:solidFill>
                    <a:srgbClr val="0000FF"/>
                  </a:solidFill>
                </a:rPr>
              </a:br>
              <a:r>
                <a:rPr lang="en-US" altLang="ko-KR" sz="1200" b="1" dirty="0">
                  <a:solidFill>
                    <a:srgbClr val="0000FF"/>
                  </a:solidFill>
                </a:rPr>
                <a:t>   </a:t>
              </a:r>
              <a:r>
                <a:rPr lang="ko-KR" altLang="en-US" sz="1200" b="1" dirty="0">
                  <a:solidFill>
                    <a:srgbClr val="0000FF"/>
                  </a:solidFill>
                </a:rPr>
                <a:t>작성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899592" y="1412776"/>
            <a:ext cx="869475" cy="432048"/>
            <a:chOff x="3901265" y="3584819"/>
            <a:chExt cx="1316738" cy="131673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후보사업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정리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6429196" y="1412776"/>
            <a:ext cx="678525" cy="432048"/>
            <a:chOff x="3901265" y="3584819"/>
            <a:chExt cx="1316738" cy="131673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제출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투찰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9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207505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0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085" y="1211445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980" y="1213686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2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295" y="1215332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3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87" y="1215331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4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433" y="1215971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5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611" y="1219623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584200" y="1828121"/>
            <a:ext cx="7899400" cy="263144"/>
          </a:xfrm>
          <a:custGeom>
            <a:avLst/>
            <a:gdLst>
              <a:gd name="connsiteX0" fmla="*/ 321733 w 7899400"/>
              <a:gd name="connsiteY0" fmla="*/ 0 h 262467"/>
              <a:gd name="connsiteX1" fmla="*/ 0 w 7899400"/>
              <a:gd name="connsiteY1" fmla="*/ 262467 h 262467"/>
              <a:gd name="connsiteX2" fmla="*/ 7899400 w 7899400"/>
              <a:gd name="connsiteY2" fmla="*/ 262467 h 262467"/>
              <a:gd name="connsiteX3" fmla="*/ 1143000 w 7899400"/>
              <a:gd name="connsiteY3" fmla="*/ 16933 h 262467"/>
              <a:gd name="connsiteX4" fmla="*/ 321733 w 7899400"/>
              <a:gd name="connsiteY4" fmla="*/ 0 h 262467"/>
              <a:gd name="connsiteX0" fmla="*/ 321733 w 7899400"/>
              <a:gd name="connsiteY0" fmla="*/ 0 h 262467"/>
              <a:gd name="connsiteX1" fmla="*/ 0 w 7899400"/>
              <a:gd name="connsiteY1" fmla="*/ 262467 h 262467"/>
              <a:gd name="connsiteX2" fmla="*/ 7899400 w 7899400"/>
              <a:gd name="connsiteY2" fmla="*/ 262467 h 262467"/>
              <a:gd name="connsiteX3" fmla="*/ 3251200 w 7899400"/>
              <a:gd name="connsiteY3" fmla="*/ 42333 h 262467"/>
              <a:gd name="connsiteX4" fmla="*/ 321733 w 7899400"/>
              <a:gd name="connsiteY4" fmla="*/ 0 h 262467"/>
              <a:gd name="connsiteX0" fmla="*/ 1524000 w 7899400"/>
              <a:gd name="connsiteY0" fmla="*/ 0 h 245533"/>
              <a:gd name="connsiteX1" fmla="*/ 0 w 7899400"/>
              <a:gd name="connsiteY1" fmla="*/ 245533 h 245533"/>
              <a:gd name="connsiteX2" fmla="*/ 7899400 w 7899400"/>
              <a:gd name="connsiteY2" fmla="*/ 245533 h 245533"/>
              <a:gd name="connsiteX3" fmla="*/ 3251200 w 7899400"/>
              <a:gd name="connsiteY3" fmla="*/ 25399 h 245533"/>
              <a:gd name="connsiteX4" fmla="*/ 1524000 w 7899400"/>
              <a:gd name="connsiteY4" fmla="*/ 0 h 245533"/>
              <a:gd name="connsiteX0" fmla="*/ 1524000 w 7899400"/>
              <a:gd name="connsiteY0" fmla="*/ 0 h 245533"/>
              <a:gd name="connsiteX1" fmla="*/ 0 w 7899400"/>
              <a:gd name="connsiteY1" fmla="*/ 245533 h 245533"/>
              <a:gd name="connsiteX2" fmla="*/ 7899400 w 7899400"/>
              <a:gd name="connsiteY2" fmla="*/ 245533 h 245533"/>
              <a:gd name="connsiteX3" fmla="*/ 2252134 w 7899400"/>
              <a:gd name="connsiteY3" fmla="*/ 8465 h 245533"/>
              <a:gd name="connsiteX4" fmla="*/ 1524000 w 7899400"/>
              <a:gd name="connsiteY4" fmla="*/ 0 h 245533"/>
              <a:gd name="connsiteX0" fmla="*/ 1524000 w 7899400"/>
              <a:gd name="connsiteY0" fmla="*/ 1 h 245534"/>
              <a:gd name="connsiteX1" fmla="*/ 0 w 7899400"/>
              <a:gd name="connsiteY1" fmla="*/ 245534 h 245534"/>
              <a:gd name="connsiteX2" fmla="*/ 7899400 w 7899400"/>
              <a:gd name="connsiteY2" fmla="*/ 245534 h 245534"/>
              <a:gd name="connsiteX3" fmla="*/ 2260600 w 7899400"/>
              <a:gd name="connsiteY3" fmla="*/ 0 h 245534"/>
              <a:gd name="connsiteX4" fmla="*/ 1524000 w 7899400"/>
              <a:gd name="connsiteY4" fmla="*/ 1 h 245534"/>
              <a:gd name="connsiteX0" fmla="*/ 1524000 w 7899400"/>
              <a:gd name="connsiteY0" fmla="*/ 15052 h 260585"/>
              <a:gd name="connsiteX1" fmla="*/ 0 w 7899400"/>
              <a:gd name="connsiteY1" fmla="*/ 260585 h 260585"/>
              <a:gd name="connsiteX2" fmla="*/ 7899400 w 7899400"/>
              <a:gd name="connsiteY2" fmla="*/ 260585 h 260585"/>
              <a:gd name="connsiteX3" fmla="*/ 2260600 w 7899400"/>
              <a:gd name="connsiteY3" fmla="*/ 15051 h 260585"/>
              <a:gd name="connsiteX4" fmla="*/ 1524000 w 7899400"/>
              <a:gd name="connsiteY4" fmla="*/ 15052 h 260585"/>
              <a:gd name="connsiteX0" fmla="*/ 1524000 w 7899400"/>
              <a:gd name="connsiteY0" fmla="*/ 15052 h 260585"/>
              <a:gd name="connsiteX1" fmla="*/ 0 w 7899400"/>
              <a:gd name="connsiteY1" fmla="*/ 260585 h 260585"/>
              <a:gd name="connsiteX2" fmla="*/ 7899400 w 7899400"/>
              <a:gd name="connsiteY2" fmla="*/ 260585 h 260585"/>
              <a:gd name="connsiteX3" fmla="*/ 3361266 w 7899400"/>
              <a:gd name="connsiteY3" fmla="*/ 15051 h 260585"/>
              <a:gd name="connsiteX4" fmla="*/ 1524000 w 7899400"/>
              <a:gd name="connsiteY4" fmla="*/ 15052 h 260585"/>
              <a:gd name="connsiteX0" fmla="*/ 2582333 w 7899400"/>
              <a:gd name="connsiteY0" fmla="*/ 9145 h 263144"/>
              <a:gd name="connsiteX1" fmla="*/ 0 w 7899400"/>
              <a:gd name="connsiteY1" fmla="*/ 263144 h 263144"/>
              <a:gd name="connsiteX2" fmla="*/ 7899400 w 7899400"/>
              <a:gd name="connsiteY2" fmla="*/ 263144 h 263144"/>
              <a:gd name="connsiteX3" fmla="*/ 3361266 w 7899400"/>
              <a:gd name="connsiteY3" fmla="*/ 17610 h 263144"/>
              <a:gd name="connsiteX4" fmla="*/ 2582333 w 7899400"/>
              <a:gd name="connsiteY4" fmla="*/ 9145 h 263144"/>
              <a:gd name="connsiteX0" fmla="*/ 2582333 w 7899400"/>
              <a:gd name="connsiteY0" fmla="*/ 15052 h 269051"/>
              <a:gd name="connsiteX1" fmla="*/ 0 w 7899400"/>
              <a:gd name="connsiteY1" fmla="*/ 269051 h 269051"/>
              <a:gd name="connsiteX2" fmla="*/ 7899400 w 7899400"/>
              <a:gd name="connsiteY2" fmla="*/ 269051 h 269051"/>
              <a:gd name="connsiteX3" fmla="*/ 4436532 w 7899400"/>
              <a:gd name="connsiteY3" fmla="*/ 15051 h 269051"/>
              <a:gd name="connsiteX4" fmla="*/ 2582333 w 7899400"/>
              <a:gd name="connsiteY4" fmla="*/ 15052 h 269051"/>
              <a:gd name="connsiteX0" fmla="*/ 3657599 w 7899400"/>
              <a:gd name="connsiteY0" fmla="*/ 9144 h 271610"/>
              <a:gd name="connsiteX1" fmla="*/ 0 w 7899400"/>
              <a:gd name="connsiteY1" fmla="*/ 271610 h 271610"/>
              <a:gd name="connsiteX2" fmla="*/ 7899400 w 7899400"/>
              <a:gd name="connsiteY2" fmla="*/ 271610 h 271610"/>
              <a:gd name="connsiteX3" fmla="*/ 4436532 w 7899400"/>
              <a:gd name="connsiteY3" fmla="*/ 17610 h 271610"/>
              <a:gd name="connsiteX4" fmla="*/ 3657599 w 7899400"/>
              <a:gd name="connsiteY4" fmla="*/ 9144 h 271610"/>
              <a:gd name="connsiteX0" fmla="*/ 3657599 w 7899400"/>
              <a:gd name="connsiteY0" fmla="*/ 4234 h 266700"/>
              <a:gd name="connsiteX1" fmla="*/ 0 w 7899400"/>
              <a:gd name="connsiteY1" fmla="*/ 266700 h 266700"/>
              <a:gd name="connsiteX2" fmla="*/ 7899400 w 7899400"/>
              <a:gd name="connsiteY2" fmla="*/ 266700 h 266700"/>
              <a:gd name="connsiteX3" fmla="*/ 5545665 w 7899400"/>
              <a:gd name="connsiteY3" fmla="*/ 21167 h 266700"/>
              <a:gd name="connsiteX4" fmla="*/ 3657599 w 7899400"/>
              <a:gd name="connsiteY4" fmla="*/ 4234 h 266700"/>
              <a:gd name="connsiteX0" fmla="*/ 4783666 w 7899400"/>
              <a:gd name="connsiteY0" fmla="*/ 9145 h 263144"/>
              <a:gd name="connsiteX1" fmla="*/ 0 w 7899400"/>
              <a:gd name="connsiteY1" fmla="*/ 263144 h 263144"/>
              <a:gd name="connsiteX2" fmla="*/ 7899400 w 7899400"/>
              <a:gd name="connsiteY2" fmla="*/ 263144 h 263144"/>
              <a:gd name="connsiteX3" fmla="*/ 5545665 w 7899400"/>
              <a:gd name="connsiteY3" fmla="*/ 17611 h 263144"/>
              <a:gd name="connsiteX4" fmla="*/ 4783666 w 7899400"/>
              <a:gd name="connsiteY4" fmla="*/ 9145 h 26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9400" h="263144">
                <a:moveTo>
                  <a:pt x="4783666" y="9145"/>
                </a:moveTo>
                <a:lnTo>
                  <a:pt x="0" y="263144"/>
                </a:lnTo>
                <a:lnTo>
                  <a:pt x="7899400" y="263144"/>
                </a:lnTo>
                <a:lnTo>
                  <a:pt x="5545665" y="17611"/>
                </a:lnTo>
                <a:cubicBezTo>
                  <a:pt x="5545665" y="-16256"/>
                  <a:pt x="5029199" y="9145"/>
                  <a:pt x="4783666" y="9145"/>
                </a:cubicBez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 smtClean="0"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8461" y="2098988"/>
            <a:ext cx="7913606" cy="4061296"/>
          </a:xfrm>
          <a:prstGeom prst="rect">
            <a:avLst/>
          </a:prstGeom>
          <a:noFill/>
          <a:ln w="25400" algn="ctr">
            <a:solidFill>
              <a:srgbClr val="40A4E8"/>
            </a:solidFill>
            <a:round/>
            <a:headEnd/>
            <a:tailEnd/>
          </a:ln>
        </p:spPr>
        <p:txBody>
          <a:bodyPr wrap="square" lIns="108000" rIns="0" anchor="ctr"/>
          <a:lstStyle/>
          <a:p>
            <a:pPr latinLnBrk="0">
              <a:lnSpc>
                <a:spcPct val="90000"/>
              </a:lnSpc>
              <a:defRPr/>
            </a:pPr>
            <a:endParaRPr lang="en-US" altLang="ko-KR" sz="12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2072085" y="1411614"/>
            <a:ext cx="783546" cy="432048"/>
            <a:chOff x="3901265" y="3584819"/>
            <a:chExt cx="1316738" cy="131673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타당성</a:t>
              </a: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검토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pic>
        <p:nvPicPr>
          <p:cNvPr id="6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020" y="2286582"/>
            <a:ext cx="2337741" cy="3486681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63500" dir="2700000" algn="ctr" rotWithShape="0">
              <a:schemeClr val="bg1">
                <a:lumMod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2286582"/>
            <a:ext cx="2318343" cy="34866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dist="63500" dir="2700000" algn="ctr" rotWithShape="0">
              <a:schemeClr val="bg1">
                <a:lumMod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4342730" y="5833833"/>
            <a:ext cx="135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기술부문 제안서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kumimoji="0" lang="en-US" altLang="ko-KR" sz="1200" b="1" kern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6381418" y="5856311"/>
            <a:ext cx="17429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非기술부문 제안서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kumimoji="0" lang="en-US" altLang="ko-KR" sz="1200" b="1" kern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grpSp>
        <p:nvGrpSpPr>
          <p:cNvPr id="69" name="그룹 68"/>
          <p:cNvGrpSpPr/>
          <p:nvPr/>
        </p:nvGrpSpPr>
        <p:grpSpPr>
          <a:xfrm>
            <a:off x="670479" y="2286582"/>
            <a:ext cx="2887001" cy="3824249"/>
            <a:chOff x="447704" y="1916113"/>
            <a:chExt cx="3641622" cy="4391509"/>
          </a:xfrm>
        </p:grpSpPr>
        <p:pic>
          <p:nvPicPr>
            <p:cNvPr id="70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5576" y="1916113"/>
              <a:ext cx="3333750" cy="43915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71" name="양쪽 모서리가 둥근 사각형 19"/>
            <p:cNvSpPr/>
            <p:nvPr/>
          </p:nvSpPr>
          <p:spPr bwMode="auto">
            <a:xfrm>
              <a:off x="452672" y="3933056"/>
              <a:ext cx="234509" cy="2089786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vert="horz" lIns="0" tIns="0" rIns="0" bIns="0" anchor="ctr" anchorCtr="0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en-US"/>
              </a:defPPr>
              <a:lvl1pPr marL="0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595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9190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785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8380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976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7571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7166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6761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dirty="0" smtClean="0">
                  <a:solidFill>
                    <a:schemeClr val="bg1"/>
                  </a:solidFill>
                  <a:latin typeface="+mn-ea"/>
                  <a:sym typeface="Monotype Sorts" pitchFamily="2" charset="2"/>
                </a:rPr>
                <a:t>非</a:t>
              </a:r>
              <a:endParaRPr kumimoji="0" lang="en-US" altLang="ko-KR" sz="1050" b="1" dirty="0" smtClean="0">
                <a:solidFill>
                  <a:schemeClr val="bg1"/>
                </a:solidFill>
                <a:latin typeface="+mn-ea"/>
                <a:sym typeface="Monotype Sorts" pitchFamily="2" charset="2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dirty="0" smtClean="0">
                  <a:solidFill>
                    <a:schemeClr val="bg1"/>
                  </a:solidFill>
                  <a:latin typeface="+mn-ea"/>
                  <a:sym typeface="Monotype Sorts" pitchFamily="2" charset="2"/>
                </a:rPr>
                <a:t>기술</a:t>
              </a:r>
              <a:r>
                <a:rPr kumimoji="0" lang="ko-KR" altLang="en-US" sz="105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+mn-ea"/>
                  <a:sym typeface="Monotype Sorts" pitchFamily="2" charset="2"/>
                </a:rPr>
                <a:t>부문</a:t>
              </a:r>
              <a:endParaRPr kumimoji="0" lang="ko-KR" altLang="en-US" sz="105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+mn-ea"/>
                <a:sym typeface="Monotype Sorts" pitchFamily="2" charset="2"/>
              </a:endParaRPr>
            </a:p>
          </p:txBody>
        </p:sp>
        <p:sp>
          <p:nvSpPr>
            <p:cNvPr id="72" name="양쪽 모서리가 둥근 사각형 19"/>
            <p:cNvSpPr/>
            <p:nvPr/>
          </p:nvSpPr>
          <p:spPr bwMode="auto">
            <a:xfrm>
              <a:off x="452671" y="2097914"/>
              <a:ext cx="239477" cy="997789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vert="horz" lIns="0" tIns="0" rIns="0" bIns="0" anchor="ctr" anchorCtr="0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en-US"/>
              </a:defPPr>
              <a:lvl1pPr marL="0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595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9190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785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8380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976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7571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7166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6761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dirty="0" smtClean="0">
                  <a:solidFill>
                    <a:schemeClr val="bg1"/>
                  </a:solidFill>
                  <a:latin typeface="+mn-ea"/>
                  <a:sym typeface="Monotype Sorts" pitchFamily="2" charset="2"/>
                </a:rPr>
                <a:t>非</a:t>
              </a:r>
              <a:endParaRPr kumimoji="0" lang="en-US" altLang="ko-KR" sz="1000" b="1" dirty="0" smtClean="0">
                <a:solidFill>
                  <a:schemeClr val="bg1"/>
                </a:solidFill>
                <a:latin typeface="+mn-ea"/>
                <a:sym typeface="Monotype Sorts" pitchFamily="2" charset="2"/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dirty="0" smtClean="0">
                  <a:solidFill>
                    <a:schemeClr val="bg1"/>
                  </a:solidFill>
                  <a:latin typeface="+mn-ea"/>
                  <a:sym typeface="Monotype Sorts" pitchFamily="2" charset="2"/>
                </a:rPr>
                <a:t>기술</a:t>
              </a:r>
              <a:r>
                <a:rPr kumimoji="0" lang="ko-KR" altLang="en-US" sz="10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+mn-ea"/>
                  <a:sym typeface="Monotype Sorts" pitchFamily="2" charset="2"/>
                </a:rPr>
                <a:t> 부문</a:t>
              </a:r>
              <a:endParaRPr kumimoji="0" lang="ko-KR" altLang="en-US" sz="100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+mn-ea"/>
                <a:sym typeface="Monotype Sorts" pitchFamily="2" charset="2"/>
              </a:endParaRPr>
            </a:p>
          </p:txBody>
        </p:sp>
        <p:sp>
          <p:nvSpPr>
            <p:cNvPr id="73" name="양쪽 모서리가 둥근 사각형 19"/>
            <p:cNvSpPr/>
            <p:nvPr/>
          </p:nvSpPr>
          <p:spPr bwMode="auto">
            <a:xfrm>
              <a:off x="447704" y="3120013"/>
              <a:ext cx="239477" cy="732710"/>
            </a:xfrm>
            <a:prstGeom prst="roundRect">
              <a:avLst>
                <a:gd name="adj" fmla="val 50000"/>
              </a:avLst>
            </a:prstGeom>
            <a:solidFill>
              <a:schemeClr val="tx1">
                <a:lumMod val="50000"/>
                <a:lumOff val="50000"/>
              </a:schemeClr>
            </a:solidFill>
            <a:ln w="6350" cap="flat" cmpd="sng" algn="ctr">
              <a:noFill/>
              <a:prstDash val="solid"/>
            </a:ln>
            <a:effectLst/>
          </p:spPr>
          <p:txBody>
            <a:bodyPr vert="horz" lIns="0" tIns="0" rIns="0" bIns="0" anchor="ctr" anchorCtr="0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>
              <a:defPPr>
                <a:defRPr lang="en-US"/>
              </a:defPPr>
              <a:lvl1pPr marL="0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09595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019190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528785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38380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47976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057571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567166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076761" algn="l" defTabSz="509595" rtl="0" eaLnBrk="1" latinLnBrk="0" hangingPunct="1"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00" b="1" dirty="0" smtClean="0">
                  <a:solidFill>
                    <a:schemeClr val="bg1"/>
                  </a:solidFill>
                  <a:latin typeface="+mn-ea"/>
                  <a:sym typeface="Monotype Sorts" pitchFamily="2" charset="2"/>
                </a:rPr>
                <a:t>기술</a:t>
              </a:r>
              <a:r>
                <a:rPr kumimoji="0" lang="ko-KR" altLang="en-US" sz="1000" b="1" i="0" u="none" strike="noStrike" kern="1200" cap="none" spc="0" normalizeH="0" noProof="0" dirty="0" smtClean="0">
                  <a:solidFill>
                    <a:schemeClr val="bg1"/>
                  </a:solidFill>
                  <a:effectLst/>
                  <a:uLnTx/>
                  <a:uFillTx/>
                  <a:latin typeface="+mn-ea"/>
                  <a:sym typeface="Monotype Sorts" pitchFamily="2" charset="2"/>
                </a:rPr>
                <a:t> 부문</a:t>
              </a:r>
              <a:endParaRPr kumimoji="0" lang="ko-KR" altLang="en-US" sz="1000" b="1" i="0" u="none" strike="noStrike" kern="1200" cap="none" spc="0" normalizeH="0" baseline="0" noProof="0" dirty="0">
                <a:solidFill>
                  <a:schemeClr val="bg1"/>
                </a:solidFill>
                <a:effectLst/>
                <a:uLnTx/>
                <a:uFillTx/>
                <a:latin typeface="+mn-ea"/>
                <a:sym typeface="Monotype Sorts" pitchFamily="2" charset="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32690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1</a:t>
            </a:r>
            <a:r>
              <a:rPr lang="ko-KR" altLang="en-US" sz="2400" dirty="0">
                <a:latin typeface="+mn-ea"/>
                <a:ea typeface="+mn-ea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76250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</a:rPr>
              <a:t>연구의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배경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(2/8)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750" y="1196752"/>
            <a:ext cx="8064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공공부문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사업에 주력하는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SI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기업은 이익을 최대화하기 위해 가능한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/>
            </a:r>
            <a:b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많은 사업에 참여하여 수주기회를 획득하려고 노력한다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사업의 수주를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위해서는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제안작업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타당성검토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제안서작성 등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필수적이고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제안작업에 투입할 수 있는 인력자원은 기업마다 한정되어 있으므로 하나의 기업이 공고된 모든 사업에 대해 제안작업을 할 수 없다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따라서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공공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시장에서 주로 경쟁하는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SI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기업에 있어서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다수의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 중에서 </a:t>
            </a:r>
            <a:r>
              <a:rPr kumimoji="0" lang="ko-KR" altLang="en-US" b="1" kern="0" dirty="0">
                <a:solidFill>
                  <a:srgbClr val="0000FF"/>
                </a:solidFill>
                <a:latin typeface="+mn-ea"/>
                <a:ea typeface="+mn-ea"/>
              </a:rPr>
              <a:t>최대의 이익을 내는 사업들의 조합을 선택하는 것은 매우 중요한 의사결정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이며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 결정으로 인해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제안작업이 수행되고 기업의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기대수익이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예측된다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7144"/>
            <a:ext cx="9161958" cy="6865144"/>
          </a:xfrm>
          <a:prstGeom prst="rect">
            <a:avLst/>
          </a:prstGeom>
          <a:solidFill>
            <a:srgbClr val="000000">
              <a:alpha val="76078"/>
            </a:srgbClr>
          </a:soli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/>
            </a:sp3d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1520" y="-27384"/>
            <a:ext cx="8640960" cy="6336704"/>
            <a:chOff x="3091325" y="861614"/>
            <a:chExt cx="8020772" cy="5684329"/>
          </a:xfrm>
        </p:grpSpPr>
        <p:sp>
          <p:nvSpPr>
            <p:cNvPr id="7" name="직사각형 6"/>
            <p:cNvSpPr/>
            <p:nvPr/>
          </p:nvSpPr>
          <p:spPr>
            <a:xfrm>
              <a:off x="3091325" y="1566258"/>
              <a:ext cx="8020772" cy="49796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66B3"/>
              </a:solidFill>
            </a:ln>
            <a:effectLst>
              <a:outerShdw blurRad="50800" dist="38100" dir="2700000" algn="tl" rotWithShape="0">
                <a:prstClr val="black">
                  <a:alpha val="7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44000"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080473" y="861614"/>
              <a:ext cx="6042477" cy="1021719"/>
              <a:chOff x="3664751" y="1261531"/>
              <a:chExt cx="6471866" cy="1094324"/>
            </a:xfrm>
          </p:grpSpPr>
          <p:pic>
            <p:nvPicPr>
              <p:cNvPr id="10" name="Picture 7" descr="C:\Users\이혜진\Desktop\그림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0519" y="1261531"/>
                <a:ext cx="286098" cy="109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7" descr="C:\Users\이혜진\Desktop\그림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4751" y="1261531"/>
                <a:ext cx="286098" cy="109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Content Placeholder 1"/>
          <p:cNvSpPr txBox="1">
            <a:spLocks/>
          </p:cNvSpPr>
          <p:nvPr/>
        </p:nvSpPr>
        <p:spPr bwMode="auto">
          <a:xfrm>
            <a:off x="2411760" y="836712"/>
            <a:ext cx="43924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보조장표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2-6 :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제안 프로세스 설명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23FA44-F1E2-4C7C-9352-84FE059494CC}"/>
              </a:ext>
            </a:extLst>
          </p:cNvPr>
          <p:cNvCxnSpPr>
            <a:cxnSpLocks/>
            <a:stCxn id="42" idx="3"/>
            <a:endCxn id="34" idx="1"/>
          </p:cNvCxnSpPr>
          <p:nvPr/>
        </p:nvCxnSpPr>
        <p:spPr>
          <a:xfrm>
            <a:off x="1769067" y="1628800"/>
            <a:ext cx="5643845" cy="0"/>
          </a:xfrm>
          <a:prstGeom prst="line">
            <a:avLst/>
          </a:prstGeom>
          <a:noFill/>
          <a:ln w="28575" cap="flat" cmpd="sng" algn="ctr">
            <a:solidFill>
              <a:srgbClr val="7C8BA4"/>
            </a:solidFill>
            <a:prstDash val="solid"/>
            <a:tailEnd type="stealth" w="lg" len="lg"/>
          </a:ln>
          <a:effectLst/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4254295" y="1412776"/>
            <a:ext cx="783546" cy="432048"/>
            <a:chOff x="3901265" y="3584819"/>
            <a:chExt cx="1316738" cy="131673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전략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수립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3165708" y="1412776"/>
            <a:ext cx="783546" cy="432048"/>
            <a:chOff x="3901265" y="3584819"/>
            <a:chExt cx="1316738" cy="13167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RFP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분석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7412911" y="1412776"/>
            <a:ext cx="678525" cy="432048"/>
            <a:chOff x="3901265" y="3584819"/>
            <a:chExt cx="1316738" cy="13167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PT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5340461" y="1412776"/>
            <a:ext cx="783546" cy="432048"/>
            <a:chOff x="3901265" y="3584819"/>
            <a:chExt cx="1316738" cy="131673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제안서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899592" y="1412776"/>
            <a:ext cx="869475" cy="432048"/>
            <a:chOff x="3901265" y="3584819"/>
            <a:chExt cx="1316738" cy="131673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후보사업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정리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6429196" y="1412776"/>
            <a:ext cx="678525" cy="432048"/>
            <a:chOff x="3901265" y="3584819"/>
            <a:chExt cx="1316738" cy="131673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rgbClr val="FFFF0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/>
              <a:r>
                <a:rPr lang="ko-KR" altLang="en-US" sz="1200" b="1" dirty="0">
                  <a:solidFill>
                    <a:srgbClr val="0000FF"/>
                  </a:solidFill>
                </a:rPr>
                <a:t>제출</a:t>
              </a:r>
              <a:r>
                <a:rPr lang="en-US" altLang="ko-KR" sz="1200" b="1" dirty="0">
                  <a:solidFill>
                    <a:srgbClr val="0000FF"/>
                  </a:solidFill>
                </a:rPr>
                <a:t/>
              </a:r>
              <a:br>
                <a:rPr lang="en-US" altLang="ko-KR" sz="1200" b="1" dirty="0">
                  <a:solidFill>
                    <a:srgbClr val="0000FF"/>
                  </a:solidFill>
                </a:rPr>
              </a:br>
              <a:r>
                <a:rPr lang="en-US" altLang="ko-KR" sz="1200" b="1" dirty="0" smtClean="0">
                  <a:solidFill>
                    <a:srgbClr val="0000FF"/>
                  </a:solidFill>
                </a:rPr>
                <a:t>/</a:t>
              </a:r>
              <a:r>
                <a:rPr lang="ko-KR" altLang="en-US" sz="1200" b="1" dirty="0" smtClean="0">
                  <a:solidFill>
                    <a:srgbClr val="0000FF"/>
                  </a:solidFill>
                </a:rPr>
                <a:t>투찰</a:t>
              </a:r>
              <a:endParaRPr lang="en-US" altLang="ko-KR" sz="1200" b="1" dirty="0">
                <a:solidFill>
                  <a:srgbClr val="0000FF"/>
                </a:solidFill>
              </a:endParaRPr>
            </a:p>
          </p:txBody>
        </p:sp>
      </p:grpSp>
      <p:sp>
        <p:nvSpPr>
          <p:cNvPr id="49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207505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0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085" y="1211445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980" y="1213686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2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295" y="1215332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3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87" y="1215331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4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433" y="1215971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5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611" y="1219623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584200" y="1828121"/>
            <a:ext cx="7899400" cy="263144"/>
          </a:xfrm>
          <a:custGeom>
            <a:avLst/>
            <a:gdLst>
              <a:gd name="connsiteX0" fmla="*/ 321733 w 7899400"/>
              <a:gd name="connsiteY0" fmla="*/ 0 h 262467"/>
              <a:gd name="connsiteX1" fmla="*/ 0 w 7899400"/>
              <a:gd name="connsiteY1" fmla="*/ 262467 h 262467"/>
              <a:gd name="connsiteX2" fmla="*/ 7899400 w 7899400"/>
              <a:gd name="connsiteY2" fmla="*/ 262467 h 262467"/>
              <a:gd name="connsiteX3" fmla="*/ 1143000 w 7899400"/>
              <a:gd name="connsiteY3" fmla="*/ 16933 h 262467"/>
              <a:gd name="connsiteX4" fmla="*/ 321733 w 7899400"/>
              <a:gd name="connsiteY4" fmla="*/ 0 h 262467"/>
              <a:gd name="connsiteX0" fmla="*/ 321733 w 7899400"/>
              <a:gd name="connsiteY0" fmla="*/ 0 h 262467"/>
              <a:gd name="connsiteX1" fmla="*/ 0 w 7899400"/>
              <a:gd name="connsiteY1" fmla="*/ 262467 h 262467"/>
              <a:gd name="connsiteX2" fmla="*/ 7899400 w 7899400"/>
              <a:gd name="connsiteY2" fmla="*/ 262467 h 262467"/>
              <a:gd name="connsiteX3" fmla="*/ 3251200 w 7899400"/>
              <a:gd name="connsiteY3" fmla="*/ 42333 h 262467"/>
              <a:gd name="connsiteX4" fmla="*/ 321733 w 7899400"/>
              <a:gd name="connsiteY4" fmla="*/ 0 h 262467"/>
              <a:gd name="connsiteX0" fmla="*/ 1524000 w 7899400"/>
              <a:gd name="connsiteY0" fmla="*/ 0 h 245533"/>
              <a:gd name="connsiteX1" fmla="*/ 0 w 7899400"/>
              <a:gd name="connsiteY1" fmla="*/ 245533 h 245533"/>
              <a:gd name="connsiteX2" fmla="*/ 7899400 w 7899400"/>
              <a:gd name="connsiteY2" fmla="*/ 245533 h 245533"/>
              <a:gd name="connsiteX3" fmla="*/ 3251200 w 7899400"/>
              <a:gd name="connsiteY3" fmla="*/ 25399 h 245533"/>
              <a:gd name="connsiteX4" fmla="*/ 1524000 w 7899400"/>
              <a:gd name="connsiteY4" fmla="*/ 0 h 245533"/>
              <a:gd name="connsiteX0" fmla="*/ 1524000 w 7899400"/>
              <a:gd name="connsiteY0" fmla="*/ 0 h 245533"/>
              <a:gd name="connsiteX1" fmla="*/ 0 w 7899400"/>
              <a:gd name="connsiteY1" fmla="*/ 245533 h 245533"/>
              <a:gd name="connsiteX2" fmla="*/ 7899400 w 7899400"/>
              <a:gd name="connsiteY2" fmla="*/ 245533 h 245533"/>
              <a:gd name="connsiteX3" fmla="*/ 2252134 w 7899400"/>
              <a:gd name="connsiteY3" fmla="*/ 8465 h 245533"/>
              <a:gd name="connsiteX4" fmla="*/ 1524000 w 7899400"/>
              <a:gd name="connsiteY4" fmla="*/ 0 h 245533"/>
              <a:gd name="connsiteX0" fmla="*/ 1524000 w 7899400"/>
              <a:gd name="connsiteY0" fmla="*/ 1 h 245534"/>
              <a:gd name="connsiteX1" fmla="*/ 0 w 7899400"/>
              <a:gd name="connsiteY1" fmla="*/ 245534 h 245534"/>
              <a:gd name="connsiteX2" fmla="*/ 7899400 w 7899400"/>
              <a:gd name="connsiteY2" fmla="*/ 245534 h 245534"/>
              <a:gd name="connsiteX3" fmla="*/ 2260600 w 7899400"/>
              <a:gd name="connsiteY3" fmla="*/ 0 h 245534"/>
              <a:gd name="connsiteX4" fmla="*/ 1524000 w 7899400"/>
              <a:gd name="connsiteY4" fmla="*/ 1 h 245534"/>
              <a:gd name="connsiteX0" fmla="*/ 1524000 w 7899400"/>
              <a:gd name="connsiteY0" fmla="*/ 15052 h 260585"/>
              <a:gd name="connsiteX1" fmla="*/ 0 w 7899400"/>
              <a:gd name="connsiteY1" fmla="*/ 260585 h 260585"/>
              <a:gd name="connsiteX2" fmla="*/ 7899400 w 7899400"/>
              <a:gd name="connsiteY2" fmla="*/ 260585 h 260585"/>
              <a:gd name="connsiteX3" fmla="*/ 2260600 w 7899400"/>
              <a:gd name="connsiteY3" fmla="*/ 15051 h 260585"/>
              <a:gd name="connsiteX4" fmla="*/ 1524000 w 7899400"/>
              <a:gd name="connsiteY4" fmla="*/ 15052 h 260585"/>
              <a:gd name="connsiteX0" fmla="*/ 1524000 w 7899400"/>
              <a:gd name="connsiteY0" fmla="*/ 15052 h 260585"/>
              <a:gd name="connsiteX1" fmla="*/ 0 w 7899400"/>
              <a:gd name="connsiteY1" fmla="*/ 260585 h 260585"/>
              <a:gd name="connsiteX2" fmla="*/ 7899400 w 7899400"/>
              <a:gd name="connsiteY2" fmla="*/ 260585 h 260585"/>
              <a:gd name="connsiteX3" fmla="*/ 3361266 w 7899400"/>
              <a:gd name="connsiteY3" fmla="*/ 15051 h 260585"/>
              <a:gd name="connsiteX4" fmla="*/ 1524000 w 7899400"/>
              <a:gd name="connsiteY4" fmla="*/ 15052 h 260585"/>
              <a:gd name="connsiteX0" fmla="*/ 2582333 w 7899400"/>
              <a:gd name="connsiteY0" fmla="*/ 9145 h 263144"/>
              <a:gd name="connsiteX1" fmla="*/ 0 w 7899400"/>
              <a:gd name="connsiteY1" fmla="*/ 263144 h 263144"/>
              <a:gd name="connsiteX2" fmla="*/ 7899400 w 7899400"/>
              <a:gd name="connsiteY2" fmla="*/ 263144 h 263144"/>
              <a:gd name="connsiteX3" fmla="*/ 3361266 w 7899400"/>
              <a:gd name="connsiteY3" fmla="*/ 17610 h 263144"/>
              <a:gd name="connsiteX4" fmla="*/ 2582333 w 7899400"/>
              <a:gd name="connsiteY4" fmla="*/ 9145 h 263144"/>
              <a:gd name="connsiteX0" fmla="*/ 2582333 w 7899400"/>
              <a:gd name="connsiteY0" fmla="*/ 15052 h 269051"/>
              <a:gd name="connsiteX1" fmla="*/ 0 w 7899400"/>
              <a:gd name="connsiteY1" fmla="*/ 269051 h 269051"/>
              <a:gd name="connsiteX2" fmla="*/ 7899400 w 7899400"/>
              <a:gd name="connsiteY2" fmla="*/ 269051 h 269051"/>
              <a:gd name="connsiteX3" fmla="*/ 4436532 w 7899400"/>
              <a:gd name="connsiteY3" fmla="*/ 15051 h 269051"/>
              <a:gd name="connsiteX4" fmla="*/ 2582333 w 7899400"/>
              <a:gd name="connsiteY4" fmla="*/ 15052 h 269051"/>
              <a:gd name="connsiteX0" fmla="*/ 3657599 w 7899400"/>
              <a:gd name="connsiteY0" fmla="*/ 9144 h 271610"/>
              <a:gd name="connsiteX1" fmla="*/ 0 w 7899400"/>
              <a:gd name="connsiteY1" fmla="*/ 271610 h 271610"/>
              <a:gd name="connsiteX2" fmla="*/ 7899400 w 7899400"/>
              <a:gd name="connsiteY2" fmla="*/ 271610 h 271610"/>
              <a:gd name="connsiteX3" fmla="*/ 4436532 w 7899400"/>
              <a:gd name="connsiteY3" fmla="*/ 17610 h 271610"/>
              <a:gd name="connsiteX4" fmla="*/ 3657599 w 7899400"/>
              <a:gd name="connsiteY4" fmla="*/ 9144 h 271610"/>
              <a:gd name="connsiteX0" fmla="*/ 3657599 w 7899400"/>
              <a:gd name="connsiteY0" fmla="*/ 4234 h 266700"/>
              <a:gd name="connsiteX1" fmla="*/ 0 w 7899400"/>
              <a:gd name="connsiteY1" fmla="*/ 266700 h 266700"/>
              <a:gd name="connsiteX2" fmla="*/ 7899400 w 7899400"/>
              <a:gd name="connsiteY2" fmla="*/ 266700 h 266700"/>
              <a:gd name="connsiteX3" fmla="*/ 5545665 w 7899400"/>
              <a:gd name="connsiteY3" fmla="*/ 21167 h 266700"/>
              <a:gd name="connsiteX4" fmla="*/ 3657599 w 7899400"/>
              <a:gd name="connsiteY4" fmla="*/ 4234 h 266700"/>
              <a:gd name="connsiteX0" fmla="*/ 4783666 w 7899400"/>
              <a:gd name="connsiteY0" fmla="*/ 9145 h 263144"/>
              <a:gd name="connsiteX1" fmla="*/ 0 w 7899400"/>
              <a:gd name="connsiteY1" fmla="*/ 263144 h 263144"/>
              <a:gd name="connsiteX2" fmla="*/ 7899400 w 7899400"/>
              <a:gd name="connsiteY2" fmla="*/ 263144 h 263144"/>
              <a:gd name="connsiteX3" fmla="*/ 5545665 w 7899400"/>
              <a:gd name="connsiteY3" fmla="*/ 17611 h 263144"/>
              <a:gd name="connsiteX4" fmla="*/ 4783666 w 7899400"/>
              <a:gd name="connsiteY4" fmla="*/ 9145 h 263144"/>
              <a:gd name="connsiteX0" fmla="*/ 4783666 w 7899400"/>
              <a:gd name="connsiteY0" fmla="*/ 9145 h 263144"/>
              <a:gd name="connsiteX1" fmla="*/ 0 w 7899400"/>
              <a:gd name="connsiteY1" fmla="*/ 263144 h 263144"/>
              <a:gd name="connsiteX2" fmla="*/ 7899400 w 7899400"/>
              <a:gd name="connsiteY2" fmla="*/ 263144 h 263144"/>
              <a:gd name="connsiteX3" fmla="*/ 6527798 w 7899400"/>
              <a:gd name="connsiteY3" fmla="*/ 17611 h 263144"/>
              <a:gd name="connsiteX4" fmla="*/ 4783666 w 7899400"/>
              <a:gd name="connsiteY4" fmla="*/ 9145 h 263144"/>
              <a:gd name="connsiteX0" fmla="*/ 5867400 w 7899400"/>
              <a:gd name="connsiteY0" fmla="*/ 9145 h 263144"/>
              <a:gd name="connsiteX1" fmla="*/ 0 w 7899400"/>
              <a:gd name="connsiteY1" fmla="*/ 263144 h 263144"/>
              <a:gd name="connsiteX2" fmla="*/ 7899400 w 7899400"/>
              <a:gd name="connsiteY2" fmla="*/ 263144 h 263144"/>
              <a:gd name="connsiteX3" fmla="*/ 6527798 w 7899400"/>
              <a:gd name="connsiteY3" fmla="*/ 17611 h 263144"/>
              <a:gd name="connsiteX4" fmla="*/ 5867400 w 7899400"/>
              <a:gd name="connsiteY4" fmla="*/ 9145 h 2631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9400" h="263144">
                <a:moveTo>
                  <a:pt x="5867400" y="9145"/>
                </a:moveTo>
                <a:lnTo>
                  <a:pt x="0" y="263144"/>
                </a:lnTo>
                <a:lnTo>
                  <a:pt x="7899400" y="263144"/>
                </a:lnTo>
                <a:lnTo>
                  <a:pt x="6527798" y="17611"/>
                </a:lnTo>
                <a:cubicBezTo>
                  <a:pt x="6527798" y="-16256"/>
                  <a:pt x="6112933" y="9145"/>
                  <a:pt x="5867400" y="9145"/>
                </a:cubicBez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 smtClean="0"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8461" y="2098988"/>
            <a:ext cx="7913606" cy="4061296"/>
          </a:xfrm>
          <a:prstGeom prst="rect">
            <a:avLst/>
          </a:prstGeom>
          <a:noFill/>
          <a:ln w="25400" algn="ctr">
            <a:solidFill>
              <a:srgbClr val="40A4E8"/>
            </a:solidFill>
            <a:round/>
            <a:headEnd/>
            <a:tailEnd/>
          </a:ln>
        </p:spPr>
        <p:txBody>
          <a:bodyPr wrap="square" lIns="108000" rIns="0" anchor="ctr"/>
          <a:lstStyle/>
          <a:p>
            <a:pPr latinLnBrk="0">
              <a:lnSpc>
                <a:spcPct val="90000"/>
              </a:lnSpc>
              <a:defRPr/>
            </a:pPr>
            <a:endParaRPr lang="en-US" altLang="ko-KR" sz="12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2072085" y="1411614"/>
            <a:ext cx="783546" cy="432048"/>
            <a:chOff x="3901265" y="3584819"/>
            <a:chExt cx="1316738" cy="131673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타당성</a:t>
              </a: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검토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392801" y="4135422"/>
            <a:ext cx="135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제안</a:t>
            </a:r>
            <a:r>
              <a:rPr kumimoji="0" lang="ko-KR" altLang="en-US" sz="1200" b="1" kern="0" dirty="0">
                <a:solidFill>
                  <a:srgbClr val="0000FF"/>
                </a:solidFill>
                <a:latin typeface="+mn-ea"/>
                <a:ea typeface="+mn-ea"/>
              </a:rPr>
              <a:t>서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kumimoji="0" lang="en-US" altLang="ko-KR" sz="1200" b="1" kern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64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278680"/>
            <a:ext cx="2996562" cy="1850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5539" y="2213345"/>
            <a:ext cx="2244364" cy="2511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5985539" y="4750848"/>
            <a:ext cx="21942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가격 전자 투찰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나라장터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kumimoji="0" lang="en-US" altLang="ko-KR" sz="1200" b="1" kern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5708" y="3406024"/>
            <a:ext cx="2174754" cy="21868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3691910" y="5592833"/>
            <a:ext cx="135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제안서 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Box)</a:t>
            </a:r>
            <a:endParaRPr kumimoji="0" lang="en-US" altLang="ko-KR" sz="1200" b="1" kern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5868144" y="5085184"/>
            <a:ext cx="2469344" cy="926225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40A4E8"/>
            </a:solidFill>
            <a:round/>
            <a:headEnd/>
            <a:tailEnd/>
          </a:ln>
        </p:spPr>
        <p:txBody>
          <a:bodyPr wrap="square" lIns="108000" rIns="0" anchor="ctr"/>
          <a:lstStyle/>
          <a:p>
            <a:pPr marL="171450" indent="-171450" latinLnBrk="0">
              <a:lnSpc>
                <a:spcPts val="1500"/>
              </a:lnSpc>
              <a:buFont typeface="Arial" pitchFamily="34" charset="0"/>
              <a:buChar char="•"/>
              <a:defRPr/>
            </a:pPr>
            <a:r>
              <a:rPr lang="ko-KR" altLang="en-US" sz="12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제안서 평가 기준</a:t>
            </a:r>
            <a:r>
              <a:rPr lang="en-US" altLang="ko-KR" sz="12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2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kumimoji="0" lang="ko-KR" altLang="en-US" sz="1200" b="1" kern="0" dirty="0">
                <a:solidFill>
                  <a:srgbClr val="0000FF"/>
                </a:solidFill>
                <a:latin typeface="+mn-ea"/>
                <a:ea typeface="+mn-ea"/>
              </a:rPr>
              <a:t>가격 </a:t>
            </a:r>
            <a:r>
              <a:rPr kumimoji="0" lang="en-US" altLang="ko-KR" sz="1200" b="1" kern="0" dirty="0">
                <a:solidFill>
                  <a:srgbClr val="0000FF"/>
                </a:solidFill>
                <a:latin typeface="+mn-ea"/>
                <a:ea typeface="+mn-ea"/>
              </a:rPr>
              <a:t>: </a:t>
            </a:r>
            <a:r>
              <a:rPr kumimoji="0" lang="ko-KR" altLang="en-US" sz="1200" b="1" kern="0" dirty="0">
                <a:solidFill>
                  <a:srgbClr val="0000FF"/>
                </a:solidFill>
                <a:latin typeface="+mn-ea"/>
                <a:ea typeface="+mn-ea"/>
              </a:rPr>
              <a:t>기술 </a:t>
            </a:r>
            <a:r>
              <a:rPr kumimoji="0" lang="en-US" altLang="ko-KR" sz="1200" b="1" kern="0" dirty="0">
                <a:solidFill>
                  <a:srgbClr val="0000FF"/>
                </a:solidFill>
                <a:latin typeface="+mn-ea"/>
                <a:ea typeface="+mn-ea"/>
              </a:rPr>
              <a:t>= 10 : 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90</a:t>
            </a:r>
          </a:p>
          <a:p>
            <a:pPr marL="171450" indent="-171450" latinLnBrk="0">
              <a:lnSpc>
                <a:spcPts val="1500"/>
              </a:lnSpc>
              <a:buFont typeface="Arial" pitchFamily="34" charset="0"/>
              <a:buChar char="•"/>
              <a:defRPr/>
            </a:pPr>
            <a:r>
              <a:rPr lang="ko-KR" altLang="en-US" sz="12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가장 낮은 가격으로 투찰한 </a:t>
            </a:r>
            <a:r>
              <a:rPr lang="en-US" altLang="ko-KR" sz="12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2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</a:br>
            <a:r>
              <a:rPr lang="ko-KR" altLang="en-US" sz="12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업체가 </a:t>
            </a:r>
            <a:r>
              <a:rPr lang="en-US" altLang="ko-KR" sz="12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</a:t>
            </a:r>
            <a:r>
              <a:rPr lang="ko-KR" altLang="en-US" sz="12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점 획득</a:t>
            </a:r>
            <a:endParaRPr lang="en-US" altLang="ko-KR" sz="1200" b="1" spc="-3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71" name="그룹 70"/>
          <p:cNvGrpSpPr/>
          <p:nvPr/>
        </p:nvGrpSpPr>
        <p:grpSpPr>
          <a:xfrm>
            <a:off x="5455586" y="3469244"/>
            <a:ext cx="349480" cy="374241"/>
            <a:chOff x="7648240" y="5074915"/>
            <a:chExt cx="246385" cy="246385"/>
          </a:xfrm>
        </p:grpSpPr>
        <p:sp>
          <p:nvSpPr>
            <p:cNvPr id="72" name="타원 71"/>
            <p:cNvSpPr/>
            <p:nvPr/>
          </p:nvSpPr>
          <p:spPr>
            <a:xfrm>
              <a:off x="7648240" y="5074915"/>
              <a:ext cx="246385" cy="246385"/>
            </a:xfrm>
            <a:prstGeom prst="ellipse">
              <a:avLst/>
            </a:prstGeom>
            <a:solidFill>
              <a:srgbClr val="FF33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  <p:sp>
          <p:nvSpPr>
            <p:cNvPr id="73" name="십자형 72"/>
            <p:cNvSpPr/>
            <p:nvPr/>
          </p:nvSpPr>
          <p:spPr>
            <a:xfrm>
              <a:off x="7694134" y="5120809"/>
              <a:ext cx="154596" cy="154596"/>
            </a:xfrm>
            <a:prstGeom prst="plus">
              <a:avLst>
                <a:gd name="adj" fmla="val 3846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2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1</a:t>
            </a:r>
            <a:r>
              <a:rPr lang="ko-KR" altLang="en-US" sz="2400" dirty="0">
                <a:latin typeface="+mn-ea"/>
                <a:ea typeface="+mn-ea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76250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</a:rPr>
              <a:t>연구의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배경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(2/8)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750" y="1196752"/>
            <a:ext cx="8064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공공부문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사업에 주력하는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SI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기업은 이익을 최대화하기 위해 가능한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/>
            </a:r>
            <a:b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많은 사업에 참여하여 수주기회를 획득하려고 노력한다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사업의 수주를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위해서는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제안작업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타당성검토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제안서작성 등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필수적이고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제안작업에 투입할 수 있는 인력자원은 기업마다 한정되어 있으므로 하나의 기업이 공고된 모든 사업에 대해 제안작업을 할 수 없다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따라서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공공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시장에서 주로 경쟁하는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SI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기업에 있어서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다수의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 중에서 </a:t>
            </a:r>
            <a:r>
              <a:rPr kumimoji="0" lang="ko-KR" altLang="en-US" b="1" kern="0" dirty="0">
                <a:solidFill>
                  <a:srgbClr val="0000FF"/>
                </a:solidFill>
                <a:latin typeface="+mn-ea"/>
                <a:ea typeface="+mn-ea"/>
              </a:rPr>
              <a:t>최대의 이익을 내는 사업들의 조합을 선택하는 것은 매우 중요한 의사결정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이며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 결정으로 인해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제안작업이 수행되고 기업의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기대수익이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예측된다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7144"/>
            <a:ext cx="9161958" cy="6865144"/>
          </a:xfrm>
          <a:prstGeom prst="rect">
            <a:avLst/>
          </a:prstGeom>
          <a:solidFill>
            <a:srgbClr val="000000">
              <a:alpha val="76078"/>
            </a:srgbClr>
          </a:soli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/>
            </a:sp3d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1520" y="-27384"/>
            <a:ext cx="8640960" cy="6336704"/>
            <a:chOff x="3091325" y="861614"/>
            <a:chExt cx="8020772" cy="5684329"/>
          </a:xfrm>
        </p:grpSpPr>
        <p:sp>
          <p:nvSpPr>
            <p:cNvPr id="7" name="직사각형 6"/>
            <p:cNvSpPr/>
            <p:nvPr/>
          </p:nvSpPr>
          <p:spPr>
            <a:xfrm>
              <a:off x="3091325" y="1566258"/>
              <a:ext cx="8020772" cy="49796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66B3"/>
              </a:solidFill>
            </a:ln>
            <a:effectLst>
              <a:outerShdw blurRad="50800" dist="38100" dir="2700000" algn="tl" rotWithShape="0">
                <a:prstClr val="black">
                  <a:alpha val="7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44000"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080473" y="861614"/>
              <a:ext cx="6042477" cy="1021719"/>
              <a:chOff x="3664751" y="1261531"/>
              <a:chExt cx="6471866" cy="1094324"/>
            </a:xfrm>
          </p:grpSpPr>
          <p:pic>
            <p:nvPicPr>
              <p:cNvPr id="10" name="Picture 7" descr="C:\Users\이혜진\Desktop\그림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0519" y="1261531"/>
                <a:ext cx="286098" cy="109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7" descr="C:\Users\이혜진\Desktop\그림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4751" y="1261531"/>
                <a:ext cx="286098" cy="109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7" name="Content Placeholder 1"/>
          <p:cNvSpPr txBox="1">
            <a:spLocks/>
          </p:cNvSpPr>
          <p:nvPr/>
        </p:nvSpPr>
        <p:spPr bwMode="auto">
          <a:xfrm>
            <a:off x="2411760" y="836712"/>
            <a:ext cx="43924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보조장표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2-7 :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제안 프로세스 설명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23FA44-F1E2-4C7C-9352-84FE059494CC}"/>
              </a:ext>
            </a:extLst>
          </p:cNvPr>
          <p:cNvCxnSpPr>
            <a:cxnSpLocks/>
            <a:stCxn id="42" idx="3"/>
            <a:endCxn id="34" idx="1"/>
          </p:cNvCxnSpPr>
          <p:nvPr/>
        </p:nvCxnSpPr>
        <p:spPr>
          <a:xfrm>
            <a:off x="1769067" y="1628800"/>
            <a:ext cx="5643845" cy="0"/>
          </a:xfrm>
          <a:prstGeom prst="line">
            <a:avLst/>
          </a:prstGeom>
          <a:noFill/>
          <a:ln w="28575" cap="flat" cmpd="sng" algn="ctr">
            <a:solidFill>
              <a:srgbClr val="7C8BA4"/>
            </a:solidFill>
            <a:prstDash val="solid"/>
            <a:tailEnd type="stealth" w="lg" len="lg"/>
          </a:ln>
          <a:effectLst/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4254295" y="1412776"/>
            <a:ext cx="783546" cy="432048"/>
            <a:chOff x="3901265" y="3584819"/>
            <a:chExt cx="1316738" cy="131673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전략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수립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3165708" y="1412776"/>
            <a:ext cx="783546" cy="432048"/>
            <a:chOff x="3901265" y="3584819"/>
            <a:chExt cx="1316738" cy="13167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RFP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분석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7412911" y="1412776"/>
            <a:ext cx="678525" cy="432048"/>
            <a:chOff x="3901265" y="3584819"/>
            <a:chExt cx="1316738" cy="13167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rgbClr val="FFFF0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b="1" dirty="0">
                  <a:solidFill>
                    <a:srgbClr val="0000FF"/>
                  </a:solidFill>
                </a:rPr>
                <a:t>PT</a:t>
              </a:r>
              <a:endParaRPr lang="ko-KR" altLang="en-US" sz="12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5340461" y="1412776"/>
            <a:ext cx="783546" cy="432048"/>
            <a:chOff x="3901265" y="3584819"/>
            <a:chExt cx="1316738" cy="131673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제안서</a:t>
              </a: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899592" y="1412776"/>
            <a:ext cx="869475" cy="432048"/>
            <a:chOff x="3901265" y="3584819"/>
            <a:chExt cx="1316738" cy="131673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후보사업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정리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6429196" y="1412776"/>
            <a:ext cx="678525" cy="432048"/>
            <a:chOff x="3901265" y="3584819"/>
            <a:chExt cx="1316738" cy="131673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제출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투찰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9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207505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0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085" y="1211445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980" y="1213686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2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295" y="1215332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3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87" y="1215331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4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433" y="1215971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5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611" y="1219623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584200" y="1822213"/>
            <a:ext cx="7899400" cy="269051"/>
          </a:xfrm>
          <a:custGeom>
            <a:avLst/>
            <a:gdLst>
              <a:gd name="connsiteX0" fmla="*/ 321733 w 7899400"/>
              <a:gd name="connsiteY0" fmla="*/ 0 h 262467"/>
              <a:gd name="connsiteX1" fmla="*/ 0 w 7899400"/>
              <a:gd name="connsiteY1" fmla="*/ 262467 h 262467"/>
              <a:gd name="connsiteX2" fmla="*/ 7899400 w 7899400"/>
              <a:gd name="connsiteY2" fmla="*/ 262467 h 262467"/>
              <a:gd name="connsiteX3" fmla="*/ 1143000 w 7899400"/>
              <a:gd name="connsiteY3" fmla="*/ 16933 h 262467"/>
              <a:gd name="connsiteX4" fmla="*/ 321733 w 7899400"/>
              <a:gd name="connsiteY4" fmla="*/ 0 h 262467"/>
              <a:gd name="connsiteX0" fmla="*/ 321733 w 7899400"/>
              <a:gd name="connsiteY0" fmla="*/ 0 h 262467"/>
              <a:gd name="connsiteX1" fmla="*/ 0 w 7899400"/>
              <a:gd name="connsiteY1" fmla="*/ 262467 h 262467"/>
              <a:gd name="connsiteX2" fmla="*/ 7899400 w 7899400"/>
              <a:gd name="connsiteY2" fmla="*/ 262467 h 262467"/>
              <a:gd name="connsiteX3" fmla="*/ 3251200 w 7899400"/>
              <a:gd name="connsiteY3" fmla="*/ 42333 h 262467"/>
              <a:gd name="connsiteX4" fmla="*/ 321733 w 7899400"/>
              <a:gd name="connsiteY4" fmla="*/ 0 h 262467"/>
              <a:gd name="connsiteX0" fmla="*/ 1524000 w 7899400"/>
              <a:gd name="connsiteY0" fmla="*/ 0 h 245533"/>
              <a:gd name="connsiteX1" fmla="*/ 0 w 7899400"/>
              <a:gd name="connsiteY1" fmla="*/ 245533 h 245533"/>
              <a:gd name="connsiteX2" fmla="*/ 7899400 w 7899400"/>
              <a:gd name="connsiteY2" fmla="*/ 245533 h 245533"/>
              <a:gd name="connsiteX3" fmla="*/ 3251200 w 7899400"/>
              <a:gd name="connsiteY3" fmla="*/ 25399 h 245533"/>
              <a:gd name="connsiteX4" fmla="*/ 1524000 w 7899400"/>
              <a:gd name="connsiteY4" fmla="*/ 0 h 245533"/>
              <a:gd name="connsiteX0" fmla="*/ 1524000 w 7899400"/>
              <a:gd name="connsiteY0" fmla="*/ 0 h 245533"/>
              <a:gd name="connsiteX1" fmla="*/ 0 w 7899400"/>
              <a:gd name="connsiteY1" fmla="*/ 245533 h 245533"/>
              <a:gd name="connsiteX2" fmla="*/ 7899400 w 7899400"/>
              <a:gd name="connsiteY2" fmla="*/ 245533 h 245533"/>
              <a:gd name="connsiteX3" fmla="*/ 2252134 w 7899400"/>
              <a:gd name="connsiteY3" fmla="*/ 8465 h 245533"/>
              <a:gd name="connsiteX4" fmla="*/ 1524000 w 7899400"/>
              <a:gd name="connsiteY4" fmla="*/ 0 h 245533"/>
              <a:gd name="connsiteX0" fmla="*/ 1524000 w 7899400"/>
              <a:gd name="connsiteY0" fmla="*/ 1 h 245534"/>
              <a:gd name="connsiteX1" fmla="*/ 0 w 7899400"/>
              <a:gd name="connsiteY1" fmla="*/ 245534 h 245534"/>
              <a:gd name="connsiteX2" fmla="*/ 7899400 w 7899400"/>
              <a:gd name="connsiteY2" fmla="*/ 245534 h 245534"/>
              <a:gd name="connsiteX3" fmla="*/ 2260600 w 7899400"/>
              <a:gd name="connsiteY3" fmla="*/ 0 h 245534"/>
              <a:gd name="connsiteX4" fmla="*/ 1524000 w 7899400"/>
              <a:gd name="connsiteY4" fmla="*/ 1 h 245534"/>
              <a:gd name="connsiteX0" fmla="*/ 1524000 w 7899400"/>
              <a:gd name="connsiteY0" fmla="*/ 15052 h 260585"/>
              <a:gd name="connsiteX1" fmla="*/ 0 w 7899400"/>
              <a:gd name="connsiteY1" fmla="*/ 260585 h 260585"/>
              <a:gd name="connsiteX2" fmla="*/ 7899400 w 7899400"/>
              <a:gd name="connsiteY2" fmla="*/ 260585 h 260585"/>
              <a:gd name="connsiteX3" fmla="*/ 2260600 w 7899400"/>
              <a:gd name="connsiteY3" fmla="*/ 15051 h 260585"/>
              <a:gd name="connsiteX4" fmla="*/ 1524000 w 7899400"/>
              <a:gd name="connsiteY4" fmla="*/ 15052 h 260585"/>
              <a:gd name="connsiteX0" fmla="*/ 1524000 w 7899400"/>
              <a:gd name="connsiteY0" fmla="*/ 15052 h 260585"/>
              <a:gd name="connsiteX1" fmla="*/ 0 w 7899400"/>
              <a:gd name="connsiteY1" fmla="*/ 260585 h 260585"/>
              <a:gd name="connsiteX2" fmla="*/ 7899400 w 7899400"/>
              <a:gd name="connsiteY2" fmla="*/ 260585 h 260585"/>
              <a:gd name="connsiteX3" fmla="*/ 3361266 w 7899400"/>
              <a:gd name="connsiteY3" fmla="*/ 15051 h 260585"/>
              <a:gd name="connsiteX4" fmla="*/ 1524000 w 7899400"/>
              <a:gd name="connsiteY4" fmla="*/ 15052 h 260585"/>
              <a:gd name="connsiteX0" fmla="*/ 2582333 w 7899400"/>
              <a:gd name="connsiteY0" fmla="*/ 9145 h 263144"/>
              <a:gd name="connsiteX1" fmla="*/ 0 w 7899400"/>
              <a:gd name="connsiteY1" fmla="*/ 263144 h 263144"/>
              <a:gd name="connsiteX2" fmla="*/ 7899400 w 7899400"/>
              <a:gd name="connsiteY2" fmla="*/ 263144 h 263144"/>
              <a:gd name="connsiteX3" fmla="*/ 3361266 w 7899400"/>
              <a:gd name="connsiteY3" fmla="*/ 17610 h 263144"/>
              <a:gd name="connsiteX4" fmla="*/ 2582333 w 7899400"/>
              <a:gd name="connsiteY4" fmla="*/ 9145 h 263144"/>
              <a:gd name="connsiteX0" fmla="*/ 2582333 w 7899400"/>
              <a:gd name="connsiteY0" fmla="*/ 15052 h 269051"/>
              <a:gd name="connsiteX1" fmla="*/ 0 w 7899400"/>
              <a:gd name="connsiteY1" fmla="*/ 269051 h 269051"/>
              <a:gd name="connsiteX2" fmla="*/ 7899400 w 7899400"/>
              <a:gd name="connsiteY2" fmla="*/ 269051 h 269051"/>
              <a:gd name="connsiteX3" fmla="*/ 4436532 w 7899400"/>
              <a:gd name="connsiteY3" fmla="*/ 15051 h 269051"/>
              <a:gd name="connsiteX4" fmla="*/ 2582333 w 7899400"/>
              <a:gd name="connsiteY4" fmla="*/ 15052 h 269051"/>
              <a:gd name="connsiteX0" fmla="*/ 3657599 w 7899400"/>
              <a:gd name="connsiteY0" fmla="*/ 9144 h 271610"/>
              <a:gd name="connsiteX1" fmla="*/ 0 w 7899400"/>
              <a:gd name="connsiteY1" fmla="*/ 271610 h 271610"/>
              <a:gd name="connsiteX2" fmla="*/ 7899400 w 7899400"/>
              <a:gd name="connsiteY2" fmla="*/ 271610 h 271610"/>
              <a:gd name="connsiteX3" fmla="*/ 4436532 w 7899400"/>
              <a:gd name="connsiteY3" fmla="*/ 17610 h 271610"/>
              <a:gd name="connsiteX4" fmla="*/ 3657599 w 7899400"/>
              <a:gd name="connsiteY4" fmla="*/ 9144 h 271610"/>
              <a:gd name="connsiteX0" fmla="*/ 3657599 w 7899400"/>
              <a:gd name="connsiteY0" fmla="*/ 4234 h 266700"/>
              <a:gd name="connsiteX1" fmla="*/ 0 w 7899400"/>
              <a:gd name="connsiteY1" fmla="*/ 266700 h 266700"/>
              <a:gd name="connsiteX2" fmla="*/ 7899400 w 7899400"/>
              <a:gd name="connsiteY2" fmla="*/ 266700 h 266700"/>
              <a:gd name="connsiteX3" fmla="*/ 5545665 w 7899400"/>
              <a:gd name="connsiteY3" fmla="*/ 21167 h 266700"/>
              <a:gd name="connsiteX4" fmla="*/ 3657599 w 7899400"/>
              <a:gd name="connsiteY4" fmla="*/ 4234 h 266700"/>
              <a:gd name="connsiteX0" fmla="*/ 4783666 w 7899400"/>
              <a:gd name="connsiteY0" fmla="*/ 9145 h 263144"/>
              <a:gd name="connsiteX1" fmla="*/ 0 w 7899400"/>
              <a:gd name="connsiteY1" fmla="*/ 263144 h 263144"/>
              <a:gd name="connsiteX2" fmla="*/ 7899400 w 7899400"/>
              <a:gd name="connsiteY2" fmla="*/ 263144 h 263144"/>
              <a:gd name="connsiteX3" fmla="*/ 5545665 w 7899400"/>
              <a:gd name="connsiteY3" fmla="*/ 17611 h 263144"/>
              <a:gd name="connsiteX4" fmla="*/ 4783666 w 7899400"/>
              <a:gd name="connsiteY4" fmla="*/ 9145 h 263144"/>
              <a:gd name="connsiteX0" fmla="*/ 4783666 w 7899400"/>
              <a:gd name="connsiteY0" fmla="*/ 15052 h 269051"/>
              <a:gd name="connsiteX1" fmla="*/ 0 w 7899400"/>
              <a:gd name="connsiteY1" fmla="*/ 269051 h 269051"/>
              <a:gd name="connsiteX2" fmla="*/ 7899400 w 7899400"/>
              <a:gd name="connsiteY2" fmla="*/ 269051 h 269051"/>
              <a:gd name="connsiteX3" fmla="*/ 7501465 w 7899400"/>
              <a:gd name="connsiteY3" fmla="*/ 15051 h 269051"/>
              <a:gd name="connsiteX4" fmla="*/ 4783666 w 7899400"/>
              <a:gd name="connsiteY4" fmla="*/ 15052 h 269051"/>
              <a:gd name="connsiteX0" fmla="*/ 6849532 w 7899400"/>
              <a:gd name="connsiteY0" fmla="*/ 15052 h 269051"/>
              <a:gd name="connsiteX1" fmla="*/ 0 w 7899400"/>
              <a:gd name="connsiteY1" fmla="*/ 269051 h 269051"/>
              <a:gd name="connsiteX2" fmla="*/ 7899400 w 7899400"/>
              <a:gd name="connsiteY2" fmla="*/ 269051 h 269051"/>
              <a:gd name="connsiteX3" fmla="*/ 7501465 w 7899400"/>
              <a:gd name="connsiteY3" fmla="*/ 15051 h 269051"/>
              <a:gd name="connsiteX4" fmla="*/ 6849532 w 7899400"/>
              <a:gd name="connsiteY4" fmla="*/ 15052 h 269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9400" h="269051">
                <a:moveTo>
                  <a:pt x="6849532" y="15052"/>
                </a:moveTo>
                <a:lnTo>
                  <a:pt x="0" y="269051"/>
                </a:lnTo>
                <a:lnTo>
                  <a:pt x="7899400" y="269051"/>
                </a:lnTo>
                <a:lnTo>
                  <a:pt x="7501465" y="15051"/>
                </a:lnTo>
                <a:cubicBezTo>
                  <a:pt x="7501465" y="-18816"/>
                  <a:pt x="7095065" y="15052"/>
                  <a:pt x="6849532" y="15052"/>
                </a:cubicBez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 smtClean="0"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8461" y="2098988"/>
            <a:ext cx="7913606" cy="4061296"/>
          </a:xfrm>
          <a:prstGeom prst="rect">
            <a:avLst/>
          </a:prstGeom>
          <a:noFill/>
          <a:ln w="25400" algn="ctr">
            <a:solidFill>
              <a:srgbClr val="40A4E8"/>
            </a:solidFill>
            <a:round/>
            <a:headEnd/>
            <a:tailEnd/>
          </a:ln>
        </p:spPr>
        <p:txBody>
          <a:bodyPr wrap="square" lIns="108000" rIns="0" anchor="ctr"/>
          <a:lstStyle/>
          <a:p>
            <a:pPr latinLnBrk="0">
              <a:lnSpc>
                <a:spcPct val="90000"/>
              </a:lnSpc>
              <a:defRPr/>
            </a:pPr>
            <a:endParaRPr lang="en-US" altLang="ko-KR" sz="12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2072085" y="1411614"/>
            <a:ext cx="783546" cy="432048"/>
            <a:chOff x="3901265" y="3584819"/>
            <a:chExt cx="1316738" cy="1316736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1" name="직각 삼각형 6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타당성</a:t>
              </a: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검토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58" name="TextBox 57"/>
          <p:cNvSpPr txBox="1"/>
          <p:nvPr/>
        </p:nvSpPr>
        <p:spPr>
          <a:xfrm>
            <a:off x="1113897" y="3893120"/>
            <a:ext cx="135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발표자료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kumimoji="0" lang="en-US" altLang="ko-KR" sz="1200" b="1" kern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6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059" y="2377662"/>
            <a:ext cx="2089164" cy="1514127"/>
          </a:xfrm>
          <a:prstGeom prst="rect">
            <a:avLst/>
          </a:prstGeom>
          <a:noFill/>
          <a:ln w="9525">
            <a:solidFill>
              <a:schemeClr val="tx2">
                <a:lumMod val="75000"/>
              </a:schemeClr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5358387" y="4796190"/>
            <a:ext cx="135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제안발표회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kumimoji="0" lang="en-US" altLang="ko-KR" sz="1200" b="1" kern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554" y="4286422"/>
            <a:ext cx="2573466" cy="1573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" name="TextBox 66"/>
          <p:cNvSpPr txBox="1"/>
          <p:nvPr/>
        </p:nvSpPr>
        <p:spPr>
          <a:xfrm>
            <a:off x="1255258" y="5888305"/>
            <a:ext cx="13585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수주 축하 회식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kumimoji="0" lang="en-US" altLang="ko-KR" sz="1200" b="1" kern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763182" y="5112077"/>
            <a:ext cx="4481225" cy="837203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40A4E8"/>
            </a:solidFill>
            <a:round/>
            <a:headEnd/>
            <a:tailEnd/>
          </a:ln>
        </p:spPr>
        <p:txBody>
          <a:bodyPr wrap="square" lIns="108000" rIns="0" anchor="ctr"/>
          <a:lstStyle/>
          <a:p>
            <a:pPr marL="171450" indent="-171450" latinLnBrk="0">
              <a:lnSpc>
                <a:spcPts val="1500"/>
              </a:lnSpc>
              <a:buFont typeface="Arial" pitchFamily="34" charset="0"/>
              <a:buChar char="•"/>
              <a:defRPr/>
            </a:pPr>
            <a:r>
              <a:rPr lang="ko-KR" altLang="en-US" sz="12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제안서 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제출 후 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 이내 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PT(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제안발표회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</a:t>
            </a:r>
          </a:p>
          <a:p>
            <a:pPr marL="171450" indent="-171450" latinLnBrk="0">
              <a:lnSpc>
                <a:spcPts val="1500"/>
              </a:lnSpc>
              <a:buFont typeface="Arial" pitchFamily="34" charset="0"/>
              <a:buChar char="•"/>
              <a:defRPr/>
            </a:pP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15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분 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PT &amp; 10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분 질의응답</a:t>
            </a:r>
            <a:endParaRPr lang="en-US" altLang="ko-KR" sz="12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 latinLnBrk="0">
              <a:lnSpc>
                <a:spcPts val="1500"/>
              </a:lnSpc>
              <a:buFont typeface="Arial" pitchFamily="34" charset="0"/>
              <a:buChar char="•"/>
              <a:defRPr/>
            </a:pP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조달청 등록 분야별 평가위원 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Pool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에서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평가위원 선정</a:t>
            </a:r>
            <a:endParaRPr lang="en-US" altLang="ko-KR" sz="12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 latinLnBrk="0">
              <a:lnSpc>
                <a:spcPts val="1500"/>
              </a:lnSpc>
              <a:buFont typeface="Arial" pitchFamily="34" charset="0"/>
              <a:buChar char="•"/>
              <a:defRPr/>
            </a:pP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가격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(10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점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 + 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기술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(90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점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) 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하여 최상위 점수 득점자에 낙찰</a:t>
            </a:r>
            <a:endParaRPr lang="en-US" altLang="ko-KR" sz="12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cxnSp>
        <p:nvCxnSpPr>
          <p:cNvPr id="69" name="직선 화살표 연결선 68"/>
          <p:cNvCxnSpPr/>
          <p:nvPr/>
        </p:nvCxnSpPr>
        <p:spPr>
          <a:xfrm flipH="1">
            <a:off x="3249020" y="4579882"/>
            <a:ext cx="641488" cy="432615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4056" y="2377662"/>
            <a:ext cx="4520352" cy="23567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0" name="Rt1">
            <a:extLst>
              <a:ext uri="{FF2B5EF4-FFF2-40B4-BE49-F238E27FC236}">
                <a16:creationId xmlns:a16="http://schemas.microsoft.com/office/drawing/2014/main" id="{FD480C2D-4D99-4573-9FDC-CBFA094A03DC}"/>
              </a:ext>
            </a:extLst>
          </p:cNvPr>
          <p:cNvSpPr txBox="1"/>
          <p:nvPr/>
        </p:nvSpPr>
        <p:spPr>
          <a:xfrm>
            <a:off x="3441794" y="4869160"/>
            <a:ext cx="564524" cy="1615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ko-KR"/>
            </a:defPPr>
            <a:lvl1pPr marL="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397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7946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1919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5892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9865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3838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781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178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6433" fontAlgn="base" latinLnBrk="0">
              <a:spcAft>
                <a:spcPct val="0"/>
              </a:spcAft>
              <a:buClr>
                <a:srgbClr val="444C5A"/>
              </a:buClr>
              <a:buSzPct val="80000"/>
              <a:defRPr/>
            </a:pPr>
            <a:r>
              <a:rPr kumimoji="1"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수주 시</a:t>
            </a:r>
            <a:endParaRPr kumimoji="1"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26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Picture 213"/>
          <p:cNvPicPr>
            <a:picLocks noChangeAspect="1" noChangeArrowheads="1"/>
          </p:cNvPicPr>
          <p:nvPr/>
        </p:nvPicPr>
        <p:blipFill>
          <a:blip r:embed="rId2" cstate="print">
            <a:lum bright="10000"/>
            <a:grayscl/>
          </a:blip>
          <a:srcRect/>
          <a:stretch>
            <a:fillRect/>
          </a:stretch>
        </p:blipFill>
        <p:spPr bwMode="auto">
          <a:xfrm>
            <a:off x="4427984" y="2924944"/>
            <a:ext cx="385085" cy="1816117"/>
          </a:xfrm>
          <a:prstGeom prst="rect">
            <a:avLst/>
          </a:prstGeom>
          <a:noFill/>
          <a:ln w="15875" algn="ctr">
            <a:noFill/>
            <a:miter lim="800000"/>
            <a:headEnd/>
            <a:tailEnd type="none" w="sm" len="sm"/>
          </a:ln>
        </p:spPr>
      </p:pic>
      <p:sp>
        <p:nvSpPr>
          <p:cNvPr id="183" name="직사각형 182"/>
          <p:cNvSpPr/>
          <p:nvPr/>
        </p:nvSpPr>
        <p:spPr bwMode="auto">
          <a:xfrm>
            <a:off x="4841981" y="1817654"/>
            <a:ext cx="3664845" cy="34705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6350" cap="rnd" cmpd="sng" algn="ctr">
            <a:noFill/>
            <a:prstDash val="solid"/>
            <a:headEnd type="none" w="sm" len="sm"/>
            <a:tailEnd type="none" w="sm" len="sm"/>
          </a:ln>
          <a:effectLst/>
          <a:extLst/>
        </p:spPr>
        <p:txBody>
          <a:bodyPr wrap="square" lIns="0" tIns="0" rIns="0" bIns="0" rtlCol="0" anchor="ctr" anchorCtr="0"/>
          <a:lstStyle/>
          <a:p>
            <a:pPr marL="0" marR="0" lvl="0" indent="0" algn="ctr" defTabSz="1067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14" name="직사각형 113"/>
          <p:cNvSpPr/>
          <p:nvPr/>
        </p:nvSpPr>
        <p:spPr bwMode="auto">
          <a:xfrm>
            <a:off x="618410" y="1792434"/>
            <a:ext cx="3816423" cy="34705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ap="rnd" cmpd="sng" algn="ctr">
            <a:noFill/>
            <a:prstDash val="solid"/>
            <a:headEnd type="none" w="sm" len="sm"/>
            <a:tailEnd type="none" w="sm" len="sm"/>
          </a:ln>
          <a:effectLst/>
          <a:extLst/>
        </p:spPr>
        <p:txBody>
          <a:bodyPr wrap="square" lIns="0" tIns="0" rIns="0" bIns="0" rtlCol="0" anchor="ctr" anchorCtr="0"/>
          <a:lstStyle/>
          <a:p>
            <a:pPr marL="0" marR="0" lvl="0" indent="0" algn="ctr" defTabSz="106764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4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</a:rPr>
              <a:t>제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장  서 론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1.2 </a:t>
            </a:r>
            <a:r>
              <a:rPr lang="ko-KR" altLang="en-US" sz="2000" b="1" dirty="0">
                <a:solidFill>
                  <a:schemeClr val="bg1"/>
                </a:solidFill>
              </a:rPr>
              <a:t>연구의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배경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(4/4</a:t>
            </a:r>
            <a:r>
              <a:rPr lang="en-US" altLang="ko-KR" sz="2000" b="1" dirty="0">
                <a:solidFill>
                  <a:schemeClr val="bg1"/>
                </a:solidFill>
              </a:rPr>
              <a:t>)</a:t>
            </a:r>
            <a:endParaRPr lang="ko-KR" altLang="en-US" sz="2000" b="1" dirty="0">
              <a:solidFill>
                <a:schemeClr val="bg1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ko-KR" altLang="en-US" sz="2000" b="1" dirty="0">
              <a:solidFill>
                <a:schemeClr val="bg1"/>
              </a:solidFill>
            </a:endParaRPr>
          </a:p>
        </p:txBody>
      </p:sp>
      <p:grpSp>
        <p:nvGrpSpPr>
          <p:cNvPr id="59" name="그룹 58"/>
          <p:cNvGrpSpPr/>
          <p:nvPr/>
        </p:nvGrpSpPr>
        <p:grpSpPr>
          <a:xfrm>
            <a:off x="179512" y="1568926"/>
            <a:ext cx="8327314" cy="491922"/>
            <a:chOff x="1615861" y="1380294"/>
            <a:chExt cx="9024915" cy="491922"/>
          </a:xfrm>
        </p:grpSpPr>
        <p:grpSp>
          <p:nvGrpSpPr>
            <p:cNvPr id="60" name="그룹 59"/>
            <p:cNvGrpSpPr/>
            <p:nvPr/>
          </p:nvGrpSpPr>
          <p:grpSpPr>
            <a:xfrm>
              <a:off x="1615861" y="1380294"/>
              <a:ext cx="9024915" cy="491922"/>
              <a:chOff x="1985395" y="1357363"/>
              <a:chExt cx="8661312" cy="491922"/>
            </a:xfrm>
          </p:grpSpPr>
          <p:sp>
            <p:nvSpPr>
              <p:cNvPr id="62" name="직사각형 61"/>
              <p:cNvSpPr/>
              <p:nvPr/>
            </p:nvSpPr>
            <p:spPr>
              <a:xfrm>
                <a:off x="6360693" y="1415683"/>
                <a:ext cx="4286014" cy="393342"/>
              </a:xfrm>
              <a:prstGeom prst="rect">
                <a:avLst/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scene3d>
                  <a:camera prst="orthographicFront"/>
                  <a:lightRig rig="threePt" dir="t"/>
                </a:scene3d>
                <a:sp3d>
                  <a:bevelT w="0"/>
                </a:sp3d>
              </a:bodyPr>
              <a:lstStyle/>
              <a:p>
                <a:pPr indent="-180975" algn="ctr" defTabSz="914400">
                  <a:buClr>
                    <a:prstClr val="black">
                      <a:lumMod val="65000"/>
                      <a:lumOff val="35000"/>
                    </a:prstClr>
                  </a:buClr>
                  <a:buSzPct val="100000"/>
                </a:pPr>
                <a:r>
                  <a:rPr lang="ko-KR" altLang="en-US" sz="1600" b="1" dirty="0" smtClean="0">
                    <a:solidFill>
                      <a:prstClr val="white"/>
                    </a:solidFill>
                    <a:latin typeface="+mn-ea"/>
                  </a:rPr>
                  <a:t>    향후 </a:t>
                </a:r>
                <a:r>
                  <a:rPr lang="en-US" altLang="ko-KR" sz="1600" b="1" dirty="0" smtClean="0">
                    <a:solidFill>
                      <a:prstClr val="white"/>
                    </a:solidFill>
                    <a:latin typeface="+mn-ea"/>
                  </a:rPr>
                  <a:t>: TO-BE (</a:t>
                </a:r>
                <a:r>
                  <a:rPr lang="ko-KR" altLang="en-US" sz="1600" b="1" dirty="0" smtClean="0">
                    <a:solidFill>
                      <a:prstClr val="white"/>
                    </a:solidFill>
                    <a:latin typeface="+mn-ea"/>
                  </a:rPr>
                  <a:t>과학적 의사결정</a:t>
                </a:r>
                <a:r>
                  <a:rPr lang="en-US" altLang="ko-KR" sz="1600" b="1" dirty="0" smtClean="0">
                    <a:solidFill>
                      <a:prstClr val="white"/>
                    </a:solidFill>
                    <a:latin typeface="+mn-ea"/>
                  </a:rPr>
                  <a:t>)</a:t>
                </a:r>
                <a:endParaRPr lang="ko-KR" altLang="en-US" sz="1600" b="1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63" name="양쪽 모서리가 둥근 사각형 223"/>
              <p:cNvSpPr/>
              <p:nvPr/>
            </p:nvSpPr>
            <p:spPr>
              <a:xfrm rot="5400000">
                <a:off x="4226362" y="-607393"/>
                <a:ext cx="393346" cy="443949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solidFill>
                  <a:srgbClr val="7F7F7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altLang="ko-KR" b="1" dirty="0">
                  <a:solidFill>
                    <a:prstClr val="white"/>
                  </a:solidFill>
                  <a:latin typeface="+mn-ea"/>
                </a:endParaRPr>
              </a:p>
            </p:txBody>
          </p:sp>
          <p:sp>
            <p:nvSpPr>
              <p:cNvPr id="64" name="직사각형 63"/>
              <p:cNvSpPr/>
              <p:nvPr/>
            </p:nvSpPr>
            <p:spPr bwMode="auto">
              <a:xfrm>
                <a:off x="1985395" y="1357363"/>
                <a:ext cx="435784" cy="491922"/>
              </a:xfrm>
              <a:prstGeom prst="rect">
                <a:avLst/>
              </a:prstGeom>
              <a:solidFill>
                <a:schemeClr val="bg1"/>
              </a:solidFill>
              <a:ln w="6350" cap="rnd" cmpd="sng" algn="ctr">
                <a:noFill/>
                <a:prstDash val="solid"/>
                <a:headEnd type="none" w="sm" len="sm"/>
                <a:tailEnd type="none" w="sm" len="sm"/>
              </a:ln>
              <a:effectLst/>
              <a:extLst/>
            </p:spPr>
            <p:txBody>
              <a:bodyPr wrap="square" lIns="0" tIns="0" rIns="0" bIns="0" rtlCol="0" anchor="ctr" anchorCtr="0"/>
              <a:lstStyle/>
              <a:p>
                <a:pPr algn="ctr" defTabSz="1067640"/>
                <a:endParaRPr lang="ko-KR" altLang="en-US" sz="1100" b="1" dirty="0" smtClean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  <p:sp>
            <p:nvSpPr>
              <p:cNvPr id="65" name="Freeform 802"/>
              <p:cNvSpPr>
                <a:spLocks/>
              </p:cNvSpPr>
              <p:nvPr/>
            </p:nvSpPr>
            <p:spPr bwMode="auto">
              <a:xfrm>
                <a:off x="6360694" y="1512127"/>
                <a:ext cx="184842" cy="233017"/>
              </a:xfrm>
              <a:custGeom>
                <a:avLst/>
                <a:gdLst>
                  <a:gd name="T0" fmla="*/ 89 w 246"/>
                  <a:gd name="T1" fmla="*/ 790 h 374"/>
                  <a:gd name="T2" fmla="*/ 89 w 246"/>
                  <a:gd name="T3" fmla="*/ 790 h 374"/>
                  <a:gd name="T4" fmla="*/ 73 w 246"/>
                  <a:gd name="T5" fmla="*/ 790 h 374"/>
                  <a:gd name="T6" fmla="*/ 60 w 246"/>
                  <a:gd name="T7" fmla="*/ 786 h 374"/>
                  <a:gd name="T8" fmla="*/ 44 w 246"/>
                  <a:gd name="T9" fmla="*/ 777 h 374"/>
                  <a:gd name="T10" fmla="*/ 32 w 246"/>
                  <a:gd name="T11" fmla="*/ 765 h 374"/>
                  <a:gd name="T12" fmla="*/ 32 w 246"/>
                  <a:gd name="T13" fmla="*/ 765 h 374"/>
                  <a:gd name="T14" fmla="*/ 20 w 246"/>
                  <a:gd name="T15" fmla="*/ 752 h 374"/>
                  <a:gd name="T16" fmla="*/ 16 w 246"/>
                  <a:gd name="T17" fmla="*/ 739 h 374"/>
                  <a:gd name="T18" fmla="*/ 12 w 246"/>
                  <a:gd name="T19" fmla="*/ 722 h 374"/>
                  <a:gd name="T20" fmla="*/ 8 w 246"/>
                  <a:gd name="T21" fmla="*/ 706 h 374"/>
                  <a:gd name="T22" fmla="*/ 12 w 246"/>
                  <a:gd name="T23" fmla="*/ 689 h 374"/>
                  <a:gd name="T24" fmla="*/ 16 w 246"/>
                  <a:gd name="T25" fmla="*/ 672 h 374"/>
                  <a:gd name="T26" fmla="*/ 24 w 246"/>
                  <a:gd name="T27" fmla="*/ 659 h 374"/>
                  <a:gd name="T28" fmla="*/ 36 w 246"/>
                  <a:gd name="T29" fmla="*/ 647 h 374"/>
                  <a:gd name="T30" fmla="*/ 294 w 246"/>
                  <a:gd name="T31" fmla="*/ 389 h 374"/>
                  <a:gd name="T32" fmla="*/ 28 w 246"/>
                  <a:gd name="T33" fmla="*/ 148 h 374"/>
                  <a:gd name="T34" fmla="*/ 28 w 246"/>
                  <a:gd name="T35" fmla="*/ 148 h 374"/>
                  <a:gd name="T36" fmla="*/ 16 w 246"/>
                  <a:gd name="T37" fmla="*/ 135 h 374"/>
                  <a:gd name="T38" fmla="*/ 8 w 246"/>
                  <a:gd name="T39" fmla="*/ 118 h 374"/>
                  <a:gd name="T40" fmla="*/ 0 w 246"/>
                  <a:gd name="T41" fmla="*/ 106 h 374"/>
                  <a:gd name="T42" fmla="*/ 0 w 246"/>
                  <a:gd name="T43" fmla="*/ 89 h 374"/>
                  <a:gd name="T44" fmla="*/ 0 w 246"/>
                  <a:gd name="T45" fmla="*/ 72 h 374"/>
                  <a:gd name="T46" fmla="*/ 4 w 246"/>
                  <a:gd name="T47" fmla="*/ 55 h 374"/>
                  <a:gd name="T48" fmla="*/ 8 w 246"/>
                  <a:gd name="T49" fmla="*/ 42 h 374"/>
                  <a:gd name="T50" fmla="*/ 16 w 246"/>
                  <a:gd name="T51" fmla="*/ 25 h 374"/>
                  <a:gd name="T52" fmla="*/ 16 w 246"/>
                  <a:gd name="T53" fmla="*/ 25 h 374"/>
                  <a:gd name="T54" fmla="*/ 28 w 246"/>
                  <a:gd name="T55" fmla="*/ 17 h 374"/>
                  <a:gd name="T56" fmla="*/ 44 w 246"/>
                  <a:gd name="T57" fmla="*/ 8 h 374"/>
                  <a:gd name="T58" fmla="*/ 56 w 246"/>
                  <a:gd name="T59" fmla="*/ 0 h 374"/>
                  <a:gd name="T60" fmla="*/ 73 w 246"/>
                  <a:gd name="T61" fmla="*/ 0 h 374"/>
                  <a:gd name="T62" fmla="*/ 89 w 246"/>
                  <a:gd name="T63" fmla="*/ 0 h 374"/>
                  <a:gd name="T64" fmla="*/ 105 w 246"/>
                  <a:gd name="T65" fmla="*/ 0 h 374"/>
                  <a:gd name="T66" fmla="*/ 117 w 246"/>
                  <a:gd name="T67" fmla="*/ 8 h 374"/>
                  <a:gd name="T68" fmla="*/ 133 w 246"/>
                  <a:gd name="T69" fmla="*/ 17 h 374"/>
                  <a:gd name="T70" fmla="*/ 467 w 246"/>
                  <a:gd name="T71" fmla="*/ 321 h 374"/>
                  <a:gd name="T72" fmla="*/ 467 w 246"/>
                  <a:gd name="T73" fmla="*/ 321 h 374"/>
                  <a:gd name="T74" fmla="*/ 479 w 246"/>
                  <a:gd name="T75" fmla="*/ 334 h 374"/>
                  <a:gd name="T76" fmla="*/ 487 w 246"/>
                  <a:gd name="T77" fmla="*/ 346 h 374"/>
                  <a:gd name="T78" fmla="*/ 491 w 246"/>
                  <a:gd name="T79" fmla="*/ 363 h 374"/>
                  <a:gd name="T80" fmla="*/ 495 w 246"/>
                  <a:gd name="T81" fmla="*/ 380 h 374"/>
                  <a:gd name="T82" fmla="*/ 495 w 246"/>
                  <a:gd name="T83" fmla="*/ 380 h 374"/>
                  <a:gd name="T84" fmla="*/ 495 w 246"/>
                  <a:gd name="T85" fmla="*/ 397 h 374"/>
                  <a:gd name="T86" fmla="*/ 487 w 246"/>
                  <a:gd name="T87" fmla="*/ 414 h 374"/>
                  <a:gd name="T88" fmla="*/ 483 w 246"/>
                  <a:gd name="T89" fmla="*/ 431 h 374"/>
                  <a:gd name="T90" fmla="*/ 471 w 246"/>
                  <a:gd name="T91" fmla="*/ 444 h 374"/>
                  <a:gd name="T92" fmla="*/ 145 w 246"/>
                  <a:gd name="T93" fmla="*/ 769 h 374"/>
                  <a:gd name="T94" fmla="*/ 145 w 246"/>
                  <a:gd name="T95" fmla="*/ 769 h 374"/>
                  <a:gd name="T96" fmla="*/ 133 w 246"/>
                  <a:gd name="T97" fmla="*/ 777 h 374"/>
                  <a:gd name="T98" fmla="*/ 121 w 246"/>
                  <a:gd name="T99" fmla="*/ 786 h 374"/>
                  <a:gd name="T100" fmla="*/ 105 w 246"/>
                  <a:gd name="T101" fmla="*/ 790 h 374"/>
                  <a:gd name="T102" fmla="*/ 89 w 246"/>
                  <a:gd name="T103" fmla="*/ 790 h 374"/>
                  <a:gd name="T104" fmla="*/ 89 w 246"/>
                  <a:gd name="T105" fmla="*/ 790 h 374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w 246"/>
                  <a:gd name="T160" fmla="*/ 0 h 374"/>
                  <a:gd name="T161" fmla="*/ 246 w 246"/>
                  <a:gd name="T162" fmla="*/ 374 h 374"/>
                </a:gdLst>
                <a:ahLst/>
                <a:cxnLst>
                  <a:cxn ang="T106">
                    <a:pos x="T0" y="T1"/>
                  </a:cxn>
                  <a:cxn ang="T107">
                    <a:pos x="T2" y="T3"/>
                  </a:cxn>
                  <a:cxn ang="T108">
                    <a:pos x="T4" y="T5"/>
                  </a:cxn>
                  <a:cxn ang="T109">
                    <a:pos x="T6" y="T7"/>
                  </a:cxn>
                  <a:cxn ang="T110">
                    <a:pos x="T8" y="T9"/>
                  </a:cxn>
                  <a:cxn ang="T111">
                    <a:pos x="T10" y="T11"/>
                  </a:cxn>
                  <a:cxn ang="T112">
                    <a:pos x="T12" y="T13"/>
                  </a:cxn>
                  <a:cxn ang="T113">
                    <a:pos x="T14" y="T15"/>
                  </a:cxn>
                  <a:cxn ang="T114">
                    <a:pos x="T16" y="T17"/>
                  </a:cxn>
                  <a:cxn ang="T115">
                    <a:pos x="T18" y="T19"/>
                  </a:cxn>
                  <a:cxn ang="T116">
                    <a:pos x="T20" y="T21"/>
                  </a:cxn>
                  <a:cxn ang="T117">
                    <a:pos x="T22" y="T23"/>
                  </a:cxn>
                  <a:cxn ang="T118">
                    <a:pos x="T24" y="T25"/>
                  </a:cxn>
                  <a:cxn ang="T119">
                    <a:pos x="T26" y="T27"/>
                  </a:cxn>
                  <a:cxn ang="T120">
                    <a:pos x="T28" y="T29"/>
                  </a:cxn>
                  <a:cxn ang="T121">
                    <a:pos x="T30" y="T31"/>
                  </a:cxn>
                  <a:cxn ang="T122">
                    <a:pos x="T32" y="T33"/>
                  </a:cxn>
                  <a:cxn ang="T123">
                    <a:pos x="T34" y="T35"/>
                  </a:cxn>
                  <a:cxn ang="T124">
                    <a:pos x="T36" y="T37"/>
                  </a:cxn>
                  <a:cxn ang="T125">
                    <a:pos x="T38" y="T39"/>
                  </a:cxn>
                  <a:cxn ang="T126">
                    <a:pos x="T40" y="T41"/>
                  </a:cxn>
                  <a:cxn ang="T127">
                    <a:pos x="T42" y="T43"/>
                  </a:cxn>
                  <a:cxn ang="T128">
                    <a:pos x="T44" y="T45"/>
                  </a:cxn>
                  <a:cxn ang="T129">
                    <a:pos x="T46" y="T47"/>
                  </a:cxn>
                  <a:cxn ang="T130">
                    <a:pos x="T48" y="T49"/>
                  </a:cxn>
                  <a:cxn ang="T131">
                    <a:pos x="T50" y="T51"/>
                  </a:cxn>
                  <a:cxn ang="T132">
                    <a:pos x="T52" y="T53"/>
                  </a:cxn>
                  <a:cxn ang="T133">
                    <a:pos x="T54" y="T55"/>
                  </a:cxn>
                  <a:cxn ang="T134">
                    <a:pos x="T56" y="T57"/>
                  </a:cxn>
                  <a:cxn ang="T135">
                    <a:pos x="T58" y="T59"/>
                  </a:cxn>
                  <a:cxn ang="T136">
                    <a:pos x="T60" y="T61"/>
                  </a:cxn>
                  <a:cxn ang="T137">
                    <a:pos x="T62" y="T63"/>
                  </a:cxn>
                  <a:cxn ang="T138">
                    <a:pos x="T64" y="T65"/>
                  </a:cxn>
                  <a:cxn ang="T139">
                    <a:pos x="T66" y="T67"/>
                  </a:cxn>
                  <a:cxn ang="T140">
                    <a:pos x="T68" y="T69"/>
                  </a:cxn>
                  <a:cxn ang="T141">
                    <a:pos x="T70" y="T71"/>
                  </a:cxn>
                  <a:cxn ang="T142">
                    <a:pos x="T72" y="T73"/>
                  </a:cxn>
                  <a:cxn ang="T143">
                    <a:pos x="T74" y="T75"/>
                  </a:cxn>
                  <a:cxn ang="T144">
                    <a:pos x="T76" y="T77"/>
                  </a:cxn>
                  <a:cxn ang="T145">
                    <a:pos x="T78" y="T79"/>
                  </a:cxn>
                  <a:cxn ang="T146">
                    <a:pos x="T80" y="T81"/>
                  </a:cxn>
                  <a:cxn ang="T147">
                    <a:pos x="T82" y="T83"/>
                  </a:cxn>
                  <a:cxn ang="T148">
                    <a:pos x="T84" y="T85"/>
                  </a:cxn>
                  <a:cxn ang="T149">
                    <a:pos x="T86" y="T87"/>
                  </a:cxn>
                  <a:cxn ang="T150">
                    <a:pos x="T88" y="T89"/>
                  </a:cxn>
                  <a:cxn ang="T151">
                    <a:pos x="T90" y="T91"/>
                  </a:cxn>
                  <a:cxn ang="T152">
                    <a:pos x="T92" y="T93"/>
                  </a:cxn>
                  <a:cxn ang="T153">
                    <a:pos x="T94" y="T95"/>
                  </a:cxn>
                  <a:cxn ang="T154">
                    <a:pos x="T96" y="T97"/>
                  </a:cxn>
                  <a:cxn ang="T155">
                    <a:pos x="T98" y="T99"/>
                  </a:cxn>
                  <a:cxn ang="T156">
                    <a:pos x="T100" y="T101"/>
                  </a:cxn>
                  <a:cxn ang="T157">
                    <a:pos x="T102" y="T103"/>
                  </a:cxn>
                  <a:cxn ang="T158">
                    <a:pos x="T104" y="T105"/>
                  </a:cxn>
                </a:cxnLst>
                <a:rect l="T159" t="T160" r="T161" b="T162"/>
                <a:pathLst>
                  <a:path w="246" h="374">
                    <a:moveTo>
                      <a:pt x="44" y="374"/>
                    </a:moveTo>
                    <a:lnTo>
                      <a:pt x="44" y="374"/>
                    </a:lnTo>
                    <a:lnTo>
                      <a:pt x="36" y="374"/>
                    </a:lnTo>
                    <a:lnTo>
                      <a:pt x="30" y="372"/>
                    </a:lnTo>
                    <a:lnTo>
                      <a:pt x="22" y="368"/>
                    </a:lnTo>
                    <a:lnTo>
                      <a:pt x="16" y="362"/>
                    </a:lnTo>
                    <a:lnTo>
                      <a:pt x="10" y="356"/>
                    </a:lnTo>
                    <a:lnTo>
                      <a:pt x="8" y="350"/>
                    </a:lnTo>
                    <a:lnTo>
                      <a:pt x="6" y="342"/>
                    </a:lnTo>
                    <a:lnTo>
                      <a:pt x="4" y="334"/>
                    </a:lnTo>
                    <a:lnTo>
                      <a:pt x="6" y="326"/>
                    </a:lnTo>
                    <a:lnTo>
                      <a:pt x="8" y="318"/>
                    </a:lnTo>
                    <a:lnTo>
                      <a:pt x="12" y="312"/>
                    </a:lnTo>
                    <a:lnTo>
                      <a:pt x="18" y="306"/>
                    </a:lnTo>
                    <a:lnTo>
                      <a:pt x="146" y="184"/>
                    </a:lnTo>
                    <a:lnTo>
                      <a:pt x="14" y="70"/>
                    </a:lnTo>
                    <a:lnTo>
                      <a:pt x="8" y="64"/>
                    </a:lnTo>
                    <a:lnTo>
                      <a:pt x="4" y="56"/>
                    </a:lnTo>
                    <a:lnTo>
                      <a:pt x="0" y="50"/>
                    </a:lnTo>
                    <a:lnTo>
                      <a:pt x="0" y="42"/>
                    </a:lnTo>
                    <a:lnTo>
                      <a:pt x="0" y="34"/>
                    </a:lnTo>
                    <a:lnTo>
                      <a:pt x="2" y="26"/>
                    </a:lnTo>
                    <a:lnTo>
                      <a:pt x="4" y="20"/>
                    </a:lnTo>
                    <a:lnTo>
                      <a:pt x="8" y="12"/>
                    </a:lnTo>
                    <a:lnTo>
                      <a:pt x="14" y="8"/>
                    </a:lnTo>
                    <a:lnTo>
                      <a:pt x="22" y="4"/>
                    </a:lnTo>
                    <a:lnTo>
                      <a:pt x="28" y="0"/>
                    </a:lnTo>
                    <a:lnTo>
                      <a:pt x="36" y="0"/>
                    </a:lnTo>
                    <a:lnTo>
                      <a:pt x="44" y="0"/>
                    </a:lnTo>
                    <a:lnTo>
                      <a:pt x="52" y="0"/>
                    </a:lnTo>
                    <a:lnTo>
                      <a:pt x="58" y="4"/>
                    </a:lnTo>
                    <a:lnTo>
                      <a:pt x="66" y="8"/>
                    </a:lnTo>
                    <a:lnTo>
                      <a:pt x="232" y="152"/>
                    </a:lnTo>
                    <a:lnTo>
                      <a:pt x="238" y="158"/>
                    </a:lnTo>
                    <a:lnTo>
                      <a:pt x="242" y="164"/>
                    </a:lnTo>
                    <a:lnTo>
                      <a:pt x="244" y="172"/>
                    </a:lnTo>
                    <a:lnTo>
                      <a:pt x="246" y="180"/>
                    </a:lnTo>
                    <a:lnTo>
                      <a:pt x="246" y="188"/>
                    </a:lnTo>
                    <a:lnTo>
                      <a:pt x="242" y="196"/>
                    </a:lnTo>
                    <a:lnTo>
                      <a:pt x="240" y="204"/>
                    </a:lnTo>
                    <a:lnTo>
                      <a:pt x="234" y="210"/>
                    </a:lnTo>
                    <a:lnTo>
                      <a:pt x="72" y="364"/>
                    </a:lnTo>
                    <a:lnTo>
                      <a:pt x="66" y="368"/>
                    </a:lnTo>
                    <a:lnTo>
                      <a:pt x="60" y="372"/>
                    </a:lnTo>
                    <a:lnTo>
                      <a:pt x="52" y="374"/>
                    </a:lnTo>
                    <a:lnTo>
                      <a:pt x="44" y="374"/>
                    </a:lnTo>
                    <a:close/>
                  </a:path>
                </a:pathLst>
              </a:custGeom>
              <a:solidFill>
                <a:srgbClr val="969696"/>
              </a:solidFill>
              <a:ln w="9525">
                <a:noFill/>
                <a:round/>
                <a:headEnd/>
                <a:tailEnd/>
              </a:ln>
            </p:spPr>
            <p:txBody>
              <a:bodyPr lIns="0" tIns="0" rIns="0" bIns="0" anchor="ctr"/>
              <a:lstStyle/>
              <a:p>
                <a:endParaRPr lang="ko-KR" altLang="en-US" b="1" dirty="0">
                  <a:solidFill>
                    <a:prstClr val="black"/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61" name="직사각형 60"/>
            <p:cNvSpPr/>
            <p:nvPr/>
          </p:nvSpPr>
          <p:spPr>
            <a:xfrm>
              <a:off x="2101904" y="1483204"/>
              <a:ext cx="3791979" cy="338554"/>
            </a:xfrm>
            <a:prstGeom prst="rect">
              <a:avLst/>
            </a:prstGeom>
            <a:noFill/>
            <a:ln w="9525">
              <a:noFill/>
            </a:ln>
            <a:effectLst/>
            <a:sp3d prstMaterial="matte">
              <a:bevelT w="0" h="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spAutoFit/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indent="-180975" algn="ctr" defTabSz="914400">
                <a:buClr>
                  <a:prstClr val="black">
                    <a:lumMod val="65000"/>
                    <a:lumOff val="35000"/>
                  </a:prstClr>
                </a:buClr>
                <a:buSzPct val="100000"/>
              </a:pP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현행 </a:t>
              </a: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: AS-IS (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수작업</a:t>
              </a: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, </a:t>
              </a:r>
              <a:r>
                <a:rPr lang="ko-KR" altLang="en-US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경험에 의존</a:t>
              </a:r>
              <a:r>
                <a:rPr lang="en-US" altLang="ko-KR" sz="1600" b="1" dirty="0" smtClean="0"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</a:rPr>
                <a:t>)</a:t>
              </a:r>
              <a:endPara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endParaRPr>
            </a:p>
          </p:txBody>
        </p:sp>
      </p:grpSp>
      <p:sp>
        <p:nvSpPr>
          <p:cNvPr id="66" name="직사각형 65"/>
          <p:cNvSpPr/>
          <p:nvPr/>
        </p:nvSpPr>
        <p:spPr bwMode="auto">
          <a:xfrm>
            <a:off x="611247" y="5151572"/>
            <a:ext cx="3823586" cy="1119566"/>
          </a:xfrm>
          <a:prstGeom prst="rect">
            <a:avLst/>
          </a:prstGeom>
          <a:noFill/>
          <a:ln w="19050">
            <a:solidFill>
              <a:schemeClr val="bg1">
                <a:lumMod val="50000"/>
              </a:schemeClr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defTabSz="914400" latinLnBrk="1">
              <a:lnSpc>
                <a:spcPct val="80000"/>
              </a:lnSpc>
              <a:spcBef>
                <a:spcPts val="34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</a:pPr>
            <a:endParaRPr lang="ko-KR" altLang="en-US" sz="16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7" name="Rectangle 782"/>
          <p:cNvSpPr>
            <a:spLocks noChangeArrowheads="1"/>
          </p:cNvSpPr>
          <p:nvPr/>
        </p:nvSpPr>
        <p:spPr bwMode="gray">
          <a:xfrm>
            <a:off x="600216" y="5119009"/>
            <a:ext cx="3835218" cy="2880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>
              <a:bevelT w="0"/>
            </a:sp3d>
          </a:bodyPr>
          <a:lstStyle/>
          <a:p>
            <a:pPr algn="ctr"/>
            <a:r>
              <a:rPr lang="ko-KR" altLang="en-US" sz="1400" dirty="0" smtClean="0">
                <a:solidFill>
                  <a:prstClr val="white"/>
                </a:solidFill>
                <a:latin typeface="+mn-ea"/>
              </a:rPr>
              <a:t>문제점 </a:t>
            </a:r>
            <a:endParaRPr lang="en-US" altLang="ko-KR" sz="14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4850448" y="5189179"/>
            <a:ext cx="3637509" cy="1081960"/>
          </a:xfrm>
          <a:prstGeom prst="rect">
            <a:avLst/>
          </a:prstGeom>
          <a:noFill/>
          <a:ln w="19050">
            <a:solidFill>
              <a:srgbClr val="1A305C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-180975" algn="ctr" defTabSz="914400" latinLnBrk="1">
              <a:lnSpc>
                <a:spcPct val="80000"/>
              </a:lnSpc>
              <a:spcBef>
                <a:spcPts val="340"/>
              </a:spcBef>
              <a:buClr>
                <a:prstClr val="black">
                  <a:lumMod val="65000"/>
                  <a:lumOff val="35000"/>
                </a:prstClr>
              </a:buClr>
              <a:buSzPct val="100000"/>
            </a:pPr>
            <a:endParaRPr lang="ko-KR" altLang="en-US" sz="1600" dirty="0">
              <a:solidFill>
                <a:prstClr val="white"/>
              </a:solidFill>
              <a:latin typeface="+mn-ea"/>
            </a:endParaRPr>
          </a:p>
        </p:txBody>
      </p:sp>
      <p:sp>
        <p:nvSpPr>
          <p:cNvPr id="69" name="Rectangle 12"/>
          <p:cNvSpPr>
            <a:spLocks noChangeArrowheads="1"/>
          </p:cNvSpPr>
          <p:nvPr/>
        </p:nvSpPr>
        <p:spPr bwMode="auto">
          <a:xfrm>
            <a:off x="4932040" y="5455966"/>
            <a:ext cx="3538723" cy="7027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80000" lvl="1" indent="-180000" defTabSz="914315" eaLnBrk="0" fontAlgn="base" hangingPunct="0"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Pct val="90000"/>
              <a:buFontTx/>
              <a:buBlip>
                <a:blip r:embed="rId3"/>
              </a:buBlip>
              <a:tabLst>
                <a:tab pos="5648325" algn="l"/>
              </a:tabLst>
            </a:pPr>
            <a:r>
              <a:rPr lang="ko-KR" altLang="en-US" sz="1300" kern="0" spc="-6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비용 대비 최대 이익 </a:t>
            </a:r>
            <a:r>
              <a:rPr lang="ko-KR" altLang="en-US" sz="1300" b="1" kern="0" spc="-60" dirty="0">
                <a:solidFill>
                  <a:srgbClr val="0000FF"/>
                </a:solidFill>
                <a:latin typeface="+mn-ea"/>
                <a:cs typeface="Tahoma" pitchFamily="34" charset="0"/>
              </a:rPr>
              <a:t>사업의 과학적 선택 가능</a:t>
            </a:r>
            <a:endParaRPr lang="en-US" altLang="ko-KR" sz="1300" b="1" kern="0" spc="-60" dirty="0">
              <a:solidFill>
                <a:srgbClr val="0000FF"/>
              </a:solidFill>
              <a:latin typeface="+mn-ea"/>
              <a:cs typeface="Tahoma" pitchFamily="34" charset="0"/>
            </a:endParaRPr>
          </a:p>
          <a:p>
            <a:pPr marL="180000" lvl="1" indent="-180000" defTabSz="914315" eaLnBrk="0" fontAlgn="base" hangingPunct="0"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Pct val="90000"/>
              <a:buFontTx/>
              <a:buBlip>
                <a:blip r:embed="rId3"/>
              </a:buBlip>
              <a:tabLst>
                <a:tab pos="5648325" algn="l"/>
              </a:tabLst>
            </a:pPr>
            <a:r>
              <a:rPr lang="ko-KR" altLang="en-US" sz="1300" kern="0" spc="-6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다양한 이해관계자의 참여</a:t>
            </a:r>
            <a:r>
              <a:rPr lang="en-US" altLang="ko-KR" sz="1300" kern="0" spc="-6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, </a:t>
            </a:r>
            <a:r>
              <a:rPr lang="ko-KR" altLang="en-US" sz="1300" b="1" kern="0" spc="-60" dirty="0">
                <a:solidFill>
                  <a:srgbClr val="0000FF"/>
                </a:solidFill>
                <a:latin typeface="+mn-ea"/>
                <a:cs typeface="Tahoma" pitchFamily="34" charset="0"/>
              </a:rPr>
              <a:t>의견반영</a:t>
            </a:r>
            <a:r>
              <a:rPr lang="en-US" altLang="ko-KR" sz="1300" b="1" kern="0" spc="-60" dirty="0">
                <a:solidFill>
                  <a:srgbClr val="0000FF"/>
                </a:solidFill>
                <a:latin typeface="+mn-ea"/>
                <a:cs typeface="Tahoma" pitchFamily="34" charset="0"/>
              </a:rPr>
              <a:t>(</a:t>
            </a:r>
            <a:r>
              <a:rPr lang="ko-KR" altLang="en-US" sz="1300" b="1" kern="0" spc="-60" dirty="0">
                <a:solidFill>
                  <a:srgbClr val="0000FF"/>
                </a:solidFill>
                <a:latin typeface="+mn-ea"/>
                <a:cs typeface="Tahoma" pitchFamily="34" charset="0"/>
              </a:rPr>
              <a:t>피드백</a:t>
            </a:r>
            <a:r>
              <a:rPr lang="en-US" altLang="ko-KR" sz="1300" b="1" kern="0" spc="-60" dirty="0">
                <a:solidFill>
                  <a:srgbClr val="0000FF"/>
                </a:solidFill>
                <a:latin typeface="+mn-ea"/>
                <a:cs typeface="Tahoma" pitchFamily="34" charset="0"/>
              </a:rPr>
              <a:t>)</a:t>
            </a:r>
          </a:p>
          <a:p>
            <a:pPr marL="180000" lvl="1" indent="-180000" defTabSz="914315" eaLnBrk="0" fontAlgn="base" hangingPunct="0">
              <a:spcBef>
                <a:spcPts val="200"/>
              </a:spcBef>
              <a:spcAft>
                <a:spcPts val="200"/>
              </a:spcAft>
              <a:buClr>
                <a:prstClr val="white"/>
              </a:buClr>
              <a:buSzPct val="90000"/>
              <a:buFontTx/>
              <a:buBlip>
                <a:blip r:embed="rId3"/>
              </a:buBlip>
              <a:tabLst>
                <a:tab pos="5648325" algn="l"/>
              </a:tabLst>
            </a:pPr>
            <a:r>
              <a:rPr lang="ko-KR" altLang="en-US" sz="1300" kern="0" spc="-60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cs typeface="Tahoma" pitchFamily="34" charset="0"/>
              </a:rPr>
              <a:t>환경변화에 따른 </a:t>
            </a:r>
            <a:r>
              <a:rPr lang="ko-KR" altLang="en-US" sz="1300" b="1" kern="0" spc="-60" dirty="0">
                <a:solidFill>
                  <a:srgbClr val="0000FF"/>
                </a:solidFill>
                <a:latin typeface="+mn-ea"/>
                <a:cs typeface="Tahoma" pitchFamily="34" charset="0"/>
              </a:rPr>
              <a:t>신속한 다단계 재조정 가능</a:t>
            </a:r>
            <a:endParaRPr lang="en-US" altLang="ko-KR" sz="1300" b="1" kern="0" spc="-60" dirty="0">
              <a:solidFill>
                <a:srgbClr val="0000FF"/>
              </a:solidFill>
              <a:latin typeface="+mn-ea"/>
              <a:cs typeface="Tahoma" pitchFamily="34" charset="0"/>
            </a:endParaRPr>
          </a:p>
        </p:txBody>
      </p:sp>
      <p:sp>
        <p:nvSpPr>
          <p:cNvPr id="70" name="Rectangle 782"/>
          <p:cNvSpPr>
            <a:spLocks noChangeArrowheads="1"/>
          </p:cNvSpPr>
          <p:nvPr/>
        </p:nvSpPr>
        <p:spPr bwMode="gray">
          <a:xfrm>
            <a:off x="4841981" y="5119009"/>
            <a:ext cx="3664844" cy="288032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>
            <a:sp3d>
              <a:bevelT w="0"/>
            </a:sp3d>
          </a:bodyPr>
          <a:lstStyle/>
          <a:p>
            <a:pPr marL="0" lvl="1" indent="-90488" algn="ctr" defTabSz="1043056">
              <a:spcBef>
                <a:spcPts val="300"/>
              </a:spcBef>
              <a:buClr>
                <a:prstClr val="white">
                  <a:lumMod val="65000"/>
                </a:prstClr>
              </a:buClr>
              <a:buSzPct val="80000"/>
              <a:tabLst>
                <a:tab pos="5648325" algn="l"/>
              </a:tabLst>
            </a:pPr>
            <a:r>
              <a:rPr lang="ko-KR" altLang="en-US" sz="1400" dirty="0">
                <a:solidFill>
                  <a:schemeClr val="tx2">
                    <a:lumMod val="75000"/>
                  </a:schemeClr>
                </a:solidFill>
                <a:latin typeface="+mn-ea"/>
              </a:rPr>
              <a:t>기대효과</a:t>
            </a:r>
            <a:endParaRPr lang="en-US" altLang="ko-KR" sz="1400" dirty="0">
              <a:solidFill>
                <a:schemeClr val="tx2">
                  <a:lumMod val="75000"/>
                </a:schemeClr>
              </a:solidFill>
              <a:latin typeface="+mn-ea"/>
            </a:endParaRPr>
          </a:p>
        </p:txBody>
      </p:sp>
      <p:sp>
        <p:nvSpPr>
          <p:cNvPr id="71" name="Rectangle 12"/>
          <p:cNvSpPr>
            <a:spLocks noChangeArrowheads="1"/>
          </p:cNvSpPr>
          <p:nvPr/>
        </p:nvSpPr>
        <p:spPr bwMode="auto">
          <a:xfrm>
            <a:off x="618411" y="5496728"/>
            <a:ext cx="3732006" cy="723650"/>
          </a:xfrm>
          <a:prstGeom prst="rect">
            <a:avLst/>
          </a:prstGeom>
          <a:noFill/>
          <a:ln w="6350" cap="flat" cmpd="sng" algn="ctr">
            <a:noFill/>
            <a:prstDash val="soli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40126" tIns="0" rIns="40126" bIns="0" anchor="ctr" anchorCtr="0"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146050" lvl="1" indent="-146050" defTabSz="914400" fontAlgn="base">
              <a:spcBef>
                <a:spcPts val="200"/>
              </a:spcBef>
              <a:spcAft>
                <a:spcPts val="200"/>
              </a:spcAft>
              <a:buClr>
                <a:srgbClr val="0079C1"/>
              </a:buClr>
              <a:buSzPct val="100000"/>
              <a:buFont typeface="Wingdings" pitchFamily="2" charset="2"/>
              <a:buChar char="§"/>
              <a:tabLst>
                <a:tab pos="714375" algn="l"/>
              </a:tabLst>
              <a:defRPr/>
            </a:pPr>
            <a:r>
              <a:rPr lang="ko-KR" altLang="en-US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임의적</a:t>
            </a:r>
            <a:r>
              <a:rPr lang="en-US" altLang="ko-KR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/</a:t>
            </a:r>
            <a:r>
              <a:rPr lang="ko-KR" altLang="en-US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직관적 의사결정 가능성 상존</a:t>
            </a:r>
            <a:endParaRPr lang="en-US" altLang="ko-KR" sz="1300" kern="0" spc="-60" dirty="0" smtClean="0"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  <a:cs typeface="Tahoma" pitchFamily="34" charset="0"/>
            </a:endParaRPr>
          </a:p>
          <a:p>
            <a:pPr marL="146050" lvl="1" indent="-146050" defTabSz="914400" fontAlgn="base">
              <a:spcBef>
                <a:spcPts val="200"/>
              </a:spcBef>
              <a:spcAft>
                <a:spcPts val="200"/>
              </a:spcAft>
              <a:buClr>
                <a:srgbClr val="0079C1"/>
              </a:buClr>
              <a:buSzPct val="100000"/>
              <a:buFont typeface="Wingdings" pitchFamily="2" charset="2"/>
              <a:buChar char="§"/>
              <a:tabLst>
                <a:tab pos="714375" algn="l"/>
              </a:tabLst>
              <a:defRPr/>
            </a:pPr>
            <a:r>
              <a:rPr lang="ko-KR" altLang="en-US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인력 부족 시 대체인력 투입 곤란</a:t>
            </a:r>
            <a:r>
              <a:rPr lang="en-US" altLang="ko-KR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(</a:t>
            </a:r>
            <a:r>
              <a:rPr lang="ko-KR" altLang="en-US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건설분야와 상이</a:t>
            </a:r>
            <a:r>
              <a:rPr lang="en-US" altLang="ko-KR" sz="1300" kern="0" spc="-60" dirty="0" smtClean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  <a:cs typeface="Tahoma" pitchFamily="34" charset="0"/>
              </a:rPr>
              <a:t>)</a:t>
            </a:r>
          </a:p>
          <a:p>
            <a:pPr marL="146050" lvl="1" indent="-146050" defTabSz="914400" fontAlgn="base">
              <a:spcBef>
                <a:spcPts val="200"/>
              </a:spcBef>
              <a:spcAft>
                <a:spcPts val="200"/>
              </a:spcAft>
              <a:buClr>
                <a:srgbClr val="0079C1"/>
              </a:buClr>
              <a:buSzPct val="100000"/>
              <a:buFont typeface="Wingdings" pitchFamily="2" charset="2"/>
              <a:buChar char="§"/>
              <a:tabLst>
                <a:tab pos="714375" algn="l"/>
              </a:tabLst>
              <a:defRPr/>
            </a:pPr>
            <a:r>
              <a:rPr lang="ko-KR" altLang="en-US" sz="1300" b="1" kern="0" spc="-60" dirty="0" smtClean="0">
                <a:solidFill>
                  <a:srgbClr val="0000FF"/>
                </a:solidFill>
                <a:latin typeface="+mn-ea"/>
                <a:ea typeface="+mn-ea"/>
                <a:cs typeface="Tahoma" pitchFamily="34" charset="0"/>
              </a:rPr>
              <a:t>일정 및 자원 간과로 제안품질 저하 요인 발생</a:t>
            </a:r>
            <a:endParaRPr lang="en-US" altLang="ko-KR" sz="1300" b="1" kern="0" spc="-60" dirty="0">
              <a:solidFill>
                <a:srgbClr val="0000FF"/>
              </a:solidFill>
              <a:latin typeface="+mn-ea"/>
              <a:ea typeface="+mn-ea"/>
              <a:cs typeface="Tahoma" pitchFamily="34" charset="0"/>
            </a:endParaRPr>
          </a:p>
        </p:txBody>
      </p:sp>
      <p:sp>
        <p:nvSpPr>
          <p:cNvPr id="115" name="Text Box 395">
            <a:extLst>
              <a:ext uri="{FF2B5EF4-FFF2-40B4-BE49-F238E27FC236}">
                <a16:creationId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51876" y="3112436"/>
            <a:ext cx="615553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영업대표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622DD821-99B3-470A-895A-91AD6ED1B4AD}"/>
              </a:ext>
            </a:extLst>
          </p:cNvPr>
          <p:cNvGrpSpPr/>
          <p:nvPr/>
        </p:nvGrpSpPr>
        <p:grpSpPr>
          <a:xfrm>
            <a:off x="780977" y="2510521"/>
            <a:ext cx="576000" cy="576000"/>
            <a:chOff x="4390269" y="3268914"/>
            <a:chExt cx="517019" cy="517018"/>
          </a:xfrm>
        </p:grpSpPr>
        <p:sp>
          <p:nvSpPr>
            <p:cNvPr id="117" name="타원 116">
              <a:extLst>
                <a:ext uri="{FF2B5EF4-FFF2-40B4-BE49-F238E27FC236}">
                  <a16:creationId xmlns:a16="http://schemas.microsoft.com/office/drawing/2014/main" id="{9CED9A29-3F2C-4573-B5DD-79901B3333C1}"/>
                </a:ext>
              </a:extLst>
            </p:cNvPr>
            <p:cNvSpPr/>
            <p:nvPr/>
          </p:nvSpPr>
          <p:spPr bwMode="auto">
            <a:xfrm>
              <a:off x="4390269" y="3268914"/>
              <a:ext cx="517019" cy="51701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5095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118" name="그룹 117">
              <a:extLst>
                <a:ext uri="{FF2B5EF4-FFF2-40B4-BE49-F238E27FC236}">
                  <a16:creationId xmlns:a16="http://schemas.microsoft.com/office/drawing/2014/main" id="{E16581D2-5D75-48A9-8FD8-C6473BFF2A2C}"/>
                </a:ext>
              </a:extLst>
            </p:cNvPr>
            <p:cNvGrpSpPr/>
            <p:nvPr/>
          </p:nvGrpSpPr>
          <p:grpSpPr>
            <a:xfrm>
              <a:off x="4532502" y="3381467"/>
              <a:ext cx="242698" cy="251274"/>
              <a:chOff x="11044193" y="863815"/>
              <a:chExt cx="2290763" cy="2371726"/>
            </a:xfrm>
          </p:grpSpPr>
          <p:sp>
            <p:nvSpPr>
              <p:cNvPr id="119" name="Freeform 5">
                <a:extLst>
                  <a:ext uri="{FF2B5EF4-FFF2-40B4-BE49-F238E27FC236}">
                    <a16:creationId xmlns:a16="http://schemas.microsoft.com/office/drawing/2014/main" id="{BF617D1C-6A33-458C-ABD3-850995031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8478" y="2195732"/>
                <a:ext cx="2260603" cy="1023933"/>
              </a:xfrm>
              <a:custGeom>
                <a:avLst/>
                <a:gdLst>
                  <a:gd name="T0" fmla="*/ 524 w 1049"/>
                  <a:gd name="T1" fmla="*/ 474 h 474"/>
                  <a:gd name="T2" fmla="*/ 1049 w 1049"/>
                  <a:gd name="T3" fmla="*/ 474 h 474"/>
                  <a:gd name="T4" fmla="*/ 921 w 1049"/>
                  <a:gd name="T5" fmla="*/ 230 h 474"/>
                  <a:gd name="T6" fmla="*/ 745 w 1049"/>
                  <a:gd name="T7" fmla="*/ 160 h 474"/>
                  <a:gd name="T8" fmla="*/ 663 w 1049"/>
                  <a:gd name="T9" fmla="*/ 108 h 474"/>
                  <a:gd name="T10" fmla="*/ 625 w 1049"/>
                  <a:gd name="T11" fmla="*/ 0 h 474"/>
                  <a:gd name="T12" fmla="*/ 524 w 1049"/>
                  <a:gd name="T13" fmla="*/ 10 h 474"/>
                  <a:gd name="T14" fmla="*/ 525 w 1049"/>
                  <a:gd name="T15" fmla="*/ 10 h 474"/>
                  <a:gd name="T16" fmla="*/ 425 w 1049"/>
                  <a:gd name="T17" fmla="*/ 0 h 474"/>
                  <a:gd name="T18" fmla="*/ 386 w 1049"/>
                  <a:gd name="T19" fmla="*/ 108 h 474"/>
                  <a:gd name="T20" fmla="*/ 304 w 1049"/>
                  <a:gd name="T21" fmla="*/ 160 h 474"/>
                  <a:gd name="T22" fmla="*/ 128 w 1049"/>
                  <a:gd name="T23" fmla="*/ 230 h 474"/>
                  <a:gd name="T24" fmla="*/ 0 w 1049"/>
                  <a:gd name="T25" fmla="*/ 474 h 474"/>
                  <a:gd name="T26" fmla="*/ 525 w 1049"/>
                  <a:gd name="T27" fmla="*/ 474 h 474"/>
                  <a:gd name="T28" fmla="*/ 524 w 1049"/>
                  <a:gd name="T29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49" h="474">
                    <a:moveTo>
                      <a:pt x="524" y="474"/>
                    </a:moveTo>
                    <a:cubicBezTo>
                      <a:pt x="1049" y="474"/>
                      <a:pt x="1049" y="474"/>
                      <a:pt x="1049" y="474"/>
                    </a:cubicBezTo>
                    <a:cubicBezTo>
                      <a:pt x="1049" y="474"/>
                      <a:pt x="1043" y="308"/>
                      <a:pt x="921" y="230"/>
                    </a:cubicBezTo>
                    <a:cubicBezTo>
                      <a:pt x="848" y="180"/>
                      <a:pt x="776" y="167"/>
                      <a:pt x="745" y="160"/>
                    </a:cubicBezTo>
                    <a:cubicBezTo>
                      <a:pt x="714" y="153"/>
                      <a:pt x="694" y="152"/>
                      <a:pt x="663" y="108"/>
                    </a:cubicBezTo>
                    <a:cubicBezTo>
                      <a:pt x="636" y="54"/>
                      <a:pt x="625" y="0"/>
                      <a:pt x="625" y="0"/>
                    </a:cubicBezTo>
                    <a:cubicBezTo>
                      <a:pt x="524" y="10"/>
                      <a:pt x="524" y="10"/>
                      <a:pt x="524" y="10"/>
                    </a:cubicBezTo>
                    <a:cubicBezTo>
                      <a:pt x="525" y="10"/>
                      <a:pt x="525" y="10"/>
                      <a:pt x="525" y="10"/>
                    </a:cubicBezTo>
                    <a:cubicBezTo>
                      <a:pt x="425" y="0"/>
                      <a:pt x="425" y="0"/>
                      <a:pt x="425" y="0"/>
                    </a:cubicBezTo>
                    <a:cubicBezTo>
                      <a:pt x="425" y="0"/>
                      <a:pt x="413" y="54"/>
                      <a:pt x="386" y="108"/>
                    </a:cubicBezTo>
                    <a:cubicBezTo>
                      <a:pt x="355" y="152"/>
                      <a:pt x="335" y="153"/>
                      <a:pt x="304" y="160"/>
                    </a:cubicBezTo>
                    <a:cubicBezTo>
                      <a:pt x="273" y="167"/>
                      <a:pt x="201" y="180"/>
                      <a:pt x="128" y="230"/>
                    </a:cubicBezTo>
                    <a:cubicBezTo>
                      <a:pt x="6" y="308"/>
                      <a:pt x="0" y="474"/>
                      <a:pt x="0" y="474"/>
                    </a:cubicBezTo>
                    <a:cubicBezTo>
                      <a:pt x="525" y="474"/>
                      <a:pt x="525" y="474"/>
                      <a:pt x="525" y="474"/>
                    </a:cubicBezTo>
                    <a:lnTo>
                      <a:pt x="524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20" name="Freeform 6">
                <a:extLst>
                  <a:ext uri="{FF2B5EF4-FFF2-40B4-BE49-F238E27FC236}">
                    <a16:creationId xmlns:a16="http://schemas.microsoft.com/office/drawing/2014/main" id="{4F5DFA98-B545-441E-AEBE-E73E23EAF1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44193" y="2178266"/>
                <a:ext cx="2290763" cy="1057275"/>
              </a:xfrm>
              <a:custGeom>
                <a:avLst/>
                <a:gdLst>
                  <a:gd name="T0" fmla="*/ 1063 w 1063"/>
                  <a:gd name="T1" fmla="*/ 489 h 489"/>
                  <a:gd name="T2" fmla="*/ 0 w 1063"/>
                  <a:gd name="T3" fmla="*/ 489 h 489"/>
                  <a:gd name="T4" fmla="*/ 0 w 1063"/>
                  <a:gd name="T5" fmla="*/ 482 h 489"/>
                  <a:gd name="T6" fmla="*/ 131 w 1063"/>
                  <a:gd name="T7" fmla="*/ 232 h 489"/>
                  <a:gd name="T8" fmla="*/ 304 w 1063"/>
                  <a:gd name="T9" fmla="*/ 162 h 489"/>
                  <a:gd name="T10" fmla="*/ 310 w 1063"/>
                  <a:gd name="T11" fmla="*/ 161 h 489"/>
                  <a:gd name="T12" fmla="*/ 316 w 1063"/>
                  <a:gd name="T13" fmla="*/ 160 h 489"/>
                  <a:gd name="T14" fmla="*/ 387 w 1063"/>
                  <a:gd name="T15" fmla="*/ 112 h 489"/>
                  <a:gd name="T16" fmla="*/ 425 w 1063"/>
                  <a:gd name="T17" fmla="*/ 7 h 489"/>
                  <a:gd name="T18" fmla="*/ 426 w 1063"/>
                  <a:gd name="T19" fmla="*/ 0 h 489"/>
                  <a:gd name="T20" fmla="*/ 532 w 1063"/>
                  <a:gd name="T21" fmla="*/ 11 h 489"/>
                  <a:gd name="T22" fmla="*/ 637 w 1063"/>
                  <a:gd name="T23" fmla="*/ 0 h 489"/>
                  <a:gd name="T24" fmla="*/ 638 w 1063"/>
                  <a:gd name="T25" fmla="*/ 7 h 489"/>
                  <a:gd name="T26" fmla="*/ 676 w 1063"/>
                  <a:gd name="T27" fmla="*/ 112 h 489"/>
                  <a:gd name="T28" fmla="*/ 747 w 1063"/>
                  <a:gd name="T29" fmla="*/ 160 h 489"/>
                  <a:gd name="T30" fmla="*/ 754 w 1063"/>
                  <a:gd name="T31" fmla="*/ 161 h 489"/>
                  <a:gd name="T32" fmla="*/ 759 w 1063"/>
                  <a:gd name="T33" fmla="*/ 162 h 489"/>
                  <a:gd name="T34" fmla="*/ 932 w 1063"/>
                  <a:gd name="T35" fmla="*/ 232 h 489"/>
                  <a:gd name="T36" fmla="*/ 1063 w 1063"/>
                  <a:gd name="T37" fmla="*/ 482 h 489"/>
                  <a:gd name="T38" fmla="*/ 1063 w 1063"/>
                  <a:gd name="T39" fmla="*/ 489 h 489"/>
                  <a:gd name="T40" fmla="*/ 532 w 1063"/>
                  <a:gd name="T41" fmla="*/ 475 h 489"/>
                  <a:gd name="T42" fmla="*/ 1049 w 1063"/>
                  <a:gd name="T43" fmla="*/ 475 h 489"/>
                  <a:gd name="T44" fmla="*/ 924 w 1063"/>
                  <a:gd name="T45" fmla="*/ 244 h 489"/>
                  <a:gd name="T46" fmla="*/ 756 w 1063"/>
                  <a:gd name="T47" fmla="*/ 176 h 489"/>
                  <a:gd name="T48" fmla="*/ 751 w 1063"/>
                  <a:gd name="T49" fmla="*/ 175 h 489"/>
                  <a:gd name="T50" fmla="*/ 744 w 1063"/>
                  <a:gd name="T51" fmla="*/ 174 h 489"/>
                  <a:gd name="T52" fmla="*/ 664 w 1063"/>
                  <a:gd name="T53" fmla="*/ 120 h 489"/>
                  <a:gd name="T54" fmla="*/ 664 w 1063"/>
                  <a:gd name="T55" fmla="*/ 119 h 489"/>
                  <a:gd name="T56" fmla="*/ 626 w 1063"/>
                  <a:gd name="T57" fmla="*/ 16 h 489"/>
                  <a:gd name="T58" fmla="*/ 531 w 1063"/>
                  <a:gd name="T59" fmla="*/ 25 h 489"/>
                  <a:gd name="T60" fmla="*/ 531 w 1063"/>
                  <a:gd name="T61" fmla="*/ 25 h 489"/>
                  <a:gd name="T62" fmla="*/ 437 w 1063"/>
                  <a:gd name="T63" fmla="*/ 16 h 489"/>
                  <a:gd name="T64" fmla="*/ 400 w 1063"/>
                  <a:gd name="T65" fmla="*/ 119 h 489"/>
                  <a:gd name="T66" fmla="*/ 399 w 1063"/>
                  <a:gd name="T67" fmla="*/ 120 h 489"/>
                  <a:gd name="T68" fmla="*/ 319 w 1063"/>
                  <a:gd name="T69" fmla="*/ 174 h 489"/>
                  <a:gd name="T70" fmla="*/ 313 w 1063"/>
                  <a:gd name="T71" fmla="*/ 175 h 489"/>
                  <a:gd name="T72" fmla="*/ 307 w 1063"/>
                  <a:gd name="T73" fmla="*/ 176 h 489"/>
                  <a:gd name="T74" fmla="*/ 139 w 1063"/>
                  <a:gd name="T75" fmla="*/ 244 h 489"/>
                  <a:gd name="T76" fmla="*/ 14 w 1063"/>
                  <a:gd name="T77" fmla="*/ 475 h 489"/>
                  <a:gd name="T78" fmla="*/ 532 w 1063"/>
                  <a:gd name="T79" fmla="*/ 475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3" h="489">
                    <a:moveTo>
                      <a:pt x="1063" y="489"/>
                    </a:move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82"/>
                      <a:pt x="0" y="482"/>
                      <a:pt x="0" y="482"/>
                    </a:cubicBezTo>
                    <a:cubicBezTo>
                      <a:pt x="0" y="475"/>
                      <a:pt x="7" y="311"/>
                      <a:pt x="131" y="232"/>
                    </a:cubicBezTo>
                    <a:cubicBezTo>
                      <a:pt x="201" y="184"/>
                      <a:pt x="271" y="169"/>
                      <a:pt x="304" y="162"/>
                    </a:cubicBezTo>
                    <a:cubicBezTo>
                      <a:pt x="310" y="161"/>
                      <a:pt x="310" y="161"/>
                      <a:pt x="310" y="161"/>
                    </a:cubicBezTo>
                    <a:cubicBezTo>
                      <a:pt x="312" y="161"/>
                      <a:pt x="314" y="160"/>
                      <a:pt x="316" y="160"/>
                    </a:cubicBezTo>
                    <a:cubicBezTo>
                      <a:pt x="342" y="154"/>
                      <a:pt x="360" y="151"/>
                      <a:pt x="387" y="112"/>
                    </a:cubicBezTo>
                    <a:cubicBezTo>
                      <a:pt x="413" y="60"/>
                      <a:pt x="425" y="7"/>
                      <a:pt x="425" y="7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532" y="11"/>
                      <a:pt x="532" y="11"/>
                      <a:pt x="532" y="11"/>
                    </a:cubicBezTo>
                    <a:cubicBezTo>
                      <a:pt x="637" y="0"/>
                      <a:pt x="637" y="0"/>
                      <a:pt x="637" y="0"/>
                    </a:cubicBezTo>
                    <a:cubicBezTo>
                      <a:pt x="638" y="7"/>
                      <a:pt x="638" y="7"/>
                      <a:pt x="638" y="7"/>
                    </a:cubicBezTo>
                    <a:cubicBezTo>
                      <a:pt x="639" y="7"/>
                      <a:pt x="650" y="60"/>
                      <a:pt x="676" y="112"/>
                    </a:cubicBezTo>
                    <a:cubicBezTo>
                      <a:pt x="704" y="151"/>
                      <a:pt x="721" y="154"/>
                      <a:pt x="747" y="160"/>
                    </a:cubicBezTo>
                    <a:cubicBezTo>
                      <a:pt x="749" y="160"/>
                      <a:pt x="751" y="161"/>
                      <a:pt x="754" y="161"/>
                    </a:cubicBezTo>
                    <a:cubicBezTo>
                      <a:pt x="759" y="162"/>
                      <a:pt x="759" y="162"/>
                      <a:pt x="759" y="162"/>
                    </a:cubicBezTo>
                    <a:cubicBezTo>
                      <a:pt x="792" y="169"/>
                      <a:pt x="862" y="184"/>
                      <a:pt x="932" y="232"/>
                    </a:cubicBezTo>
                    <a:cubicBezTo>
                      <a:pt x="1056" y="311"/>
                      <a:pt x="1063" y="475"/>
                      <a:pt x="1063" y="482"/>
                    </a:cubicBezTo>
                    <a:lnTo>
                      <a:pt x="1063" y="489"/>
                    </a:lnTo>
                    <a:close/>
                    <a:moveTo>
                      <a:pt x="532" y="475"/>
                    </a:moveTo>
                    <a:cubicBezTo>
                      <a:pt x="1049" y="475"/>
                      <a:pt x="1049" y="475"/>
                      <a:pt x="1049" y="475"/>
                    </a:cubicBezTo>
                    <a:cubicBezTo>
                      <a:pt x="1046" y="442"/>
                      <a:pt x="1028" y="310"/>
                      <a:pt x="924" y="244"/>
                    </a:cubicBezTo>
                    <a:cubicBezTo>
                      <a:pt x="856" y="197"/>
                      <a:pt x="788" y="183"/>
                      <a:pt x="756" y="176"/>
                    </a:cubicBezTo>
                    <a:cubicBezTo>
                      <a:pt x="751" y="175"/>
                      <a:pt x="751" y="175"/>
                      <a:pt x="751" y="175"/>
                    </a:cubicBezTo>
                    <a:cubicBezTo>
                      <a:pt x="748" y="174"/>
                      <a:pt x="746" y="174"/>
                      <a:pt x="744" y="174"/>
                    </a:cubicBezTo>
                    <a:cubicBezTo>
                      <a:pt x="717" y="168"/>
                      <a:pt x="695" y="163"/>
                      <a:pt x="664" y="120"/>
                    </a:cubicBezTo>
                    <a:cubicBezTo>
                      <a:pt x="664" y="119"/>
                      <a:pt x="664" y="119"/>
                      <a:pt x="664" y="119"/>
                    </a:cubicBezTo>
                    <a:cubicBezTo>
                      <a:pt x="642" y="75"/>
                      <a:pt x="630" y="31"/>
                      <a:pt x="626" y="16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437" y="16"/>
                      <a:pt x="437" y="16"/>
                      <a:pt x="437" y="16"/>
                    </a:cubicBezTo>
                    <a:cubicBezTo>
                      <a:pt x="433" y="31"/>
                      <a:pt x="421" y="75"/>
                      <a:pt x="400" y="119"/>
                    </a:cubicBezTo>
                    <a:cubicBezTo>
                      <a:pt x="399" y="120"/>
                      <a:pt x="399" y="120"/>
                      <a:pt x="399" y="120"/>
                    </a:cubicBezTo>
                    <a:cubicBezTo>
                      <a:pt x="368" y="163"/>
                      <a:pt x="346" y="168"/>
                      <a:pt x="319" y="174"/>
                    </a:cubicBezTo>
                    <a:cubicBezTo>
                      <a:pt x="317" y="174"/>
                      <a:pt x="315" y="174"/>
                      <a:pt x="313" y="175"/>
                    </a:cubicBezTo>
                    <a:cubicBezTo>
                      <a:pt x="307" y="176"/>
                      <a:pt x="307" y="176"/>
                      <a:pt x="307" y="176"/>
                    </a:cubicBezTo>
                    <a:cubicBezTo>
                      <a:pt x="275" y="183"/>
                      <a:pt x="207" y="197"/>
                      <a:pt x="139" y="244"/>
                    </a:cubicBezTo>
                    <a:cubicBezTo>
                      <a:pt x="35" y="310"/>
                      <a:pt x="17" y="442"/>
                      <a:pt x="14" y="475"/>
                    </a:cubicBezTo>
                    <a:lnTo>
                      <a:pt x="532" y="47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21" name="Freeform 7">
                <a:extLst>
                  <a:ext uri="{FF2B5EF4-FFF2-40B4-BE49-F238E27FC236}">
                    <a16:creationId xmlns:a16="http://schemas.microsoft.com/office/drawing/2014/main" id="{F50AD3CB-1224-4EAB-9311-A637AB626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8478" y="2195732"/>
                <a:ext cx="2260603" cy="1023933"/>
              </a:xfrm>
              <a:custGeom>
                <a:avLst/>
                <a:gdLst>
                  <a:gd name="T0" fmla="*/ 524 w 1049"/>
                  <a:gd name="T1" fmla="*/ 474 h 474"/>
                  <a:gd name="T2" fmla="*/ 1049 w 1049"/>
                  <a:gd name="T3" fmla="*/ 474 h 474"/>
                  <a:gd name="T4" fmla="*/ 921 w 1049"/>
                  <a:gd name="T5" fmla="*/ 230 h 474"/>
                  <a:gd name="T6" fmla="*/ 745 w 1049"/>
                  <a:gd name="T7" fmla="*/ 160 h 474"/>
                  <a:gd name="T8" fmla="*/ 663 w 1049"/>
                  <a:gd name="T9" fmla="*/ 108 h 474"/>
                  <a:gd name="T10" fmla="*/ 625 w 1049"/>
                  <a:gd name="T11" fmla="*/ 0 h 474"/>
                  <a:gd name="T12" fmla="*/ 524 w 1049"/>
                  <a:gd name="T13" fmla="*/ 10 h 474"/>
                  <a:gd name="T14" fmla="*/ 525 w 1049"/>
                  <a:gd name="T15" fmla="*/ 10 h 474"/>
                  <a:gd name="T16" fmla="*/ 425 w 1049"/>
                  <a:gd name="T17" fmla="*/ 0 h 474"/>
                  <a:gd name="T18" fmla="*/ 386 w 1049"/>
                  <a:gd name="T19" fmla="*/ 108 h 474"/>
                  <a:gd name="T20" fmla="*/ 304 w 1049"/>
                  <a:gd name="T21" fmla="*/ 160 h 474"/>
                  <a:gd name="T22" fmla="*/ 128 w 1049"/>
                  <a:gd name="T23" fmla="*/ 230 h 474"/>
                  <a:gd name="T24" fmla="*/ 0 w 1049"/>
                  <a:gd name="T25" fmla="*/ 474 h 474"/>
                  <a:gd name="T26" fmla="*/ 525 w 1049"/>
                  <a:gd name="T27" fmla="*/ 474 h 474"/>
                  <a:gd name="T28" fmla="*/ 524 w 1049"/>
                  <a:gd name="T29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49" h="474">
                    <a:moveTo>
                      <a:pt x="524" y="474"/>
                    </a:moveTo>
                    <a:cubicBezTo>
                      <a:pt x="1049" y="474"/>
                      <a:pt x="1049" y="474"/>
                      <a:pt x="1049" y="474"/>
                    </a:cubicBezTo>
                    <a:cubicBezTo>
                      <a:pt x="1049" y="474"/>
                      <a:pt x="1043" y="308"/>
                      <a:pt x="921" y="230"/>
                    </a:cubicBezTo>
                    <a:cubicBezTo>
                      <a:pt x="848" y="180"/>
                      <a:pt x="776" y="167"/>
                      <a:pt x="745" y="160"/>
                    </a:cubicBezTo>
                    <a:cubicBezTo>
                      <a:pt x="714" y="153"/>
                      <a:pt x="694" y="152"/>
                      <a:pt x="663" y="108"/>
                    </a:cubicBezTo>
                    <a:cubicBezTo>
                      <a:pt x="636" y="54"/>
                      <a:pt x="625" y="0"/>
                      <a:pt x="625" y="0"/>
                    </a:cubicBezTo>
                    <a:cubicBezTo>
                      <a:pt x="524" y="10"/>
                      <a:pt x="524" y="10"/>
                      <a:pt x="524" y="10"/>
                    </a:cubicBezTo>
                    <a:cubicBezTo>
                      <a:pt x="525" y="10"/>
                      <a:pt x="525" y="10"/>
                      <a:pt x="525" y="10"/>
                    </a:cubicBezTo>
                    <a:cubicBezTo>
                      <a:pt x="425" y="0"/>
                      <a:pt x="425" y="0"/>
                      <a:pt x="425" y="0"/>
                    </a:cubicBezTo>
                    <a:cubicBezTo>
                      <a:pt x="425" y="0"/>
                      <a:pt x="413" y="54"/>
                      <a:pt x="386" y="108"/>
                    </a:cubicBezTo>
                    <a:cubicBezTo>
                      <a:pt x="355" y="152"/>
                      <a:pt x="335" y="153"/>
                      <a:pt x="304" y="160"/>
                    </a:cubicBezTo>
                    <a:cubicBezTo>
                      <a:pt x="273" y="167"/>
                      <a:pt x="201" y="180"/>
                      <a:pt x="128" y="230"/>
                    </a:cubicBezTo>
                    <a:cubicBezTo>
                      <a:pt x="6" y="308"/>
                      <a:pt x="0" y="474"/>
                      <a:pt x="0" y="474"/>
                    </a:cubicBezTo>
                    <a:cubicBezTo>
                      <a:pt x="525" y="474"/>
                      <a:pt x="525" y="474"/>
                      <a:pt x="525" y="474"/>
                    </a:cubicBezTo>
                    <a:lnTo>
                      <a:pt x="524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22" name="Freeform 8">
                <a:extLst>
                  <a:ext uri="{FF2B5EF4-FFF2-40B4-BE49-F238E27FC236}">
                    <a16:creationId xmlns:a16="http://schemas.microsoft.com/office/drawing/2014/main" id="{12C98A18-4F7C-4447-9917-9371A3769E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44193" y="2178266"/>
                <a:ext cx="2290763" cy="1057275"/>
              </a:xfrm>
              <a:custGeom>
                <a:avLst/>
                <a:gdLst>
                  <a:gd name="T0" fmla="*/ 1063 w 1063"/>
                  <a:gd name="T1" fmla="*/ 489 h 489"/>
                  <a:gd name="T2" fmla="*/ 0 w 1063"/>
                  <a:gd name="T3" fmla="*/ 489 h 489"/>
                  <a:gd name="T4" fmla="*/ 0 w 1063"/>
                  <a:gd name="T5" fmla="*/ 482 h 489"/>
                  <a:gd name="T6" fmla="*/ 131 w 1063"/>
                  <a:gd name="T7" fmla="*/ 232 h 489"/>
                  <a:gd name="T8" fmla="*/ 304 w 1063"/>
                  <a:gd name="T9" fmla="*/ 162 h 489"/>
                  <a:gd name="T10" fmla="*/ 310 w 1063"/>
                  <a:gd name="T11" fmla="*/ 161 h 489"/>
                  <a:gd name="T12" fmla="*/ 316 w 1063"/>
                  <a:gd name="T13" fmla="*/ 160 h 489"/>
                  <a:gd name="T14" fmla="*/ 387 w 1063"/>
                  <a:gd name="T15" fmla="*/ 112 h 489"/>
                  <a:gd name="T16" fmla="*/ 425 w 1063"/>
                  <a:gd name="T17" fmla="*/ 7 h 489"/>
                  <a:gd name="T18" fmla="*/ 426 w 1063"/>
                  <a:gd name="T19" fmla="*/ 0 h 489"/>
                  <a:gd name="T20" fmla="*/ 532 w 1063"/>
                  <a:gd name="T21" fmla="*/ 11 h 489"/>
                  <a:gd name="T22" fmla="*/ 637 w 1063"/>
                  <a:gd name="T23" fmla="*/ 0 h 489"/>
                  <a:gd name="T24" fmla="*/ 638 w 1063"/>
                  <a:gd name="T25" fmla="*/ 7 h 489"/>
                  <a:gd name="T26" fmla="*/ 676 w 1063"/>
                  <a:gd name="T27" fmla="*/ 112 h 489"/>
                  <a:gd name="T28" fmla="*/ 747 w 1063"/>
                  <a:gd name="T29" fmla="*/ 160 h 489"/>
                  <a:gd name="T30" fmla="*/ 754 w 1063"/>
                  <a:gd name="T31" fmla="*/ 161 h 489"/>
                  <a:gd name="T32" fmla="*/ 759 w 1063"/>
                  <a:gd name="T33" fmla="*/ 162 h 489"/>
                  <a:gd name="T34" fmla="*/ 932 w 1063"/>
                  <a:gd name="T35" fmla="*/ 232 h 489"/>
                  <a:gd name="T36" fmla="*/ 1063 w 1063"/>
                  <a:gd name="T37" fmla="*/ 482 h 489"/>
                  <a:gd name="T38" fmla="*/ 1063 w 1063"/>
                  <a:gd name="T39" fmla="*/ 489 h 489"/>
                  <a:gd name="T40" fmla="*/ 532 w 1063"/>
                  <a:gd name="T41" fmla="*/ 475 h 489"/>
                  <a:gd name="T42" fmla="*/ 1049 w 1063"/>
                  <a:gd name="T43" fmla="*/ 475 h 489"/>
                  <a:gd name="T44" fmla="*/ 924 w 1063"/>
                  <a:gd name="T45" fmla="*/ 244 h 489"/>
                  <a:gd name="T46" fmla="*/ 756 w 1063"/>
                  <a:gd name="T47" fmla="*/ 176 h 489"/>
                  <a:gd name="T48" fmla="*/ 751 w 1063"/>
                  <a:gd name="T49" fmla="*/ 175 h 489"/>
                  <a:gd name="T50" fmla="*/ 744 w 1063"/>
                  <a:gd name="T51" fmla="*/ 174 h 489"/>
                  <a:gd name="T52" fmla="*/ 664 w 1063"/>
                  <a:gd name="T53" fmla="*/ 120 h 489"/>
                  <a:gd name="T54" fmla="*/ 664 w 1063"/>
                  <a:gd name="T55" fmla="*/ 119 h 489"/>
                  <a:gd name="T56" fmla="*/ 626 w 1063"/>
                  <a:gd name="T57" fmla="*/ 16 h 489"/>
                  <a:gd name="T58" fmla="*/ 531 w 1063"/>
                  <a:gd name="T59" fmla="*/ 25 h 489"/>
                  <a:gd name="T60" fmla="*/ 531 w 1063"/>
                  <a:gd name="T61" fmla="*/ 25 h 489"/>
                  <a:gd name="T62" fmla="*/ 437 w 1063"/>
                  <a:gd name="T63" fmla="*/ 16 h 489"/>
                  <a:gd name="T64" fmla="*/ 400 w 1063"/>
                  <a:gd name="T65" fmla="*/ 119 h 489"/>
                  <a:gd name="T66" fmla="*/ 399 w 1063"/>
                  <a:gd name="T67" fmla="*/ 120 h 489"/>
                  <a:gd name="T68" fmla="*/ 319 w 1063"/>
                  <a:gd name="T69" fmla="*/ 174 h 489"/>
                  <a:gd name="T70" fmla="*/ 313 w 1063"/>
                  <a:gd name="T71" fmla="*/ 175 h 489"/>
                  <a:gd name="T72" fmla="*/ 307 w 1063"/>
                  <a:gd name="T73" fmla="*/ 176 h 489"/>
                  <a:gd name="T74" fmla="*/ 139 w 1063"/>
                  <a:gd name="T75" fmla="*/ 244 h 489"/>
                  <a:gd name="T76" fmla="*/ 14 w 1063"/>
                  <a:gd name="T77" fmla="*/ 475 h 489"/>
                  <a:gd name="T78" fmla="*/ 532 w 1063"/>
                  <a:gd name="T79" fmla="*/ 475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3" h="489">
                    <a:moveTo>
                      <a:pt x="1063" y="489"/>
                    </a:move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82"/>
                      <a:pt x="0" y="482"/>
                      <a:pt x="0" y="482"/>
                    </a:cubicBezTo>
                    <a:cubicBezTo>
                      <a:pt x="0" y="475"/>
                      <a:pt x="7" y="311"/>
                      <a:pt x="131" y="232"/>
                    </a:cubicBezTo>
                    <a:cubicBezTo>
                      <a:pt x="201" y="184"/>
                      <a:pt x="271" y="169"/>
                      <a:pt x="304" y="162"/>
                    </a:cubicBezTo>
                    <a:cubicBezTo>
                      <a:pt x="310" y="161"/>
                      <a:pt x="310" y="161"/>
                      <a:pt x="310" y="161"/>
                    </a:cubicBezTo>
                    <a:cubicBezTo>
                      <a:pt x="312" y="161"/>
                      <a:pt x="314" y="160"/>
                      <a:pt x="316" y="160"/>
                    </a:cubicBezTo>
                    <a:cubicBezTo>
                      <a:pt x="342" y="154"/>
                      <a:pt x="360" y="151"/>
                      <a:pt x="387" y="112"/>
                    </a:cubicBezTo>
                    <a:cubicBezTo>
                      <a:pt x="413" y="60"/>
                      <a:pt x="425" y="7"/>
                      <a:pt x="425" y="7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532" y="11"/>
                      <a:pt x="532" y="11"/>
                      <a:pt x="532" y="11"/>
                    </a:cubicBezTo>
                    <a:cubicBezTo>
                      <a:pt x="637" y="0"/>
                      <a:pt x="637" y="0"/>
                      <a:pt x="637" y="0"/>
                    </a:cubicBezTo>
                    <a:cubicBezTo>
                      <a:pt x="638" y="7"/>
                      <a:pt x="638" y="7"/>
                      <a:pt x="638" y="7"/>
                    </a:cubicBezTo>
                    <a:cubicBezTo>
                      <a:pt x="639" y="7"/>
                      <a:pt x="650" y="60"/>
                      <a:pt x="676" y="112"/>
                    </a:cubicBezTo>
                    <a:cubicBezTo>
                      <a:pt x="704" y="151"/>
                      <a:pt x="721" y="154"/>
                      <a:pt x="747" y="160"/>
                    </a:cubicBezTo>
                    <a:cubicBezTo>
                      <a:pt x="749" y="160"/>
                      <a:pt x="751" y="161"/>
                      <a:pt x="754" y="161"/>
                    </a:cubicBezTo>
                    <a:cubicBezTo>
                      <a:pt x="759" y="162"/>
                      <a:pt x="759" y="162"/>
                      <a:pt x="759" y="162"/>
                    </a:cubicBezTo>
                    <a:cubicBezTo>
                      <a:pt x="792" y="169"/>
                      <a:pt x="862" y="184"/>
                      <a:pt x="932" y="232"/>
                    </a:cubicBezTo>
                    <a:cubicBezTo>
                      <a:pt x="1056" y="311"/>
                      <a:pt x="1063" y="475"/>
                      <a:pt x="1063" y="482"/>
                    </a:cubicBezTo>
                    <a:lnTo>
                      <a:pt x="1063" y="489"/>
                    </a:lnTo>
                    <a:close/>
                    <a:moveTo>
                      <a:pt x="532" y="475"/>
                    </a:moveTo>
                    <a:cubicBezTo>
                      <a:pt x="1049" y="475"/>
                      <a:pt x="1049" y="475"/>
                      <a:pt x="1049" y="475"/>
                    </a:cubicBezTo>
                    <a:cubicBezTo>
                      <a:pt x="1046" y="442"/>
                      <a:pt x="1028" y="310"/>
                      <a:pt x="924" y="244"/>
                    </a:cubicBezTo>
                    <a:cubicBezTo>
                      <a:pt x="856" y="197"/>
                      <a:pt x="788" y="183"/>
                      <a:pt x="756" y="176"/>
                    </a:cubicBezTo>
                    <a:cubicBezTo>
                      <a:pt x="751" y="175"/>
                      <a:pt x="751" y="175"/>
                      <a:pt x="751" y="175"/>
                    </a:cubicBezTo>
                    <a:cubicBezTo>
                      <a:pt x="748" y="174"/>
                      <a:pt x="746" y="174"/>
                      <a:pt x="744" y="174"/>
                    </a:cubicBezTo>
                    <a:cubicBezTo>
                      <a:pt x="717" y="168"/>
                      <a:pt x="695" y="163"/>
                      <a:pt x="664" y="120"/>
                    </a:cubicBezTo>
                    <a:cubicBezTo>
                      <a:pt x="664" y="119"/>
                      <a:pt x="664" y="119"/>
                      <a:pt x="664" y="119"/>
                    </a:cubicBezTo>
                    <a:cubicBezTo>
                      <a:pt x="642" y="75"/>
                      <a:pt x="630" y="31"/>
                      <a:pt x="626" y="16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437" y="16"/>
                      <a:pt x="437" y="16"/>
                      <a:pt x="437" y="16"/>
                    </a:cubicBezTo>
                    <a:cubicBezTo>
                      <a:pt x="433" y="31"/>
                      <a:pt x="421" y="75"/>
                      <a:pt x="400" y="119"/>
                    </a:cubicBezTo>
                    <a:cubicBezTo>
                      <a:pt x="399" y="120"/>
                      <a:pt x="399" y="120"/>
                      <a:pt x="399" y="120"/>
                    </a:cubicBezTo>
                    <a:cubicBezTo>
                      <a:pt x="368" y="163"/>
                      <a:pt x="346" y="168"/>
                      <a:pt x="319" y="174"/>
                    </a:cubicBezTo>
                    <a:cubicBezTo>
                      <a:pt x="317" y="174"/>
                      <a:pt x="315" y="174"/>
                      <a:pt x="313" y="175"/>
                    </a:cubicBezTo>
                    <a:cubicBezTo>
                      <a:pt x="307" y="176"/>
                      <a:pt x="307" y="176"/>
                      <a:pt x="307" y="176"/>
                    </a:cubicBezTo>
                    <a:cubicBezTo>
                      <a:pt x="275" y="183"/>
                      <a:pt x="207" y="197"/>
                      <a:pt x="139" y="244"/>
                    </a:cubicBezTo>
                    <a:cubicBezTo>
                      <a:pt x="35" y="310"/>
                      <a:pt x="17" y="442"/>
                      <a:pt x="14" y="475"/>
                    </a:cubicBezTo>
                    <a:lnTo>
                      <a:pt x="532" y="475"/>
                    </a:lnTo>
                    <a:close/>
                  </a:path>
                </a:pathLst>
              </a:custGeom>
              <a:solidFill>
                <a:srgbClr val="333D4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23" name="Freeform 9">
                <a:extLst>
                  <a:ext uri="{FF2B5EF4-FFF2-40B4-BE49-F238E27FC236}">
                    <a16:creationId xmlns:a16="http://schemas.microsoft.com/office/drawing/2014/main" id="{D21D4C88-2ED1-4BF3-8BBD-EA86261C9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93464" y="1006693"/>
                <a:ext cx="1187450" cy="1355725"/>
              </a:xfrm>
              <a:custGeom>
                <a:avLst/>
                <a:gdLst>
                  <a:gd name="T0" fmla="*/ 514 w 551"/>
                  <a:gd name="T1" fmla="*/ 299 h 627"/>
                  <a:gd name="T2" fmla="*/ 498 w 551"/>
                  <a:gd name="T3" fmla="*/ 296 h 627"/>
                  <a:gd name="T4" fmla="*/ 498 w 551"/>
                  <a:gd name="T5" fmla="*/ 152 h 627"/>
                  <a:gd name="T6" fmla="*/ 352 w 551"/>
                  <a:gd name="T7" fmla="*/ 0 h 627"/>
                  <a:gd name="T8" fmla="*/ 277 w 551"/>
                  <a:gd name="T9" fmla="*/ 6 h 627"/>
                  <a:gd name="T10" fmla="*/ 201 w 551"/>
                  <a:gd name="T11" fmla="*/ 0 h 627"/>
                  <a:gd name="T12" fmla="*/ 56 w 551"/>
                  <a:gd name="T13" fmla="*/ 152 h 627"/>
                  <a:gd name="T14" fmla="*/ 56 w 551"/>
                  <a:gd name="T15" fmla="*/ 296 h 627"/>
                  <a:gd name="T16" fmla="*/ 40 w 551"/>
                  <a:gd name="T17" fmla="*/ 299 h 627"/>
                  <a:gd name="T18" fmla="*/ 8 w 551"/>
                  <a:gd name="T19" fmla="*/ 357 h 627"/>
                  <a:gd name="T20" fmla="*/ 75 w 551"/>
                  <a:gd name="T21" fmla="*/ 445 h 627"/>
                  <a:gd name="T22" fmla="*/ 115 w 551"/>
                  <a:gd name="T23" fmla="*/ 541 h 627"/>
                  <a:gd name="T24" fmla="*/ 276 w 551"/>
                  <a:gd name="T25" fmla="*/ 627 h 627"/>
                  <a:gd name="T26" fmla="*/ 277 w 551"/>
                  <a:gd name="T27" fmla="*/ 627 h 627"/>
                  <a:gd name="T28" fmla="*/ 278 w 551"/>
                  <a:gd name="T29" fmla="*/ 627 h 627"/>
                  <a:gd name="T30" fmla="*/ 439 w 551"/>
                  <a:gd name="T31" fmla="*/ 541 h 627"/>
                  <a:gd name="T32" fmla="*/ 478 w 551"/>
                  <a:gd name="T33" fmla="*/ 445 h 627"/>
                  <a:gd name="T34" fmla="*/ 546 w 551"/>
                  <a:gd name="T35" fmla="*/ 357 h 627"/>
                  <a:gd name="T36" fmla="*/ 514 w 551"/>
                  <a:gd name="T37" fmla="*/ 29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1" h="627">
                    <a:moveTo>
                      <a:pt x="514" y="299"/>
                    </a:moveTo>
                    <a:cubicBezTo>
                      <a:pt x="498" y="296"/>
                      <a:pt x="498" y="296"/>
                      <a:pt x="498" y="296"/>
                    </a:cubicBezTo>
                    <a:cubicBezTo>
                      <a:pt x="498" y="152"/>
                      <a:pt x="498" y="152"/>
                      <a:pt x="498" y="152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277" y="6"/>
                      <a:pt x="277" y="6"/>
                      <a:pt x="277" y="6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56" y="152"/>
                      <a:pt x="56" y="152"/>
                      <a:pt x="56" y="152"/>
                    </a:cubicBezTo>
                    <a:cubicBezTo>
                      <a:pt x="56" y="296"/>
                      <a:pt x="56" y="296"/>
                      <a:pt x="56" y="296"/>
                    </a:cubicBezTo>
                    <a:cubicBezTo>
                      <a:pt x="40" y="299"/>
                      <a:pt x="40" y="299"/>
                      <a:pt x="40" y="299"/>
                    </a:cubicBezTo>
                    <a:cubicBezTo>
                      <a:pt x="40" y="299"/>
                      <a:pt x="0" y="294"/>
                      <a:pt x="8" y="357"/>
                    </a:cubicBezTo>
                    <a:cubicBezTo>
                      <a:pt x="16" y="398"/>
                      <a:pt x="75" y="445"/>
                      <a:pt x="75" y="445"/>
                    </a:cubicBezTo>
                    <a:cubicBezTo>
                      <a:pt x="76" y="495"/>
                      <a:pt x="115" y="541"/>
                      <a:pt x="115" y="541"/>
                    </a:cubicBezTo>
                    <a:cubicBezTo>
                      <a:pt x="169" y="616"/>
                      <a:pt x="260" y="626"/>
                      <a:pt x="276" y="627"/>
                    </a:cubicBezTo>
                    <a:cubicBezTo>
                      <a:pt x="277" y="627"/>
                      <a:pt x="277" y="627"/>
                      <a:pt x="277" y="627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94" y="626"/>
                      <a:pt x="385" y="616"/>
                      <a:pt x="439" y="541"/>
                    </a:cubicBezTo>
                    <a:cubicBezTo>
                      <a:pt x="439" y="541"/>
                      <a:pt x="479" y="486"/>
                      <a:pt x="478" y="445"/>
                    </a:cubicBezTo>
                    <a:cubicBezTo>
                      <a:pt x="530" y="404"/>
                      <a:pt x="543" y="370"/>
                      <a:pt x="546" y="357"/>
                    </a:cubicBezTo>
                    <a:cubicBezTo>
                      <a:pt x="551" y="294"/>
                      <a:pt x="514" y="299"/>
                      <a:pt x="514" y="2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24" name="Freeform 10">
                <a:extLst>
                  <a:ext uri="{FF2B5EF4-FFF2-40B4-BE49-F238E27FC236}">
                    <a16:creationId xmlns:a16="http://schemas.microsoft.com/office/drawing/2014/main" id="{88A3E388-754F-49CD-A9D9-8464AC255C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88702" y="990818"/>
                <a:ext cx="1200155" cy="1385885"/>
              </a:xfrm>
              <a:custGeom>
                <a:avLst/>
                <a:gdLst>
                  <a:gd name="T0" fmla="*/ 279 w 557"/>
                  <a:gd name="T1" fmla="*/ 641 h 641"/>
                  <a:gd name="T2" fmla="*/ 277 w 557"/>
                  <a:gd name="T3" fmla="*/ 641 h 641"/>
                  <a:gd name="T4" fmla="*/ 111 w 557"/>
                  <a:gd name="T5" fmla="*/ 552 h 641"/>
                  <a:gd name="T6" fmla="*/ 70 w 557"/>
                  <a:gd name="T7" fmla="*/ 456 h 641"/>
                  <a:gd name="T8" fmla="*/ 3 w 557"/>
                  <a:gd name="T9" fmla="*/ 365 h 641"/>
                  <a:gd name="T10" fmla="*/ 14 w 557"/>
                  <a:gd name="T11" fmla="*/ 311 h 641"/>
                  <a:gd name="T12" fmla="*/ 40 w 557"/>
                  <a:gd name="T13" fmla="*/ 299 h 641"/>
                  <a:gd name="T14" fmla="*/ 41 w 557"/>
                  <a:gd name="T15" fmla="*/ 299 h 641"/>
                  <a:gd name="T16" fmla="*/ 51 w 557"/>
                  <a:gd name="T17" fmla="*/ 297 h 641"/>
                  <a:gd name="T18" fmla="*/ 51 w 557"/>
                  <a:gd name="T19" fmla="*/ 156 h 641"/>
                  <a:gd name="T20" fmla="*/ 201 w 557"/>
                  <a:gd name="T21" fmla="*/ 0 h 641"/>
                  <a:gd name="T22" fmla="*/ 279 w 557"/>
                  <a:gd name="T23" fmla="*/ 6 h 641"/>
                  <a:gd name="T24" fmla="*/ 357 w 557"/>
                  <a:gd name="T25" fmla="*/ 0 h 641"/>
                  <a:gd name="T26" fmla="*/ 507 w 557"/>
                  <a:gd name="T27" fmla="*/ 156 h 641"/>
                  <a:gd name="T28" fmla="*/ 507 w 557"/>
                  <a:gd name="T29" fmla="*/ 297 h 641"/>
                  <a:gd name="T30" fmla="*/ 516 w 557"/>
                  <a:gd name="T31" fmla="*/ 299 h 641"/>
                  <a:gd name="T32" fmla="*/ 518 w 557"/>
                  <a:gd name="T33" fmla="*/ 299 h 641"/>
                  <a:gd name="T34" fmla="*/ 542 w 557"/>
                  <a:gd name="T35" fmla="*/ 310 h 641"/>
                  <a:gd name="T36" fmla="*/ 555 w 557"/>
                  <a:gd name="T37" fmla="*/ 365 h 641"/>
                  <a:gd name="T38" fmla="*/ 554 w 557"/>
                  <a:gd name="T39" fmla="*/ 365 h 641"/>
                  <a:gd name="T40" fmla="*/ 487 w 557"/>
                  <a:gd name="T41" fmla="*/ 456 h 641"/>
                  <a:gd name="T42" fmla="*/ 447 w 557"/>
                  <a:gd name="T43" fmla="*/ 552 h 641"/>
                  <a:gd name="T44" fmla="*/ 281 w 557"/>
                  <a:gd name="T45" fmla="*/ 641 h 641"/>
                  <a:gd name="T46" fmla="*/ 279 w 557"/>
                  <a:gd name="T47" fmla="*/ 641 h 641"/>
                  <a:gd name="T48" fmla="*/ 40 w 557"/>
                  <a:gd name="T49" fmla="*/ 313 h 641"/>
                  <a:gd name="T50" fmla="*/ 24 w 557"/>
                  <a:gd name="T51" fmla="*/ 320 h 641"/>
                  <a:gd name="T52" fmla="*/ 17 w 557"/>
                  <a:gd name="T53" fmla="*/ 363 h 641"/>
                  <a:gd name="T54" fmla="*/ 82 w 557"/>
                  <a:gd name="T55" fmla="*/ 447 h 641"/>
                  <a:gd name="T56" fmla="*/ 84 w 557"/>
                  <a:gd name="T57" fmla="*/ 449 h 641"/>
                  <a:gd name="T58" fmla="*/ 84 w 557"/>
                  <a:gd name="T59" fmla="*/ 452 h 641"/>
                  <a:gd name="T60" fmla="*/ 122 w 557"/>
                  <a:gd name="T61" fmla="*/ 544 h 641"/>
                  <a:gd name="T62" fmla="*/ 122 w 557"/>
                  <a:gd name="T63" fmla="*/ 544 h 641"/>
                  <a:gd name="T64" fmla="*/ 278 w 557"/>
                  <a:gd name="T65" fmla="*/ 627 h 641"/>
                  <a:gd name="T66" fmla="*/ 279 w 557"/>
                  <a:gd name="T67" fmla="*/ 627 h 641"/>
                  <a:gd name="T68" fmla="*/ 279 w 557"/>
                  <a:gd name="T69" fmla="*/ 627 h 641"/>
                  <a:gd name="T70" fmla="*/ 435 w 557"/>
                  <a:gd name="T71" fmla="*/ 544 h 641"/>
                  <a:gd name="T72" fmla="*/ 473 w 557"/>
                  <a:gd name="T73" fmla="*/ 452 h 641"/>
                  <a:gd name="T74" fmla="*/ 473 w 557"/>
                  <a:gd name="T75" fmla="*/ 449 h 641"/>
                  <a:gd name="T76" fmla="*/ 476 w 557"/>
                  <a:gd name="T77" fmla="*/ 447 h 641"/>
                  <a:gd name="T78" fmla="*/ 541 w 557"/>
                  <a:gd name="T79" fmla="*/ 363 h 641"/>
                  <a:gd name="T80" fmla="*/ 532 w 557"/>
                  <a:gd name="T81" fmla="*/ 319 h 641"/>
                  <a:gd name="T82" fmla="*/ 518 w 557"/>
                  <a:gd name="T83" fmla="*/ 313 h 641"/>
                  <a:gd name="T84" fmla="*/ 517 w 557"/>
                  <a:gd name="T85" fmla="*/ 313 h 641"/>
                  <a:gd name="T86" fmla="*/ 516 w 557"/>
                  <a:gd name="T87" fmla="*/ 313 h 641"/>
                  <a:gd name="T88" fmla="*/ 515 w 557"/>
                  <a:gd name="T89" fmla="*/ 313 h 641"/>
                  <a:gd name="T90" fmla="*/ 493 w 557"/>
                  <a:gd name="T91" fmla="*/ 309 h 641"/>
                  <a:gd name="T92" fmla="*/ 493 w 557"/>
                  <a:gd name="T93" fmla="*/ 162 h 641"/>
                  <a:gd name="T94" fmla="*/ 351 w 557"/>
                  <a:gd name="T95" fmla="*/ 14 h 641"/>
                  <a:gd name="T96" fmla="*/ 279 w 557"/>
                  <a:gd name="T97" fmla="*/ 20 h 641"/>
                  <a:gd name="T98" fmla="*/ 206 w 557"/>
                  <a:gd name="T99" fmla="*/ 14 h 641"/>
                  <a:gd name="T100" fmla="*/ 65 w 557"/>
                  <a:gd name="T101" fmla="*/ 162 h 641"/>
                  <a:gd name="T102" fmla="*/ 65 w 557"/>
                  <a:gd name="T103" fmla="*/ 309 h 641"/>
                  <a:gd name="T104" fmla="*/ 42 w 557"/>
                  <a:gd name="T105" fmla="*/ 313 h 641"/>
                  <a:gd name="T106" fmla="*/ 41 w 557"/>
                  <a:gd name="T107" fmla="*/ 313 h 641"/>
                  <a:gd name="T108" fmla="*/ 40 w 557"/>
                  <a:gd name="T109" fmla="*/ 313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7" h="641">
                    <a:moveTo>
                      <a:pt x="279" y="641"/>
                    </a:moveTo>
                    <a:cubicBezTo>
                      <a:pt x="277" y="641"/>
                      <a:pt x="277" y="641"/>
                      <a:pt x="277" y="641"/>
                    </a:cubicBezTo>
                    <a:cubicBezTo>
                      <a:pt x="259" y="640"/>
                      <a:pt x="167" y="629"/>
                      <a:pt x="111" y="552"/>
                    </a:cubicBezTo>
                    <a:cubicBezTo>
                      <a:pt x="108" y="549"/>
                      <a:pt x="72" y="505"/>
                      <a:pt x="70" y="456"/>
                    </a:cubicBezTo>
                    <a:cubicBezTo>
                      <a:pt x="58" y="446"/>
                      <a:pt x="10" y="404"/>
                      <a:pt x="3" y="365"/>
                    </a:cubicBezTo>
                    <a:cubicBezTo>
                      <a:pt x="0" y="340"/>
                      <a:pt x="3" y="322"/>
                      <a:pt x="14" y="311"/>
                    </a:cubicBezTo>
                    <a:cubicBezTo>
                      <a:pt x="23" y="300"/>
                      <a:pt x="35" y="299"/>
                      <a:pt x="40" y="299"/>
                    </a:cubicBezTo>
                    <a:cubicBezTo>
                      <a:pt x="41" y="299"/>
                      <a:pt x="41" y="299"/>
                      <a:pt x="41" y="299"/>
                    </a:cubicBezTo>
                    <a:cubicBezTo>
                      <a:pt x="51" y="297"/>
                      <a:pt x="51" y="297"/>
                      <a:pt x="51" y="297"/>
                    </a:cubicBezTo>
                    <a:cubicBezTo>
                      <a:pt x="51" y="156"/>
                      <a:pt x="51" y="156"/>
                      <a:pt x="51" y="156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279" y="6"/>
                      <a:pt x="279" y="6"/>
                      <a:pt x="279" y="6"/>
                    </a:cubicBezTo>
                    <a:cubicBezTo>
                      <a:pt x="357" y="0"/>
                      <a:pt x="357" y="0"/>
                      <a:pt x="357" y="0"/>
                    </a:cubicBezTo>
                    <a:cubicBezTo>
                      <a:pt x="507" y="156"/>
                      <a:pt x="507" y="156"/>
                      <a:pt x="507" y="156"/>
                    </a:cubicBezTo>
                    <a:cubicBezTo>
                      <a:pt x="507" y="297"/>
                      <a:pt x="507" y="297"/>
                      <a:pt x="507" y="297"/>
                    </a:cubicBezTo>
                    <a:cubicBezTo>
                      <a:pt x="516" y="299"/>
                      <a:pt x="516" y="299"/>
                      <a:pt x="516" y="299"/>
                    </a:cubicBezTo>
                    <a:cubicBezTo>
                      <a:pt x="517" y="299"/>
                      <a:pt x="517" y="299"/>
                      <a:pt x="518" y="299"/>
                    </a:cubicBezTo>
                    <a:cubicBezTo>
                      <a:pt x="522" y="299"/>
                      <a:pt x="533" y="300"/>
                      <a:pt x="542" y="310"/>
                    </a:cubicBezTo>
                    <a:cubicBezTo>
                      <a:pt x="553" y="321"/>
                      <a:pt x="557" y="340"/>
                      <a:pt x="555" y="365"/>
                    </a:cubicBezTo>
                    <a:cubicBezTo>
                      <a:pt x="554" y="365"/>
                      <a:pt x="554" y="365"/>
                      <a:pt x="554" y="365"/>
                    </a:cubicBezTo>
                    <a:cubicBezTo>
                      <a:pt x="553" y="375"/>
                      <a:pt x="542" y="411"/>
                      <a:pt x="487" y="456"/>
                    </a:cubicBezTo>
                    <a:cubicBezTo>
                      <a:pt x="486" y="498"/>
                      <a:pt x="448" y="550"/>
                      <a:pt x="447" y="552"/>
                    </a:cubicBezTo>
                    <a:cubicBezTo>
                      <a:pt x="391" y="629"/>
                      <a:pt x="298" y="640"/>
                      <a:pt x="281" y="641"/>
                    </a:cubicBezTo>
                    <a:lnTo>
                      <a:pt x="279" y="641"/>
                    </a:lnTo>
                    <a:close/>
                    <a:moveTo>
                      <a:pt x="40" y="313"/>
                    </a:moveTo>
                    <a:cubicBezTo>
                      <a:pt x="37" y="313"/>
                      <a:pt x="30" y="314"/>
                      <a:pt x="24" y="320"/>
                    </a:cubicBezTo>
                    <a:cubicBezTo>
                      <a:pt x="17" y="328"/>
                      <a:pt x="14" y="343"/>
                      <a:pt x="17" y="363"/>
                    </a:cubicBezTo>
                    <a:cubicBezTo>
                      <a:pt x="24" y="401"/>
                      <a:pt x="81" y="446"/>
                      <a:pt x="82" y="447"/>
                    </a:cubicBezTo>
                    <a:cubicBezTo>
                      <a:pt x="84" y="449"/>
                      <a:pt x="84" y="449"/>
                      <a:pt x="84" y="449"/>
                    </a:cubicBezTo>
                    <a:cubicBezTo>
                      <a:pt x="84" y="452"/>
                      <a:pt x="84" y="452"/>
                      <a:pt x="84" y="452"/>
                    </a:cubicBezTo>
                    <a:cubicBezTo>
                      <a:pt x="85" y="499"/>
                      <a:pt x="122" y="543"/>
                      <a:pt x="122" y="544"/>
                    </a:cubicBezTo>
                    <a:cubicBezTo>
                      <a:pt x="122" y="544"/>
                      <a:pt x="122" y="544"/>
                      <a:pt x="122" y="544"/>
                    </a:cubicBezTo>
                    <a:cubicBezTo>
                      <a:pt x="175" y="616"/>
                      <a:pt x="261" y="626"/>
                      <a:pt x="278" y="627"/>
                    </a:cubicBezTo>
                    <a:cubicBezTo>
                      <a:pt x="279" y="627"/>
                      <a:pt x="279" y="627"/>
                      <a:pt x="279" y="627"/>
                    </a:cubicBezTo>
                    <a:cubicBezTo>
                      <a:pt x="279" y="627"/>
                      <a:pt x="279" y="627"/>
                      <a:pt x="279" y="627"/>
                    </a:cubicBezTo>
                    <a:cubicBezTo>
                      <a:pt x="296" y="626"/>
                      <a:pt x="383" y="616"/>
                      <a:pt x="435" y="544"/>
                    </a:cubicBezTo>
                    <a:cubicBezTo>
                      <a:pt x="436" y="543"/>
                      <a:pt x="474" y="491"/>
                      <a:pt x="473" y="452"/>
                    </a:cubicBezTo>
                    <a:cubicBezTo>
                      <a:pt x="473" y="449"/>
                      <a:pt x="473" y="449"/>
                      <a:pt x="473" y="449"/>
                    </a:cubicBezTo>
                    <a:cubicBezTo>
                      <a:pt x="476" y="447"/>
                      <a:pt x="476" y="447"/>
                      <a:pt x="476" y="447"/>
                    </a:cubicBezTo>
                    <a:cubicBezTo>
                      <a:pt x="530" y="404"/>
                      <a:pt x="539" y="370"/>
                      <a:pt x="541" y="363"/>
                    </a:cubicBezTo>
                    <a:cubicBezTo>
                      <a:pt x="542" y="343"/>
                      <a:pt x="539" y="327"/>
                      <a:pt x="532" y="319"/>
                    </a:cubicBezTo>
                    <a:cubicBezTo>
                      <a:pt x="527" y="314"/>
                      <a:pt x="520" y="313"/>
                      <a:pt x="518" y="313"/>
                    </a:cubicBezTo>
                    <a:cubicBezTo>
                      <a:pt x="517" y="313"/>
                      <a:pt x="517" y="313"/>
                      <a:pt x="517" y="313"/>
                    </a:cubicBezTo>
                    <a:cubicBezTo>
                      <a:pt x="516" y="313"/>
                      <a:pt x="516" y="313"/>
                      <a:pt x="516" y="313"/>
                    </a:cubicBezTo>
                    <a:cubicBezTo>
                      <a:pt x="515" y="313"/>
                      <a:pt x="515" y="313"/>
                      <a:pt x="515" y="313"/>
                    </a:cubicBezTo>
                    <a:cubicBezTo>
                      <a:pt x="493" y="309"/>
                      <a:pt x="493" y="309"/>
                      <a:pt x="493" y="309"/>
                    </a:cubicBezTo>
                    <a:cubicBezTo>
                      <a:pt x="493" y="162"/>
                      <a:pt x="493" y="162"/>
                      <a:pt x="493" y="162"/>
                    </a:cubicBezTo>
                    <a:cubicBezTo>
                      <a:pt x="351" y="14"/>
                      <a:pt x="351" y="14"/>
                      <a:pt x="351" y="14"/>
                    </a:cubicBezTo>
                    <a:cubicBezTo>
                      <a:pt x="279" y="20"/>
                      <a:pt x="279" y="20"/>
                      <a:pt x="279" y="20"/>
                    </a:cubicBezTo>
                    <a:cubicBezTo>
                      <a:pt x="206" y="14"/>
                      <a:pt x="206" y="14"/>
                      <a:pt x="206" y="14"/>
                    </a:cubicBezTo>
                    <a:cubicBezTo>
                      <a:pt x="65" y="162"/>
                      <a:pt x="65" y="162"/>
                      <a:pt x="65" y="162"/>
                    </a:cubicBezTo>
                    <a:cubicBezTo>
                      <a:pt x="65" y="309"/>
                      <a:pt x="65" y="309"/>
                      <a:pt x="65" y="309"/>
                    </a:cubicBezTo>
                    <a:cubicBezTo>
                      <a:pt x="42" y="313"/>
                      <a:pt x="42" y="313"/>
                      <a:pt x="42" y="313"/>
                    </a:cubicBezTo>
                    <a:cubicBezTo>
                      <a:pt x="41" y="313"/>
                      <a:pt x="41" y="313"/>
                      <a:pt x="41" y="313"/>
                    </a:cubicBezTo>
                    <a:cubicBezTo>
                      <a:pt x="41" y="313"/>
                      <a:pt x="40" y="313"/>
                      <a:pt x="40" y="313"/>
                    </a:cubicBezTo>
                    <a:close/>
                  </a:path>
                </a:pathLst>
              </a:custGeom>
              <a:solidFill>
                <a:srgbClr val="333D4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25" name="Freeform 11">
                <a:extLst>
                  <a:ext uri="{FF2B5EF4-FFF2-40B4-BE49-F238E27FC236}">
                    <a16:creationId xmlns:a16="http://schemas.microsoft.com/office/drawing/2014/main" id="{10DA420B-51F4-49D6-888E-3D7017E1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7589" y="863815"/>
                <a:ext cx="1187450" cy="949329"/>
              </a:xfrm>
              <a:custGeom>
                <a:avLst/>
                <a:gdLst>
                  <a:gd name="T0" fmla="*/ 96 w 551"/>
                  <a:gd name="T1" fmla="*/ 80 h 439"/>
                  <a:gd name="T2" fmla="*/ 6 w 551"/>
                  <a:gd name="T3" fmla="*/ 214 h 439"/>
                  <a:gd name="T4" fmla="*/ 37 w 551"/>
                  <a:gd name="T5" fmla="*/ 357 h 439"/>
                  <a:gd name="T6" fmla="*/ 62 w 551"/>
                  <a:gd name="T7" fmla="*/ 434 h 439"/>
                  <a:gd name="T8" fmla="*/ 77 w 551"/>
                  <a:gd name="T9" fmla="*/ 439 h 439"/>
                  <a:gd name="T10" fmla="*/ 74 w 551"/>
                  <a:gd name="T11" fmla="*/ 357 h 439"/>
                  <a:gd name="T12" fmla="*/ 96 w 551"/>
                  <a:gd name="T13" fmla="*/ 328 h 439"/>
                  <a:gd name="T14" fmla="*/ 311 w 551"/>
                  <a:gd name="T15" fmla="*/ 260 h 439"/>
                  <a:gd name="T16" fmla="*/ 398 w 551"/>
                  <a:gd name="T17" fmla="*/ 240 h 439"/>
                  <a:gd name="T18" fmla="*/ 486 w 551"/>
                  <a:gd name="T19" fmla="*/ 425 h 439"/>
                  <a:gd name="T20" fmla="*/ 496 w 551"/>
                  <a:gd name="T21" fmla="*/ 428 h 439"/>
                  <a:gd name="T22" fmla="*/ 545 w 551"/>
                  <a:gd name="T23" fmla="*/ 294 h 439"/>
                  <a:gd name="T24" fmla="*/ 409 w 551"/>
                  <a:gd name="T25" fmla="*/ 33 h 439"/>
                  <a:gd name="T26" fmla="*/ 197 w 551"/>
                  <a:gd name="T27" fmla="*/ 33 h 439"/>
                  <a:gd name="T28" fmla="*/ 79 w 551"/>
                  <a:gd name="T29" fmla="*/ 44 h 439"/>
                  <a:gd name="T30" fmla="*/ 60 w 551"/>
                  <a:gd name="T31" fmla="*/ 33 h 439"/>
                  <a:gd name="T32" fmla="*/ 96 w 551"/>
                  <a:gd name="T33" fmla="*/ 8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1" h="439">
                    <a:moveTo>
                      <a:pt x="96" y="80"/>
                    </a:moveTo>
                    <a:cubicBezTo>
                      <a:pt x="96" y="80"/>
                      <a:pt x="12" y="140"/>
                      <a:pt x="6" y="214"/>
                    </a:cubicBezTo>
                    <a:cubicBezTo>
                      <a:pt x="0" y="289"/>
                      <a:pt x="31" y="346"/>
                      <a:pt x="37" y="357"/>
                    </a:cubicBezTo>
                    <a:cubicBezTo>
                      <a:pt x="43" y="369"/>
                      <a:pt x="55" y="428"/>
                      <a:pt x="62" y="434"/>
                    </a:cubicBezTo>
                    <a:cubicBezTo>
                      <a:pt x="68" y="439"/>
                      <a:pt x="77" y="439"/>
                      <a:pt x="77" y="439"/>
                    </a:cubicBezTo>
                    <a:cubicBezTo>
                      <a:pt x="77" y="439"/>
                      <a:pt x="72" y="383"/>
                      <a:pt x="74" y="357"/>
                    </a:cubicBezTo>
                    <a:cubicBezTo>
                      <a:pt x="76" y="332"/>
                      <a:pt x="83" y="328"/>
                      <a:pt x="96" y="328"/>
                    </a:cubicBezTo>
                    <a:cubicBezTo>
                      <a:pt x="109" y="328"/>
                      <a:pt x="234" y="315"/>
                      <a:pt x="311" y="260"/>
                    </a:cubicBezTo>
                    <a:cubicBezTo>
                      <a:pt x="311" y="260"/>
                      <a:pt x="338" y="230"/>
                      <a:pt x="398" y="240"/>
                    </a:cubicBezTo>
                    <a:cubicBezTo>
                      <a:pt x="457" y="249"/>
                      <a:pt x="494" y="331"/>
                      <a:pt x="486" y="425"/>
                    </a:cubicBezTo>
                    <a:cubicBezTo>
                      <a:pt x="486" y="425"/>
                      <a:pt x="486" y="437"/>
                      <a:pt x="496" y="428"/>
                    </a:cubicBezTo>
                    <a:cubicBezTo>
                      <a:pt x="506" y="418"/>
                      <a:pt x="540" y="357"/>
                      <a:pt x="545" y="294"/>
                    </a:cubicBezTo>
                    <a:cubicBezTo>
                      <a:pt x="551" y="208"/>
                      <a:pt x="533" y="93"/>
                      <a:pt x="409" y="33"/>
                    </a:cubicBezTo>
                    <a:cubicBezTo>
                      <a:pt x="409" y="33"/>
                      <a:pt x="303" y="0"/>
                      <a:pt x="197" y="33"/>
                    </a:cubicBezTo>
                    <a:cubicBezTo>
                      <a:pt x="102" y="64"/>
                      <a:pt x="96" y="54"/>
                      <a:pt x="79" y="44"/>
                    </a:cubicBezTo>
                    <a:cubicBezTo>
                      <a:pt x="79" y="44"/>
                      <a:pt x="73" y="46"/>
                      <a:pt x="60" y="33"/>
                    </a:cubicBezTo>
                    <a:cubicBezTo>
                      <a:pt x="46" y="21"/>
                      <a:pt x="66" y="65"/>
                      <a:pt x="96" y="80"/>
                    </a:cubicBezTo>
                    <a:close/>
                  </a:path>
                </a:pathLst>
              </a:custGeom>
              <a:solidFill>
                <a:srgbClr val="4C5B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26" name="Freeform 12">
                <a:extLst>
                  <a:ext uri="{FF2B5EF4-FFF2-40B4-BE49-F238E27FC236}">
                    <a16:creationId xmlns:a16="http://schemas.microsoft.com/office/drawing/2014/main" id="{3AD81FF4-0094-4783-8129-2B9983DA7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8478" y="2376703"/>
                <a:ext cx="2260603" cy="842963"/>
              </a:xfrm>
              <a:custGeom>
                <a:avLst/>
                <a:gdLst>
                  <a:gd name="T0" fmla="*/ 921 w 1049"/>
                  <a:gd name="T1" fmla="*/ 146 h 390"/>
                  <a:gd name="T2" fmla="*/ 745 w 1049"/>
                  <a:gd name="T3" fmla="*/ 76 h 390"/>
                  <a:gd name="T4" fmla="*/ 663 w 1049"/>
                  <a:gd name="T5" fmla="*/ 24 h 390"/>
                  <a:gd name="T6" fmla="*/ 652 w 1049"/>
                  <a:gd name="T7" fmla="*/ 0 h 390"/>
                  <a:gd name="T8" fmla="*/ 593 w 1049"/>
                  <a:gd name="T9" fmla="*/ 34 h 390"/>
                  <a:gd name="T10" fmla="*/ 525 w 1049"/>
                  <a:gd name="T11" fmla="*/ 46 h 390"/>
                  <a:gd name="T12" fmla="*/ 457 w 1049"/>
                  <a:gd name="T13" fmla="*/ 34 h 390"/>
                  <a:gd name="T14" fmla="*/ 397 w 1049"/>
                  <a:gd name="T15" fmla="*/ 2 h 390"/>
                  <a:gd name="T16" fmla="*/ 386 w 1049"/>
                  <a:gd name="T17" fmla="*/ 24 h 390"/>
                  <a:gd name="T18" fmla="*/ 304 w 1049"/>
                  <a:gd name="T19" fmla="*/ 76 h 390"/>
                  <a:gd name="T20" fmla="*/ 128 w 1049"/>
                  <a:gd name="T21" fmla="*/ 146 h 390"/>
                  <a:gd name="T22" fmla="*/ 0 w 1049"/>
                  <a:gd name="T23" fmla="*/ 390 h 390"/>
                  <a:gd name="T24" fmla="*/ 524 w 1049"/>
                  <a:gd name="T25" fmla="*/ 390 h 390"/>
                  <a:gd name="T26" fmla="*/ 525 w 1049"/>
                  <a:gd name="T27" fmla="*/ 390 h 390"/>
                  <a:gd name="T28" fmla="*/ 1049 w 1049"/>
                  <a:gd name="T29" fmla="*/ 390 h 390"/>
                  <a:gd name="T30" fmla="*/ 921 w 1049"/>
                  <a:gd name="T31" fmla="*/ 14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9" h="390">
                    <a:moveTo>
                      <a:pt x="921" y="146"/>
                    </a:moveTo>
                    <a:cubicBezTo>
                      <a:pt x="848" y="96"/>
                      <a:pt x="776" y="83"/>
                      <a:pt x="745" y="76"/>
                    </a:cubicBezTo>
                    <a:cubicBezTo>
                      <a:pt x="714" y="69"/>
                      <a:pt x="694" y="68"/>
                      <a:pt x="663" y="24"/>
                    </a:cubicBezTo>
                    <a:cubicBezTo>
                      <a:pt x="659" y="16"/>
                      <a:pt x="655" y="8"/>
                      <a:pt x="652" y="0"/>
                    </a:cubicBezTo>
                    <a:cubicBezTo>
                      <a:pt x="593" y="34"/>
                      <a:pt x="593" y="34"/>
                      <a:pt x="593" y="34"/>
                    </a:cubicBezTo>
                    <a:cubicBezTo>
                      <a:pt x="593" y="34"/>
                      <a:pt x="557" y="46"/>
                      <a:pt x="525" y="46"/>
                    </a:cubicBezTo>
                    <a:cubicBezTo>
                      <a:pt x="493" y="46"/>
                      <a:pt x="457" y="34"/>
                      <a:pt x="457" y="34"/>
                    </a:cubicBezTo>
                    <a:cubicBezTo>
                      <a:pt x="397" y="2"/>
                      <a:pt x="397" y="2"/>
                      <a:pt x="397" y="2"/>
                    </a:cubicBezTo>
                    <a:cubicBezTo>
                      <a:pt x="393" y="9"/>
                      <a:pt x="390" y="16"/>
                      <a:pt x="386" y="24"/>
                    </a:cubicBezTo>
                    <a:cubicBezTo>
                      <a:pt x="355" y="68"/>
                      <a:pt x="335" y="69"/>
                      <a:pt x="304" y="76"/>
                    </a:cubicBezTo>
                    <a:cubicBezTo>
                      <a:pt x="273" y="83"/>
                      <a:pt x="201" y="96"/>
                      <a:pt x="128" y="146"/>
                    </a:cubicBezTo>
                    <a:cubicBezTo>
                      <a:pt x="6" y="224"/>
                      <a:pt x="0" y="390"/>
                      <a:pt x="0" y="390"/>
                    </a:cubicBezTo>
                    <a:cubicBezTo>
                      <a:pt x="524" y="390"/>
                      <a:pt x="524" y="390"/>
                      <a:pt x="524" y="390"/>
                    </a:cubicBezTo>
                    <a:cubicBezTo>
                      <a:pt x="525" y="390"/>
                      <a:pt x="525" y="390"/>
                      <a:pt x="525" y="390"/>
                    </a:cubicBezTo>
                    <a:cubicBezTo>
                      <a:pt x="1049" y="390"/>
                      <a:pt x="1049" y="390"/>
                      <a:pt x="1049" y="390"/>
                    </a:cubicBezTo>
                    <a:cubicBezTo>
                      <a:pt x="1049" y="390"/>
                      <a:pt x="1043" y="224"/>
                      <a:pt x="921" y="146"/>
                    </a:cubicBezTo>
                    <a:close/>
                  </a:path>
                </a:pathLst>
              </a:custGeom>
              <a:solidFill>
                <a:srgbClr val="4C5B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</p:grpSp>
      <p:sp>
        <p:nvSpPr>
          <p:cNvPr id="127" name="Text Box 358" descr="도식1">
            <a:extLst>
              <a:ext uri="{FF2B5EF4-FFF2-40B4-BE49-F238E27FC236}">
                <a16:creationId xmlns:a16="http://schemas.microsoft.com/office/drawing/2014/main" id="{F4C8C434-0234-408D-85BD-8F181131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9291" y="3537601"/>
            <a:ext cx="1310078" cy="1403408"/>
          </a:xfrm>
          <a:prstGeom prst="rect">
            <a:avLst/>
          </a:prstGeom>
          <a:noFill/>
          <a:ln w="19050">
            <a:solidFill>
              <a:srgbClr val="00206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  <a:scene3d>
              <a:camera prst="orthographicFront"/>
              <a:lightRig rig="threePt" dir="t"/>
            </a:scene3d>
            <a:flatTx/>
          </a:bodyPr>
          <a:lstStyle/>
          <a:p>
            <a:pPr marL="0" marR="0" lvl="1" indent="0" algn="ctr" defTabSz="86426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prstClr val="white"/>
              </a:buClr>
              <a:buSzPct val="80000"/>
              <a:buFontTx/>
              <a:buNone/>
              <a:tabLst>
                <a:tab pos="5338644" algn="l"/>
              </a:tabLst>
              <a:defRPr/>
            </a:pPr>
            <a:endParaRPr kumimoji="1" lang="ko-KR" altLang="en-US" sz="851" b="0" i="0" u="none" strike="noStrike" kern="1200" cap="none" spc="-28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cxnSp>
        <p:nvCxnSpPr>
          <p:cNvPr id="128" name="직선 연결선 127"/>
          <p:cNvCxnSpPr>
            <a:cxnSpLocks/>
            <a:stCxn id="117" idx="6"/>
            <a:endCxn id="129" idx="3"/>
          </p:cNvCxnSpPr>
          <p:nvPr/>
        </p:nvCxnSpPr>
        <p:spPr>
          <a:xfrm>
            <a:off x="1356977" y="2798521"/>
            <a:ext cx="296995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TextBox 143"/>
          <p:cNvSpPr>
            <a:spLocks noChangeArrowheads="1"/>
          </p:cNvSpPr>
          <p:nvPr/>
        </p:nvSpPr>
        <p:spPr bwMode="auto">
          <a:xfrm flipH="1">
            <a:off x="1653972" y="2586703"/>
            <a:ext cx="869355" cy="4236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1" indent="0" algn="ctr" defTabSz="1076325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  <a:sym typeface="Monotype Sorts" pitchFamily="2" charset="2"/>
              </a:rPr>
              <a:t>타당성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  <a:sym typeface="Monotype Sorts" pitchFamily="2" charset="2"/>
              </a:rPr>
              <a:t/>
            </a:r>
            <a:br>
              <a:rPr kumimoji="0" lang="en-US" altLang="ko-KR" sz="11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  <a:sym typeface="Monotype Sorts" pitchFamily="2" charset="2"/>
              </a:rPr>
            </a:br>
            <a:r>
              <a:rPr kumimoji="0" lang="ko-KR" altLang="en-US" sz="11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cs typeface="+mn-cs"/>
                <a:sym typeface="Monotype Sorts" pitchFamily="2" charset="2"/>
              </a:rPr>
              <a:t>자료 작성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cs typeface="+mn-cs"/>
              <a:sym typeface="Monotype Sorts" pitchFamily="2" charset="2"/>
            </a:endParaRPr>
          </a:p>
        </p:txBody>
      </p:sp>
      <p:sp>
        <p:nvSpPr>
          <p:cNvPr id="131" name="TextBox 143"/>
          <p:cNvSpPr>
            <a:spLocks noChangeArrowheads="1"/>
          </p:cNvSpPr>
          <p:nvPr/>
        </p:nvSpPr>
        <p:spPr bwMode="auto">
          <a:xfrm flipH="1">
            <a:off x="1678800" y="4542370"/>
            <a:ext cx="818970" cy="407106"/>
          </a:xfrm>
          <a:prstGeom prst="rect">
            <a:avLst/>
          </a:prstGeom>
          <a:solidFill>
            <a:srgbClr val="404F66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1" indent="0" algn="ctr" defTabSz="1076325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  <a:sym typeface="Monotype Sorts" pitchFamily="2" charset="2"/>
              </a:rPr>
              <a:t>제안서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  <a:sym typeface="Monotype Sorts" pitchFamily="2" charset="2"/>
              </a:rPr>
              <a:t/>
            </a:r>
            <a:br>
              <a:rPr kumimoji="0" lang="en-US" altLang="ko-KR" sz="11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  <a:sym typeface="Monotype Sorts" pitchFamily="2" charset="2"/>
              </a:rPr>
            </a:br>
            <a:r>
              <a:rPr kumimoji="0" lang="ko-KR" altLang="en-US" sz="11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  <a:sym typeface="Monotype Sorts" pitchFamily="2" charset="2"/>
              </a:rPr>
              <a:t>작성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  <a:sym typeface="Monotype Sorts" pitchFamily="2" charset="2"/>
            </a:endParaRPr>
          </a:p>
        </p:txBody>
      </p:sp>
      <p:cxnSp>
        <p:nvCxnSpPr>
          <p:cNvPr id="132" name="직선 연결선 131"/>
          <p:cNvCxnSpPr>
            <a:cxnSpLocks/>
            <a:stCxn id="129" idx="2"/>
            <a:endCxn id="135" idx="0"/>
          </p:cNvCxnSpPr>
          <p:nvPr/>
        </p:nvCxnSpPr>
        <p:spPr>
          <a:xfrm>
            <a:off x="2088649" y="3010339"/>
            <a:ext cx="157" cy="23376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직선 연결선 132"/>
          <p:cNvCxnSpPr>
            <a:cxnSpLocks/>
            <a:stCxn id="135" idx="2"/>
          </p:cNvCxnSpPr>
          <p:nvPr/>
        </p:nvCxnSpPr>
        <p:spPr>
          <a:xfrm flipH="1">
            <a:off x="2088805" y="3667738"/>
            <a:ext cx="1" cy="23376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직선 연결선 133"/>
          <p:cNvCxnSpPr>
            <a:cxnSpLocks/>
            <a:endCxn id="131" idx="0"/>
          </p:cNvCxnSpPr>
          <p:nvPr/>
        </p:nvCxnSpPr>
        <p:spPr>
          <a:xfrm flipH="1">
            <a:off x="2088285" y="4308607"/>
            <a:ext cx="520" cy="233763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43"/>
          <p:cNvSpPr>
            <a:spLocks noChangeArrowheads="1"/>
          </p:cNvSpPr>
          <p:nvPr/>
        </p:nvSpPr>
        <p:spPr bwMode="auto">
          <a:xfrm flipH="1">
            <a:off x="1654129" y="3244102"/>
            <a:ext cx="869355" cy="423636"/>
          </a:xfrm>
          <a:prstGeom prst="rect">
            <a:avLst/>
          </a:prstGeom>
          <a:solidFill>
            <a:schemeClr val="bg1"/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1" indent="0" algn="ctr" defTabSz="1076325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/>
              <a:defRPr/>
            </a:pPr>
            <a:r>
              <a:rPr kumimoji="0" lang="ko-KR" altLang="en-US" sz="1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sym typeface="Monotype Sorts" pitchFamily="2" charset="2"/>
              </a:rPr>
              <a:t>영업팀장</a:t>
            </a:r>
            <a:r>
              <a:rPr kumimoji="0" lang="en-US" altLang="ko-KR" sz="1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sym typeface="Monotype Sorts" pitchFamily="2" charset="2"/>
              </a:rPr>
              <a:t/>
            </a:r>
            <a:br>
              <a:rPr kumimoji="0" lang="en-US" altLang="ko-KR" sz="1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sym typeface="Monotype Sorts" pitchFamily="2" charset="2"/>
              </a:rPr>
            </a:br>
            <a:r>
              <a:rPr kumimoji="0" lang="ko-KR" altLang="en-US" sz="1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sym typeface="Monotype Sorts" pitchFamily="2" charset="2"/>
              </a:rPr>
              <a:t>협의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sym typeface="Monotype Sorts" pitchFamily="2" charset="2"/>
            </a:endParaRPr>
          </a:p>
        </p:txBody>
      </p:sp>
      <p:sp>
        <p:nvSpPr>
          <p:cNvPr id="140" name="모서리가 둥근 직사각형 65">
            <a:extLst>
              <a:ext uri="{FF2B5EF4-FFF2-40B4-BE49-F238E27FC236}">
                <a16:creationId xmlns:a16="http://schemas.microsoft.com/office/drawing/2014/main" id="{D19148D0-202A-41F9-AB1B-B4D06A847F48}"/>
              </a:ext>
            </a:extLst>
          </p:cNvPr>
          <p:cNvSpPr>
            <a:spLocks/>
          </p:cNvSpPr>
          <p:nvPr/>
        </p:nvSpPr>
        <p:spPr>
          <a:xfrm>
            <a:off x="3021313" y="4056794"/>
            <a:ext cx="1186576" cy="396710"/>
          </a:xfrm>
          <a:prstGeom prst="rect">
            <a:avLst/>
          </a:prstGeom>
          <a:solidFill>
            <a:srgbClr val="DCE6F2"/>
          </a:solidFill>
          <a:ln>
            <a:noFill/>
            <a:miter lim="800000"/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lvl="1" algn="ctr" defTabSz="1076325" eaLnBrk="0" fontAlgn="ctr" latinLnBrk="0" hangingPunct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defRPr/>
            </a:pPr>
            <a:r>
              <a:rPr kumimoji="0" lang="ko-KR" altLang="en-US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경영자에게 결정</a:t>
            </a:r>
            <a:r>
              <a:rPr kumimoji="0" lang="en-US" altLang="ko-KR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/>
            </a:r>
            <a:br>
              <a:rPr kumimoji="0" lang="en-US" altLang="ko-KR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</a:br>
            <a:r>
              <a:rPr kumimoji="0" lang="ko-KR" altLang="en-US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의존</a:t>
            </a:r>
            <a:r>
              <a:rPr kumimoji="0" lang="en-US" altLang="ko-KR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(</a:t>
            </a:r>
            <a:r>
              <a:rPr kumimoji="0" lang="ko-KR" altLang="en-US" sz="1100" dirty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책임 전가</a:t>
            </a:r>
            <a:r>
              <a:rPr kumimoji="0" lang="en-US" altLang="ko-KR" sz="1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</a:rPr>
              <a:t>)</a:t>
            </a:r>
            <a:endParaRPr kumimoji="0" lang="ko-KR" altLang="en-US" sz="1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</a:endParaRPr>
          </a:p>
        </p:txBody>
      </p:sp>
      <p:sp>
        <p:nvSpPr>
          <p:cNvPr id="141" name="모서리가 둥근 직사각형 66">
            <a:extLst>
              <a:ext uri="{FF2B5EF4-FFF2-40B4-BE49-F238E27FC236}">
                <a16:creationId xmlns:a16="http://schemas.microsoft.com/office/drawing/2014/main" id="{DE235ECE-BD73-4F17-AD0D-61FF2B2A0112}"/>
              </a:ext>
            </a:extLst>
          </p:cNvPr>
          <p:cNvSpPr>
            <a:spLocks/>
          </p:cNvSpPr>
          <p:nvPr/>
        </p:nvSpPr>
        <p:spPr>
          <a:xfrm>
            <a:off x="3061688" y="3619889"/>
            <a:ext cx="1186576" cy="396710"/>
          </a:xfrm>
          <a:prstGeom prst="rect">
            <a:avLst/>
          </a:prstGeom>
          <a:solidFill>
            <a:srgbClr val="DCE6F2"/>
          </a:solidFill>
          <a:ln>
            <a:noFill/>
            <a:miter lim="800000"/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marR="0" lvl="1" indent="0" algn="ctr" defTabSz="1076325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/>
              <a:defRPr/>
            </a:pPr>
            <a:r>
              <a:rPr kumimoji="0" lang="ko-KR" altLang="en-US" sz="11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영업대표에 </a:t>
            </a:r>
            <a:r>
              <a:rPr kumimoji="0" lang="en-US" altLang="ko-KR" sz="11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/>
            </a:r>
            <a:br>
              <a:rPr kumimoji="0" lang="en-US" altLang="ko-KR" sz="11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n-ea"/>
                <a:ea typeface="+mn-ea"/>
              </a:rPr>
            </a:br>
            <a:r>
              <a:rPr kumimoji="0" lang="ko-KR" altLang="en-US" sz="1100" b="0" i="0" u="none" strike="noStrike" kern="1200" cap="none" spc="0" normalizeH="0" baseline="0" noProof="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모든 정보 의존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45" name="자유형 144"/>
          <p:cNvSpPr/>
          <p:nvPr/>
        </p:nvSpPr>
        <p:spPr bwMode="auto">
          <a:xfrm>
            <a:off x="2607833" y="3556414"/>
            <a:ext cx="376627" cy="1393062"/>
          </a:xfrm>
          <a:custGeom>
            <a:avLst/>
            <a:gdLst>
              <a:gd name="connsiteX0" fmla="*/ 438150 w 438150"/>
              <a:gd name="connsiteY0" fmla="*/ 0 h 2679700"/>
              <a:gd name="connsiteX1" fmla="*/ 438150 w 438150"/>
              <a:gd name="connsiteY1" fmla="*/ 2679700 h 2679700"/>
              <a:gd name="connsiteX2" fmla="*/ 0 w 438150"/>
              <a:gd name="connsiteY2" fmla="*/ 1206500 h 2679700"/>
              <a:gd name="connsiteX3" fmla="*/ 0 w 438150"/>
              <a:gd name="connsiteY3" fmla="*/ 781050 h 2679700"/>
              <a:gd name="connsiteX4" fmla="*/ 438150 w 438150"/>
              <a:gd name="connsiteY4" fmla="*/ 0 h 2679700"/>
              <a:gd name="connsiteX0" fmla="*/ 438150 w 438150"/>
              <a:gd name="connsiteY0" fmla="*/ 0 h 2679700"/>
              <a:gd name="connsiteX1" fmla="*/ 438150 w 438150"/>
              <a:gd name="connsiteY1" fmla="*/ 2679700 h 2679700"/>
              <a:gd name="connsiteX2" fmla="*/ 0 w 438150"/>
              <a:gd name="connsiteY2" fmla="*/ 1206500 h 2679700"/>
              <a:gd name="connsiteX3" fmla="*/ 0 w 438150"/>
              <a:gd name="connsiteY3" fmla="*/ 822325 h 2679700"/>
              <a:gd name="connsiteX4" fmla="*/ 438150 w 438150"/>
              <a:gd name="connsiteY4" fmla="*/ 0 h 2679700"/>
              <a:gd name="connsiteX0" fmla="*/ 438150 w 438150"/>
              <a:gd name="connsiteY0" fmla="*/ 0 h 2679700"/>
              <a:gd name="connsiteX1" fmla="*/ 438150 w 438150"/>
              <a:gd name="connsiteY1" fmla="*/ 2679700 h 2679700"/>
              <a:gd name="connsiteX2" fmla="*/ 0 w 438150"/>
              <a:gd name="connsiteY2" fmla="*/ 1244600 h 2679700"/>
              <a:gd name="connsiteX3" fmla="*/ 0 w 438150"/>
              <a:gd name="connsiteY3" fmla="*/ 822325 h 2679700"/>
              <a:gd name="connsiteX4" fmla="*/ 438150 w 438150"/>
              <a:gd name="connsiteY4" fmla="*/ 0 h 2679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8150" h="2679700">
                <a:moveTo>
                  <a:pt x="438150" y="0"/>
                </a:moveTo>
                <a:lnTo>
                  <a:pt x="438150" y="2679700"/>
                </a:lnTo>
                <a:lnTo>
                  <a:pt x="0" y="1244600"/>
                </a:lnTo>
                <a:lnTo>
                  <a:pt x="0" y="822325"/>
                </a:lnTo>
                <a:lnTo>
                  <a:pt x="438150" y="0"/>
                </a:lnTo>
                <a:close/>
              </a:path>
            </a:pathLst>
          </a:custGeom>
          <a:gradFill>
            <a:gsLst>
              <a:gs pos="0">
                <a:schemeClr val="bg1">
                  <a:lumMod val="50000"/>
                  <a:alpha val="0"/>
                </a:schemeClr>
              </a:gs>
              <a:gs pos="100000">
                <a:schemeClr val="bg1">
                  <a:lumMod val="50000"/>
                  <a:alpha val="30000"/>
                </a:schemeClr>
              </a:gs>
            </a:gsLst>
            <a:lin ang="15000000" scaled="0"/>
          </a:gradFill>
          <a:ln w="9525" algn="ctr">
            <a:noFill/>
            <a:round/>
            <a:headEnd/>
            <a:tailEnd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10191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>
                <a:tab pos="3768725" algn="l"/>
              </a:tabLst>
              <a:defRPr/>
            </a:pPr>
            <a:endParaRPr kumimoji="0" lang="ko-KR" altLang="en-US" sz="1400" b="0" i="0" u="none" strike="noStrike" kern="1200" cap="none" spc="-50" normalizeH="0" baseline="0" noProof="0" dirty="0">
              <a:ln w="0"/>
              <a:gradFill>
                <a:gsLst>
                  <a:gs pos="0">
                    <a:prstClr val="black">
                      <a:lumMod val="95000"/>
                      <a:lumOff val="5000"/>
                    </a:prstClr>
                  </a:gs>
                  <a:gs pos="100000">
                    <a:prstClr val="black"/>
                  </a:gs>
                </a:gsLst>
                <a:lin ang="3600000" scaled="0"/>
              </a:gra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49" name="다이아몬드 148"/>
          <p:cNvSpPr/>
          <p:nvPr/>
        </p:nvSpPr>
        <p:spPr>
          <a:xfrm>
            <a:off x="1602367" y="3891415"/>
            <a:ext cx="937968" cy="501336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40A4E8"/>
            </a:solidFill>
          </a:ln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800" b="1" dirty="0">
              <a:latin typeface="+mn-ea"/>
              <a:ea typeface="+mn-ea"/>
            </a:endParaRPr>
          </a:p>
        </p:txBody>
      </p:sp>
      <p:sp>
        <p:nvSpPr>
          <p:cNvPr id="150" name="Content Placeholder 6"/>
          <p:cNvSpPr txBox="1">
            <a:spLocks/>
          </p:cNvSpPr>
          <p:nvPr/>
        </p:nvSpPr>
        <p:spPr bwMode="auto">
          <a:xfrm>
            <a:off x="1721175" y="3958458"/>
            <a:ext cx="720080" cy="298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552" indent="-342552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193" indent="-285463" algn="l" defTabSz="9134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844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572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310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048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8783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5520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2257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제안참여</a:t>
            </a:r>
            <a:r>
              <a:rPr lang="en-US" altLang="ko-KR" sz="1050" dirty="0">
                <a:solidFill>
                  <a:srgbClr val="002060"/>
                </a:solidFill>
                <a:latin typeface="+mn-ea"/>
              </a:rPr>
              <a:t/>
            </a:r>
            <a:br>
              <a:rPr lang="en-US" altLang="ko-KR" sz="1050" dirty="0">
                <a:solidFill>
                  <a:srgbClr val="002060"/>
                </a:solidFill>
                <a:latin typeface="+mn-ea"/>
              </a:rPr>
            </a:br>
            <a:r>
              <a:rPr lang="ko-KR" altLang="en-US" sz="1050" dirty="0">
                <a:solidFill>
                  <a:srgbClr val="002060"/>
                </a:solidFill>
                <a:latin typeface="+mn-ea"/>
              </a:rPr>
              <a:t>의사결정</a:t>
            </a:r>
            <a:endParaRPr lang="en-US" altLang="en-US" sz="1050" dirty="0">
              <a:solidFill>
                <a:srgbClr val="002060"/>
              </a:solidFill>
              <a:latin typeface="+mn-ea"/>
            </a:endParaRPr>
          </a:p>
        </p:txBody>
      </p:sp>
      <p:sp>
        <p:nvSpPr>
          <p:cNvPr id="151" name="모서리가 둥근 직사각형 65">
            <a:extLst>
              <a:ext uri="{FF2B5EF4-FFF2-40B4-BE49-F238E27FC236}">
                <a16:creationId xmlns:a16="http://schemas.microsoft.com/office/drawing/2014/main" id="{D19148D0-202A-41F9-AB1B-B4D06A847F48}"/>
              </a:ext>
            </a:extLst>
          </p:cNvPr>
          <p:cNvSpPr>
            <a:spLocks/>
          </p:cNvSpPr>
          <p:nvPr/>
        </p:nvSpPr>
        <p:spPr>
          <a:xfrm>
            <a:off x="3050785" y="4493986"/>
            <a:ext cx="1186576" cy="396710"/>
          </a:xfrm>
          <a:prstGeom prst="rect">
            <a:avLst/>
          </a:prstGeom>
          <a:solidFill>
            <a:srgbClr val="DCE6F2"/>
          </a:solidFill>
          <a:ln>
            <a:noFill/>
            <a:miter lim="800000"/>
          </a:ln>
        </p:spPr>
        <p:txBody>
          <a:bodyPr wrap="none" lIns="0" tIns="0" rIns="0" bIns="0" rtlCol="0" anchor="ctr" anchorCtr="0">
            <a:noAutofit/>
          </a:bodyPr>
          <a:lstStyle/>
          <a:p>
            <a:pPr marL="0" lvl="1" algn="ctr" defTabSz="1076325" eaLnBrk="0" fontAlgn="ctr" latinLnBrk="0" hangingPunct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defRPr/>
            </a:pPr>
            <a:r>
              <a:rPr kumimoji="0" lang="ko-KR" altLang="en-US" sz="1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상황변화에 따른</a:t>
            </a:r>
            <a:r>
              <a:rPr kumimoji="0" lang="en-US" altLang="ko-KR" sz="1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/>
            </a:r>
            <a:br>
              <a:rPr kumimoji="0" lang="en-US" altLang="ko-KR" sz="1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</a:br>
            <a:r>
              <a:rPr kumimoji="0" lang="ko-KR" altLang="en-US" sz="1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재조정 곤란</a:t>
            </a:r>
            <a:endParaRPr kumimoji="0" lang="ko-KR" altLang="en-US" sz="1100" b="0" i="0" u="none" strike="noStrike" kern="1200" cap="none" spc="0" normalizeH="0" baseline="0" noProof="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52" name="Text Box 358" descr="도식1">
            <a:extLst>
              <a:ext uri="{FF2B5EF4-FFF2-40B4-BE49-F238E27FC236}">
                <a16:creationId xmlns:a16="http://schemas.microsoft.com/office/drawing/2014/main" id="{F4C8C434-0234-408D-85BD-8F181131B5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8190" y="2450421"/>
            <a:ext cx="1088089" cy="2562755"/>
          </a:xfrm>
          <a:prstGeom prst="rect">
            <a:avLst/>
          </a:prstGeom>
          <a:noFill/>
          <a:ln w="19050">
            <a:solidFill>
              <a:srgbClr val="FF6600"/>
            </a:solidFill>
            <a:prstDash val="solid"/>
          </a:ln>
          <a:effectLst>
            <a:outerShdw blurRad="25400" dist="25400" dir="198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509595" marR="0" lvl="1" indent="0" algn="l" defTabSz="50959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154" name="Picture 82" descr="D:\소스\아이콘\delete-alt.png"/>
          <p:cNvPicPr preferRelativeResize="0">
            <a:picLocks noChangeAspect="1"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46348" y="2420888"/>
            <a:ext cx="297825" cy="29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5" name="Text Box 395">
            <a:extLst>
              <a:ext uri="{FF2B5EF4-FFF2-40B4-BE49-F238E27FC236}">
                <a16:creationId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2617113" y="2819028"/>
            <a:ext cx="181447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C00000"/>
                </a:solidFill>
                <a:latin typeface="+mn-ea"/>
                <a:ea typeface="+mn-ea"/>
              </a:rPr>
              <a:t>기술조직의 의견</a:t>
            </a:r>
            <a:r>
              <a:rPr kumimoji="0" lang="en-US" altLang="ko-KR" sz="120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C00000"/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C00000"/>
                </a:solidFill>
                <a:latin typeface="+mn-ea"/>
                <a:ea typeface="+mn-ea"/>
              </a:rPr>
            </a:br>
            <a:r>
              <a:rPr kumimoji="0" lang="ko-KR" altLang="en-US" sz="120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C00000"/>
                </a:solidFill>
                <a:latin typeface="+mn-ea"/>
                <a:ea typeface="+mn-ea"/>
              </a:rPr>
              <a:t>반영이나</a:t>
            </a:r>
            <a:r>
              <a:rPr kumimoji="0" lang="en-US" altLang="ko-KR" sz="120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C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20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C00000"/>
                </a:solidFill>
                <a:latin typeface="+mn-ea"/>
                <a:ea typeface="+mn-ea"/>
              </a:rPr>
              <a:t>피드백 미흡</a:t>
            </a:r>
            <a:r>
              <a:rPr kumimoji="0" lang="en-US" altLang="ko-KR" sz="120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/>
            </a:r>
            <a:br>
              <a:rPr kumimoji="0" lang="en-US" altLang="ko-KR" sz="120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</a:br>
            <a:r>
              <a:rPr kumimoji="0" lang="en-US" altLang="ko-KR" sz="120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실무진과 </a:t>
            </a:r>
            <a:r>
              <a:rPr kumimoji="0" lang="ko-KR" altLang="en-US" sz="1200" b="1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000FF"/>
                </a:solidFill>
                <a:latin typeface="+mn-ea"/>
                <a:ea typeface="+mn-ea"/>
              </a:rPr>
              <a:t>괴리</a:t>
            </a:r>
            <a:r>
              <a:rPr kumimoji="0" lang="ko-KR" altLang="en-US" sz="120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 발생</a:t>
            </a:r>
            <a:r>
              <a:rPr kumimoji="0" lang="en-US" altLang="ko-KR" sz="120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grpSp>
        <p:nvGrpSpPr>
          <p:cNvPr id="156" name="그룹 155">
            <a:extLst>
              <a:ext uri="{FF2B5EF4-FFF2-40B4-BE49-F238E27FC236}">
                <a16:creationId xmlns:a16="http://schemas.microsoft.com/office/drawing/2014/main" id="{622DD821-99B3-470A-895A-91AD6ED1B4AD}"/>
              </a:ext>
            </a:extLst>
          </p:cNvPr>
          <p:cNvGrpSpPr/>
          <p:nvPr/>
        </p:nvGrpSpPr>
        <p:grpSpPr>
          <a:xfrm>
            <a:off x="3320950" y="2196606"/>
            <a:ext cx="576000" cy="576000"/>
            <a:chOff x="4390269" y="3268914"/>
            <a:chExt cx="517019" cy="517018"/>
          </a:xfrm>
        </p:grpSpPr>
        <p:sp>
          <p:nvSpPr>
            <p:cNvPr id="157" name="타원 156">
              <a:extLst>
                <a:ext uri="{FF2B5EF4-FFF2-40B4-BE49-F238E27FC236}">
                  <a16:creationId xmlns:a16="http://schemas.microsoft.com/office/drawing/2014/main" id="{9CED9A29-3F2C-4573-B5DD-79901B3333C1}"/>
                </a:ext>
              </a:extLst>
            </p:cNvPr>
            <p:cNvSpPr/>
            <p:nvPr/>
          </p:nvSpPr>
          <p:spPr bwMode="auto">
            <a:xfrm>
              <a:off x="4390269" y="3268914"/>
              <a:ext cx="517019" cy="51701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5095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158" name="그룹 157">
              <a:extLst>
                <a:ext uri="{FF2B5EF4-FFF2-40B4-BE49-F238E27FC236}">
                  <a16:creationId xmlns:a16="http://schemas.microsoft.com/office/drawing/2014/main" id="{E16581D2-5D75-48A9-8FD8-C6473BFF2A2C}"/>
                </a:ext>
              </a:extLst>
            </p:cNvPr>
            <p:cNvGrpSpPr/>
            <p:nvPr/>
          </p:nvGrpSpPr>
          <p:grpSpPr>
            <a:xfrm>
              <a:off x="4532502" y="3381467"/>
              <a:ext cx="242698" cy="251274"/>
              <a:chOff x="11044193" y="863815"/>
              <a:chExt cx="2290763" cy="2371726"/>
            </a:xfrm>
          </p:grpSpPr>
          <p:sp>
            <p:nvSpPr>
              <p:cNvPr id="159" name="Freeform 5">
                <a:extLst>
                  <a:ext uri="{FF2B5EF4-FFF2-40B4-BE49-F238E27FC236}">
                    <a16:creationId xmlns:a16="http://schemas.microsoft.com/office/drawing/2014/main" id="{BF617D1C-6A33-458C-ABD3-850995031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8478" y="2195732"/>
                <a:ext cx="2260603" cy="1023933"/>
              </a:xfrm>
              <a:custGeom>
                <a:avLst/>
                <a:gdLst>
                  <a:gd name="T0" fmla="*/ 524 w 1049"/>
                  <a:gd name="T1" fmla="*/ 474 h 474"/>
                  <a:gd name="T2" fmla="*/ 1049 w 1049"/>
                  <a:gd name="T3" fmla="*/ 474 h 474"/>
                  <a:gd name="T4" fmla="*/ 921 w 1049"/>
                  <a:gd name="T5" fmla="*/ 230 h 474"/>
                  <a:gd name="T6" fmla="*/ 745 w 1049"/>
                  <a:gd name="T7" fmla="*/ 160 h 474"/>
                  <a:gd name="T8" fmla="*/ 663 w 1049"/>
                  <a:gd name="T9" fmla="*/ 108 h 474"/>
                  <a:gd name="T10" fmla="*/ 625 w 1049"/>
                  <a:gd name="T11" fmla="*/ 0 h 474"/>
                  <a:gd name="T12" fmla="*/ 524 w 1049"/>
                  <a:gd name="T13" fmla="*/ 10 h 474"/>
                  <a:gd name="T14" fmla="*/ 525 w 1049"/>
                  <a:gd name="T15" fmla="*/ 10 h 474"/>
                  <a:gd name="T16" fmla="*/ 425 w 1049"/>
                  <a:gd name="T17" fmla="*/ 0 h 474"/>
                  <a:gd name="T18" fmla="*/ 386 w 1049"/>
                  <a:gd name="T19" fmla="*/ 108 h 474"/>
                  <a:gd name="T20" fmla="*/ 304 w 1049"/>
                  <a:gd name="T21" fmla="*/ 160 h 474"/>
                  <a:gd name="T22" fmla="*/ 128 w 1049"/>
                  <a:gd name="T23" fmla="*/ 230 h 474"/>
                  <a:gd name="T24" fmla="*/ 0 w 1049"/>
                  <a:gd name="T25" fmla="*/ 474 h 474"/>
                  <a:gd name="T26" fmla="*/ 525 w 1049"/>
                  <a:gd name="T27" fmla="*/ 474 h 474"/>
                  <a:gd name="T28" fmla="*/ 524 w 1049"/>
                  <a:gd name="T29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49" h="474">
                    <a:moveTo>
                      <a:pt x="524" y="474"/>
                    </a:moveTo>
                    <a:cubicBezTo>
                      <a:pt x="1049" y="474"/>
                      <a:pt x="1049" y="474"/>
                      <a:pt x="1049" y="474"/>
                    </a:cubicBezTo>
                    <a:cubicBezTo>
                      <a:pt x="1049" y="474"/>
                      <a:pt x="1043" y="308"/>
                      <a:pt x="921" y="230"/>
                    </a:cubicBezTo>
                    <a:cubicBezTo>
                      <a:pt x="848" y="180"/>
                      <a:pt x="776" y="167"/>
                      <a:pt x="745" y="160"/>
                    </a:cubicBezTo>
                    <a:cubicBezTo>
                      <a:pt x="714" y="153"/>
                      <a:pt x="694" y="152"/>
                      <a:pt x="663" y="108"/>
                    </a:cubicBezTo>
                    <a:cubicBezTo>
                      <a:pt x="636" y="54"/>
                      <a:pt x="625" y="0"/>
                      <a:pt x="625" y="0"/>
                    </a:cubicBezTo>
                    <a:cubicBezTo>
                      <a:pt x="524" y="10"/>
                      <a:pt x="524" y="10"/>
                      <a:pt x="524" y="10"/>
                    </a:cubicBezTo>
                    <a:cubicBezTo>
                      <a:pt x="525" y="10"/>
                      <a:pt x="525" y="10"/>
                      <a:pt x="525" y="10"/>
                    </a:cubicBezTo>
                    <a:cubicBezTo>
                      <a:pt x="425" y="0"/>
                      <a:pt x="425" y="0"/>
                      <a:pt x="425" y="0"/>
                    </a:cubicBezTo>
                    <a:cubicBezTo>
                      <a:pt x="425" y="0"/>
                      <a:pt x="413" y="54"/>
                      <a:pt x="386" y="108"/>
                    </a:cubicBezTo>
                    <a:cubicBezTo>
                      <a:pt x="355" y="152"/>
                      <a:pt x="335" y="153"/>
                      <a:pt x="304" y="160"/>
                    </a:cubicBezTo>
                    <a:cubicBezTo>
                      <a:pt x="273" y="167"/>
                      <a:pt x="201" y="180"/>
                      <a:pt x="128" y="230"/>
                    </a:cubicBezTo>
                    <a:cubicBezTo>
                      <a:pt x="6" y="308"/>
                      <a:pt x="0" y="474"/>
                      <a:pt x="0" y="474"/>
                    </a:cubicBezTo>
                    <a:cubicBezTo>
                      <a:pt x="525" y="474"/>
                      <a:pt x="525" y="474"/>
                      <a:pt x="525" y="474"/>
                    </a:cubicBezTo>
                    <a:lnTo>
                      <a:pt x="524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60" name="Freeform 6">
                <a:extLst>
                  <a:ext uri="{FF2B5EF4-FFF2-40B4-BE49-F238E27FC236}">
                    <a16:creationId xmlns:a16="http://schemas.microsoft.com/office/drawing/2014/main" id="{4F5DFA98-B545-441E-AEBE-E73E23EAF1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44193" y="2178266"/>
                <a:ext cx="2290763" cy="1057275"/>
              </a:xfrm>
              <a:custGeom>
                <a:avLst/>
                <a:gdLst>
                  <a:gd name="T0" fmla="*/ 1063 w 1063"/>
                  <a:gd name="T1" fmla="*/ 489 h 489"/>
                  <a:gd name="T2" fmla="*/ 0 w 1063"/>
                  <a:gd name="T3" fmla="*/ 489 h 489"/>
                  <a:gd name="T4" fmla="*/ 0 w 1063"/>
                  <a:gd name="T5" fmla="*/ 482 h 489"/>
                  <a:gd name="T6" fmla="*/ 131 w 1063"/>
                  <a:gd name="T7" fmla="*/ 232 h 489"/>
                  <a:gd name="T8" fmla="*/ 304 w 1063"/>
                  <a:gd name="T9" fmla="*/ 162 h 489"/>
                  <a:gd name="T10" fmla="*/ 310 w 1063"/>
                  <a:gd name="T11" fmla="*/ 161 h 489"/>
                  <a:gd name="T12" fmla="*/ 316 w 1063"/>
                  <a:gd name="T13" fmla="*/ 160 h 489"/>
                  <a:gd name="T14" fmla="*/ 387 w 1063"/>
                  <a:gd name="T15" fmla="*/ 112 h 489"/>
                  <a:gd name="T16" fmla="*/ 425 w 1063"/>
                  <a:gd name="T17" fmla="*/ 7 h 489"/>
                  <a:gd name="T18" fmla="*/ 426 w 1063"/>
                  <a:gd name="T19" fmla="*/ 0 h 489"/>
                  <a:gd name="T20" fmla="*/ 532 w 1063"/>
                  <a:gd name="T21" fmla="*/ 11 h 489"/>
                  <a:gd name="T22" fmla="*/ 637 w 1063"/>
                  <a:gd name="T23" fmla="*/ 0 h 489"/>
                  <a:gd name="T24" fmla="*/ 638 w 1063"/>
                  <a:gd name="T25" fmla="*/ 7 h 489"/>
                  <a:gd name="T26" fmla="*/ 676 w 1063"/>
                  <a:gd name="T27" fmla="*/ 112 h 489"/>
                  <a:gd name="T28" fmla="*/ 747 w 1063"/>
                  <a:gd name="T29" fmla="*/ 160 h 489"/>
                  <a:gd name="T30" fmla="*/ 754 w 1063"/>
                  <a:gd name="T31" fmla="*/ 161 h 489"/>
                  <a:gd name="T32" fmla="*/ 759 w 1063"/>
                  <a:gd name="T33" fmla="*/ 162 h 489"/>
                  <a:gd name="T34" fmla="*/ 932 w 1063"/>
                  <a:gd name="T35" fmla="*/ 232 h 489"/>
                  <a:gd name="T36" fmla="*/ 1063 w 1063"/>
                  <a:gd name="T37" fmla="*/ 482 h 489"/>
                  <a:gd name="T38" fmla="*/ 1063 w 1063"/>
                  <a:gd name="T39" fmla="*/ 489 h 489"/>
                  <a:gd name="T40" fmla="*/ 532 w 1063"/>
                  <a:gd name="T41" fmla="*/ 475 h 489"/>
                  <a:gd name="T42" fmla="*/ 1049 w 1063"/>
                  <a:gd name="T43" fmla="*/ 475 h 489"/>
                  <a:gd name="T44" fmla="*/ 924 w 1063"/>
                  <a:gd name="T45" fmla="*/ 244 h 489"/>
                  <a:gd name="T46" fmla="*/ 756 w 1063"/>
                  <a:gd name="T47" fmla="*/ 176 h 489"/>
                  <a:gd name="T48" fmla="*/ 751 w 1063"/>
                  <a:gd name="T49" fmla="*/ 175 h 489"/>
                  <a:gd name="T50" fmla="*/ 744 w 1063"/>
                  <a:gd name="T51" fmla="*/ 174 h 489"/>
                  <a:gd name="T52" fmla="*/ 664 w 1063"/>
                  <a:gd name="T53" fmla="*/ 120 h 489"/>
                  <a:gd name="T54" fmla="*/ 664 w 1063"/>
                  <a:gd name="T55" fmla="*/ 119 h 489"/>
                  <a:gd name="T56" fmla="*/ 626 w 1063"/>
                  <a:gd name="T57" fmla="*/ 16 h 489"/>
                  <a:gd name="T58" fmla="*/ 531 w 1063"/>
                  <a:gd name="T59" fmla="*/ 25 h 489"/>
                  <a:gd name="T60" fmla="*/ 531 w 1063"/>
                  <a:gd name="T61" fmla="*/ 25 h 489"/>
                  <a:gd name="T62" fmla="*/ 437 w 1063"/>
                  <a:gd name="T63" fmla="*/ 16 h 489"/>
                  <a:gd name="T64" fmla="*/ 400 w 1063"/>
                  <a:gd name="T65" fmla="*/ 119 h 489"/>
                  <a:gd name="T66" fmla="*/ 399 w 1063"/>
                  <a:gd name="T67" fmla="*/ 120 h 489"/>
                  <a:gd name="T68" fmla="*/ 319 w 1063"/>
                  <a:gd name="T69" fmla="*/ 174 h 489"/>
                  <a:gd name="T70" fmla="*/ 313 w 1063"/>
                  <a:gd name="T71" fmla="*/ 175 h 489"/>
                  <a:gd name="T72" fmla="*/ 307 w 1063"/>
                  <a:gd name="T73" fmla="*/ 176 h 489"/>
                  <a:gd name="T74" fmla="*/ 139 w 1063"/>
                  <a:gd name="T75" fmla="*/ 244 h 489"/>
                  <a:gd name="T76" fmla="*/ 14 w 1063"/>
                  <a:gd name="T77" fmla="*/ 475 h 489"/>
                  <a:gd name="T78" fmla="*/ 532 w 1063"/>
                  <a:gd name="T79" fmla="*/ 475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3" h="489">
                    <a:moveTo>
                      <a:pt x="1063" y="489"/>
                    </a:move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82"/>
                      <a:pt x="0" y="482"/>
                      <a:pt x="0" y="482"/>
                    </a:cubicBezTo>
                    <a:cubicBezTo>
                      <a:pt x="0" y="475"/>
                      <a:pt x="7" y="311"/>
                      <a:pt x="131" y="232"/>
                    </a:cubicBezTo>
                    <a:cubicBezTo>
                      <a:pt x="201" y="184"/>
                      <a:pt x="271" y="169"/>
                      <a:pt x="304" y="162"/>
                    </a:cubicBezTo>
                    <a:cubicBezTo>
                      <a:pt x="310" y="161"/>
                      <a:pt x="310" y="161"/>
                      <a:pt x="310" y="161"/>
                    </a:cubicBezTo>
                    <a:cubicBezTo>
                      <a:pt x="312" y="161"/>
                      <a:pt x="314" y="160"/>
                      <a:pt x="316" y="160"/>
                    </a:cubicBezTo>
                    <a:cubicBezTo>
                      <a:pt x="342" y="154"/>
                      <a:pt x="360" y="151"/>
                      <a:pt x="387" y="112"/>
                    </a:cubicBezTo>
                    <a:cubicBezTo>
                      <a:pt x="413" y="60"/>
                      <a:pt x="425" y="7"/>
                      <a:pt x="425" y="7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532" y="11"/>
                      <a:pt x="532" y="11"/>
                      <a:pt x="532" y="11"/>
                    </a:cubicBezTo>
                    <a:cubicBezTo>
                      <a:pt x="637" y="0"/>
                      <a:pt x="637" y="0"/>
                      <a:pt x="637" y="0"/>
                    </a:cubicBezTo>
                    <a:cubicBezTo>
                      <a:pt x="638" y="7"/>
                      <a:pt x="638" y="7"/>
                      <a:pt x="638" y="7"/>
                    </a:cubicBezTo>
                    <a:cubicBezTo>
                      <a:pt x="639" y="7"/>
                      <a:pt x="650" y="60"/>
                      <a:pt x="676" y="112"/>
                    </a:cubicBezTo>
                    <a:cubicBezTo>
                      <a:pt x="704" y="151"/>
                      <a:pt x="721" y="154"/>
                      <a:pt x="747" y="160"/>
                    </a:cubicBezTo>
                    <a:cubicBezTo>
                      <a:pt x="749" y="160"/>
                      <a:pt x="751" y="161"/>
                      <a:pt x="754" y="161"/>
                    </a:cubicBezTo>
                    <a:cubicBezTo>
                      <a:pt x="759" y="162"/>
                      <a:pt x="759" y="162"/>
                      <a:pt x="759" y="162"/>
                    </a:cubicBezTo>
                    <a:cubicBezTo>
                      <a:pt x="792" y="169"/>
                      <a:pt x="862" y="184"/>
                      <a:pt x="932" y="232"/>
                    </a:cubicBezTo>
                    <a:cubicBezTo>
                      <a:pt x="1056" y="311"/>
                      <a:pt x="1063" y="475"/>
                      <a:pt x="1063" y="482"/>
                    </a:cubicBezTo>
                    <a:lnTo>
                      <a:pt x="1063" y="489"/>
                    </a:lnTo>
                    <a:close/>
                    <a:moveTo>
                      <a:pt x="532" y="475"/>
                    </a:moveTo>
                    <a:cubicBezTo>
                      <a:pt x="1049" y="475"/>
                      <a:pt x="1049" y="475"/>
                      <a:pt x="1049" y="475"/>
                    </a:cubicBezTo>
                    <a:cubicBezTo>
                      <a:pt x="1046" y="442"/>
                      <a:pt x="1028" y="310"/>
                      <a:pt x="924" y="244"/>
                    </a:cubicBezTo>
                    <a:cubicBezTo>
                      <a:pt x="856" y="197"/>
                      <a:pt x="788" y="183"/>
                      <a:pt x="756" y="176"/>
                    </a:cubicBezTo>
                    <a:cubicBezTo>
                      <a:pt x="751" y="175"/>
                      <a:pt x="751" y="175"/>
                      <a:pt x="751" y="175"/>
                    </a:cubicBezTo>
                    <a:cubicBezTo>
                      <a:pt x="748" y="174"/>
                      <a:pt x="746" y="174"/>
                      <a:pt x="744" y="174"/>
                    </a:cubicBezTo>
                    <a:cubicBezTo>
                      <a:pt x="717" y="168"/>
                      <a:pt x="695" y="163"/>
                      <a:pt x="664" y="120"/>
                    </a:cubicBezTo>
                    <a:cubicBezTo>
                      <a:pt x="664" y="119"/>
                      <a:pt x="664" y="119"/>
                      <a:pt x="664" y="119"/>
                    </a:cubicBezTo>
                    <a:cubicBezTo>
                      <a:pt x="642" y="75"/>
                      <a:pt x="630" y="31"/>
                      <a:pt x="626" y="16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437" y="16"/>
                      <a:pt x="437" y="16"/>
                      <a:pt x="437" y="16"/>
                    </a:cubicBezTo>
                    <a:cubicBezTo>
                      <a:pt x="433" y="31"/>
                      <a:pt x="421" y="75"/>
                      <a:pt x="400" y="119"/>
                    </a:cubicBezTo>
                    <a:cubicBezTo>
                      <a:pt x="399" y="120"/>
                      <a:pt x="399" y="120"/>
                      <a:pt x="399" y="120"/>
                    </a:cubicBezTo>
                    <a:cubicBezTo>
                      <a:pt x="368" y="163"/>
                      <a:pt x="346" y="168"/>
                      <a:pt x="319" y="174"/>
                    </a:cubicBezTo>
                    <a:cubicBezTo>
                      <a:pt x="317" y="174"/>
                      <a:pt x="315" y="174"/>
                      <a:pt x="313" y="175"/>
                    </a:cubicBezTo>
                    <a:cubicBezTo>
                      <a:pt x="307" y="176"/>
                      <a:pt x="307" y="176"/>
                      <a:pt x="307" y="176"/>
                    </a:cubicBezTo>
                    <a:cubicBezTo>
                      <a:pt x="275" y="183"/>
                      <a:pt x="207" y="197"/>
                      <a:pt x="139" y="244"/>
                    </a:cubicBezTo>
                    <a:cubicBezTo>
                      <a:pt x="35" y="310"/>
                      <a:pt x="17" y="442"/>
                      <a:pt x="14" y="475"/>
                    </a:cubicBezTo>
                    <a:lnTo>
                      <a:pt x="532" y="47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61" name="Freeform 7">
                <a:extLst>
                  <a:ext uri="{FF2B5EF4-FFF2-40B4-BE49-F238E27FC236}">
                    <a16:creationId xmlns:a16="http://schemas.microsoft.com/office/drawing/2014/main" id="{F50AD3CB-1224-4EAB-9311-A637AB626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8478" y="2195732"/>
                <a:ext cx="2260603" cy="1023933"/>
              </a:xfrm>
              <a:custGeom>
                <a:avLst/>
                <a:gdLst>
                  <a:gd name="T0" fmla="*/ 524 w 1049"/>
                  <a:gd name="T1" fmla="*/ 474 h 474"/>
                  <a:gd name="T2" fmla="*/ 1049 w 1049"/>
                  <a:gd name="T3" fmla="*/ 474 h 474"/>
                  <a:gd name="T4" fmla="*/ 921 w 1049"/>
                  <a:gd name="T5" fmla="*/ 230 h 474"/>
                  <a:gd name="T6" fmla="*/ 745 w 1049"/>
                  <a:gd name="T7" fmla="*/ 160 h 474"/>
                  <a:gd name="T8" fmla="*/ 663 w 1049"/>
                  <a:gd name="T9" fmla="*/ 108 h 474"/>
                  <a:gd name="T10" fmla="*/ 625 w 1049"/>
                  <a:gd name="T11" fmla="*/ 0 h 474"/>
                  <a:gd name="T12" fmla="*/ 524 w 1049"/>
                  <a:gd name="T13" fmla="*/ 10 h 474"/>
                  <a:gd name="T14" fmla="*/ 525 w 1049"/>
                  <a:gd name="T15" fmla="*/ 10 h 474"/>
                  <a:gd name="T16" fmla="*/ 425 w 1049"/>
                  <a:gd name="T17" fmla="*/ 0 h 474"/>
                  <a:gd name="T18" fmla="*/ 386 w 1049"/>
                  <a:gd name="T19" fmla="*/ 108 h 474"/>
                  <a:gd name="T20" fmla="*/ 304 w 1049"/>
                  <a:gd name="T21" fmla="*/ 160 h 474"/>
                  <a:gd name="T22" fmla="*/ 128 w 1049"/>
                  <a:gd name="T23" fmla="*/ 230 h 474"/>
                  <a:gd name="T24" fmla="*/ 0 w 1049"/>
                  <a:gd name="T25" fmla="*/ 474 h 474"/>
                  <a:gd name="T26" fmla="*/ 525 w 1049"/>
                  <a:gd name="T27" fmla="*/ 474 h 474"/>
                  <a:gd name="T28" fmla="*/ 524 w 1049"/>
                  <a:gd name="T29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49" h="474">
                    <a:moveTo>
                      <a:pt x="524" y="474"/>
                    </a:moveTo>
                    <a:cubicBezTo>
                      <a:pt x="1049" y="474"/>
                      <a:pt x="1049" y="474"/>
                      <a:pt x="1049" y="474"/>
                    </a:cubicBezTo>
                    <a:cubicBezTo>
                      <a:pt x="1049" y="474"/>
                      <a:pt x="1043" y="308"/>
                      <a:pt x="921" y="230"/>
                    </a:cubicBezTo>
                    <a:cubicBezTo>
                      <a:pt x="848" y="180"/>
                      <a:pt x="776" y="167"/>
                      <a:pt x="745" y="160"/>
                    </a:cubicBezTo>
                    <a:cubicBezTo>
                      <a:pt x="714" y="153"/>
                      <a:pt x="694" y="152"/>
                      <a:pt x="663" y="108"/>
                    </a:cubicBezTo>
                    <a:cubicBezTo>
                      <a:pt x="636" y="54"/>
                      <a:pt x="625" y="0"/>
                      <a:pt x="625" y="0"/>
                    </a:cubicBezTo>
                    <a:cubicBezTo>
                      <a:pt x="524" y="10"/>
                      <a:pt x="524" y="10"/>
                      <a:pt x="524" y="10"/>
                    </a:cubicBezTo>
                    <a:cubicBezTo>
                      <a:pt x="525" y="10"/>
                      <a:pt x="525" y="10"/>
                      <a:pt x="525" y="10"/>
                    </a:cubicBezTo>
                    <a:cubicBezTo>
                      <a:pt x="425" y="0"/>
                      <a:pt x="425" y="0"/>
                      <a:pt x="425" y="0"/>
                    </a:cubicBezTo>
                    <a:cubicBezTo>
                      <a:pt x="425" y="0"/>
                      <a:pt x="413" y="54"/>
                      <a:pt x="386" y="108"/>
                    </a:cubicBezTo>
                    <a:cubicBezTo>
                      <a:pt x="355" y="152"/>
                      <a:pt x="335" y="153"/>
                      <a:pt x="304" y="160"/>
                    </a:cubicBezTo>
                    <a:cubicBezTo>
                      <a:pt x="273" y="167"/>
                      <a:pt x="201" y="180"/>
                      <a:pt x="128" y="230"/>
                    </a:cubicBezTo>
                    <a:cubicBezTo>
                      <a:pt x="6" y="308"/>
                      <a:pt x="0" y="474"/>
                      <a:pt x="0" y="474"/>
                    </a:cubicBezTo>
                    <a:cubicBezTo>
                      <a:pt x="525" y="474"/>
                      <a:pt x="525" y="474"/>
                      <a:pt x="525" y="474"/>
                    </a:cubicBezTo>
                    <a:lnTo>
                      <a:pt x="524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62" name="Freeform 8">
                <a:extLst>
                  <a:ext uri="{FF2B5EF4-FFF2-40B4-BE49-F238E27FC236}">
                    <a16:creationId xmlns:a16="http://schemas.microsoft.com/office/drawing/2014/main" id="{12C98A18-4F7C-4447-9917-9371A3769E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44193" y="2178266"/>
                <a:ext cx="2290763" cy="1057275"/>
              </a:xfrm>
              <a:custGeom>
                <a:avLst/>
                <a:gdLst>
                  <a:gd name="T0" fmla="*/ 1063 w 1063"/>
                  <a:gd name="T1" fmla="*/ 489 h 489"/>
                  <a:gd name="T2" fmla="*/ 0 w 1063"/>
                  <a:gd name="T3" fmla="*/ 489 h 489"/>
                  <a:gd name="T4" fmla="*/ 0 w 1063"/>
                  <a:gd name="T5" fmla="*/ 482 h 489"/>
                  <a:gd name="T6" fmla="*/ 131 w 1063"/>
                  <a:gd name="T7" fmla="*/ 232 h 489"/>
                  <a:gd name="T8" fmla="*/ 304 w 1063"/>
                  <a:gd name="T9" fmla="*/ 162 h 489"/>
                  <a:gd name="T10" fmla="*/ 310 w 1063"/>
                  <a:gd name="T11" fmla="*/ 161 h 489"/>
                  <a:gd name="T12" fmla="*/ 316 w 1063"/>
                  <a:gd name="T13" fmla="*/ 160 h 489"/>
                  <a:gd name="T14" fmla="*/ 387 w 1063"/>
                  <a:gd name="T15" fmla="*/ 112 h 489"/>
                  <a:gd name="T16" fmla="*/ 425 w 1063"/>
                  <a:gd name="T17" fmla="*/ 7 h 489"/>
                  <a:gd name="T18" fmla="*/ 426 w 1063"/>
                  <a:gd name="T19" fmla="*/ 0 h 489"/>
                  <a:gd name="T20" fmla="*/ 532 w 1063"/>
                  <a:gd name="T21" fmla="*/ 11 h 489"/>
                  <a:gd name="T22" fmla="*/ 637 w 1063"/>
                  <a:gd name="T23" fmla="*/ 0 h 489"/>
                  <a:gd name="T24" fmla="*/ 638 w 1063"/>
                  <a:gd name="T25" fmla="*/ 7 h 489"/>
                  <a:gd name="T26" fmla="*/ 676 w 1063"/>
                  <a:gd name="T27" fmla="*/ 112 h 489"/>
                  <a:gd name="T28" fmla="*/ 747 w 1063"/>
                  <a:gd name="T29" fmla="*/ 160 h 489"/>
                  <a:gd name="T30" fmla="*/ 754 w 1063"/>
                  <a:gd name="T31" fmla="*/ 161 h 489"/>
                  <a:gd name="T32" fmla="*/ 759 w 1063"/>
                  <a:gd name="T33" fmla="*/ 162 h 489"/>
                  <a:gd name="T34" fmla="*/ 932 w 1063"/>
                  <a:gd name="T35" fmla="*/ 232 h 489"/>
                  <a:gd name="T36" fmla="*/ 1063 w 1063"/>
                  <a:gd name="T37" fmla="*/ 482 h 489"/>
                  <a:gd name="T38" fmla="*/ 1063 w 1063"/>
                  <a:gd name="T39" fmla="*/ 489 h 489"/>
                  <a:gd name="T40" fmla="*/ 532 w 1063"/>
                  <a:gd name="T41" fmla="*/ 475 h 489"/>
                  <a:gd name="T42" fmla="*/ 1049 w 1063"/>
                  <a:gd name="T43" fmla="*/ 475 h 489"/>
                  <a:gd name="T44" fmla="*/ 924 w 1063"/>
                  <a:gd name="T45" fmla="*/ 244 h 489"/>
                  <a:gd name="T46" fmla="*/ 756 w 1063"/>
                  <a:gd name="T47" fmla="*/ 176 h 489"/>
                  <a:gd name="T48" fmla="*/ 751 w 1063"/>
                  <a:gd name="T49" fmla="*/ 175 h 489"/>
                  <a:gd name="T50" fmla="*/ 744 w 1063"/>
                  <a:gd name="T51" fmla="*/ 174 h 489"/>
                  <a:gd name="T52" fmla="*/ 664 w 1063"/>
                  <a:gd name="T53" fmla="*/ 120 h 489"/>
                  <a:gd name="T54" fmla="*/ 664 w 1063"/>
                  <a:gd name="T55" fmla="*/ 119 h 489"/>
                  <a:gd name="T56" fmla="*/ 626 w 1063"/>
                  <a:gd name="T57" fmla="*/ 16 h 489"/>
                  <a:gd name="T58" fmla="*/ 531 w 1063"/>
                  <a:gd name="T59" fmla="*/ 25 h 489"/>
                  <a:gd name="T60" fmla="*/ 531 w 1063"/>
                  <a:gd name="T61" fmla="*/ 25 h 489"/>
                  <a:gd name="T62" fmla="*/ 437 w 1063"/>
                  <a:gd name="T63" fmla="*/ 16 h 489"/>
                  <a:gd name="T64" fmla="*/ 400 w 1063"/>
                  <a:gd name="T65" fmla="*/ 119 h 489"/>
                  <a:gd name="T66" fmla="*/ 399 w 1063"/>
                  <a:gd name="T67" fmla="*/ 120 h 489"/>
                  <a:gd name="T68" fmla="*/ 319 w 1063"/>
                  <a:gd name="T69" fmla="*/ 174 h 489"/>
                  <a:gd name="T70" fmla="*/ 313 w 1063"/>
                  <a:gd name="T71" fmla="*/ 175 h 489"/>
                  <a:gd name="T72" fmla="*/ 307 w 1063"/>
                  <a:gd name="T73" fmla="*/ 176 h 489"/>
                  <a:gd name="T74" fmla="*/ 139 w 1063"/>
                  <a:gd name="T75" fmla="*/ 244 h 489"/>
                  <a:gd name="T76" fmla="*/ 14 w 1063"/>
                  <a:gd name="T77" fmla="*/ 475 h 489"/>
                  <a:gd name="T78" fmla="*/ 532 w 1063"/>
                  <a:gd name="T79" fmla="*/ 475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3" h="489">
                    <a:moveTo>
                      <a:pt x="1063" y="489"/>
                    </a:move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82"/>
                      <a:pt x="0" y="482"/>
                      <a:pt x="0" y="482"/>
                    </a:cubicBezTo>
                    <a:cubicBezTo>
                      <a:pt x="0" y="475"/>
                      <a:pt x="7" y="311"/>
                      <a:pt x="131" y="232"/>
                    </a:cubicBezTo>
                    <a:cubicBezTo>
                      <a:pt x="201" y="184"/>
                      <a:pt x="271" y="169"/>
                      <a:pt x="304" y="162"/>
                    </a:cubicBezTo>
                    <a:cubicBezTo>
                      <a:pt x="310" y="161"/>
                      <a:pt x="310" y="161"/>
                      <a:pt x="310" y="161"/>
                    </a:cubicBezTo>
                    <a:cubicBezTo>
                      <a:pt x="312" y="161"/>
                      <a:pt x="314" y="160"/>
                      <a:pt x="316" y="160"/>
                    </a:cubicBezTo>
                    <a:cubicBezTo>
                      <a:pt x="342" y="154"/>
                      <a:pt x="360" y="151"/>
                      <a:pt x="387" y="112"/>
                    </a:cubicBezTo>
                    <a:cubicBezTo>
                      <a:pt x="413" y="60"/>
                      <a:pt x="425" y="7"/>
                      <a:pt x="425" y="7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532" y="11"/>
                      <a:pt x="532" y="11"/>
                      <a:pt x="532" y="11"/>
                    </a:cubicBezTo>
                    <a:cubicBezTo>
                      <a:pt x="637" y="0"/>
                      <a:pt x="637" y="0"/>
                      <a:pt x="637" y="0"/>
                    </a:cubicBezTo>
                    <a:cubicBezTo>
                      <a:pt x="638" y="7"/>
                      <a:pt x="638" y="7"/>
                      <a:pt x="638" y="7"/>
                    </a:cubicBezTo>
                    <a:cubicBezTo>
                      <a:pt x="639" y="7"/>
                      <a:pt x="650" y="60"/>
                      <a:pt x="676" y="112"/>
                    </a:cubicBezTo>
                    <a:cubicBezTo>
                      <a:pt x="704" y="151"/>
                      <a:pt x="721" y="154"/>
                      <a:pt x="747" y="160"/>
                    </a:cubicBezTo>
                    <a:cubicBezTo>
                      <a:pt x="749" y="160"/>
                      <a:pt x="751" y="161"/>
                      <a:pt x="754" y="161"/>
                    </a:cubicBezTo>
                    <a:cubicBezTo>
                      <a:pt x="759" y="162"/>
                      <a:pt x="759" y="162"/>
                      <a:pt x="759" y="162"/>
                    </a:cubicBezTo>
                    <a:cubicBezTo>
                      <a:pt x="792" y="169"/>
                      <a:pt x="862" y="184"/>
                      <a:pt x="932" y="232"/>
                    </a:cubicBezTo>
                    <a:cubicBezTo>
                      <a:pt x="1056" y="311"/>
                      <a:pt x="1063" y="475"/>
                      <a:pt x="1063" y="482"/>
                    </a:cubicBezTo>
                    <a:lnTo>
                      <a:pt x="1063" y="489"/>
                    </a:lnTo>
                    <a:close/>
                    <a:moveTo>
                      <a:pt x="532" y="475"/>
                    </a:moveTo>
                    <a:cubicBezTo>
                      <a:pt x="1049" y="475"/>
                      <a:pt x="1049" y="475"/>
                      <a:pt x="1049" y="475"/>
                    </a:cubicBezTo>
                    <a:cubicBezTo>
                      <a:pt x="1046" y="442"/>
                      <a:pt x="1028" y="310"/>
                      <a:pt x="924" y="244"/>
                    </a:cubicBezTo>
                    <a:cubicBezTo>
                      <a:pt x="856" y="197"/>
                      <a:pt x="788" y="183"/>
                      <a:pt x="756" y="176"/>
                    </a:cubicBezTo>
                    <a:cubicBezTo>
                      <a:pt x="751" y="175"/>
                      <a:pt x="751" y="175"/>
                      <a:pt x="751" y="175"/>
                    </a:cubicBezTo>
                    <a:cubicBezTo>
                      <a:pt x="748" y="174"/>
                      <a:pt x="746" y="174"/>
                      <a:pt x="744" y="174"/>
                    </a:cubicBezTo>
                    <a:cubicBezTo>
                      <a:pt x="717" y="168"/>
                      <a:pt x="695" y="163"/>
                      <a:pt x="664" y="120"/>
                    </a:cubicBezTo>
                    <a:cubicBezTo>
                      <a:pt x="664" y="119"/>
                      <a:pt x="664" y="119"/>
                      <a:pt x="664" y="119"/>
                    </a:cubicBezTo>
                    <a:cubicBezTo>
                      <a:pt x="642" y="75"/>
                      <a:pt x="630" y="31"/>
                      <a:pt x="626" y="16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437" y="16"/>
                      <a:pt x="437" y="16"/>
                      <a:pt x="437" y="16"/>
                    </a:cubicBezTo>
                    <a:cubicBezTo>
                      <a:pt x="433" y="31"/>
                      <a:pt x="421" y="75"/>
                      <a:pt x="400" y="119"/>
                    </a:cubicBezTo>
                    <a:cubicBezTo>
                      <a:pt x="399" y="120"/>
                      <a:pt x="399" y="120"/>
                      <a:pt x="399" y="120"/>
                    </a:cubicBezTo>
                    <a:cubicBezTo>
                      <a:pt x="368" y="163"/>
                      <a:pt x="346" y="168"/>
                      <a:pt x="319" y="174"/>
                    </a:cubicBezTo>
                    <a:cubicBezTo>
                      <a:pt x="317" y="174"/>
                      <a:pt x="315" y="174"/>
                      <a:pt x="313" y="175"/>
                    </a:cubicBezTo>
                    <a:cubicBezTo>
                      <a:pt x="307" y="176"/>
                      <a:pt x="307" y="176"/>
                      <a:pt x="307" y="176"/>
                    </a:cubicBezTo>
                    <a:cubicBezTo>
                      <a:pt x="275" y="183"/>
                      <a:pt x="207" y="197"/>
                      <a:pt x="139" y="244"/>
                    </a:cubicBezTo>
                    <a:cubicBezTo>
                      <a:pt x="35" y="310"/>
                      <a:pt x="17" y="442"/>
                      <a:pt x="14" y="475"/>
                    </a:cubicBezTo>
                    <a:lnTo>
                      <a:pt x="532" y="475"/>
                    </a:lnTo>
                    <a:close/>
                  </a:path>
                </a:pathLst>
              </a:custGeom>
              <a:solidFill>
                <a:srgbClr val="333D4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63" name="Freeform 9">
                <a:extLst>
                  <a:ext uri="{FF2B5EF4-FFF2-40B4-BE49-F238E27FC236}">
                    <a16:creationId xmlns:a16="http://schemas.microsoft.com/office/drawing/2014/main" id="{D21D4C88-2ED1-4BF3-8BBD-EA86261C9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93464" y="1006693"/>
                <a:ext cx="1187450" cy="1355725"/>
              </a:xfrm>
              <a:custGeom>
                <a:avLst/>
                <a:gdLst>
                  <a:gd name="T0" fmla="*/ 514 w 551"/>
                  <a:gd name="T1" fmla="*/ 299 h 627"/>
                  <a:gd name="T2" fmla="*/ 498 w 551"/>
                  <a:gd name="T3" fmla="*/ 296 h 627"/>
                  <a:gd name="T4" fmla="*/ 498 w 551"/>
                  <a:gd name="T5" fmla="*/ 152 h 627"/>
                  <a:gd name="T6" fmla="*/ 352 w 551"/>
                  <a:gd name="T7" fmla="*/ 0 h 627"/>
                  <a:gd name="T8" fmla="*/ 277 w 551"/>
                  <a:gd name="T9" fmla="*/ 6 h 627"/>
                  <a:gd name="T10" fmla="*/ 201 w 551"/>
                  <a:gd name="T11" fmla="*/ 0 h 627"/>
                  <a:gd name="T12" fmla="*/ 56 w 551"/>
                  <a:gd name="T13" fmla="*/ 152 h 627"/>
                  <a:gd name="T14" fmla="*/ 56 w 551"/>
                  <a:gd name="T15" fmla="*/ 296 h 627"/>
                  <a:gd name="T16" fmla="*/ 40 w 551"/>
                  <a:gd name="T17" fmla="*/ 299 h 627"/>
                  <a:gd name="T18" fmla="*/ 8 w 551"/>
                  <a:gd name="T19" fmla="*/ 357 h 627"/>
                  <a:gd name="T20" fmla="*/ 75 w 551"/>
                  <a:gd name="T21" fmla="*/ 445 h 627"/>
                  <a:gd name="T22" fmla="*/ 115 w 551"/>
                  <a:gd name="T23" fmla="*/ 541 h 627"/>
                  <a:gd name="T24" fmla="*/ 276 w 551"/>
                  <a:gd name="T25" fmla="*/ 627 h 627"/>
                  <a:gd name="T26" fmla="*/ 277 w 551"/>
                  <a:gd name="T27" fmla="*/ 627 h 627"/>
                  <a:gd name="T28" fmla="*/ 278 w 551"/>
                  <a:gd name="T29" fmla="*/ 627 h 627"/>
                  <a:gd name="T30" fmla="*/ 439 w 551"/>
                  <a:gd name="T31" fmla="*/ 541 h 627"/>
                  <a:gd name="T32" fmla="*/ 478 w 551"/>
                  <a:gd name="T33" fmla="*/ 445 h 627"/>
                  <a:gd name="T34" fmla="*/ 546 w 551"/>
                  <a:gd name="T35" fmla="*/ 357 h 627"/>
                  <a:gd name="T36" fmla="*/ 514 w 551"/>
                  <a:gd name="T37" fmla="*/ 29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1" h="627">
                    <a:moveTo>
                      <a:pt x="514" y="299"/>
                    </a:moveTo>
                    <a:cubicBezTo>
                      <a:pt x="498" y="296"/>
                      <a:pt x="498" y="296"/>
                      <a:pt x="498" y="296"/>
                    </a:cubicBezTo>
                    <a:cubicBezTo>
                      <a:pt x="498" y="152"/>
                      <a:pt x="498" y="152"/>
                      <a:pt x="498" y="152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277" y="6"/>
                      <a:pt x="277" y="6"/>
                      <a:pt x="277" y="6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56" y="152"/>
                      <a:pt x="56" y="152"/>
                      <a:pt x="56" y="152"/>
                    </a:cubicBezTo>
                    <a:cubicBezTo>
                      <a:pt x="56" y="296"/>
                      <a:pt x="56" y="296"/>
                      <a:pt x="56" y="296"/>
                    </a:cubicBezTo>
                    <a:cubicBezTo>
                      <a:pt x="40" y="299"/>
                      <a:pt x="40" y="299"/>
                      <a:pt x="40" y="299"/>
                    </a:cubicBezTo>
                    <a:cubicBezTo>
                      <a:pt x="40" y="299"/>
                      <a:pt x="0" y="294"/>
                      <a:pt x="8" y="357"/>
                    </a:cubicBezTo>
                    <a:cubicBezTo>
                      <a:pt x="16" y="398"/>
                      <a:pt x="75" y="445"/>
                      <a:pt x="75" y="445"/>
                    </a:cubicBezTo>
                    <a:cubicBezTo>
                      <a:pt x="76" y="495"/>
                      <a:pt x="115" y="541"/>
                      <a:pt x="115" y="541"/>
                    </a:cubicBezTo>
                    <a:cubicBezTo>
                      <a:pt x="169" y="616"/>
                      <a:pt x="260" y="626"/>
                      <a:pt x="276" y="627"/>
                    </a:cubicBezTo>
                    <a:cubicBezTo>
                      <a:pt x="277" y="627"/>
                      <a:pt x="277" y="627"/>
                      <a:pt x="277" y="627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94" y="626"/>
                      <a:pt x="385" y="616"/>
                      <a:pt x="439" y="541"/>
                    </a:cubicBezTo>
                    <a:cubicBezTo>
                      <a:pt x="439" y="541"/>
                      <a:pt x="479" y="486"/>
                      <a:pt x="478" y="445"/>
                    </a:cubicBezTo>
                    <a:cubicBezTo>
                      <a:pt x="530" y="404"/>
                      <a:pt x="543" y="370"/>
                      <a:pt x="546" y="357"/>
                    </a:cubicBezTo>
                    <a:cubicBezTo>
                      <a:pt x="551" y="294"/>
                      <a:pt x="514" y="299"/>
                      <a:pt x="514" y="2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64" name="Freeform 10">
                <a:extLst>
                  <a:ext uri="{FF2B5EF4-FFF2-40B4-BE49-F238E27FC236}">
                    <a16:creationId xmlns:a16="http://schemas.microsoft.com/office/drawing/2014/main" id="{88A3E388-754F-49CD-A9D9-8464AC255C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88702" y="990818"/>
                <a:ext cx="1200155" cy="1385885"/>
              </a:xfrm>
              <a:custGeom>
                <a:avLst/>
                <a:gdLst>
                  <a:gd name="T0" fmla="*/ 279 w 557"/>
                  <a:gd name="T1" fmla="*/ 641 h 641"/>
                  <a:gd name="T2" fmla="*/ 277 w 557"/>
                  <a:gd name="T3" fmla="*/ 641 h 641"/>
                  <a:gd name="T4" fmla="*/ 111 w 557"/>
                  <a:gd name="T5" fmla="*/ 552 h 641"/>
                  <a:gd name="T6" fmla="*/ 70 w 557"/>
                  <a:gd name="T7" fmla="*/ 456 h 641"/>
                  <a:gd name="T8" fmla="*/ 3 w 557"/>
                  <a:gd name="T9" fmla="*/ 365 h 641"/>
                  <a:gd name="T10" fmla="*/ 14 w 557"/>
                  <a:gd name="T11" fmla="*/ 311 h 641"/>
                  <a:gd name="T12" fmla="*/ 40 w 557"/>
                  <a:gd name="T13" fmla="*/ 299 h 641"/>
                  <a:gd name="T14" fmla="*/ 41 w 557"/>
                  <a:gd name="T15" fmla="*/ 299 h 641"/>
                  <a:gd name="T16" fmla="*/ 51 w 557"/>
                  <a:gd name="T17" fmla="*/ 297 h 641"/>
                  <a:gd name="T18" fmla="*/ 51 w 557"/>
                  <a:gd name="T19" fmla="*/ 156 h 641"/>
                  <a:gd name="T20" fmla="*/ 201 w 557"/>
                  <a:gd name="T21" fmla="*/ 0 h 641"/>
                  <a:gd name="T22" fmla="*/ 279 w 557"/>
                  <a:gd name="T23" fmla="*/ 6 h 641"/>
                  <a:gd name="T24" fmla="*/ 357 w 557"/>
                  <a:gd name="T25" fmla="*/ 0 h 641"/>
                  <a:gd name="T26" fmla="*/ 507 w 557"/>
                  <a:gd name="T27" fmla="*/ 156 h 641"/>
                  <a:gd name="T28" fmla="*/ 507 w 557"/>
                  <a:gd name="T29" fmla="*/ 297 h 641"/>
                  <a:gd name="T30" fmla="*/ 516 w 557"/>
                  <a:gd name="T31" fmla="*/ 299 h 641"/>
                  <a:gd name="T32" fmla="*/ 518 w 557"/>
                  <a:gd name="T33" fmla="*/ 299 h 641"/>
                  <a:gd name="T34" fmla="*/ 542 w 557"/>
                  <a:gd name="T35" fmla="*/ 310 h 641"/>
                  <a:gd name="T36" fmla="*/ 555 w 557"/>
                  <a:gd name="T37" fmla="*/ 365 h 641"/>
                  <a:gd name="T38" fmla="*/ 554 w 557"/>
                  <a:gd name="T39" fmla="*/ 365 h 641"/>
                  <a:gd name="T40" fmla="*/ 487 w 557"/>
                  <a:gd name="T41" fmla="*/ 456 h 641"/>
                  <a:gd name="T42" fmla="*/ 447 w 557"/>
                  <a:gd name="T43" fmla="*/ 552 h 641"/>
                  <a:gd name="T44" fmla="*/ 281 w 557"/>
                  <a:gd name="T45" fmla="*/ 641 h 641"/>
                  <a:gd name="T46" fmla="*/ 279 w 557"/>
                  <a:gd name="T47" fmla="*/ 641 h 641"/>
                  <a:gd name="T48" fmla="*/ 40 w 557"/>
                  <a:gd name="T49" fmla="*/ 313 h 641"/>
                  <a:gd name="T50" fmla="*/ 24 w 557"/>
                  <a:gd name="T51" fmla="*/ 320 h 641"/>
                  <a:gd name="T52" fmla="*/ 17 w 557"/>
                  <a:gd name="T53" fmla="*/ 363 h 641"/>
                  <a:gd name="T54" fmla="*/ 82 w 557"/>
                  <a:gd name="T55" fmla="*/ 447 h 641"/>
                  <a:gd name="T56" fmla="*/ 84 w 557"/>
                  <a:gd name="T57" fmla="*/ 449 h 641"/>
                  <a:gd name="T58" fmla="*/ 84 w 557"/>
                  <a:gd name="T59" fmla="*/ 452 h 641"/>
                  <a:gd name="T60" fmla="*/ 122 w 557"/>
                  <a:gd name="T61" fmla="*/ 544 h 641"/>
                  <a:gd name="T62" fmla="*/ 122 w 557"/>
                  <a:gd name="T63" fmla="*/ 544 h 641"/>
                  <a:gd name="T64" fmla="*/ 278 w 557"/>
                  <a:gd name="T65" fmla="*/ 627 h 641"/>
                  <a:gd name="T66" fmla="*/ 279 w 557"/>
                  <a:gd name="T67" fmla="*/ 627 h 641"/>
                  <a:gd name="T68" fmla="*/ 279 w 557"/>
                  <a:gd name="T69" fmla="*/ 627 h 641"/>
                  <a:gd name="T70" fmla="*/ 435 w 557"/>
                  <a:gd name="T71" fmla="*/ 544 h 641"/>
                  <a:gd name="T72" fmla="*/ 473 w 557"/>
                  <a:gd name="T73" fmla="*/ 452 h 641"/>
                  <a:gd name="T74" fmla="*/ 473 w 557"/>
                  <a:gd name="T75" fmla="*/ 449 h 641"/>
                  <a:gd name="T76" fmla="*/ 476 w 557"/>
                  <a:gd name="T77" fmla="*/ 447 h 641"/>
                  <a:gd name="T78" fmla="*/ 541 w 557"/>
                  <a:gd name="T79" fmla="*/ 363 h 641"/>
                  <a:gd name="T80" fmla="*/ 532 w 557"/>
                  <a:gd name="T81" fmla="*/ 319 h 641"/>
                  <a:gd name="T82" fmla="*/ 518 w 557"/>
                  <a:gd name="T83" fmla="*/ 313 h 641"/>
                  <a:gd name="T84" fmla="*/ 517 w 557"/>
                  <a:gd name="T85" fmla="*/ 313 h 641"/>
                  <a:gd name="T86" fmla="*/ 516 w 557"/>
                  <a:gd name="T87" fmla="*/ 313 h 641"/>
                  <a:gd name="T88" fmla="*/ 515 w 557"/>
                  <a:gd name="T89" fmla="*/ 313 h 641"/>
                  <a:gd name="T90" fmla="*/ 493 w 557"/>
                  <a:gd name="T91" fmla="*/ 309 h 641"/>
                  <a:gd name="T92" fmla="*/ 493 w 557"/>
                  <a:gd name="T93" fmla="*/ 162 h 641"/>
                  <a:gd name="T94" fmla="*/ 351 w 557"/>
                  <a:gd name="T95" fmla="*/ 14 h 641"/>
                  <a:gd name="T96" fmla="*/ 279 w 557"/>
                  <a:gd name="T97" fmla="*/ 20 h 641"/>
                  <a:gd name="T98" fmla="*/ 206 w 557"/>
                  <a:gd name="T99" fmla="*/ 14 h 641"/>
                  <a:gd name="T100" fmla="*/ 65 w 557"/>
                  <a:gd name="T101" fmla="*/ 162 h 641"/>
                  <a:gd name="T102" fmla="*/ 65 w 557"/>
                  <a:gd name="T103" fmla="*/ 309 h 641"/>
                  <a:gd name="T104" fmla="*/ 42 w 557"/>
                  <a:gd name="T105" fmla="*/ 313 h 641"/>
                  <a:gd name="T106" fmla="*/ 41 w 557"/>
                  <a:gd name="T107" fmla="*/ 313 h 641"/>
                  <a:gd name="T108" fmla="*/ 40 w 557"/>
                  <a:gd name="T109" fmla="*/ 313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7" h="641">
                    <a:moveTo>
                      <a:pt x="279" y="641"/>
                    </a:moveTo>
                    <a:cubicBezTo>
                      <a:pt x="277" y="641"/>
                      <a:pt x="277" y="641"/>
                      <a:pt x="277" y="641"/>
                    </a:cubicBezTo>
                    <a:cubicBezTo>
                      <a:pt x="259" y="640"/>
                      <a:pt x="167" y="629"/>
                      <a:pt x="111" y="552"/>
                    </a:cubicBezTo>
                    <a:cubicBezTo>
                      <a:pt x="108" y="549"/>
                      <a:pt x="72" y="505"/>
                      <a:pt x="70" y="456"/>
                    </a:cubicBezTo>
                    <a:cubicBezTo>
                      <a:pt x="58" y="446"/>
                      <a:pt x="10" y="404"/>
                      <a:pt x="3" y="365"/>
                    </a:cubicBezTo>
                    <a:cubicBezTo>
                      <a:pt x="0" y="340"/>
                      <a:pt x="3" y="322"/>
                      <a:pt x="14" y="311"/>
                    </a:cubicBezTo>
                    <a:cubicBezTo>
                      <a:pt x="23" y="300"/>
                      <a:pt x="35" y="299"/>
                      <a:pt x="40" y="299"/>
                    </a:cubicBezTo>
                    <a:cubicBezTo>
                      <a:pt x="41" y="299"/>
                      <a:pt x="41" y="299"/>
                      <a:pt x="41" y="299"/>
                    </a:cubicBezTo>
                    <a:cubicBezTo>
                      <a:pt x="51" y="297"/>
                      <a:pt x="51" y="297"/>
                      <a:pt x="51" y="297"/>
                    </a:cubicBezTo>
                    <a:cubicBezTo>
                      <a:pt x="51" y="156"/>
                      <a:pt x="51" y="156"/>
                      <a:pt x="51" y="156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279" y="6"/>
                      <a:pt x="279" y="6"/>
                      <a:pt x="279" y="6"/>
                    </a:cubicBezTo>
                    <a:cubicBezTo>
                      <a:pt x="357" y="0"/>
                      <a:pt x="357" y="0"/>
                      <a:pt x="357" y="0"/>
                    </a:cubicBezTo>
                    <a:cubicBezTo>
                      <a:pt x="507" y="156"/>
                      <a:pt x="507" y="156"/>
                      <a:pt x="507" y="156"/>
                    </a:cubicBezTo>
                    <a:cubicBezTo>
                      <a:pt x="507" y="297"/>
                      <a:pt x="507" y="297"/>
                      <a:pt x="507" y="297"/>
                    </a:cubicBezTo>
                    <a:cubicBezTo>
                      <a:pt x="516" y="299"/>
                      <a:pt x="516" y="299"/>
                      <a:pt x="516" y="299"/>
                    </a:cubicBezTo>
                    <a:cubicBezTo>
                      <a:pt x="517" y="299"/>
                      <a:pt x="517" y="299"/>
                      <a:pt x="518" y="299"/>
                    </a:cubicBezTo>
                    <a:cubicBezTo>
                      <a:pt x="522" y="299"/>
                      <a:pt x="533" y="300"/>
                      <a:pt x="542" y="310"/>
                    </a:cubicBezTo>
                    <a:cubicBezTo>
                      <a:pt x="553" y="321"/>
                      <a:pt x="557" y="340"/>
                      <a:pt x="555" y="365"/>
                    </a:cubicBezTo>
                    <a:cubicBezTo>
                      <a:pt x="554" y="365"/>
                      <a:pt x="554" y="365"/>
                      <a:pt x="554" y="365"/>
                    </a:cubicBezTo>
                    <a:cubicBezTo>
                      <a:pt x="553" y="375"/>
                      <a:pt x="542" y="411"/>
                      <a:pt x="487" y="456"/>
                    </a:cubicBezTo>
                    <a:cubicBezTo>
                      <a:pt x="486" y="498"/>
                      <a:pt x="448" y="550"/>
                      <a:pt x="447" y="552"/>
                    </a:cubicBezTo>
                    <a:cubicBezTo>
                      <a:pt x="391" y="629"/>
                      <a:pt x="298" y="640"/>
                      <a:pt x="281" y="641"/>
                    </a:cubicBezTo>
                    <a:lnTo>
                      <a:pt x="279" y="641"/>
                    </a:lnTo>
                    <a:close/>
                    <a:moveTo>
                      <a:pt x="40" y="313"/>
                    </a:moveTo>
                    <a:cubicBezTo>
                      <a:pt x="37" y="313"/>
                      <a:pt x="30" y="314"/>
                      <a:pt x="24" y="320"/>
                    </a:cubicBezTo>
                    <a:cubicBezTo>
                      <a:pt x="17" y="328"/>
                      <a:pt x="14" y="343"/>
                      <a:pt x="17" y="363"/>
                    </a:cubicBezTo>
                    <a:cubicBezTo>
                      <a:pt x="24" y="401"/>
                      <a:pt x="81" y="446"/>
                      <a:pt x="82" y="447"/>
                    </a:cubicBezTo>
                    <a:cubicBezTo>
                      <a:pt x="84" y="449"/>
                      <a:pt x="84" y="449"/>
                      <a:pt x="84" y="449"/>
                    </a:cubicBezTo>
                    <a:cubicBezTo>
                      <a:pt x="84" y="452"/>
                      <a:pt x="84" y="452"/>
                      <a:pt x="84" y="452"/>
                    </a:cubicBezTo>
                    <a:cubicBezTo>
                      <a:pt x="85" y="499"/>
                      <a:pt x="122" y="543"/>
                      <a:pt x="122" y="544"/>
                    </a:cubicBezTo>
                    <a:cubicBezTo>
                      <a:pt x="122" y="544"/>
                      <a:pt x="122" y="544"/>
                      <a:pt x="122" y="544"/>
                    </a:cubicBezTo>
                    <a:cubicBezTo>
                      <a:pt x="175" y="616"/>
                      <a:pt x="261" y="626"/>
                      <a:pt x="278" y="627"/>
                    </a:cubicBezTo>
                    <a:cubicBezTo>
                      <a:pt x="279" y="627"/>
                      <a:pt x="279" y="627"/>
                      <a:pt x="279" y="627"/>
                    </a:cubicBezTo>
                    <a:cubicBezTo>
                      <a:pt x="279" y="627"/>
                      <a:pt x="279" y="627"/>
                      <a:pt x="279" y="627"/>
                    </a:cubicBezTo>
                    <a:cubicBezTo>
                      <a:pt x="296" y="626"/>
                      <a:pt x="383" y="616"/>
                      <a:pt x="435" y="544"/>
                    </a:cubicBezTo>
                    <a:cubicBezTo>
                      <a:pt x="436" y="543"/>
                      <a:pt x="474" y="491"/>
                      <a:pt x="473" y="452"/>
                    </a:cubicBezTo>
                    <a:cubicBezTo>
                      <a:pt x="473" y="449"/>
                      <a:pt x="473" y="449"/>
                      <a:pt x="473" y="449"/>
                    </a:cubicBezTo>
                    <a:cubicBezTo>
                      <a:pt x="476" y="447"/>
                      <a:pt x="476" y="447"/>
                      <a:pt x="476" y="447"/>
                    </a:cubicBezTo>
                    <a:cubicBezTo>
                      <a:pt x="530" y="404"/>
                      <a:pt x="539" y="370"/>
                      <a:pt x="541" y="363"/>
                    </a:cubicBezTo>
                    <a:cubicBezTo>
                      <a:pt x="542" y="343"/>
                      <a:pt x="539" y="327"/>
                      <a:pt x="532" y="319"/>
                    </a:cubicBezTo>
                    <a:cubicBezTo>
                      <a:pt x="527" y="314"/>
                      <a:pt x="520" y="313"/>
                      <a:pt x="518" y="313"/>
                    </a:cubicBezTo>
                    <a:cubicBezTo>
                      <a:pt x="517" y="313"/>
                      <a:pt x="517" y="313"/>
                      <a:pt x="517" y="313"/>
                    </a:cubicBezTo>
                    <a:cubicBezTo>
                      <a:pt x="516" y="313"/>
                      <a:pt x="516" y="313"/>
                      <a:pt x="516" y="313"/>
                    </a:cubicBezTo>
                    <a:cubicBezTo>
                      <a:pt x="515" y="313"/>
                      <a:pt x="515" y="313"/>
                      <a:pt x="515" y="313"/>
                    </a:cubicBezTo>
                    <a:cubicBezTo>
                      <a:pt x="493" y="309"/>
                      <a:pt x="493" y="309"/>
                      <a:pt x="493" y="309"/>
                    </a:cubicBezTo>
                    <a:cubicBezTo>
                      <a:pt x="493" y="162"/>
                      <a:pt x="493" y="162"/>
                      <a:pt x="493" y="162"/>
                    </a:cubicBezTo>
                    <a:cubicBezTo>
                      <a:pt x="351" y="14"/>
                      <a:pt x="351" y="14"/>
                      <a:pt x="351" y="14"/>
                    </a:cubicBezTo>
                    <a:cubicBezTo>
                      <a:pt x="279" y="20"/>
                      <a:pt x="279" y="20"/>
                      <a:pt x="279" y="20"/>
                    </a:cubicBezTo>
                    <a:cubicBezTo>
                      <a:pt x="206" y="14"/>
                      <a:pt x="206" y="14"/>
                      <a:pt x="206" y="14"/>
                    </a:cubicBezTo>
                    <a:cubicBezTo>
                      <a:pt x="65" y="162"/>
                      <a:pt x="65" y="162"/>
                      <a:pt x="65" y="162"/>
                    </a:cubicBezTo>
                    <a:cubicBezTo>
                      <a:pt x="65" y="309"/>
                      <a:pt x="65" y="309"/>
                      <a:pt x="65" y="309"/>
                    </a:cubicBezTo>
                    <a:cubicBezTo>
                      <a:pt x="42" y="313"/>
                      <a:pt x="42" y="313"/>
                      <a:pt x="42" y="313"/>
                    </a:cubicBezTo>
                    <a:cubicBezTo>
                      <a:pt x="41" y="313"/>
                      <a:pt x="41" y="313"/>
                      <a:pt x="41" y="313"/>
                    </a:cubicBezTo>
                    <a:cubicBezTo>
                      <a:pt x="41" y="313"/>
                      <a:pt x="40" y="313"/>
                      <a:pt x="40" y="313"/>
                    </a:cubicBezTo>
                    <a:close/>
                  </a:path>
                </a:pathLst>
              </a:custGeom>
              <a:solidFill>
                <a:srgbClr val="333D4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65" name="Freeform 11">
                <a:extLst>
                  <a:ext uri="{FF2B5EF4-FFF2-40B4-BE49-F238E27FC236}">
                    <a16:creationId xmlns:a16="http://schemas.microsoft.com/office/drawing/2014/main" id="{10DA420B-51F4-49D6-888E-3D7017E1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7589" y="863815"/>
                <a:ext cx="1187450" cy="949329"/>
              </a:xfrm>
              <a:custGeom>
                <a:avLst/>
                <a:gdLst>
                  <a:gd name="T0" fmla="*/ 96 w 551"/>
                  <a:gd name="T1" fmla="*/ 80 h 439"/>
                  <a:gd name="T2" fmla="*/ 6 w 551"/>
                  <a:gd name="T3" fmla="*/ 214 h 439"/>
                  <a:gd name="T4" fmla="*/ 37 w 551"/>
                  <a:gd name="T5" fmla="*/ 357 h 439"/>
                  <a:gd name="T6" fmla="*/ 62 w 551"/>
                  <a:gd name="T7" fmla="*/ 434 h 439"/>
                  <a:gd name="T8" fmla="*/ 77 w 551"/>
                  <a:gd name="T9" fmla="*/ 439 h 439"/>
                  <a:gd name="T10" fmla="*/ 74 w 551"/>
                  <a:gd name="T11" fmla="*/ 357 h 439"/>
                  <a:gd name="T12" fmla="*/ 96 w 551"/>
                  <a:gd name="T13" fmla="*/ 328 h 439"/>
                  <a:gd name="T14" fmla="*/ 311 w 551"/>
                  <a:gd name="T15" fmla="*/ 260 h 439"/>
                  <a:gd name="T16" fmla="*/ 398 w 551"/>
                  <a:gd name="T17" fmla="*/ 240 h 439"/>
                  <a:gd name="T18" fmla="*/ 486 w 551"/>
                  <a:gd name="T19" fmla="*/ 425 h 439"/>
                  <a:gd name="T20" fmla="*/ 496 w 551"/>
                  <a:gd name="T21" fmla="*/ 428 h 439"/>
                  <a:gd name="T22" fmla="*/ 545 w 551"/>
                  <a:gd name="T23" fmla="*/ 294 h 439"/>
                  <a:gd name="T24" fmla="*/ 409 w 551"/>
                  <a:gd name="T25" fmla="*/ 33 h 439"/>
                  <a:gd name="T26" fmla="*/ 197 w 551"/>
                  <a:gd name="T27" fmla="*/ 33 h 439"/>
                  <a:gd name="T28" fmla="*/ 79 w 551"/>
                  <a:gd name="T29" fmla="*/ 44 h 439"/>
                  <a:gd name="T30" fmla="*/ 60 w 551"/>
                  <a:gd name="T31" fmla="*/ 33 h 439"/>
                  <a:gd name="T32" fmla="*/ 96 w 551"/>
                  <a:gd name="T33" fmla="*/ 8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1" h="439">
                    <a:moveTo>
                      <a:pt x="96" y="80"/>
                    </a:moveTo>
                    <a:cubicBezTo>
                      <a:pt x="96" y="80"/>
                      <a:pt x="12" y="140"/>
                      <a:pt x="6" y="214"/>
                    </a:cubicBezTo>
                    <a:cubicBezTo>
                      <a:pt x="0" y="289"/>
                      <a:pt x="31" y="346"/>
                      <a:pt x="37" y="357"/>
                    </a:cubicBezTo>
                    <a:cubicBezTo>
                      <a:pt x="43" y="369"/>
                      <a:pt x="55" y="428"/>
                      <a:pt x="62" y="434"/>
                    </a:cubicBezTo>
                    <a:cubicBezTo>
                      <a:pt x="68" y="439"/>
                      <a:pt x="77" y="439"/>
                      <a:pt x="77" y="439"/>
                    </a:cubicBezTo>
                    <a:cubicBezTo>
                      <a:pt x="77" y="439"/>
                      <a:pt x="72" y="383"/>
                      <a:pt x="74" y="357"/>
                    </a:cubicBezTo>
                    <a:cubicBezTo>
                      <a:pt x="76" y="332"/>
                      <a:pt x="83" y="328"/>
                      <a:pt x="96" y="328"/>
                    </a:cubicBezTo>
                    <a:cubicBezTo>
                      <a:pt x="109" y="328"/>
                      <a:pt x="234" y="315"/>
                      <a:pt x="311" y="260"/>
                    </a:cubicBezTo>
                    <a:cubicBezTo>
                      <a:pt x="311" y="260"/>
                      <a:pt x="338" y="230"/>
                      <a:pt x="398" y="240"/>
                    </a:cubicBezTo>
                    <a:cubicBezTo>
                      <a:pt x="457" y="249"/>
                      <a:pt x="494" y="331"/>
                      <a:pt x="486" y="425"/>
                    </a:cubicBezTo>
                    <a:cubicBezTo>
                      <a:pt x="486" y="425"/>
                      <a:pt x="486" y="437"/>
                      <a:pt x="496" y="428"/>
                    </a:cubicBezTo>
                    <a:cubicBezTo>
                      <a:pt x="506" y="418"/>
                      <a:pt x="540" y="357"/>
                      <a:pt x="545" y="294"/>
                    </a:cubicBezTo>
                    <a:cubicBezTo>
                      <a:pt x="551" y="208"/>
                      <a:pt x="533" y="93"/>
                      <a:pt x="409" y="33"/>
                    </a:cubicBezTo>
                    <a:cubicBezTo>
                      <a:pt x="409" y="33"/>
                      <a:pt x="303" y="0"/>
                      <a:pt x="197" y="33"/>
                    </a:cubicBezTo>
                    <a:cubicBezTo>
                      <a:pt x="102" y="64"/>
                      <a:pt x="96" y="54"/>
                      <a:pt x="79" y="44"/>
                    </a:cubicBezTo>
                    <a:cubicBezTo>
                      <a:pt x="79" y="44"/>
                      <a:pt x="73" y="46"/>
                      <a:pt x="60" y="33"/>
                    </a:cubicBezTo>
                    <a:cubicBezTo>
                      <a:pt x="46" y="21"/>
                      <a:pt x="66" y="65"/>
                      <a:pt x="96" y="80"/>
                    </a:cubicBezTo>
                    <a:close/>
                  </a:path>
                </a:pathLst>
              </a:custGeom>
              <a:solidFill>
                <a:srgbClr val="4C5B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66" name="Freeform 12">
                <a:extLst>
                  <a:ext uri="{FF2B5EF4-FFF2-40B4-BE49-F238E27FC236}">
                    <a16:creationId xmlns:a16="http://schemas.microsoft.com/office/drawing/2014/main" id="{3AD81FF4-0094-4783-8129-2B9983DA7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8478" y="2376703"/>
                <a:ext cx="2260603" cy="842963"/>
              </a:xfrm>
              <a:custGeom>
                <a:avLst/>
                <a:gdLst>
                  <a:gd name="T0" fmla="*/ 921 w 1049"/>
                  <a:gd name="T1" fmla="*/ 146 h 390"/>
                  <a:gd name="T2" fmla="*/ 745 w 1049"/>
                  <a:gd name="T3" fmla="*/ 76 h 390"/>
                  <a:gd name="T4" fmla="*/ 663 w 1049"/>
                  <a:gd name="T5" fmla="*/ 24 h 390"/>
                  <a:gd name="T6" fmla="*/ 652 w 1049"/>
                  <a:gd name="T7" fmla="*/ 0 h 390"/>
                  <a:gd name="T8" fmla="*/ 593 w 1049"/>
                  <a:gd name="T9" fmla="*/ 34 h 390"/>
                  <a:gd name="T10" fmla="*/ 525 w 1049"/>
                  <a:gd name="T11" fmla="*/ 46 h 390"/>
                  <a:gd name="T12" fmla="*/ 457 w 1049"/>
                  <a:gd name="T13" fmla="*/ 34 h 390"/>
                  <a:gd name="T14" fmla="*/ 397 w 1049"/>
                  <a:gd name="T15" fmla="*/ 2 h 390"/>
                  <a:gd name="T16" fmla="*/ 386 w 1049"/>
                  <a:gd name="T17" fmla="*/ 24 h 390"/>
                  <a:gd name="T18" fmla="*/ 304 w 1049"/>
                  <a:gd name="T19" fmla="*/ 76 h 390"/>
                  <a:gd name="T20" fmla="*/ 128 w 1049"/>
                  <a:gd name="T21" fmla="*/ 146 h 390"/>
                  <a:gd name="T22" fmla="*/ 0 w 1049"/>
                  <a:gd name="T23" fmla="*/ 390 h 390"/>
                  <a:gd name="T24" fmla="*/ 524 w 1049"/>
                  <a:gd name="T25" fmla="*/ 390 h 390"/>
                  <a:gd name="T26" fmla="*/ 525 w 1049"/>
                  <a:gd name="T27" fmla="*/ 390 h 390"/>
                  <a:gd name="T28" fmla="*/ 1049 w 1049"/>
                  <a:gd name="T29" fmla="*/ 390 h 390"/>
                  <a:gd name="T30" fmla="*/ 921 w 1049"/>
                  <a:gd name="T31" fmla="*/ 14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9" h="390">
                    <a:moveTo>
                      <a:pt x="921" y="146"/>
                    </a:moveTo>
                    <a:cubicBezTo>
                      <a:pt x="848" y="96"/>
                      <a:pt x="776" y="83"/>
                      <a:pt x="745" y="76"/>
                    </a:cubicBezTo>
                    <a:cubicBezTo>
                      <a:pt x="714" y="69"/>
                      <a:pt x="694" y="68"/>
                      <a:pt x="663" y="24"/>
                    </a:cubicBezTo>
                    <a:cubicBezTo>
                      <a:pt x="659" y="16"/>
                      <a:pt x="655" y="8"/>
                      <a:pt x="652" y="0"/>
                    </a:cubicBezTo>
                    <a:cubicBezTo>
                      <a:pt x="593" y="34"/>
                      <a:pt x="593" y="34"/>
                      <a:pt x="593" y="34"/>
                    </a:cubicBezTo>
                    <a:cubicBezTo>
                      <a:pt x="593" y="34"/>
                      <a:pt x="557" y="46"/>
                      <a:pt x="525" y="46"/>
                    </a:cubicBezTo>
                    <a:cubicBezTo>
                      <a:pt x="493" y="46"/>
                      <a:pt x="457" y="34"/>
                      <a:pt x="457" y="34"/>
                    </a:cubicBezTo>
                    <a:cubicBezTo>
                      <a:pt x="397" y="2"/>
                      <a:pt x="397" y="2"/>
                      <a:pt x="397" y="2"/>
                    </a:cubicBezTo>
                    <a:cubicBezTo>
                      <a:pt x="393" y="9"/>
                      <a:pt x="390" y="16"/>
                      <a:pt x="386" y="24"/>
                    </a:cubicBezTo>
                    <a:cubicBezTo>
                      <a:pt x="355" y="68"/>
                      <a:pt x="335" y="69"/>
                      <a:pt x="304" y="76"/>
                    </a:cubicBezTo>
                    <a:cubicBezTo>
                      <a:pt x="273" y="83"/>
                      <a:pt x="201" y="96"/>
                      <a:pt x="128" y="146"/>
                    </a:cubicBezTo>
                    <a:cubicBezTo>
                      <a:pt x="6" y="224"/>
                      <a:pt x="0" y="390"/>
                      <a:pt x="0" y="390"/>
                    </a:cubicBezTo>
                    <a:cubicBezTo>
                      <a:pt x="524" y="390"/>
                      <a:pt x="524" y="390"/>
                      <a:pt x="524" y="390"/>
                    </a:cubicBezTo>
                    <a:cubicBezTo>
                      <a:pt x="525" y="390"/>
                      <a:pt x="525" y="390"/>
                      <a:pt x="525" y="390"/>
                    </a:cubicBezTo>
                    <a:cubicBezTo>
                      <a:pt x="1049" y="390"/>
                      <a:pt x="1049" y="390"/>
                      <a:pt x="1049" y="390"/>
                    </a:cubicBezTo>
                    <a:cubicBezTo>
                      <a:pt x="1049" y="390"/>
                      <a:pt x="1043" y="224"/>
                      <a:pt x="921" y="146"/>
                    </a:cubicBezTo>
                    <a:close/>
                  </a:path>
                </a:pathLst>
              </a:custGeom>
              <a:solidFill>
                <a:srgbClr val="4C5B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</p:grpSp>
      <p:cxnSp>
        <p:nvCxnSpPr>
          <p:cNvPr id="167" name="직선 연결선 166"/>
          <p:cNvCxnSpPr>
            <a:cxnSpLocks/>
          </p:cNvCxnSpPr>
          <p:nvPr/>
        </p:nvCxnSpPr>
        <p:spPr>
          <a:xfrm flipH="1">
            <a:off x="2617113" y="2579512"/>
            <a:ext cx="703838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0" name="그림 16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298544" y="2158257"/>
            <a:ext cx="427730" cy="427730"/>
          </a:xfrm>
          <a:prstGeom prst="rect">
            <a:avLst/>
          </a:prstGeom>
        </p:spPr>
      </p:pic>
      <p:sp>
        <p:nvSpPr>
          <p:cNvPr id="171" name="Text Box 395">
            <a:extLst>
              <a:ext uri="{FF2B5EF4-FFF2-40B4-BE49-F238E27FC236}">
                <a16:creationId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4932040" y="3670875"/>
            <a:ext cx="615554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영업조직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84" name="Text Box 395">
            <a:extLst>
              <a:ext uri="{FF2B5EF4-FFF2-40B4-BE49-F238E27FC236}">
                <a16:creationId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6787159" y="2296160"/>
            <a:ext cx="461666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경영진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85" name="모서리가 둥근 직사각형 184"/>
          <p:cNvSpPr/>
          <p:nvPr/>
        </p:nvSpPr>
        <p:spPr>
          <a:xfrm>
            <a:off x="5735893" y="2811071"/>
            <a:ext cx="1728192" cy="1527088"/>
          </a:xfrm>
          <a:prstGeom prst="roundRect">
            <a:avLst>
              <a:gd name="adj" fmla="val 3536"/>
            </a:avLst>
          </a:prstGeom>
          <a:solidFill>
            <a:schemeClr val="bg1"/>
          </a:solidFill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prstClr val="white"/>
              </a:solidFill>
              <a:latin typeface="+mn-ea"/>
            </a:endParaRPr>
          </a:p>
        </p:txBody>
      </p:sp>
      <p:pic>
        <p:nvPicPr>
          <p:cNvPr id="186" name="그림 185"/>
          <p:cNvPicPr preferRelativeResize="0">
            <a:picLocks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63" t="19222" r="16022" b="18234"/>
          <a:stretch/>
        </p:blipFill>
        <p:spPr>
          <a:xfrm>
            <a:off x="6127356" y="3284984"/>
            <a:ext cx="945266" cy="564860"/>
          </a:xfrm>
          <a:prstGeom prst="rect">
            <a:avLst/>
          </a:prstGeom>
          <a:ln w="3175">
            <a:solidFill>
              <a:schemeClr val="bg1">
                <a:lumMod val="50000"/>
              </a:schemeClr>
            </a:solidFill>
          </a:ln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7901" y="3881679"/>
            <a:ext cx="1584176" cy="45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88" name="직선 연결선 187"/>
          <p:cNvCxnSpPr/>
          <p:nvPr/>
        </p:nvCxnSpPr>
        <p:spPr>
          <a:xfrm>
            <a:off x="5734515" y="3191770"/>
            <a:ext cx="1729570" cy="0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9" name="TextBox 188"/>
          <p:cNvSpPr txBox="1"/>
          <p:nvPr/>
        </p:nvSpPr>
        <p:spPr>
          <a:xfrm>
            <a:off x="5734515" y="2826710"/>
            <a:ext cx="1729570" cy="36933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 w="0" h="12700"/>
          </a:sp3d>
        </p:spPr>
        <p:txBody>
          <a:bodyPr vert="horz" wrap="square" lIns="0" tIns="0" rIns="0" bIns="0" rtlCol="0" anchor="ctr">
            <a:spAutoFit/>
            <a:sp3d>
              <a:bevelT w="0" h="12700"/>
            </a:sp3d>
          </a:bodyPr>
          <a:lstStyle>
            <a:defPPr>
              <a:defRPr lang="ko-KR"/>
            </a:defPPr>
            <a:lvl1pPr algn="ctr" latinLnBrk="0">
              <a:lnSpc>
                <a:spcPct val="90000"/>
              </a:lnSpc>
              <a:spcBef>
                <a:spcPct val="0"/>
              </a:spcBef>
              <a:buNone/>
              <a:defRPr sz="2400">
                <a:gradFill>
                  <a:gsLst>
                    <a:gs pos="0">
                      <a:schemeClr val="bg1">
                        <a:alpha val="70000"/>
                      </a:schemeClr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j-cs"/>
              </a:defRPr>
            </a:lvl1pPr>
          </a:lstStyle>
          <a:p>
            <a:pPr marL="0" marR="0" lvl="0" indent="0" defTabSz="9141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b="1" noProof="0" dirty="0" smtClean="0">
                <a:solidFill>
                  <a:srgbClr val="0000FF"/>
                </a:solidFill>
                <a:latin typeface="+mn-ea"/>
                <a:ea typeface="+mn-ea"/>
              </a:rPr>
              <a:t>의사결정 지원시스템</a:t>
            </a:r>
            <a:endParaRPr lang="en-US" altLang="ko-KR" sz="1200" b="1" noProof="0" dirty="0" smtClean="0">
              <a:solidFill>
                <a:srgbClr val="0000FF"/>
              </a:solidFill>
              <a:latin typeface="+mn-ea"/>
              <a:ea typeface="+mn-ea"/>
            </a:endParaRPr>
          </a:p>
          <a:p>
            <a:pPr marL="0" marR="0" lvl="0" indent="0" defTabSz="91412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normalizeH="0" baseline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+mn-ea"/>
                <a:ea typeface="+mn-ea"/>
              </a:rPr>
              <a:t>(DSS) </a:t>
            </a:r>
            <a:endParaRPr kumimoji="0" lang="ko-KR" altLang="en-US" sz="1200" b="0" i="0" u="none" strike="noStrike" kern="1200" cap="none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91" name="모서리가 둥근 직사각형 66">
            <a:extLst>
              <a:ext uri="{FF2B5EF4-FFF2-40B4-BE49-F238E27FC236}">
                <a16:creationId xmlns:a16="http://schemas.microsoft.com/office/drawing/2014/main" id="{DE235ECE-BD73-4F17-AD0D-61FF2B2A0112}"/>
              </a:ext>
            </a:extLst>
          </p:cNvPr>
          <p:cNvSpPr>
            <a:spLocks/>
          </p:cNvSpPr>
          <p:nvPr/>
        </p:nvSpPr>
        <p:spPr>
          <a:xfrm>
            <a:off x="5734515" y="4446865"/>
            <a:ext cx="1789813" cy="550990"/>
          </a:xfrm>
          <a:prstGeom prst="rect">
            <a:avLst/>
          </a:prstGeom>
          <a:solidFill>
            <a:schemeClr val="bg1"/>
          </a:solidFill>
          <a:ln>
            <a:noFill/>
            <a:miter lim="800000"/>
          </a:ln>
        </p:spPr>
        <p:txBody>
          <a:bodyPr wrap="none" lIns="0" tIns="0" rIns="0" bIns="0" rtlCol="0" anchor="ctr" anchorCtr="0">
            <a:noAutofit/>
          </a:bodyPr>
          <a:lstStyle/>
          <a:p>
            <a:pPr marL="171450" marR="0" lvl="1" indent="-171450" defTabSz="1076325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ko-KR" altLang="en-US" sz="1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최대 이익 사업 </a:t>
            </a:r>
            <a:r>
              <a:rPr kumimoji="0" lang="en-US" altLang="ko-KR" sz="1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Selection</a:t>
            </a:r>
            <a:endParaRPr kumimoji="0" lang="en-US" altLang="ko-KR" sz="1100" dirty="0">
              <a:ln>
                <a:solidFill>
                  <a:srgbClr val="4F81BD">
                    <a:alpha val="0"/>
                  </a:srgbClr>
                </a:solidFill>
              </a:ln>
              <a:solidFill>
                <a:prstClr val="black">
                  <a:lumMod val="95000"/>
                  <a:lumOff val="5000"/>
                </a:prstClr>
              </a:solidFill>
              <a:latin typeface="+mn-ea"/>
              <a:ea typeface="+mn-ea"/>
            </a:endParaRPr>
          </a:p>
          <a:p>
            <a:pPr marL="171450" marR="0" lvl="1" indent="-171450" defTabSz="1076325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ko-KR" altLang="en-US" sz="1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자원제약 </a:t>
            </a:r>
            <a:r>
              <a:rPr kumimoji="0" lang="en-US" altLang="ko-KR" sz="1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Scheduling</a:t>
            </a:r>
          </a:p>
          <a:p>
            <a:pPr marL="171450" marR="0" lvl="1" indent="-171450" defTabSz="1076325" rtl="0" eaLnBrk="0" fontAlgn="ctr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 typeface="Arial" pitchFamily="34" charset="0"/>
              <a:buChar char="•"/>
              <a:tabLst/>
              <a:defRPr/>
            </a:pPr>
            <a:r>
              <a:rPr kumimoji="0" lang="ko-KR" altLang="en-US" sz="1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재조정 </a:t>
            </a:r>
            <a:r>
              <a:rPr kumimoji="0" lang="en-US" altLang="ko-KR" sz="1100" dirty="0" smtClean="0">
                <a:ln>
                  <a:solidFill>
                    <a:srgbClr val="4F81BD">
                      <a:alpha val="0"/>
                    </a:srgbClr>
                  </a:solidFill>
                </a:ln>
                <a:solidFill>
                  <a:prstClr val="black">
                    <a:lumMod val="95000"/>
                    <a:lumOff val="5000"/>
                  </a:prstClr>
                </a:solidFill>
                <a:latin typeface="+mn-ea"/>
                <a:ea typeface="+mn-ea"/>
              </a:rPr>
              <a:t>Simulation</a:t>
            </a:r>
          </a:p>
        </p:txBody>
      </p:sp>
      <p:sp>
        <p:nvSpPr>
          <p:cNvPr id="192" name="Text Box 395">
            <a:extLst>
              <a:ext uri="{FF2B5EF4-FFF2-40B4-BE49-F238E27FC236}">
                <a16:creationId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662129" y="3648318"/>
            <a:ext cx="61555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2" indent="0" algn="ctr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ko-KR" altLang="en-US" sz="12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기술조직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/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</a:br>
            <a:r>
              <a:rPr kumimoji="0" lang="en-US" altLang="ko-KR" sz="12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기술팀</a:t>
            </a:r>
            <a:r>
              <a:rPr kumimoji="0" lang="en-US" altLang="ko-KR" sz="12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br>
              <a:rPr kumimoji="0" lang="en-US" altLang="ko-KR" sz="12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</a:br>
            <a:r>
              <a:rPr kumimoji="0" lang="ko-KR" altLang="en-US" sz="120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품질팀</a:t>
            </a:r>
            <a:r>
              <a:rPr kumimoji="0" lang="en-US" altLang="ko-KR" sz="120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)</a:t>
            </a:r>
            <a:endParaRPr kumimoji="0" lang="ko-KR" altLang="en-US" sz="12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cxnSp>
        <p:nvCxnSpPr>
          <p:cNvPr id="208" name="직선 연결선 207"/>
          <p:cNvCxnSpPr>
            <a:cxnSpLocks/>
            <a:endCxn id="185" idx="0"/>
          </p:cNvCxnSpPr>
          <p:nvPr/>
        </p:nvCxnSpPr>
        <p:spPr>
          <a:xfrm>
            <a:off x="6599989" y="2569800"/>
            <a:ext cx="0" cy="241271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직선 연결선 210"/>
          <p:cNvCxnSpPr>
            <a:cxnSpLocks/>
          </p:cNvCxnSpPr>
          <p:nvPr/>
        </p:nvCxnSpPr>
        <p:spPr>
          <a:xfrm flipH="1">
            <a:off x="7464085" y="3340629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직선 연결선 214"/>
          <p:cNvCxnSpPr>
            <a:cxnSpLocks/>
          </p:cNvCxnSpPr>
          <p:nvPr/>
        </p:nvCxnSpPr>
        <p:spPr>
          <a:xfrm>
            <a:off x="5447861" y="3388810"/>
            <a:ext cx="288032" cy="0"/>
          </a:xfrm>
          <a:prstGeom prst="line">
            <a:avLst/>
          </a:prstGeom>
          <a:ln w="127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622DD821-99B3-470A-895A-91AD6ED1B4AD}"/>
              </a:ext>
            </a:extLst>
          </p:cNvPr>
          <p:cNvGrpSpPr/>
          <p:nvPr/>
        </p:nvGrpSpPr>
        <p:grpSpPr>
          <a:xfrm>
            <a:off x="7655953" y="3010752"/>
            <a:ext cx="576000" cy="576000"/>
            <a:chOff x="4390269" y="3268914"/>
            <a:chExt cx="517019" cy="517018"/>
          </a:xfrm>
        </p:grpSpPr>
        <p:sp>
          <p:nvSpPr>
            <p:cNvPr id="194" name="타원 193">
              <a:extLst>
                <a:ext uri="{FF2B5EF4-FFF2-40B4-BE49-F238E27FC236}">
                  <a16:creationId xmlns:a16="http://schemas.microsoft.com/office/drawing/2014/main" id="{9CED9A29-3F2C-4573-B5DD-79901B3333C1}"/>
                </a:ext>
              </a:extLst>
            </p:cNvPr>
            <p:cNvSpPr/>
            <p:nvPr/>
          </p:nvSpPr>
          <p:spPr bwMode="auto">
            <a:xfrm>
              <a:off x="4390269" y="3268914"/>
              <a:ext cx="517019" cy="51701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5095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195" name="그룹 194">
              <a:extLst>
                <a:ext uri="{FF2B5EF4-FFF2-40B4-BE49-F238E27FC236}">
                  <a16:creationId xmlns:a16="http://schemas.microsoft.com/office/drawing/2014/main" id="{E16581D2-5D75-48A9-8FD8-C6473BFF2A2C}"/>
                </a:ext>
              </a:extLst>
            </p:cNvPr>
            <p:cNvGrpSpPr/>
            <p:nvPr/>
          </p:nvGrpSpPr>
          <p:grpSpPr>
            <a:xfrm>
              <a:off x="4532502" y="3381467"/>
              <a:ext cx="242698" cy="251274"/>
              <a:chOff x="11044193" y="863815"/>
              <a:chExt cx="2290763" cy="2371726"/>
            </a:xfrm>
          </p:grpSpPr>
          <p:sp>
            <p:nvSpPr>
              <p:cNvPr id="196" name="Freeform 5">
                <a:extLst>
                  <a:ext uri="{FF2B5EF4-FFF2-40B4-BE49-F238E27FC236}">
                    <a16:creationId xmlns:a16="http://schemas.microsoft.com/office/drawing/2014/main" id="{BF617D1C-6A33-458C-ABD3-850995031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8478" y="2195732"/>
                <a:ext cx="2260603" cy="1023933"/>
              </a:xfrm>
              <a:custGeom>
                <a:avLst/>
                <a:gdLst>
                  <a:gd name="T0" fmla="*/ 524 w 1049"/>
                  <a:gd name="T1" fmla="*/ 474 h 474"/>
                  <a:gd name="T2" fmla="*/ 1049 w 1049"/>
                  <a:gd name="T3" fmla="*/ 474 h 474"/>
                  <a:gd name="T4" fmla="*/ 921 w 1049"/>
                  <a:gd name="T5" fmla="*/ 230 h 474"/>
                  <a:gd name="T6" fmla="*/ 745 w 1049"/>
                  <a:gd name="T7" fmla="*/ 160 h 474"/>
                  <a:gd name="T8" fmla="*/ 663 w 1049"/>
                  <a:gd name="T9" fmla="*/ 108 h 474"/>
                  <a:gd name="T10" fmla="*/ 625 w 1049"/>
                  <a:gd name="T11" fmla="*/ 0 h 474"/>
                  <a:gd name="T12" fmla="*/ 524 w 1049"/>
                  <a:gd name="T13" fmla="*/ 10 h 474"/>
                  <a:gd name="T14" fmla="*/ 525 w 1049"/>
                  <a:gd name="T15" fmla="*/ 10 h 474"/>
                  <a:gd name="T16" fmla="*/ 425 w 1049"/>
                  <a:gd name="T17" fmla="*/ 0 h 474"/>
                  <a:gd name="T18" fmla="*/ 386 w 1049"/>
                  <a:gd name="T19" fmla="*/ 108 h 474"/>
                  <a:gd name="T20" fmla="*/ 304 w 1049"/>
                  <a:gd name="T21" fmla="*/ 160 h 474"/>
                  <a:gd name="T22" fmla="*/ 128 w 1049"/>
                  <a:gd name="T23" fmla="*/ 230 h 474"/>
                  <a:gd name="T24" fmla="*/ 0 w 1049"/>
                  <a:gd name="T25" fmla="*/ 474 h 474"/>
                  <a:gd name="T26" fmla="*/ 525 w 1049"/>
                  <a:gd name="T27" fmla="*/ 474 h 474"/>
                  <a:gd name="T28" fmla="*/ 524 w 1049"/>
                  <a:gd name="T29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49" h="474">
                    <a:moveTo>
                      <a:pt x="524" y="474"/>
                    </a:moveTo>
                    <a:cubicBezTo>
                      <a:pt x="1049" y="474"/>
                      <a:pt x="1049" y="474"/>
                      <a:pt x="1049" y="474"/>
                    </a:cubicBezTo>
                    <a:cubicBezTo>
                      <a:pt x="1049" y="474"/>
                      <a:pt x="1043" y="308"/>
                      <a:pt x="921" y="230"/>
                    </a:cubicBezTo>
                    <a:cubicBezTo>
                      <a:pt x="848" y="180"/>
                      <a:pt x="776" y="167"/>
                      <a:pt x="745" y="160"/>
                    </a:cubicBezTo>
                    <a:cubicBezTo>
                      <a:pt x="714" y="153"/>
                      <a:pt x="694" y="152"/>
                      <a:pt x="663" y="108"/>
                    </a:cubicBezTo>
                    <a:cubicBezTo>
                      <a:pt x="636" y="54"/>
                      <a:pt x="625" y="0"/>
                      <a:pt x="625" y="0"/>
                    </a:cubicBezTo>
                    <a:cubicBezTo>
                      <a:pt x="524" y="10"/>
                      <a:pt x="524" y="10"/>
                      <a:pt x="524" y="10"/>
                    </a:cubicBezTo>
                    <a:cubicBezTo>
                      <a:pt x="525" y="10"/>
                      <a:pt x="525" y="10"/>
                      <a:pt x="525" y="10"/>
                    </a:cubicBezTo>
                    <a:cubicBezTo>
                      <a:pt x="425" y="0"/>
                      <a:pt x="425" y="0"/>
                      <a:pt x="425" y="0"/>
                    </a:cubicBezTo>
                    <a:cubicBezTo>
                      <a:pt x="425" y="0"/>
                      <a:pt x="413" y="54"/>
                      <a:pt x="386" y="108"/>
                    </a:cubicBezTo>
                    <a:cubicBezTo>
                      <a:pt x="355" y="152"/>
                      <a:pt x="335" y="153"/>
                      <a:pt x="304" y="160"/>
                    </a:cubicBezTo>
                    <a:cubicBezTo>
                      <a:pt x="273" y="167"/>
                      <a:pt x="201" y="180"/>
                      <a:pt x="128" y="230"/>
                    </a:cubicBezTo>
                    <a:cubicBezTo>
                      <a:pt x="6" y="308"/>
                      <a:pt x="0" y="474"/>
                      <a:pt x="0" y="474"/>
                    </a:cubicBezTo>
                    <a:cubicBezTo>
                      <a:pt x="525" y="474"/>
                      <a:pt x="525" y="474"/>
                      <a:pt x="525" y="474"/>
                    </a:cubicBezTo>
                    <a:lnTo>
                      <a:pt x="524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97" name="Freeform 6">
                <a:extLst>
                  <a:ext uri="{FF2B5EF4-FFF2-40B4-BE49-F238E27FC236}">
                    <a16:creationId xmlns:a16="http://schemas.microsoft.com/office/drawing/2014/main" id="{4F5DFA98-B545-441E-AEBE-E73E23EAF1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44193" y="2178266"/>
                <a:ext cx="2290763" cy="1057275"/>
              </a:xfrm>
              <a:custGeom>
                <a:avLst/>
                <a:gdLst>
                  <a:gd name="T0" fmla="*/ 1063 w 1063"/>
                  <a:gd name="T1" fmla="*/ 489 h 489"/>
                  <a:gd name="T2" fmla="*/ 0 w 1063"/>
                  <a:gd name="T3" fmla="*/ 489 h 489"/>
                  <a:gd name="T4" fmla="*/ 0 w 1063"/>
                  <a:gd name="T5" fmla="*/ 482 h 489"/>
                  <a:gd name="T6" fmla="*/ 131 w 1063"/>
                  <a:gd name="T7" fmla="*/ 232 h 489"/>
                  <a:gd name="T8" fmla="*/ 304 w 1063"/>
                  <a:gd name="T9" fmla="*/ 162 h 489"/>
                  <a:gd name="T10" fmla="*/ 310 w 1063"/>
                  <a:gd name="T11" fmla="*/ 161 h 489"/>
                  <a:gd name="T12" fmla="*/ 316 w 1063"/>
                  <a:gd name="T13" fmla="*/ 160 h 489"/>
                  <a:gd name="T14" fmla="*/ 387 w 1063"/>
                  <a:gd name="T15" fmla="*/ 112 h 489"/>
                  <a:gd name="T16" fmla="*/ 425 w 1063"/>
                  <a:gd name="T17" fmla="*/ 7 h 489"/>
                  <a:gd name="T18" fmla="*/ 426 w 1063"/>
                  <a:gd name="T19" fmla="*/ 0 h 489"/>
                  <a:gd name="T20" fmla="*/ 532 w 1063"/>
                  <a:gd name="T21" fmla="*/ 11 h 489"/>
                  <a:gd name="T22" fmla="*/ 637 w 1063"/>
                  <a:gd name="T23" fmla="*/ 0 h 489"/>
                  <a:gd name="T24" fmla="*/ 638 w 1063"/>
                  <a:gd name="T25" fmla="*/ 7 h 489"/>
                  <a:gd name="T26" fmla="*/ 676 w 1063"/>
                  <a:gd name="T27" fmla="*/ 112 h 489"/>
                  <a:gd name="T28" fmla="*/ 747 w 1063"/>
                  <a:gd name="T29" fmla="*/ 160 h 489"/>
                  <a:gd name="T30" fmla="*/ 754 w 1063"/>
                  <a:gd name="T31" fmla="*/ 161 h 489"/>
                  <a:gd name="T32" fmla="*/ 759 w 1063"/>
                  <a:gd name="T33" fmla="*/ 162 h 489"/>
                  <a:gd name="T34" fmla="*/ 932 w 1063"/>
                  <a:gd name="T35" fmla="*/ 232 h 489"/>
                  <a:gd name="T36" fmla="*/ 1063 w 1063"/>
                  <a:gd name="T37" fmla="*/ 482 h 489"/>
                  <a:gd name="T38" fmla="*/ 1063 w 1063"/>
                  <a:gd name="T39" fmla="*/ 489 h 489"/>
                  <a:gd name="T40" fmla="*/ 532 w 1063"/>
                  <a:gd name="T41" fmla="*/ 475 h 489"/>
                  <a:gd name="T42" fmla="*/ 1049 w 1063"/>
                  <a:gd name="T43" fmla="*/ 475 h 489"/>
                  <a:gd name="T44" fmla="*/ 924 w 1063"/>
                  <a:gd name="T45" fmla="*/ 244 h 489"/>
                  <a:gd name="T46" fmla="*/ 756 w 1063"/>
                  <a:gd name="T47" fmla="*/ 176 h 489"/>
                  <a:gd name="T48" fmla="*/ 751 w 1063"/>
                  <a:gd name="T49" fmla="*/ 175 h 489"/>
                  <a:gd name="T50" fmla="*/ 744 w 1063"/>
                  <a:gd name="T51" fmla="*/ 174 h 489"/>
                  <a:gd name="T52" fmla="*/ 664 w 1063"/>
                  <a:gd name="T53" fmla="*/ 120 h 489"/>
                  <a:gd name="T54" fmla="*/ 664 w 1063"/>
                  <a:gd name="T55" fmla="*/ 119 h 489"/>
                  <a:gd name="T56" fmla="*/ 626 w 1063"/>
                  <a:gd name="T57" fmla="*/ 16 h 489"/>
                  <a:gd name="T58" fmla="*/ 531 w 1063"/>
                  <a:gd name="T59" fmla="*/ 25 h 489"/>
                  <a:gd name="T60" fmla="*/ 531 w 1063"/>
                  <a:gd name="T61" fmla="*/ 25 h 489"/>
                  <a:gd name="T62" fmla="*/ 437 w 1063"/>
                  <a:gd name="T63" fmla="*/ 16 h 489"/>
                  <a:gd name="T64" fmla="*/ 400 w 1063"/>
                  <a:gd name="T65" fmla="*/ 119 h 489"/>
                  <a:gd name="T66" fmla="*/ 399 w 1063"/>
                  <a:gd name="T67" fmla="*/ 120 h 489"/>
                  <a:gd name="T68" fmla="*/ 319 w 1063"/>
                  <a:gd name="T69" fmla="*/ 174 h 489"/>
                  <a:gd name="T70" fmla="*/ 313 w 1063"/>
                  <a:gd name="T71" fmla="*/ 175 h 489"/>
                  <a:gd name="T72" fmla="*/ 307 w 1063"/>
                  <a:gd name="T73" fmla="*/ 176 h 489"/>
                  <a:gd name="T74" fmla="*/ 139 w 1063"/>
                  <a:gd name="T75" fmla="*/ 244 h 489"/>
                  <a:gd name="T76" fmla="*/ 14 w 1063"/>
                  <a:gd name="T77" fmla="*/ 475 h 489"/>
                  <a:gd name="T78" fmla="*/ 532 w 1063"/>
                  <a:gd name="T79" fmla="*/ 475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3" h="489">
                    <a:moveTo>
                      <a:pt x="1063" y="489"/>
                    </a:move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82"/>
                      <a:pt x="0" y="482"/>
                      <a:pt x="0" y="482"/>
                    </a:cubicBezTo>
                    <a:cubicBezTo>
                      <a:pt x="0" y="475"/>
                      <a:pt x="7" y="311"/>
                      <a:pt x="131" y="232"/>
                    </a:cubicBezTo>
                    <a:cubicBezTo>
                      <a:pt x="201" y="184"/>
                      <a:pt x="271" y="169"/>
                      <a:pt x="304" y="162"/>
                    </a:cubicBezTo>
                    <a:cubicBezTo>
                      <a:pt x="310" y="161"/>
                      <a:pt x="310" y="161"/>
                      <a:pt x="310" y="161"/>
                    </a:cubicBezTo>
                    <a:cubicBezTo>
                      <a:pt x="312" y="161"/>
                      <a:pt x="314" y="160"/>
                      <a:pt x="316" y="160"/>
                    </a:cubicBezTo>
                    <a:cubicBezTo>
                      <a:pt x="342" y="154"/>
                      <a:pt x="360" y="151"/>
                      <a:pt x="387" y="112"/>
                    </a:cubicBezTo>
                    <a:cubicBezTo>
                      <a:pt x="413" y="60"/>
                      <a:pt x="425" y="7"/>
                      <a:pt x="425" y="7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532" y="11"/>
                      <a:pt x="532" y="11"/>
                      <a:pt x="532" y="11"/>
                    </a:cubicBezTo>
                    <a:cubicBezTo>
                      <a:pt x="637" y="0"/>
                      <a:pt x="637" y="0"/>
                      <a:pt x="637" y="0"/>
                    </a:cubicBezTo>
                    <a:cubicBezTo>
                      <a:pt x="638" y="7"/>
                      <a:pt x="638" y="7"/>
                      <a:pt x="638" y="7"/>
                    </a:cubicBezTo>
                    <a:cubicBezTo>
                      <a:pt x="639" y="7"/>
                      <a:pt x="650" y="60"/>
                      <a:pt x="676" y="112"/>
                    </a:cubicBezTo>
                    <a:cubicBezTo>
                      <a:pt x="704" y="151"/>
                      <a:pt x="721" y="154"/>
                      <a:pt x="747" y="160"/>
                    </a:cubicBezTo>
                    <a:cubicBezTo>
                      <a:pt x="749" y="160"/>
                      <a:pt x="751" y="161"/>
                      <a:pt x="754" y="161"/>
                    </a:cubicBezTo>
                    <a:cubicBezTo>
                      <a:pt x="759" y="162"/>
                      <a:pt x="759" y="162"/>
                      <a:pt x="759" y="162"/>
                    </a:cubicBezTo>
                    <a:cubicBezTo>
                      <a:pt x="792" y="169"/>
                      <a:pt x="862" y="184"/>
                      <a:pt x="932" y="232"/>
                    </a:cubicBezTo>
                    <a:cubicBezTo>
                      <a:pt x="1056" y="311"/>
                      <a:pt x="1063" y="475"/>
                      <a:pt x="1063" y="482"/>
                    </a:cubicBezTo>
                    <a:lnTo>
                      <a:pt x="1063" y="489"/>
                    </a:lnTo>
                    <a:close/>
                    <a:moveTo>
                      <a:pt x="532" y="475"/>
                    </a:moveTo>
                    <a:cubicBezTo>
                      <a:pt x="1049" y="475"/>
                      <a:pt x="1049" y="475"/>
                      <a:pt x="1049" y="475"/>
                    </a:cubicBezTo>
                    <a:cubicBezTo>
                      <a:pt x="1046" y="442"/>
                      <a:pt x="1028" y="310"/>
                      <a:pt x="924" y="244"/>
                    </a:cubicBezTo>
                    <a:cubicBezTo>
                      <a:pt x="856" y="197"/>
                      <a:pt x="788" y="183"/>
                      <a:pt x="756" y="176"/>
                    </a:cubicBezTo>
                    <a:cubicBezTo>
                      <a:pt x="751" y="175"/>
                      <a:pt x="751" y="175"/>
                      <a:pt x="751" y="175"/>
                    </a:cubicBezTo>
                    <a:cubicBezTo>
                      <a:pt x="748" y="174"/>
                      <a:pt x="746" y="174"/>
                      <a:pt x="744" y="174"/>
                    </a:cubicBezTo>
                    <a:cubicBezTo>
                      <a:pt x="717" y="168"/>
                      <a:pt x="695" y="163"/>
                      <a:pt x="664" y="120"/>
                    </a:cubicBezTo>
                    <a:cubicBezTo>
                      <a:pt x="664" y="119"/>
                      <a:pt x="664" y="119"/>
                      <a:pt x="664" y="119"/>
                    </a:cubicBezTo>
                    <a:cubicBezTo>
                      <a:pt x="642" y="75"/>
                      <a:pt x="630" y="31"/>
                      <a:pt x="626" y="16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437" y="16"/>
                      <a:pt x="437" y="16"/>
                      <a:pt x="437" y="16"/>
                    </a:cubicBezTo>
                    <a:cubicBezTo>
                      <a:pt x="433" y="31"/>
                      <a:pt x="421" y="75"/>
                      <a:pt x="400" y="119"/>
                    </a:cubicBezTo>
                    <a:cubicBezTo>
                      <a:pt x="399" y="120"/>
                      <a:pt x="399" y="120"/>
                      <a:pt x="399" y="120"/>
                    </a:cubicBezTo>
                    <a:cubicBezTo>
                      <a:pt x="368" y="163"/>
                      <a:pt x="346" y="168"/>
                      <a:pt x="319" y="174"/>
                    </a:cubicBezTo>
                    <a:cubicBezTo>
                      <a:pt x="317" y="174"/>
                      <a:pt x="315" y="174"/>
                      <a:pt x="313" y="175"/>
                    </a:cubicBezTo>
                    <a:cubicBezTo>
                      <a:pt x="307" y="176"/>
                      <a:pt x="307" y="176"/>
                      <a:pt x="307" y="176"/>
                    </a:cubicBezTo>
                    <a:cubicBezTo>
                      <a:pt x="275" y="183"/>
                      <a:pt x="207" y="197"/>
                      <a:pt x="139" y="244"/>
                    </a:cubicBezTo>
                    <a:cubicBezTo>
                      <a:pt x="35" y="310"/>
                      <a:pt x="17" y="442"/>
                      <a:pt x="14" y="475"/>
                    </a:cubicBezTo>
                    <a:lnTo>
                      <a:pt x="532" y="47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98" name="Freeform 7">
                <a:extLst>
                  <a:ext uri="{FF2B5EF4-FFF2-40B4-BE49-F238E27FC236}">
                    <a16:creationId xmlns:a16="http://schemas.microsoft.com/office/drawing/2014/main" id="{F50AD3CB-1224-4EAB-9311-A637AB626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8478" y="2195732"/>
                <a:ext cx="2260603" cy="1023933"/>
              </a:xfrm>
              <a:custGeom>
                <a:avLst/>
                <a:gdLst>
                  <a:gd name="T0" fmla="*/ 524 w 1049"/>
                  <a:gd name="T1" fmla="*/ 474 h 474"/>
                  <a:gd name="T2" fmla="*/ 1049 w 1049"/>
                  <a:gd name="T3" fmla="*/ 474 h 474"/>
                  <a:gd name="T4" fmla="*/ 921 w 1049"/>
                  <a:gd name="T5" fmla="*/ 230 h 474"/>
                  <a:gd name="T6" fmla="*/ 745 w 1049"/>
                  <a:gd name="T7" fmla="*/ 160 h 474"/>
                  <a:gd name="T8" fmla="*/ 663 w 1049"/>
                  <a:gd name="T9" fmla="*/ 108 h 474"/>
                  <a:gd name="T10" fmla="*/ 625 w 1049"/>
                  <a:gd name="T11" fmla="*/ 0 h 474"/>
                  <a:gd name="T12" fmla="*/ 524 w 1049"/>
                  <a:gd name="T13" fmla="*/ 10 h 474"/>
                  <a:gd name="T14" fmla="*/ 525 w 1049"/>
                  <a:gd name="T15" fmla="*/ 10 h 474"/>
                  <a:gd name="T16" fmla="*/ 425 w 1049"/>
                  <a:gd name="T17" fmla="*/ 0 h 474"/>
                  <a:gd name="T18" fmla="*/ 386 w 1049"/>
                  <a:gd name="T19" fmla="*/ 108 h 474"/>
                  <a:gd name="T20" fmla="*/ 304 w 1049"/>
                  <a:gd name="T21" fmla="*/ 160 h 474"/>
                  <a:gd name="T22" fmla="*/ 128 w 1049"/>
                  <a:gd name="T23" fmla="*/ 230 h 474"/>
                  <a:gd name="T24" fmla="*/ 0 w 1049"/>
                  <a:gd name="T25" fmla="*/ 474 h 474"/>
                  <a:gd name="T26" fmla="*/ 525 w 1049"/>
                  <a:gd name="T27" fmla="*/ 474 h 474"/>
                  <a:gd name="T28" fmla="*/ 524 w 1049"/>
                  <a:gd name="T29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49" h="474">
                    <a:moveTo>
                      <a:pt x="524" y="474"/>
                    </a:moveTo>
                    <a:cubicBezTo>
                      <a:pt x="1049" y="474"/>
                      <a:pt x="1049" y="474"/>
                      <a:pt x="1049" y="474"/>
                    </a:cubicBezTo>
                    <a:cubicBezTo>
                      <a:pt x="1049" y="474"/>
                      <a:pt x="1043" y="308"/>
                      <a:pt x="921" y="230"/>
                    </a:cubicBezTo>
                    <a:cubicBezTo>
                      <a:pt x="848" y="180"/>
                      <a:pt x="776" y="167"/>
                      <a:pt x="745" y="160"/>
                    </a:cubicBezTo>
                    <a:cubicBezTo>
                      <a:pt x="714" y="153"/>
                      <a:pt x="694" y="152"/>
                      <a:pt x="663" y="108"/>
                    </a:cubicBezTo>
                    <a:cubicBezTo>
                      <a:pt x="636" y="54"/>
                      <a:pt x="625" y="0"/>
                      <a:pt x="625" y="0"/>
                    </a:cubicBezTo>
                    <a:cubicBezTo>
                      <a:pt x="524" y="10"/>
                      <a:pt x="524" y="10"/>
                      <a:pt x="524" y="10"/>
                    </a:cubicBezTo>
                    <a:cubicBezTo>
                      <a:pt x="525" y="10"/>
                      <a:pt x="525" y="10"/>
                      <a:pt x="525" y="10"/>
                    </a:cubicBezTo>
                    <a:cubicBezTo>
                      <a:pt x="425" y="0"/>
                      <a:pt x="425" y="0"/>
                      <a:pt x="425" y="0"/>
                    </a:cubicBezTo>
                    <a:cubicBezTo>
                      <a:pt x="425" y="0"/>
                      <a:pt x="413" y="54"/>
                      <a:pt x="386" y="108"/>
                    </a:cubicBezTo>
                    <a:cubicBezTo>
                      <a:pt x="355" y="152"/>
                      <a:pt x="335" y="153"/>
                      <a:pt x="304" y="160"/>
                    </a:cubicBezTo>
                    <a:cubicBezTo>
                      <a:pt x="273" y="167"/>
                      <a:pt x="201" y="180"/>
                      <a:pt x="128" y="230"/>
                    </a:cubicBezTo>
                    <a:cubicBezTo>
                      <a:pt x="6" y="308"/>
                      <a:pt x="0" y="474"/>
                      <a:pt x="0" y="474"/>
                    </a:cubicBezTo>
                    <a:cubicBezTo>
                      <a:pt x="525" y="474"/>
                      <a:pt x="525" y="474"/>
                      <a:pt x="525" y="474"/>
                    </a:cubicBezTo>
                    <a:lnTo>
                      <a:pt x="524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99" name="Freeform 8">
                <a:extLst>
                  <a:ext uri="{FF2B5EF4-FFF2-40B4-BE49-F238E27FC236}">
                    <a16:creationId xmlns:a16="http://schemas.microsoft.com/office/drawing/2014/main" id="{12C98A18-4F7C-4447-9917-9371A3769E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44193" y="2178266"/>
                <a:ext cx="2290763" cy="1057275"/>
              </a:xfrm>
              <a:custGeom>
                <a:avLst/>
                <a:gdLst>
                  <a:gd name="T0" fmla="*/ 1063 w 1063"/>
                  <a:gd name="T1" fmla="*/ 489 h 489"/>
                  <a:gd name="T2" fmla="*/ 0 w 1063"/>
                  <a:gd name="T3" fmla="*/ 489 h 489"/>
                  <a:gd name="T4" fmla="*/ 0 w 1063"/>
                  <a:gd name="T5" fmla="*/ 482 h 489"/>
                  <a:gd name="T6" fmla="*/ 131 w 1063"/>
                  <a:gd name="T7" fmla="*/ 232 h 489"/>
                  <a:gd name="T8" fmla="*/ 304 w 1063"/>
                  <a:gd name="T9" fmla="*/ 162 h 489"/>
                  <a:gd name="T10" fmla="*/ 310 w 1063"/>
                  <a:gd name="T11" fmla="*/ 161 h 489"/>
                  <a:gd name="T12" fmla="*/ 316 w 1063"/>
                  <a:gd name="T13" fmla="*/ 160 h 489"/>
                  <a:gd name="T14" fmla="*/ 387 w 1063"/>
                  <a:gd name="T15" fmla="*/ 112 h 489"/>
                  <a:gd name="T16" fmla="*/ 425 w 1063"/>
                  <a:gd name="T17" fmla="*/ 7 h 489"/>
                  <a:gd name="T18" fmla="*/ 426 w 1063"/>
                  <a:gd name="T19" fmla="*/ 0 h 489"/>
                  <a:gd name="T20" fmla="*/ 532 w 1063"/>
                  <a:gd name="T21" fmla="*/ 11 h 489"/>
                  <a:gd name="T22" fmla="*/ 637 w 1063"/>
                  <a:gd name="T23" fmla="*/ 0 h 489"/>
                  <a:gd name="T24" fmla="*/ 638 w 1063"/>
                  <a:gd name="T25" fmla="*/ 7 h 489"/>
                  <a:gd name="T26" fmla="*/ 676 w 1063"/>
                  <a:gd name="T27" fmla="*/ 112 h 489"/>
                  <a:gd name="T28" fmla="*/ 747 w 1063"/>
                  <a:gd name="T29" fmla="*/ 160 h 489"/>
                  <a:gd name="T30" fmla="*/ 754 w 1063"/>
                  <a:gd name="T31" fmla="*/ 161 h 489"/>
                  <a:gd name="T32" fmla="*/ 759 w 1063"/>
                  <a:gd name="T33" fmla="*/ 162 h 489"/>
                  <a:gd name="T34" fmla="*/ 932 w 1063"/>
                  <a:gd name="T35" fmla="*/ 232 h 489"/>
                  <a:gd name="T36" fmla="*/ 1063 w 1063"/>
                  <a:gd name="T37" fmla="*/ 482 h 489"/>
                  <a:gd name="T38" fmla="*/ 1063 w 1063"/>
                  <a:gd name="T39" fmla="*/ 489 h 489"/>
                  <a:gd name="T40" fmla="*/ 532 w 1063"/>
                  <a:gd name="T41" fmla="*/ 475 h 489"/>
                  <a:gd name="T42" fmla="*/ 1049 w 1063"/>
                  <a:gd name="T43" fmla="*/ 475 h 489"/>
                  <a:gd name="T44" fmla="*/ 924 w 1063"/>
                  <a:gd name="T45" fmla="*/ 244 h 489"/>
                  <a:gd name="T46" fmla="*/ 756 w 1063"/>
                  <a:gd name="T47" fmla="*/ 176 h 489"/>
                  <a:gd name="T48" fmla="*/ 751 w 1063"/>
                  <a:gd name="T49" fmla="*/ 175 h 489"/>
                  <a:gd name="T50" fmla="*/ 744 w 1063"/>
                  <a:gd name="T51" fmla="*/ 174 h 489"/>
                  <a:gd name="T52" fmla="*/ 664 w 1063"/>
                  <a:gd name="T53" fmla="*/ 120 h 489"/>
                  <a:gd name="T54" fmla="*/ 664 w 1063"/>
                  <a:gd name="T55" fmla="*/ 119 h 489"/>
                  <a:gd name="T56" fmla="*/ 626 w 1063"/>
                  <a:gd name="T57" fmla="*/ 16 h 489"/>
                  <a:gd name="T58" fmla="*/ 531 w 1063"/>
                  <a:gd name="T59" fmla="*/ 25 h 489"/>
                  <a:gd name="T60" fmla="*/ 531 w 1063"/>
                  <a:gd name="T61" fmla="*/ 25 h 489"/>
                  <a:gd name="T62" fmla="*/ 437 w 1063"/>
                  <a:gd name="T63" fmla="*/ 16 h 489"/>
                  <a:gd name="T64" fmla="*/ 400 w 1063"/>
                  <a:gd name="T65" fmla="*/ 119 h 489"/>
                  <a:gd name="T66" fmla="*/ 399 w 1063"/>
                  <a:gd name="T67" fmla="*/ 120 h 489"/>
                  <a:gd name="T68" fmla="*/ 319 w 1063"/>
                  <a:gd name="T69" fmla="*/ 174 h 489"/>
                  <a:gd name="T70" fmla="*/ 313 w 1063"/>
                  <a:gd name="T71" fmla="*/ 175 h 489"/>
                  <a:gd name="T72" fmla="*/ 307 w 1063"/>
                  <a:gd name="T73" fmla="*/ 176 h 489"/>
                  <a:gd name="T74" fmla="*/ 139 w 1063"/>
                  <a:gd name="T75" fmla="*/ 244 h 489"/>
                  <a:gd name="T76" fmla="*/ 14 w 1063"/>
                  <a:gd name="T77" fmla="*/ 475 h 489"/>
                  <a:gd name="T78" fmla="*/ 532 w 1063"/>
                  <a:gd name="T79" fmla="*/ 475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3" h="489">
                    <a:moveTo>
                      <a:pt x="1063" y="489"/>
                    </a:move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82"/>
                      <a:pt x="0" y="482"/>
                      <a:pt x="0" y="482"/>
                    </a:cubicBezTo>
                    <a:cubicBezTo>
                      <a:pt x="0" y="475"/>
                      <a:pt x="7" y="311"/>
                      <a:pt x="131" y="232"/>
                    </a:cubicBezTo>
                    <a:cubicBezTo>
                      <a:pt x="201" y="184"/>
                      <a:pt x="271" y="169"/>
                      <a:pt x="304" y="162"/>
                    </a:cubicBezTo>
                    <a:cubicBezTo>
                      <a:pt x="310" y="161"/>
                      <a:pt x="310" y="161"/>
                      <a:pt x="310" y="161"/>
                    </a:cubicBezTo>
                    <a:cubicBezTo>
                      <a:pt x="312" y="161"/>
                      <a:pt x="314" y="160"/>
                      <a:pt x="316" y="160"/>
                    </a:cubicBezTo>
                    <a:cubicBezTo>
                      <a:pt x="342" y="154"/>
                      <a:pt x="360" y="151"/>
                      <a:pt x="387" y="112"/>
                    </a:cubicBezTo>
                    <a:cubicBezTo>
                      <a:pt x="413" y="60"/>
                      <a:pt x="425" y="7"/>
                      <a:pt x="425" y="7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532" y="11"/>
                      <a:pt x="532" y="11"/>
                      <a:pt x="532" y="11"/>
                    </a:cubicBezTo>
                    <a:cubicBezTo>
                      <a:pt x="637" y="0"/>
                      <a:pt x="637" y="0"/>
                      <a:pt x="637" y="0"/>
                    </a:cubicBezTo>
                    <a:cubicBezTo>
                      <a:pt x="638" y="7"/>
                      <a:pt x="638" y="7"/>
                      <a:pt x="638" y="7"/>
                    </a:cubicBezTo>
                    <a:cubicBezTo>
                      <a:pt x="639" y="7"/>
                      <a:pt x="650" y="60"/>
                      <a:pt x="676" y="112"/>
                    </a:cubicBezTo>
                    <a:cubicBezTo>
                      <a:pt x="704" y="151"/>
                      <a:pt x="721" y="154"/>
                      <a:pt x="747" y="160"/>
                    </a:cubicBezTo>
                    <a:cubicBezTo>
                      <a:pt x="749" y="160"/>
                      <a:pt x="751" y="161"/>
                      <a:pt x="754" y="161"/>
                    </a:cubicBezTo>
                    <a:cubicBezTo>
                      <a:pt x="759" y="162"/>
                      <a:pt x="759" y="162"/>
                      <a:pt x="759" y="162"/>
                    </a:cubicBezTo>
                    <a:cubicBezTo>
                      <a:pt x="792" y="169"/>
                      <a:pt x="862" y="184"/>
                      <a:pt x="932" y="232"/>
                    </a:cubicBezTo>
                    <a:cubicBezTo>
                      <a:pt x="1056" y="311"/>
                      <a:pt x="1063" y="475"/>
                      <a:pt x="1063" y="482"/>
                    </a:cubicBezTo>
                    <a:lnTo>
                      <a:pt x="1063" y="489"/>
                    </a:lnTo>
                    <a:close/>
                    <a:moveTo>
                      <a:pt x="532" y="475"/>
                    </a:moveTo>
                    <a:cubicBezTo>
                      <a:pt x="1049" y="475"/>
                      <a:pt x="1049" y="475"/>
                      <a:pt x="1049" y="475"/>
                    </a:cubicBezTo>
                    <a:cubicBezTo>
                      <a:pt x="1046" y="442"/>
                      <a:pt x="1028" y="310"/>
                      <a:pt x="924" y="244"/>
                    </a:cubicBezTo>
                    <a:cubicBezTo>
                      <a:pt x="856" y="197"/>
                      <a:pt x="788" y="183"/>
                      <a:pt x="756" y="176"/>
                    </a:cubicBezTo>
                    <a:cubicBezTo>
                      <a:pt x="751" y="175"/>
                      <a:pt x="751" y="175"/>
                      <a:pt x="751" y="175"/>
                    </a:cubicBezTo>
                    <a:cubicBezTo>
                      <a:pt x="748" y="174"/>
                      <a:pt x="746" y="174"/>
                      <a:pt x="744" y="174"/>
                    </a:cubicBezTo>
                    <a:cubicBezTo>
                      <a:pt x="717" y="168"/>
                      <a:pt x="695" y="163"/>
                      <a:pt x="664" y="120"/>
                    </a:cubicBezTo>
                    <a:cubicBezTo>
                      <a:pt x="664" y="119"/>
                      <a:pt x="664" y="119"/>
                      <a:pt x="664" y="119"/>
                    </a:cubicBezTo>
                    <a:cubicBezTo>
                      <a:pt x="642" y="75"/>
                      <a:pt x="630" y="31"/>
                      <a:pt x="626" y="16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437" y="16"/>
                      <a:pt x="437" y="16"/>
                      <a:pt x="437" y="16"/>
                    </a:cubicBezTo>
                    <a:cubicBezTo>
                      <a:pt x="433" y="31"/>
                      <a:pt x="421" y="75"/>
                      <a:pt x="400" y="119"/>
                    </a:cubicBezTo>
                    <a:cubicBezTo>
                      <a:pt x="399" y="120"/>
                      <a:pt x="399" y="120"/>
                      <a:pt x="399" y="120"/>
                    </a:cubicBezTo>
                    <a:cubicBezTo>
                      <a:pt x="368" y="163"/>
                      <a:pt x="346" y="168"/>
                      <a:pt x="319" y="174"/>
                    </a:cubicBezTo>
                    <a:cubicBezTo>
                      <a:pt x="317" y="174"/>
                      <a:pt x="315" y="174"/>
                      <a:pt x="313" y="175"/>
                    </a:cubicBezTo>
                    <a:cubicBezTo>
                      <a:pt x="307" y="176"/>
                      <a:pt x="307" y="176"/>
                      <a:pt x="307" y="176"/>
                    </a:cubicBezTo>
                    <a:cubicBezTo>
                      <a:pt x="275" y="183"/>
                      <a:pt x="207" y="197"/>
                      <a:pt x="139" y="244"/>
                    </a:cubicBezTo>
                    <a:cubicBezTo>
                      <a:pt x="35" y="310"/>
                      <a:pt x="17" y="442"/>
                      <a:pt x="14" y="475"/>
                    </a:cubicBezTo>
                    <a:lnTo>
                      <a:pt x="532" y="475"/>
                    </a:lnTo>
                    <a:close/>
                  </a:path>
                </a:pathLst>
              </a:custGeom>
              <a:solidFill>
                <a:srgbClr val="333D4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200" name="Freeform 9">
                <a:extLst>
                  <a:ext uri="{FF2B5EF4-FFF2-40B4-BE49-F238E27FC236}">
                    <a16:creationId xmlns:a16="http://schemas.microsoft.com/office/drawing/2014/main" id="{D21D4C88-2ED1-4BF3-8BBD-EA86261C9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93464" y="1006693"/>
                <a:ext cx="1187450" cy="1355725"/>
              </a:xfrm>
              <a:custGeom>
                <a:avLst/>
                <a:gdLst>
                  <a:gd name="T0" fmla="*/ 514 w 551"/>
                  <a:gd name="T1" fmla="*/ 299 h 627"/>
                  <a:gd name="T2" fmla="*/ 498 w 551"/>
                  <a:gd name="T3" fmla="*/ 296 h 627"/>
                  <a:gd name="T4" fmla="*/ 498 w 551"/>
                  <a:gd name="T5" fmla="*/ 152 h 627"/>
                  <a:gd name="T6" fmla="*/ 352 w 551"/>
                  <a:gd name="T7" fmla="*/ 0 h 627"/>
                  <a:gd name="T8" fmla="*/ 277 w 551"/>
                  <a:gd name="T9" fmla="*/ 6 h 627"/>
                  <a:gd name="T10" fmla="*/ 201 w 551"/>
                  <a:gd name="T11" fmla="*/ 0 h 627"/>
                  <a:gd name="T12" fmla="*/ 56 w 551"/>
                  <a:gd name="T13" fmla="*/ 152 h 627"/>
                  <a:gd name="T14" fmla="*/ 56 w 551"/>
                  <a:gd name="T15" fmla="*/ 296 h 627"/>
                  <a:gd name="T16" fmla="*/ 40 w 551"/>
                  <a:gd name="T17" fmla="*/ 299 h 627"/>
                  <a:gd name="T18" fmla="*/ 8 w 551"/>
                  <a:gd name="T19" fmla="*/ 357 h 627"/>
                  <a:gd name="T20" fmla="*/ 75 w 551"/>
                  <a:gd name="T21" fmla="*/ 445 h 627"/>
                  <a:gd name="T22" fmla="*/ 115 w 551"/>
                  <a:gd name="T23" fmla="*/ 541 h 627"/>
                  <a:gd name="T24" fmla="*/ 276 w 551"/>
                  <a:gd name="T25" fmla="*/ 627 h 627"/>
                  <a:gd name="T26" fmla="*/ 277 w 551"/>
                  <a:gd name="T27" fmla="*/ 627 h 627"/>
                  <a:gd name="T28" fmla="*/ 278 w 551"/>
                  <a:gd name="T29" fmla="*/ 627 h 627"/>
                  <a:gd name="T30" fmla="*/ 439 w 551"/>
                  <a:gd name="T31" fmla="*/ 541 h 627"/>
                  <a:gd name="T32" fmla="*/ 478 w 551"/>
                  <a:gd name="T33" fmla="*/ 445 h 627"/>
                  <a:gd name="T34" fmla="*/ 546 w 551"/>
                  <a:gd name="T35" fmla="*/ 357 h 627"/>
                  <a:gd name="T36" fmla="*/ 514 w 551"/>
                  <a:gd name="T37" fmla="*/ 29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1" h="627">
                    <a:moveTo>
                      <a:pt x="514" y="299"/>
                    </a:moveTo>
                    <a:cubicBezTo>
                      <a:pt x="498" y="296"/>
                      <a:pt x="498" y="296"/>
                      <a:pt x="498" y="296"/>
                    </a:cubicBezTo>
                    <a:cubicBezTo>
                      <a:pt x="498" y="152"/>
                      <a:pt x="498" y="152"/>
                      <a:pt x="498" y="152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277" y="6"/>
                      <a:pt x="277" y="6"/>
                      <a:pt x="277" y="6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56" y="152"/>
                      <a:pt x="56" y="152"/>
                      <a:pt x="56" y="152"/>
                    </a:cubicBezTo>
                    <a:cubicBezTo>
                      <a:pt x="56" y="296"/>
                      <a:pt x="56" y="296"/>
                      <a:pt x="56" y="296"/>
                    </a:cubicBezTo>
                    <a:cubicBezTo>
                      <a:pt x="40" y="299"/>
                      <a:pt x="40" y="299"/>
                      <a:pt x="40" y="299"/>
                    </a:cubicBezTo>
                    <a:cubicBezTo>
                      <a:pt x="40" y="299"/>
                      <a:pt x="0" y="294"/>
                      <a:pt x="8" y="357"/>
                    </a:cubicBezTo>
                    <a:cubicBezTo>
                      <a:pt x="16" y="398"/>
                      <a:pt x="75" y="445"/>
                      <a:pt x="75" y="445"/>
                    </a:cubicBezTo>
                    <a:cubicBezTo>
                      <a:pt x="76" y="495"/>
                      <a:pt x="115" y="541"/>
                      <a:pt x="115" y="541"/>
                    </a:cubicBezTo>
                    <a:cubicBezTo>
                      <a:pt x="169" y="616"/>
                      <a:pt x="260" y="626"/>
                      <a:pt x="276" y="627"/>
                    </a:cubicBezTo>
                    <a:cubicBezTo>
                      <a:pt x="277" y="627"/>
                      <a:pt x="277" y="627"/>
                      <a:pt x="277" y="627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94" y="626"/>
                      <a:pt x="385" y="616"/>
                      <a:pt x="439" y="541"/>
                    </a:cubicBezTo>
                    <a:cubicBezTo>
                      <a:pt x="439" y="541"/>
                      <a:pt x="479" y="486"/>
                      <a:pt x="478" y="445"/>
                    </a:cubicBezTo>
                    <a:cubicBezTo>
                      <a:pt x="530" y="404"/>
                      <a:pt x="543" y="370"/>
                      <a:pt x="546" y="357"/>
                    </a:cubicBezTo>
                    <a:cubicBezTo>
                      <a:pt x="551" y="294"/>
                      <a:pt x="514" y="299"/>
                      <a:pt x="514" y="2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201" name="Freeform 10">
                <a:extLst>
                  <a:ext uri="{FF2B5EF4-FFF2-40B4-BE49-F238E27FC236}">
                    <a16:creationId xmlns:a16="http://schemas.microsoft.com/office/drawing/2014/main" id="{88A3E388-754F-49CD-A9D9-8464AC255C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88702" y="990818"/>
                <a:ext cx="1200155" cy="1385885"/>
              </a:xfrm>
              <a:custGeom>
                <a:avLst/>
                <a:gdLst>
                  <a:gd name="T0" fmla="*/ 279 w 557"/>
                  <a:gd name="T1" fmla="*/ 641 h 641"/>
                  <a:gd name="T2" fmla="*/ 277 w 557"/>
                  <a:gd name="T3" fmla="*/ 641 h 641"/>
                  <a:gd name="T4" fmla="*/ 111 w 557"/>
                  <a:gd name="T5" fmla="*/ 552 h 641"/>
                  <a:gd name="T6" fmla="*/ 70 w 557"/>
                  <a:gd name="T7" fmla="*/ 456 h 641"/>
                  <a:gd name="T8" fmla="*/ 3 w 557"/>
                  <a:gd name="T9" fmla="*/ 365 h 641"/>
                  <a:gd name="T10" fmla="*/ 14 w 557"/>
                  <a:gd name="T11" fmla="*/ 311 h 641"/>
                  <a:gd name="T12" fmla="*/ 40 w 557"/>
                  <a:gd name="T13" fmla="*/ 299 h 641"/>
                  <a:gd name="T14" fmla="*/ 41 w 557"/>
                  <a:gd name="T15" fmla="*/ 299 h 641"/>
                  <a:gd name="T16" fmla="*/ 51 w 557"/>
                  <a:gd name="T17" fmla="*/ 297 h 641"/>
                  <a:gd name="T18" fmla="*/ 51 w 557"/>
                  <a:gd name="T19" fmla="*/ 156 h 641"/>
                  <a:gd name="T20" fmla="*/ 201 w 557"/>
                  <a:gd name="T21" fmla="*/ 0 h 641"/>
                  <a:gd name="T22" fmla="*/ 279 w 557"/>
                  <a:gd name="T23" fmla="*/ 6 h 641"/>
                  <a:gd name="T24" fmla="*/ 357 w 557"/>
                  <a:gd name="T25" fmla="*/ 0 h 641"/>
                  <a:gd name="T26" fmla="*/ 507 w 557"/>
                  <a:gd name="T27" fmla="*/ 156 h 641"/>
                  <a:gd name="T28" fmla="*/ 507 w 557"/>
                  <a:gd name="T29" fmla="*/ 297 h 641"/>
                  <a:gd name="T30" fmla="*/ 516 w 557"/>
                  <a:gd name="T31" fmla="*/ 299 h 641"/>
                  <a:gd name="T32" fmla="*/ 518 w 557"/>
                  <a:gd name="T33" fmla="*/ 299 h 641"/>
                  <a:gd name="T34" fmla="*/ 542 w 557"/>
                  <a:gd name="T35" fmla="*/ 310 h 641"/>
                  <a:gd name="T36" fmla="*/ 555 w 557"/>
                  <a:gd name="T37" fmla="*/ 365 h 641"/>
                  <a:gd name="T38" fmla="*/ 554 w 557"/>
                  <a:gd name="T39" fmla="*/ 365 h 641"/>
                  <a:gd name="T40" fmla="*/ 487 w 557"/>
                  <a:gd name="T41" fmla="*/ 456 h 641"/>
                  <a:gd name="T42" fmla="*/ 447 w 557"/>
                  <a:gd name="T43" fmla="*/ 552 h 641"/>
                  <a:gd name="T44" fmla="*/ 281 w 557"/>
                  <a:gd name="T45" fmla="*/ 641 h 641"/>
                  <a:gd name="T46" fmla="*/ 279 w 557"/>
                  <a:gd name="T47" fmla="*/ 641 h 641"/>
                  <a:gd name="T48" fmla="*/ 40 w 557"/>
                  <a:gd name="T49" fmla="*/ 313 h 641"/>
                  <a:gd name="T50" fmla="*/ 24 w 557"/>
                  <a:gd name="T51" fmla="*/ 320 h 641"/>
                  <a:gd name="T52" fmla="*/ 17 w 557"/>
                  <a:gd name="T53" fmla="*/ 363 h 641"/>
                  <a:gd name="T54" fmla="*/ 82 w 557"/>
                  <a:gd name="T55" fmla="*/ 447 h 641"/>
                  <a:gd name="T56" fmla="*/ 84 w 557"/>
                  <a:gd name="T57" fmla="*/ 449 h 641"/>
                  <a:gd name="T58" fmla="*/ 84 w 557"/>
                  <a:gd name="T59" fmla="*/ 452 h 641"/>
                  <a:gd name="T60" fmla="*/ 122 w 557"/>
                  <a:gd name="T61" fmla="*/ 544 h 641"/>
                  <a:gd name="T62" fmla="*/ 122 w 557"/>
                  <a:gd name="T63" fmla="*/ 544 h 641"/>
                  <a:gd name="T64" fmla="*/ 278 w 557"/>
                  <a:gd name="T65" fmla="*/ 627 h 641"/>
                  <a:gd name="T66" fmla="*/ 279 w 557"/>
                  <a:gd name="T67" fmla="*/ 627 h 641"/>
                  <a:gd name="T68" fmla="*/ 279 w 557"/>
                  <a:gd name="T69" fmla="*/ 627 h 641"/>
                  <a:gd name="T70" fmla="*/ 435 w 557"/>
                  <a:gd name="T71" fmla="*/ 544 h 641"/>
                  <a:gd name="T72" fmla="*/ 473 w 557"/>
                  <a:gd name="T73" fmla="*/ 452 h 641"/>
                  <a:gd name="T74" fmla="*/ 473 w 557"/>
                  <a:gd name="T75" fmla="*/ 449 h 641"/>
                  <a:gd name="T76" fmla="*/ 476 w 557"/>
                  <a:gd name="T77" fmla="*/ 447 h 641"/>
                  <a:gd name="T78" fmla="*/ 541 w 557"/>
                  <a:gd name="T79" fmla="*/ 363 h 641"/>
                  <a:gd name="T80" fmla="*/ 532 w 557"/>
                  <a:gd name="T81" fmla="*/ 319 h 641"/>
                  <a:gd name="T82" fmla="*/ 518 w 557"/>
                  <a:gd name="T83" fmla="*/ 313 h 641"/>
                  <a:gd name="T84" fmla="*/ 517 w 557"/>
                  <a:gd name="T85" fmla="*/ 313 h 641"/>
                  <a:gd name="T86" fmla="*/ 516 w 557"/>
                  <a:gd name="T87" fmla="*/ 313 h 641"/>
                  <a:gd name="T88" fmla="*/ 515 w 557"/>
                  <a:gd name="T89" fmla="*/ 313 h 641"/>
                  <a:gd name="T90" fmla="*/ 493 w 557"/>
                  <a:gd name="T91" fmla="*/ 309 h 641"/>
                  <a:gd name="T92" fmla="*/ 493 w 557"/>
                  <a:gd name="T93" fmla="*/ 162 h 641"/>
                  <a:gd name="T94" fmla="*/ 351 w 557"/>
                  <a:gd name="T95" fmla="*/ 14 h 641"/>
                  <a:gd name="T96" fmla="*/ 279 w 557"/>
                  <a:gd name="T97" fmla="*/ 20 h 641"/>
                  <a:gd name="T98" fmla="*/ 206 w 557"/>
                  <a:gd name="T99" fmla="*/ 14 h 641"/>
                  <a:gd name="T100" fmla="*/ 65 w 557"/>
                  <a:gd name="T101" fmla="*/ 162 h 641"/>
                  <a:gd name="T102" fmla="*/ 65 w 557"/>
                  <a:gd name="T103" fmla="*/ 309 h 641"/>
                  <a:gd name="T104" fmla="*/ 42 w 557"/>
                  <a:gd name="T105" fmla="*/ 313 h 641"/>
                  <a:gd name="T106" fmla="*/ 41 w 557"/>
                  <a:gd name="T107" fmla="*/ 313 h 641"/>
                  <a:gd name="T108" fmla="*/ 40 w 557"/>
                  <a:gd name="T109" fmla="*/ 313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7" h="641">
                    <a:moveTo>
                      <a:pt x="279" y="641"/>
                    </a:moveTo>
                    <a:cubicBezTo>
                      <a:pt x="277" y="641"/>
                      <a:pt x="277" y="641"/>
                      <a:pt x="277" y="641"/>
                    </a:cubicBezTo>
                    <a:cubicBezTo>
                      <a:pt x="259" y="640"/>
                      <a:pt x="167" y="629"/>
                      <a:pt x="111" y="552"/>
                    </a:cubicBezTo>
                    <a:cubicBezTo>
                      <a:pt x="108" y="549"/>
                      <a:pt x="72" y="505"/>
                      <a:pt x="70" y="456"/>
                    </a:cubicBezTo>
                    <a:cubicBezTo>
                      <a:pt x="58" y="446"/>
                      <a:pt x="10" y="404"/>
                      <a:pt x="3" y="365"/>
                    </a:cubicBezTo>
                    <a:cubicBezTo>
                      <a:pt x="0" y="340"/>
                      <a:pt x="3" y="322"/>
                      <a:pt x="14" y="311"/>
                    </a:cubicBezTo>
                    <a:cubicBezTo>
                      <a:pt x="23" y="300"/>
                      <a:pt x="35" y="299"/>
                      <a:pt x="40" y="299"/>
                    </a:cubicBezTo>
                    <a:cubicBezTo>
                      <a:pt x="41" y="299"/>
                      <a:pt x="41" y="299"/>
                      <a:pt x="41" y="299"/>
                    </a:cubicBezTo>
                    <a:cubicBezTo>
                      <a:pt x="51" y="297"/>
                      <a:pt x="51" y="297"/>
                      <a:pt x="51" y="297"/>
                    </a:cubicBezTo>
                    <a:cubicBezTo>
                      <a:pt x="51" y="156"/>
                      <a:pt x="51" y="156"/>
                      <a:pt x="51" y="156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279" y="6"/>
                      <a:pt x="279" y="6"/>
                      <a:pt x="279" y="6"/>
                    </a:cubicBezTo>
                    <a:cubicBezTo>
                      <a:pt x="357" y="0"/>
                      <a:pt x="357" y="0"/>
                      <a:pt x="357" y="0"/>
                    </a:cubicBezTo>
                    <a:cubicBezTo>
                      <a:pt x="507" y="156"/>
                      <a:pt x="507" y="156"/>
                      <a:pt x="507" y="156"/>
                    </a:cubicBezTo>
                    <a:cubicBezTo>
                      <a:pt x="507" y="297"/>
                      <a:pt x="507" y="297"/>
                      <a:pt x="507" y="297"/>
                    </a:cubicBezTo>
                    <a:cubicBezTo>
                      <a:pt x="516" y="299"/>
                      <a:pt x="516" y="299"/>
                      <a:pt x="516" y="299"/>
                    </a:cubicBezTo>
                    <a:cubicBezTo>
                      <a:pt x="517" y="299"/>
                      <a:pt x="517" y="299"/>
                      <a:pt x="518" y="299"/>
                    </a:cubicBezTo>
                    <a:cubicBezTo>
                      <a:pt x="522" y="299"/>
                      <a:pt x="533" y="300"/>
                      <a:pt x="542" y="310"/>
                    </a:cubicBezTo>
                    <a:cubicBezTo>
                      <a:pt x="553" y="321"/>
                      <a:pt x="557" y="340"/>
                      <a:pt x="555" y="365"/>
                    </a:cubicBezTo>
                    <a:cubicBezTo>
                      <a:pt x="554" y="365"/>
                      <a:pt x="554" y="365"/>
                      <a:pt x="554" y="365"/>
                    </a:cubicBezTo>
                    <a:cubicBezTo>
                      <a:pt x="553" y="375"/>
                      <a:pt x="542" y="411"/>
                      <a:pt x="487" y="456"/>
                    </a:cubicBezTo>
                    <a:cubicBezTo>
                      <a:pt x="486" y="498"/>
                      <a:pt x="448" y="550"/>
                      <a:pt x="447" y="552"/>
                    </a:cubicBezTo>
                    <a:cubicBezTo>
                      <a:pt x="391" y="629"/>
                      <a:pt x="298" y="640"/>
                      <a:pt x="281" y="641"/>
                    </a:cubicBezTo>
                    <a:lnTo>
                      <a:pt x="279" y="641"/>
                    </a:lnTo>
                    <a:close/>
                    <a:moveTo>
                      <a:pt x="40" y="313"/>
                    </a:moveTo>
                    <a:cubicBezTo>
                      <a:pt x="37" y="313"/>
                      <a:pt x="30" y="314"/>
                      <a:pt x="24" y="320"/>
                    </a:cubicBezTo>
                    <a:cubicBezTo>
                      <a:pt x="17" y="328"/>
                      <a:pt x="14" y="343"/>
                      <a:pt x="17" y="363"/>
                    </a:cubicBezTo>
                    <a:cubicBezTo>
                      <a:pt x="24" y="401"/>
                      <a:pt x="81" y="446"/>
                      <a:pt x="82" y="447"/>
                    </a:cubicBezTo>
                    <a:cubicBezTo>
                      <a:pt x="84" y="449"/>
                      <a:pt x="84" y="449"/>
                      <a:pt x="84" y="449"/>
                    </a:cubicBezTo>
                    <a:cubicBezTo>
                      <a:pt x="84" y="452"/>
                      <a:pt x="84" y="452"/>
                      <a:pt x="84" y="452"/>
                    </a:cubicBezTo>
                    <a:cubicBezTo>
                      <a:pt x="85" y="499"/>
                      <a:pt x="122" y="543"/>
                      <a:pt x="122" y="544"/>
                    </a:cubicBezTo>
                    <a:cubicBezTo>
                      <a:pt x="122" y="544"/>
                      <a:pt x="122" y="544"/>
                      <a:pt x="122" y="544"/>
                    </a:cubicBezTo>
                    <a:cubicBezTo>
                      <a:pt x="175" y="616"/>
                      <a:pt x="261" y="626"/>
                      <a:pt x="278" y="627"/>
                    </a:cubicBezTo>
                    <a:cubicBezTo>
                      <a:pt x="279" y="627"/>
                      <a:pt x="279" y="627"/>
                      <a:pt x="279" y="627"/>
                    </a:cubicBezTo>
                    <a:cubicBezTo>
                      <a:pt x="279" y="627"/>
                      <a:pt x="279" y="627"/>
                      <a:pt x="279" y="627"/>
                    </a:cubicBezTo>
                    <a:cubicBezTo>
                      <a:pt x="296" y="626"/>
                      <a:pt x="383" y="616"/>
                      <a:pt x="435" y="544"/>
                    </a:cubicBezTo>
                    <a:cubicBezTo>
                      <a:pt x="436" y="543"/>
                      <a:pt x="474" y="491"/>
                      <a:pt x="473" y="452"/>
                    </a:cubicBezTo>
                    <a:cubicBezTo>
                      <a:pt x="473" y="449"/>
                      <a:pt x="473" y="449"/>
                      <a:pt x="473" y="449"/>
                    </a:cubicBezTo>
                    <a:cubicBezTo>
                      <a:pt x="476" y="447"/>
                      <a:pt x="476" y="447"/>
                      <a:pt x="476" y="447"/>
                    </a:cubicBezTo>
                    <a:cubicBezTo>
                      <a:pt x="530" y="404"/>
                      <a:pt x="539" y="370"/>
                      <a:pt x="541" y="363"/>
                    </a:cubicBezTo>
                    <a:cubicBezTo>
                      <a:pt x="542" y="343"/>
                      <a:pt x="539" y="327"/>
                      <a:pt x="532" y="319"/>
                    </a:cubicBezTo>
                    <a:cubicBezTo>
                      <a:pt x="527" y="314"/>
                      <a:pt x="520" y="313"/>
                      <a:pt x="518" y="313"/>
                    </a:cubicBezTo>
                    <a:cubicBezTo>
                      <a:pt x="517" y="313"/>
                      <a:pt x="517" y="313"/>
                      <a:pt x="517" y="313"/>
                    </a:cubicBezTo>
                    <a:cubicBezTo>
                      <a:pt x="516" y="313"/>
                      <a:pt x="516" y="313"/>
                      <a:pt x="516" y="313"/>
                    </a:cubicBezTo>
                    <a:cubicBezTo>
                      <a:pt x="515" y="313"/>
                      <a:pt x="515" y="313"/>
                      <a:pt x="515" y="313"/>
                    </a:cubicBezTo>
                    <a:cubicBezTo>
                      <a:pt x="493" y="309"/>
                      <a:pt x="493" y="309"/>
                      <a:pt x="493" y="309"/>
                    </a:cubicBezTo>
                    <a:cubicBezTo>
                      <a:pt x="493" y="162"/>
                      <a:pt x="493" y="162"/>
                      <a:pt x="493" y="162"/>
                    </a:cubicBezTo>
                    <a:cubicBezTo>
                      <a:pt x="351" y="14"/>
                      <a:pt x="351" y="14"/>
                      <a:pt x="351" y="14"/>
                    </a:cubicBezTo>
                    <a:cubicBezTo>
                      <a:pt x="279" y="20"/>
                      <a:pt x="279" y="20"/>
                      <a:pt x="279" y="20"/>
                    </a:cubicBezTo>
                    <a:cubicBezTo>
                      <a:pt x="206" y="14"/>
                      <a:pt x="206" y="14"/>
                      <a:pt x="206" y="14"/>
                    </a:cubicBezTo>
                    <a:cubicBezTo>
                      <a:pt x="65" y="162"/>
                      <a:pt x="65" y="162"/>
                      <a:pt x="65" y="162"/>
                    </a:cubicBezTo>
                    <a:cubicBezTo>
                      <a:pt x="65" y="309"/>
                      <a:pt x="65" y="309"/>
                      <a:pt x="65" y="309"/>
                    </a:cubicBezTo>
                    <a:cubicBezTo>
                      <a:pt x="42" y="313"/>
                      <a:pt x="42" y="313"/>
                      <a:pt x="42" y="313"/>
                    </a:cubicBezTo>
                    <a:cubicBezTo>
                      <a:pt x="41" y="313"/>
                      <a:pt x="41" y="313"/>
                      <a:pt x="41" y="313"/>
                    </a:cubicBezTo>
                    <a:cubicBezTo>
                      <a:pt x="41" y="313"/>
                      <a:pt x="40" y="313"/>
                      <a:pt x="40" y="313"/>
                    </a:cubicBezTo>
                    <a:close/>
                  </a:path>
                </a:pathLst>
              </a:custGeom>
              <a:solidFill>
                <a:srgbClr val="333D4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202" name="Freeform 11">
                <a:extLst>
                  <a:ext uri="{FF2B5EF4-FFF2-40B4-BE49-F238E27FC236}">
                    <a16:creationId xmlns:a16="http://schemas.microsoft.com/office/drawing/2014/main" id="{10DA420B-51F4-49D6-888E-3D7017E1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7589" y="863815"/>
                <a:ext cx="1187450" cy="949329"/>
              </a:xfrm>
              <a:custGeom>
                <a:avLst/>
                <a:gdLst>
                  <a:gd name="T0" fmla="*/ 96 w 551"/>
                  <a:gd name="T1" fmla="*/ 80 h 439"/>
                  <a:gd name="T2" fmla="*/ 6 w 551"/>
                  <a:gd name="T3" fmla="*/ 214 h 439"/>
                  <a:gd name="T4" fmla="*/ 37 w 551"/>
                  <a:gd name="T5" fmla="*/ 357 h 439"/>
                  <a:gd name="T6" fmla="*/ 62 w 551"/>
                  <a:gd name="T7" fmla="*/ 434 h 439"/>
                  <a:gd name="T8" fmla="*/ 77 w 551"/>
                  <a:gd name="T9" fmla="*/ 439 h 439"/>
                  <a:gd name="T10" fmla="*/ 74 w 551"/>
                  <a:gd name="T11" fmla="*/ 357 h 439"/>
                  <a:gd name="T12" fmla="*/ 96 w 551"/>
                  <a:gd name="T13" fmla="*/ 328 h 439"/>
                  <a:gd name="T14" fmla="*/ 311 w 551"/>
                  <a:gd name="T15" fmla="*/ 260 h 439"/>
                  <a:gd name="T16" fmla="*/ 398 w 551"/>
                  <a:gd name="T17" fmla="*/ 240 h 439"/>
                  <a:gd name="T18" fmla="*/ 486 w 551"/>
                  <a:gd name="T19" fmla="*/ 425 h 439"/>
                  <a:gd name="T20" fmla="*/ 496 w 551"/>
                  <a:gd name="T21" fmla="*/ 428 h 439"/>
                  <a:gd name="T22" fmla="*/ 545 w 551"/>
                  <a:gd name="T23" fmla="*/ 294 h 439"/>
                  <a:gd name="T24" fmla="*/ 409 w 551"/>
                  <a:gd name="T25" fmla="*/ 33 h 439"/>
                  <a:gd name="T26" fmla="*/ 197 w 551"/>
                  <a:gd name="T27" fmla="*/ 33 h 439"/>
                  <a:gd name="T28" fmla="*/ 79 w 551"/>
                  <a:gd name="T29" fmla="*/ 44 h 439"/>
                  <a:gd name="T30" fmla="*/ 60 w 551"/>
                  <a:gd name="T31" fmla="*/ 33 h 439"/>
                  <a:gd name="T32" fmla="*/ 96 w 551"/>
                  <a:gd name="T33" fmla="*/ 8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1" h="439">
                    <a:moveTo>
                      <a:pt x="96" y="80"/>
                    </a:moveTo>
                    <a:cubicBezTo>
                      <a:pt x="96" y="80"/>
                      <a:pt x="12" y="140"/>
                      <a:pt x="6" y="214"/>
                    </a:cubicBezTo>
                    <a:cubicBezTo>
                      <a:pt x="0" y="289"/>
                      <a:pt x="31" y="346"/>
                      <a:pt x="37" y="357"/>
                    </a:cubicBezTo>
                    <a:cubicBezTo>
                      <a:pt x="43" y="369"/>
                      <a:pt x="55" y="428"/>
                      <a:pt x="62" y="434"/>
                    </a:cubicBezTo>
                    <a:cubicBezTo>
                      <a:pt x="68" y="439"/>
                      <a:pt x="77" y="439"/>
                      <a:pt x="77" y="439"/>
                    </a:cubicBezTo>
                    <a:cubicBezTo>
                      <a:pt x="77" y="439"/>
                      <a:pt x="72" y="383"/>
                      <a:pt x="74" y="357"/>
                    </a:cubicBezTo>
                    <a:cubicBezTo>
                      <a:pt x="76" y="332"/>
                      <a:pt x="83" y="328"/>
                      <a:pt x="96" y="328"/>
                    </a:cubicBezTo>
                    <a:cubicBezTo>
                      <a:pt x="109" y="328"/>
                      <a:pt x="234" y="315"/>
                      <a:pt x="311" y="260"/>
                    </a:cubicBezTo>
                    <a:cubicBezTo>
                      <a:pt x="311" y="260"/>
                      <a:pt x="338" y="230"/>
                      <a:pt x="398" y="240"/>
                    </a:cubicBezTo>
                    <a:cubicBezTo>
                      <a:pt x="457" y="249"/>
                      <a:pt x="494" y="331"/>
                      <a:pt x="486" y="425"/>
                    </a:cubicBezTo>
                    <a:cubicBezTo>
                      <a:pt x="486" y="425"/>
                      <a:pt x="486" y="437"/>
                      <a:pt x="496" y="428"/>
                    </a:cubicBezTo>
                    <a:cubicBezTo>
                      <a:pt x="506" y="418"/>
                      <a:pt x="540" y="357"/>
                      <a:pt x="545" y="294"/>
                    </a:cubicBezTo>
                    <a:cubicBezTo>
                      <a:pt x="551" y="208"/>
                      <a:pt x="533" y="93"/>
                      <a:pt x="409" y="33"/>
                    </a:cubicBezTo>
                    <a:cubicBezTo>
                      <a:pt x="409" y="33"/>
                      <a:pt x="303" y="0"/>
                      <a:pt x="197" y="33"/>
                    </a:cubicBezTo>
                    <a:cubicBezTo>
                      <a:pt x="102" y="64"/>
                      <a:pt x="96" y="54"/>
                      <a:pt x="79" y="44"/>
                    </a:cubicBezTo>
                    <a:cubicBezTo>
                      <a:pt x="79" y="44"/>
                      <a:pt x="73" y="46"/>
                      <a:pt x="60" y="33"/>
                    </a:cubicBezTo>
                    <a:cubicBezTo>
                      <a:pt x="46" y="21"/>
                      <a:pt x="66" y="65"/>
                      <a:pt x="96" y="80"/>
                    </a:cubicBezTo>
                    <a:close/>
                  </a:path>
                </a:pathLst>
              </a:custGeom>
              <a:solidFill>
                <a:srgbClr val="4C5B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203" name="Freeform 12">
                <a:extLst>
                  <a:ext uri="{FF2B5EF4-FFF2-40B4-BE49-F238E27FC236}">
                    <a16:creationId xmlns:a16="http://schemas.microsoft.com/office/drawing/2014/main" id="{3AD81FF4-0094-4783-8129-2B9983DA7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8478" y="2376703"/>
                <a:ext cx="2260603" cy="842963"/>
              </a:xfrm>
              <a:custGeom>
                <a:avLst/>
                <a:gdLst>
                  <a:gd name="T0" fmla="*/ 921 w 1049"/>
                  <a:gd name="T1" fmla="*/ 146 h 390"/>
                  <a:gd name="T2" fmla="*/ 745 w 1049"/>
                  <a:gd name="T3" fmla="*/ 76 h 390"/>
                  <a:gd name="T4" fmla="*/ 663 w 1049"/>
                  <a:gd name="T5" fmla="*/ 24 h 390"/>
                  <a:gd name="T6" fmla="*/ 652 w 1049"/>
                  <a:gd name="T7" fmla="*/ 0 h 390"/>
                  <a:gd name="T8" fmla="*/ 593 w 1049"/>
                  <a:gd name="T9" fmla="*/ 34 h 390"/>
                  <a:gd name="T10" fmla="*/ 525 w 1049"/>
                  <a:gd name="T11" fmla="*/ 46 h 390"/>
                  <a:gd name="T12" fmla="*/ 457 w 1049"/>
                  <a:gd name="T13" fmla="*/ 34 h 390"/>
                  <a:gd name="T14" fmla="*/ 397 w 1049"/>
                  <a:gd name="T15" fmla="*/ 2 h 390"/>
                  <a:gd name="T16" fmla="*/ 386 w 1049"/>
                  <a:gd name="T17" fmla="*/ 24 h 390"/>
                  <a:gd name="T18" fmla="*/ 304 w 1049"/>
                  <a:gd name="T19" fmla="*/ 76 h 390"/>
                  <a:gd name="T20" fmla="*/ 128 w 1049"/>
                  <a:gd name="T21" fmla="*/ 146 h 390"/>
                  <a:gd name="T22" fmla="*/ 0 w 1049"/>
                  <a:gd name="T23" fmla="*/ 390 h 390"/>
                  <a:gd name="T24" fmla="*/ 524 w 1049"/>
                  <a:gd name="T25" fmla="*/ 390 h 390"/>
                  <a:gd name="T26" fmla="*/ 525 w 1049"/>
                  <a:gd name="T27" fmla="*/ 390 h 390"/>
                  <a:gd name="T28" fmla="*/ 1049 w 1049"/>
                  <a:gd name="T29" fmla="*/ 390 h 390"/>
                  <a:gd name="T30" fmla="*/ 921 w 1049"/>
                  <a:gd name="T31" fmla="*/ 14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9" h="390">
                    <a:moveTo>
                      <a:pt x="921" y="146"/>
                    </a:moveTo>
                    <a:cubicBezTo>
                      <a:pt x="848" y="96"/>
                      <a:pt x="776" y="83"/>
                      <a:pt x="745" y="76"/>
                    </a:cubicBezTo>
                    <a:cubicBezTo>
                      <a:pt x="714" y="69"/>
                      <a:pt x="694" y="68"/>
                      <a:pt x="663" y="24"/>
                    </a:cubicBezTo>
                    <a:cubicBezTo>
                      <a:pt x="659" y="16"/>
                      <a:pt x="655" y="8"/>
                      <a:pt x="652" y="0"/>
                    </a:cubicBezTo>
                    <a:cubicBezTo>
                      <a:pt x="593" y="34"/>
                      <a:pt x="593" y="34"/>
                      <a:pt x="593" y="34"/>
                    </a:cubicBezTo>
                    <a:cubicBezTo>
                      <a:pt x="593" y="34"/>
                      <a:pt x="557" y="46"/>
                      <a:pt x="525" y="46"/>
                    </a:cubicBezTo>
                    <a:cubicBezTo>
                      <a:pt x="493" y="46"/>
                      <a:pt x="457" y="34"/>
                      <a:pt x="457" y="34"/>
                    </a:cubicBezTo>
                    <a:cubicBezTo>
                      <a:pt x="397" y="2"/>
                      <a:pt x="397" y="2"/>
                      <a:pt x="397" y="2"/>
                    </a:cubicBezTo>
                    <a:cubicBezTo>
                      <a:pt x="393" y="9"/>
                      <a:pt x="390" y="16"/>
                      <a:pt x="386" y="24"/>
                    </a:cubicBezTo>
                    <a:cubicBezTo>
                      <a:pt x="355" y="68"/>
                      <a:pt x="335" y="69"/>
                      <a:pt x="304" y="76"/>
                    </a:cubicBezTo>
                    <a:cubicBezTo>
                      <a:pt x="273" y="83"/>
                      <a:pt x="201" y="96"/>
                      <a:pt x="128" y="146"/>
                    </a:cubicBezTo>
                    <a:cubicBezTo>
                      <a:pt x="6" y="224"/>
                      <a:pt x="0" y="390"/>
                      <a:pt x="0" y="390"/>
                    </a:cubicBezTo>
                    <a:cubicBezTo>
                      <a:pt x="524" y="390"/>
                      <a:pt x="524" y="390"/>
                      <a:pt x="524" y="390"/>
                    </a:cubicBezTo>
                    <a:cubicBezTo>
                      <a:pt x="525" y="390"/>
                      <a:pt x="525" y="390"/>
                      <a:pt x="525" y="390"/>
                    </a:cubicBezTo>
                    <a:cubicBezTo>
                      <a:pt x="1049" y="390"/>
                      <a:pt x="1049" y="390"/>
                      <a:pt x="1049" y="390"/>
                    </a:cubicBezTo>
                    <a:cubicBezTo>
                      <a:pt x="1049" y="390"/>
                      <a:pt x="1043" y="224"/>
                      <a:pt x="921" y="146"/>
                    </a:cubicBezTo>
                    <a:close/>
                  </a:path>
                </a:pathLst>
              </a:custGeom>
              <a:solidFill>
                <a:srgbClr val="4C5B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72" name="그룹 171">
            <a:extLst>
              <a:ext uri="{FF2B5EF4-FFF2-40B4-BE49-F238E27FC236}">
                <a16:creationId xmlns:a16="http://schemas.microsoft.com/office/drawing/2014/main" id="{622DD821-99B3-470A-895A-91AD6ED1B4AD}"/>
              </a:ext>
            </a:extLst>
          </p:cNvPr>
          <p:cNvGrpSpPr/>
          <p:nvPr/>
        </p:nvGrpSpPr>
        <p:grpSpPr>
          <a:xfrm>
            <a:off x="4961141" y="3068960"/>
            <a:ext cx="576000" cy="576000"/>
            <a:chOff x="4390269" y="3268914"/>
            <a:chExt cx="517019" cy="517018"/>
          </a:xfrm>
        </p:grpSpPr>
        <p:sp>
          <p:nvSpPr>
            <p:cNvPr id="173" name="타원 172">
              <a:extLst>
                <a:ext uri="{FF2B5EF4-FFF2-40B4-BE49-F238E27FC236}">
                  <a16:creationId xmlns:a16="http://schemas.microsoft.com/office/drawing/2014/main" id="{9CED9A29-3F2C-4573-B5DD-79901B3333C1}"/>
                </a:ext>
              </a:extLst>
            </p:cNvPr>
            <p:cNvSpPr/>
            <p:nvPr/>
          </p:nvSpPr>
          <p:spPr bwMode="auto">
            <a:xfrm>
              <a:off x="4390269" y="3268914"/>
              <a:ext cx="517019" cy="517018"/>
            </a:xfrm>
            <a:prstGeom prst="ellipse">
              <a:avLst/>
            </a:prstGeom>
            <a:solidFill>
              <a:schemeClr val="bg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50959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3200" b="0" i="0" u="none" strike="noStrike" kern="1200" cap="none" spc="0" normalizeH="0" baseline="0" noProof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grpSp>
          <p:nvGrpSpPr>
            <p:cNvPr id="174" name="그룹 173">
              <a:extLst>
                <a:ext uri="{FF2B5EF4-FFF2-40B4-BE49-F238E27FC236}">
                  <a16:creationId xmlns:a16="http://schemas.microsoft.com/office/drawing/2014/main" id="{E16581D2-5D75-48A9-8FD8-C6473BFF2A2C}"/>
                </a:ext>
              </a:extLst>
            </p:cNvPr>
            <p:cNvGrpSpPr/>
            <p:nvPr/>
          </p:nvGrpSpPr>
          <p:grpSpPr>
            <a:xfrm>
              <a:off x="4532502" y="3381467"/>
              <a:ext cx="242698" cy="251274"/>
              <a:chOff x="11044193" y="863815"/>
              <a:chExt cx="2290763" cy="2371726"/>
            </a:xfrm>
          </p:grpSpPr>
          <p:sp>
            <p:nvSpPr>
              <p:cNvPr id="175" name="Freeform 5">
                <a:extLst>
                  <a:ext uri="{FF2B5EF4-FFF2-40B4-BE49-F238E27FC236}">
                    <a16:creationId xmlns:a16="http://schemas.microsoft.com/office/drawing/2014/main" id="{BF617D1C-6A33-458C-ABD3-8509950316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8478" y="2195732"/>
                <a:ext cx="2260603" cy="1023933"/>
              </a:xfrm>
              <a:custGeom>
                <a:avLst/>
                <a:gdLst>
                  <a:gd name="T0" fmla="*/ 524 w 1049"/>
                  <a:gd name="T1" fmla="*/ 474 h 474"/>
                  <a:gd name="T2" fmla="*/ 1049 w 1049"/>
                  <a:gd name="T3" fmla="*/ 474 h 474"/>
                  <a:gd name="T4" fmla="*/ 921 w 1049"/>
                  <a:gd name="T5" fmla="*/ 230 h 474"/>
                  <a:gd name="T6" fmla="*/ 745 w 1049"/>
                  <a:gd name="T7" fmla="*/ 160 h 474"/>
                  <a:gd name="T8" fmla="*/ 663 w 1049"/>
                  <a:gd name="T9" fmla="*/ 108 h 474"/>
                  <a:gd name="T10" fmla="*/ 625 w 1049"/>
                  <a:gd name="T11" fmla="*/ 0 h 474"/>
                  <a:gd name="T12" fmla="*/ 524 w 1049"/>
                  <a:gd name="T13" fmla="*/ 10 h 474"/>
                  <a:gd name="T14" fmla="*/ 525 w 1049"/>
                  <a:gd name="T15" fmla="*/ 10 h 474"/>
                  <a:gd name="T16" fmla="*/ 425 w 1049"/>
                  <a:gd name="T17" fmla="*/ 0 h 474"/>
                  <a:gd name="T18" fmla="*/ 386 w 1049"/>
                  <a:gd name="T19" fmla="*/ 108 h 474"/>
                  <a:gd name="T20" fmla="*/ 304 w 1049"/>
                  <a:gd name="T21" fmla="*/ 160 h 474"/>
                  <a:gd name="T22" fmla="*/ 128 w 1049"/>
                  <a:gd name="T23" fmla="*/ 230 h 474"/>
                  <a:gd name="T24" fmla="*/ 0 w 1049"/>
                  <a:gd name="T25" fmla="*/ 474 h 474"/>
                  <a:gd name="T26" fmla="*/ 525 w 1049"/>
                  <a:gd name="T27" fmla="*/ 474 h 474"/>
                  <a:gd name="T28" fmla="*/ 524 w 1049"/>
                  <a:gd name="T29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49" h="474">
                    <a:moveTo>
                      <a:pt x="524" y="474"/>
                    </a:moveTo>
                    <a:cubicBezTo>
                      <a:pt x="1049" y="474"/>
                      <a:pt x="1049" y="474"/>
                      <a:pt x="1049" y="474"/>
                    </a:cubicBezTo>
                    <a:cubicBezTo>
                      <a:pt x="1049" y="474"/>
                      <a:pt x="1043" y="308"/>
                      <a:pt x="921" y="230"/>
                    </a:cubicBezTo>
                    <a:cubicBezTo>
                      <a:pt x="848" y="180"/>
                      <a:pt x="776" y="167"/>
                      <a:pt x="745" y="160"/>
                    </a:cubicBezTo>
                    <a:cubicBezTo>
                      <a:pt x="714" y="153"/>
                      <a:pt x="694" y="152"/>
                      <a:pt x="663" y="108"/>
                    </a:cubicBezTo>
                    <a:cubicBezTo>
                      <a:pt x="636" y="54"/>
                      <a:pt x="625" y="0"/>
                      <a:pt x="625" y="0"/>
                    </a:cubicBezTo>
                    <a:cubicBezTo>
                      <a:pt x="524" y="10"/>
                      <a:pt x="524" y="10"/>
                      <a:pt x="524" y="10"/>
                    </a:cubicBezTo>
                    <a:cubicBezTo>
                      <a:pt x="525" y="10"/>
                      <a:pt x="525" y="10"/>
                      <a:pt x="525" y="10"/>
                    </a:cubicBezTo>
                    <a:cubicBezTo>
                      <a:pt x="425" y="0"/>
                      <a:pt x="425" y="0"/>
                      <a:pt x="425" y="0"/>
                    </a:cubicBezTo>
                    <a:cubicBezTo>
                      <a:pt x="425" y="0"/>
                      <a:pt x="413" y="54"/>
                      <a:pt x="386" y="108"/>
                    </a:cubicBezTo>
                    <a:cubicBezTo>
                      <a:pt x="355" y="152"/>
                      <a:pt x="335" y="153"/>
                      <a:pt x="304" y="160"/>
                    </a:cubicBezTo>
                    <a:cubicBezTo>
                      <a:pt x="273" y="167"/>
                      <a:pt x="201" y="180"/>
                      <a:pt x="128" y="230"/>
                    </a:cubicBezTo>
                    <a:cubicBezTo>
                      <a:pt x="6" y="308"/>
                      <a:pt x="0" y="474"/>
                      <a:pt x="0" y="474"/>
                    </a:cubicBezTo>
                    <a:cubicBezTo>
                      <a:pt x="525" y="474"/>
                      <a:pt x="525" y="474"/>
                      <a:pt x="525" y="474"/>
                    </a:cubicBezTo>
                    <a:lnTo>
                      <a:pt x="524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76" name="Freeform 6">
                <a:extLst>
                  <a:ext uri="{FF2B5EF4-FFF2-40B4-BE49-F238E27FC236}">
                    <a16:creationId xmlns:a16="http://schemas.microsoft.com/office/drawing/2014/main" id="{4F5DFA98-B545-441E-AEBE-E73E23EAF1B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44193" y="2178266"/>
                <a:ext cx="2290763" cy="1057275"/>
              </a:xfrm>
              <a:custGeom>
                <a:avLst/>
                <a:gdLst>
                  <a:gd name="T0" fmla="*/ 1063 w 1063"/>
                  <a:gd name="T1" fmla="*/ 489 h 489"/>
                  <a:gd name="T2" fmla="*/ 0 w 1063"/>
                  <a:gd name="T3" fmla="*/ 489 h 489"/>
                  <a:gd name="T4" fmla="*/ 0 w 1063"/>
                  <a:gd name="T5" fmla="*/ 482 h 489"/>
                  <a:gd name="T6" fmla="*/ 131 w 1063"/>
                  <a:gd name="T7" fmla="*/ 232 h 489"/>
                  <a:gd name="T8" fmla="*/ 304 w 1063"/>
                  <a:gd name="T9" fmla="*/ 162 h 489"/>
                  <a:gd name="T10" fmla="*/ 310 w 1063"/>
                  <a:gd name="T11" fmla="*/ 161 h 489"/>
                  <a:gd name="T12" fmla="*/ 316 w 1063"/>
                  <a:gd name="T13" fmla="*/ 160 h 489"/>
                  <a:gd name="T14" fmla="*/ 387 w 1063"/>
                  <a:gd name="T15" fmla="*/ 112 h 489"/>
                  <a:gd name="T16" fmla="*/ 425 w 1063"/>
                  <a:gd name="T17" fmla="*/ 7 h 489"/>
                  <a:gd name="T18" fmla="*/ 426 w 1063"/>
                  <a:gd name="T19" fmla="*/ 0 h 489"/>
                  <a:gd name="T20" fmla="*/ 532 w 1063"/>
                  <a:gd name="T21" fmla="*/ 11 h 489"/>
                  <a:gd name="T22" fmla="*/ 637 w 1063"/>
                  <a:gd name="T23" fmla="*/ 0 h 489"/>
                  <a:gd name="T24" fmla="*/ 638 w 1063"/>
                  <a:gd name="T25" fmla="*/ 7 h 489"/>
                  <a:gd name="T26" fmla="*/ 676 w 1063"/>
                  <a:gd name="T27" fmla="*/ 112 h 489"/>
                  <a:gd name="T28" fmla="*/ 747 w 1063"/>
                  <a:gd name="T29" fmla="*/ 160 h 489"/>
                  <a:gd name="T30" fmla="*/ 754 w 1063"/>
                  <a:gd name="T31" fmla="*/ 161 h 489"/>
                  <a:gd name="T32" fmla="*/ 759 w 1063"/>
                  <a:gd name="T33" fmla="*/ 162 h 489"/>
                  <a:gd name="T34" fmla="*/ 932 w 1063"/>
                  <a:gd name="T35" fmla="*/ 232 h 489"/>
                  <a:gd name="T36" fmla="*/ 1063 w 1063"/>
                  <a:gd name="T37" fmla="*/ 482 h 489"/>
                  <a:gd name="T38" fmla="*/ 1063 w 1063"/>
                  <a:gd name="T39" fmla="*/ 489 h 489"/>
                  <a:gd name="T40" fmla="*/ 532 w 1063"/>
                  <a:gd name="T41" fmla="*/ 475 h 489"/>
                  <a:gd name="T42" fmla="*/ 1049 w 1063"/>
                  <a:gd name="T43" fmla="*/ 475 h 489"/>
                  <a:gd name="T44" fmla="*/ 924 w 1063"/>
                  <a:gd name="T45" fmla="*/ 244 h 489"/>
                  <a:gd name="T46" fmla="*/ 756 w 1063"/>
                  <a:gd name="T47" fmla="*/ 176 h 489"/>
                  <a:gd name="T48" fmla="*/ 751 w 1063"/>
                  <a:gd name="T49" fmla="*/ 175 h 489"/>
                  <a:gd name="T50" fmla="*/ 744 w 1063"/>
                  <a:gd name="T51" fmla="*/ 174 h 489"/>
                  <a:gd name="T52" fmla="*/ 664 w 1063"/>
                  <a:gd name="T53" fmla="*/ 120 h 489"/>
                  <a:gd name="T54" fmla="*/ 664 w 1063"/>
                  <a:gd name="T55" fmla="*/ 119 h 489"/>
                  <a:gd name="T56" fmla="*/ 626 w 1063"/>
                  <a:gd name="T57" fmla="*/ 16 h 489"/>
                  <a:gd name="T58" fmla="*/ 531 w 1063"/>
                  <a:gd name="T59" fmla="*/ 25 h 489"/>
                  <a:gd name="T60" fmla="*/ 531 w 1063"/>
                  <a:gd name="T61" fmla="*/ 25 h 489"/>
                  <a:gd name="T62" fmla="*/ 437 w 1063"/>
                  <a:gd name="T63" fmla="*/ 16 h 489"/>
                  <a:gd name="T64" fmla="*/ 400 w 1063"/>
                  <a:gd name="T65" fmla="*/ 119 h 489"/>
                  <a:gd name="T66" fmla="*/ 399 w 1063"/>
                  <a:gd name="T67" fmla="*/ 120 h 489"/>
                  <a:gd name="T68" fmla="*/ 319 w 1063"/>
                  <a:gd name="T69" fmla="*/ 174 h 489"/>
                  <a:gd name="T70" fmla="*/ 313 w 1063"/>
                  <a:gd name="T71" fmla="*/ 175 h 489"/>
                  <a:gd name="T72" fmla="*/ 307 w 1063"/>
                  <a:gd name="T73" fmla="*/ 176 h 489"/>
                  <a:gd name="T74" fmla="*/ 139 w 1063"/>
                  <a:gd name="T75" fmla="*/ 244 h 489"/>
                  <a:gd name="T76" fmla="*/ 14 w 1063"/>
                  <a:gd name="T77" fmla="*/ 475 h 489"/>
                  <a:gd name="T78" fmla="*/ 532 w 1063"/>
                  <a:gd name="T79" fmla="*/ 475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3" h="489">
                    <a:moveTo>
                      <a:pt x="1063" y="489"/>
                    </a:move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82"/>
                      <a:pt x="0" y="482"/>
                      <a:pt x="0" y="482"/>
                    </a:cubicBezTo>
                    <a:cubicBezTo>
                      <a:pt x="0" y="475"/>
                      <a:pt x="7" y="311"/>
                      <a:pt x="131" y="232"/>
                    </a:cubicBezTo>
                    <a:cubicBezTo>
                      <a:pt x="201" y="184"/>
                      <a:pt x="271" y="169"/>
                      <a:pt x="304" y="162"/>
                    </a:cubicBezTo>
                    <a:cubicBezTo>
                      <a:pt x="310" y="161"/>
                      <a:pt x="310" y="161"/>
                      <a:pt x="310" y="161"/>
                    </a:cubicBezTo>
                    <a:cubicBezTo>
                      <a:pt x="312" y="161"/>
                      <a:pt x="314" y="160"/>
                      <a:pt x="316" y="160"/>
                    </a:cubicBezTo>
                    <a:cubicBezTo>
                      <a:pt x="342" y="154"/>
                      <a:pt x="360" y="151"/>
                      <a:pt x="387" y="112"/>
                    </a:cubicBezTo>
                    <a:cubicBezTo>
                      <a:pt x="413" y="60"/>
                      <a:pt x="425" y="7"/>
                      <a:pt x="425" y="7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532" y="11"/>
                      <a:pt x="532" y="11"/>
                      <a:pt x="532" y="11"/>
                    </a:cubicBezTo>
                    <a:cubicBezTo>
                      <a:pt x="637" y="0"/>
                      <a:pt x="637" y="0"/>
                      <a:pt x="637" y="0"/>
                    </a:cubicBezTo>
                    <a:cubicBezTo>
                      <a:pt x="638" y="7"/>
                      <a:pt x="638" y="7"/>
                      <a:pt x="638" y="7"/>
                    </a:cubicBezTo>
                    <a:cubicBezTo>
                      <a:pt x="639" y="7"/>
                      <a:pt x="650" y="60"/>
                      <a:pt x="676" y="112"/>
                    </a:cubicBezTo>
                    <a:cubicBezTo>
                      <a:pt x="704" y="151"/>
                      <a:pt x="721" y="154"/>
                      <a:pt x="747" y="160"/>
                    </a:cubicBezTo>
                    <a:cubicBezTo>
                      <a:pt x="749" y="160"/>
                      <a:pt x="751" y="161"/>
                      <a:pt x="754" y="161"/>
                    </a:cubicBezTo>
                    <a:cubicBezTo>
                      <a:pt x="759" y="162"/>
                      <a:pt x="759" y="162"/>
                      <a:pt x="759" y="162"/>
                    </a:cubicBezTo>
                    <a:cubicBezTo>
                      <a:pt x="792" y="169"/>
                      <a:pt x="862" y="184"/>
                      <a:pt x="932" y="232"/>
                    </a:cubicBezTo>
                    <a:cubicBezTo>
                      <a:pt x="1056" y="311"/>
                      <a:pt x="1063" y="475"/>
                      <a:pt x="1063" y="482"/>
                    </a:cubicBezTo>
                    <a:lnTo>
                      <a:pt x="1063" y="489"/>
                    </a:lnTo>
                    <a:close/>
                    <a:moveTo>
                      <a:pt x="532" y="475"/>
                    </a:moveTo>
                    <a:cubicBezTo>
                      <a:pt x="1049" y="475"/>
                      <a:pt x="1049" y="475"/>
                      <a:pt x="1049" y="475"/>
                    </a:cubicBezTo>
                    <a:cubicBezTo>
                      <a:pt x="1046" y="442"/>
                      <a:pt x="1028" y="310"/>
                      <a:pt x="924" y="244"/>
                    </a:cubicBezTo>
                    <a:cubicBezTo>
                      <a:pt x="856" y="197"/>
                      <a:pt x="788" y="183"/>
                      <a:pt x="756" y="176"/>
                    </a:cubicBezTo>
                    <a:cubicBezTo>
                      <a:pt x="751" y="175"/>
                      <a:pt x="751" y="175"/>
                      <a:pt x="751" y="175"/>
                    </a:cubicBezTo>
                    <a:cubicBezTo>
                      <a:pt x="748" y="174"/>
                      <a:pt x="746" y="174"/>
                      <a:pt x="744" y="174"/>
                    </a:cubicBezTo>
                    <a:cubicBezTo>
                      <a:pt x="717" y="168"/>
                      <a:pt x="695" y="163"/>
                      <a:pt x="664" y="120"/>
                    </a:cubicBezTo>
                    <a:cubicBezTo>
                      <a:pt x="664" y="119"/>
                      <a:pt x="664" y="119"/>
                      <a:pt x="664" y="119"/>
                    </a:cubicBezTo>
                    <a:cubicBezTo>
                      <a:pt x="642" y="75"/>
                      <a:pt x="630" y="31"/>
                      <a:pt x="626" y="16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437" y="16"/>
                      <a:pt x="437" y="16"/>
                      <a:pt x="437" y="16"/>
                    </a:cubicBezTo>
                    <a:cubicBezTo>
                      <a:pt x="433" y="31"/>
                      <a:pt x="421" y="75"/>
                      <a:pt x="400" y="119"/>
                    </a:cubicBezTo>
                    <a:cubicBezTo>
                      <a:pt x="399" y="120"/>
                      <a:pt x="399" y="120"/>
                      <a:pt x="399" y="120"/>
                    </a:cubicBezTo>
                    <a:cubicBezTo>
                      <a:pt x="368" y="163"/>
                      <a:pt x="346" y="168"/>
                      <a:pt x="319" y="174"/>
                    </a:cubicBezTo>
                    <a:cubicBezTo>
                      <a:pt x="317" y="174"/>
                      <a:pt x="315" y="174"/>
                      <a:pt x="313" y="175"/>
                    </a:cubicBezTo>
                    <a:cubicBezTo>
                      <a:pt x="307" y="176"/>
                      <a:pt x="307" y="176"/>
                      <a:pt x="307" y="176"/>
                    </a:cubicBezTo>
                    <a:cubicBezTo>
                      <a:pt x="275" y="183"/>
                      <a:pt x="207" y="197"/>
                      <a:pt x="139" y="244"/>
                    </a:cubicBezTo>
                    <a:cubicBezTo>
                      <a:pt x="35" y="310"/>
                      <a:pt x="17" y="442"/>
                      <a:pt x="14" y="475"/>
                    </a:cubicBezTo>
                    <a:lnTo>
                      <a:pt x="532" y="475"/>
                    </a:lnTo>
                    <a:close/>
                  </a:path>
                </a:pathLst>
              </a:custGeom>
              <a:solidFill>
                <a:srgbClr val="231F2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77" name="Freeform 7">
                <a:extLst>
                  <a:ext uri="{FF2B5EF4-FFF2-40B4-BE49-F238E27FC236}">
                    <a16:creationId xmlns:a16="http://schemas.microsoft.com/office/drawing/2014/main" id="{F50AD3CB-1224-4EAB-9311-A637AB6266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8478" y="2195732"/>
                <a:ext cx="2260603" cy="1023933"/>
              </a:xfrm>
              <a:custGeom>
                <a:avLst/>
                <a:gdLst>
                  <a:gd name="T0" fmla="*/ 524 w 1049"/>
                  <a:gd name="T1" fmla="*/ 474 h 474"/>
                  <a:gd name="T2" fmla="*/ 1049 w 1049"/>
                  <a:gd name="T3" fmla="*/ 474 h 474"/>
                  <a:gd name="T4" fmla="*/ 921 w 1049"/>
                  <a:gd name="T5" fmla="*/ 230 h 474"/>
                  <a:gd name="T6" fmla="*/ 745 w 1049"/>
                  <a:gd name="T7" fmla="*/ 160 h 474"/>
                  <a:gd name="T8" fmla="*/ 663 w 1049"/>
                  <a:gd name="T9" fmla="*/ 108 h 474"/>
                  <a:gd name="T10" fmla="*/ 625 w 1049"/>
                  <a:gd name="T11" fmla="*/ 0 h 474"/>
                  <a:gd name="T12" fmla="*/ 524 w 1049"/>
                  <a:gd name="T13" fmla="*/ 10 h 474"/>
                  <a:gd name="T14" fmla="*/ 525 w 1049"/>
                  <a:gd name="T15" fmla="*/ 10 h 474"/>
                  <a:gd name="T16" fmla="*/ 425 w 1049"/>
                  <a:gd name="T17" fmla="*/ 0 h 474"/>
                  <a:gd name="T18" fmla="*/ 386 w 1049"/>
                  <a:gd name="T19" fmla="*/ 108 h 474"/>
                  <a:gd name="T20" fmla="*/ 304 w 1049"/>
                  <a:gd name="T21" fmla="*/ 160 h 474"/>
                  <a:gd name="T22" fmla="*/ 128 w 1049"/>
                  <a:gd name="T23" fmla="*/ 230 h 474"/>
                  <a:gd name="T24" fmla="*/ 0 w 1049"/>
                  <a:gd name="T25" fmla="*/ 474 h 474"/>
                  <a:gd name="T26" fmla="*/ 525 w 1049"/>
                  <a:gd name="T27" fmla="*/ 474 h 474"/>
                  <a:gd name="T28" fmla="*/ 524 w 1049"/>
                  <a:gd name="T29" fmla="*/ 474 h 4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049" h="474">
                    <a:moveTo>
                      <a:pt x="524" y="474"/>
                    </a:moveTo>
                    <a:cubicBezTo>
                      <a:pt x="1049" y="474"/>
                      <a:pt x="1049" y="474"/>
                      <a:pt x="1049" y="474"/>
                    </a:cubicBezTo>
                    <a:cubicBezTo>
                      <a:pt x="1049" y="474"/>
                      <a:pt x="1043" y="308"/>
                      <a:pt x="921" y="230"/>
                    </a:cubicBezTo>
                    <a:cubicBezTo>
                      <a:pt x="848" y="180"/>
                      <a:pt x="776" y="167"/>
                      <a:pt x="745" y="160"/>
                    </a:cubicBezTo>
                    <a:cubicBezTo>
                      <a:pt x="714" y="153"/>
                      <a:pt x="694" y="152"/>
                      <a:pt x="663" y="108"/>
                    </a:cubicBezTo>
                    <a:cubicBezTo>
                      <a:pt x="636" y="54"/>
                      <a:pt x="625" y="0"/>
                      <a:pt x="625" y="0"/>
                    </a:cubicBezTo>
                    <a:cubicBezTo>
                      <a:pt x="524" y="10"/>
                      <a:pt x="524" y="10"/>
                      <a:pt x="524" y="10"/>
                    </a:cubicBezTo>
                    <a:cubicBezTo>
                      <a:pt x="525" y="10"/>
                      <a:pt x="525" y="10"/>
                      <a:pt x="525" y="10"/>
                    </a:cubicBezTo>
                    <a:cubicBezTo>
                      <a:pt x="425" y="0"/>
                      <a:pt x="425" y="0"/>
                      <a:pt x="425" y="0"/>
                    </a:cubicBezTo>
                    <a:cubicBezTo>
                      <a:pt x="425" y="0"/>
                      <a:pt x="413" y="54"/>
                      <a:pt x="386" y="108"/>
                    </a:cubicBezTo>
                    <a:cubicBezTo>
                      <a:pt x="355" y="152"/>
                      <a:pt x="335" y="153"/>
                      <a:pt x="304" y="160"/>
                    </a:cubicBezTo>
                    <a:cubicBezTo>
                      <a:pt x="273" y="167"/>
                      <a:pt x="201" y="180"/>
                      <a:pt x="128" y="230"/>
                    </a:cubicBezTo>
                    <a:cubicBezTo>
                      <a:pt x="6" y="308"/>
                      <a:pt x="0" y="474"/>
                      <a:pt x="0" y="474"/>
                    </a:cubicBezTo>
                    <a:cubicBezTo>
                      <a:pt x="525" y="474"/>
                      <a:pt x="525" y="474"/>
                      <a:pt x="525" y="474"/>
                    </a:cubicBezTo>
                    <a:lnTo>
                      <a:pt x="524" y="47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78" name="Freeform 8">
                <a:extLst>
                  <a:ext uri="{FF2B5EF4-FFF2-40B4-BE49-F238E27FC236}">
                    <a16:creationId xmlns:a16="http://schemas.microsoft.com/office/drawing/2014/main" id="{12C98A18-4F7C-4447-9917-9371A3769E5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044193" y="2178266"/>
                <a:ext cx="2290763" cy="1057275"/>
              </a:xfrm>
              <a:custGeom>
                <a:avLst/>
                <a:gdLst>
                  <a:gd name="T0" fmla="*/ 1063 w 1063"/>
                  <a:gd name="T1" fmla="*/ 489 h 489"/>
                  <a:gd name="T2" fmla="*/ 0 w 1063"/>
                  <a:gd name="T3" fmla="*/ 489 h 489"/>
                  <a:gd name="T4" fmla="*/ 0 w 1063"/>
                  <a:gd name="T5" fmla="*/ 482 h 489"/>
                  <a:gd name="T6" fmla="*/ 131 w 1063"/>
                  <a:gd name="T7" fmla="*/ 232 h 489"/>
                  <a:gd name="T8" fmla="*/ 304 w 1063"/>
                  <a:gd name="T9" fmla="*/ 162 h 489"/>
                  <a:gd name="T10" fmla="*/ 310 w 1063"/>
                  <a:gd name="T11" fmla="*/ 161 h 489"/>
                  <a:gd name="T12" fmla="*/ 316 w 1063"/>
                  <a:gd name="T13" fmla="*/ 160 h 489"/>
                  <a:gd name="T14" fmla="*/ 387 w 1063"/>
                  <a:gd name="T15" fmla="*/ 112 h 489"/>
                  <a:gd name="T16" fmla="*/ 425 w 1063"/>
                  <a:gd name="T17" fmla="*/ 7 h 489"/>
                  <a:gd name="T18" fmla="*/ 426 w 1063"/>
                  <a:gd name="T19" fmla="*/ 0 h 489"/>
                  <a:gd name="T20" fmla="*/ 532 w 1063"/>
                  <a:gd name="T21" fmla="*/ 11 h 489"/>
                  <a:gd name="T22" fmla="*/ 637 w 1063"/>
                  <a:gd name="T23" fmla="*/ 0 h 489"/>
                  <a:gd name="T24" fmla="*/ 638 w 1063"/>
                  <a:gd name="T25" fmla="*/ 7 h 489"/>
                  <a:gd name="T26" fmla="*/ 676 w 1063"/>
                  <a:gd name="T27" fmla="*/ 112 h 489"/>
                  <a:gd name="T28" fmla="*/ 747 w 1063"/>
                  <a:gd name="T29" fmla="*/ 160 h 489"/>
                  <a:gd name="T30" fmla="*/ 754 w 1063"/>
                  <a:gd name="T31" fmla="*/ 161 h 489"/>
                  <a:gd name="T32" fmla="*/ 759 w 1063"/>
                  <a:gd name="T33" fmla="*/ 162 h 489"/>
                  <a:gd name="T34" fmla="*/ 932 w 1063"/>
                  <a:gd name="T35" fmla="*/ 232 h 489"/>
                  <a:gd name="T36" fmla="*/ 1063 w 1063"/>
                  <a:gd name="T37" fmla="*/ 482 h 489"/>
                  <a:gd name="T38" fmla="*/ 1063 w 1063"/>
                  <a:gd name="T39" fmla="*/ 489 h 489"/>
                  <a:gd name="T40" fmla="*/ 532 w 1063"/>
                  <a:gd name="T41" fmla="*/ 475 h 489"/>
                  <a:gd name="T42" fmla="*/ 1049 w 1063"/>
                  <a:gd name="T43" fmla="*/ 475 h 489"/>
                  <a:gd name="T44" fmla="*/ 924 w 1063"/>
                  <a:gd name="T45" fmla="*/ 244 h 489"/>
                  <a:gd name="T46" fmla="*/ 756 w 1063"/>
                  <a:gd name="T47" fmla="*/ 176 h 489"/>
                  <a:gd name="T48" fmla="*/ 751 w 1063"/>
                  <a:gd name="T49" fmla="*/ 175 h 489"/>
                  <a:gd name="T50" fmla="*/ 744 w 1063"/>
                  <a:gd name="T51" fmla="*/ 174 h 489"/>
                  <a:gd name="T52" fmla="*/ 664 w 1063"/>
                  <a:gd name="T53" fmla="*/ 120 h 489"/>
                  <a:gd name="T54" fmla="*/ 664 w 1063"/>
                  <a:gd name="T55" fmla="*/ 119 h 489"/>
                  <a:gd name="T56" fmla="*/ 626 w 1063"/>
                  <a:gd name="T57" fmla="*/ 16 h 489"/>
                  <a:gd name="T58" fmla="*/ 531 w 1063"/>
                  <a:gd name="T59" fmla="*/ 25 h 489"/>
                  <a:gd name="T60" fmla="*/ 531 w 1063"/>
                  <a:gd name="T61" fmla="*/ 25 h 489"/>
                  <a:gd name="T62" fmla="*/ 437 w 1063"/>
                  <a:gd name="T63" fmla="*/ 16 h 489"/>
                  <a:gd name="T64" fmla="*/ 400 w 1063"/>
                  <a:gd name="T65" fmla="*/ 119 h 489"/>
                  <a:gd name="T66" fmla="*/ 399 w 1063"/>
                  <a:gd name="T67" fmla="*/ 120 h 489"/>
                  <a:gd name="T68" fmla="*/ 319 w 1063"/>
                  <a:gd name="T69" fmla="*/ 174 h 489"/>
                  <a:gd name="T70" fmla="*/ 313 w 1063"/>
                  <a:gd name="T71" fmla="*/ 175 h 489"/>
                  <a:gd name="T72" fmla="*/ 307 w 1063"/>
                  <a:gd name="T73" fmla="*/ 176 h 489"/>
                  <a:gd name="T74" fmla="*/ 139 w 1063"/>
                  <a:gd name="T75" fmla="*/ 244 h 489"/>
                  <a:gd name="T76" fmla="*/ 14 w 1063"/>
                  <a:gd name="T77" fmla="*/ 475 h 489"/>
                  <a:gd name="T78" fmla="*/ 532 w 1063"/>
                  <a:gd name="T79" fmla="*/ 475 h 4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1063" h="489">
                    <a:moveTo>
                      <a:pt x="1063" y="489"/>
                    </a:moveTo>
                    <a:cubicBezTo>
                      <a:pt x="0" y="489"/>
                      <a:pt x="0" y="489"/>
                      <a:pt x="0" y="489"/>
                    </a:cubicBezTo>
                    <a:cubicBezTo>
                      <a:pt x="0" y="482"/>
                      <a:pt x="0" y="482"/>
                      <a:pt x="0" y="482"/>
                    </a:cubicBezTo>
                    <a:cubicBezTo>
                      <a:pt x="0" y="475"/>
                      <a:pt x="7" y="311"/>
                      <a:pt x="131" y="232"/>
                    </a:cubicBezTo>
                    <a:cubicBezTo>
                      <a:pt x="201" y="184"/>
                      <a:pt x="271" y="169"/>
                      <a:pt x="304" y="162"/>
                    </a:cubicBezTo>
                    <a:cubicBezTo>
                      <a:pt x="310" y="161"/>
                      <a:pt x="310" y="161"/>
                      <a:pt x="310" y="161"/>
                    </a:cubicBezTo>
                    <a:cubicBezTo>
                      <a:pt x="312" y="161"/>
                      <a:pt x="314" y="160"/>
                      <a:pt x="316" y="160"/>
                    </a:cubicBezTo>
                    <a:cubicBezTo>
                      <a:pt x="342" y="154"/>
                      <a:pt x="360" y="151"/>
                      <a:pt x="387" y="112"/>
                    </a:cubicBezTo>
                    <a:cubicBezTo>
                      <a:pt x="413" y="60"/>
                      <a:pt x="425" y="7"/>
                      <a:pt x="425" y="7"/>
                    </a:cubicBezTo>
                    <a:cubicBezTo>
                      <a:pt x="426" y="0"/>
                      <a:pt x="426" y="0"/>
                      <a:pt x="426" y="0"/>
                    </a:cubicBezTo>
                    <a:cubicBezTo>
                      <a:pt x="532" y="11"/>
                      <a:pt x="532" y="11"/>
                      <a:pt x="532" y="11"/>
                    </a:cubicBezTo>
                    <a:cubicBezTo>
                      <a:pt x="637" y="0"/>
                      <a:pt x="637" y="0"/>
                      <a:pt x="637" y="0"/>
                    </a:cubicBezTo>
                    <a:cubicBezTo>
                      <a:pt x="638" y="7"/>
                      <a:pt x="638" y="7"/>
                      <a:pt x="638" y="7"/>
                    </a:cubicBezTo>
                    <a:cubicBezTo>
                      <a:pt x="639" y="7"/>
                      <a:pt x="650" y="60"/>
                      <a:pt x="676" y="112"/>
                    </a:cubicBezTo>
                    <a:cubicBezTo>
                      <a:pt x="704" y="151"/>
                      <a:pt x="721" y="154"/>
                      <a:pt x="747" y="160"/>
                    </a:cubicBezTo>
                    <a:cubicBezTo>
                      <a:pt x="749" y="160"/>
                      <a:pt x="751" y="161"/>
                      <a:pt x="754" y="161"/>
                    </a:cubicBezTo>
                    <a:cubicBezTo>
                      <a:pt x="759" y="162"/>
                      <a:pt x="759" y="162"/>
                      <a:pt x="759" y="162"/>
                    </a:cubicBezTo>
                    <a:cubicBezTo>
                      <a:pt x="792" y="169"/>
                      <a:pt x="862" y="184"/>
                      <a:pt x="932" y="232"/>
                    </a:cubicBezTo>
                    <a:cubicBezTo>
                      <a:pt x="1056" y="311"/>
                      <a:pt x="1063" y="475"/>
                      <a:pt x="1063" y="482"/>
                    </a:cubicBezTo>
                    <a:lnTo>
                      <a:pt x="1063" y="489"/>
                    </a:lnTo>
                    <a:close/>
                    <a:moveTo>
                      <a:pt x="532" y="475"/>
                    </a:moveTo>
                    <a:cubicBezTo>
                      <a:pt x="1049" y="475"/>
                      <a:pt x="1049" y="475"/>
                      <a:pt x="1049" y="475"/>
                    </a:cubicBezTo>
                    <a:cubicBezTo>
                      <a:pt x="1046" y="442"/>
                      <a:pt x="1028" y="310"/>
                      <a:pt x="924" y="244"/>
                    </a:cubicBezTo>
                    <a:cubicBezTo>
                      <a:pt x="856" y="197"/>
                      <a:pt x="788" y="183"/>
                      <a:pt x="756" y="176"/>
                    </a:cubicBezTo>
                    <a:cubicBezTo>
                      <a:pt x="751" y="175"/>
                      <a:pt x="751" y="175"/>
                      <a:pt x="751" y="175"/>
                    </a:cubicBezTo>
                    <a:cubicBezTo>
                      <a:pt x="748" y="174"/>
                      <a:pt x="746" y="174"/>
                      <a:pt x="744" y="174"/>
                    </a:cubicBezTo>
                    <a:cubicBezTo>
                      <a:pt x="717" y="168"/>
                      <a:pt x="695" y="163"/>
                      <a:pt x="664" y="120"/>
                    </a:cubicBezTo>
                    <a:cubicBezTo>
                      <a:pt x="664" y="119"/>
                      <a:pt x="664" y="119"/>
                      <a:pt x="664" y="119"/>
                    </a:cubicBezTo>
                    <a:cubicBezTo>
                      <a:pt x="642" y="75"/>
                      <a:pt x="630" y="31"/>
                      <a:pt x="626" y="16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531" y="25"/>
                      <a:pt x="531" y="25"/>
                      <a:pt x="531" y="25"/>
                    </a:cubicBezTo>
                    <a:cubicBezTo>
                      <a:pt x="437" y="16"/>
                      <a:pt x="437" y="16"/>
                      <a:pt x="437" y="16"/>
                    </a:cubicBezTo>
                    <a:cubicBezTo>
                      <a:pt x="433" y="31"/>
                      <a:pt x="421" y="75"/>
                      <a:pt x="400" y="119"/>
                    </a:cubicBezTo>
                    <a:cubicBezTo>
                      <a:pt x="399" y="120"/>
                      <a:pt x="399" y="120"/>
                      <a:pt x="399" y="120"/>
                    </a:cubicBezTo>
                    <a:cubicBezTo>
                      <a:pt x="368" y="163"/>
                      <a:pt x="346" y="168"/>
                      <a:pt x="319" y="174"/>
                    </a:cubicBezTo>
                    <a:cubicBezTo>
                      <a:pt x="317" y="174"/>
                      <a:pt x="315" y="174"/>
                      <a:pt x="313" y="175"/>
                    </a:cubicBezTo>
                    <a:cubicBezTo>
                      <a:pt x="307" y="176"/>
                      <a:pt x="307" y="176"/>
                      <a:pt x="307" y="176"/>
                    </a:cubicBezTo>
                    <a:cubicBezTo>
                      <a:pt x="275" y="183"/>
                      <a:pt x="207" y="197"/>
                      <a:pt x="139" y="244"/>
                    </a:cubicBezTo>
                    <a:cubicBezTo>
                      <a:pt x="35" y="310"/>
                      <a:pt x="17" y="442"/>
                      <a:pt x="14" y="475"/>
                    </a:cubicBezTo>
                    <a:lnTo>
                      <a:pt x="532" y="475"/>
                    </a:lnTo>
                    <a:close/>
                  </a:path>
                </a:pathLst>
              </a:custGeom>
              <a:solidFill>
                <a:srgbClr val="333D4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79" name="Freeform 9">
                <a:extLst>
                  <a:ext uri="{FF2B5EF4-FFF2-40B4-BE49-F238E27FC236}">
                    <a16:creationId xmlns:a16="http://schemas.microsoft.com/office/drawing/2014/main" id="{D21D4C88-2ED1-4BF3-8BBD-EA86261C9C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93464" y="1006693"/>
                <a:ext cx="1187450" cy="1355725"/>
              </a:xfrm>
              <a:custGeom>
                <a:avLst/>
                <a:gdLst>
                  <a:gd name="T0" fmla="*/ 514 w 551"/>
                  <a:gd name="T1" fmla="*/ 299 h 627"/>
                  <a:gd name="T2" fmla="*/ 498 w 551"/>
                  <a:gd name="T3" fmla="*/ 296 h 627"/>
                  <a:gd name="T4" fmla="*/ 498 w 551"/>
                  <a:gd name="T5" fmla="*/ 152 h 627"/>
                  <a:gd name="T6" fmla="*/ 352 w 551"/>
                  <a:gd name="T7" fmla="*/ 0 h 627"/>
                  <a:gd name="T8" fmla="*/ 277 w 551"/>
                  <a:gd name="T9" fmla="*/ 6 h 627"/>
                  <a:gd name="T10" fmla="*/ 201 w 551"/>
                  <a:gd name="T11" fmla="*/ 0 h 627"/>
                  <a:gd name="T12" fmla="*/ 56 w 551"/>
                  <a:gd name="T13" fmla="*/ 152 h 627"/>
                  <a:gd name="T14" fmla="*/ 56 w 551"/>
                  <a:gd name="T15" fmla="*/ 296 h 627"/>
                  <a:gd name="T16" fmla="*/ 40 w 551"/>
                  <a:gd name="T17" fmla="*/ 299 h 627"/>
                  <a:gd name="T18" fmla="*/ 8 w 551"/>
                  <a:gd name="T19" fmla="*/ 357 h 627"/>
                  <a:gd name="T20" fmla="*/ 75 w 551"/>
                  <a:gd name="T21" fmla="*/ 445 h 627"/>
                  <a:gd name="T22" fmla="*/ 115 w 551"/>
                  <a:gd name="T23" fmla="*/ 541 h 627"/>
                  <a:gd name="T24" fmla="*/ 276 w 551"/>
                  <a:gd name="T25" fmla="*/ 627 h 627"/>
                  <a:gd name="T26" fmla="*/ 277 w 551"/>
                  <a:gd name="T27" fmla="*/ 627 h 627"/>
                  <a:gd name="T28" fmla="*/ 278 w 551"/>
                  <a:gd name="T29" fmla="*/ 627 h 627"/>
                  <a:gd name="T30" fmla="*/ 439 w 551"/>
                  <a:gd name="T31" fmla="*/ 541 h 627"/>
                  <a:gd name="T32" fmla="*/ 478 w 551"/>
                  <a:gd name="T33" fmla="*/ 445 h 627"/>
                  <a:gd name="T34" fmla="*/ 546 w 551"/>
                  <a:gd name="T35" fmla="*/ 357 h 627"/>
                  <a:gd name="T36" fmla="*/ 514 w 551"/>
                  <a:gd name="T37" fmla="*/ 299 h 6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51" h="627">
                    <a:moveTo>
                      <a:pt x="514" y="299"/>
                    </a:moveTo>
                    <a:cubicBezTo>
                      <a:pt x="498" y="296"/>
                      <a:pt x="498" y="296"/>
                      <a:pt x="498" y="296"/>
                    </a:cubicBezTo>
                    <a:cubicBezTo>
                      <a:pt x="498" y="152"/>
                      <a:pt x="498" y="152"/>
                      <a:pt x="498" y="152"/>
                    </a:cubicBezTo>
                    <a:cubicBezTo>
                      <a:pt x="352" y="0"/>
                      <a:pt x="352" y="0"/>
                      <a:pt x="352" y="0"/>
                    </a:cubicBezTo>
                    <a:cubicBezTo>
                      <a:pt x="277" y="6"/>
                      <a:pt x="277" y="6"/>
                      <a:pt x="277" y="6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56" y="152"/>
                      <a:pt x="56" y="152"/>
                      <a:pt x="56" y="152"/>
                    </a:cubicBezTo>
                    <a:cubicBezTo>
                      <a:pt x="56" y="296"/>
                      <a:pt x="56" y="296"/>
                      <a:pt x="56" y="296"/>
                    </a:cubicBezTo>
                    <a:cubicBezTo>
                      <a:pt x="40" y="299"/>
                      <a:pt x="40" y="299"/>
                      <a:pt x="40" y="299"/>
                    </a:cubicBezTo>
                    <a:cubicBezTo>
                      <a:pt x="40" y="299"/>
                      <a:pt x="0" y="294"/>
                      <a:pt x="8" y="357"/>
                    </a:cubicBezTo>
                    <a:cubicBezTo>
                      <a:pt x="16" y="398"/>
                      <a:pt x="75" y="445"/>
                      <a:pt x="75" y="445"/>
                    </a:cubicBezTo>
                    <a:cubicBezTo>
                      <a:pt x="76" y="495"/>
                      <a:pt x="115" y="541"/>
                      <a:pt x="115" y="541"/>
                    </a:cubicBezTo>
                    <a:cubicBezTo>
                      <a:pt x="169" y="616"/>
                      <a:pt x="260" y="626"/>
                      <a:pt x="276" y="627"/>
                    </a:cubicBezTo>
                    <a:cubicBezTo>
                      <a:pt x="277" y="627"/>
                      <a:pt x="277" y="627"/>
                      <a:pt x="277" y="627"/>
                    </a:cubicBezTo>
                    <a:cubicBezTo>
                      <a:pt x="278" y="627"/>
                      <a:pt x="278" y="627"/>
                      <a:pt x="278" y="627"/>
                    </a:cubicBezTo>
                    <a:cubicBezTo>
                      <a:pt x="294" y="626"/>
                      <a:pt x="385" y="616"/>
                      <a:pt x="439" y="541"/>
                    </a:cubicBezTo>
                    <a:cubicBezTo>
                      <a:pt x="439" y="541"/>
                      <a:pt x="479" y="486"/>
                      <a:pt x="478" y="445"/>
                    </a:cubicBezTo>
                    <a:cubicBezTo>
                      <a:pt x="530" y="404"/>
                      <a:pt x="543" y="370"/>
                      <a:pt x="546" y="357"/>
                    </a:cubicBezTo>
                    <a:cubicBezTo>
                      <a:pt x="551" y="294"/>
                      <a:pt x="514" y="299"/>
                      <a:pt x="514" y="299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80" name="Freeform 10">
                <a:extLst>
                  <a:ext uri="{FF2B5EF4-FFF2-40B4-BE49-F238E27FC236}">
                    <a16:creationId xmlns:a16="http://schemas.microsoft.com/office/drawing/2014/main" id="{88A3E388-754F-49CD-A9D9-8464AC255C3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1588702" y="990818"/>
                <a:ext cx="1200155" cy="1385885"/>
              </a:xfrm>
              <a:custGeom>
                <a:avLst/>
                <a:gdLst>
                  <a:gd name="T0" fmla="*/ 279 w 557"/>
                  <a:gd name="T1" fmla="*/ 641 h 641"/>
                  <a:gd name="T2" fmla="*/ 277 w 557"/>
                  <a:gd name="T3" fmla="*/ 641 h 641"/>
                  <a:gd name="T4" fmla="*/ 111 w 557"/>
                  <a:gd name="T5" fmla="*/ 552 h 641"/>
                  <a:gd name="T6" fmla="*/ 70 w 557"/>
                  <a:gd name="T7" fmla="*/ 456 h 641"/>
                  <a:gd name="T8" fmla="*/ 3 w 557"/>
                  <a:gd name="T9" fmla="*/ 365 h 641"/>
                  <a:gd name="T10" fmla="*/ 14 w 557"/>
                  <a:gd name="T11" fmla="*/ 311 h 641"/>
                  <a:gd name="T12" fmla="*/ 40 w 557"/>
                  <a:gd name="T13" fmla="*/ 299 h 641"/>
                  <a:gd name="T14" fmla="*/ 41 w 557"/>
                  <a:gd name="T15" fmla="*/ 299 h 641"/>
                  <a:gd name="T16" fmla="*/ 51 w 557"/>
                  <a:gd name="T17" fmla="*/ 297 h 641"/>
                  <a:gd name="T18" fmla="*/ 51 w 557"/>
                  <a:gd name="T19" fmla="*/ 156 h 641"/>
                  <a:gd name="T20" fmla="*/ 201 w 557"/>
                  <a:gd name="T21" fmla="*/ 0 h 641"/>
                  <a:gd name="T22" fmla="*/ 279 w 557"/>
                  <a:gd name="T23" fmla="*/ 6 h 641"/>
                  <a:gd name="T24" fmla="*/ 357 w 557"/>
                  <a:gd name="T25" fmla="*/ 0 h 641"/>
                  <a:gd name="T26" fmla="*/ 507 w 557"/>
                  <a:gd name="T27" fmla="*/ 156 h 641"/>
                  <a:gd name="T28" fmla="*/ 507 w 557"/>
                  <a:gd name="T29" fmla="*/ 297 h 641"/>
                  <a:gd name="T30" fmla="*/ 516 w 557"/>
                  <a:gd name="T31" fmla="*/ 299 h 641"/>
                  <a:gd name="T32" fmla="*/ 518 w 557"/>
                  <a:gd name="T33" fmla="*/ 299 h 641"/>
                  <a:gd name="T34" fmla="*/ 542 w 557"/>
                  <a:gd name="T35" fmla="*/ 310 h 641"/>
                  <a:gd name="T36" fmla="*/ 555 w 557"/>
                  <a:gd name="T37" fmla="*/ 365 h 641"/>
                  <a:gd name="T38" fmla="*/ 554 w 557"/>
                  <a:gd name="T39" fmla="*/ 365 h 641"/>
                  <a:gd name="T40" fmla="*/ 487 w 557"/>
                  <a:gd name="T41" fmla="*/ 456 h 641"/>
                  <a:gd name="T42" fmla="*/ 447 w 557"/>
                  <a:gd name="T43" fmla="*/ 552 h 641"/>
                  <a:gd name="T44" fmla="*/ 281 w 557"/>
                  <a:gd name="T45" fmla="*/ 641 h 641"/>
                  <a:gd name="T46" fmla="*/ 279 w 557"/>
                  <a:gd name="T47" fmla="*/ 641 h 641"/>
                  <a:gd name="T48" fmla="*/ 40 w 557"/>
                  <a:gd name="T49" fmla="*/ 313 h 641"/>
                  <a:gd name="T50" fmla="*/ 24 w 557"/>
                  <a:gd name="T51" fmla="*/ 320 h 641"/>
                  <a:gd name="T52" fmla="*/ 17 w 557"/>
                  <a:gd name="T53" fmla="*/ 363 h 641"/>
                  <a:gd name="T54" fmla="*/ 82 w 557"/>
                  <a:gd name="T55" fmla="*/ 447 h 641"/>
                  <a:gd name="T56" fmla="*/ 84 w 557"/>
                  <a:gd name="T57" fmla="*/ 449 h 641"/>
                  <a:gd name="T58" fmla="*/ 84 w 557"/>
                  <a:gd name="T59" fmla="*/ 452 h 641"/>
                  <a:gd name="T60" fmla="*/ 122 w 557"/>
                  <a:gd name="T61" fmla="*/ 544 h 641"/>
                  <a:gd name="T62" fmla="*/ 122 w 557"/>
                  <a:gd name="T63" fmla="*/ 544 h 641"/>
                  <a:gd name="T64" fmla="*/ 278 w 557"/>
                  <a:gd name="T65" fmla="*/ 627 h 641"/>
                  <a:gd name="T66" fmla="*/ 279 w 557"/>
                  <a:gd name="T67" fmla="*/ 627 h 641"/>
                  <a:gd name="T68" fmla="*/ 279 w 557"/>
                  <a:gd name="T69" fmla="*/ 627 h 641"/>
                  <a:gd name="T70" fmla="*/ 435 w 557"/>
                  <a:gd name="T71" fmla="*/ 544 h 641"/>
                  <a:gd name="T72" fmla="*/ 473 w 557"/>
                  <a:gd name="T73" fmla="*/ 452 h 641"/>
                  <a:gd name="T74" fmla="*/ 473 w 557"/>
                  <a:gd name="T75" fmla="*/ 449 h 641"/>
                  <a:gd name="T76" fmla="*/ 476 w 557"/>
                  <a:gd name="T77" fmla="*/ 447 h 641"/>
                  <a:gd name="T78" fmla="*/ 541 w 557"/>
                  <a:gd name="T79" fmla="*/ 363 h 641"/>
                  <a:gd name="T80" fmla="*/ 532 w 557"/>
                  <a:gd name="T81" fmla="*/ 319 h 641"/>
                  <a:gd name="T82" fmla="*/ 518 w 557"/>
                  <a:gd name="T83" fmla="*/ 313 h 641"/>
                  <a:gd name="T84" fmla="*/ 517 w 557"/>
                  <a:gd name="T85" fmla="*/ 313 h 641"/>
                  <a:gd name="T86" fmla="*/ 516 w 557"/>
                  <a:gd name="T87" fmla="*/ 313 h 641"/>
                  <a:gd name="T88" fmla="*/ 515 w 557"/>
                  <a:gd name="T89" fmla="*/ 313 h 641"/>
                  <a:gd name="T90" fmla="*/ 493 w 557"/>
                  <a:gd name="T91" fmla="*/ 309 h 641"/>
                  <a:gd name="T92" fmla="*/ 493 w 557"/>
                  <a:gd name="T93" fmla="*/ 162 h 641"/>
                  <a:gd name="T94" fmla="*/ 351 w 557"/>
                  <a:gd name="T95" fmla="*/ 14 h 641"/>
                  <a:gd name="T96" fmla="*/ 279 w 557"/>
                  <a:gd name="T97" fmla="*/ 20 h 641"/>
                  <a:gd name="T98" fmla="*/ 206 w 557"/>
                  <a:gd name="T99" fmla="*/ 14 h 641"/>
                  <a:gd name="T100" fmla="*/ 65 w 557"/>
                  <a:gd name="T101" fmla="*/ 162 h 641"/>
                  <a:gd name="T102" fmla="*/ 65 w 557"/>
                  <a:gd name="T103" fmla="*/ 309 h 641"/>
                  <a:gd name="T104" fmla="*/ 42 w 557"/>
                  <a:gd name="T105" fmla="*/ 313 h 641"/>
                  <a:gd name="T106" fmla="*/ 41 w 557"/>
                  <a:gd name="T107" fmla="*/ 313 h 641"/>
                  <a:gd name="T108" fmla="*/ 40 w 557"/>
                  <a:gd name="T109" fmla="*/ 313 h 6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</a:cxnLst>
                <a:rect l="0" t="0" r="r" b="b"/>
                <a:pathLst>
                  <a:path w="557" h="641">
                    <a:moveTo>
                      <a:pt x="279" y="641"/>
                    </a:moveTo>
                    <a:cubicBezTo>
                      <a:pt x="277" y="641"/>
                      <a:pt x="277" y="641"/>
                      <a:pt x="277" y="641"/>
                    </a:cubicBezTo>
                    <a:cubicBezTo>
                      <a:pt x="259" y="640"/>
                      <a:pt x="167" y="629"/>
                      <a:pt x="111" y="552"/>
                    </a:cubicBezTo>
                    <a:cubicBezTo>
                      <a:pt x="108" y="549"/>
                      <a:pt x="72" y="505"/>
                      <a:pt x="70" y="456"/>
                    </a:cubicBezTo>
                    <a:cubicBezTo>
                      <a:pt x="58" y="446"/>
                      <a:pt x="10" y="404"/>
                      <a:pt x="3" y="365"/>
                    </a:cubicBezTo>
                    <a:cubicBezTo>
                      <a:pt x="0" y="340"/>
                      <a:pt x="3" y="322"/>
                      <a:pt x="14" y="311"/>
                    </a:cubicBezTo>
                    <a:cubicBezTo>
                      <a:pt x="23" y="300"/>
                      <a:pt x="35" y="299"/>
                      <a:pt x="40" y="299"/>
                    </a:cubicBezTo>
                    <a:cubicBezTo>
                      <a:pt x="41" y="299"/>
                      <a:pt x="41" y="299"/>
                      <a:pt x="41" y="299"/>
                    </a:cubicBezTo>
                    <a:cubicBezTo>
                      <a:pt x="51" y="297"/>
                      <a:pt x="51" y="297"/>
                      <a:pt x="51" y="297"/>
                    </a:cubicBezTo>
                    <a:cubicBezTo>
                      <a:pt x="51" y="156"/>
                      <a:pt x="51" y="156"/>
                      <a:pt x="51" y="156"/>
                    </a:cubicBezTo>
                    <a:cubicBezTo>
                      <a:pt x="201" y="0"/>
                      <a:pt x="201" y="0"/>
                      <a:pt x="201" y="0"/>
                    </a:cubicBezTo>
                    <a:cubicBezTo>
                      <a:pt x="279" y="6"/>
                      <a:pt x="279" y="6"/>
                      <a:pt x="279" y="6"/>
                    </a:cubicBezTo>
                    <a:cubicBezTo>
                      <a:pt x="357" y="0"/>
                      <a:pt x="357" y="0"/>
                      <a:pt x="357" y="0"/>
                    </a:cubicBezTo>
                    <a:cubicBezTo>
                      <a:pt x="507" y="156"/>
                      <a:pt x="507" y="156"/>
                      <a:pt x="507" y="156"/>
                    </a:cubicBezTo>
                    <a:cubicBezTo>
                      <a:pt x="507" y="297"/>
                      <a:pt x="507" y="297"/>
                      <a:pt x="507" y="297"/>
                    </a:cubicBezTo>
                    <a:cubicBezTo>
                      <a:pt x="516" y="299"/>
                      <a:pt x="516" y="299"/>
                      <a:pt x="516" y="299"/>
                    </a:cubicBezTo>
                    <a:cubicBezTo>
                      <a:pt x="517" y="299"/>
                      <a:pt x="517" y="299"/>
                      <a:pt x="518" y="299"/>
                    </a:cubicBezTo>
                    <a:cubicBezTo>
                      <a:pt x="522" y="299"/>
                      <a:pt x="533" y="300"/>
                      <a:pt x="542" y="310"/>
                    </a:cubicBezTo>
                    <a:cubicBezTo>
                      <a:pt x="553" y="321"/>
                      <a:pt x="557" y="340"/>
                      <a:pt x="555" y="365"/>
                    </a:cubicBezTo>
                    <a:cubicBezTo>
                      <a:pt x="554" y="365"/>
                      <a:pt x="554" y="365"/>
                      <a:pt x="554" y="365"/>
                    </a:cubicBezTo>
                    <a:cubicBezTo>
                      <a:pt x="553" y="375"/>
                      <a:pt x="542" y="411"/>
                      <a:pt x="487" y="456"/>
                    </a:cubicBezTo>
                    <a:cubicBezTo>
                      <a:pt x="486" y="498"/>
                      <a:pt x="448" y="550"/>
                      <a:pt x="447" y="552"/>
                    </a:cubicBezTo>
                    <a:cubicBezTo>
                      <a:pt x="391" y="629"/>
                      <a:pt x="298" y="640"/>
                      <a:pt x="281" y="641"/>
                    </a:cubicBezTo>
                    <a:lnTo>
                      <a:pt x="279" y="641"/>
                    </a:lnTo>
                    <a:close/>
                    <a:moveTo>
                      <a:pt x="40" y="313"/>
                    </a:moveTo>
                    <a:cubicBezTo>
                      <a:pt x="37" y="313"/>
                      <a:pt x="30" y="314"/>
                      <a:pt x="24" y="320"/>
                    </a:cubicBezTo>
                    <a:cubicBezTo>
                      <a:pt x="17" y="328"/>
                      <a:pt x="14" y="343"/>
                      <a:pt x="17" y="363"/>
                    </a:cubicBezTo>
                    <a:cubicBezTo>
                      <a:pt x="24" y="401"/>
                      <a:pt x="81" y="446"/>
                      <a:pt x="82" y="447"/>
                    </a:cubicBezTo>
                    <a:cubicBezTo>
                      <a:pt x="84" y="449"/>
                      <a:pt x="84" y="449"/>
                      <a:pt x="84" y="449"/>
                    </a:cubicBezTo>
                    <a:cubicBezTo>
                      <a:pt x="84" y="452"/>
                      <a:pt x="84" y="452"/>
                      <a:pt x="84" y="452"/>
                    </a:cubicBezTo>
                    <a:cubicBezTo>
                      <a:pt x="85" y="499"/>
                      <a:pt x="122" y="543"/>
                      <a:pt x="122" y="544"/>
                    </a:cubicBezTo>
                    <a:cubicBezTo>
                      <a:pt x="122" y="544"/>
                      <a:pt x="122" y="544"/>
                      <a:pt x="122" y="544"/>
                    </a:cubicBezTo>
                    <a:cubicBezTo>
                      <a:pt x="175" y="616"/>
                      <a:pt x="261" y="626"/>
                      <a:pt x="278" y="627"/>
                    </a:cubicBezTo>
                    <a:cubicBezTo>
                      <a:pt x="279" y="627"/>
                      <a:pt x="279" y="627"/>
                      <a:pt x="279" y="627"/>
                    </a:cubicBezTo>
                    <a:cubicBezTo>
                      <a:pt x="279" y="627"/>
                      <a:pt x="279" y="627"/>
                      <a:pt x="279" y="627"/>
                    </a:cubicBezTo>
                    <a:cubicBezTo>
                      <a:pt x="296" y="626"/>
                      <a:pt x="383" y="616"/>
                      <a:pt x="435" y="544"/>
                    </a:cubicBezTo>
                    <a:cubicBezTo>
                      <a:pt x="436" y="543"/>
                      <a:pt x="474" y="491"/>
                      <a:pt x="473" y="452"/>
                    </a:cubicBezTo>
                    <a:cubicBezTo>
                      <a:pt x="473" y="449"/>
                      <a:pt x="473" y="449"/>
                      <a:pt x="473" y="449"/>
                    </a:cubicBezTo>
                    <a:cubicBezTo>
                      <a:pt x="476" y="447"/>
                      <a:pt x="476" y="447"/>
                      <a:pt x="476" y="447"/>
                    </a:cubicBezTo>
                    <a:cubicBezTo>
                      <a:pt x="530" y="404"/>
                      <a:pt x="539" y="370"/>
                      <a:pt x="541" y="363"/>
                    </a:cubicBezTo>
                    <a:cubicBezTo>
                      <a:pt x="542" y="343"/>
                      <a:pt x="539" y="327"/>
                      <a:pt x="532" y="319"/>
                    </a:cubicBezTo>
                    <a:cubicBezTo>
                      <a:pt x="527" y="314"/>
                      <a:pt x="520" y="313"/>
                      <a:pt x="518" y="313"/>
                    </a:cubicBezTo>
                    <a:cubicBezTo>
                      <a:pt x="517" y="313"/>
                      <a:pt x="517" y="313"/>
                      <a:pt x="517" y="313"/>
                    </a:cubicBezTo>
                    <a:cubicBezTo>
                      <a:pt x="516" y="313"/>
                      <a:pt x="516" y="313"/>
                      <a:pt x="516" y="313"/>
                    </a:cubicBezTo>
                    <a:cubicBezTo>
                      <a:pt x="515" y="313"/>
                      <a:pt x="515" y="313"/>
                      <a:pt x="515" y="313"/>
                    </a:cubicBezTo>
                    <a:cubicBezTo>
                      <a:pt x="493" y="309"/>
                      <a:pt x="493" y="309"/>
                      <a:pt x="493" y="309"/>
                    </a:cubicBezTo>
                    <a:cubicBezTo>
                      <a:pt x="493" y="162"/>
                      <a:pt x="493" y="162"/>
                      <a:pt x="493" y="162"/>
                    </a:cubicBezTo>
                    <a:cubicBezTo>
                      <a:pt x="351" y="14"/>
                      <a:pt x="351" y="14"/>
                      <a:pt x="351" y="14"/>
                    </a:cubicBezTo>
                    <a:cubicBezTo>
                      <a:pt x="279" y="20"/>
                      <a:pt x="279" y="20"/>
                      <a:pt x="279" y="20"/>
                    </a:cubicBezTo>
                    <a:cubicBezTo>
                      <a:pt x="206" y="14"/>
                      <a:pt x="206" y="14"/>
                      <a:pt x="206" y="14"/>
                    </a:cubicBezTo>
                    <a:cubicBezTo>
                      <a:pt x="65" y="162"/>
                      <a:pt x="65" y="162"/>
                      <a:pt x="65" y="162"/>
                    </a:cubicBezTo>
                    <a:cubicBezTo>
                      <a:pt x="65" y="309"/>
                      <a:pt x="65" y="309"/>
                      <a:pt x="65" y="309"/>
                    </a:cubicBezTo>
                    <a:cubicBezTo>
                      <a:pt x="42" y="313"/>
                      <a:pt x="42" y="313"/>
                      <a:pt x="42" y="313"/>
                    </a:cubicBezTo>
                    <a:cubicBezTo>
                      <a:pt x="41" y="313"/>
                      <a:pt x="41" y="313"/>
                      <a:pt x="41" y="313"/>
                    </a:cubicBezTo>
                    <a:cubicBezTo>
                      <a:pt x="41" y="313"/>
                      <a:pt x="40" y="313"/>
                      <a:pt x="40" y="313"/>
                    </a:cubicBezTo>
                    <a:close/>
                  </a:path>
                </a:pathLst>
              </a:custGeom>
              <a:solidFill>
                <a:srgbClr val="333D4B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81" name="Freeform 11">
                <a:extLst>
                  <a:ext uri="{FF2B5EF4-FFF2-40B4-BE49-F238E27FC236}">
                    <a16:creationId xmlns:a16="http://schemas.microsoft.com/office/drawing/2014/main" id="{10DA420B-51F4-49D6-888E-3D7017E11BF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577589" y="863815"/>
                <a:ext cx="1187450" cy="949329"/>
              </a:xfrm>
              <a:custGeom>
                <a:avLst/>
                <a:gdLst>
                  <a:gd name="T0" fmla="*/ 96 w 551"/>
                  <a:gd name="T1" fmla="*/ 80 h 439"/>
                  <a:gd name="T2" fmla="*/ 6 w 551"/>
                  <a:gd name="T3" fmla="*/ 214 h 439"/>
                  <a:gd name="T4" fmla="*/ 37 w 551"/>
                  <a:gd name="T5" fmla="*/ 357 h 439"/>
                  <a:gd name="T6" fmla="*/ 62 w 551"/>
                  <a:gd name="T7" fmla="*/ 434 h 439"/>
                  <a:gd name="T8" fmla="*/ 77 w 551"/>
                  <a:gd name="T9" fmla="*/ 439 h 439"/>
                  <a:gd name="T10" fmla="*/ 74 w 551"/>
                  <a:gd name="T11" fmla="*/ 357 h 439"/>
                  <a:gd name="T12" fmla="*/ 96 w 551"/>
                  <a:gd name="T13" fmla="*/ 328 h 439"/>
                  <a:gd name="T14" fmla="*/ 311 w 551"/>
                  <a:gd name="T15" fmla="*/ 260 h 439"/>
                  <a:gd name="T16" fmla="*/ 398 w 551"/>
                  <a:gd name="T17" fmla="*/ 240 h 439"/>
                  <a:gd name="T18" fmla="*/ 486 w 551"/>
                  <a:gd name="T19" fmla="*/ 425 h 439"/>
                  <a:gd name="T20" fmla="*/ 496 w 551"/>
                  <a:gd name="T21" fmla="*/ 428 h 439"/>
                  <a:gd name="T22" fmla="*/ 545 w 551"/>
                  <a:gd name="T23" fmla="*/ 294 h 439"/>
                  <a:gd name="T24" fmla="*/ 409 w 551"/>
                  <a:gd name="T25" fmla="*/ 33 h 439"/>
                  <a:gd name="T26" fmla="*/ 197 w 551"/>
                  <a:gd name="T27" fmla="*/ 33 h 439"/>
                  <a:gd name="T28" fmla="*/ 79 w 551"/>
                  <a:gd name="T29" fmla="*/ 44 h 439"/>
                  <a:gd name="T30" fmla="*/ 60 w 551"/>
                  <a:gd name="T31" fmla="*/ 33 h 439"/>
                  <a:gd name="T32" fmla="*/ 96 w 551"/>
                  <a:gd name="T33" fmla="*/ 80 h 4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551" h="439">
                    <a:moveTo>
                      <a:pt x="96" y="80"/>
                    </a:moveTo>
                    <a:cubicBezTo>
                      <a:pt x="96" y="80"/>
                      <a:pt x="12" y="140"/>
                      <a:pt x="6" y="214"/>
                    </a:cubicBezTo>
                    <a:cubicBezTo>
                      <a:pt x="0" y="289"/>
                      <a:pt x="31" y="346"/>
                      <a:pt x="37" y="357"/>
                    </a:cubicBezTo>
                    <a:cubicBezTo>
                      <a:pt x="43" y="369"/>
                      <a:pt x="55" y="428"/>
                      <a:pt x="62" y="434"/>
                    </a:cubicBezTo>
                    <a:cubicBezTo>
                      <a:pt x="68" y="439"/>
                      <a:pt x="77" y="439"/>
                      <a:pt x="77" y="439"/>
                    </a:cubicBezTo>
                    <a:cubicBezTo>
                      <a:pt x="77" y="439"/>
                      <a:pt x="72" y="383"/>
                      <a:pt x="74" y="357"/>
                    </a:cubicBezTo>
                    <a:cubicBezTo>
                      <a:pt x="76" y="332"/>
                      <a:pt x="83" y="328"/>
                      <a:pt x="96" y="328"/>
                    </a:cubicBezTo>
                    <a:cubicBezTo>
                      <a:pt x="109" y="328"/>
                      <a:pt x="234" y="315"/>
                      <a:pt x="311" y="260"/>
                    </a:cubicBezTo>
                    <a:cubicBezTo>
                      <a:pt x="311" y="260"/>
                      <a:pt x="338" y="230"/>
                      <a:pt x="398" y="240"/>
                    </a:cubicBezTo>
                    <a:cubicBezTo>
                      <a:pt x="457" y="249"/>
                      <a:pt x="494" y="331"/>
                      <a:pt x="486" y="425"/>
                    </a:cubicBezTo>
                    <a:cubicBezTo>
                      <a:pt x="486" y="425"/>
                      <a:pt x="486" y="437"/>
                      <a:pt x="496" y="428"/>
                    </a:cubicBezTo>
                    <a:cubicBezTo>
                      <a:pt x="506" y="418"/>
                      <a:pt x="540" y="357"/>
                      <a:pt x="545" y="294"/>
                    </a:cubicBezTo>
                    <a:cubicBezTo>
                      <a:pt x="551" y="208"/>
                      <a:pt x="533" y="93"/>
                      <a:pt x="409" y="33"/>
                    </a:cubicBezTo>
                    <a:cubicBezTo>
                      <a:pt x="409" y="33"/>
                      <a:pt x="303" y="0"/>
                      <a:pt x="197" y="33"/>
                    </a:cubicBezTo>
                    <a:cubicBezTo>
                      <a:pt x="102" y="64"/>
                      <a:pt x="96" y="54"/>
                      <a:pt x="79" y="44"/>
                    </a:cubicBezTo>
                    <a:cubicBezTo>
                      <a:pt x="79" y="44"/>
                      <a:pt x="73" y="46"/>
                      <a:pt x="60" y="33"/>
                    </a:cubicBezTo>
                    <a:cubicBezTo>
                      <a:pt x="46" y="21"/>
                      <a:pt x="66" y="65"/>
                      <a:pt x="96" y="80"/>
                    </a:cubicBezTo>
                    <a:close/>
                  </a:path>
                </a:pathLst>
              </a:custGeom>
              <a:solidFill>
                <a:srgbClr val="4C5B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  <p:sp>
            <p:nvSpPr>
              <p:cNvPr id="182" name="Freeform 12">
                <a:extLst>
                  <a:ext uri="{FF2B5EF4-FFF2-40B4-BE49-F238E27FC236}">
                    <a16:creationId xmlns:a16="http://schemas.microsoft.com/office/drawing/2014/main" id="{3AD81FF4-0094-4783-8129-2B9983DA71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58478" y="2376703"/>
                <a:ext cx="2260603" cy="842963"/>
              </a:xfrm>
              <a:custGeom>
                <a:avLst/>
                <a:gdLst>
                  <a:gd name="T0" fmla="*/ 921 w 1049"/>
                  <a:gd name="T1" fmla="*/ 146 h 390"/>
                  <a:gd name="T2" fmla="*/ 745 w 1049"/>
                  <a:gd name="T3" fmla="*/ 76 h 390"/>
                  <a:gd name="T4" fmla="*/ 663 w 1049"/>
                  <a:gd name="T5" fmla="*/ 24 h 390"/>
                  <a:gd name="T6" fmla="*/ 652 w 1049"/>
                  <a:gd name="T7" fmla="*/ 0 h 390"/>
                  <a:gd name="T8" fmla="*/ 593 w 1049"/>
                  <a:gd name="T9" fmla="*/ 34 h 390"/>
                  <a:gd name="T10" fmla="*/ 525 w 1049"/>
                  <a:gd name="T11" fmla="*/ 46 h 390"/>
                  <a:gd name="T12" fmla="*/ 457 w 1049"/>
                  <a:gd name="T13" fmla="*/ 34 h 390"/>
                  <a:gd name="T14" fmla="*/ 397 w 1049"/>
                  <a:gd name="T15" fmla="*/ 2 h 390"/>
                  <a:gd name="T16" fmla="*/ 386 w 1049"/>
                  <a:gd name="T17" fmla="*/ 24 h 390"/>
                  <a:gd name="T18" fmla="*/ 304 w 1049"/>
                  <a:gd name="T19" fmla="*/ 76 h 390"/>
                  <a:gd name="T20" fmla="*/ 128 w 1049"/>
                  <a:gd name="T21" fmla="*/ 146 h 390"/>
                  <a:gd name="T22" fmla="*/ 0 w 1049"/>
                  <a:gd name="T23" fmla="*/ 390 h 390"/>
                  <a:gd name="T24" fmla="*/ 524 w 1049"/>
                  <a:gd name="T25" fmla="*/ 390 h 390"/>
                  <a:gd name="T26" fmla="*/ 525 w 1049"/>
                  <a:gd name="T27" fmla="*/ 390 h 390"/>
                  <a:gd name="T28" fmla="*/ 1049 w 1049"/>
                  <a:gd name="T29" fmla="*/ 390 h 390"/>
                  <a:gd name="T30" fmla="*/ 921 w 1049"/>
                  <a:gd name="T31" fmla="*/ 146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049" h="390">
                    <a:moveTo>
                      <a:pt x="921" y="146"/>
                    </a:moveTo>
                    <a:cubicBezTo>
                      <a:pt x="848" y="96"/>
                      <a:pt x="776" y="83"/>
                      <a:pt x="745" y="76"/>
                    </a:cubicBezTo>
                    <a:cubicBezTo>
                      <a:pt x="714" y="69"/>
                      <a:pt x="694" y="68"/>
                      <a:pt x="663" y="24"/>
                    </a:cubicBezTo>
                    <a:cubicBezTo>
                      <a:pt x="659" y="16"/>
                      <a:pt x="655" y="8"/>
                      <a:pt x="652" y="0"/>
                    </a:cubicBezTo>
                    <a:cubicBezTo>
                      <a:pt x="593" y="34"/>
                      <a:pt x="593" y="34"/>
                      <a:pt x="593" y="34"/>
                    </a:cubicBezTo>
                    <a:cubicBezTo>
                      <a:pt x="593" y="34"/>
                      <a:pt x="557" y="46"/>
                      <a:pt x="525" y="46"/>
                    </a:cubicBezTo>
                    <a:cubicBezTo>
                      <a:pt x="493" y="46"/>
                      <a:pt x="457" y="34"/>
                      <a:pt x="457" y="34"/>
                    </a:cubicBezTo>
                    <a:cubicBezTo>
                      <a:pt x="397" y="2"/>
                      <a:pt x="397" y="2"/>
                      <a:pt x="397" y="2"/>
                    </a:cubicBezTo>
                    <a:cubicBezTo>
                      <a:pt x="393" y="9"/>
                      <a:pt x="390" y="16"/>
                      <a:pt x="386" y="24"/>
                    </a:cubicBezTo>
                    <a:cubicBezTo>
                      <a:pt x="355" y="68"/>
                      <a:pt x="335" y="69"/>
                      <a:pt x="304" y="76"/>
                    </a:cubicBezTo>
                    <a:cubicBezTo>
                      <a:pt x="273" y="83"/>
                      <a:pt x="201" y="96"/>
                      <a:pt x="128" y="146"/>
                    </a:cubicBezTo>
                    <a:cubicBezTo>
                      <a:pt x="6" y="224"/>
                      <a:pt x="0" y="390"/>
                      <a:pt x="0" y="390"/>
                    </a:cubicBezTo>
                    <a:cubicBezTo>
                      <a:pt x="524" y="390"/>
                      <a:pt x="524" y="390"/>
                      <a:pt x="524" y="390"/>
                    </a:cubicBezTo>
                    <a:cubicBezTo>
                      <a:pt x="525" y="390"/>
                      <a:pt x="525" y="390"/>
                      <a:pt x="525" y="390"/>
                    </a:cubicBezTo>
                    <a:cubicBezTo>
                      <a:pt x="1049" y="390"/>
                      <a:pt x="1049" y="390"/>
                      <a:pt x="1049" y="390"/>
                    </a:cubicBezTo>
                    <a:cubicBezTo>
                      <a:pt x="1049" y="390"/>
                      <a:pt x="1043" y="224"/>
                      <a:pt x="921" y="146"/>
                    </a:cubicBezTo>
                    <a:close/>
                  </a:path>
                </a:pathLst>
              </a:custGeom>
              <a:solidFill>
                <a:srgbClr val="4C5B70"/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algn="l" defTabSz="509595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2000" b="0" i="0" u="none" strike="noStrike" kern="1200" cap="none" spc="0" normalizeH="0" baseline="0" noProof="0" dirty="0">
                  <a:ln>
                    <a:solidFill>
                      <a:srgbClr val="7F7F7F">
                        <a:alpha val="0"/>
                      </a:srgbClr>
                    </a:solidFill>
                  </a:ln>
                  <a:solidFill>
                    <a:prstClr val="black"/>
                  </a:solidFill>
                  <a:effectLst/>
                  <a:uLnTx/>
                  <a:uFillTx/>
                  <a:latin typeface="+mn-ea"/>
                  <a:ea typeface="+mn-ea"/>
                  <a:cs typeface="+mn-cs"/>
                </a:endParaRPr>
              </a:p>
            </p:txBody>
          </p:sp>
        </p:grpSp>
      </p:grpSp>
      <p:sp>
        <p:nvSpPr>
          <p:cNvPr id="224" name="직사각형 223"/>
          <p:cNvSpPr/>
          <p:nvPr/>
        </p:nvSpPr>
        <p:spPr>
          <a:xfrm>
            <a:off x="964769" y="1187460"/>
            <a:ext cx="7237304" cy="369332"/>
          </a:xfrm>
          <a:prstGeom prst="rect">
            <a:avLst/>
          </a:prstGeom>
          <a:noFill/>
          <a:ln w="9525">
            <a:noFill/>
          </a:ln>
          <a:effectLst/>
          <a:sp3d prstMaterial="matte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indent="-180975" algn="ctr" defTabSz="914400">
              <a:buClr>
                <a:prstClr val="black">
                  <a:lumMod val="65000"/>
                  <a:lumOff val="35000"/>
                </a:prstClr>
              </a:buClr>
              <a:buSzPct val="100000"/>
            </a:pPr>
            <a:r>
              <a:rPr kumimoji="0" lang="en-US" altLang="ko-KR" b="1" kern="0" dirty="0">
                <a:solidFill>
                  <a:srgbClr val="C00000"/>
                </a:solidFill>
                <a:latin typeface="+mn-ea"/>
              </a:rPr>
              <a:t>“</a:t>
            </a:r>
            <a:r>
              <a:rPr kumimoji="0" lang="ko-KR" altLang="en-US" b="1" kern="0" dirty="0">
                <a:solidFill>
                  <a:srgbClr val="C00000"/>
                </a:solidFill>
                <a:latin typeface="+mn-ea"/>
              </a:rPr>
              <a:t>최적 제안사업 포트폴리오 구성</a:t>
            </a:r>
            <a:r>
              <a:rPr kumimoji="0" lang="ko-KR" altLang="en-US" sz="1600" b="1" kern="0" dirty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으로</a:t>
            </a:r>
            <a:r>
              <a:rPr kumimoji="0" lang="ko-KR" altLang="en-US" b="1" kern="0" dirty="0">
                <a:solidFill>
                  <a:srgbClr val="C00000"/>
                </a:solidFill>
                <a:latin typeface="+mn-ea"/>
              </a:rPr>
              <a:t> 제안품질 </a:t>
            </a:r>
            <a:r>
              <a:rPr kumimoji="0" lang="ko-KR" altLang="en-US" sz="1600" b="1" kern="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n-ea"/>
              </a:rPr>
              <a:t>및</a:t>
            </a:r>
            <a:r>
              <a:rPr kumimoji="0" lang="ko-KR" altLang="en-US" b="1" kern="0" dirty="0" smtClean="0">
                <a:solidFill>
                  <a:srgbClr val="C00000"/>
                </a:solidFill>
                <a:latin typeface="+mn-ea"/>
              </a:rPr>
              <a:t> </a:t>
            </a:r>
            <a:r>
              <a:rPr kumimoji="0" lang="ko-KR" altLang="en-US" b="1" kern="0" dirty="0">
                <a:solidFill>
                  <a:srgbClr val="C00000"/>
                </a:solidFill>
                <a:latin typeface="+mn-ea"/>
              </a:rPr>
              <a:t>수주가능성 향상</a:t>
            </a:r>
            <a:r>
              <a:rPr kumimoji="0" lang="en-US" altLang="ko-KR" b="1" kern="0" dirty="0">
                <a:solidFill>
                  <a:srgbClr val="C00000"/>
                </a:solidFill>
                <a:latin typeface="+mn-ea"/>
              </a:rPr>
              <a:t>”</a:t>
            </a:r>
          </a:p>
        </p:txBody>
      </p:sp>
      <p:sp>
        <p:nvSpPr>
          <p:cNvPr id="226" name="Text Box 395">
            <a:extLst>
              <a:ext uri="{FF2B5EF4-FFF2-40B4-BE49-F238E27FC236}">
                <a16:creationId xmlns:a16="http://schemas.microsoft.com/office/drawing/2014/main" id="{0245E54B-F919-4539-9D3C-B6CBF29D9C69}"/>
              </a:ext>
            </a:extLst>
          </p:cNvPr>
          <p:cNvSpPr txBox="1">
            <a:spLocks noChangeAspect="1" noChangeArrowheads="1"/>
          </p:cNvSpPr>
          <p:nvPr/>
        </p:nvSpPr>
        <p:spPr bwMode="auto">
          <a:xfrm>
            <a:off x="7861260" y="2177570"/>
            <a:ext cx="514564" cy="615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 anchor="ctr">
            <a:spAutoFit/>
          </a:bodyPr>
          <a:lstStyle/>
          <a:p>
            <a:pPr marL="0" marR="0" lvl="2" indent="0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(*) DSS :</a:t>
            </a:r>
          </a:p>
          <a:p>
            <a:pPr marL="0" marR="0" lvl="2" indent="0" defTabSz="107632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80000"/>
              <a:buFontTx/>
              <a:buNone/>
              <a:tabLst>
                <a:tab pos="522288" algn="l"/>
              </a:tabLst>
              <a:defRPr/>
            </a:pPr>
            <a:r>
              <a:rPr kumimoji="0" lang="en-US" altLang="ko-KR" sz="1000" b="1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D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ecision</a:t>
            </a:r>
            <a:br>
              <a:rPr kumimoji="0" lang="en-US" altLang="ko-KR" sz="10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</a:br>
            <a:r>
              <a:rPr kumimoji="0" lang="en-US" altLang="ko-KR" sz="1000" b="1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S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upport</a:t>
            </a:r>
            <a:br>
              <a:rPr kumimoji="0" lang="en-US" altLang="ko-KR" sz="10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</a:br>
            <a:r>
              <a:rPr kumimoji="0" lang="en-US" altLang="ko-KR" sz="1000" b="1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S</a:t>
            </a:r>
            <a:r>
              <a:rPr kumimoji="0" lang="en-US" altLang="ko-KR" sz="1000" b="0" i="0" u="none" strike="noStrike" kern="1200" cap="none" spc="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ystem</a:t>
            </a:r>
            <a:endParaRPr kumimoji="0" lang="ko-KR" altLang="en-US" sz="1000" b="0" i="0" u="none" strike="noStrike" kern="120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3786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</a:rPr>
              <a:t>제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장  서 론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1.2 </a:t>
            </a:r>
            <a:r>
              <a:rPr lang="ko-KR" altLang="en-US" sz="2000" b="1" dirty="0">
                <a:solidFill>
                  <a:schemeClr val="bg1"/>
                </a:solidFill>
              </a:rPr>
              <a:t>연구의 목적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3528" y="1272530"/>
            <a:ext cx="8446931" cy="330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본 연구는 다수의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사업 중에서 </a:t>
            </a:r>
            <a:r>
              <a:rPr kumimoji="0" lang="ko-KR" altLang="en-US" b="1" kern="0" dirty="0">
                <a:solidFill>
                  <a:srgbClr val="C00000"/>
                </a:solidFill>
                <a:latin typeface="+mn-ea"/>
                <a:ea typeface="+mn-ea"/>
              </a:rPr>
              <a:t>최대의 이익을 내는 사업들의 조합을 </a:t>
            </a:r>
            <a:r>
              <a:rPr kumimoji="0" lang="ko-KR" altLang="en-US" b="1" kern="0" dirty="0" smtClean="0">
                <a:solidFill>
                  <a:srgbClr val="C00000"/>
                </a:solidFill>
                <a:latin typeface="+mn-ea"/>
                <a:ea typeface="+mn-ea"/>
              </a:rPr>
              <a:t>선정 하는 </a:t>
            </a:r>
            <a:r>
              <a:rPr kumimoji="0" lang="ko-KR" altLang="en-US" b="1" kern="0" dirty="0">
                <a:solidFill>
                  <a:srgbClr val="C00000"/>
                </a:solidFill>
                <a:latin typeface="+mn-ea"/>
                <a:ea typeface="+mn-ea"/>
              </a:rPr>
              <a:t>최적 사업 </a:t>
            </a:r>
            <a:r>
              <a:rPr kumimoji="0" lang="en-US" altLang="ko-KR" b="1" kern="0" dirty="0">
                <a:solidFill>
                  <a:srgbClr val="C00000"/>
                </a:solidFill>
                <a:latin typeface="+mn-ea"/>
                <a:ea typeface="+mn-ea"/>
              </a:rPr>
              <a:t>Selection </a:t>
            </a:r>
            <a:r>
              <a:rPr kumimoji="0" lang="ko-KR" altLang="en-US" b="1" kern="0" dirty="0">
                <a:solidFill>
                  <a:srgbClr val="C00000"/>
                </a:solidFill>
                <a:latin typeface="+mn-ea"/>
                <a:ea typeface="+mn-ea"/>
              </a:rPr>
              <a:t>및 다단계 </a:t>
            </a:r>
            <a:r>
              <a:rPr kumimoji="0" lang="en-US" altLang="ko-KR" b="1" kern="0" dirty="0">
                <a:solidFill>
                  <a:srgbClr val="C00000"/>
                </a:solidFill>
                <a:latin typeface="+mn-ea"/>
                <a:ea typeface="+mn-ea"/>
              </a:rPr>
              <a:t>Simulation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을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통해 사업의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수주가능성을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향상시키는 수리적 모형 및 그 알고리즘의 적정성을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규명하는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데 그 연구 목적이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있다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프로젝트 </a:t>
            </a:r>
            <a:r>
              <a:rPr kumimoji="0" lang="en-US" altLang="ko-KR" sz="1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Selection</a:t>
            </a:r>
            <a:r>
              <a:rPr kumimoji="0" lang="ko-KR" altLang="en-US" sz="1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문제에 </a:t>
            </a:r>
            <a:r>
              <a:rPr kumimoji="0" lang="ko-KR" altLang="en-US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있어 </a:t>
            </a:r>
            <a:r>
              <a:rPr kumimoji="0" lang="ko-KR" altLang="en-US" sz="1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제한된 자원</a:t>
            </a:r>
            <a:r>
              <a:rPr kumimoji="0" lang="en-US" altLang="ko-KR" sz="1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가용 제안인력 등</a:t>
            </a:r>
            <a:r>
              <a:rPr kumimoji="0" lang="en-US" altLang="ko-KR" sz="1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sz="1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과 제약조건 으로 </a:t>
            </a:r>
            <a:r>
              <a:rPr kumimoji="0" lang="ko-KR" altLang="en-US" sz="1700" b="1" kern="0" dirty="0" smtClean="0">
                <a:solidFill>
                  <a:srgbClr val="0000FF"/>
                </a:solidFill>
                <a:latin typeface="+mn-ea"/>
                <a:ea typeface="+mn-ea"/>
              </a:rPr>
              <a:t>기업의 전체 이익을 최대화하는 사업선택의 가능해</a:t>
            </a:r>
            <a:r>
              <a:rPr kumimoji="0" lang="en-US" altLang="ko-KR" sz="1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(Feasible solution) </a:t>
            </a:r>
            <a:r>
              <a:rPr kumimoji="0" lang="ko-KR" altLang="en-US" sz="17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찾기 </a:t>
            </a:r>
            <a:r>
              <a:rPr kumimoji="0" lang="ko-KR" altLang="en-US" sz="1700" kern="0" dirty="0">
                <a:solidFill>
                  <a:sysClr val="windowText" lastClr="000000"/>
                </a:solidFill>
                <a:latin typeface="+mn-ea"/>
                <a:ea typeface="+mn-ea"/>
              </a:rPr>
              <a:t>모델을 수립</a:t>
            </a:r>
          </a:p>
          <a:p>
            <a:pPr marL="180975" marR="0" lvl="0" indent="-180975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700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algn="just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7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제안작업이 진행됨에 따라 </a:t>
            </a:r>
            <a:r>
              <a:rPr kumimoji="0" lang="ko-KR" altLang="en-US" sz="1700" b="1" i="0" u="none" strike="noStrike" kern="0" cap="none" spc="0" normalizeH="0" baseline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변동하는 수주가능성</a:t>
            </a:r>
            <a:r>
              <a:rPr kumimoji="0" lang="ko-KR" altLang="en-US" sz="17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이라는 불확정성을 확률적으로 반영하여 자원제약 하의 일정수립 알고리즘을 통해 수학적 모델의 적정성을 규명한다</a:t>
            </a:r>
            <a:r>
              <a:rPr kumimoji="0" lang="en-US" altLang="ko-KR" sz="17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  <a:r>
              <a:rPr kumimoji="0" lang="ko-KR" altLang="en-US" sz="17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endParaRPr kumimoji="0" lang="en-US" altLang="ko-KR" sz="17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AutoShape 214">
            <a:extLst>
              <a:ext uri="{FF2B5EF4-FFF2-40B4-BE49-F238E27FC236}">
                <a16:creationId xmlns:a16="http://schemas.microsoft.com/office/drawing/2014/main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15616" y="4869160"/>
            <a:ext cx="3288186" cy="1054101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marL="85715" indent="-85715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</a:pPr>
            <a:endParaRPr lang="en-US" altLang="ko-KR" sz="9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itchFamily="2" charset="-127"/>
              <a:ea typeface="Rix고딕 M" pitchFamily="2" charset="-127"/>
            </a:endParaRPr>
          </a:p>
        </p:txBody>
      </p:sp>
      <p:grpSp>
        <p:nvGrpSpPr>
          <p:cNvPr id="7" name="그룹 6"/>
          <p:cNvGrpSpPr/>
          <p:nvPr/>
        </p:nvGrpSpPr>
        <p:grpSpPr>
          <a:xfrm>
            <a:off x="1126621" y="4869160"/>
            <a:ext cx="3265678" cy="328475"/>
            <a:chOff x="3292509" y="5167091"/>
            <a:chExt cx="1907270" cy="226800"/>
          </a:xfrm>
        </p:grpSpPr>
        <p:sp>
          <p:nvSpPr>
            <p:cNvPr id="8" name="AutoShape 6">
              <a:extLst>
                <a:ext uri="{FF2B5EF4-FFF2-40B4-BE49-F238E27FC236}">
                  <a16:creationId xmlns:a16="http://schemas.microsoft.com/office/drawing/2014/main" id="{01FD8386-2DB5-4926-A0E6-82ED83FE19AF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3292509" y="5167091"/>
              <a:ext cx="1907270" cy="226800"/>
            </a:xfrm>
            <a:prstGeom prst="rect">
              <a:avLst/>
            </a:prstGeom>
            <a:solidFill>
              <a:srgbClr val="A5CFF5"/>
            </a:solidFill>
            <a:ln>
              <a:noFill/>
            </a:ln>
            <a:effectLst/>
          </p:spPr>
          <p:txBody>
            <a:bodyPr wrap="square" lIns="0" tIns="0" rIns="0" bIns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defTabSz="509504"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D9D2A0F-84A8-4562-9AFD-290A66E282A5}"/>
                </a:ext>
              </a:extLst>
            </p:cNvPr>
            <p:cNvSpPr txBox="1"/>
            <p:nvPr/>
          </p:nvSpPr>
          <p:spPr bwMode="gray">
            <a:xfrm>
              <a:off x="3965754" y="5198679"/>
              <a:ext cx="560790" cy="16363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2pPr marL="0" lvl="1" defTabSz="1330325" latinLnBrk="0">
                <a:buClr>
                  <a:sysClr val="windowText" lastClr="000000">
                    <a:lumMod val="75000"/>
                    <a:lumOff val="25000"/>
                  </a:sysClr>
                </a:buClr>
                <a:buSzPct val="70000"/>
                <a:buNone/>
                <a:tabLst>
                  <a:tab pos="5648325" algn="l"/>
                </a:tabLst>
                <a:defRPr kern="0" spc="-7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defRPr>
              </a:lvl2pPr>
            </a:lstStyle>
            <a:p>
              <a:pPr algn="ctr" defTabSz="914296" eaLnBrk="0" latinLnBrk="0" hangingPunct="0">
                <a:lnSpc>
                  <a:spcPct val="110000"/>
                </a:lnSpc>
                <a:defRPr/>
              </a:pPr>
              <a:r>
                <a:rPr lang="ko-KR" altLang="en-US" sz="1400" b="1" dirty="0" smtClean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실용적 가치</a:t>
              </a:r>
              <a:endParaRPr lang="ko-KR" altLang="en-US" sz="1400" b="1" dirty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3" name="타원 12"/>
          <p:cNvSpPr/>
          <p:nvPr/>
        </p:nvSpPr>
        <p:spPr>
          <a:xfrm>
            <a:off x="5814399" y="5216587"/>
            <a:ext cx="376254" cy="37808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5095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ix모던고딕 B"/>
              <a:ea typeface="Rix모던고딕 B"/>
              <a:cs typeface="+mn-cs"/>
            </a:endParaRPr>
          </a:p>
        </p:txBody>
      </p:sp>
      <p:sp>
        <p:nvSpPr>
          <p:cNvPr id="16" name="AutoShape 214">
            <a:extLst>
              <a:ext uri="{FF2B5EF4-FFF2-40B4-BE49-F238E27FC236}">
                <a16:creationId xmlns:a16="http://schemas.microsoft.com/office/drawing/2014/main" id="{856C071E-048C-4758-8751-4555571DF9C0}"/>
              </a:ext>
            </a:extLst>
          </p:cNvPr>
          <p:cNvSpPr>
            <a:spLocks noChangeArrowheads="1"/>
          </p:cNvSpPr>
          <p:nvPr/>
        </p:nvSpPr>
        <p:spPr bwMode="gray">
          <a:xfrm>
            <a:off x="5004048" y="4878576"/>
            <a:ext cx="3288186" cy="1054101"/>
          </a:xfrm>
          <a:prstGeom prst="rect">
            <a:avLst/>
          </a:prstGeom>
          <a:solidFill>
            <a:srgbClr val="EAEAEA"/>
          </a:solidFill>
          <a:ln>
            <a:noFill/>
          </a:ln>
          <a:effectLst/>
        </p:spPr>
        <p:txBody>
          <a:bodyPr wrap="square" lIns="89990" tIns="143984" rIns="35996" bIns="0" anchor="t" anchorCtr="0"/>
          <a:lstStyle/>
          <a:p>
            <a:pPr marL="85715" indent="-85715" defTabSz="1076202" fontAlgn="ctr" latinLnBrk="0">
              <a:lnSpc>
                <a:spcPct val="110000"/>
              </a:lnSpc>
              <a:spcBef>
                <a:spcPts val="200"/>
              </a:spcBef>
              <a:buClr>
                <a:srgbClr val="808080"/>
              </a:buClr>
              <a:buSzPct val="80000"/>
              <a:buFont typeface="Arial" pitchFamily="34" charset="0"/>
              <a:buChar char="•"/>
            </a:pPr>
            <a:endParaRPr lang="en-US" altLang="ko-KR" sz="900" kern="0" dirty="0">
              <a:ln>
                <a:solidFill>
                  <a:srgbClr val="0185C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Rix고딕 M" pitchFamily="2" charset="-127"/>
              <a:ea typeface="Rix고딕 M" pitchFamily="2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5015053" y="4878576"/>
            <a:ext cx="3265678" cy="328475"/>
            <a:chOff x="3292509" y="5167091"/>
            <a:chExt cx="1907270" cy="226800"/>
          </a:xfrm>
        </p:grpSpPr>
        <p:sp>
          <p:nvSpPr>
            <p:cNvPr id="18" name="AutoShape 6">
              <a:extLst>
                <a:ext uri="{FF2B5EF4-FFF2-40B4-BE49-F238E27FC236}">
                  <a16:creationId xmlns:a16="http://schemas.microsoft.com/office/drawing/2014/main" id="{01FD8386-2DB5-4926-A0E6-82ED83FE19AF}"/>
                </a:ext>
              </a:extLst>
            </p:cNvPr>
            <p:cNvSpPr>
              <a:spLocks noChangeArrowheads="1"/>
            </p:cNvSpPr>
            <p:nvPr/>
          </p:nvSpPr>
          <p:spPr bwMode="gray">
            <a:xfrm flipH="1">
              <a:off x="3292509" y="5167091"/>
              <a:ext cx="1907270" cy="226800"/>
            </a:xfrm>
            <a:prstGeom prst="rect">
              <a:avLst/>
            </a:prstGeom>
            <a:solidFill>
              <a:srgbClr val="A5CFF5"/>
            </a:solidFill>
            <a:ln>
              <a:noFill/>
            </a:ln>
            <a:effectLst/>
          </p:spPr>
          <p:txBody>
            <a:bodyPr wrap="square" lIns="0" tIns="0" rIns="0" bIns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pPr algn="ctr" defTabSz="509504" fontAlgn="base" latinLnBrk="0">
                <a:spcBef>
                  <a:spcPct val="0"/>
                </a:spcBef>
                <a:spcAft>
                  <a:spcPct val="0"/>
                </a:spcAft>
              </a:pPr>
              <a:endParaRPr lang="en-US" altLang="ko-KR" sz="1000" spc="-30" dirty="0">
                <a:ln>
                  <a:solidFill>
                    <a:schemeClr val="bg1">
                      <a:lumMod val="6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Rix고딕 B" pitchFamily="18" charset="-127"/>
                <a:ea typeface="Rix고딕 B" pitchFamily="18" charset="-127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D9D2A0F-84A8-4562-9AFD-290A66E282A5}"/>
                </a:ext>
              </a:extLst>
            </p:cNvPr>
            <p:cNvSpPr txBox="1"/>
            <p:nvPr/>
          </p:nvSpPr>
          <p:spPr bwMode="gray">
            <a:xfrm>
              <a:off x="3965754" y="5198679"/>
              <a:ext cx="560790" cy="163632"/>
            </a:xfrm>
            <a:prstGeom prst="rect">
              <a:avLst/>
            </a:prstGeom>
          </p:spPr>
          <p:txBody>
            <a:bodyPr wrap="none" lIns="0" tIns="0" rIns="0" bIns="0" anchor="ctr" anchorCtr="0">
              <a:spAutoFit/>
            </a:bodyPr>
            <a:lstStyle>
              <a:defPPr>
                <a:defRPr lang="ko-KR"/>
              </a:defPPr>
              <a:lvl2pPr marL="0" lvl="1" defTabSz="1330325" latinLnBrk="0">
                <a:buClr>
                  <a:sysClr val="windowText" lastClr="000000">
                    <a:lumMod val="75000"/>
                    <a:lumOff val="25000"/>
                  </a:sysClr>
                </a:buClr>
                <a:buSzPct val="70000"/>
                <a:buNone/>
                <a:tabLst>
                  <a:tab pos="5648325" algn="l"/>
                </a:tabLst>
                <a:defRPr kern="0" spc="-7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itchFamily="50" charset="-127"/>
                  <a:ea typeface="맑은 고딕" pitchFamily="50" charset="-127"/>
                </a:defRPr>
              </a:lvl2pPr>
            </a:lstStyle>
            <a:p>
              <a:pPr algn="ctr" defTabSz="914296" eaLnBrk="0" latinLnBrk="0" hangingPunct="0">
                <a:lnSpc>
                  <a:spcPct val="110000"/>
                </a:lnSpc>
                <a:defRPr/>
              </a:pPr>
              <a:r>
                <a:rPr lang="ko-KR" altLang="en-US" sz="1400" b="1" dirty="0" smtClean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학</a:t>
              </a:r>
              <a:r>
                <a:rPr lang="ko-KR" altLang="en-US" sz="1400" b="1" dirty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술</a:t>
              </a:r>
              <a:r>
                <a:rPr lang="ko-KR" altLang="en-US" sz="1400" b="1" dirty="0" smtClean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적 가치</a:t>
              </a:r>
              <a:endParaRPr lang="ko-KR" altLang="en-US" sz="1400" b="1" dirty="0">
                <a:ln>
                  <a:solidFill>
                    <a:srgbClr val="0185C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5095445" y="5279875"/>
            <a:ext cx="1330920" cy="575733"/>
          </a:xfrm>
          <a:prstGeom prst="rect">
            <a:avLst/>
          </a:prstGeom>
          <a:solidFill>
            <a:srgbClr val="C9F1FE">
              <a:alpha val="50000"/>
            </a:srgbClr>
          </a:solidFill>
          <a:ln w="15875" cap="rnd" cmpd="sng" algn="ctr">
            <a:solidFill>
              <a:srgbClr val="00A9E0"/>
            </a:solidFill>
            <a:prstDash val="solid"/>
            <a:headEnd type="none" w="sm" len="sm"/>
            <a:tailEnd type="none" w="sm" len="sm"/>
          </a:ln>
          <a:effectLst/>
        </p:spPr>
        <p:txBody>
          <a:bodyPr wrap="square" lIns="0" tIns="0" rIns="0" bIns="0" rtlCol="0" anchor="ctr" anchorCtr="0"/>
          <a:lstStyle/>
          <a:p>
            <a:pPr marL="0" marR="0" lvl="1" indent="-171053" algn="ctr" defTabSz="50959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100"/>
              </a:spcAft>
              <a:buClr>
                <a:srgbClr val="333333"/>
              </a:buClr>
              <a:buSzPct val="90000"/>
              <a:buFontTx/>
              <a:buNone/>
              <a:tabLst>
                <a:tab pos="637438" algn="l"/>
              </a:tabLst>
              <a:defRPr/>
            </a:pPr>
            <a:r>
              <a:rPr kumimoji="1" lang="en-US" altLang="ko-KR" sz="1050" b="0" i="0" u="none" strike="noStrike" kern="1200" cap="none" spc="-2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effectLst/>
                <a:uLnTx/>
                <a:uFillTx/>
                <a:latin typeface="+mn-ea"/>
                <a:ea typeface="+mn-ea"/>
              </a:rPr>
              <a:t>[</a:t>
            </a:r>
            <a:r>
              <a:rPr kumimoji="1" lang="ko-KR" altLang="en-US" sz="1050" b="0" i="0" u="none" strike="noStrike" kern="1200" cap="none" spc="-2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effectLst/>
                <a:uLnTx/>
                <a:uFillTx/>
                <a:latin typeface="+mn-ea"/>
                <a:ea typeface="+mn-ea"/>
              </a:rPr>
              <a:t>기존 연구</a:t>
            </a:r>
            <a:r>
              <a:rPr kumimoji="1" lang="en-US" altLang="ko-KR" sz="1050" b="0" i="0" u="none" strike="noStrike" kern="1200" cap="none" spc="-2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effectLst/>
                <a:uLnTx/>
                <a:uFillTx/>
                <a:latin typeface="+mn-ea"/>
                <a:ea typeface="+mn-ea"/>
              </a:rPr>
              <a:t>]</a:t>
            </a:r>
          </a:p>
          <a:p>
            <a:pPr marL="0" marR="0" lvl="1" indent="-171053" algn="ctr" defTabSz="50959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100"/>
              </a:spcAft>
              <a:buClr>
                <a:srgbClr val="333333"/>
              </a:buClr>
              <a:buSzPct val="90000"/>
              <a:buFontTx/>
              <a:buNone/>
              <a:tabLst>
                <a:tab pos="637438" algn="l"/>
              </a:tabLst>
              <a:defRPr/>
            </a:pPr>
            <a:r>
              <a:rPr lang="ko-KR" altLang="en-US" sz="1050" spc="-2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latin typeface="+mn-ea"/>
                <a:ea typeface="+mn-ea"/>
              </a:rPr>
              <a:t>불확정성 없는 단단계</a:t>
            </a:r>
            <a:r>
              <a:rPr lang="en-US" altLang="ko-KR" sz="1050" spc="-2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latin typeface="+mn-ea"/>
                <a:ea typeface="+mn-ea"/>
              </a:rPr>
              <a:t/>
            </a:r>
            <a:br>
              <a:rPr lang="en-US" altLang="ko-KR" sz="1050" spc="-2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latin typeface="+mn-ea"/>
                <a:ea typeface="+mn-ea"/>
              </a:rPr>
            </a:br>
            <a:r>
              <a:rPr lang="ko-KR" altLang="en-US" sz="1050" spc="-2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latin typeface="+mn-ea"/>
                <a:ea typeface="+mn-ea"/>
              </a:rPr>
              <a:t>사업 </a:t>
            </a:r>
            <a:r>
              <a:rPr lang="en-US" altLang="ko-KR" sz="1050" spc="-2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latin typeface="+mn-ea"/>
                <a:ea typeface="+mn-ea"/>
              </a:rPr>
              <a:t>Select </a:t>
            </a:r>
            <a:r>
              <a:rPr lang="ko-KR" altLang="en-US" sz="1050" spc="-2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latin typeface="+mn-ea"/>
                <a:ea typeface="+mn-ea"/>
              </a:rPr>
              <a:t>문제</a:t>
            </a:r>
            <a:endParaRPr kumimoji="1" lang="en-US" altLang="ko-KR" sz="1050" b="0" i="0" u="none" strike="noStrike" kern="1200" cap="none" spc="-2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srgbClr val="02305A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pic>
        <p:nvPicPr>
          <p:cNvPr id="21" name="그림 20"/>
          <p:cNvPicPr>
            <a:picLocks noChangeAspect="1"/>
          </p:cNvPicPr>
          <p:nvPr/>
        </p:nvPicPr>
        <p:blipFill rotWithShape="1">
          <a:blip r:embed="rId2" cstate="screen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572000" y="5325970"/>
            <a:ext cx="276111" cy="277451"/>
          </a:xfrm>
          <a:prstGeom prst="rect">
            <a:avLst/>
          </a:prstGeom>
        </p:spPr>
      </p:pic>
      <p:sp>
        <p:nvSpPr>
          <p:cNvPr id="22" name="직사각형 21"/>
          <p:cNvSpPr/>
          <p:nvPr/>
        </p:nvSpPr>
        <p:spPr>
          <a:xfrm>
            <a:off x="6840571" y="5295248"/>
            <a:ext cx="1313574" cy="575733"/>
          </a:xfrm>
          <a:prstGeom prst="rect">
            <a:avLst/>
          </a:prstGeom>
          <a:solidFill>
            <a:srgbClr val="C9F1FE">
              <a:alpha val="50000"/>
            </a:srgbClr>
          </a:solidFill>
          <a:ln w="15875" cap="rnd" cmpd="sng" algn="ctr">
            <a:solidFill>
              <a:srgbClr val="00A9E0"/>
            </a:solidFill>
            <a:prstDash val="solid"/>
            <a:headEnd type="none" w="sm" len="sm"/>
            <a:tailEnd type="none" w="sm" len="sm"/>
          </a:ln>
          <a:effectLst/>
        </p:spPr>
        <p:txBody>
          <a:bodyPr wrap="square" lIns="0" tIns="0" rIns="0" bIns="0" rtlCol="0" anchor="ctr" anchorCtr="0"/>
          <a:lstStyle/>
          <a:p>
            <a:pPr marL="0" marR="0" lvl="1" indent="-171053" algn="ctr" defTabSz="50959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100"/>
              </a:spcAft>
              <a:buClr>
                <a:srgbClr val="333333"/>
              </a:buClr>
              <a:buSzPct val="90000"/>
              <a:buFontTx/>
              <a:buNone/>
              <a:tabLst>
                <a:tab pos="637438" algn="l"/>
              </a:tabLst>
              <a:defRPr/>
            </a:pPr>
            <a:r>
              <a:rPr lang="en-US" altLang="ko-KR" sz="1050" spc="-2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latin typeface="+mn-ea"/>
                <a:ea typeface="+mn-ea"/>
              </a:rPr>
              <a:t>[</a:t>
            </a:r>
            <a:r>
              <a:rPr lang="ko-KR" altLang="en-US" sz="1050" spc="-2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latin typeface="+mn-ea"/>
                <a:ea typeface="+mn-ea"/>
              </a:rPr>
              <a:t>본 연구</a:t>
            </a:r>
            <a:r>
              <a:rPr lang="en-US" altLang="ko-KR" sz="1050" spc="-2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latin typeface="+mn-ea"/>
                <a:ea typeface="+mn-ea"/>
              </a:rPr>
              <a:t>]</a:t>
            </a:r>
          </a:p>
          <a:p>
            <a:pPr marL="0" marR="0" lvl="1" indent="-171053" algn="ctr" defTabSz="509595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ts val="100"/>
              </a:spcAft>
              <a:buClr>
                <a:srgbClr val="333333"/>
              </a:buClr>
              <a:buSzPct val="90000"/>
              <a:buFontTx/>
              <a:buNone/>
              <a:tabLst>
                <a:tab pos="637438" algn="l"/>
              </a:tabLst>
              <a:defRPr/>
            </a:pPr>
            <a:r>
              <a:rPr kumimoji="1" lang="ko-KR" altLang="en-US" sz="1050" b="1" i="0" u="none" strike="noStrike" kern="1200" cap="none" spc="-2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불확정성을 고려한</a:t>
            </a:r>
            <a:r>
              <a:rPr kumimoji="1" lang="en-US" altLang="ko-KR" sz="1050" b="1" i="0" u="none" strike="noStrike" kern="1200" cap="none" spc="-2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/>
            </a:r>
            <a:br>
              <a:rPr kumimoji="1" lang="en-US" altLang="ko-KR" sz="1050" b="1" i="0" u="none" strike="noStrike" kern="1200" cap="none" spc="-2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</a:br>
            <a:r>
              <a:rPr kumimoji="1" lang="ko-KR" altLang="en-US" sz="1050" b="1" i="0" u="none" strike="noStrike" kern="1200" cap="none" spc="-20" normalizeH="0" baseline="0" noProof="0" dirty="0" smtClean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다단계 </a:t>
            </a:r>
            <a:r>
              <a:rPr lang="ko-KR" altLang="en-US" sz="1050" spc="-2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latin typeface="+mn-ea"/>
                <a:ea typeface="+mn-ea"/>
              </a:rPr>
              <a:t>사업</a:t>
            </a:r>
            <a:r>
              <a:rPr lang="en-US" altLang="ko-KR" sz="1050" spc="-2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rgbClr val="02305A"/>
                </a:solidFill>
                <a:latin typeface="+mn-ea"/>
                <a:ea typeface="+mn-ea"/>
              </a:rPr>
              <a:t>Select</a:t>
            </a:r>
          </a:p>
        </p:txBody>
      </p:sp>
      <p:grpSp>
        <p:nvGrpSpPr>
          <p:cNvPr id="23" name="그룹 22"/>
          <p:cNvGrpSpPr/>
          <p:nvPr/>
        </p:nvGrpSpPr>
        <p:grpSpPr>
          <a:xfrm>
            <a:off x="1287639" y="5276904"/>
            <a:ext cx="2852313" cy="540263"/>
            <a:chOff x="607835" y="3132497"/>
            <a:chExt cx="3163862" cy="912057"/>
          </a:xfrm>
        </p:grpSpPr>
        <p:sp>
          <p:nvSpPr>
            <p:cNvPr id="24" name="사각형: 둥근 모서리 547">
              <a:extLst>
                <a:ext uri="{FF2B5EF4-FFF2-40B4-BE49-F238E27FC236}">
                  <a16:creationId xmlns:a16="http://schemas.microsoft.com/office/drawing/2014/main" id="{829A8062-11D7-4359-9E9D-F810EFE53DD6}"/>
                </a:ext>
              </a:extLst>
            </p:cNvPr>
            <p:cNvSpPr/>
            <p:nvPr/>
          </p:nvSpPr>
          <p:spPr>
            <a:xfrm>
              <a:off x="607835" y="3132497"/>
              <a:ext cx="3163862" cy="396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144000" tIns="0" rIns="0" bIns="0" anchor="ctr"/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기업 </a:t>
              </a:r>
              <a:r>
                <a:rPr lang="ko-KR" altLang="en-US" sz="1200" b="1" dirty="0" smtClean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의사결정지원시스템 </a:t>
              </a:r>
              <a:r>
                <a:rPr lang="ko-KR" altLang="en-US" sz="1200" b="1" dirty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기본 로직</a:t>
              </a:r>
            </a:p>
          </p:txBody>
        </p:sp>
        <p:sp>
          <p:nvSpPr>
            <p:cNvPr id="25" name="사각형: 둥근 모서리 547">
              <a:extLst>
                <a:ext uri="{FF2B5EF4-FFF2-40B4-BE49-F238E27FC236}">
                  <a16:creationId xmlns:a16="http://schemas.microsoft.com/office/drawing/2014/main" id="{829A8062-11D7-4359-9E9D-F810EFE53DD6}"/>
                </a:ext>
              </a:extLst>
            </p:cNvPr>
            <p:cNvSpPr/>
            <p:nvPr/>
          </p:nvSpPr>
          <p:spPr>
            <a:xfrm>
              <a:off x="607835" y="3648554"/>
              <a:ext cx="3163862" cy="396000"/>
            </a:xfrm>
            <a:prstGeom prst="rect">
              <a:avLst/>
            </a:prstGeom>
            <a:solidFill>
              <a:schemeClr val="bg1"/>
            </a:solidFill>
            <a:ln w="3175" algn="ctr">
              <a:solidFill>
                <a:schemeClr val="bg1">
                  <a:lumMod val="75000"/>
                </a:schemeClr>
              </a:solidFill>
              <a:miter lim="800000"/>
              <a:headEnd/>
              <a:tailEnd/>
            </a:ln>
            <a:effectLst/>
          </p:spPr>
          <p:txBody>
            <a:bodyPr wrap="square" lIns="144000" tIns="0" rIns="0" bIns="0" anchor="ctr"/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실제 공공</a:t>
              </a:r>
              <a:r>
                <a:rPr lang="en-US" altLang="ko-KR" sz="1200" b="1" dirty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SW </a:t>
              </a:r>
              <a:r>
                <a:rPr lang="ko-KR" altLang="en-US" sz="1200" b="1" dirty="0">
                  <a:ln>
                    <a:solidFill>
                      <a:srgbClr val="0185CF">
                        <a:alpha val="0"/>
                      </a:srgb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제안 현장에서 활용</a:t>
              </a:r>
            </a:p>
          </p:txBody>
        </p:sp>
      </p:grpSp>
      <p:grpSp>
        <p:nvGrpSpPr>
          <p:cNvPr id="28" name="그룹 133"/>
          <p:cNvGrpSpPr/>
          <p:nvPr/>
        </p:nvGrpSpPr>
        <p:grpSpPr>
          <a:xfrm>
            <a:off x="6539892" y="5474594"/>
            <a:ext cx="216000" cy="216000"/>
            <a:chOff x="2487782" y="3656820"/>
            <a:chExt cx="216030" cy="216030"/>
          </a:xfrm>
          <a:solidFill>
            <a:schemeClr val="bg1">
              <a:lumMod val="65000"/>
            </a:schemeClr>
          </a:solidFill>
        </p:grpSpPr>
        <p:sp>
          <p:nvSpPr>
            <p:cNvPr id="29" name="모서리가 둥근 직사각형 28"/>
            <p:cNvSpPr/>
            <p:nvPr/>
          </p:nvSpPr>
          <p:spPr>
            <a:xfrm>
              <a:off x="2557097" y="3656820"/>
              <a:ext cx="77400" cy="216030"/>
            </a:xfrm>
            <a:prstGeom prst="roundRect">
              <a:avLst/>
            </a:prstGeom>
            <a:grpFill/>
            <a:ln w="15875" algn="ctr">
              <a:noFill/>
              <a:round/>
              <a:headEnd/>
              <a:tailEnd/>
            </a:ln>
          </p:spPr>
          <p:txBody>
            <a:bodyPr wrap="square" lIns="36000" tIns="36000" rIns="36000" bIns="36000" anchor="ctr"/>
            <a:lstStyle/>
            <a:p>
              <a:pPr algn="ctr" defTabSz="956844" eaLnBrk="0" latinLnBrk="0" hangingPunct="0">
                <a:lnSpc>
                  <a:spcPts val="993"/>
                </a:lnSpc>
              </a:pPr>
              <a:endParaRPr lang="ko-KR" altLang="en-US" sz="900" spc="-72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M" pitchFamily="2" charset="-127"/>
                <a:ea typeface="Rix고딕 M" pitchFamily="2" charset="-127"/>
              </a:endParaRPr>
            </a:p>
          </p:txBody>
        </p:sp>
        <p:sp>
          <p:nvSpPr>
            <p:cNvPr id="30" name="모서리가 둥근 직사각형 29"/>
            <p:cNvSpPr/>
            <p:nvPr/>
          </p:nvSpPr>
          <p:spPr>
            <a:xfrm rot="16200000">
              <a:off x="2557097" y="3656821"/>
              <a:ext cx="77400" cy="216030"/>
            </a:xfrm>
            <a:prstGeom prst="roundRect">
              <a:avLst/>
            </a:prstGeom>
            <a:grpFill/>
            <a:ln w="15875" algn="ctr">
              <a:noFill/>
              <a:round/>
              <a:headEnd/>
              <a:tailEnd/>
            </a:ln>
          </p:spPr>
          <p:txBody>
            <a:bodyPr wrap="square" lIns="36000" tIns="36000" rIns="36000" bIns="36000" anchor="ctr"/>
            <a:lstStyle/>
            <a:p>
              <a:pPr algn="ctr" defTabSz="956844" eaLnBrk="0" latinLnBrk="0" hangingPunct="0">
                <a:lnSpc>
                  <a:spcPts val="993"/>
                </a:lnSpc>
              </a:pPr>
              <a:endParaRPr lang="ko-KR" altLang="en-US" sz="900" spc="-72" dirty="0">
                <a:solidFill>
                  <a:schemeClr val="tx1">
                    <a:lumMod val="75000"/>
                    <a:lumOff val="25000"/>
                  </a:schemeClr>
                </a:solidFill>
                <a:latin typeface="Rix고딕 M" pitchFamily="2" charset="-127"/>
                <a:ea typeface="Rix고딕 M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711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</a:rPr>
              <a:t>제</a:t>
            </a:r>
            <a:r>
              <a:rPr lang="en-US" altLang="ko-KR" sz="2400" dirty="0">
                <a:latin typeface="+mn-ea"/>
              </a:rPr>
              <a:t>1</a:t>
            </a:r>
            <a:r>
              <a:rPr lang="ko-KR" altLang="en-US" sz="2400" dirty="0">
                <a:latin typeface="+mn-ea"/>
              </a:rPr>
              <a:t>장  서 론</a:t>
            </a:r>
            <a:endParaRPr lang="ko-KR" altLang="en-US" sz="2400" dirty="0">
              <a:latin typeface="+mn-ea"/>
              <a:ea typeface="+mn-ea"/>
            </a:endParaRP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</a:rPr>
              <a:t>1.3 </a:t>
            </a:r>
            <a:r>
              <a:rPr lang="ko-KR" altLang="en-US" sz="2000" b="1" dirty="0">
                <a:solidFill>
                  <a:schemeClr val="bg1"/>
                </a:solidFill>
              </a:rPr>
              <a:t>연구의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방</a:t>
            </a:r>
            <a:r>
              <a:rPr lang="ko-KR" altLang="en-US" sz="2000" b="1" dirty="0">
                <a:solidFill>
                  <a:schemeClr val="bg1"/>
                </a:solidFill>
              </a:rPr>
              <a:t>법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68313" y="1887801"/>
            <a:ext cx="842645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사업선택</a:t>
            </a:r>
            <a:r>
              <a:rPr kumimoji="0"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(Project Selection) </a:t>
            </a:r>
            <a:r>
              <a:rPr kumimoji="0"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문제를 수리적으로 모델링한다</a:t>
            </a:r>
            <a:r>
              <a:rPr kumimoji="0"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유한한 제안인력과 페널티가 무한대인 제안일정 수립에 </a:t>
            </a:r>
            <a:r>
              <a:rPr kumimoji="0" lang="en-US" altLang="ko-KR" b="1" dirty="0" smtClean="0">
                <a:solidFill>
                  <a:srgbClr val="0000FF"/>
                </a:solidFill>
                <a:latin typeface="맑은 고딕"/>
                <a:ea typeface="맑은 고딕"/>
              </a:rPr>
              <a:t>RCPSP</a:t>
            </a:r>
            <a:r>
              <a:rPr kumimoji="0"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를 적용한다</a:t>
            </a:r>
            <a:r>
              <a:rPr kumimoji="0" lang="en-US" altLang="ko-KR" dirty="0" smtClean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알고리즘을 제시한다</a:t>
            </a:r>
            <a:r>
              <a:rPr kumimoji="0"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알고리즘을 코드로 전환한다</a:t>
            </a:r>
            <a:r>
              <a:rPr kumimoji="0"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모의 데이터를 생성하여 모의실험을 수행한다</a:t>
            </a:r>
            <a:r>
              <a:rPr kumimoji="0"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kumimoji="0" lang="en-US" altLang="ko-KR" dirty="0">
              <a:solidFill>
                <a:prstClr val="black"/>
              </a:solidFill>
              <a:latin typeface="맑은 고딕"/>
              <a:ea typeface="맑은 고딕"/>
            </a:endParaRPr>
          </a:p>
          <a:p>
            <a:pPr marL="342900" lvl="0" indent="-342900" algn="just" fontAlgn="auto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결과를 통해 </a:t>
            </a:r>
            <a:r>
              <a:rPr kumimoji="0" lang="ko-KR" altLang="en-US" dirty="0" smtClean="0">
                <a:solidFill>
                  <a:prstClr val="black"/>
                </a:solidFill>
                <a:latin typeface="맑은 고딕"/>
                <a:ea typeface="맑은 고딕"/>
              </a:rPr>
              <a:t>알고리즘의 유효성을 </a:t>
            </a:r>
            <a:r>
              <a:rPr kumimoji="0" lang="ko-KR" altLang="en-US" dirty="0">
                <a:solidFill>
                  <a:prstClr val="black"/>
                </a:solidFill>
                <a:latin typeface="맑은 고딕"/>
                <a:ea typeface="맑은 고딕"/>
              </a:rPr>
              <a:t>입증한다</a:t>
            </a:r>
            <a:r>
              <a:rPr kumimoji="0" lang="en-US" altLang="ko-KR" dirty="0">
                <a:solidFill>
                  <a:prstClr val="black"/>
                </a:solidFill>
                <a:latin typeface="맑은 고딕"/>
                <a:ea typeface="맑은 고딕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95288" y="1268760"/>
            <a:ext cx="7938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0" lang="ko-KR" altLang="en-US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다음과 같은 단계로 연구 진행</a:t>
            </a:r>
            <a:endParaRPr kumimoji="0" lang="ko-KR" altLang="en-US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9229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4"/>
          <p:cNvCxnSpPr/>
          <p:nvPr/>
        </p:nvCxnSpPr>
        <p:spPr>
          <a:xfrm>
            <a:off x="1115617" y="2492896"/>
            <a:ext cx="3744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"/>
          <p:cNvCxnSpPr/>
          <p:nvPr/>
        </p:nvCxnSpPr>
        <p:spPr>
          <a:xfrm>
            <a:off x="4860033" y="2186552"/>
            <a:ext cx="0" cy="8104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"/>
          <p:cNvSpPr/>
          <p:nvPr/>
        </p:nvSpPr>
        <p:spPr>
          <a:xfrm>
            <a:off x="4932040" y="2165955"/>
            <a:ext cx="37444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2.1 SW</a:t>
            </a:r>
            <a:r>
              <a:rPr lang="ko-KR" altLang="en-US" sz="1600" b="1" dirty="0">
                <a:latin typeface="+mn-ea"/>
                <a:ea typeface="+mn-ea"/>
              </a:rPr>
              <a:t>사업 제안관련 선행연구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2.2 </a:t>
            </a:r>
            <a:r>
              <a:rPr lang="ko-KR" altLang="en-US" sz="1600" b="1" dirty="0" smtClean="0">
                <a:latin typeface="+mn-ea"/>
                <a:ea typeface="+mn-ea"/>
              </a:rPr>
              <a:t>프로젝트 일정문제  관련 선행연구</a:t>
            </a:r>
            <a:endParaRPr lang="en-US" altLang="ko-KR" sz="1600" b="1" dirty="0" smtClean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4563" y="1268760"/>
            <a:ext cx="2565126" cy="43032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서론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  <a:ea typeface="+mn-ea"/>
              </a:rPr>
              <a:t>제</a:t>
            </a:r>
            <a:r>
              <a:rPr lang="en-US" altLang="ko-KR" sz="2000" b="1" dirty="0">
                <a:latin typeface="+mn-ea"/>
                <a:ea typeface="+mn-ea"/>
              </a:rPr>
              <a:t>2</a:t>
            </a:r>
            <a:r>
              <a:rPr lang="ko-KR" altLang="en-US" sz="2000" b="1" dirty="0">
                <a:latin typeface="+mn-ea"/>
                <a:ea typeface="+mn-ea"/>
              </a:rPr>
              <a:t>장 이론적 배경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수학적 모델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알고리즘 약술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향후계획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참고문헌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52220" y="4090983"/>
            <a:ext cx="2340260" cy="200144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6680"/>
              </a:lnSpc>
            </a:pPr>
            <a:r>
              <a:rPr lang="en-US" sz="13900" b="1" dirty="0">
                <a:solidFill>
                  <a:srgbClr val="7F7F7F"/>
                </a:solidFill>
                <a:latin typeface="바탕체" pitchFamily="17" charset="-127"/>
                <a:ea typeface="바탕체" pitchFamily="17" charset="-127"/>
              </a:rPr>
              <a:t>2</a:t>
            </a:r>
            <a:endParaRPr lang="ru-RU" sz="13900" b="1" dirty="0">
              <a:solidFill>
                <a:srgbClr val="7F7F7F"/>
              </a:solidFill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831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 smtClean="0">
                <a:latin typeface="+mn-ea"/>
                <a:ea typeface="+mn-ea"/>
              </a:rPr>
              <a:t>제</a:t>
            </a:r>
            <a:r>
              <a:rPr lang="en-US" altLang="ko-KR" sz="2400" dirty="0" smtClean="0">
                <a:latin typeface="+mn-ea"/>
                <a:ea typeface="+mn-ea"/>
              </a:rPr>
              <a:t>2</a:t>
            </a:r>
            <a:r>
              <a:rPr lang="ko-KR" altLang="en-US" sz="2400" dirty="0" smtClean="0">
                <a:latin typeface="+mn-ea"/>
                <a:ea typeface="+mn-ea"/>
              </a:rPr>
              <a:t>장  이론적 배경</a:t>
            </a:r>
          </a:p>
        </p:txBody>
      </p:sp>
      <p:sp>
        <p:nvSpPr>
          <p:cNvPr id="31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572000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</a:rPr>
              <a:t>2.1 SW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사업 제안관련 선행연구</a:t>
            </a:r>
            <a:endParaRPr lang="en-US" altLang="ko-KR" sz="1800" b="1" dirty="0" smtClean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4022" y="1274440"/>
            <a:ext cx="842645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2.1.1 </a:t>
            </a:r>
            <a:r>
              <a:rPr kumimoji="0" lang="ko-KR" altLang="en-US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공공 </a:t>
            </a:r>
            <a:r>
              <a:rPr kumimoji="0" lang="en-US" altLang="ko-KR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시장에 참여하는 프로젝트의 실태연구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/>
            </a:r>
            <a:b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</a:b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발주측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: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사업예산에 맞춘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FP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산정으로 적정 사업비 확보 실패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과다한 사업완료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/>
            </a:r>
            <a:b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         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요건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정부 정책에 맞춘 무리한 사업기간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수행 중 요건 변경 빈발</a:t>
            </a: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수행사 측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: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적자를 무릅쓴 저가수주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무리한 수행계획 및 수행품질의 저하는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/>
            </a:r>
            <a:b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             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결함율을 상승시키고 높은 결함률은 결국 </a:t>
            </a:r>
            <a:r>
              <a:rPr kumimoji="0" lang="ko-KR" altLang="en-US" b="1" kern="0" dirty="0" smtClean="0">
                <a:solidFill>
                  <a:srgbClr val="0000FF"/>
                </a:solidFill>
                <a:latin typeface="+mn-ea"/>
                <a:ea typeface="+mn-ea"/>
              </a:rPr>
              <a:t>일정 지연</a:t>
            </a:r>
            <a:r>
              <a:rPr kumimoji="0" lang="en-US" altLang="ko-KR" b="1" kern="0" dirty="0" smtClean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kumimoji="0" lang="ko-KR" altLang="en-US" b="1" kern="0" dirty="0" smtClean="0">
                <a:solidFill>
                  <a:srgbClr val="0000FF"/>
                </a:solidFill>
                <a:latin typeface="+mn-ea"/>
                <a:ea typeface="+mn-ea"/>
              </a:rPr>
              <a:t>예산 초과로 </a:t>
            </a:r>
            <a:r>
              <a:rPr kumimoji="0" lang="en-US" altLang="ko-KR" b="1" kern="0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kumimoji="0" lang="en-US" altLang="ko-KR" b="1" kern="0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kumimoji="0" lang="en-US" altLang="ko-KR" b="1" kern="0" dirty="0" smtClean="0">
                <a:solidFill>
                  <a:srgbClr val="0000FF"/>
                </a:solidFill>
                <a:latin typeface="+mn-ea"/>
                <a:ea typeface="+mn-ea"/>
              </a:rPr>
              <a:t>                </a:t>
            </a:r>
            <a:r>
              <a:rPr kumimoji="0" lang="ko-KR" altLang="en-US" b="1" kern="0" dirty="0" smtClean="0">
                <a:solidFill>
                  <a:srgbClr val="0000FF"/>
                </a:solidFill>
                <a:latin typeface="+mn-ea"/>
                <a:ea typeface="+mn-ea"/>
              </a:rPr>
              <a:t>연결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되는 경향이 높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황인수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1999).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r>
              <a:rPr kumimoji="0" lang="en-US" altLang="ko-KR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2.1.2 </a:t>
            </a:r>
            <a:r>
              <a:rPr kumimoji="0" lang="ko-KR" altLang="en-US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공공 </a:t>
            </a:r>
            <a:r>
              <a:rPr kumimoji="0" lang="en-US" altLang="ko-KR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 제안에 대한 보상 연구</a:t>
            </a: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공공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 규모가 증가함에 따라 제안에 투입되는 비용 역시 점증하고  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/>
            </a:r>
            <a:b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있으며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증가되는 제안비용은 수주 시에는 사업원가에 산입되어 사업의  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/>
            </a:r>
            <a:b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이익구조를 악화시킨다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반면 </a:t>
            </a:r>
            <a:r>
              <a:rPr kumimoji="0" lang="ko-KR" altLang="en-US" b="1" kern="0" dirty="0" smtClean="0">
                <a:solidFill>
                  <a:srgbClr val="0000FF"/>
                </a:solidFill>
                <a:latin typeface="+mn-ea"/>
                <a:ea typeface="+mn-ea"/>
              </a:rPr>
              <a:t>실주 시에는 전액 매물비용으로서 입찰 참여사의 </a:t>
            </a:r>
            <a:r>
              <a:rPr kumimoji="0" lang="en-US" altLang="ko-KR" b="1" kern="0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kumimoji="0" lang="en-US" altLang="ko-KR" b="1" kern="0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kumimoji="0" lang="en-US" altLang="ko-KR" b="1" kern="0" dirty="0" smtClean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kumimoji="0" lang="ko-KR" altLang="en-US" b="1" kern="0" dirty="0" smtClean="0">
                <a:solidFill>
                  <a:srgbClr val="0000FF"/>
                </a:solidFill>
                <a:latin typeface="+mn-ea"/>
                <a:ea typeface="+mn-ea"/>
              </a:rPr>
              <a:t>재정에 큰 손실을 가져온다</a:t>
            </a:r>
            <a:r>
              <a:rPr kumimoji="0" lang="en-US" altLang="ko-KR" b="1" kern="0" dirty="0" smtClean="0">
                <a:solidFill>
                  <a:srgbClr val="0000FF"/>
                </a:solidFill>
                <a:latin typeface="+mn-ea"/>
                <a:ea typeface="+mn-ea"/>
              </a:rPr>
              <a:t>.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이러한 상황은 발주측에도 직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간접적인 부정적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/>
            </a:r>
            <a:b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영향을 미치며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따라서 사업의 특성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등에 따라 적정한 보상방안이 강구될 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/>
            </a:r>
            <a:b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필요가 있다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</a:rPr>
              <a:t>(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이용희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</a:rPr>
              <a:t>, 2005).</a:t>
            </a:r>
            <a:endParaRPr kumimoji="0"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endParaRPr kumimoji="0" lang="en-US" altLang="ko-KR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52681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제목 2"/>
          <p:cNvSpPr>
            <a:spLocks noGrp="1"/>
          </p:cNvSpPr>
          <p:nvPr>
            <p:ph type="title" idx="4294967295"/>
          </p:nvPr>
        </p:nvSpPr>
        <p:spPr>
          <a:xfrm>
            <a:off x="6660232" y="97897"/>
            <a:ext cx="2411760" cy="738815"/>
          </a:xfrm>
        </p:spPr>
        <p:txBody>
          <a:bodyPr/>
          <a:lstStyle/>
          <a:p>
            <a:pPr algn="r" eaLnBrk="1" hangingPunct="1"/>
            <a:r>
              <a:rPr lang="ko-KR" alt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목 </a:t>
            </a:r>
            <a:r>
              <a:rPr lang="ko-KR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차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59832" y="1844824"/>
            <a:ext cx="302433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000"/>
              </a:lnSpc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장 서론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4000"/>
              </a:lnSpc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장 이론적 배경 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4000"/>
              </a:lnSpc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장 수학적 모형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4000"/>
              </a:lnSpc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장 알고리즘 약술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4000"/>
              </a:lnSpc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장 향후계획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ts val="4000"/>
              </a:lnSpc>
            </a:pPr>
            <a:r>
              <a:rPr lang="ko-KR" altLang="en-US" sz="2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참고문헌</a:t>
            </a:r>
          </a:p>
        </p:txBody>
      </p:sp>
    </p:spTree>
    <p:extLst>
      <p:ext uri="{BB962C8B-B14F-4D97-AF65-F5344CB8AC3E}">
        <p14:creationId xmlns:p14="http://schemas.microsoft.com/office/powerpoint/2010/main" val="2735572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 smtClean="0">
                <a:latin typeface="+mn-ea"/>
                <a:ea typeface="+mn-ea"/>
              </a:rPr>
              <a:t>제</a:t>
            </a:r>
            <a:r>
              <a:rPr lang="en-US" altLang="ko-KR" sz="2400" dirty="0" smtClean="0">
                <a:latin typeface="+mn-ea"/>
                <a:ea typeface="+mn-ea"/>
              </a:rPr>
              <a:t>2</a:t>
            </a:r>
            <a:r>
              <a:rPr lang="ko-KR" altLang="en-US" sz="2400" dirty="0" smtClean="0">
                <a:latin typeface="+mn-ea"/>
                <a:ea typeface="+mn-ea"/>
              </a:rPr>
              <a:t>장  이론적 배경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5508625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</a:rPr>
              <a:t>2.2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일정문제 관련 선행연구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(1/3)</a:t>
            </a:r>
            <a:endParaRPr lang="en-US" altLang="ko-KR" sz="1800" b="1" dirty="0" smtClean="0">
              <a:solidFill>
                <a:schemeClr val="bg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77825" y="1263659"/>
            <a:ext cx="842645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r>
              <a:rPr kumimoji="0" lang="en-US" altLang="ko-KR" sz="18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2.2.1. </a:t>
            </a:r>
            <a:r>
              <a:rPr kumimoji="0" lang="en-US" altLang="ko-KR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RCPSP </a:t>
            </a:r>
            <a:r>
              <a:rPr kumimoji="0" lang="ko-KR" altLang="en-US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개요</a:t>
            </a:r>
            <a:endParaRPr kumimoji="0" lang="en-US" altLang="ko-KR" sz="18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541338" algn="l"/>
              </a:tabLst>
              <a:defRPr/>
            </a:pP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 활동의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선행관계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제약된 자원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마감기한</a:t>
            </a:r>
            <a:r>
              <a:rPr kumimoji="0" lang="en-US" altLang="ko-KR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패널티 비용의 제약조건하에 활동의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 </a:t>
            </a: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/>
            </a:r>
            <a:b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</a:br>
            <a:r>
              <a:rPr kumimoji="0" lang="en-US" altLang="ko-KR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 </a:t>
            </a:r>
            <a:r>
              <a:rPr kumimoji="0" lang="ko-KR" alt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우선순위와 </a:t>
            </a:r>
            <a:r>
              <a:rPr kumimoji="0" lang="ko-KR" altLang="en-US" sz="18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모드의 선택에 관한 문제로 </a:t>
            </a:r>
            <a:r>
              <a:rPr kumimoji="0" lang="ko-KR" altLang="en-US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이 문제의 해결을 위해 이전 </a:t>
            </a:r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/>
            </a:r>
            <a:b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</a:br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 </a:t>
            </a:r>
            <a:r>
              <a:rPr kumimoji="0" lang="ko-KR" altLang="en-US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연구에서는 </a:t>
            </a:r>
            <a:r>
              <a:rPr kumimoji="0" lang="ko-KR" altLang="en-US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한계열거법</a:t>
            </a:r>
            <a:r>
              <a:rPr kumimoji="0" lang="en-US" altLang="ko-KR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분지한계법</a:t>
            </a:r>
            <a:r>
              <a:rPr kumimoji="0" lang="en-US" altLang="ko-KR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선형계획법</a:t>
            </a:r>
            <a:r>
              <a:rPr kumimoji="0" lang="en-US" altLang="ko-KR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정수계획법</a:t>
            </a:r>
            <a:r>
              <a:rPr kumimoji="0" lang="en-US" altLang="ko-KR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2</a:t>
            </a:r>
            <a:r>
              <a:rPr kumimoji="0" lang="ko-KR" altLang="en-US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차 방정식</a:t>
            </a:r>
            <a:r>
              <a:rPr kumimoji="0" lang="en-US" altLang="ko-KR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0-1 </a:t>
            </a:r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/>
            </a:r>
            <a:b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</a:br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 </a:t>
            </a:r>
            <a:r>
              <a:rPr kumimoji="0" lang="ko-KR" altLang="en-US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계획법</a:t>
            </a:r>
            <a:r>
              <a:rPr kumimoji="0" lang="en-US" altLang="ko-KR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80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암묵적열거법 등을 사용하였다</a:t>
            </a:r>
            <a:r>
              <a:rPr kumimoji="0" lang="en-US" altLang="ko-KR" sz="180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  <a:endParaRPr kumimoji="0" lang="en-US" altLang="ko-KR" sz="180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77825" y="2942942"/>
            <a:ext cx="8426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1338" algn="l"/>
              </a:tabLst>
            </a:pPr>
            <a:r>
              <a:rPr lang="en-US" altLang="ko-KR" b="1" dirty="0" smtClean="0">
                <a:latin typeface="+mn-ea"/>
                <a:ea typeface="+mn-ea"/>
              </a:rPr>
              <a:t>2.2.2. NP(None Polynominal)-hard </a:t>
            </a:r>
            <a:r>
              <a:rPr lang="en-US" altLang="ko-KR" b="1" dirty="0">
                <a:latin typeface="+mn-ea"/>
                <a:ea typeface="+mn-ea"/>
              </a:rPr>
              <a:t>Class </a:t>
            </a:r>
          </a:p>
          <a:p>
            <a:pPr fontAlgn="base"/>
            <a:r>
              <a:rPr lang="ko-KR" altLang="en-US" dirty="0" smtClean="0">
                <a:latin typeface="+mn-ea"/>
                <a:ea typeface="+mn-ea"/>
              </a:rPr>
              <a:t>   본 </a:t>
            </a:r>
            <a:r>
              <a:rPr lang="ko-KR" altLang="en-US" dirty="0">
                <a:latin typeface="+mn-ea"/>
                <a:ea typeface="+mn-ea"/>
              </a:rPr>
              <a:t>연구의 문제영역은 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전형적인 복수의 모드를 가진 </a:t>
            </a:r>
            <a:r>
              <a:rPr lang="en-US" altLang="ko-KR" b="1" dirty="0">
                <a:solidFill>
                  <a:srgbClr val="0000FF"/>
                </a:solidFill>
                <a:latin typeface="+mn-ea"/>
                <a:ea typeface="+mn-ea"/>
              </a:rPr>
              <a:t>RCPSP</a:t>
            </a:r>
            <a:r>
              <a:rPr lang="ko-KR" altLang="en-US" dirty="0">
                <a:latin typeface="+mn-ea"/>
                <a:ea typeface="+mn-ea"/>
              </a:rPr>
              <a:t>이며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일반적으로 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 RCPSP MM(Multi-Mode)</a:t>
            </a:r>
            <a:r>
              <a:rPr lang="ko-KR" altLang="en-US" dirty="0" smtClean="0">
                <a:latin typeface="+mn-ea"/>
                <a:ea typeface="+mn-ea"/>
              </a:rPr>
              <a:t>의 </a:t>
            </a:r>
            <a:r>
              <a:rPr lang="ko-KR" altLang="en-US" dirty="0">
                <a:latin typeface="+mn-ea"/>
                <a:ea typeface="+mn-ea"/>
              </a:rPr>
              <a:t>경우 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해 영역의 크기가 커지면 최적해를 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산출하는</a:t>
            </a:r>
            <a:r>
              <a:rPr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데 소요되는 연산 시간 역시 급증</a:t>
            </a:r>
            <a:r>
              <a:rPr lang="ko-KR" altLang="en-US" dirty="0">
                <a:latin typeface="+mn-ea"/>
                <a:ea typeface="+mn-ea"/>
              </a:rPr>
              <a:t>하게 되어 </a:t>
            </a:r>
            <a:r>
              <a:rPr lang="en-US" altLang="ko-KR" dirty="0">
                <a:latin typeface="+mn-ea"/>
                <a:ea typeface="+mn-ea"/>
              </a:rPr>
              <a:t>NP-Hard Class</a:t>
            </a:r>
            <a:r>
              <a:rPr lang="ko-KR" altLang="en-US" dirty="0">
                <a:latin typeface="+mn-ea"/>
                <a:ea typeface="+mn-ea"/>
              </a:rPr>
              <a:t>의 문제가 </a:t>
            </a:r>
            <a:r>
              <a:rPr lang="ko-KR" altLang="en-US" dirty="0" smtClean="0">
                <a:latin typeface="+mn-ea"/>
                <a:ea typeface="+mn-ea"/>
              </a:rPr>
              <a:t>된다 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 (</a:t>
            </a:r>
            <a:r>
              <a:rPr lang="en-US" altLang="ko-KR" dirty="0">
                <a:latin typeface="+mn-ea"/>
                <a:ea typeface="+mn-ea"/>
              </a:rPr>
              <a:t>Blazewicz, 1978). 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 Davis(1973</a:t>
            </a:r>
            <a:r>
              <a:rPr lang="en-US" altLang="ko-KR" dirty="0">
                <a:latin typeface="+mn-ea"/>
                <a:ea typeface="+mn-ea"/>
              </a:rPr>
              <a:t>)</a:t>
            </a:r>
            <a:r>
              <a:rPr lang="ko-KR" altLang="en-US" dirty="0">
                <a:latin typeface="+mn-ea"/>
                <a:ea typeface="+mn-ea"/>
              </a:rPr>
              <a:t>는 정수 선형 계획법을 적용한 연구에서 </a:t>
            </a:r>
            <a:r>
              <a:rPr lang="ko-KR" altLang="en-US" dirty="0" smtClean="0">
                <a:latin typeface="+mn-ea"/>
                <a:ea typeface="+mn-ea"/>
              </a:rPr>
              <a:t>이런 </a:t>
            </a:r>
            <a:r>
              <a:rPr lang="ko-KR" altLang="en-US" dirty="0">
                <a:latin typeface="+mn-ea"/>
                <a:ea typeface="+mn-ea"/>
              </a:rPr>
              <a:t>분야의 문제를 </a:t>
            </a:r>
            <a:r>
              <a:rPr lang="ko-KR" altLang="en-US" dirty="0" smtClean="0">
                <a:latin typeface="+mn-ea"/>
                <a:ea typeface="+mn-ea"/>
              </a:rPr>
              <a:t>직접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 </a:t>
            </a:r>
            <a:r>
              <a:rPr lang="ko-KR" altLang="en-US" dirty="0" smtClean="0">
                <a:latin typeface="+mn-ea"/>
                <a:ea typeface="+mn-ea"/>
              </a:rPr>
              <a:t>적으로 </a:t>
            </a:r>
            <a:r>
              <a:rPr lang="ko-KR" altLang="en-US" dirty="0">
                <a:latin typeface="+mn-ea"/>
                <a:ea typeface="+mn-ea"/>
              </a:rPr>
              <a:t>다루는 것은 연산 시간의 증가로 현실적이지 않다고 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이러한 </a:t>
            </a:r>
            <a:r>
              <a:rPr lang="ko-KR" altLang="en-US" dirty="0" smtClean="0">
                <a:latin typeface="+mn-ea"/>
                <a:ea typeface="+mn-ea"/>
              </a:rPr>
              <a:t>이유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 </a:t>
            </a:r>
            <a:r>
              <a:rPr lang="ko-KR" altLang="en-US" dirty="0" smtClean="0">
                <a:latin typeface="+mn-ea"/>
                <a:ea typeface="+mn-ea"/>
              </a:rPr>
              <a:t>로 </a:t>
            </a:r>
            <a:r>
              <a:rPr lang="en-US" altLang="ko-KR" b="1" dirty="0">
                <a:solidFill>
                  <a:srgbClr val="0000FF"/>
                </a:solidFill>
                <a:latin typeface="+mn-ea"/>
                <a:ea typeface="+mn-ea"/>
              </a:rPr>
              <a:t>NP-Hard Class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의 경우 휴리스틱 기법을 사용하는 것이 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현실적</a:t>
            </a:r>
            <a:r>
              <a:rPr lang="ko-KR" altLang="en-US" dirty="0" smtClean="0">
                <a:latin typeface="+mn-ea"/>
                <a:ea typeface="+mn-ea"/>
              </a:rPr>
              <a:t>이다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 (</a:t>
            </a:r>
            <a:r>
              <a:rPr lang="ko-KR" altLang="en-US" dirty="0">
                <a:latin typeface="+mn-ea"/>
                <a:ea typeface="+mn-ea"/>
              </a:rPr>
              <a:t>안태호</a:t>
            </a:r>
            <a:r>
              <a:rPr lang="en-US" altLang="ko-KR" dirty="0">
                <a:latin typeface="+mn-ea"/>
                <a:ea typeface="+mn-ea"/>
              </a:rPr>
              <a:t>, 1998).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1759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4572000" y="97646"/>
            <a:ext cx="4176464" cy="611984"/>
          </a:xfrm>
        </p:spPr>
        <p:txBody>
          <a:bodyPr/>
          <a:lstStyle/>
          <a:p>
            <a:pPr eaLnBrk="1" hangingPunct="1"/>
            <a:r>
              <a:rPr lang="ko-KR" altLang="en-US" sz="2400" dirty="0" smtClean="0">
                <a:latin typeface="+mn-ea"/>
                <a:ea typeface="+mn-ea"/>
              </a:rPr>
              <a:t>제</a:t>
            </a:r>
            <a:r>
              <a:rPr lang="en-US" altLang="ko-KR" sz="2400" dirty="0" smtClean="0">
                <a:latin typeface="+mn-ea"/>
                <a:ea typeface="+mn-ea"/>
              </a:rPr>
              <a:t>2</a:t>
            </a:r>
            <a:r>
              <a:rPr lang="ko-KR" altLang="en-US" sz="2400" dirty="0" smtClean="0">
                <a:latin typeface="+mn-ea"/>
                <a:ea typeface="+mn-ea"/>
              </a:rPr>
              <a:t>장  이론적 배경</a:t>
            </a:r>
          </a:p>
        </p:txBody>
      </p:sp>
      <p:sp>
        <p:nvSpPr>
          <p:cNvPr id="8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5508625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</a:rPr>
              <a:t>2.2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일정문제 관련 선행연구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(2/3)</a:t>
            </a:r>
            <a:endParaRPr lang="en-US" altLang="ko-KR" sz="18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D5502-9ED5-4E5F-A2DB-93B175984BBC}"/>
              </a:ext>
            </a:extLst>
          </p:cNvPr>
          <p:cNvSpPr txBox="1"/>
          <p:nvPr/>
        </p:nvSpPr>
        <p:spPr>
          <a:xfrm>
            <a:off x="395536" y="1268760"/>
            <a:ext cx="8426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1338" algn="l"/>
              </a:tabLst>
            </a:pPr>
            <a:r>
              <a:rPr lang="en-US" altLang="ko-KR" b="1" dirty="0" smtClean="0">
                <a:latin typeface="+mn-ea"/>
                <a:ea typeface="+mn-ea"/>
              </a:rPr>
              <a:t>2.2.3. Heuristic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기법 </a:t>
            </a:r>
            <a:endParaRPr lang="en-US" altLang="ko-KR" b="1" dirty="0" smtClean="0">
              <a:latin typeface="+mn-ea"/>
              <a:ea typeface="+mn-ea"/>
            </a:endParaRPr>
          </a:p>
          <a:p>
            <a:pPr>
              <a:tabLst>
                <a:tab pos="541338" algn="l"/>
              </a:tabLst>
            </a:pPr>
            <a:r>
              <a:rPr lang="en-US" altLang="ko-KR" b="1" dirty="0" smtClean="0">
                <a:latin typeface="+mn-ea"/>
                <a:ea typeface="+mn-ea"/>
              </a:rPr>
              <a:t>  </a:t>
            </a:r>
            <a:r>
              <a:rPr lang="ko-KR" altLang="en-US" dirty="0">
                <a:latin typeface="+mn-ea"/>
                <a:ea typeface="+mn-ea"/>
              </a:rPr>
              <a:t>현실적으로 정보의 부족과 시간제약으로 완벽한 </a:t>
            </a:r>
            <a:r>
              <a:rPr lang="ko-KR" altLang="en-US" dirty="0" smtClean="0">
                <a:latin typeface="+mn-ea"/>
                <a:ea typeface="+mn-ea"/>
              </a:rPr>
              <a:t>정답을 찾지 못할 때</a:t>
            </a:r>
            <a:r>
              <a:rPr lang="en-US" altLang="ko-KR" dirty="0" smtClean="0">
                <a:latin typeface="+mn-ea"/>
                <a:ea typeface="+mn-ea"/>
              </a:rPr>
              <a:t>, </a:t>
            </a:r>
            <a:r>
              <a:rPr lang="ko-KR" altLang="en-US" dirty="0" smtClean="0">
                <a:latin typeface="+mn-ea"/>
                <a:ea typeface="+mn-ea"/>
              </a:rPr>
              <a:t>경험과  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</a:t>
            </a:r>
            <a:r>
              <a:rPr lang="ko-KR" altLang="en-US" dirty="0" smtClean="0">
                <a:latin typeface="+mn-ea"/>
                <a:ea typeface="+mn-ea"/>
              </a:rPr>
              <a:t>직관에 </a:t>
            </a:r>
            <a:r>
              <a:rPr lang="ko-KR" altLang="en-US" dirty="0">
                <a:latin typeface="+mn-ea"/>
                <a:ea typeface="+mn-ea"/>
              </a:rPr>
              <a:t>의존해 </a:t>
            </a:r>
            <a:r>
              <a:rPr lang="ko-KR" altLang="en-US" dirty="0" smtClean="0">
                <a:latin typeface="+mn-ea"/>
                <a:ea typeface="+mn-ea"/>
              </a:rPr>
              <a:t>가장 근접할 것으로 생각되는 답을 정답이라고 추론하는 기법</a:t>
            </a:r>
            <a:r>
              <a:rPr lang="en-US" altLang="ko-KR" dirty="0" smtClean="0">
                <a:latin typeface="+mn-ea"/>
                <a:ea typeface="+mn-ea"/>
              </a:rPr>
              <a:t>.   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>RCPSP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는 </a:t>
            </a:r>
            <a:r>
              <a:rPr lang="en-US" altLang="ko-KR" b="1" dirty="0">
                <a:solidFill>
                  <a:srgbClr val="0000FF"/>
                </a:solidFill>
                <a:latin typeface="+mn-ea"/>
                <a:ea typeface="+mn-ea"/>
              </a:rPr>
              <a:t>1960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년대부터 연구되어 왔으며 </a:t>
            </a:r>
            <a:r>
              <a:rPr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>NP-Hard 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문제이다</a:t>
            </a:r>
            <a:r>
              <a:rPr lang="en-US" altLang="ko-KR" b="1" dirty="0">
                <a:solidFill>
                  <a:srgbClr val="0000FF"/>
                </a:solidFill>
                <a:latin typeface="+mn-ea"/>
                <a:ea typeface="+mn-ea"/>
              </a:rPr>
              <a:t>. 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또한 그 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해결방</a:t>
            </a:r>
            <a:r>
              <a:rPr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법은 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주로 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휴리스틱</a:t>
            </a:r>
            <a:r>
              <a:rPr lang="ko-KR" altLang="en-US" dirty="0" smtClean="0">
                <a:latin typeface="+mn-ea"/>
                <a:ea typeface="+mn-ea"/>
              </a:rPr>
              <a:t>이다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(</a:t>
            </a:r>
            <a:r>
              <a:rPr lang="en-US" altLang="ko-KR" dirty="0">
                <a:latin typeface="+mn-ea"/>
                <a:ea typeface="+mn-ea"/>
              </a:rPr>
              <a:t>Pellerin, Perrier &amp; Berthaut, 2019).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BD5502-9ED5-4E5F-A2DB-93B175984BBC}"/>
              </a:ext>
            </a:extLst>
          </p:cNvPr>
          <p:cNvSpPr txBox="1"/>
          <p:nvPr/>
        </p:nvSpPr>
        <p:spPr>
          <a:xfrm>
            <a:off x="395536" y="3140968"/>
            <a:ext cx="84264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1338" algn="l"/>
              </a:tabLst>
            </a:pPr>
            <a:r>
              <a:rPr lang="en-US" altLang="ko-KR" b="1" dirty="0" smtClean="0">
                <a:latin typeface="+mn-ea"/>
                <a:ea typeface="+mn-ea"/>
              </a:rPr>
              <a:t>2.2.4. Meta Heuristic</a:t>
            </a:r>
            <a:r>
              <a:rPr lang="ko-KR" altLang="en-US" b="1" dirty="0" smtClean="0">
                <a:latin typeface="+mn-ea"/>
                <a:ea typeface="+mn-ea"/>
              </a:rPr>
              <a:t> </a:t>
            </a:r>
            <a:r>
              <a:rPr lang="ko-KR" altLang="en-US" b="1" dirty="0">
                <a:latin typeface="+mn-ea"/>
                <a:ea typeface="+mn-ea"/>
              </a:rPr>
              <a:t>기법 </a:t>
            </a:r>
            <a:endParaRPr lang="en-US" altLang="ko-KR" b="1" dirty="0" smtClean="0">
              <a:latin typeface="+mn-ea"/>
              <a:ea typeface="+mn-ea"/>
            </a:endParaRPr>
          </a:p>
          <a:p>
            <a:pPr>
              <a:tabLst>
                <a:tab pos="541338" algn="l"/>
              </a:tabLst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</a:t>
            </a:r>
            <a:r>
              <a:rPr lang="ko-KR" altLang="en-US" dirty="0">
                <a:latin typeface="+mn-ea"/>
                <a:ea typeface="+mn-ea"/>
              </a:rPr>
              <a:t>휴리스틱 기법은 해결해야 하는 상황마다 그 상황에 맞는 경험이나 직관을 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</a:t>
            </a:r>
            <a:r>
              <a:rPr lang="ko-KR" altLang="en-US" dirty="0" smtClean="0">
                <a:latin typeface="+mn-ea"/>
                <a:ea typeface="+mn-ea"/>
              </a:rPr>
              <a:t>이용해 해결해야 하는 </a:t>
            </a:r>
            <a:r>
              <a:rPr lang="ko-KR" altLang="en-US" dirty="0">
                <a:latin typeface="+mn-ea"/>
                <a:ea typeface="+mn-ea"/>
              </a:rPr>
              <a:t>어려움이 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그러므로 특정 문제가 갖는 정보에 </a:t>
            </a:r>
            <a:r>
              <a:rPr lang="ko-KR" altLang="en-US" dirty="0" smtClean="0">
                <a:latin typeface="+mn-ea"/>
                <a:ea typeface="+mn-ea"/>
              </a:rPr>
              <a:t>상대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</a:t>
            </a:r>
            <a:r>
              <a:rPr lang="ko-KR" altLang="en-US" dirty="0" smtClean="0">
                <a:latin typeface="+mn-ea"/>
                <a:ea typeface="+mn-ea"/>
              </a:rPr>
              <a:t>적으로 </a:t>
            </a:r>
            <a:r>
              <a:rPr lang="ko-KR" altLang="en-US" dirty="0">
                <a:latin typeface="+mn-ea"/>
                <a:ea typeface="+mn-ea"/>
              </a:rPr>
              <a:t>덜 구속되며 다양한 문제에 적용할 수 있는 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상위수준의 발견적 기법</a:t>
            </a:r>
            <a:r>
              <a:rPr lang="en-US" altLang="ko-KR" b="1" dirty="0">
                <a:solidFill>
                  <a:srgbClr val="0000FF"/>
                </a:solidFill>
                <a:latin typeface="+mn-ea"/>
                <a:ea typeface="+mn-ea"/>
              </a:rPr>
              <a:t>, </a:t>
            </a:r>
            <a:r>
              <a:rPr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메타 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휴리스틱</a:t>
            </a:r>
            <a:r>
              <a:rPr lang="ko-KR" altLang="en-US" dirty="0">
                <a:latin typeface="+mn-ea"/>
                <a:ea typeface="+mn-ea"/>
              </a:rPr>
              <a:t>이 사용된다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메타 휴리스틱에는 </a:t>
            </a:r>
            <a:r>
              <a:rPr lang="ko-KR" altLang="en-US" dirty="0" smtClean="0">
                <a:latin typeface="+mn-ea"/>
                <a:ea typeface="+mn-ea"/>
              </a:rPr>
              <a:t>유전자알고리즘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en-US" altLang="ko-KR" dirty="0" smtClean="0">
                <a:latin typeface="+mn-ea"/>
                <a:ea typeface="+mn-ea"/>
              </a:rPr>
              <a:t>Simulated</a:t>
            </a:r>
            <a:r>
              <a:rPr lang="ko-KR" altLang="en-US" dirty="0" smtClean="0">
                <a:latin typeface="+mn-ea"/>
                <a:ea typeface="+mn-ea"/>
              </a:rPr>
              <a:t> 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</a:t>
            </a:r>
            <a:r>
              <a:rPr lang="ko-KR" altLang="en-US" dirty="0" smtClean="0">
                <a:latin typeface="+mn-ea"/>
                <a:ea typeface="+mn-ea"/>
              </a:rPr>
              <a:t>어닐링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터부탐색 등이 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endParaRPr lang="ko-KR" altLang="en-US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29142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 smtClean="0">
                <a:latin typeface="+mn-ea"/>
                <a:ea typeface="+mn-ea"/>
              </a:rPr>
              <a:t>제</a:t>
            </a:r>
            <a:r>
              <a:rPr lang="en-US" altLang="ko-KR" sz="2400" dirty="0" smtClean="0">
                <a:latin typeface="+mn-ea"/>
                <a:ea typeface="+mn-ea"/>
              </a:rPr>
              <a:t>2</a:t>
            </a:r>
            <a:r>
              <a:rPr lang="ko-KR" altLang="en-US" sz="2400" dirty="0" smtClean="0">
                <a:latin typeface="+mn-ea"/>
                <a:ea typeface="+mn-ea"/>
              </a:rPr>
              <a:t>장  이론적 배경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5508625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</a:rPr>
              <a:t>2.2 </a:t>
            </a:r>
            <a:r>
              <a:rPr lang="ko-KR" altLang="en-US" sz="2000" b="1" dirty="0">
                <a:solidFill>
                  <a:schemeClr val="bg1"/>
                </a:solidFill>
              </a:rPr>
              <a:t>프로젝트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일정문제 관련 선행연구 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(3/3)</a:t>
            </a:r>
            <a:endParaRPr lang="en-US" altLang="ko-KR" sz="1800" b="1" dirty="0" smtClean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BD5502-9ED5-4E5F-A2DB-93B175984BBC}"/>
              </a:ext>
            </a:extLst>
          </p:cNvPr>
          <p:cNvSpPr txBox="1"/>
          <p:nvPr/>
        </p:nvSpPr>
        <p:spPr>
          <a:xfrm>
            <a:off x="395536" y="1268760"/>
            <a:ext cx="842645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541338" algn="l"/>
              </a:tabLst>
            </a:pPr>
            <a:r>
              <a:rPr lang="en-US" altLang="ko-KR" b="1" dirty="0" smtClean="0">
                <a:latin typeface="+mn-ea"/>
              </a:rPr>
              <a:t>2.2.5. </a:t>
            </a:r>
            <a:r>
              <a:rPr lang="ko-KR" altLang="en-US" b="1" dirty="0">
                <a:latin typeface="+mn-ea"/>
                <a:ea typeface="+mn-ea"/>
              </a:rPr>
              <a:t>일정 불확실 관련 연구</a:t>
            </a:r>
            <a:endParaRPr lang="en-US" altLang="ko-KR" b="1" dirty="0">
              <a:latin typeface="+mn-ea"/>
              <a:ea typeface="+mn-ea"/>
            </a:endParaRPr>
          </a:p>
          <a:p>
            <a:pPr>
              <a:tabLst>
                <a:tab pos="541338" algn="l"/>
              </a:tabLst>
            </a:pPr>
            <a:endParaRPr lang="en-US" altLang="ko-KR" b="1" dirty="0" smtClean="0">
              <a:latin typeface="+mn-ea"/>
              <a:ea typeface="+mn-ea"/>
            </a:endParaRPr>
          </a:p>
          <a:p>
            <a:pPr>
              <a:tabLst>
                <a:tab pos="541338" algn="l"/>
              </a:tabLst>
            </a:pPr>
            <a:r>
              <a:rPr lang="en-US" altLang="ko-KR" b="1" dirty="0">
                <a:latin typeface="+mn-ea"/>
                <a:ea typeface="+mn-ea"/>
              </a:rPr>
              <a:t> </a:t>
            </a:r>
            <a:r>
              <a:rPr lang="en-US" altLang="ko-KR" b="1" dirty="0" smtClean="0">
                <a:latin typeface="+mn-ea"/>
                <a:ea typeface="+mn-ea"/>
              </a:rPr>
              <a:t> - </a:t>
            </a:r>
            <a:r>
              <a:rPr lang="ko-KR" altLang="en-US" dirty="0">
                <a:latin typeface="+mn-ea"/>
                <a:ea typeface="+mn-ea"/>
              </a:rPr>
              <a:t>자원 제약을 고려한 프로젝트 일정계획에서 선행 활동의 품질영향계수가 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  </a:t>
            </a:r>
            <a:r>
              <a:rPr lang="ko-KR" altLang="en-US" dirty="0" smtClean="0">
                <a:latin typeface="+mn-ea"/>
                <a:ea typeface="+mn-ea"/>
              </a:rPr>
              <a:t>후행활동에 </a:t>
            </a:r>
            <a:r>
              <a:rPr lang="ko-KR" altLang="en-US" dirty="0">
                <a:latin typeface="+mn-ea"/>
                <a:ea typeface="+mn-ea"/>
              </a:rPr>
              <a:t>미치는 문제를 해결하기 위한 </a:t>
            </a:r>
            <a:r>
              <a:rPr lang="ko-KR" altLang="en-US" dirty="0" smtClean="0">
                <a:latin typeface="+mn-ea"/>
                <a:ea typeface="+mn-ea"/>
              </a:rPr>
              <a:t>최적화방안을 휴리스틱 알고리즘</a:t>
            </a:r>
            <a:r>
              <a:rPr lang="en-US" altLang="ko-KR" dirty="0">
                <a:latin typeface="+mn-ea"/>
                <a:ea typeface="+mn-ea"/>
              </a:rPr>
              <a:t/>
            </a:r>
            <a:br>
              <a:rPr lang="en-US" altLang="ko-KR" dirty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  </a:t>
            </a:r>
            <a:r>
              <a:rPr lang="ko-KR" altLang="en-US" dirty="0" smtClean="0">
                <a:latin typeface="+mn-ea"/>
                <a:ea typeface="+mn-ea"/>
              </a:rPr>
              <a:t>으로 설명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김갑식</a:t>
            </a:r>
            <a:r>
              <a:rPr lang="en-US" altLang="ko-KR" dirty="0" smtClean="0">
                <a:latin typeface="+mn-ea"/>
                <a:ea typeface="+mn-ea"/>
              </a:rPr>
              <a:t>, 2016)</a:t>
            </a:r>
          </a:p>
          <a:p>
            <a:pPr>
              <a:tabLst>
                <a:tab pos="541338" algn="l"/>
              </a:tabLst>
            </a:pPr>
            <a:endParaRPr lang="en-US" altLang="ko-KR" b="1" dirty="0">
              <a:latin typeface="+mn-ea"/>
              <a:ea typeface="+mn-ea"/>
            </a:endParaRPr>
          </a:p>
          <a:p>
            <a:pPr>
              <a:tabLst>
                <a:tab pos="541338" algn="l"/>
              </a:tabLst>
            </a:pPr>
            <a:r>
              <a:rPr lang="en-US" altLang="ko-KR" b="1" dirty="0" smtClean="0">
                <a:latin typeface="+mn-ea"/>
                <a:ea typeface="+mn-ea"/>
              </a:rPr>
              <a:t>  - </a:t>
            </a:r>
            <a:r>
              <a:rPr lang="ko-KR" altLang="en-US" dirty="0" smtClean="0">
                <a:latin typeface="+mn-ea"/>
                <a:ea typeface="+mn-ea"/>
              </a:rPr>
              <a:t>일반적인 </a:t>
            </a:r>
            <a:r>
              <a:rPr lang="en-US" altLang="ko-KR" dirty="0">
                <a:latin typeface="+mn-ea"/>
                <a:ea typeface="+mn-ea"/>
              </a:rPr>
              <a:t>RCPSP</a:t>
            </a:r>
            <a:r>
              <a:rPr lang="ko-KR" altLang="en-US" dirty="0">
                <a:latin typeface="+mn-ea"/>
                <a:ea typeface="+mn-ea"/>
              </a:rPr>
              <a:t>의 경우 대부분 재작업과 같은 불확정적 요소가 거의 </a:t>
            </a:r>
            <a:r>
              <a:rPr lang="ko-KR" altLang="en-US" dirty="0" smtClean="0">
                <a:latin typeface="+mn-ea"/>
                <a:ea typeface="+mn-ea"/>
              </a:rPr>
              <a:t>존재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  </a:t>
            </a:r>
            <a:r>
              <a:rPr lang="ko-KR" altLang="en-US" dirty="0" smtClean="0">
                <a:latin typeface="+mn-ea"/>
                <a:ea typeface="+mn-ea"/>
              </a:rPr>
              <a:t>하지 </a:t>
            </a:r>
            <a:r>
              <a:rPr lang="ko-KR" altLang="en-US" dirty="0">
                <a:latin typeface="+mn-ea"/>
                <a:ea typeface="+mn-ea"/>
              </a:rPr>
              <a:t>않는 결정론적인 환경을 고려하고 있다</a:t>
            </a:r>
            <a:r>
              <a:rPr lang="en-US" altLang="ko-KR" dirty="0">
                <a:latin typeface="+mn-ea"/>
                <a:ea typeface="+mn-ea"/>
              </a:rPr>
              <a:t>. </a:t>
            </a:r>
            <a:r>
              <a:rPr lang="ko-KR" altLang="en-US" dirty="0">
                <a:latin typeface="+mn-ea"/>
                <a:ea typeface="+mn-ea"/>
              </a:rPr>
              <a:t>그러나 실제의 프로젝트를 </a:t>
            </a:r>
            <a:r>
              <a:rPr lang="ko-KR" altLang="en-US" dirty="0" smtClean="0">
                <a:latin typeface="+mn-ea"/>
                <a:ea typeface="+mn-ea"/>
              </a:rPr>
              <a:t>수행  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  </a:t>
            </a:r>
            <a:r>
              <a:rPr lang="ko-KR" altLang="en-US" dirty="0" smtClean="0">
                <a:latin typeface="+mn-ea"/>
                <a:ea typeface="+mn-ea"/>
              </a:rPr>
              <a:t>할 경우에는 </a:t>
            </a:r>
            <a:r>
              <a:rPr lang="ko-KR" altLang="en-US" dirty="0">
                <a:latin typeface="+mn-ea"/>
                <a:ea typeface="+mn-ea"/>
              </a:rPr>
              <a:t>다양한 종류의 리스크를 가지고 있으며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이는 </a:t>
            </a:r>
            <a:r>
              <a:rPr lang="ko-KR" altLang="en-US" dirty="0" smtClean="0">
                <a:latin typeface="+mn-ea"/>
                <a:ea typeface="+mn-ea"/>
              </a:rPr>
              <a:t>프로젝트를 계획된 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  </a:t>
            </a:r>
            <a:r>
              <a:rPr lang="ko-KR" altLang="en-US" dirty="0" smtClean="0">
                <a:latin typeface="+mn-ea"/>
                <a:ea typeface="+mn-ea"/>
              </a:rPr>
              <a:t>일정대로 </a:t>
            </a:r>
            <a:r>
              <a:rPr lang="ko-KR" altLang="en-US" dirty="0">
                <a:latin typeface="+mn-ea"/>
                <a:ea typeface="+mn-ea"/>
              </a:rPr>
              <a:t>진행하는데 저해되는 </a:t>
            </a:r>
            <a:r>
              <a:rPr lang="ko-KR" altLang="en-US" dirty="0" smtClean="0">
                <a:latin typeface="+mn-ea"/>
                <a:ea typeface="+mn-ea"/>
              </a:rPr>
              <a:t>요소이다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안정일</a:t>
            </a:r>
            <a:r>
              <a:rPr lang="en-US" altLang="ko-KR" dirty="0">
                <a:latin typeface="+mn-ea"/>
                <a:ea typeface="+mn-ea"/>
              </a:rPr>
              <a:t>, 2018;</a:t>
            </a:r>
            <a:r>
              <a:rPr lang="ko-KR" altLang="en-US" dirty="0">
                <a:latin typeface="+mn-ea"/>
                <a:ea typeface="+mn-ea"/>
              </a:rPr>
              <a:t>이현주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en-US" altLang="ko-KR" dirty="0" smtClean="0">
                <a:latin typeface="+mn-ea"/>
                <a:ea typeface="+mn-ea"/>
              </a:rPr>
              <a:t>2019).</a:t>
            </a:r>
          </a:p>
          <a:p>
            <a:pPr>
              <a:tabLst>
                <a:tab pos="541338" algn="l"/>
              </a:tabLst>
            </a:pPr>
            <a:endParaRPr lang="en-US" altLang="ko-KR" dirty="0">
              <a:latin typeface="+mn-ea"/>
              <a:ea typeface="+mn-ea"/>
            </a:endParaRPr>
          </a:p>
          <a:p>
            <a:pPr>
              <a:tabLst>
                <a:tab pos="541338" algn="l"/>
              </a:tabLst>
            </a:pPr>
            <a:r>
              <a:rPr lang="en-US" altLang="ko-KR" dirty="0" smtClean="0">
                <a:latin typeface="+mn-ea"/>
                <a:ea typeface="+mn-ea"/>
              </a:rPr>
              <a:t>  - </a:t>
            </a:r>
            <a:r>
              <a:rPr lang="ko-KR" altLang="en-US" dirty="0" smtClean="0">
                <a:latin typeface="+mn-ea"/>
                <a:ea typeface="+mn-ea"/>
              </a:rPr>
              <a:t>실제 작업 공정에서는 재작업과 같은 불확실성을 가진 확률적 요소가 흔히 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  </a:t>
            </a:r>
            <a:r>
              <a:rPr lang="ko-KR" altLang="en-US" dirty="0" smtClean="0">
                <a:latin typeface="+mn-ea"/>
                <a:ea typeface="+mn-ea"/>
              </a:rPr>
              <a:t>발생하며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따라서 </a:t>
            </a:r>
            <a:r>
              <a:rPr lang="en-US" altLang="ko-KR" dirty="0" smtClean="0">
                <a:latin typeface="+mn-ea"/>
                <a:ea typeface="+mn-ea"/>
              </a:rPr>
              <a:t>RCPSP</a:t>
            </a:r>
            <a:r>
              <a:rPr lang="ko-KR" altLang="en-US" dirty="0" smtClean="0">
                <a:latin typeface="+mn-ea"/>
                <a:ea typeface="+mn-ea"/>
              </a:rPr>
              <a:t>에 재작업을 적용할 수</a:t>
            </a:r>
            <a:r>
              <a:rPr lang="en-US" altLang="ko-KR" dirty="0" smtClean="0">
                <a:latin typeface="+mn-ea"/>
                <a:ea typeface="+mn-ea"/>
              </a:rPr>
              <a:t> </a:t>
            </a:r>
            <a:r>
              <a:rPr lang="ko-KR" altLang="en-US" dirty="0" smtClean="0">
                <a:latin typeface="+mn-ea"/>
                <a:ea typeface="+mn-ea"/>
              </a:rPr>
              <a:t>있는 수학적 모델과 알고리즘   </a:t>
            </a:r>
            <a:r>
              <a:rPr lang="en-US" altLang="ko-KR" dirty="0" smtClean="0">
                <a:latin typeface="+mn-ea"/>
                <a:ea typeface="+mn-ea"/>
              </a:rPr>
              <a:t/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  </a:t>
            </a:r>
            <a:r>
              <a:rPr lang="ko-KR" altLang="en-US" dirty="0" smtClean="0">
                <a:latin typeface="+mn-ea"/>
                <a:ea typeface="+mn-ea"/>
              </a:rPr>
              <a:t>의 개발이 필요하다</a:t>
            </a:r>
            <a:r>
              <a:rPr lang="en-US" altLang="ko-KR" dirty="0" smtClean="0">
                <a:latin typeface="+mn-ea"/>
                <a:ea typeface="+mn-ea"/>
              </a:rPr>
              <a:t>. </a:t>
            </a:r>
            <a:r>
              <a:rPr lang="ko-KR" altLang="en-US" dirty="0" smtClean="0">
                <a:latin typeface="+mn-ea"/>
                <a:ea typeface="+mn-ea"/>
              </a:rPr>
              <a:t>이 알고리즘을 통해 재작업이 적용되지 않은 </a:t>
            </a:r>
            <a:r>
              <a:rPr lang="en-US" altLang="ko-KR" dirty="0" smtClean="0">
                <a:latin typeface="+mn-ea"/>
                <a:ea typeface="+mn-ea"/>
              </a:rPr>
              <a:t>RCPSP </a:t>
            </a:r>
            <a:br>
              <a:rPr lang="en-US" altLang="ko-KR" dirty="0" smtClean="0">
                <a:latin typeface="+mn-ea"/>
                <a:ea typeface="+mn-ea"/>
              </a:rPr>
            </a:br>
            <a:r>
              <a:rPr lang="en-US" altLang="ko-KR" dirty="0" smtClean="0">
                <a:latin typeface="+mn-ea"/>
                <a:ea typeface="+mn-ea"/>
              </a:rPr>
              <a:t>    </a:t>
            </a:r>
            <a:r>
              <a:rPr lang="ko-KR" altLang="en-US" dirty="0" smtClean="0">
                <a:latin typeface="+mn-ea"/>
                <a:ea typeface="+mn-ea"/>
              </a:rPr>
              <a:t>알고리즘으로 작성된 일정보다 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재작업이 적용된 </a:t>
            </a:r>
            <a:r>
              <a:rPr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>RCPSP 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알고리즘으로 작성된</a:t>
            </a:r>
            <a:r>
              <a:rPr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en-US" altLang="ko-KR" b="1" dirty="0" smtClean="0">
                <a:solidFill>
                  <a:srgbClr val="0000FF"/>
                </a:solidFill>
                <a:latin typeface="+mn-ea"/>
                <a:ea typeface="+mn-ea"/>
              </a:rPr>
              <a:t>  </a:t>
            </a:r>
            <a:r>
              <a:rPr lang="ko-KR" altLang="en-US" b="1" dirty="0" smtClean="0">
                <a:solidFill>
                  <a:srgbClr val="0000FF"/>
                </a:solidFill>
                <a:latin typeface="+mn-ea"/>
                <a:ea typeface="+mn-ea"/>
              </a:rPr>
              <a:t>  일정이 </a:t>
            </a:r>
            <a:r>
              <a:rPr lang="ko-KR" altLang="en-US" b="1" dirty="0">
                <a:solidFill>
                  <a:srgbClr val="0000FF"/>
                </a:solidFill>
                <a:latin typeface="+mn-ea"/>
                <a:ea typeface="+mn-ea"/>
              </a:rPr>
              <a:t>동일한 실험조건하에서 더 좋은 결과</a:t>
            </a:r>
            <a:r>
              <a:rPr lang="ko-KR" altLang="en-US" dirty="0">
                <a:latin typeface="+mn-ea"/>
                <a:ea typeface="+mn-ea"/>
              </a:rPr>
              <a:t>를</a:t>
            </a:r>
            <a:r>
              <a:rPr lang="ko-KR" altLang="en-US" dirty="0" smtClean="0">
                <a:latin typeface="+mn-ea"/>
                <a:ea typeface="+mn-ea"/>
              </a:rPr>
              <a:t> 가진다</a:t>
            </a:r>
            <a:r>
              <a:rPr lang="en-US" altLang="ko-KR" dirty="0" smtClean="0">
                <a:latin typeface="+mn-ea"/>
                <a:ea typeface="+mn-ea"/>
              </a:rPr>
              <a:t>(</a:t>
            </a:r>
            <a:r>
              <a:rPr lang="ko-KR" altLang="en-US" dirty="0" smtClean="0">
                <a:latin typeface="+mn-ea"/>
                <a:ea typeface="+mn-ea"/>
              </a:rPr>
              <a:t>백인섭</a:t>
            </a:r>
            <a:r>
              <a:rPr lang="en-US" altLang="ko-KR" dirty="0" smtClean="0">
                <a:latin typeface="+mn-ea"/>
                <a:ea typeface="+mn-ea"/>
              </a:rPr>
              <a:t>, 2020). </a:t>
            </a:r>
          </a:p>
          <a:p>
            <a:pPr>
              <a:tabLst>
                <a:tab pos="541338" algn="l"/>
              </a:tabLst>
            </a:pPr>
            <a:r>
              <a:rPr lang="en-US" altLang="ko-KR" dirty="0" smtClean="0"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42362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4"/>
          <p:cNvCxnSpPr/>
          <p:nvPr/>
        </p:nvCxnSpPr>
        <p:spPr>
          <a:xfrm>
            <a:off x="1115617" y="3104128"/>
            <a:ext cx="3744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"/>
          <p:cNvCxnSpPr/>
          <p:nvPr/>
        </p:nvCxnSpPr>
        <p:spPr>
          <a:xfrm>
            <a:off x="4860033" y="2789577"/>
            <a:ext cx="0" cy="13014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"/>
          <p:cNvSpPr/>
          <p:nvPr/>
        </p:nvSpPr>
        <p:spPr>
          <a:xfrm>
            <a:off x="4932040" y="2804735"/>
            <a:ext cx="2952328" cy="11526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3.1 </a:t>
            </a:r>
            <a:r>
              <a:rPr lang="ko-KR" altLang="en-US" sz="1600" b="1" dirty="0">
                <a:latin typeface="+mn-ea"/>
                <a:ea typeface="+mn-ea"/>
              </a:rPr>
              <a:t>모형의 가정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3.2 </a:t>
            </a:r>
            <a:r>
              <a:rPr lang="ko-KR" altLang="en-US" sz="1600" b="1" dirty="0">
                <a:latin typeface="+mn-ea"/>
                <a:ea typeface="+mn-ea"/>
              </a:rPr>
              <a:t>주요 변수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3.3 </a:t>
            </a:r>
            <a:r>
              <a:rPr lang="ko-KR" altLang="en-US" sz="1600" b="1" dirty="0">
                <a:latin typeface="+mn-ea"/>
                <a:ea typeface="+mn-ea"/>
              </a:rPr>
              <a:t>모형의 수식화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084563" y="1268760"/>
            <a:ext cx="3199405" cy="43032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서론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이론적 배경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  <a:ea typeface="+mn-ea"/>
              </a:rPr>
              <a:t>제</a:t>
            </a:r>
            <a:r>
              <a:rPr lang="en-US" altLang="ko-KR" sz="2000" b="1" dirty="0">
                <a:latin typeface="+mn-ea"/>
                <a:ea typeface="+mn-ea"/>
              </a:rPr>
              <a:t>3</a:t>
            </a:r>
            <a:r>
              <a:rPr lang="ko-KR" altLang="en-US" sz="2000" b="1" dirty="0">
                <a:latin typeface="+mn-ea"/>
                <a:ea typeface="+mn-ea"/>
              </a:rPr>
              <a:t>장 수학적 모델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알고리즘 약술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향후계획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참고문헌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6" name="TextBox 10"/>
          <p:cNvSpPr txBox="1"/>
          <p:nvPr/>
        </p:nvSpPr>
        <p:spPr>
          <a:xfrm>
            <a:off x="6552220" y="4090983"/>
            <a:ext cx="2340260" cy="200144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6680"/>
              </a:lnSpc>
            </a:pPr>
            <a:r>
              <a:rPr lang="en-US" sz="13900" b="1" dirty="0">
                <a:solidFill>
                  <a:srgbClr val="7F7F7F"/>
                </a:solidFill>
                <a:latin typeface="바탕체" pitchFamily="17" charset="-127"/>
                <a:ea typeface="바탕체" pitchFamily="17" charset="-127"/>
              </a:rPr>
              <a:t>3</a:t>
            </a:r>
            <a:endParaRPr lang="ru-RU" sz="13900" b="1" dirty="0">
              <a:solidFill>
                <a:srgbClr val="7F7F7F"/>
              </a:solidFill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42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</a:rPr>
              <a:t>3.1 </a:t>
            </a:r>
            <a:r>
              <a:rPr lang="ko-KR" altLang="en-US" sz="2000" b="1" dirty="0">
                <a:solidFill>
                  <a:schemeClr val="bg1"/>
                </a:solidFill>
              </a:rPr>
              <a:t>모형의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가정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(1/3)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4B7038-EC09-4691-9BE9-8EF49E00B9C3}"/>
              </a:ext>
            </a:extLst>
          </p:cNvPr>
          <p:cNvSpPr txBox="1"/>
          <p:nvPr/>
        </p:nvSpPr>
        <p:spPr>
          <a:xfrm>
            <a:off x="395536" y="1656532"/>
            <a:ext cx="8280152" cy="431179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본 연구는 전체 제안작업에 투입해야 할 인력자원이 제약된 상황에서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600" b="1" kern="0" dirty="0" smtClean="0">
                <a:solidFill>
                  <a:srgbClr val="0000FF"/>
                </a:solidFill>
                <a:latin typeface="+mn-ea"/>
                <a:ea typeface="+mn-ea"/>
              </a:rPr>
              <a:t>최대의 이익을 기대하기 위해 선택해야 하는 프로젝트의 조합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을 구하기 위한 문제이다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가정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및 제약사항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: </a:t>
            </a:r>
          </a:p>
          <a:p>
            <a:pPr marL="742950" lvl="1" indent="-28575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단위기간별 선택된 모든 프로젝트가 소요할 수 있는 인력자원의 합은 가용인원을 초과할 수 없다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–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자원제약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742950" lvl="1" indent="-28575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사업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는 제안작업을 마감기한내에 완료할 경우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,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 기대수익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수주확률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x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예상이익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을 가진다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이는 사전에 알려져 있으며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마감기한내에 변동될 수 있다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단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제안작업을 마감기한내에 완료하지 못한 프로젝트의 기대수익은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0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이다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742950" lvl="1" indent="-285750" fontAlgn="auto" latinLnBrk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목적함수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: 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(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가능해 중에서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)</a:t>
            </a:r>
            <a:r>
              <a:rPr kumimoji="0" lang="ko-KR" alt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기대수익이 최대인 프로젝트 조합을 찾는다</a:t>
            </a:r>
            <a:r>
              <a:rPr kumimoji="0" lang="en-US" altLang="ko-KR" sz="16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ea"/>
                <a:ea typeface="+mn-ea"/>
              </a:rPr>
              <a:t>.</a:t>
            </a: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기타사항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: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현 시점에서 본 연구는 현실적인 상황을 반영하기 위하여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N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사의 상황을 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기준으로 하며 상황을 정리하면 다음과 같다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각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분기 초에 해당 분기에 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공고가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예상되는 평균 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20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개의 사업을 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대상으로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한다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20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개의 사업 중에 제안참여 결정으로 확정되는 것은 분기 평균 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4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개이다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742950" marR="0" lvl="1" indent="-28575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각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사업의 수주확률은 수주가능성 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‘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상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’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은 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70%, ‘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중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’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은 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50%, ‘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하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’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는 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30%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로 환산되며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영업대표와 사업팀장이 협의하여 산정하며 이후 상황변화에 따라 변동될 수 있다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 (</a:t>
            </a:r>
            <a:r>
              <a:rPr kumimoji="0" lang="ko-KR" altLang="en-US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수주가능성은 사업선택 결정에 관건적이지는 않음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6" name="제목 2"/>
          <p:cNvSpPr>
            <a:spLocks noGrp="1"/>
          </p:cNvSpPr>
          <p:nvPr>
            <p:ph type="title"/>
          </p:nvPr>
        </p:nvSpPr>
        <p:spPr>
          <a:xfrm>
            <a:off x="4572000" y="80712"/>
            <a:ext cx="4176464" cy="756000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3</a:t>
            </a:r>
            <a:r>
              <a:rPr lang="ko-KR" altLang="en-US" sz="2400" dirty="0">
                <a:latin typeface="+mn-ea"/>
                <a:ea typeface="+mn-ea"/>
              </a:rPr>
              <a:t>장  수학적 모델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BC93B-D7C2-4813-8C8F-347A75552A2E}"/>
              </a:ext>
            </a:extLst>
          </p:cNvPr>
          <p:cNvSpPr txBox="1"/>
          <p:nvPr/>
        </p:nvSpPr>
        <p:spPr>
          <a:xfrm>
            <a:off x="395536" y="1271196"/>
            <a:ext cx="8082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0"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문제의 </a:t>
            </a:r>
            <a:r>
              <a:rPr kumimoji="0" lang="ko-KR" altLang="en-US" sz="16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정의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908446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4572000" y="80712"/>
            <a:ext cx="4176464" cy="756000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3</a:t>
            </a:r>
            <a:r>
              <a:rPr lang="ko-KR" altLang="en-US" sz="2400" dirty="0">
                <a:latin typeface="+mn-ea"/>
                <a:ea typeface="+mn-ea"/>
              </a:rPr>
              <a:t>장  수학적 모델</a:t>
            </a:r>
          </a:p>
        </p:txBody>
      </p:sp>
      <p:sp>
        <p:nvSpPr>
          <p:cNvPr id="31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572000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3.1 </a:t>
            </a:r>
            <a:r>
              <a:rPr lang="ko-KR" altLang="en-US" sz="2000" b="1" dirty="0">
                <a:solidFill>
                  <a:schemeClr val="bg1"/>
                </a:solidFill>
              </a:rPr>
              <a:t>모형의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가정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(2/3)</a:t>
            </a:r>
            <a:endParaRPr lang="ko-KR" altLang="en-US" sz="2000" b="1" dirty="0">
              <a:solidFill>
                <a:schemeClr val="bg1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8283B60-2169-45F8-AFAF-E2C6452AD2D7}"/>
                  </a:ext>
                </a:extLst>
              </p:cNvPr>
              <p:cNvSpPr txBox="1"/>
              <p:nvPr/>
            </p:nvSpPr>
            <p:spPr>
              <a:xfrm>
                <a:off x="683964" y="1696702"/>
                <a:ext cx="8064500" cy="403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ko-KR" altLang="en-US" sz="1600" kern="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본 문제의 가정은 다음과 같다</a:t>
                </a:r>
                <a:r>
                  <a:rPr kumimoji="0" lang="en-US" altLang="ko-KR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</a:p>
              <a:p>
                <a:pPr marR="0" lvl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endParaRPr kumimoji="0" lang="en-US" altLang="ko-KR" sz="16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프로젝트의 수 </a:t>
                </a:r>
                <a:r>
                  <a:rPr kumimoji="0" lang="en-US" altLang="ko-KR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: </a:t>
                </a:r>
                <a:r>
                  <a:rPr kumimoji="0" lang="ko-KR" altLang="en-US" sz="1600" b="1" kern="0" dirty="0">
                    <a:solidFill>
                      <a:srgbClr val="0000FF"/>
                    </a:solidFill>
                    <a:latin typeface="+mn-ea"/>
                    <a:ea typeface="+mn-ea"/>
                  </a:rPr>
                  <a:t>프로젝트의 수는 </a:t>
                </a:r>
                <a:r>
                  <a:rPr kumimoji="0" lang="en-US" altLang="ko-KR" sz="1600" b="1" kern="0" dirty="0">
                    <a:solidFill>
                      <a:srgbClr val="0000FF"/>
                    </a:solidFill>
                    <a:latin typeface="+mn-ea"/>
                    <a:ea typeface="+mn-ea"/>
                  </a:rPr>
                  <a:t>P</a:t>
                </a:r>
                <a:r>
                  <a:rPr kumimoji="0" lang="ko-KR" altLang="en-US" sz="1600" b="1" kern="0" dirty="0">
                    <a:solidFill>
                      <a:srgbClr val="0000FF"/>
                    </a:solidFill>
                    <a:latin typeface="+mn-ea"/>
                    <a:ea typeface="+mn-ea"/>
                  </a:rPr>
                  <a:t>개</a:t>
                </a:r>
                <a:r>
                  <a:rPr kumimoji="0" lang="ko-KR" altLang="en-US" sz="1600" kern="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이며</a:t>
                </a:r>
                <a:r>
                  <a:rPr kumimoji="0" lang="en-US" altLang="ko-KR" sz="1600" kern="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, p</a:t>
                </a:r>
                <a:r>
                  <a:rPr kumimoji="0" lang="ko-KR" altLang="en-US" sz="1600" kern="0" dirty="0" smtClean="0">
                    <a:solidFill>
                      <a:schemeClr val="tx1"/>
                    </a:solidFill>
                    <a:latin typeface="+mn-ea"/>
                    <a:ea typeface="+mn-ea"/>
                  </a:rPr>
                  <a:t>를 </a:t>
                </a:r>
                <a:r>
                  <a:rPr kumimoji="0" lang="ko-KR" altLang="en-US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프로젝트의 인덱스라 한다</a:t>
                </a:r>
                <a:r>
                  <a:rPr kumimoji="0" lang="en-US" altLang="ko-KR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6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프로젝트 기대수익 </a:t>
                </a:r>
                <a:r>
                  <a:rPr kumimoji="0" lang="en-US" altLang="ko-KR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: </a:t>
                </a:r>
                <a:r>
                  <a:rPr kumimoji="0" lang="ko-KR" altLang="en-US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각 </a:t>
                </a: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프로젝트는 마감일 이전 </a:t>
                </a:r>
                <a:r>
                  <a:rPr kumimoji="0" lang="ko-KR" altLang="en-US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종료되는 경우 </a:t>
                </a:r>
                <a:r>
                  <a:rPr kumimoji="0" lang="ko-KR" altLang="en-US" sz="1600" b="1" kern="0" dirty="0">
                    <a:solidFill>
                      <a:srgbClr val="0000FF"/>
                    </a:solidFill>
                    <a:latin typeface="+mn-ea"/>
                    <a:ea typeface="+mn-ea"/>
                  </a:rPr>
                  <a:t>기대수익</a:t>
                </a:r>
                <a:r>
                  <a:rPr kumimoji="0" lang="en-US" altLang="ko-KR" sz="1600" b="1" kern="0" dirty="0">
                    <a:solidFill>
                      <a:srgbClr val="0000FF"/>
                    </a:solidFill>
                    <a:latin typeface="+mn-ea"/>
                    <a:ea typeface="+mn-ea"/>
                  </a:rPr>
                  <a:t>(</a:t>
                </a:r>
                <a:r>
                  <a:rPr kumimoji="0" lang="ko-KR" altLang="en-US" sz="1600" b="1" kern="0" dirty="0">
                    <a:solidFill>
                      <a:srgbClr val="0000FF"/>
                    </a:solidFill>
                    <a:latin typeface="+mn-ea"/>
                    <a:ea typeface="+mn-ea"/>
                  </a:rPr>
                  <a:t>수주확률 </a:t>
                </a:r>
                <a:r>
                  <a:rPr kumimoji="0" lang="en-US" altLang="ko-KR" sz="1600" b="1" kern="0" dirty="0">
                    <a:solidFill>
                      <a:srgbClr val="0000FF"/>
                    </a:solidFill>
                    <a:latin typeface="+mn-ea"/>
                    <a:ea typeface="+mn-ea"/>
                  </a:rPr>
                  <a:t>x </a:t>
                </a:r>
                <a:r>
                  <a:rPr kumimoji="0" lang="ko-KR" altLang="en-US" sz="1600" b="1" kern="0" dirty="0">
                    <a:solidFill>
                      <a:srgbClr val="0000FF"/>
                    </a:solidFill>
                    <a:latin typeface="+mn-ea"/>
                    <a:ea typeface="+mn-ea"/>
                  </a:rPr>
                  <a:t>예상수익</a:t>
                </a:r>
                <a:r>
                  <a:rPr kumimoji="0" lang="en-US" altLang="ko-KR" sz="1600" b="1" kern="0" dirty="0">
                    <a:solidFill>
                      <a:srgbClr val="0000FF"/>
                    </a:solidFill>
                    <a:latin typeface="+mn-ea"/>
                    <a:ea typeface="+mn-ea"/>
                  </a:rPr>
                  <a:t>)</a:t>
                </a:r>
                <a:r>
                  <a:rPr kumimoji="0" lang="ko-KR" altLang="en-US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을 가지며</a:t>
                </a:r>
                <a:r>
                  <a:rPr kumimoji="0" lang="en-US" altLang="ko-KR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, </a:t>
                </a:r>
                <a:r>
                  <a:rPr kumimoji="0" lang="ko-KR" altLang="en-US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아닌 경우 기대수익은 </a:t>
                </a:r>
                <a:r>
                  <a:rPr kumimoji="0" lang="en-US" altLang="ko-KR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0</a:t>
                </a:r>
                <a:r>
                  <a:rPr kumimoji="0" lang="ko-KR" altLang="en-US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이다</a:t>
                </a:r>
                <a:r>
                  <a:rPr kumimoji="0" lang="en-US" altLang="ko-KR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.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600" kern="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프로젝트의 활동 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: </a:t>
                </a:r>
                <a:r>
                  <a: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프로젝트를</a:t>
                </a:r>
                <a:r>
                  <a:rPr kumimoji="0" lang="en-US" altLang="ko-KR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</a:t>
                </a:r>
                <a:r>
                  <a:rPr kumimoji="0" lang="ko-KR" alt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이루는 </a:t>
                </a:r>
                <a:r>
                  <a:rPr kumimoji="0" lang="ko-KR" altLang="en-US" sz="1600" b="1" kern="0" dirty="0">
                    <a:solidFill>
                      <a:srgbClr val="0000FF"/>
                    </a:solidFill>
                    <a:latin typeface="+mn-ea"/>
                    <a:ea typeface="+mn-ea"/>
                  </a:rPr>
                  <a:t>활동의 수는 </a:t>
                </a:r>
                <a:r>
                  <a:rPr kumimoji="0" lang="en-US" altLang="ko-KR" sz="1600" b="1" kern="0" dirty="0">
                    <a:solidFill>
                      <a:srgbClr val="0000FF"/>
                    </a:solidFill>
                    <a:latin typeface="+mn-ea"/>
                    <a:ea typeface="+mn-ea"/>
                  </a:rPr>
                  <a:t>N</a:t>
                </a:r>
                <a:r>
                  <a:rPr kumimoji="0" lang="ko-KR" altLang="en-US" sz="1600" b="1" kern="0" dirty="0">
                    <a:solidFill>
                      <a:srgbClr val="0000FF"/>
                    </a:solidFill>
                    <a:latin typeface="+mn-ea"/>
                    <a:ea typeface="+mn-ea"/>
                  </a:rPr>
                  <a:t>개</a:t>
                </a: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이다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6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ea typeface="+mn-ea"/>
                </a:endParaRP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활동의 선후관계 </a:t>
                </a:r>
                <a:r>
                  <a:rPr kumimoji="0" lang="en-US" altLang="ko-KR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: </a:t>
                </a:r>
                <a:r>
                  <a:rPr kumimoji="0" lang="ko-KR" altLang="en-US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각 프로젝트내의 활동 간에는 선</a:t>
                </a:r>
                <a:r>
                  <a:rPr kumimoji="0" lang="en-US" altLang="ko-KR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·</a:t>
                </a:r>
                <a:r>
                  <a:rPr kumimoji="0" lang="ko-KR" altLang="en-US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후관계가 존재하며</a:t>
                </a:r>
                <a:r>
                  <a:rPr kumimoji="0" lang="en-US" altLang="ko-KR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, </a:t>
                </a:r>
                <a:r>
                  <a:rPr kumimoji="0" lang="ko-KR" altLang="en-US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선행활동이 모두 종료된 이후 후행활동이 시작할 수 있다</a:t>
                </a:r>
                <a:r>
                  <a:rPr kumimoji="0" lang="en-US" altLang="ko-KR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. </a:t>
                </a:r>
                <a:r>
                  <a:rPr kumimoji="0" lang="ko-KR" altLang="en-US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프로젝트 </a:t>
                </a:r>
                <a14:m>
                  <m:oMath xmlns:m="http://schemas.openxmlformats.org/officeDocument/2006/math">
                    <m:r>
                      <a:rPr kumimoji="0" lang="en-US" altLang="ko-KR" sz="1600" b="0" i="1" kern="0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𝑝</m:t>
                    </m:r>
                  </m:oMath>
                </a14:m>
                <a:r>
                  <a:rPr kumimoji="0" lang="ko-KR" altLang="en-US" sz="1600" kern="0" dirty="0">
                    <a:solidFill>
                      <a:schemeClr val="tx1"/>
                    </a:solidFill>
                    <a:latin typeface="+mn-ea"/>
                    <a:ea typeface="+mn-ea"/>
                  </a:rPr>
                  <a:t>의 활동 간의 선행관계집합을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60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kumimoji="0" lang="en-US" altLang="ko-KR" sz="1600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  <m:t>𝐻</m:t>
                        </m:r>
                      </m:e>
                      <m:sub>
                        <m:r>
                          <a:rPr kumimoji="0" lang="en-US" altLang="ko-KR" sz="1600" b="0" i="1" kern="0" smtClean="0">
                            <a:solidFill>
                              <a:schemeClr val="tx1"/>
                            </a:solidFill>
                            <a:latin typeface="Cambria Math"/>
                            <a:ea typeface="+mn-ea"/>
                          </a:rPr>
                          <m:t>𝑝</m:t>
                        </m:r>
                      </m:sub>
                    </m:sSub>
                    <m:r>
                      <a:rPr kumimoji="0" lang="ko-KR" altLang="en-US" sz="1600" i="1" ker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+mn-ea"/>
                      </a:rPr>
                      <m:t>라</m:t>
                    </m:r>
                  </m:oMath>
                </a14:m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</a:t>
                </a: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할 때 </a:t>
                </a:r>
                <a14:m>
                  <m:oMath xmlns:m="http://schemas.openxmlformats.org/officeDocument/2006/math">
                    <m:r>
                      <a:rPr kumimoji="0" lang="en-US" altLang="ko-KR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(</m:t>
                    </m:r>
                    <m:r>
                      <a:rPr kumimoji="0" lang="en-US" altLang="ko-KR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𝑖</m:t>
                    </m:r>
                    <m:r>
                      <a:rPr kumimoji="0" lang="en-US" altLang="ko-KR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,</m:t>
                    </m:r>
                    <m:r>
                      <a:rPr kumimoji="0" lang="en-US" altLang="ko-KR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𝑗</m:t>
                    </m:r>
                    <m:r>
                      <a:rPr kumimoji="0" lang="en-US" altLang="ko-KR" sz="1600" b="0" i="1" u="none" strike="noStrike" kern="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</a:rPr>
                      <m:t>)∈</m:t>
                    </m:r>
                    <m:sSub>
                      <m:sSubPr>
                        <m:ctrlPr>
                          <a:rPr kumimoji="0" lang="en-US" altLang="ko-KR" sz="16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ko-KR" sz="1600" i="1" ker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0" lang="en-US" altLang="ko-KR" sz="1600" b="0" i="1" kern="0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이면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, </a:t>
                </a:r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활동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kumimoji="0" lang="en-US" altLang="ko-KR" sz="1600" b="0" i="1" kern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는 활동 </a:t>
                </a:r>
                <a14:m>
                  <m:oMath xmlns:m="http://schemas.openxmlformats.org/officeDocument/2006/math">
                    <m:r>
                      <a:rPr kumimoji="0" lang="en-US" altLang="ko-KR" sz="1600" i="1" kern="0">
                        <a:latin typeface="Cambria Math" panose="02040503050406030204" pitchFamily="18" charset="0"/>
                      </a:rPr>
                      <m:t>𝑖</m:t>
                    </m:r>
                    <m:r>
                      <a:rPr kumimoji="0" lang="en-US" altLang="ko-KR" sz="1600" i="1" ker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0" lang="ko-KR" altLang="en-US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가 종료되기전에 시작할 수 없음을 의미한다</a:t>
                </a:r>
                <a:r>
                  <a:rPr kumimoji="0" lang="en-US" altLang="ko-KR" sz="1600" b="0" i="0" u="none" strike="noStrike" kern="0" cap="none" spc="0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+mn-ea"/>
                    <a:ea typeface="+mn-ea"/>
                  </a:rPr>
                  <a:t>.</a:t>
                </a: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endParaRPr kumimoji="0" lang="en-US" altLang="ko-KR" sz="1600" kern="0" dirty="0">
                  <a:latin typeface="+mn-ea"/>
                  <a:ea typeface="+mn-ea"/>
                </a:endParaRPr>
              </a:p>
              <a:p>
                <a:pPr marL="180975" marR="0" lvl="0" indent="-180975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ko-KR" altLang="en-US" sz="1600" kern="0" dirty="0">
                    <a:latin typeface="+mn-ea"/>
                    <a:ea typeface="+mn-ea"/>
                  </a:rPr>
                  <a:t>활동의 비선매성 </a:t>
                </a:r>
                <a:r>
                  <a:rPr kumimoji="0" lang="en-US" altLang="ko-KR" sz="1600" kern="0" dirty="0">
                    <a:latin typeface="+mn-ea"/>
                    <a:ea typeface="+mn-ea"/>
                  </a:rPr>
                  <a:t>: </a:t>
                </a:r>
                <a:r>
                  <a:rPr kumimoji="0" lang="ko-KR" altLang="en-US" sz="1600" kern="0" dirty="0">
                    <a:latin typeface="+mn-ea"/>
                    <a:ea typeface="+mn-ea"/>
                  </a:rPr>
                  <a:t>활동은 시작되면 종료시점까지 연속적으로 수행되어야 하며</a:t>
                </a:r>
                <a:r>
                  <a:rPr kumimoji="0" lang="en-US" altLang="ko-KR" sz="1600" kern="0" dirty="0">
                    <a:latin typeface="+mn-ea"/>
                    <a:ea typeface="+mn-ea"/>
                  </a:rPr>
                  <a:t>, </a:t>
                </a:r>
                <a:r>
                  <a:rPr kumimoji="0" lang="ko-KR" altLang="en-US" sz="1600" kern="0" dirty="0">
                    <a:latin typeface="+mn-ea"/>
                    <a:ea typeface="+mn-ea"/>
                  </a:rPr>
                  <a:t>종료이전에 중단할 수 없다</a:t>
                </a:r>
                <a:r>
                  <a:rPr kumimoji="0" lang="en-US" altLang="ko-KR" sz="1600" kern="0" dirty="0">
                    <a:latin typeface="+mn-ea"/>
                    <a:ea typeface="+mn-ea"/>
                  </a:rPr>
                  <a:t>(Non-preemptive).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8283B60-2169-45F8-AFAF-E2C6452AD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964" y="1696702"/>
                <a:ext cx="8064500" cy="4036554"/>
              </a:xfrm>
              <a:prstGeom prst="rect">
                <a:avLst/>
              </a:prstGeom>
              <a:blipFill rotWithShape="1">
                <a:blip r:embed="rId2"/>
                <a:stretch>
                  <a:fillRect l="-378" t="-453" r="-680" b="-16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653BC93B-D7C2-4813-8C8F-347A75552A2E}"/>
              </a:ext>
            </a:extLst>
          </p:cNvPr>
          <p:cNvSpPr txBox="1"/>
          <p:nvPr/>
        </p:nvSpPr>
        <p:spPr>
          <a:xfrm>
            <a:off x="395536" y="1271196"/>
            <a:ext cx="8082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0"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문제의 가정</a:t>
            </a:r>
          </a:p>
        </p:txBody>
      </p:sp>
    </p:spTree>
    <p:extLst>
      <p:ext uri="{BB962C8B-B14F-4D97-AF65-F5344CB8AC3E}">
        <p14:creationId xmlns:p14="http://schemas.microsoft.com/office/powerpoint/2010/main" val="426560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4572000" y="152720"/>
            <a:ext cx="4176464" cy="611984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3</a:t>
            </a:r>
            <a:r>
              <a:rPr lang="ko-KR" altLang="en-US" sz="2400" dirty="0">
                <a:latin typeface="+mn-ea"/>
                <a:ea typeface="+mn-ea"/>
              </a:rPr>
              <a:t>장  수학적 모델</a:t>
            </a:r>
          </a:p>
        </p:txBody>
      </p:sp>
      <p:sp>
        <p:nvSpPr>
          <p:cNvPr id="31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572000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3.1 </a:t>
            </a:r>
            <a:r>
              <a:rPr lang="ko-KR" altLang="en-US" sz="2000" b="1" dirty="0">
                <a:solidFill>
                  <a:schemeClr val="bg1"/>
                </a:solidFill>
              </a:rPr>
              <a:t>모형의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가정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(3/3)</a:t>
            </a:r>
            <a:endParaRPr lang="ko-KR" altLang="en-US" sz="2000" b="1" dirty="0">
              <a:solidFill>
                <a:schemeClr val="bg1"/>
              </a:solidFill>
            </a:endParaRPr>
          </a:p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83B60-2169-45F8-AFAF-E2C6452AD2D7}"/>
              </a:ext>
            </a:extLst>
          </p:cNvPr>
          <p:cNvSpPr txBox="1"/>
          <p:nvPr/>
        </p:nvSpPr>
        <p:spPr>
          <a:xfrm>
            <a:off x="539750" y="1671186"/>
            <a:ext cx="8064500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latin typeface="+mn-ea"/>
                <a:ea typeface="+mn-ea"/>
              </a:rPr>
              <a:t>모드</a:t>
            </a:r>
            <a:r>
              <a:rPr kumimoji="0" lang="en-US" altLang="ko-KR" sz="1600" kern="0" dirty="0">
                <a:latin typeface="+mn-ea"/>
                <a:ea typeface="+mn-ea"/>
              </a:rPr>
              <a:t>(Mode) : </a:t>
            </a:r>
            <a:r>
              <a:rPr kumimoji="0" lang="ko-KR" altLang="en-US" sz="1600" kern="0" dirty="0">
                <a:latin typeface="+mn-ea"/>
                <a:ea typeface="+mn-ea"/>
              </a:rPr>
              <a:t>활동을 수행하는 방법을 모드라하며</a:t>
            </a:r>
            <a:r>
              <a:rPr kumimoji="0" lang="en-US" altLang="ko-KR" sz="1600" kern="0" dirty="0">
                <a:latin typeface="+mn-ea"/>
                <a:ea typeface="+mn-ea"/>
              </a:rPr>
              <a:t>, </a:t>
            </a:r>
            <a:r>
              <a:rPr kumimoji="0" lang="ko-KR" altLang="en-US" sz="1600" b="1" kern="0" dirty="0">
                <a:solidFill>
                  <a:srgbClr val="0000FF"/>
                </a:solidFill>
                <a:latin typeface="+mn-ea"/>
                <a:ea typeface="+mn-ea"/>
              </a:rPr>
              <a:t>각 활동마다 하나이상의 모드</a:t>
            </a:r>
            <a:r>
              <a:rPr kumimoji="0" lang="ko-KR" altLang="en-US" sz="1600" kern="0" dirty="0">
                <a:latin typeface="+mn-ea"/>
                <a:ea typeface="+mn-ea"/>
              </a:rPr>
              <a:t>가 존재한다</a:t>
            </a:r>
            <a:r>
              <a:rPr kumimoji="0" lang="en-US" altLang="ko-KR" sz="1600" kern="0" dirty="0">
                <a:latin typeface="+mn-ea"/>
                <a:ea typeface="+mn-ea"/>
              </a:rPr>
              <a:t>.</a:t>
            </a: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자원 </a:t>
            </a:r>
            <a:r>
              <a:rPr kumimoji="0"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kumimoji="0"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각 활동을 수행함에 있어서 자원이 필요하다</a:t>
            </a:r>
            <a:r>
              <a:rPr kumimoji="0"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각 활동의 수행에 필요한 </a:t>
            </a:r>
            <a:r>
              <a:rPr kumimoji="0" lang="ko-KR" altLang="en-US" sz="1600" b="1" kern="0" dirty="0">
                <a:solidFill>
                  <a:srgbClr val="0000FF"/>
                </a:solidFill>
                <a:latin typeface="+mn-ea"/>
                <a:ea typeface="+mn-ea"/>
              </a:rPr>
              <a:t>자원의 종류와 수량은 모드에 따라 다르며</a:t>
            </a:r>
            <a:r>
              <a:rPr kumimoji="0" lang="en-US" altLang="ko-KR" sz="1600" b="1" kern="0" dirty="0">
                <a:solidFill>
                  <a:srgbClr val="0000FF"/>
                </a:solidFill>
                <a:latin typeface="+mn-ea"/>
                <a:ea typeface="+mn-ea"/>
              </a:rPr>
              <a:t>,</a:t>
            </a:r>
            <a:r>
              <a:rPr kumimoji="0"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kumimoji="0"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해당 활동이 수행되는 기간동안 필요한 자원은 해당 활동에 점유된다</a:t>
            </a:r>
            <a:r>
              <a:rPr kumimoji="0"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. </a:t>
            </a:r>
            <a:r>
              <a:rPr kumimoji="0"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활동이 종료되면 해당 자원의 점유는 종료된다</a:t>
            </a:r>
            <a:r>
              <a:rPr kumimoji="0"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.</a:t>
            </a: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kern="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프로젝트 가용자원 </a:t>
            </a:r>
            <a:r>
              <a:rPr kumimoji="0"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: </a:t>
            </a:r>
            <a:r>
              <a:rPr kumimoji="0" lang="ko-KR" altLang="en-US" sz="1600" kern="0" dirty="0">
                <a:solidFill>
                  <a:schemeClr val="tx1"/>
                </a:solidFill>
                <a:latin typeface="+mn-ea"/>
                <a:ea typeface="+mn-ea"/>
              </a:rPr>
              <a:t>프로젝트 전 기간에 걸쳐 사용가능한 자원의 양은 </a:t>
            </a:r>
            <a:r>
              <a:rPr kumimoji="0" lang="ko-KR" altLang="en-US" sz="1600" kern="0" dirty="0" smtClean="0">
                <a:solidFill>
                  <a:schemeClr val="tx1"/>
                </a:solidFill>
                <a:latin typeface="+mn-ea"/>
                <a:ea typeface="+mn-ea"/>
              </a:rPr>
              <a:t>알려져 있으며</a:t>
            </a:r>
            <a:r>
              <a:rPr kumimoji="0" lang="en-US" altLang="ko-KR" sz="1600" kern="0" dirty="0">
                <a:solidFill>
                  <a:schemeClr val="tx1"/>
                </a:solidFill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latin typeface="+mn-ea"/>
                <a:ea typeface="+mn-ea"/>
              </a:rPr>
              <a:t>전체 기간동안 어떤 시점에서도 수행되는 활동들에 의해 요구되는 자원의 양은 가용자원의 양을 초과할 수 없다</a:t>
            </a:r>
            <a:r>
              <a:rPr kumimoji="0" lang="en-US" altLang="ko-KR" sz="1600" kern="0" dirty="0">
                <a:latin typeface="+mn-ea"/>
                <a:ea typeface="+mn-ea"/>
              </a:rPr>
              <a:t>.</a:t>
            </a: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latin typeface="+mn-ea"/>
                <a:ea typeface="+mn-ea"/>
              </a:rPr>
              <a:t>프로젝트 마감기한</a:t>
            </a:r>
            <a:r>
              <a:rPr kumimoji="0" lang="en-US" altLang="ko-KR" sz="1600" kern="0" dirty="0">
                <a:latin typeface="+mn-ea"/>
                <a:ea typeface="+mn-ea"/>
              </a:rPr>
              <a:t>(Due_date) : </a:t>
            </a:r>
            <a:r>
              <a:rPr kumimoji="0" lang="ko-KR" altLang="en-US" sz="1600" kern="0" dirty="0">
                <a:latin typeface="+mn-ea"/>
                <a:ea typeface="+mn-ea"/>
              </a:rPr>
              <a:t>각 프로젝트는 마감기한이 존재한다</a:t>
            </a:r>
            <a:r>
              <a:rPr kumimoji="0" lang="en-US" altLang="ko-KR" sz="1600" kern="0" dirty="0">
                <a:latin typeface="+mn-ea"/>
                <a:ea typeface="+mn-ea"/>
              </a:rPr>
              <a:t>.</a:t>
            </a: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kern="0" dirty="0"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latin typeface="+mn-ea"/>
                <a:ea typeface="+mn-ea"/>
              </a:rPr>
              <a:t>프로젝트 수주확률과 예상수익 </a:t>
            </a:r>
            <a:r>
              <a:rPr kumimoji="0" lang="en-US" altLang="ko-KR" sz="1600" kern="0" dirty="0">
                <a:latin typeface="+mn-ea"/>
                <a:ea typeface="+mn-ea"/>
              </a:rPr>
              <a:t>: </a:t>
            </a:r>
            <a:r>
              <a:rPr kumimoji="0" lang="ko-KR" altLang="en-US" sz="1600" kern="0" dirty="0">
                <a:latin typeface="+mn-ea"/>
                <a:ea typeface="+mn-ea"/>
              </a:rPr>
              <a:t>각 프로젝트에 대한 수주확률과 수주할 경우 예상되는 수익은 미리 알려져 있다</a:t>
            </a:r>
            <a:r>
              <a:rPr kumimoji="0" lang="en-US" altLang="ko-KR" sz="1600" kern="0" dirty="0">
                <a:latin typeface="+mn-ea"/>
                <a:ea typeface="+mn-ea"/>
              </a:rPr>
              <a:t>. </a:t>
            </a:r>
            <a:r>
              <a:rPr kumimoji="0" lang="ko-KR" altLang="en-US" sz="1600" kern="0" dirty="0">
                <a:latin typeface="+mn-ea"/>
                <a:ea typeface="+mn-ea"/>
              </a:rPr>
              <a:t>단</a:t>
            </a:r>
            <a:r>
              <a:rPr kumimoji="0" lang="en-US" altLang="ko-KR" sz="1600" kern="0" dirty="0"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latin typeface="+mn-ea"/>
                <a:ea typeface="+mn-ea"/>
              </a:rPr>
              <a:t>각 </a:t>
            </a:r>
            <a:r>
              <a:rPr kumimoji="0" lang="ko-KR" altLang="en-US" sz="1600" b="1" kern="0" dirty="0">
                <a:solidFill>
                  <a:srgbClr val="0000FF"/>
                </a:solidFill>
                <a:latin typeface="+mn-ea"/>
                <a:ea typeface="+mn-ea"/>
              </a:rPr>
              <a:t>프로젝트의 수주확률은 마감기한 이전에 변동될 수 있다</a:t>
            </a:r>
            <a:r>
              <a:rPr kumimoji="0" lang="en-US" altLang="ko-KR" sz="1600" b="1" kern="0" dirty="0">
                <a:solidFill>
                  <a:srgbClr val="0000FF"/>
                </a:solidFill>
                <a:latin typeface="+mn-ea"/>
                <a:ea typeface="+mn-ea"/>
              </a:rPr>
              <a:t>.</a:t>
            </a: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833981-C79B-4C47-9A1B-432CAC07F25F}"/>
              </a:ext>
            </a:extLst>
          </p:cNvPr>
          <p:cNvSpPr txBox="1"/>
          <p:nvPr/>
        </p:nvSpPr>
        <p:spPr>
          <a:xfrm>
            <a:off x="395288" y="1268190"/>
            <a:ext cx="8082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0"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문제의 가정</a:t>
            </a:r>
            <a:r>
              <a:rPr kumimoji="0"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계속</a:t>
            </a:r>
            <a:r>
              <a:rPr kumimoji="0"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1467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4572000" y="152720"/>
            <a:ext cx="4176464" cy="611984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3</a:t>
            </a:r>
            <a:r>
              <a:rPr lang="ko-KR" altLang="en-US" sz="2400" dirty="0">
                <a:latin typeface="+mn-ea"/>
                <a:ea typeface="+mn-ea"/>
              </a:rPr>
              <a:t>장  수학적 모델</a:t>
            </a:r>
          </a:p>
        </p:txBody>
      </p:sp>
      <p:sp>
        <p:nvSpPr>
          <p:cNvPr id="31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572000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3.2 </a:t>
            </a:r>
            <a:r>
              <a:rPr lang="ko-KR" altLang="en-US" sz="2000" b="1" dirty="0">
                <a:solidFill>
                  <a:schemeClr val="bg1"/>
                </a:solidFill>
              </a:rPr>
              <a:t>주요 변수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410AAD0-2B1E-40BD-B275-1638AD605D18}"/>
              </a:ext>
            </a:extLst>
          </p:cNvPr>
          <p:cNvSpPr txBox="1"/>
          <p:nvPr/>
        </p:nvSpPr>
        <p:spPr>
          <a:xfrm>
            <a:off x="395737" y="1268760"/>
            <a:ext cx="8082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0"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독립변수</a:t>
            </a:r>
            <a:r>
              <a:rPr kumimoji="0"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의사결정변수</a:t>
            </a:r>
            <a:r>
              <a:rPr kumimoji="0"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87C415-3E8F-4EB5-AACB-4B92F316AA8C}"/>
              </a:ext>
            </a:extLst>
          </p:cNvPr>
          <p:cNvSpPr txBox="1"/>
          <p:nvPr/>
        </p:nvSpPr>
        <p:spPr>
          <a:xfrm>
            <a:off x="391038" y="3068960"/>
            <a:ext cx="8082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0"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주요 종속변수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11BB59-0CCB-400A-825D-2A39C9063F38}"/>
              </a:ext>
            </a:extLst>
          </p:cNvPr>
          <p:cNvSpPr txBox="1"/>
          <p:nvPr/>
        </p:nvSpPr>
        <p:spPr>
          <a:xfrm>
            <a:off x="737294" y="1629346"/>
            <a:ext cx="7776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프로젝트의 선택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활동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의 모드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시작시기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17E9F01-11FE-4CA1-928C-D37493408AA9}"/>
              </a:ext>
            </a:extLst>
          </p:cNvPr>
          <p:cNvSpPr txBox="1"/>
          <p:nvPr/>
        </p:nvSpPr>
        <p:spPr>
          <a:xfrm>
            <a:off x="737294" y="3429000"/>
            <a:ext cx="7776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활동의 수행기간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기간별 투입 자원의 종류 및 투입량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각 활동의 완료시점 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프로젝트의 기대수익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1208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4599122" y="80712"/>
            <a:ext cx="4149342" cy="756000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3</a:t>
            </a:r>
            <a:r>
              <a:rPr lang="ko-KR" altLang="en-US" sz="2400" dirty="0">
                <a:latin typeface="+mn-ea"/>
                <a:ea typeface="+mn-ea"/>
              </a:rPr>
              <a:t>장  수학적 모델</a:t>
            </a:r>
          </a:p>
        </p:txBody>
      </p:sp>
      <p:sp>
        <p:nvSpPr>
          <p:cNvPr id="31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572000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3.3 </a:t>
            </a:r>
            <a:r>
              <a:rPr lang="ko-KR" altLang="en-US" sz="2000" b="1" dirty="0">
                <a:solidFill>
                  <a:schemeClr val="bg1"/>
                </a:solidFill>
              </a:rPr>
              <a:t>모형의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수식화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(1/2)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8D6906-21EE-4987-B14F-3A33ABFF8A52}"/>
              </a:ext>
            </a:extLst>
          </p:cNvPr>
          <p:cNvSpPr txBox="1"/>
          <p:nvPr/>
        </p:nvSpPr>
        <p:spPr>
          <a:xfrm>
            <a:off x="406833" y="1271196"/>
            <a:ext cx="8082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0"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목적함수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1069D2-2732-46CE-BC8B-E2771FACF7C4}"/>
              </a:ext>
            </a:extLst>
          </p:cNvPr>
          <p:cNvSpPr txBox="1"/>
          <p:nvPr/>
        </p:nvSpPr>
        <p:spPr>
          <a:xfrm>
            <a:off x="8116617" y="1794302"/>
            <a:ext cx="4876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[1]</a:t>
            </a:r>
            <a:endParaRPr lang="ko-KR" altLang="en-US" sz="1600" dirty="0">
              <a:latin typeface="Cambria Math" panose="020405030504060302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E18CDAA-CDBF-462B-9CB1-9FC0737E1C1B}"/>
                  </a:ext>
                </a:extLst>
              </p:cNvPr>
              <p:cNvSpPr txBox="1"/>
              <p:nvPr/>
            </p:nvSpPr>
            <p:spPr>
              <a:xfrm>
                <a:off x="1218426" y="1556792"/>
                <a:ext cx="6737950" cy="8093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</a:rPr>
                        <m:t>𝑀𝑎𝑥</m:t>
                      </m:r>
                      <m:nary>
                        <m:naryPr>
                          <m:chr m:val="∑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𝑃</m:t>
                          </m:r>
                        </m:sup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a:rPr lang="en-US" altLang="ko-K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           </m:t>
                              </m:r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𝐸𝑉</m:t>
                              </m:r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       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             </m:t>
                          </m:r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ko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ko-KR" b="0" i="1" smtClean="0">
                                  <a:latin typeface="Cambria Math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nary>
                      <m:r>
                        <a:rPr lang="en-US" altLang="ko-KR" b="0" i="1" smtClean="0">
                          <a:latin typeface="Cambria Math"/>
                          <a:ea typeface="Cambria Math" panose="02040503050406030204" pitchFamily="18" charset="0"/>
                        </a:rPr>
                        <m:t>       )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E18CDAA-CDBF-462B-9CB1-9FC0737E1C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8426" y="1556792"/>
                <a:ext cx="6737950" cy="80932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65A21B6F-74B2-4CAE-947B-7AF0B4BC1E58}"/>
              </a:ext>
            </a:extLst>
          </p:cNvPr>
          <p:cNvCxnSpPr/>
          <p:nvPr/>
        </p:nvCxnSpPr>
        <p:spPr>
          <a:xfrm>
            <a:off x="2594982" y="2204864"/>
            <a:ext cx="106131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6093780-9676-4D35-9899-23F65D9C27A4}"/>
              </a:ext>
            </a:extLst>
          </p:cNvPr>
          <p:cNvSpPr txBox="1"/>
          <p:nvPr/>
        </p:nvSpPr>
        <p:spPr>
          <a:xfrm>
            <a:off x="2313557" y="2257127"/>
            <a:ext cx="1624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프로젝트별 기대수익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DF73690-149D-49A6-90AC-41DCE7F0097E}"/>
              </a:ext>
            </a:extLst>
          </p:cNvPr>
          <p:cNvCxnSpPr/>
          <p:nvPr/>
        </p:nvCxnSpPr>
        <p:spPr>
          <a:xfrm>
            <a:off x="4382315" y="2211346"/>
            <a:ext cx="1061314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8D85063-8675-4A50-9F8B-744576DE0FBC}"/>
              </a:ext>
            </a:extLst>
          </p:cNvPr>
          <p:cNvSpPr txBox="1"/>
          <p:nvPr/>
        </p:nvSpPr>
        <p:spPr>
          <a:xfrm>
            <a:off x="4244948" y="2263609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프로젝트 선택여부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7CE2924-3439-4C25-B3A8-3A81B309CF9E}"/>
                  </a:ext>
                </a:extLst>
              </p:cNvPr>
              <p:cNvSpPr txBox="1"/>
              <p:nvPr/>
            </p:nvSpPr>
            <p:spPr>
              <a:xfrm>
                <a:off x="558034" y="2839694"/>
                <a:ext cx="8046216" cy="29835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 smtClean="0">
                    <a:solidFill>
                      <a:schemeClr val="accent1"/>
                    </a:solidFill>
                    <a:latin typeface="+mn-ea"/>
                    <a:ea typeface="+mn-ea"/>
                  </a:rPr>
                  <a:t>Subject to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𝑑𝑢𝑒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_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𝑑𝑎𝑡𝑒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</a:rPr>
                  <a:t>	· · · · · · · · · · · · · · · · · · · · · · · · · · · · · · · · · · · · · · · ·</a:t>
                </a:r>
              </a:p>
              <a:p>
                <a:endParaRPr lang="en-US" altLang="ko-KR" sz="1600" i="1" dirty="0" smtClean="0">
                  <a:latin typeface="Cambria Math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d>
                      <m:dPr>
                        <m:begChr m:val="{"/>
                        <m:endChr m:val="}"/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r>
                  <a:rPr lang="en-US" altLang="ko-KR" sz="1600" i="1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  	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 · · · · · · · · · · · · · · · · · · · · · · · · · · · · · · · · · · · · · · · · · · · · · · · · ·</a:t>
                </a:r>
                <a:endParaRPr lang="en-US" altLang="ko-KR" sz="16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16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 · · · · · · · · · · · · · · · · · · · · · · · · · · · · · · · · · · · · · · · </a:t>
                </a:r>
                <a:endParaRPr lang="en-US" altLang="ko-KR" sz="16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160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,  0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altLang="ko-KR" sz="1600" dirty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		</a:t>
                </a:r>
                <a:r>
                  <a:rPr lang="en-US" altLang="ko-KR" sz="1600" dirty="0">
                    <a:latin typeface="Cambria Math" panose="02040503050406030204" pitchFamily="18" charset="0"/>
                  </a:rPr>
                  <a:t> · · · · · · · · · · · · · · · · · · · · · · · · · · · · · · · · · · · · · · · · · · · · · · · · · · · · · · ·</a:t>
                </a:r>
                <a:endParaRPr lang="en-US" altLang="ko-KR" sz="16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US" altLang="ko-KR" sz="1600" i="1" dirty="0" smtClean="0">
                  <a:solidFill>
                    <a:schemeClr val="tx1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ko-KR" sz="1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ko-KR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ko-KR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/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ko-KR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sub>
                              </m:sSub>
                              <m:r>
                                <a:rPr lang="en-US" altLang="ko-KR" sz="16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ko-KR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e>
                          </m:nary>
                        </m:e>
                      </m:nary>
                      <m:r>
                        <a:rPr lang="en-US" altLang="ko-KR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 ≤    </m:t>
                      </m:r>
                      <m:sSub>
                        <m:sSubPr>
                          <m:ctrlP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ko-KR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altLang="ko-KR" sz="160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7CE2924-3439-4C25-B3A8-3A81B309CF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034" y="2839694"/>
                <a:ext cx="8046216" cy="2983574"/>
              </a:xfrm>
              <a:prstGeom prst="rect">
                <a:avLst/>
              </a:prstGeom>
              <a:blipFill rotWithShape="1">
                <a:blip r:embed="rId3"/>
                <a:stretch>
                  <a:fillRect l="-227" t="-2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D246B1-671F-41B1-993C-5E6BDBDC0B88}"/>
                  </a:ext>
                </a:extLst>
              </p:cNvPr>
              <p:cNvSpPr txBox="1"/>
              <p:nvPr/>
            </p:nvSpPr>
            <p:spPr>
              <a:xfrm>
                <a:off x="6604191" y="3068960"/>
                <a:ext cx="2027927" cy="21441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[2]</a:t>
                </a:r>
              </a:p>
              <a:p>
                <a:pPr algn="r">
                  <a:lnSpc>
                    <a:spcPts val="2000"/>
                  </a:lnSpc>
                </a:pPr>
                <a:endParaRPr lang="en-US" altLang="ko-KR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[3]</a:t>
                </a:r>
                <a:endParaRPr lang="ko-KR" altLang="en-US" sz="1600" dirty="0">
                  <a:latin typeface="Cambria Math" panose="02040503050406030204" pitchFamily="18" charset="0"/>
                </a:endParaRPr>
              </a:p>
              <a:p>
                <a:pPr algn="r">
                  <a:lnSpc>
                    <a:spcPts val="2000"/>
                  </a:lnSpc>
                </a:pPr>
                <a:endParaRPr lang="en-US" altLang="ko-KR" sz="1600" i="1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r"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d>
                      <m:d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sz="16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[4</a:t>
                </a:r>
                <a:r>
                  <a:rPr lang="en-US" altLang="ko-KR" sz="16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]</a:t>
                </a:r>
              </a:p>
              <a:p>
                <a:pPr algn="r">
                  <a:lnSpc>
                    <a:spcPts val="2000"/>
                  </a:lnSpc>
                </a:pPr>
                <a:endParaRPr lang="ko-KR" altLang="en-US" sz="1600" dirty="0">
                  <a:latin typeface="Cambria Math" panose="02040503050406030204" pitchFamily="18" charset="0"/>
                </a:endParaRPr>
              </a:p>
              <a:p>
                <a:pPr algn="r">
                  <a:lnSpc>
                    <a:spcPts val="2000"/>
                  </a:lnSpc>
                </a:pPr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[5]</a:t>
                </a:r>
              </a:p>
              <a:p>
                <a:pPr algn="r">
                  <a:lnSpc>
                    <a:spcPts val="2000"/>
                  </a:lnSpc>
                </a:pPr>
                <a:endParaRPr lang="en-US" altLang="ko-KR" sz="1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46D246B1-671F-41B1-993C-5E6BDBDC0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4191" y="3068960"/>
                <a:ext cx="2027927" cy="2144177"/>
              </a:xfrm>
              <a:prstGeom prst="rect">
                <a:avLst/>
              </a:prstGeom>
              <a:blipFill rotWithShape="1">
                <a:blip r:embed="rId4"/>
                <a:stretch>
                  <a:fillRect t="-1420" r="-180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C3C97AA4-F986-4DA8-AA65-94708919003A}"/>
                  </a:ext>
                </a:extLst>
              </p:cNvPr>
              <p:cNvSpPr/>
              <p:nvPr/>
            </p:nvSpPr>
            <p:spPr>
              <a:xfrm>
                <a:off x="4067944" y="5229200"/>
                <a:ext cx="461401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ko-KR" dirty="0">
                    <a:latin typeface="Cambria Math" panose="02040503050406030204" pitchFamily="18" charset="0"/>
                  </a:rPr>
                  <a:t>· · · · · · · · · · · · · · · · · · · · · · · · · · · · · · ·</a:t>
                </a:r>
                <a:r>
                  <a:rPr lang="en-US" altLang="ko-K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 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ko-KR" sz="1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[6]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5" name="직사각형 4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C97AA4-F986-4DA8-AA65-9470891900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944" y="5229200"/>
                <a:ext cx="461401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10000" r="-793" b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6093780-9676-4D35-9899-23F65D9C27A4}"/>
              </a:ext>
            </a:extLst>
          </p:cNvPr>
          <p:cNvSpPr txBox="1"/>
          <p:nvPr/>
        </p:nvSpPr>
        <p:spPr>
          <a:xfrm>
            <a:off x="611560" y="3356991"/>
            <a:ext cx="5435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(S : Start day, d : duration,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프로젝트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에서 일정은 납기를 초과할 수 없다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6093780-9676-4D35-9899-23F65D9C27A4}"/>
              </a:ext>
            </a:extLst>
          </p:cNvPr>
          <p:cNvSpPr txBox="1"/>
          <p:nvPr/>
        </p:nvSpPr>
        <p:spPr>
          <a:xfrm>
            <a:off x="620027" y="3863614"/>
            <a:ext cx="43492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프로젝트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의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선택여부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, 0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또는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값을 가짐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093780-9676-4D35-9899-23F65D9C27A4}"/>
              </a:ext>
            </a:extLst>
          </p:cNvPr>
          <p:cNvSpPr txBox="1"/>
          <p:nvPr/>
        </p:nvSpPr>
        <p:spPr>
          <a:xfrm>
            <a:off x="611560" y="4348170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프로젝트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ko-KR" altLang="en-US" sz="1200" b="1" dirty="0">
                <a:solidFill>
                  <a:srgbClr val="FF0000"/>
                </a:solidFill>
                <a:latin typeface="+mn-ea"/>
                <a:ea typeface="+mn-ea"/>
              </a:rPr>
              <a:t>의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 각 활동의 선후행 관계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한 활동이 완료된 후에 후에 다음 활동이 시작된다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093780-9676-4D35-9899-23F65D9C27A4}"/>
              </a:ext>
            </a:extLst>
          </p:cNvPr>
          <p:cNvSpPr txBox="1"/>
          <p:nvPr/>
        </p:nvSpPr>
        <p:spPr>
          <a:xfrm>
            <a:off x="586800" y="5733256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(R :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자원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, x :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모드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, 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프로젝트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의 모든 소요자원의 합은 전체 가용자원을 초과할 수 없다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093780-9676-4D35-9899-23F65D9C27A4}"/>
              </a:ext>
            </a:extLst>
          </p:cNvPr>
          <p:cNvSpPr txBox="1"/>
          <p:nvPr/>
        </p:nvSpPr>
        <p:spPr>
          <a:xfrm>
            <a:off x="611560" y="4854792"/>
            <a:ext cx="70567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프로젝트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p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의 각 활동의 시작일은 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ko-KR" altLang="en-US" sz="1200" b="1" dirty="0" smtClean="0">
                <a:solidFill>
                  <a:srgbClr val="FF0000"/>
                </a:solidFill>
                <a:latin typeface="+mn-ea"/>
                <a:ea typeface="+mn-ea"/>
              </a:rPr>
              <a:t>보다 크거나 같다</a:t>
            </a:r>
            <a:r>
              <a:rPr lang="en-US" altLang="ko-KR" sz="1200" b="1" dirty="0" smtClean="0">
                <a:solidFill>
                  <a:srgbClr val="FF0000"/>
                </a:solidFill>
                <a:latin typeface="+mn-ea"/>
                <a:ea typeface="+mn-ea"/>
              </a:rPr>
              <a:t>)</a:t>
            </a:r>
            <a:endParaRPr lang="ko-KR" altLang="en-US" sz="1200" b="1" dirty="0">
              <a:solidFill>
                <a:srgbClr val="FF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6787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8D6906-21EE-4987-B14F-3A33ABFF8A52}"/>
              </a:ext>
            </a:extLst>
          </p:cNvPr>
          <p:cNvSpPr txBox="1"/>
          <p:nvPr/>
        </p:nvSpPr>
        <p:spPr>
          <a:xfrm>
            <a:off x="395536" y="1271196"/>
            <a:ext cx="80821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0" lang="ko-KR" altLang="en-US" sz="16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항목 설명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9618268-4B41-49B9-A8EA-8218B7E82302}"/>
                  </a:ext>
                </a:extLst>
              </p:cNvPr>
              <p:cNvSpPr txBox="1"/>
              <p:nvPr/>
            </p:nvSpPr>
            <p:spPr>
              <a:xfrm>
                <a:off x="611560" y="1844824"/>
                <a:ext cx="7902200" cy="2400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en-US" altLang="ko-KR" sz="1400" b="1" dirty="0" smtClean="0">
                    <a:solidFill>
                      <a:schemeClr val="accent1"/>
                    </a:solidFill>
                    <a:latin typeface="+mn-ea"/>
                    <a:ea typeface="+mn-ea"/>
                  </a:rPr>
                  <a:t>Where,</a:t>
                </a: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+mn-ea"/>
                      </a:rPr>
                      <m:t>𝑝</m:t>
                    </m:r>
                  </m:oMath>
                </a14:m>
                <a:r>
                  <a:rPr lang="en-US" altLang="ko-KR" sz="1400" i="1" dirty="0">
                    <a:latin typeface="+mn-ea"/>
                    <a:ea typeface="+mn-ea"/>
                  </a:rPr>
                  <a:t>	</a:t>
                </a:r>
                <a:r>
                  <a:rPr lang="en-US" altLang="ko-KR" sz="1400" dirty="0">
                    <a:latin typeface="+mn-ea"/>
                    <a:ea typeface="+mn-ea"/>
                  </a:rPr>
                  <a:t>:</a:t>
                </a:r>
                <a:r>
                  <a:rPr lang="ko-KR" altLang="en-US" sz="1400" dirty="0">
                    <a:latin typeface="+mn-ea"/>
                    <a:ea typeface="+mn-ea"/>
                  </a:rPr>
                  <a:t> 프로젝트를 나타내는 인덱스이며</a:t>
                </a:r>
                <a:r>
                  <a:rPr lang="en-US" altLang="ko-KR" sz="1400" dirty="0">
                    <a:latin typeface="+mn-ea"/>
                    <a:ea typeface="+mn-ea"/>
                  </a:rPr>
                  <a:t>, </a:t>
                </a:r>
                <a:r>
                  <a:rPr lang="ko-KR" altLang="en-US" sz="1400" dirty="0">
                    <a:latin typeface="+mn-ea"/>
                    <a:ea typeface="+mn-ea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/>
                        <a:ea typeface="+mn-ea"/>
                      </a:rPr>
                      <m:t>𝑝</m:t>
                    </m:r>
                    <m:r>
                      <a:rPr lang="en-US" altLang="ko-KR" sz="1400" b="0" i="1" dirty="0" smtClean="0">
                        <a:latin typeface="Cambria Math"/>
                        <a:ea typeface="+mn-ea"/>
                      </a:rPr>
                      <m:t>=1,2,…,</m:t>
                    </m:r>
                    <m:r>
                      <a:rPr lang="en-US" altLang="ko-KR" sz="1400" b="0" i="1" dirty="0" smtClean="0">
                        <a:latin typeface="Cambria Math"/>
                        <a:ea typeface="+mn-ea"/>
                      </a:rPr>
                      <m:t>𝑃</m:t>
                    </m:r>
                  </m:oMath>
                </a14:m>
                <a:endParaRPr lang="en-US" altLang="ko-KR" sz="1400" dirty="0"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/>
                        <a:ea typeface="+mn-ea"/>
                      </a:rPr>
                      <m:t>𝑖</m:t>
                    </m:r>
                  </m:oMath>
                </a14:m>
                <a:r>
                  <a:rPr lang="en-US" altLang="ko-KR" sz="1400" dirty="0">
                    <a:latin typeface="+mn-ea"/>
                    <a:ea typeface="+mn-ea"/>
                  </a:rPr>
                  <a:t>	: </a:t>
                </a:r>
                <a:r>
                  <a:rPr lang="ko-KR" altLang="en-US" sz="1400" dirty="0">
                    <a:latin typeface="+mn-ea"/>
                    <a:ea typeface="+mn-ea"/>
                  </a:rPr>
                  <a:t>프로젝트에서 활동을 나타내는 인덱스이며</a:t>
                </a:r>
                <a:r>
                  <a:rPr lang="en-US" altLang="ko-KR" sz="1400" dirty="0">
                    <a:latin typeface="+mn-ea"/>
                    <a:ea typeface="+mn-ea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/>
                        <a:ea typeface="+mn-ea"/>
                      </a:rPr>
                      <m:t>𝑖</m:t>
                    </m:r>
                    <m:r>
                      <a:rPr lang="en-US" altLang="ko-KR" sz="1400" b="0" i="1" dirty="0" smtClean="0">
                        <a:latin typeface="Cambria Math"/>
                        <a:ea typeface="+mn-ea"/>
                      </a:rPr>
                      <m:t>=0,1,2,…,</m:t>
                    </m:r>
                    <m:r>
                      <a:rPr lang="en-US" altLang="ko-KR" sz="1400" b="0" i="1" dirty="0" smtClean="0">
                        <a:latin typeface="Cambria Math"/>
                        <a:ea typeface="+mn-ea"/>
                      </a:rPr>
                      <m:t>𝑁</m:t>
                    </m:r>
                    <m:r>
                      <a:rPr lang="en-US" altLang="ko-KR" sz="1400" b="0" i="1" dirty="0" smtClean="0">
                        <a:latin typeface="Cambria Math"/>
                        <a:ea typeface="+mn-ea"/>
                      </a:rPr>
                      <m:t>,</m:t>
                    </m:r>
                    <m:r>
                      <a:rPr lang="en-US" altLang="ko-KR" sz="1400" b="0" i="1" dirty="0" smtClean="0">
                        <a:latin typeface="Cambria Math"/>
                        <a:ea typeface="+mn-ea"/>
                      </a:rPr>
                      <m:t>𝑁</m:t>
                    </m:r>
                    <m:r>
                      <a:rPr lang="en-US" altLang="ko-KR" sz="1400" b="0" i="1" dirty="0" smtClean="0">
                        <a:latin typeface="Cambria Math"/>
                        <a:ea typeface="+mn-ea"/>
                      </a:rPr>
                      <m:t>+1</m:t>
                    </m:r>
                  </m:oMath>
                </a14:m>
                <a:endParaRPr lang="en-US" altLang="ko-KR" sz="1400" i="1" dirty="0"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+mn-ea"/>
                          </a:rPr>
                          <m:t>𝐸𝑉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+mn-ea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	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프로젝트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+mn-ea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의 기대수익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=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프로젝트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+mn-ea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의 수주확률 </a:t>
                </a:r>
                <a14:m>
                  <m:oMath xmlns:m="http://schemas.openxmlformats.org/officeDocument/2006/math">
                    <m:r>
                      <a:rPr lang="en-US" altLang="ko-KR" sz="1400" i="1" smtClean="0">
                        <a:solidFill>
                          <a:schemeClr val="tx1"/>
                        </a:solidFill>
                        <a:latin typeface="Cambria Math"/>
                        <a:ea typeface="+mn-ea"/>
                      </a:rPr>
                      <m:t>×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프로젝트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+mn-ea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의 예상수익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+mn-ea"/>
                          </a:rPr>
                          <m:t>𝑦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+mn-ea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	: 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프로젝트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+mn-ea"/>
                      </a:rPr>
                      <m:t>𝑝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의 선택여부로 </a:t>
                </a:r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0-1</a:t>
                </a:r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변수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+mn-ea"/>
                          </a:rPr>
                          <m:t>𝑠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+mn-ea"/>
                          </a:rPr>
                          <m:t>𝑝</m:t>
                        </m:r>
                        <m:r>
                          <a:rPr lang="en-US" altLang="ko-KR" sz="1400" i="1">
                            <a:latin typeface="Cambria Math"/>
                            <a:ea typeface="+mn-ea"/>
                          </a:rPr>
                          <m:t>,  </m:t>
                        </m:r>
                        <m:r>
                          <a:rPr lang="en-US" altLang="ko-KR" sz="1400" i="1">
                            <a:latin typeface="Cambria Math"/>
                            <a:ea typeface="+mn-ea"/>
                          </a:rPr>
                          <m:t>𝑖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  <a:ea typeface="+mn-ea"/>
                      </a:rPr>
                      <m:t> </m:t>
                    </m:r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	: </a:t>
                </a:r>
                <a:r>
                  <a:rPr lang="ko-KR" altLang="en-US" sz="1400" dirty="0">
                    <a:latin typeface="+mn-ea"/>
                    <a:ea typeface="+mn-ea"/>
                  </a:rPr>
                  <a:t>프로젝트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+mn-ea"/>
                      </a:rPr>
                      <m:t>𝑝</m:t>
                    </m:r>
                  </m:oMath>
                </a14:m>
                <a:r>
                  <a:rPr lang="ko-KR" altLang="en-US" sz="1400" dirty="0">
                    <a:latin typeface="+mn-ea"/>
                    <a:ea typeface="+mn-ea"/>
                  </a:rPr>
                  <a:t>의 활동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/>
                        <a:ea typeface="+mn-ea"/>
                      </a:rPr>
                      <m:t>𝑖</m:t>
                    </m:r>
                  </m:oMath>
                </a14:m>
                <a:r>
                  <a:rPr lang="ko-KR" altLang="en-US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의 시작시간</a:t>
                </a:r>
                <a:endParaRPr lang="en-US" altLang="ko-KR" sz="1400" dirty="0">
                  <a:solidFill>
                    <a:schemeClr val="tx1"/>
                  </a:solidFill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+mn-ea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/>
                            <a:ea typeface="+mn-ea"/>
                          </a:rPr>
                          <m:t>𝑑</m:t>
                        </m:r>
                      </m:e>
                      <m:sub>
                        <m:r>
                          <a:rPr lang="en-US" altLang="ko-KR" sz="1400" i="1">
                            <a:latin typeface="Cambria Math"/>
                            <a:ea typeface="+mn-ea"/>
                          </a:rPr>
                          <m:t>𝑝</m:t>
                        </m:r>
                        <m:r>
                          <a:rPr lang="en-US" altLang="ko-KR" sz="1400" i="1">
                            <a:latin typeface="Cambria Math"/>
                            <a:ea typeface="+mn-ea"/>
                          </a:rPr>
                          <m:t>,  </m:t>
                        </m:r>
                        <m:r>
                          <a:rPr lang="en-US" altLang="ko-KR" sz="1400" i="1">
                            <a:latin typeface="Cambria Math"/>
                            <a:ea typeface="+mn-ea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400" dirty="0">
                    <a:solidFill>
                      <a:schemeClr val="tx1"/>
                    </a:solidFill>
                    <a:latin typeface="+mn-ea"/>
                    <a:ea typeface="+mn-ea"/>
                  </a:rPr>
                  <a:t>	:</a:t>
                </a:r>
                <a:r>
                  <a:rPr lang="ko-KR" altLang="en-US" sz="1400" dirty="0">
                    <a:latin typeface="+mn-ea"/>
                    <a:ea typeface="+mn-ea"/>
                  </a:rPr>
                  <a:t> 프로젝트 </a:t>
                </a:r>
                <a14:m>
                  <m:oMath xmlns:m="http://schemas.openxmlformats.org/officeDocument/2006/math">
                    <m:r>
                      <a:rPr lang="en-US" altLang="ko-KR" sz="1400" i="1">
                        <a:latin typeface="Cambria Math"/>
                        <a:ea typeface="+mn-ea"/>
                      </a:rPr>
                      <m:t>𝑝</m:t>
                    </m:r>
                  </m:oMath>
                </a14:m>
                <a:r>
                  <a:rPr lang="ko-KR" altLang="en-US" sz="1400" dirty="0">
                    <a:latin typeface="+mn-ea"/>
                    <a:ea typeface="+mn-ea"/>
                  </a:rPr>
                  <a:t>의 활동 </a:t>
                </a:r>
                <a14:m>
                  <m:oMath xmlns:m="http://schemas.openxmlformats.org/officeDocument/2006/math">
                    <m:r>
                      <a:rPr lang="en-US" altLang="ko-KR" sz="1400" i="1" dirty="0">
                        <a:latin typeface="Cambria Math"/>
                        <a:ea typeface="+mn-ea"/>
                      </a:rPr>
                      <m:t>𝑖</m:t>
                    </m:r>
                  </m:oMath>
                </a14:m>
                <a:r>
                  <a:rPr lang="ko-KR" altLang="en-US" sz="1400" dirty="0">
                    <a:latin typeface="+mn-ea"/>
                    <a:ea typeface="+mn-ea"/>
                  </a:rPr>
                  <a:t>의 </a:t>
                </a:r>
                <a:r>
                  <a:rPr lang="ko-KR" altLang="en-US" sz="1400" dirty="0" smtClean="0">
                    <a:latin typeface="+mn-ea"/>
                    <a:ea typeface="+mn-ea"/>
                  </a:rPr>
                  <a:t>수행기간</a:t>
                </a:r>
                <a:endParaRPr lang="en-US" altLang="ko-KR" sz="1400" dirty="0" smtClean="0">
                  <a:latin typeface="+mn-ea"/>
                  <a:ea typeface="+mn-ea"/>
                </a:endParaRP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1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400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sz="1400" dirty="0">
                    <a:latin typeface="+mn-ea"/>
                    <a:ea typeface="+mn-ea"/>
                  </a:rPr>
                  <a:t>	: </a:t>
                </a:r>
                <a:r>
                  <a:rPr lang="ko-KR" altLang="en-US" sz="1400" dirty="0">
                    <a:latin typeface="+mn-ea"/>
                    <a:ea typeface="+mn-ea"/>
                  </a:rPr>
                  <a:t>프로젝트 𝑝의 활동 𝑖가 모드 𝑚으로 </a:t>
                </a:r>
                <a:r>
                  <a:rPr lang="ko-KR" altLang="en-US" sz="1400" dirty="0" smtClean="0">
                    <a:latin typeface="+mn-ea"/>
                    <a:ea typeface="+mn-ea"/>
                  </a:rPr>
                  <a:t>진행될 </a:t>
                </a:r>
                <a:r>
                  <a:rPr lang="ko-KR" altLang="en-US" sz="1400" dirty="0">
                    <a:latin typeface="+mn-ea"/>
                    <a:ea typeface="+mn-ea"/>
                  </a:rPr>
                  <a:t>때 기간별 자원 𝑘의 소요량</a:t>
                </a:r>
              </a:p>
              <a:p>
                <a:pPr>
                  <a:lnSpc>
                    <a:spcPts val="2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400" b="0" i="1" smtClean="0">
                            <a:latin typeface="Cambria Math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ko-K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ko-KR" sz="1400" dirty="0"/>
                  <a:t>	</a:t>
                </a:r>
                <a:r>
                  <a:rPr lang="en-US" altLang="ko-KR" sz="1400" dirty="0" smtClean="0">
                    <a:latin typeface="+mn-ea"/>
                    <a:ea typeface="+mn-ea"/>
                  </a:rPr>
                  <a:t>: </a:t>
                </a:r>
                <a:r>
                  <a:rPr lang="ko-KR" altLang="en-US" sz="1400" dirty="0">
                    <a:latin typeface="+mn-ea"/>
                    <a:ea typeface="+mn-ea"/>
                  </a:rPr>
                  <a:t>자원 𝑘의 매 시점 별 </a:t>
                </a:r>
                <a:r>
                  <a:rPr lang="ko-KR" altLang="en-US" sz="1400" dirty="0" err="1" smtClean="0">
                    <a:latin typeface="+mn-ea"/>
                    <a:ea typeface="+mn-ea"/>
                  </a:rPr>
                  <a:t>가용량</a:t>
                </a:r>
                <a:r>
                  <a:rPr lang="ko-KR" altLang="en-US" sz="1400" dirty="0" smtClean="0">
                    <a:latin typeface="+mn-ea"/>
                    <a:ea typeface="+mn-ea"/>
                  </a:rPr>
                  <a:t> 총</a:t>
                </a:r>
                <a:r>
                  <a:rPr lang="ko-KR" altLang="en-US" sz="1400" dirty="0">
                    <a:latin typeface="+mn-ea"/>
                    <a:ea typeface="+mn-ea"/>
                  </a:rPr>
                  <a:t>합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9618268-4B41-49B9-A8EA-8218B7E823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844824"/>
                <a:ext cx="7902200" cy="2400657"/>
              </a:xfrm>
              <a:prstGeom prst="rect">
                <a:avLst/>
              </a:prstGeom>
              <a:blipFill rotWithShape="1">
                <a:blip r:embed="rId2"/>
                <a:stretch>
                  <a:fillRect l="-154" b="-7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제목 2"/>
          <p:cNvSpPr>
            <a:spLocks noGrp="1"/>
          </p:cNvSpPr>
          <p:nvPr>
            <p:ph type="title"/>
          </p:nvPr>
        </p:nvSpPr>
        <p:spPr>
          <a:xfrm>
            <a:off x="4599122" y="80712"/>
            <a:ext cx="4149342" cy="756000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3</a:t>
            </a:r>
            <a:r>
              <a:rPr lang="ko-KR" altLang="en-US" sz="2400" dirty="0">
                <a:latin typeface="+mn-ea"/>
                <a:ea typeface="+mn-ea"/>
              </a:rPr>
              <a:t>장  수학적 모델</a:t>
            </a:r>
          </a:p>
        </p:txBody>
      </p:sp>
      <p:sp>
        <p:nvSpPr>
          <p:cNvPr id="20" name="Content Placeholder 1"/>
          <p:cNvSpPr txBox="1">
            <a:spLocks/>
          </p:cNvSpPr>
          <p:nvPr/>
        </p:nvSpPr>
        <p:spPr bwMode="auto">
          <a:xfrm>
            <a:off x="0" y="404664"/>
            <a:ext cx="4572000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2000" b="1" dirty="0" smtClean="0">
                <a:solidFill>
                  <a:schemeClr val="bg1"/>
                </a:solidFill>
              </a:rPr>
              <a:t>3.3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모형의 수식화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(2/2)</a:t>
            </a:r>
            <a:endParaRPr lang="en-US" altLang="ko-K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3180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4"/>
          <p:cNvCxnSpPr/>
          <p:nvPr/>
        </p:nvCxnSpPr>
        <p:spPr>
          <a:xfrm>
            <a:off x="1115617" y="1894526"/>
            <a:ext cx="3744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"/>
          <p:cNvCxnSpPr/>
          <p:nvPr/>
        </p:nvCxnSpPr>
        <p:spPr>
          <a:xfrm>
            <a:off x="4860033" y="1556792"/>
            <a:ext cx="0" cy="10801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"/>
          <p:cNvSpPr/>
          <p:nvPr/>
        </p:nvSpPr>
        <p:spPr>
          <a:xfrm>
            <a:off x="4932040" y="1484784"/>
            <a:ext cx="29523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1.1 </a:t>
            </a:r>
            <a:r>
              <a:rPr lang="ko-KR" altLang="en-US" sz="1600" b="1" dirty="0">
                <a:latin typeface="+mn-ea"/>
                <a:ea typeface="+mn-ea"/>
              </a:rPr>
              <a:t>연구의 배경</a:t>
            </a:r>
            <a:endParaRPr lang="en-US" altLang="ko-KR" sz="1600" b="1" dirty="0">
              <a:latin typeface="+mn-ea"/>
              <a:ea typeface="+mn-ea"/>
            </a:endParaRP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1.2 </a:t>
            </a:r>
            <a:r>
              <a:rPr lang="ko-KR" altLang="en-US" sz="1600" b="1" dirty="0">
                <a:latin typeface="+mn-ea"/>
                <a:ea typeface="+mn-ea"/>
              </a:rPr>
              <a:t>연구의 </a:t>
            </a:r>
            <a:r>
              <a:rPr lang="ko-KR" altLang="en-US" sz="1600" b="1" dirty="0" smtClean="0">
                <a:latin typeface="+mn-ea"/>
                <a:ea typeface="+mn-ea"/>
              </a:rPr>
              <a:t>목적</a:t>
            </a:r>
            <a:r>
              <a:rPr lang="en-US" altLang="ko-KR" sz="1600" b="1" dirty="0" smtClean="0">
                <a:latin typeface="+mn-ea"/>
                <a:ea typeface="+mn-ea"/>
              </a:rPr>
              <a:t/>
            </a:r>
            <a:br>
              <a:rPr lang="en-US" altLang="ko-KR" sz="1600" b="1" dirty="0" smtClean="0">
                <a:latin typeface="+mn-ea"/>
                <a:ea typeface="+mn-ea"/>
              </a:rPr>
            </a:br>
            <a:r>
              <a:rPr lang="en-US" altLang="ko-KR" sz="1600" b="1" dirty="0" smtClean="0">
                <a:latin typeface="+mn-ea"/>
                <a:ea typeface="+mn-ea"/>
              </a:rPr>
              <a:t>1.3 </a:t>
            </a:r>
            <a:r>
              <a:rPr lang="ko-KR" altLang="en-US" sz="1600" b="1" dirty="0" smtClean="0">
                <a:latin typeface="+mn-ea"/>
                <a:ea typeface="+mn-ea"/>
              </a:rPr>
              <a:t>연구의 방법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8" name="TextBox 10"/>
          <p:cNvSpPr txBox="1"/>
          <p:nvPr/>
        </p:nvSpPr>
        <p:spPr>
          <a:xfrm>
            <a:off x="6552220" y="3861048"/>
            <a:ext cx="2340260" cy="2231380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6680"/>
              </a:lnSpc>
            </a:pPr>
            <a:r>
              <a:rPr lang="en-US" sz="13900" b="1" dirty="0">
                <a:solidFill>
                  <a:srgbClr val="7F7F7F"/>
                </a:solidFill>
                <a:latin typeface="바탕체" pitchFamily="17" charset="-127"/>
                <a:ea typeface="바탕체" pitchFamily="17" charset="-127"/>
              </a:rPr>
              <a:t>1</a:t>
            </a:r>
            <a:endParaRPr lang="ru-RU" sz="13900" b="1" dirty="0">
              <a:solidFill>
                <a:srgbClr val="7F7F7F"/>
              </a:solidFill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4563" y="1268760"/>
            <a:ext cx="256512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  <a:ea typeface="+mn-ea"/>
              </a:rPr>
              <a:t>제</a:t>
            </a:r>
            <a:r>
              <a:rPr lang="en-US" altLang="ko-KR" sz="2000" b="1" dirty="0">
                <a:latin typeface="+mn-ea"/>
                <a:ea typeface="+mn-ea"/>
              </a:rPr>
              <a:t>1</a:t>
            </a:r>
            <a:r>
              <a:rPr lang="ko-KR" altLang="en-US" sz="2000" b="1" dirty="0">
                <a:latin typeface="+mn-ea"/>
                <a:ea typeface="+mn-ea"/>
              </a:rPr>
              <a:t>장 서론</a:t>
            </a:r>
            <a:endParaRPr lang="en-US" altLang="ko-KR" sz="2000" b="1" dirty="0"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이론적 배경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수학적 모델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알고리즘 약술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향후계획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참고문헌</a:t>
            </a:r>
            <a:endParaRPr lang="en-US" altLang="ko-KR" sz="2000" b="1" dirty="0">
              <a:solidFill>
                <a:schemeClr val="bg1">
                  <a:lumMod val="75000"/>
                </a:schemeClr>
              </a:solidFill>
              <a:latin typeface="+mn-ea"/>
              <a:ea typeface="+mn-ea"/>
            </a:endParaRPr>
          </a:p>
          <a:p>
            <a:pPr>
              <a:lnSpc>
                <a:spcPct val="200000"/>
              </a:lnSpc>
            </a:pP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56462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4"/>
          <p:cNvCxnSpPr/>
          <p:nvPr/>
        </p:nvCxnSpPr>
        <p:spPr>
          <a:xfrm>
            <a:off x="1115617" y="3708240"/>
            <a:ext cx="3744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7"/>
          <p:cNvCxnSpPr/>
          <p:nvPr/>
        </p:nvCxnSpPr>
        <p:spPr>
          <a:xfrm>
            <a:off x="4860033" y="3407807"/>
            <a:ext cx="0" cy="88528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9"/>
          <p:cNvSpPr/>
          <p:nvPr/>
        </p:nvSpPr>
        <p:spPr>
          <a:xfrm>
            <a:off x="4932040" y="3284984"/>
            <a:ext cx="2952328" cy="7833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4.1 Solution Space</a:t>
            </a:r>
          </a:p>
          <a:p>
            <a:pPr>
              <a:lnSpc>
                <a:spcPct val="150000"/>
              </a:lnSpc>
            </a:pPr>
            <a:r>
              <a:rPr lang="en-US" altLang="ko-KR" sz="1600" b="1" dirty="0">
                <a:latin typeface="+mn-ea"/>
                <a:ea typeface="+mn-ea"/>
              </a:rPr>
              <a:t>4.2 </a:t>
            </a:r>
            <a:r>
              <a:rPr lang="ko-KR" altLang="en-US" sz="1600" b="1" dirty="0">
                <a:latin typeface="+mn-ea"/>
                <a:ea typeface="+mn-ea"/>
              </a:rPr>
              <a:t>해법</a:t>
            </a:r>
            <a:endParaRPr lang="en-US" altLang="ko-KR" sz="1600" b="1" dirty="0">
              <a:latin typeface="+mn-ea"/>
              <a:ea typeface="+mn-ea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084563" y="1268760"/>
            <a:ext cx="2565126" cy="43396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서론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이론적 배경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수학적 모델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  <a:ea typeface="+mn-ea"/>
              </a:rPr>
              <a:t>제</a:t>
            </a:r>
            <a:r>
              <a:rPr lang="en-US" altLang="ko-KR" sz="2000" b="1" dirty="0">
                <a:latin typeface="+mn-ea"/>
                <a:ea typeface="+mn-ea"/>
              </a:rPr>
              <a:t>4</a:t>
            </a:r>
            <a:r>
              <a:rPr lang="ko-KR" altLang="en-US" sz="2000" b="1" dirty="0">
                <a:latin typeface="+mn-ea"/>
                <a:ea typeface="+mn-ea"/>
              </a:rPr>
              <a:t>장 알고리즘 약술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5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향후계획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참고문헌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52220" y="4090983"/>
            <a:ext cx="2340260" cy="200144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6680"/>
              </a:lnSpc>
            </a:pPr>
            <a:r>
              <a:rPr lang="en-US" sz="13900" b="1" dirty="0">
                <a:solidFill>
                  <a:srgbClr val="7F7F7F"/>
                </a:solidFill>
                <a:latin typeface="바탕체" pitchFamily="17" charset="-127"/>
                <a:ea typeface="바탕체" pitchFamily="17" charset="-127"/>
              </a:rPr>
              <a:t>4</a:t>
            </a:r>
            <a:endParaRPr lang="ru-RU" sz="13900" b="1" dirty="0">
              <a:solidFill>
                <a:srgbClr val="7F7F7F"/>
              </a:solidFill>
              <a:latin typeface="바탕체" pitchFamily="17" charset="-127"/>
              <a:ea typeface="바탕체" pitchFamily="17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249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3282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11" name="제목 2"/>
          <p:cNvSpPr>
            <a:spLocks noGrp="1"/>
          </p:cNvSpPr>
          <p:nvPr>
            <p:ph type="title"/>
          </p:nvPr>
        </p:nvSpPr>
        <p:spPr>
          <a:xfrm>
            <a:off x="4572000" y="152720"/>
            <a:ext cx="4176464" cy="611984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제</a:t>
            </a:r>
            <a:r>
              <a:rPr lang="en-US" altLang="ko-KR" sz="2400" dirty="0">
                <a:latin typeface="+mn-ea"/>
                <a:ea typeface="+mn-ea"/>
              </a:rPr>
              <a:t>4</a:t>
            </a:r>
            <a:r>
              <a:rPr lang="ko-KR" altLang="en-US" sz="2400" dirty="0"/>
              <a:t>장 알고리즘 약술</a:t>
            </a:r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E2E5A9-13F6-42EE-9279-5332F2735E99}"/>
              </a:ext>
            </a:extLst>
          </p:cNvPr>
          <p:cNvSpPr txBox="1">
            <a:spLocks/>
          </p:cNvSpPr>
          <p:nvPr/>
        </p:nvSpPr>
        <p:spPr bwMode="auto">
          <a:xfrm>
            <a:off x="287524" y="404664"/>
            <a:ext cx="457250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0" lang="en-US" altLang="ko-KR" sz="2000" b="1" dirty="0">
                <a:solidFill>
                  <a:schemeClr val="bg1"/>
                </a:solidFill>
              </a:rPr>
              <a:t>4.1 Solution Space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22B7D-6164-4C7B-8814-3AC0F7CA955B}"/>
              </a:ext>
            </a:extLst>
          </p:cNvPr>
          <p:cNvSpPr txBox="1"/>
          <p:nvPr/>
        </p:nvSpPr>
        <p:spPr>
          <a:xfrm>
            <a:off x="405061" y="1271196"/>
            <a:ext cx="8171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0"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해의 영역</a:t>
            </a:r>
            <a:r>
              <a:rPr kumimoji="0"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(Solution Space)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5D0839-7462-4019-A6A4-C584520132D8}"/>
              </a:ext>
            </a:extLst>
          </p:cNvPr>
          <p:cNvSpPr txBox="1"/>
          <p:nvPr/>
        </p:nvSpPr>
        <p:spPr>
          <a:xfrm>
            <a:off x="539750" y="1650286"/>
            <a:ext cx="7776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latin typeface="+mn-ea"/>
                <a:ea typeface="+mn-ea"/>
              </a:rPr>
              <a:t>프로젝트의 선택영역과 관련된 해 영역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C6AE9FB-51DB-4CED-AC02-88C3A42E8236}"/>
              </a:ext>
            </a:extLst>
          </p:cNvPr>
          <p:cNvGrpSpPr/>
          <p:nvPr/>
        </p:nvGrpSpPr>
        <p:grpSpPr>
          <a:xfrm>
            <a:off x="590900" y="2132856"/>
            <a:ext cx="2252908" cy="1622639"/>
            <a:chOff x="709950" y="2067698"/>
            <a:chExt cx="4131656" cy="4160107"/>
          </a:xfrm>
        </p:grpSpPr>
        <p:sp>
          <p:nvSpPr>
            <p:cNvPr id="14" name="왼쪽 중괄호 13">
              <a:extLst>
                <a:ext uri="{FF2B5EF4-FFF2-40B4-BE49-F238E27FC236}">
                  <a16:creationId xmlns:a16="http://schemas.microsoft.com/office/drawing/2014/main" id="{9A95B272-0E9D-4D01-A35A-0394FAD8BBCC}"/>
                </a:ext>
              </a:extLst>
            </p:cNvPr>
            <p:cNvSpPr/>
            <p:nvPr/>
          </p:nvSpPr>
          <p:spPr>
            <a:xfrm>
              <a:off x="709950" y="2067698"/>
              <a:ext cx="218676" cy="4160107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5" name="왼쪽 중괄호 14">
              <a:extLst>
                <a:ext uri="{FF2B5EF4-FFF2-40B4-BE49-F238E27FC236}">
                  <a16:creationId xmlns:a16="http://schemas.microsoft.com/office/drawing/2014/main" id="{184BD7BE-F9DB-4840-B7A3-2818039843DF}"/>
                </a:ext>
              </a:extLst>
            </p:cNvPr>
            <p:cNvSpPr/>
            <p:nvPr/>
          </p:nvSpPr>
          <p:spPr>
            <a:xfrm rot="10800000">
              <a:off x="4622930" y="2067698"/>
              <a:ext cx="218676" cy="4160107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9B9394-F7EA-437F-8404-4AE9D2ADC672}"/>
                  </a:ext>
                </a:extLst>
              </p:cNvPr>
              <p:cNvSpPr txBox="1"/>
              <p:nvPr/>
            </p:nvSpPr>
            <p:spPr>
              <a:xfrm>
                <a:off x="1072072" y="2199003"/>
                <a:ext cx="360000" cy="151231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𝑃𝑗𝑡</m:t>
                      </m:r>
                    </m:oMath>
                  </m:oMathPara>
                </a14:m>
                <a:endParaRPr lang="en-US" altLang="ko-KR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altLang="ko-KR" b="0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  <a:p>
                <a:pPr algn="ctr"/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/>
                  </a:rPr>
                  <a:t>P</a:t>
                </a:r>
              </a:p>
              <a:p>
                <a:pPr algn="ctr"/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79B9394-F7EA-437F-8404-4AE9D2ADC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2072" y="2199003"/>
                <a:ext cx="360000" cy="1512312"/>
              </a:xfrm>
              <a:prstGeom prst="rect">
                <a:avLst/>
              </a:prstGeom>
              <a:blipFill>
                <a:blip r:embed="rId2"/>
                <a:stretch>
                  <a:fillRect l="-10169" r="-45763" b="-2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8C33A2-A63B-4F1C-AEDC-AE4600FC9848}"/>
                  </a:ext>
                </a:extLst>
              </p:cNvPr>
              <p:cNvSpPr txBox="1"/>
              <p:nvPr/>
            </p:nvSpPr>
            <p:spPr>
              <a:xfrm>
                <a:off x="1974211" y="2199003"/>
                <a:ext cx="360000" cy="151231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𝑆𝑒𝑙𝑒𝑐𝑡</m:t>
                      </m:r>
                    </m:oMath>
                  </m:oMathPara>
                </a14:m>
                <a:endParaRPr lang="en-US" altLang="ko-KR" b="0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8C33A2-A63B-4F1C-AEDC-AE4600FC9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4211" y="2199003"/>
                <a:ext cx="360000" cy="1512312"/>
              </a:xfrm>
              <a:prstGeom prst="rect">
                <a:avLst/>
              </a:prstGeom>
              <a:blipFill>
                <a:blip r:embed="rId3"/>
                <a:stretch>
                  <a:fillRect l="-71186" r="-474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FDF3F8A7-80F7-45B1-849C-3B6F4761C6A3}"/>
              </a:ext>
            </a:extLst>
          </p:cNvPr>
          <p:cNvCxnSpPr>
            <a:cxnSpLocks/>
          </p:cNvCxnSpPr>
          <p:nvPr/>
        </p:nvCxnSpPr>
        <p:spPr>
          <a:xfrm flipV="1">
            <a:off x="1072072" y="2493106"/>
            <a:ext cx="1152000" cy="169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FBE1E-7F7A-472B-9826-512A1F8E336A}"/>
                  </a:ext>
                </a:extLst>
              </p:cNvPr>
              <p:cNvSpPr txBox="1"/>
              <p:nvPr/>
            </p:nvSpPr>
            <p:spPr>
              <a:xfrm>
                <a:off x="3149273" y="2086109"/>
                <a:ext cx="4000647" cy="855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 dirty="0">
                    <a:latin typeface="+mn-ea"/>
                    <a:ea typeface="+mn-ea"/>
                  </a:rPr>
                  <a:t>프로젝트</a:t>
                </a:r>
                <a:r>
                  <a:rPr lang="en-US" altLang="ko-KR" sz="1600" dirty="0">
                    <a:latin typeface="+mn-ea"/>
                    <a:ea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𝑃𝑗𝑡</m:t>
                    </m:r>
                  </m:oMath>
                </a14:m>
                <a:r>
                  <a:rPr lang="en-US" altLang="ko-KR" sz="1600" dirty="0">
                    <a:latin typeface="+mn-ea"/>
                    <a:ea typeface="+mn-ea"/>
                  </a:rPr>
                  <a:t>), </a:t>
                </a:r>
                <a:r>
                  <a:rPr lang="ko-KR" altLang="en-US" sz="1600" dirty="0">
                    <a:latin typeface="+mn-ea"/>
                    <a:ea typeface="+mn-ea"/>
                  </a:rPr>
                  <a:t>선택</a:t>
                </a:r>
                <a:r>
                  <a:rPr lang="en-US" altLang="ko-KR" sz="1600" dirty="0">
                    <a:latin typeface="+mn-ea"/>
                    <a:ea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𝑆𝑒𝑙𝑒𝑐𝑡</m:t>
                    </m:r>
                  </m:oMath>
                </a14:m>
                <a:r>
                  <a:rPr lang="en-US" altLang="ko-KR" sz="1600" dirty="0">
                    <a:latin typeface="+mn-ea"/>
                    <a:ea typeface="+mn-ea"/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kumimoji="0" lang="ko-KR" altLang="en-US" sz="1600" b="1" kern="0" dirty="0">
                    <a:solidFill>
                      <a:srgbClr val="0000FF"/>
                    </a:solidFill>
                    <a:latin typeface="+mn-ea"/>
                    <a:ea typeface="+mn-ea"/>
                  </a:rPr>
                  <a:t>프로젝트 선택의 조합 경우의 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1600" b="1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kumimoji="0" lang="en-US" altLang="ko-KR" sz="1600" b="1" kern="0">
                            <a:solidFill>
                              <a:srgbClr val="0000FF"/>
                            </a:solidFill>
                            <a:latin typeface="Cambria Math"/>
                            <a:ea typeface="+mn-ea"/>
                          </a:rPr>
                          <m:t>2</m:t>
                        </m:r>
                      </m:e>
                      <m:sup>
                        <m:r>
                          <a:rPr kumimoji="0" lang="en-US" altLang="ko-KR" sz="1600" b="1" kern="0">
                            <a:solidFill>
                              <a:srgbClr val="0000FF"/>
                            </a:solidFill>
                            <a:latin typeface="Cambria Math"/>
                            <a:ea typeface="+mn-ea"/>
                          </a:rPr>
                          <m:t>𝑃</m:t>
                        </m:r>
                      </m:sup>
                    </m:sSup>
                  </m:oMath>
                </a14:m>
                <a:r>
                  <a:rPr lang="ko-KR" altLang="en-US" sz="1600" dirty="0">
                    <a:latin typeface="+mn-ea"/>
                    <a:ea typeface="+mn-ea"/>
                  </a:rPr>
                  <a:t> </a:t>
                </a:r>
                <a:endParaRPr lang="en-US" altLang="ko-KR" sz="1600" dirty="0">
                  <a:latin typeface="+mn-ea"/>
                  <a:ea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𝑦</m:t>
                    </m:r>
                  </m:oMath>
                </a14:m>
                <a:r>
                  <a:rPr lang="ko-KR" altLang="en-US" sz="1600" dirty="0">
                    <a:latin typeface="+mn-ea"/>
                    <a:ea typeface="+mn-ea"/>
                  </a:rPr>
                  <a:t>는 </a:t>
                </a:r>
                <a:r>
                  <a:rPr lang="en-US" altLang="ko-KR" sz="1600" dirty="0">
                    <a:latin typeface="+mn-ea"/>
                    <a:ea typeface="+mn-ea"/>
                  </a:rPr>
                  <a:t>0-1</a:t>
                </a:r>
                <a:r>
                  <a:rPr lang="ko-KR" altLang="en-US" sz="1600" dirty="0">
                    <a:latin typeface="+mn-ea"/>
                    <a:ea typeface="+mn-ea"/>
                  </a:rPr>
                  <a:t>변수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54FBE1E-7F7A-472B-9826-512A1F8E3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9273" y="2086109"/>
                <a:ext cx="4000647" cy="855427"/>
              </a:xfrm>
              <a:prstGeom prst="rect">
                <a:avLst/>
              </a:prstGeom>
              <a:blipFill rotWithShape="1">
                <a:blip r:embed="rId4"/>
                <a:stretch>
                  <a:fillRect l="-610" t="-2128" b="-70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71E982B1-0A3E-484A-9615-524DAC3F54F7}"/>
              </a:ext>
            </a:extLst>
          </p:cNvPr>
          <p:cNvSpPr txBox="1"/>
          <p:nvPr/>
        </p:nvSpPr>
        <p:spPr>
          <a:xfrm>
            <a:off x="558035" y="3889875"/>
            <a:ext cx="7776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latin typeface="+mn-ea"/>
                <a:ea typeface="+mn-ea"/>
              </a:rPr>
              <a:t>활동</a:t>
            </a:r>
            <a:r>
              <a:rPr kumimoji="0" lang="en-US" altLang="ko-KR" sz="1600" kern="0" dirty="0">
                <a:latin typeface="+mn-ea"/>
                <a:ea typeface="+mn-ea"/>
              </a:rPr>
              <a:t>(</a:t>
            </a:r>
            <a:r>
              <a:rPr kumimoji="0" lang="ko-KR" altLang="en-US" sz="1600" kern="0" dirty="0">
                <a:latin typeface="+mn-ea"/>
                <a:ea typeface="+mn-ea"/>
              </a:rPr>
              <a:t>모드</a:t>
            </a:r>
            <a:r>
              <a:rPr kumimoji="0" lang="en-US" altLang="ko-KR" sz="1600" kern="0" dirty="0">
                <a:latin typeface="+mn-ea"/>
                <a:ea typeface="+mn-ea"/>
              </a:rPr>
              <a:t>)</a:t>
            </a:r>
            <a:r>
              <a:rPr kumimoji="0" lang="ko-KR" altLang="en-US" sz="1600" kern="0" dirty="0">
                <a:latin typeface="+mn-ea"/>
                <a:ea typeface="+mn-ea"/>
              </a:rPr>
              <a:t>의 조합 및 배정 관련 해 영역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D8E063F7-FC6E-4D32-9BDB-1325305F0D26}"/>
              </a:ext>
            </a:extLst>
          </p:cNvPr>
          <p:cNvGrpSpPr/>
          <p:nvPr/>
        </p:nvGrpSpPr>
        <p:grpSpPr>
          <a:xfrm>
            <a:off x="590900" y="4293096"/>
            <a:ext cx="3329031" cy="1677671"/>
            <a:chOff x="709950" y="2067698"/>
            <a:chExt cx="4131656" cy="4160107"/>
          </a:xfrm>
        </p:grpSpPr>
        <p:sp>
          <p:nvSpPr>
            <p:cNvPr id="23" name="왼쪽 중괄호 22">
              <a:extLst>
                <a:ext uri="{FF2B5EF4-FFF2-40B4-BE49-F238E27FC236}">
                  <a16:creationId xmlns:a16="http://schemas.microsoft.com/office/drawing/2014/main" id="{059C6F85-4DF1-47C5-BB72-8A3410F36362}"/>
                </a:ext>
              </a:extLst>
            </p:cNvPr>
            <p:cNvSpPr/>
            <p:nvPr/>
          </p:nvSpPr>
          <p:spPr>
            <a:xfrm>
              <a:off x="709950" y="2067698"/>
              <a:ext cx="218676" cy="4160107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24" name="왼쪽 중괄호 23">
              <a:extLst>
                <a:ext uri="{FF2B5EF4-FFF2-40B4-BE49-F238E27FC236}">
                  <a16:creationId xmlns:a16="http://schemas.microsoft.com/office/drawing/2014/main" id="{C8A8178F-4CF8-42BE-A31B-D36879C78D42}"/>
                </a:ext>
              </a:extLst>
            </p:cNvPr>
            <p:cNvSpPr/>
            <p:nvPr/>
          </p:nvSpPr>
          <p:spPr>
            <a:xfrm rot="10800000">
              <a:off x="4622930" y="2067698"/>
              <a:ext cx="218676" cy="4160107"/>
            </a:xfrm>
            <a:prstGeom prst="leftBrace">
              <a:avLst/>
            </a:prstGeom>
            <a:ln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F918B3-6D83-47DC-8F31-C7D0B2085F97}"/>
                  </a:ext>
                </a:extLst>
              </p:cNvPr>
              <p:cNvSpPr txBox="1"/>
              <p:nvPr/>
            </p:nvSpPr>
            <p:spPr>
              <a:xfrm>
                <a:off x="1171587" y="4359243"/>
                <a:ext cx="360000" cy="151231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𝐴𝑐𝑡𝑖</m:t>
                      </m:r>
                    </m:oMath>
                  </m:oMathPara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2</m:t>
                      </m:r>
                    </m:oMath>
                  </m:oMathPara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  <a:p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F918B3-6D83-47DC-8F31-C7D0B2085F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1587" y="4359243"/>
                <a:ext cx="360000" cy="1512312"/>
              </a:xfrm>
              <a:prstGeom prst="rect">
                <a:avLst/>
              </a:prstGeom>
              <a:blipFill>
                <a:blip r:embed="rId5"/>
                <a:stretch>
                  <a:fillRect r="-644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86602C-06B3-41BB-BC56-4D3AEF88AFE7}"/>
                  </a:ext>
                </a:extLst>
              </p:cNvPr>
              <p:cNvSpPr txBox="1"/>
              <p:nvPr/>
            </p:nvSpPr>
            <p:spPr>
              <a:xfrm>
                <a:off x="2073726" y="4359241"/>
                <a:ext cx="360000" cy="151231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𝑀𝑜𝑑𝑒</m:t>
                      </m:r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𝑚</m:t>
                      </m:r>
                    </m:oMath>
                  </m:oMathPara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B086602C-06B3-41BB-BC56-4D3AEF88AF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3726" y="4359241"/>
                <a:ext cx="360000" cy="1512312"/>
              </a:xfrm>
              <a:prstGeom prst="rect">
                <a:avLst/>
              </a:prstGeom>
              <a:blipFill>
                <a:blip r:embed="rId6"/>
                <a:stretch>
                  <a:fillRect r="-1067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D9216C-1AF5-4977-A107-45ED0210C30D}"/>
                  </a:ext>
                </a:extLst>
              </p:cNvPr>
              <p:cNvSpPr txBox="1"/>
              <p:nvPr/>
            </p:nvSpPr>
            <p:spPr>
              <a:xfrm>
                <a:off x="2975863" y="4359243"/>
                <a:ext cx="360000" cy="1512312"/>
              </a:xfrm>
              <a:prstGeom prst="rect">
                <a:avLst/>
              </a:prstGeom>
              <a:noFill/>
            </p:spPr>
            <p:txBody>
              <a:bodyPr wrap="none" rtlCol="0"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𝑆𝑡</m:t>
                      </m:r>
                    </m:oMath>
                  </m:oMathPara>
                </a14:m>
                <a:endParaRPr lang="en-US" altLang="ko-KR" b="0" i="1" dirty="0">
                  <a:solidFill>
                    <a:schemeClr val="bg1">
                      <a:lumMod val="50000"/>
                    </a:schemeClr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𝑠𝑡</m:t>
                      </m:r>
                    </m:oMath>
                  </m:oMathPara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𝑠𝑡</m:t>
                      </m:r>
                    </m:oMath>
                  </m:oMathPara>
                </a14:m>
                <a:endParaRPr lang="ko-KR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…</m:t>
                      </m:r>
                    </m:oMath>
                  </m:oMathPara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/>
                        </a:rPr>
                        <m:t>𝑠𝑡</m:t>
                      </m:r>
                    </m:oMath>
                  </m:oMathPara>
                </a14:m>
                <a:endParaRPr lang="ko-KR" altLang="en-US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6D9216C-1AF5-4977-A107-45ED0210C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5863" y="4359243"/>
                <a:ext cx="360000" cy="1512312"/>
              </a:xfrm>
              <a:prstGeom prst="rect">
                <a:avLst/>
              </a:prstGeom>
              <a:blipFill>
                <a:blip r:embed="rId7"/>
                <a:stretch>
                  <a:fillRect r="-84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E7D76E8-2381-4B6B-A143-F278BEB08265}"/>
              </a:ext>
            </a:extLst>
          </p:cNvPr>
          <p:cNvCxnSpPr/>
          <p:nvPr/>
        </p:nvCxnSpPr>
        <p:spPr>
          <a:xfrm flipV="1">
            <a:off x="1019158" y="4653346"/>
            <a:ext cx="2520000" cy="1693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61F9A7-D21F-4A2B-B9C4-B9147F06FDE5}"/>
                  </a:ext>
                </a:extLst>
              </p:cNvPr>
              <p:cNvSpPr txBox="1"/>
              <p:nvPr/>
            </p:nvSpPr>
            <p:spPr>
              <a:xfrm>
                <a:off x="4312179" y="4228429"/>
                <a:ext cx="4124912" cy="8390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 dirty="0">
                    <a:latin typeface="+mn-ea"/>
                    <a:ea typeface="+mn-ea"/>
                  </a:rPr>
                  <a:t>활동</a:t>
                </a:r>
                <a:r>
                  <a:rPr lang="en-US" altLang="ko-KR" sz="1600" dirty="0">
                    <a:latin typeface="+mn-ea"/>
                    <a:ea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𝐴𝑐𝑡𝑖</m:t>
                    </m:r>
                  </m:oMath>
                </a14:m>
                <a:r>
                  <a:rPr lang="en-US" altLang="ko-KR" sz="1600" dirty="0">
                    <a:latin typeface="+mn-ea"/>
                    <a:ea typeface="+mn-ea"/>
                  </a:rPr>
                  <a:t>), </a:t>
                </a:r>
                <a:r>
                  <a:rPr lang="ko-KR" altLang="en-US" sz="1600" dirty="0">
                    <a:latin typeface="+mn-ea"/>
                    <a:ea typeface="+mn-ea"/>
                  </a:rPr>
                  <a:t>모드</a:t>
                </a:r>
                <a:r>
                  <a:rPr lang="en-US" altLang="ko-KR" sz="1600" dirty="0">
                    <a:latin typeface="+mn-ea"/>
                    <a:ea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𝑀𝑜𝑑𝑒</m:t>
                    </m:r>
                  </m:oMath>
                </a14:m>
                <a:r>
                  <a:rPr lang="en-US" altLang="ko-KR" sz="1600" dirty="0">
                    <a:latin typeface="+mn-ea"/>
                    <a:ea typeface="+mn-ea"/>
                  </a:rPr>
                  <a:t>), </a:t>
                </a:r>
                <a:r>
                  <a:rPr lang="ko-KR" altLang="en-US" sz="1600" dirty="0">
                    <a:latin typeface="+mn-ea"/>
                    <a:ea typeface="+mn-ea"/>
                  </a:rPr>
                  <a:t>시작시간</a:t>
                </a:r>
                <a:r>
                  <a:rPr lang="en-US" altLang="ko-KR" sz="1600" dirty="0">
                    <a:latin typeface="+mn-ea"/>
                    <a:ea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ko-KR" sz="1600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/>
                      </a:rPr>
                      <m:t>𝑆𝑡</m:t>
                    </m:r>
                  </m:oMath>
                </a14:m>
                <a:r>
                  <a:rPr lang="en-US" altLang="ko-KR" sz="1600" dirty="0">
                    <a:latin typeface="+mn-ea"/>
                    <a:ea typeface="+mn-ea"/>
                  </a:rPr>
                  <a:t>)</a:t>
                </a: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 dirty="0">
                    <a:latin typeface="+mn-ea"/>
                    <a:ea typeface="+mn-ea"/>
                  </a:rPr>
                  <a:t>활동 조합 경우의 수는 </a:t>
                </a:r>
                <a14:m>
                  <m:oMath xmlns:m="http://schemas.openxmlformats.org/officeDocument/2006/math"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𝑁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  <a:ea typeface="+mn-ea"/>
                      </a:rPr>
                      <m:t>!</m:t>
                    </m:r>
                  </m:oMath>
                </a14:m>
                <a:endParaRPr lang="en-US" altLang="ko-KR" sz="1600" dirty="0">
                  <a:latin typeface="+mn-ea"/>
                  <a:ea typeface="+mn-ea"/>
                </a:endParaRPr>
              </a:p>
              <a:p>
                <a:pPr marL="285750" indent="-285750">
                  <a:buFont typeface="Wingdings" panose="05000000000000000000" pitchFamily="2" charset="2"/>
                  <a:buChar char="Ø"/>
                </a:pPr>
                <a:r>
                  <a:rPr lang="ko-KR" altLang="en-US" sz="1600" dirty="0">
                    <a:latin typeface="+mn-ea"/>
                    <a:ea typeface="+mn-ea"/>
                  </a:rPr>
                  <a:t>활동 조합별 모드 경우의 수는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600" i="1" smtClean="0">
                            <a:latin typeface="Cambria Math" panose="02040503050406030204" pitchFamily="18" charset="0"/>
                            <a:ea typeface="+mn-ea"/>
                          </a:rPr>
                        </m:ctrlPr>
                      </m:sSupPr>
                      <m:e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𝑀𝑜𝑑𝑒</m:t>
                        </m:r>
                      </m:e>
                      <m:sup>
                        <m:r>
                          <a:rPr lang="en-US" altLang="ko-KR" sz="1600" b="0" i="1" smtClean="0">
                            <a:latin typeface="Cambria Math" panose="02040503050406030204" pitchFamily="18" charset="0"/>
                            <a:ea typeface="+mn-ea"/>
                          </a:rPr>
                          <m:t>𝐴𝑐𝑡𝑖</m:t>
                        </m:r>
                      </m:sup>
                    </m:sSup>
                  </m:oMath>
                </a14:m>
                <a:endParaRPr lang="ko-KR" altLang="en-US" sz="1600" dirty="0">
                  <a:latin typeface="+mn-ea"/>
                  <a:ea typeface="+mn-ea"/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561F9A7-D21F-4A2B-B9C4-B9147F06F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179" y="4228429"/>
                <a:ext cx="4124912" cy="839012"/>
              </a:xfrm>
              <a:prstGeom prst="rect">
                <a:avLst/>
              </a:prstGeom>
              <a:blipFill>
                <a:blip r:embed="rId8"/>
                <a:stretch>
                  <a:fillRect l="-591" t="-2190" b="-87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431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3282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E2E5A9-13F6-42EE-9279-5332F2735E99}"/>
              </a:ext>
            </a:extLst>
          </p:cNvPr>
          <p:cNvSpPr txBox="1">
            <a:spLocks/>
          </p:cNvSpPr>
          <p:nvPr/>
        </p:nvSpPr>
        <p:spPr bwMode="auto">
          <a:xfrm>
            <a:off x="287524" y="404664"/>
            <a:ext cx="457250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0" lang="en-US" altLang="ko-KR" sz="2000" b="1" dirty="0">
                <a:solidFill>
                  <a:schemeClr val="bg1"/>
                </a:solidFill>
              </a:rPr>
              <a:t>4.2 </a:t>
            </a:r>
            <a:r>
              <a:rPr kumimoji="0" lang="ko-KR" altLang="en-US" sz="2000" b="1" dirty="0" smtClean="0">
                <a:solidFill>
                  <a:schemeClr val="bg1"/>
                </a:solidFill>
              </a:rPr>
              <a:t>해법</a:t>
            </a:r>
            <a:r>
              <a:rPr kumimoji="0" lang="en-US" altLang="ko-KR" sz="2000" b="1" dirty="0" smtClean="0">
                <a:solidFill>
                  <a:schemeClr val="bg1"/>
                </a:solidFill>
              </a:rPr>
              <a:t>(1/4)</a:t>
            </a:r>
            <a:endParaRPr kumimoji="0"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22B7D-6164-4C7B-8814-3AC0F7CA955B}"/>
              </a:ext>
            </a:extLst>
          </p:cNvPr>
          <p:cNvSpPr txBox="1"/>
          <p:nvPr/>
        </p:nvSpPr>
        <p:spPr>
          <a:xfrm>
            <a:off x="395288" y="1271196"/>
            <a:ext cx="824492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본 연구의 특징은 아래와 </a:t>
            </a:r>
            <a:r>
              <a:rPr kumimoji="0" lang="ko-KR" altLang="en-US" sz="16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같다</a:t>
            </a:r>
            <a:r>
              <a:rPr kumimoji="0" lang="en-US" altLang="ko-KR" sz="16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  <a:endParaRPr kumimoji="0" lang="ko-KR" altLang="en-US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0D386-C14E-4809-91C0-00C9C28092C9}"/>
              </a:ext>
            </a:extLst>
          </p:cNvPr>
          <p:cNvSpPr txBox="1"/>
          <p:nvPr/>
        </p:nvSpPr>
        <p:spPr>
          <a:xfrm>
            <a:off x="539750" y="1700808"/>
            <a:ext cx="777609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 smtClean="0">
                <a:latin typeface="+mn-ea"/>
                <a:ea typeface="+mn-ea"/>
              </a:rPr>
              <a:t>제안 프로젝트의 </a:t>
            </a:r>
            <a:r>
              <a:rPr kumimoji="0" lang="ko-KR" altLang="en-US" sz="1600" kern="0" dirty="0">
                <a:latin typeface="+mn-ea"/>
                <a:ea typeface="+mn-ea"/>
              </a:rPr>
              <a:t>최초 선택단계에서 프로젝트 수주확률은 예상 값이며</a:t>
            </a:r>
            <a:r>
              <a:rPr kumimoji="0" lang="en-US" altLang="ko-KR" sz="1600" kern="0" dirty="0"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latin typeface="+mn-ea"/>
                <a:ea typeface="+mn-ea"/>
              </a:rPr>
              <a:t>이후 수정될 수 있다</a:t>
            </a:r>
            <a:r>
              <a:rPr kumimoji="0" lang="en-US" altLang="ko-KR" sz="1600" kern="0" dirty="0">
                <a:latin typeface="+mn-ea"/>
                <a:ea typeface="+mn-ea"/>
              </a:rPr>
              <a:t>.(</a:t>
            </a:r>
            <a:r>
              <a:rPr kumimoji="0" lang="ko-KR" altLang="en-US" sz="1600" kern="0" dirty="0">
                <a:latin typeface="+mn-ea"/>
                <a:ea typeface="+mn-ea"/>
              </a:rPr>
              <a:t>프로젝트 진행중에도 수정될 수 있다</a:t>
            </a:r>
            <a:r>
              <a:rPr kumimoji="0" lang="en-US" altLang="ko-KR" sz="1600" kern="0" dirty="0">
                <a:latin typeface="+mn-ea"/>
                <a:ea typeface="+mn-ea"/>
              </a:rPr>
              <a:t>.)</a:t>
            </a: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프로젝트의 수주여부는 </a:t>
            </a:r>
            <a:r>
              <a:rPr kumimoji="0" lang="en-US" altLang="ko-KR" sz="1600" b="0" i="0" u="none" strike="noStrike" kern="0" cap="none" spc="0" normalizeH="0" baseline="0" noProof="0" dirty="0" err="1" smtClean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Due_date</a:t>
            </a:r>
            <a:r>
              <a:rPr kumimoji="0" lang="en-US" altLang="ko-KR" sz="1600" kern="0" dirty="0" smtClean="0">
                <a:latin typeface="+mn-ea"/>
                <a:ea typeface="+mn-ea"/>
              </a:rPr>
              <a:t>+3</a:t>
            </a:r>
            <a:r>
              <a:rPr kumimoji="0" lang="ko-KR" altLang="en-US" sz="1600" kern="0" dirty="0" smtClean="0">
                <a:latin typeface="+mn-ea"/>
                <a:ea typeface="+mn-ea"/>
              </a:rPr>
              <a:t>일에 </a:t>
            </a:r>
            <a:r>
              <a:rPr kumimoji="0" lang="ko-KR" altLang="en-US" sz="1600" kern="0" dirty="0">
                <a:latin typeface="+mn-ea"/>
                <a:ea typeface="+mn-ea"/>
              </a:rPr>
              <a:t>확정된다</a:t>
            </a:r>
            <a:r>
              <a:rPr kumimoji="0" lang="en-US" altLang="ko-KR" sz="1600" kern="0" dirty="0">
                <a:latin typeface="+mn-ea"/>
                <a:ea typeface="+mn-ea"/>
              </a:rPr>
              <a:t>.(</a:t>
            </a:r>
            <a:r>
              <a:rPr kumimoji="0" lang="ko-KR" altLang="en-US" sz="1600" kern="0" dirty="0">
                <a:latin typeface="+mn-ea"/>
                <a:ea typeface="+mn-ea"/>
              </a:rPr>
              <a:t>즉</a:t>
            </a:r>
            <a:r>
              <a:rPr kumimoji="0" lang="en-US" altLang="ko-KR" sz="1600" kern="0" dirty="0"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latin typeface="+mn-ea"/>
                <a:ea typeface="+mn-ea"/>
              </a:rPr>
              <a:t>수주확률이 </a:t>
            </a:r>
            <a:r>
              <a:rPr kumimoji="0" lang="en-US" altLang="ko-KR" sz="1600" kern="0" dirty="0">
                <a:latin typeface="+mn-ea"/>
                <a:ea typeface="+mn-ea"/>
              </a:rPr>
              <a:t>0 or 100%</a:t>
            </a:r>
            <a:r>
              <a:rPr kumimoji="0" lang="ko-KR" altLang="en-US" sz="1600" kern="0" dirty="0">
                <a:latin typeface="+mn-ea"/>
                <a:ea typeface="+mn-ea"/>
              </a:rPr>
              <a:t>로</a:t>
            </a:r>
            <a:r>
              <a:rPr kumimoji="0" lang="en-US" altLang="ko-KR" sz="1600" kern="0" dirty="0">
                <a:latin typeface="+mn-ea"/>
                <a:ea typeface="+mn-ea"/>
              </a:rPr>
              <a:t> </a:t>
            </a:r>
            <a:r>
              <a:rPr kumimoji="0" lang="ko-KR" altLang="en-US" sz="1600" kern="0" dirty="0">
                <a:latin typeface="+mn-ea"/>
                <a:ea typeface="+mn-ea"/>
              </a:rPr>
              <a:t>확정된다</a:t>
            </a:r>
            <a:r>
              <a:rPr kumimoji="0" lang="en-US" altLang="ko-KR" sz="1600" kern="0" dirty="0">
                <a:latin typeface="+mn-ea"/>
                <a:ea typeface="+mn-ea"/>
              </a:rPr>
              <a:t>.)</a:t>
            </a: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FE15585-2938-4B15-86E1-6B01CA5EFF0A}"/>
              </a:ext>
            </a:extLst>
          </p:cNvPr>
          <p:cNvSpPr txBox="1"/>
          <p:nvPr/>
        </p:nvSpPr>
        <p:spPr>
          <a:xfrm>
            <a:off x="539750" y="2886035"/>
            <a:ext cx="80821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따라서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본 문제는 수주확률이 변동될 수 있으며</a:t>
            </a:r>
            <a:r>
              <a:rPr kumimoji="0" lang="en-US" altLang="ko-KR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solidFill>
                  <a:sysClr val="windowText" lastClr="000000"/>
                </a:solidFill>
                <a:latin typeface="+mn-ea"/>
                <a:ea typeface="+mn-ea"/>
              </a:rPr>
              <a:t>각 프로젝트의 </a:t>
            </a:r>
            <a:r>
              <a:rPr kumimoji="0" lang="en-US" altLang="ko-KR" sz="1600" kern="0" dirty="0">
                <a:latin typeface="+mn-ea"/>
                <a:ea typeface="+mn-ea"/>
              </a:rPr>
              <a:t>Due_date</a:t>
            </a:r>
            <a:r>
              <a:rPr kumimoji="0" lang="ko-KR" altLang="en-US" sz="1600" kern="0" dirty="0">
                <a:latin typeface="+mn-ea"/>
                <a:ea typeface="+mn-ea"/>
              </a:rPr>
              <a:t>에 따라 단계별로 확정되며</a:t>
            </a:r>
            <a:r>
              <a:rPr kumimoji="0" lang="en-US" altLang="ko-KR" sz="1600" kern="0" dirty="0"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latin typeface="+mn-ea"/>
                <a:ea typeface="+mn-ea"/>
              </a:rPr>
              <a:t>그러므로 본 연구의 모형은 한번에 해를 구할 수 있는 문제가 아니라 </a:t>
            </a:r>
            <a:r>
              <a:rPr kumimoji="0" lang="ko-KR" altLang="en-US" sz="1600" b="1" kern="0" dirty="0">
                <a:solidFill>
                  <a:srgbClr val="0000FF"/>
                </a:solidFill>
                <a:latin typeface="+mn-ea"/>
                <a:ea typeface="+mn-ea"/>
              </a:rPr>
              <a:t>순차적으로 해를 구하는 다단계 의사결정문제</a:t>
            </a:r>
            <a:r>
              <a:rPr kumimoji="0" lang="ko-KR" altLang="en-US" sz="1600" kern="0" dirty="0">
                <a:latin typeface="+mn-ea"/>
                <a:ea typeface="+mn-ea"/>
              </a:rPr>
              <a:t>이다</a:t>
            </a:r>
            <a:r>
              <a:rPr kumimoji="0" lang="en-US" altLang="ko-KR" sz="1600" kern="0" dirty="0">
                <a:latin typeface="+mn-ea"/>
                <a:ea typeface="+mn-ea"/>
              </a:rPr>
              <a:t>.</a:t>
            </a:r>
            <a:endParaRPr kumimoji="0" lang="ko-KR" altLang="en-US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A4E5B233-105A-409B-87E8-00ACEA42E59E}"/>
              </a:ext>
            </a:extLst>
          </p:cNvPr>
          <p:cNvCxnSpPr>
            <a:cxnSpLocks/>
          </p:cNvCxnSpPr>
          <p:nvPr/>
        </p:nvCxnSpPr>
        <p:spPr>
          <a:xfrm>
            <a:off x="1043608" y="4149080"/>
            <a:ext cx="0" cy="12246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720C305-BCB7-451A-AABB-77BFE35DF7A8}"/>
              </a:ext>
            </a:extLst>
          </p:cNvPr>
          <p:cNvCxnSpPr>
            <a:cxnSpLocks/>
          </p:cNvCxnSpPr>
          <p:nvPr/>
        </p:nvCxnSpPr>
        <p:spPr>
          <a:xfrm>
            <a:off x="8028384" y="4149080"/>
            <a:ext cx="0" cy="12246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A260614A-CBA2-4FE0-A770-B86D361D48BD}"/>
              </a:ext>
            </a:extLst>
          </p:cNvPr>
          <p:cNvCxnSpPr>
            <a:cxnSpLocks/>
          </p:cNvCxnSpPr>
          <p:nvPr/>
        </p:nvCxnSpPr>
        <p:spPr>
          <a:xfrm>
            <a:off x="3563888" y="4149080"/>
            <a:ext cx="0" cy="12246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83ABAE7-CDD9-4B56-A0A6-782EA546510C}"/>
              </a:ext>
            </a:extLst>
          </p:cNvPr>
          <p:cNvCxnSpPr>
            <a:cxnSpLocks/>
          </p:cNvCxnSpPr>
          <p:nvPr/>
        </p:nvCxnSpPr>
        <p:spPr>
          <a:xfrm>
            <a:off x="5076056" y="4149080"/>
            <a:ext cx="0" cy="1224608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E211B0-A682-400A-A1FE-CB31A3201D3F}"/>
              </a:ext>
            </a:extLst>
          </p:cNvPr>
          <p:cNvSpPr/>
          <p:nvPr/>
        </p:nvSpPr>
        <p:spPr>
          <a:xfrm>
            <a:off x="1043608" y="4365104"/>
            <a:ext cx="2520274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r>
              <a:rPr lang="ko-KR" altLang="en-US" sz="1600" b="1" dirty="0">
                <a:latin typeface="+mn-ea"/>
                <a:ea typeface="+mn-ea"/>
              </a:rPr>
              <a:t>프로젝트 </a:t>
            </a:r>
            <a:r>
              <a:rPr lang="en-US" altLang="ko-KR" sz="1600" b="1" dirty="0">
                <a:latin typeface="+mn-ea"/>
                <a:ea typeface="+mn-ea"/>
              </a:rPr>
              <a:t>1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EF279E-8F6A-4C01-B945-5A60D466175A}"/>
              </a:ext>
            </a:extLst>
          </p:cNvPr>
          <p:cNvSpPr/>
          <p:nvPr/>
        </p:nvSpPr>
        <p:spPr>
          <a:xfrm>
            <a:off x="2344622" y="4653734"/>
            <a:ext cx="2731425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latin typeface="+mn-ea"/>
                <a:ea typeface="+mn-ea"/>
              </a:rPr>
              <a:t>프로젝트 </a:t>
            </a:r>
            <a:r>
              <a:rPr lang="en-US" altLang="ko-KR" sz="1600" b="1" dirty="0">
                <a:latin typeface="+mn-ea"/>
                <a:ea typeface="+mn-ea"/>
              </a:rPr>
              <a:t>5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5A9275-B9CB-4112-895B-7C00F8C296CD}"/>
              </a:ext>
            </a:extLst>
          </p:cNvPr>
          <p:cNvSpPr/>
          <p:nvPr/>
        </p:nvSpPr>
        <p:spPr>
          <a:xfrm>
            <a:off x="5076047" y="4941766"/>
            <a:ext cx="2952324" cy="288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0000FF"/>
            </a:solidFill>
          </a:ln>
        </p:spPr>
        <p:txBody>
          <a:bodyPr wrap="none" rtlCol="0" anchor="ctr">
            <a:noAutofit/>
          </a:bodyPr>
          <a:lstStyle/>
          <a:p>
            <a:pPr algn="ctr">
              <a:lnSpc>
                <a:spcPct val="130000"/>
              </a:lnSpc>
            </a:pPr>
            <a:r>
              <a:rPr lang="ko-KR" altLang="en-US" sz="1600" b="1" dirty="0">
                <a:latin typeface="+mn-ea"/>
                <a:ea typeface="+mn-ea"/>
              </a:rPr>
              <a:t>프로젝트 </a:t>
            </a:r>
            <a:r>
              <a:rPr lang="en-US" altLang="ko-KR" sz="1600" b="1" dirty="0">
                <a:latin typeface="+mn-ea"/>
                <a:ea typeface="+mn-ea"/>
              </a:rPr>
              <a:t>8</a:t>
            </a: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9E3680-CE4D-4B94-8B9B-51B161869AE8}"/>
              </a:ext>
            </a:extLst>
          </p:cNvPr>
          <p:cNvSpPr txBox="1"/>
          <p:nvPr/>
        </p:nvSpPr>
        <p:spPr>
          <a:xfrm flipH="1">
            <a:off x="791582" y="3855583"/>
            <a:ext cx="7560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t=0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0956ED-4BC1-4C92-9D08-449410D8A580}"/>
              </a:ext>
            </a:extLst>
          </p:cNvPr>
          <p:cNvSpPr txBox="1"/>
          <p:nvPr/>
        </p:nvSpPr>
        <p:spPr>
          <a:xfrm flipH="1">
            <a:off x="3347865" y="3839160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t=23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2C4990C-DA49-45BF-AE9B-072D50626FDE}"/>
              </a:ext>
            </a:extLst>
          </p:cNvPr>
          <p:cNvSpPr txBox="1"/>
          <p:nvPr/>
        </p:nvSpPr>
        <p:spPr>
          <a:xfrm flipH="1">
            <a:off x="4768911" y="3840290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t=32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4EA377E-0D3E-4B00-BDAC-04BFAA5FE364}"/>
              </a:ext>
            </a:extLst>
          </p:cNvPr>
          <p:cNvSpPr txBox="1"/>
          <p:nvPr/>
        </p:nvSpPr>
        <p:spPr>
          <a:xfrm flipH="1">
            <a:off x="7738147" y="3844608"/>
            <a:ext cx="6270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>
                <a:latin typeface="+mn-ea"/>
                <a:ea typeface="+mn-ea"/>
              </a:rPr>
              <a:t>t=58</a:t>
            </a:r>
            <a:endParaRPr lang="ko-KR" altLang="en-US" sz="1600" dirty="0"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C85ADE-F7CB-4843-9620-E5D23A24B0CF}"/>
              </a:ext>
            </a:extLst>
          </p:cNvPr>
          <p:cNvSpPr txBox="1"/>
          <p:nvPr/>
        </p:nvSpPr>
        <p:spPr>
          <a:xfrm>
            <a:off x="2861541" y="5375831"/>
            <a:ext cx="1247457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프로젝트</a:t>
            </a:r>
            <a:r>
              <a:rPr lang="en-US" altLang="ko-KR" sz="1200" dirty="0">
                <a:latin typeface="+mn-ea"/>
                <a:ea typeface="+mn-ea"/>
              </a:rPr>
              <a:t>1 </a:t>
            </a:r>
            <a:r>
              <a:rPr lang="ko-KR" altLang="en-US" sz="1200" dirty="0">
                <a:latin typeface="+mn-ea"/>
                <a:ea typeface="+mn-ea"/>
              </a:rPr>
              <a:t>확정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D65803-4419-4AF8-8349-F578DD3DA377}"/>
              </a:ext>
            </a:extLst>
          </p:cNvPr>
          <p:cNvSpPr txBox="1"/>
          <p:nvPr/>
        </p:nvSpPr>
        <p:spPr>
          <a:xfrm>
            <a:off x="4465692" y="5376760"/>
            <a:ext cx="1247457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프로젝트</a:t>
            </a:r>
            <a:r>
              <a:rPr lang="en-US" altLang="ko-KR" sz="1200" dirty="0">
                <a:latin typeface="+mn-ea"/>
                <a:ea typeface="+mn-ea"/>
              </a:rPr>
              <a:t>5 </a:t>
            </a:r>
            <a:r>
              <a:rPr lang="ko-KR" altLang="en-US" sz="1200" dirty="0">
                <a:latin typeface="+mn-ea"/>
                <a:ea typeface="+mn-ea"/>
              </a:rPr>
              <a:t>확정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FAE228A-5C12-4272-8FB7-748FA590B456}"/>
              </a:ext>
            </a:extLst>
          </p:cNvPr>
          <p:cNvSpPr txBox="1"/>
          <p:nvPr/>
        </p:nvSpPr>
        <p:spPr>
          <a:xfrm>
            <a:off x="7356793" y="5375831"/>
            <a:ext cx="1247457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latin typeface="+mn-ea"/>
                <a:ea typeface="+mn-ea"/>
              </a:rPr>
              <a:t>프로젝트</a:t>
            </a:r>
            <a:r>
              <a:rPr lang="en-US" altLang="ko-KR" sz="1200" dirty="0">
                <a:latin typeface="+mn-ea"/>
                <a:ea typeface="+mn-ea"/>
              </a:rPr>
              <a:t>8 </a:t>
            </a:r>
            <a:r>
              <a:rPr lang="ko-KR" altLang="en-US" sz="1200" dirty="0">
                <a:latin typeface="+mn-ea"/>
                <a:ea typeface="+mn-ea"/>
              </a:rPr>
              <a:t>확정</a:t>
            </a:r>
          </a:p>
        </p:txBody>
      </p:sp>
      <p:sp>
        <p:nvSpPr>
          <p:cNvPr id="24" name="제목 2"/>
          <p:cNvSpPr>
            <a:spLocks noGrp="1"/>
          </p:cNvSpPr>
          <p:nvPr>
            <p:ph type="title"/>
          </p:nvPr>
        </p:nvSpPr>
        <p:spPr>
          <a:xfrm>
            <a:off x="4572000" y="152720"/>
            <a:ext cx="4176464" cy="611984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제</a:t>
            </a:r>
            <a:r>
              <a:rPr lang="en-US" altLang="ko-KR" sz="2400" dirty="0">
                <a:latin typeface="+mn-ea"/>
                <a:ea typeface="+mn-ea"/>
              </a:rPr>
              <a:t>4</a:t>
            </a:r>
            <a:r>
              <a:rPr lang="ko-KR" altLang="en-US" sz="2400" dirty="0"/>
              <a:t>장 알고리즘 약술</a:t>
            </a:r>
          </a:p>
        </p:txBody>
      </p:sp>
    </p:spTree>
    <p:extLst>
      <p:ext uri="{BB962C8B-B14F-4D97-AF65-F5344CB8AC3E}">
        <p14:creationId xmlns:p14="http://schemas.microsoft.com/office/powerpoint/2010/main" val="3725246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3282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E2E5A9-13F6-42EE-9279-5332F2735E99}"/>
              </a:ext>
            </a:extLst>
          </p:cNvPr>
          <p:cNvSpPr txBox="1">
            <a:spLocks/>
          </p:cNvSpPr>
          <p:nvPr/>
        </p:nvSpPr>
        <p:spPr bwMode="auto">
          <a:xfrm>
            <a:off x="287524" y="404664"/>
            <a:ext cx="457250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0" lang="en-US" altLang="ko-KR" sz="2000" b="1" dirty="0">
                <a:solidFill>
                  <a:schemeClr val="bg1"/>
                </a:solidFill>
              </a:rPr>
              <a:t>4.2 </a:t>
            </a:r>
            <a:r>
              <a:rPr kumimoji="0" lang="ko-KR" altLang="en-US" sz="2000" b="1" dirty="0" smtClean="0">
                <a:solidFill>
                  <a:schemeClr val="bg1"/>
                </a:solidFill>
              </a:rPr>
              <a:t>해법</a:t>
            </a:r>
            <a:r>
              <a:rPr kumimoji="0" lang="en-US" altLang="ko-KR" sz="2000" b="1" dirty="0" smtClean="0">
                <a:solidFill>
                  <a:schemeClr val="bg1"/>
                </a:solidFill>
              </a:rPr>
              <a:t>(2/4)</a:t>
            </a:r>
            <a:endParaRPr kumimoji="0"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22B7D-6164-4C7B-8814-3AC0F7CA955B}"/>
              </a:ext>
            </a:extLst>
          </p:cNvPr>
          <p:cNvSpPr txBox="1"/>
          <p:nvPr/>
        </p:nvSpPr>
        <p:spPr>
          <a:xfrm>
            <a:off x="395536" y="1268760"/>
            <a:ext cx="8171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0"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휴리스틱 기법 약술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0D386-C14E-4809-91C0-00C9C28092C9}"/>
              </a:ext>
            </a:extLst>
          </p:cNvPr>
          <p:cNvSpPr txBox="1"/>
          <p:nvPr/>
        </p:nvSpPr>
        <p:spPr>
          <a:xfrm>
            <a:off x="567397" y="1663462"/>
            <a:ext cx="7776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latin typeface="+mn-ea"/>
                <a:ea typeface="+mn-ea"/>
              </a:rPr>
              <a:t>프로젝트의 선택 관련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10A40-B5BE-429E-AA25-02646695BC22}"/>
              </a:ext>
            </a:extLst>
          </p:cNvPr>
          <p:cNvSpPr txBox="1"/>
          <p:nvPr/>
        </p:nvSpPr>
        <p:spPr>
          <a:xfrm>
            <a:off x="666290" y="2038196"/>
            <a:ext cx="7901142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Step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1.  {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가능해 생성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실행 가능한 최초의 프로젝트 조합을 생성한다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. Goto Step 2.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Step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2.  {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해의 부분 변경을 통한 개선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현재 선택된 프로젝트들에 추가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삭제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변경에 대해 다수의 </a:t>
            </a:r>
            <a:r>
              <a:rPr lang="ko-KR" altLang="en-US" sz="16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이웃탐색기법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을 반복적으로 사용하여 해를 개선한다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더 이상 해가 개선되지 않으면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Goto Step 3.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Step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3.  {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진행여부 판단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미리 설정한 연산시간 또는 새로운 가능해 생성제한 횟수를 초과 하였으면 종료한다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아니면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Times New Roman" panose="02020603050405020304" pitchFamily="18" charset="0"/>
              </a:rPr>
              <a:t>Goto Step 1.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4572000" y="152720"/>
            <a:ext cx="4176464" cy="611984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제</a:t>
            </a:r>
            <a:r>
              <a:rPr lang="en-US" altLang="ko-KR" sz="2400" dirty="0">
                <a:latin typeface="+mn-ea"/>
                <a:ea typeface="+mn-ea"/>
              </a:rPr>
              <a:t>4</a:t>
            </a:r>
            <a:r>
              <a:rPr lang="ko-KR" altLang="en-US" sz="2400" dirty="0"/>
              <a:t>장 알고리즘 약술</a:t>
            </a:r>
          </a:p>
        </p:txBody>
      </p:sp>
    </p:spTree>
    <p:extLst>
      <p:ext uri="{BB962C8B-B14F-4D97-AF65-F5344CB8AC3E}">
        <p14:creationId xmlns:p14="http://schemas.microsoft.com/office/powerpoint/2010/main" val="633103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3282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E2E5A9-13F6-42EE-9279-5332F2735E99}"/>
              </a:ext>
            </a:extLst>
          </p:cNvPr>
          <p:cNvSpPr txBox="1">
            <a:spLocks/>
          </p:cNvSpPr>
          <p:nvPr/>
        </p:nvSpPr>
        <p:spPr bwMode="auto">
          <a:xfrm>
            <a:off x="287524" y="404664"/>
            <a:ext cx="457250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0" lang="en-US" altLang="ko-KR" sz="2000" b="1" dirty="0">
                <a:solidFill>
                  <a:schemeClr val="bg1"/>
                </a:solidFill>
              </a:rPr>
              <a:t>4.2 </a:t>
            </a:r>
            <a:r>
              <a:rPr kumimoji="0" lang="ko-KR" altLang="en-US" sz="2000" b="1" dirty="0" smtClean="0">
                <a:solidFill>
                  <a:schemeClr val="bg1"/>
                </a:solidFill>
              </a:rPr>
              <a:t>해법</a:t>
            </a:r>
            <a:r>
              <a:rPr kumimoji="0" lang="en-US" altLang="ko-KR" sz="2000" b="1" dirty="0" smtClean="0">
                <a:solidFill>
                  <a:schemeClr val="bg1"/>
                </a:solidFill>
              </a:rPr>
              <a:t>(3/4)</a:t>
            </a:r>
            <a:endParaRPr kumimoji="0"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22B7D-6164-4C7B-8814-3AC0F7CA955B}"/>
              </a:ext>
            </a:extLst>
          </p:cNvPr>
          <p:cNvSpPr txBox="1"/>
          <p:nvPr/>
        </p:nvSpPr>
        <p:spPr>
          <a:xfrm>
            <a:off x="395536" y="1271196"/>
            <a:ext cx="8171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0"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휴리스틱 기법 약술</a:t>
            </a:r>
            <a:r>
              <a:rPr kumimoji="0"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계속</a:t>
            </a:r>
            <a:r>
              <a:rPr kumimoji="0" lang="en-US" altLang="ko-KR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0D386-C14E-4809-91C0-00C9C28092C9}"/>
              </a:ext>
            </a:extLst>
          </p:cNvPr>
          <p:cNvSpPr txBox="1"/>
          <p:nvPr/>
        </p:nvSpPr>
        <p:spPr>
          <a:xfrm>
            <a:off x="539750" y="1705273"/>
            <a:ext cx="77760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latin typeface="+mn-ea"/>
                <a:ea typeface="+mn-ea"/>
              </a:rPr>
              <a:t>활동</a:t>
            </a:r>
            <a:r>
              <a:rPr kumimoji="0" lang="en-US" altLang="ko-KR" sz="1600" kern="0" dirty="0">
                <a:latin typeface="+mn-ea"/>
                <a:ea typeface="+mn-ea"/>
              </a:rPr>
              <a:t>(</a:t>
            </a:r>
            <a:r>
              <a:rPr kumimoji="0" lang="ko-KR" altLang="en-US" sz="1600" kern="0" dirty="0">
                <a:latin typeface="+mn-ea"/>
                <a:ea typeface="+mn-ea"/>
              </a:rPr>
              <a:t>모드</a:t>
            </a:r>
            <a:r>
              <a:rPr kumimoji="0" lang="en-US" altLang="ko-KR" sz="1600" kern="0" dirty="0">
                <a:latin typeface="+mn-ea"/>
                <a:ea typeface="+mn-ea"/>
              </a:rPr>
              <a:t>)</a:t>
            </a:r>
            <a:r>
              <a:rPr kumimoji="0" lang="ko-KR" altLang="en-US" sz="1600" kern="0" dirty="0">
                <a:latin typeface="+mn-ea"/>
                <a:ea typeface="+mn-ea"/>
              </a:rPr>
              <a:t>의 조합 및 배정 관련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D10A40-B5BE-429E-AA25-02646695BC22}"/>
              </a:ext>
            </a:extLst>
          </p:cNvPr>
          <p:cNvSpPr txBox="1"/>
          <p:nvPr/>
        </p:nvSpPr>
        <p:spPr>
          <a:xfrm>
            <a:off x="638643" y="2080007"/>
            <a:ext cx="7928789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Step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1.  {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해의 생성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실행 가능한 해를 생성한다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.(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단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이 영역에서는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Due_date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초과에 대한 제약인 제약식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[2]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는 제외한다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.)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Goto Step 2.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Step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2.  {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해의 부분 변경을 통한 개선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현재 선택된 프로젝트들에 추가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삭제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, 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변경에 대해 다수의 이웃탐색기법을 반복적으로 사용하여 해를 개선한다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더 이상 해가 개선되지 않으면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Goto Step 3.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ko-KR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Step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3.  {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진행여부 판단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미리 설정한 연산시간 또는 새로운 가능해 생성제한 횟수를 초과 하였으면 종료하고 현재의 해가 제약식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[2]</a:t>
            </a: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의 만족여부를 판독한다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ea typeface="+mn-ea"/>
                <a:cs typeface="Times New Roman" panose="02020603050405020304" pitchFamily="18" charset="0"/>
              </a:rPr>
              <a:t>아니면 </a:t>
            </a:r>
            <a:r>
              <a:rPr lang="en-US" altLang="ko-KR" sz="1600" dirty="0">
                <a:solidFill>
                  <a:prstClr val="black">
                    <a:lumMod val="65000"/>
                    <a:lumOff val="35000"/>
                  </a:prstClr>
                </a:solidFill>
                <a:latin typeface="+mn-ea"/>
                <a:cs typeface="Times New Roman" panose="02020603050405020304" pitchFamily="18" charset="0"/>
              </a:rPr>
              <a:t>Goto Step 1.</a:t>
            </a:r>
            <a:endParaRPr lang="ko-KR" altLang="en-US" sz="1600" dirty="0">
              <a:solidFill>
                <a:prstClr val="black">
                  <a:lumMod val="65000"/>
                  <a:lumOff val="35000"/>
                </a:prstClr>
              </a:solidFill>
              <a:latin typeface="+mn-ea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2" name="제목 2"/>
          <p:cNvSpPr>
            <a:spLocks noGrp="1"/>
          </p:cNvSpPr>
          <p:nvPr>
            <p:ph type="title"/>
          </p:nvPr>
        </p:nvSpPr>
        <p:spPr>
          <a:xfrm>
            <a:off x="4572000" y="152720"/>
            <a:ext cx="4176464" cy="611984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제</a:t>
            </a:r>
            <a:r>
              <a:rPr lang="en-US" altLang="ko-KR" sz="2400" dirty="0">
                <a:latin typeface="+mn-ea"/>
                <a:ea typeface="+mn-ea"/>
              </a:rPr>
              <a:t>4</a:t>
            </a:r>
            <a:r>
              <a:rPr lang="ko-KR" altLang="en-US" sz="2400" dirty="0"/>
              <a:t>장 알고리즘 약술</a:t>
            </a:r>
          </a:p>
        </p:txBody>
      </p:sp>
    </p:spTree>
    <p:extLst>
      <p:ext uri="{BB962C8B-B14F-4D97-AF65-F5344CB8AC3E}">
        <p14:creationId xmlns:p14="http://schemas.microsoft.com/office/powerpoint/2010/main" val="770903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32827" name="Rectangle 1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ko-KR" alt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1BE2E5A9-13F6-42EE-9279-5332F2735E99}"/>
              </a:ext>
            </a:extLst>
          </p:cNvPr>
          <p:cNvSpPr txBox="1">
            <a:spLocks/>
          </p:cNvSpPr>
          <p:nvPr/>
        </p:nvSpPr>
        <p:spPr bwMode="auto">
          <a:xfrm>
            <a:off x="287524" y="404664"/>
            <a:ext cx="457250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None/>
              <a:defRPr/>
            </a:pPr>
            <a:r>
              <a:rPr kumimoji="0" lang="en-US" altLang="ko-KR" sz="2000" b="1" dirty="0">
                <a:solidFill>
                  <a:schemeClr val="bg1"/>
                </a:solidFill>
              </a:rPr>
              <a:t>4.2 </a:t>
            </a:r>
            <a:r>
              <a:rPr kumimoji="0" lang="ko-KR" altLang="en-US" sz="2000" b="1" dirty="0" smtClean="0">
                <a:solidFill>
                  <a:schemeClr val="bg1"/>
                </a:solidFill>
              </a:rPr>
              <a:t>해법</a:t>
            </a:r>
            <a:r>
              <a:rPr kumimoji="0" lang="en-US" altLang="ko-KR" sz="2000" b="1" dirty="0" smtClean="0">
                <a:solidFill>
                  <a:schemeClr val="bg1"/>
                </a:solidFill>
              </a:rPr>
              <a:t>(4/4)</a:t>
            </a:r>
            <a:endParaRPr kumimoji="0" lang="en-US" altLang="ko-KR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22B7D-6164-4C7B-8814-3AC0F7CA955B}"/>
              </a:ext>
            </a:extLst>
          </p:cNvPr>
          <p:cNvSpPr txBox="1"/>
          <p:nvPr/>
        </p:nvSpPr>
        <p:spPr>
          <a:xfrm>
            <a:off x="395536" y="1271196"/>
            <a:ext cx="81718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0"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시뮬레이션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40D386-C14E-4809-91C0-00C9C28092C9}"/>
              </a:ext>
            </a:extLst>
          </p:cNvPr>
          <p:cNvSpPr txBox="1"/>
          <p:nvPr/>
        </p:nvSpPr>
        <p:spPr>
          <a:xfrm>
            <a:off x="594043" y="1670954"/>
            <a:ext cx="77760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kern="0" dirty="0">
                <a:latin typeface="+mn-ea"/>
                <a:ea typeface="+mn-ea"/>
              </a:rPr>
              <a:t>본 문제의 모형은 확률적 의사결정 모형으로서</a:t>
            </a:r>
            <a:r>
              <a:rPr kumimoji="0" lang="en-US" altLang="ko-KR" sz="1600" kern="0" dirty="0"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latin typeface="+mn-ea"/>
                <a:ea typeface="+mn-ea"/>
              </a:rPr>
              <a:t>그 목적함수 값은 시작시기와 모드의 선택에 대한 의사결정과 확률변수인 수주확률들이 어떤 값을 갖게 되는 가에 따라 달라진다</a:t>
            </a:r>
            <a:r>
              <a:rPr kumimoji="0" lang="en-US" altLang="ko-KR" sz="1600" kern="0" dirty="0">
                <a:latin typeface="+mn-ea"/>
                <a:ea typeface="+mn-ea"/>
              </a:rPr>
              <a:t>.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D65C86-9C1C-4E14-B847-C07B6E9921E5}"/>
              </a:ext>
            </a:extLst>
          </p:cNvPr>
          <p:cNvSpPr txBox="1"/>
          <p:nvPr/>
        </p:nvSpPr>
        <p:spPr>
          <a:xfrm>
            <a:off x="612328" y="2530639"/>
            <a:ext cx="77760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ko-KR" altLang="en-US" sz="1600" kern="0" dirty="0">
                <a:latin typeface="+mn-ea"/>
                <a:ea typeface="+mn-ea"/>
              </a:rPr>
              <a:t>확정되지 않은 수주확률에 대한 기대수익을 모두 추정치로 변환하여 일정을 작성한다</a:t>
            </a:r>
            <a:r>
              <a:rPr kumimoji="0" lang="en-US" altLang="ko-KR" sz="1600" kern="0" dirty="0">
                <a:latin typeface="+mn-ea"/>
                <a:ea typeface="+mn-ea"/>
              </a:rPr>
              <a:t>.(</a:t>
            </a:r>
            <a:r>
              <a:rPr kumimoji="0" lang="ko-KR" altLang="en-US" sz="1600" kern="0" dirty="0">
                <a:latin typeface="+mn-ea"/>
                <a:ea typeface="+mn-ea"/>
              </a:rPr>
              <a:t>프로젝트 조합</a:t>
            </a:r>
            <a:r>
              <a:rPr kumimoji="0" lang="en-US" altLang="ko-KR" sz="1600" kern="0" dirty="0"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latin typeface="+mn-ea"/>
                <a:ea typeface="+mn-ea"/>
              </a:rPr>
              <a:t>활동들의 시작시기</a:t>
            </a:r>
            <a:r>
              <a:rPr kumimoji="0" lang="en-US" altLang="ko-KR" sz="1600" kern="0" dirty="0"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latin typeface="+mn-ea"/>
                <a:ea typeface="+mn-ea"/>
              </a:rPr>
              <a:t>모드 결정</a:t>
            </a:r>
            <a:r>
              <a:rPr kumimoji="0" lang="en-US" altLang="ko-KR" sz="1600" kern="0" dirty="0">
                <a:latin typeface="+mn-ea"/>
                <a:ea typeface="+mn-ea"/>
              </a:rPr>
              <a:t>)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lang="ko-KR" altLang="en-US" sz="16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프로젝트의 시점을 가상으로 증가시켜 수주확률이 변동되거나 확정되는 시점을 찾는다</a:t>
            </a:r>
            <a:r>
              <a:rPr lang="en-US" altLang="ko-KR" sz="16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.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 </a:t>
            </a:r>
            <a:r>
              <a:rPr kumimoji="0" lang="ko-KR" altLang="en-US" sz="1600" kern="0" dirty="0">
                <a:latin typeface="+mn-ea"/>
                <a:ea typeface="+mn-ea"/>
              </a:rPr>
              <a:t>확정되는 시점의 경우 난수를 사용하여 수주결과를 발생시키고</a:t>
            </a:r>
            <a:r>
              <a:rPr kumimoji="0" lang="en-US" altLang="ko-KR" sz="1600" kern="0" dirty="0">
                <a:latin typeface="+mn-ea"/>
                <a:ea typeface="+mn-ea"/>
              </a:rPr>
              <a:t>, </a:t>
            </a:r>
            <a:r>
              <a:rPr kumimoji="0" lang="ko-KR" altLang="en-US" sz="1600" kern="0" dirty="0">
                <a:latin typeface="+mn-ea"/>
                <a:ea typeface="+mn-ea"/>
              </a:rPr>
              <a:t>잔여일정을 재 작성한다</a:t>
            </a:r>
            <a:r>
              <a:rPr kumimoji="0" lang="en-US" altLang="ko-KR" sz="1600" kern="0" dirty="0">
                <a:latin typeface="+mn-ea"/>
                <a:ea typeface="+mn-ea"/>
              </a:rPr>
              <a:t>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모든 프로젝트가 종료되지 않은 경우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2)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를 반복하고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종료된 경우 목적함수값이 결정된다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.</a:t>
            </a:r>
          </a:p>
          <a:p>
            <a:pPr marL="342900" marR="0" lvl="0" indent="-34290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arenR"/>
              <a:tabLst/>
              <a:defRPr/>
            </a:pPr>
            <a:endParaRPr kumimoji="0" lang="en-US" altLang="ko-KR" sz="1600" kern="0" dirty="0">
              <a:latin typeface="+mn-ea"/>
              <a:ea typeface="+mn-ea"/>
            </a:endParaRPr>
          </a:p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그러나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, 3)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의 결과는 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2)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의 난수에 따라 달라질 수 있으므로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lang="ko-KR" altLang="en-US" sz="1600" b="1" dirty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충분히 많은 실험을 통하여 목적함수 값의 분포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를 구하고자 한다</a:t>
            </a:r>
            <a:r>
              <a:rPr kumimoji="0" lang="en-US" altLang="ko-KR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+mn-ea"/>
                <a:ea typeface="+mn-ea"/>
              </a:rPr>
              <a:t>.</a:t>
            </a:r>
          </a:p>
        </p:txBody>
      </p:sp>
      <p:sp>
        <p:nvSpPr>
          <p:cNvPr id="10" name="제목 2"/>
          <p:cNvSpPr>
            <a:spLocks noGrp="1"/>
          </p:cNvSpPr>
          <p:nvPr>
            <p:ph type="title"/>
          </p:nvPr>
        </p:nvSpPr>
        <p:spPr>
          <a:xfrm>
            <a:off x="4572000" y="152720"/>
            <a:ext cx="4176464" cy="611984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제</a:t>
            </a:r>
            <a:r>
              <a:rPr lang="en-US" altLang="ko-KR" sz="2400" dirty="0">
                <a:latin typeface="+mn-ea"/>
                <a:ea typeface="+mn-ea"/>
              </a:rPr>
              <a:t>4</a:t>
            </a:r>
            <a:r>
              <a:rPr lang="ko-KR" altLang="en-US" sz="2400" dirty="0"/>
              <a:t>장 알고리즘 약술</a:t>
            </a:r>
          </a:p>
        </p:txBody>
      </p:sp>
    </p:spTree>
    <p:extLst>
      <p:ext uri="{BB962C8B-B14F-4D97-AF65-F5344CB8AC3E}">
        <p14:creationId xmlns:p14="http://schemas.microsoft.com/office/powerpoint/2010/main" val="85207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1084563" y="1268760"/>
            <a:ext cx="256512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1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서론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2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이론적 배경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3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수학적 모델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제</a:t>
            </a:r>
            <a:r>
              <a:rPr lang="en-US" altLang="ko-KR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4</a:t>
            </a: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장 알고리즘 약술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latin typeface="+mn-ea"/>
                <a:ea typeface="+mn-ea"/>
              </a:rPr>
              <a:t>제</a:t>
            </a:r>
            <a:r>
              <a:rPr lang="en-US" altLang="ko-KR" sz="2000" b="1" dirty="0">
                <a:latin typeface="+mn-ea"/>
                <a:ea typeface="+mn-ea"/>
              </a:rPr>
              <a:t>5</a:t>
            </a:r>
            <a:r>
              <a:rPr lang="ko-KR" altLang="en-US" sz="2000" b="1" dirty="0">
                <a:latin typeface="+mn-ea"/>
                <a:ea typeface="+mn-ea"/>
              </a:rPr>
              <a:t>장 향후계획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참고문헌</a:t>
            </a:r>
          </a:p>
          <a:p>
            <a:pPr>
              <a:lnSpc>
                <a:spcPct val="200000"/>
              </a:lnSpc>
            </a:pPr>
            <a:r>
              <a:rPr lang="ko-KR" altLang="en-US" sz="2000" b="1" dirty="0">
                <a:solidFill>
                  <a:schemeClr val="bg1">
                    <a:lumMod val="75000"/>
                  </a:schemeClr>
                </a:solidFill>
                <a:latin typeface="+mn-ea"/>
                <a:ea typeface="+mn-ea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52220" y="4090983"/>
            <a:ext cx="2340260" cy="2001445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16680"/>
              </a:lnSpc>
            </a:pPr>
            <a:r>
              <a:rPr lang="en-US" sz="13900" b="1" dirty="0">
                <a:solidFill>
                  <a:srgbClr val="7F7F7F"/>
                </a:solidFill>
                <a:latin typeface="바탕체" pitchFamily="17" charset="-127"/>
                <a:ea typeface="바탕체" pitchFamily="17" charset="-127"/>
              </a:rPr>
              <a:t>5</a:t>
            </a:r>
            <a:endParaRPr lang="ru-RU" sz="13900" b="1" dirty="0">
              <a:solidFill>
                <a:srgbClr val="7F7F7F"/>
              </a:solidFill>
              <a:latin typeface="바탕체" pitchFamily="17" charset="-127"/>
              <a:ea typeface="바탕체" pitchFamily="17" charset="-127"/>
            </a:endParaRPr>
          </a:p>
        </p:txBody>
      </p:sp>
      <p:cxnSp>
        <p:nvCxnSpPr>
          <p:cNvPr id="7" name="Straight Connector 4">
            <a:extLst>
              <a:ext uri="{FF2B5EF4-FFF2-40B4-BE49-F238E27FC236}">
                <a16:creationId xmlns:a16="http://schemas.microsoft.com/office/drawing/2014/main" id="{099CFC9B-889B-4BBF-9D6F-3CACF070AC19}"/>
              </a:ext>
            </a:extLst>
          </p:cNvPr>
          <p:cNvCxnSpPr/>
          <p:nvPr/>
        </p:nvCxnSpPr>
        <p:spPr>
          <a:xfrm>
            <a:off x="1115616" y="4348628"/>
            <a:ext cx="37444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124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2"/>
          <p:cNvSpPr>
            <a:spLocks noGrp="1"/>
          </p:cNvSpPr>
          <p:nvPr>
            <p:ph type="title"/>
          </p:nvPr>
        </p:nvSpPr>
        <p:spPr>
          <a:xfrm>
            <a:off x="4572000" y="152720"/>
            <a:ext cx="4176464" cy="611984"/>
          </a:xfrm>
        </p:spPr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5</a:t>
            </a:r>
            <a:r>
              <a:rPr lang="ko-KR" altLang="en-US" sz="2400" dirty="0">
                <a:latin typeface="+mn-ea"/>
                <a:ea typeface="+mn-ea"/>
              </a:rPr>
              <a:t>장  향후계획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60ADF00-024E-4AD7-B026-65B1CE26E9D0}"/>
              </a:ext>
            </a:extLst>
          </p:cNvPr>
          <p:cNvSpPr/>
          <p:nvPr/>
        </p:nvSpPr>
        <p:spPr>
          <a:xfrm rot="5400000">
            <a:off x="1086160" y="2100683"/>
            <a:ext cx="1319618" cy="12204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6" name="갈매기형 수장 8">
            <a:extLst>
              <a:ext uri="{FF2B5EF4-FFF2-40B4-BE49-F238E27FC236}">
                <a16:creationId xmlns:a16="http://schemas.microsoft.com/office/drawing/2014/main" id="{900679C0-0369-487A-BE11-CF068DA3FA6F}"/>
              </a:ext>
            </a:extLst>
          </p:cNvPr>
          <p:cNvSpPr/>
          <p:nvPr/>
        </p:nvSpPr>
        <p:spPr>
          <a:xfrm rot="5400000">
            <a:off x="1086160" y="4175200"/>
            <a:ext cx="1319618" cy="1220430"/>
          </a:xfrm>
          <a:prstGeom prst="chevron">
            <a:avLst>
              <a:gd name="adj" fmla="val 19466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7" name="갈매기형 수장 9">
            <a:extLst>
              <a:ext uri="{FF2B5EF4-FFF2-40B4-BE49-F238E27FC236}">
                <a16:creationId xmlns:a16="http://schemas.microsoft.com/office/drawing/2014/main" id="{A0C0D74C-B1A7-4E3C-8C54-E5EA19C39F55}"/>
              </a:ext>
            </a:extLst>
          </p:cNvPr>
          <p:cNvSpPr/>
          <p:nvPr/>
        </p:nvSpPr>
        <p:spPr>
          <a:xfrm rot="5400000">
            <a:off x="1086160" y="3092830"/>
            <a:ext cx="1319618" cy="1220430"/>
          </a:xfrm>
          <a:prstGeom prst="chevron">
            <a:avLst>
              <a:gd name="adj" fmla="val 19466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prstClr val="white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4D9837-50FE-4A7E-BAEC-09119D6A8FD4}"/>
              </a:ext>
            </a:extLst>
          </p:cNvPr>
          <p:cNvSpPr txBox="1"/>
          <p:nvPr/>
        </p:nvSpPr>
        <p:spPr>
          <a:xfrm>
            <a:off x="3847270" y="2584817"/>
            <a:ext cx="454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이론적 배경</a:t>
            </a:r>
            <a:r>
              <a:rPr lang="en-US" altLang="ko-KR" dirty="0">
                <a:latin typeface="+mn-ea"/>
                <a:ea typeface="+mn-ea"/>
              </a:rPr>
              <a:t>, </a:t>
            </a:r>
            <a:r>
              <a:rPr lang="ko-KR" altLang="en-US" dirty="0">
                <a:latin typeface="+mn-ea"/>
                <a:ea typeface="+mn-ea"/>
              </a:rPr>
              <a:t>알고리즘 보완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E012BF-C4FB-48C0-AF63-ECA35368534B}"/>
              </a:ext>
            </a:extLst>
          </p:cNvPr>
          <p:cNvGrpSpPr/>
          <p:nvPr/>
        </p:nvGrpSpPr>
        <p:grpSpPr>
          <a:xfrm>
            <a:off x="2464121" y="2587351"/>
            <a:ext cx="634031" cy="107156"/>
            <a:chOff x="10072645" y="1763989"/>
            <a:chExt cx="845375" cy="142874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D193D28-F0A8-4860-949C-E0E314120A0A}"/>
                </a:ext>
              </a:extLst>
            </p:cNvPr>
            <p:cNvSpPr/>
            <p:nvPr/>
          </p:nvSpPr>
          <p:spPr>
            <a:xfrm flipV="1">
              <a:off x="10775146" y="1763989"/>
              <a:ext cx="142874" cy="1428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prstClr val="white"/>
                </a:solidFill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9FD9774A-F8B1-4250-BDED-B119F5A03E38}"/>
                </a:ext>
              </a:extLst>
            </p:cNvPr>
            <p:cNvCxnSpPr/>
            <p:nvPr/>
          </p:nvCxnSpPr>
          <p:spPr>
            <a:xfrm flipH="1">
              <a:off x="10072645" y="1835426"/>
              <a:ext cx="702501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46DA64C4-00D6-4968-A50A-3D9EE296CE77}"/>
              </a:ext>
            </a:extLst>
          </p:cNvPr>
          <p:cNvGrpSpPr/>
          <p:nvPr/>
        </p:nvGrpSpPr>
        <p:grpSpPr>
          <a:xfrm>
            <a:off x="2464121" y="3594952"/>
            <a:ext cx="634031" cy="107156"/>
            <a:chOff x="10072645" y="1763989"/>
            <a:chExt cx="845375" cy="142874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CF63196-3DFC-4CD0-824D-1ADD7F3D0D54}"/>
                </a:ext>
              </a:extLst>
            </p:cNvPr>
            <p:cNvSpPr/>
            <p:nvPr/>
          </p:nvSpPr>
          <p:spPr>
            <a:xfrm flipV="1">
              <a:off x="10775146" y="1763989"/>
              <a:ext cx="142874" cy="1428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prstClr val="white"/>
                </a:solidFill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  <p:cxnSp>
          <p:nvCxnSpPr>
            <p:cNvPr id="14" name="직선 연결선 13">
              <a:extLst>
                <a:ext uri="{FF2B5EF4-FFF2-40B4-BE49-F238E27FC236}">
                  <a16:creationId xmlns:a16="http://schemas.microsoft.com/office/drawing/2014/main" id="{D9B6F91E-E025-49D0-8CEE-0C0DC6CBAA19}"/>
                </a:ext>
              </a:extLst>
            </p:cNvPr>
            <p:cNvCxnSpPr/>
            <p:nvPr/>
          </p:nvCxnSpPr>
          <p:spPr>
            <a:xfrm flipH="1">
              <a:off x="10072645" y="1835426"/>
              <a:ext cx="702501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B0D2611-DD5F-4CE5-8F76-DBD135212A0B}"/>
              </a:ext>
            </a:extLst>
          </p:cNvPr>
          <p:cNvGrpSpPr/>
          <p:nvPr/>
        </p:nvGrpSpPr>
        <p:grpSpPr>
          <a:xfrm>
            <a:off x="2464121" y="4620291"/>
            <a:ext cx="634031" cy="107156"/>
            <a:chOff x="10072645" y="1763989"/>
            <a:chExt cx="845375" cy="142874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C25D05D-F9FA-4246-AA5D-2095DB7CA2FC}"/>
                </a:ext>
              </a:extLst>
            </p:cNvPr>
            <p:cNvSpPr/>
            <p:nvPr/>
          </p:nvSpPr>
          <p:spPr>
            <a:xfrm flipV="1">
              <a:off x="10775146" y="1763989"/>
              <a:ext cx="142874" cy="142874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350" dirty="0">
                <a:solidFill>
                  <a:prstClr val="white"/>
                </a:solidFill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DF553DB5-5FED-437F-AAA1-75FE1A1689DE}"/>
                </a:ext>
              </a:extLst>
            </p:cNvPr>
            <p:cNvCxnSpPr/>
            <p:nvPr/>
          </p:nvCxnSpPr>
          <p:spPr>
            <a:xfrm flipH="1">
              <a:off x="10072645" y="1835426"/>
              <a:ext cx="702501" cy="0"/>
            </a:xfrm>
            <a:prstGeom prst="line">
              <a:avLst/>
            </a:prstGeom>
            <a:solidFill>
              <a:schemeClr val="bg1">
                <a:lumMod val="75000"/>
              </a:schemeClr>
            </a:solidFill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Freeform 5">
            <a:extLst>
              <a:ext uri="{FF2B5EF4-FFF2-40B4-BE49-F238E27FC236}">
                <a16:creationId xmlns:a16="http://schemas.microsoft.com/office/drawing/2014/main" id="{FD55D888-C014-4269-ABDB-B4C0029E44E3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254267" y="3592501"/>
            <a:ext cx="490208" cy="508524"/>
          </a:xfrm>
          <a:custGeom>
            <a:avLst/>
            <a:gdLst>
              <a:gd name="T0" fmla="*/ 612 w 910"/>
              <a:gd name="T1" fmla="*/ 195 h 944"/>
              <a:gd name="T2" fmla="*/ 616 w 910"/>
              <a:gd name="T3" fmla="*/ 125 h 944"/>
              <a:gd name="T4" fmla="*/ 682 w 910"/>
              <a:gd name="T5" fmla="*/ 119 h 944"/>
              <a:gd name="T6" fmla="*/ 691 w 910"/>
              <a:gd name="T7" fmla="*/ 14 h 944"/>
              <a:gd name="T8" fmla="*/ 412 w 910"/>
              <a:gd name="T9" fmla="*/ 0 h 944"/>
              <a:gd name="T10" fmla="*/ 397 w 910"/>
              <a:gd name="T11" fmla="*/ 14 h 944"/>
              <a:gd name="T12" fmla="*/ 406 w 910"/>
              <a:gd name="T13" fmla="*/ 119 h 944"/>
              <a:gd name="T14" fmla="*/ 475 w 910"/>
              <a:gd name="T15" fmla="*/ 125 h 944"/>
              <a:gd name="T16" fmla="*/ 478 w 910"/>
              <a:gd name="T17" fmla="*/ 191 h 944"/>
              <a:gd name="T18" fmla="*/ 440 w 910"/>
              <a:gd name="T19" fmla="*/ 209 h 944"/>
              <a:gd name="T20" fmla="*/ 336 w 910"/>
              <a:gd name="T21" fmla="*/ 255 h 944"/>
              <a:gd name="T22" fmla="*/ 287 w 910"/>
              <a:gd name="T23" fmla="*/ 285 h 944"/>
              <a:gd name="T24" fmla="*/ 233 w 910"/>
              <a:gd name="T25" fmla="*/ 242 h 944"/>
              <a:gd name="T26" fmla="*/ 271 w 910"/>
              <a:gd name="T27" fmla="*/ 186 h 944"/>
              <a:gd name="T28" fmla="*/ 202 w 910"/>
              <a:gd name="T29" fmla="*/ 105 h 944"/>
              <a:gd name="T30" fmla="*/ 180 w 910"/>
              <a:gd name="T31" fmla="*/ 107 h 944"/>
              <a:gd name="T32" fmla="*/ 2 w 910"/>
              <a:gd name="T33" fmla="*/ 320 h 944"/>
              <a:gd name="T34" fmla="*/ 83 w 910"/>
              <a:gd name="T35" fmla="*/ 390 h 944"/>
              <a:gd name="T36" fmla="*/ 133 w 910"/>
              <a:gd name="T37" fmla="*/ 341 h 944"/>
              <a:gd name="T38" fmla="*/ 195 w 910"/>
              <a:gd name="T39" fmla="*/ 385 h 944"/>
              <a:gd name="T40" fmla="*/ 198 w 910"/>
              <a:gd name="T41" fmla="*/ 408 h 944"/>
              <a:gd name="T42" fmla="*/ 166 w 910"/>
              <a:gd name="T43" fmla="*/ 507 h 944"/>
              <a:gd name="T44" fmla="*/ 162 w 910"/>
              <a:gd name="T45" fmla="*/ 609 h 944"/>
              <a:gd name="T46" fmla="*/ 225 w 910"/>
              <a:gd name="T47" fmla="*/ 780 h 944"/>
              <a:gd name="T48" fmla="*/ 357 w 910"/>
              <a:gd name="T49" fmla="*/ 899 h 944"/>
              <a:gd name="T50" fmla="*/ 534 w 910"/>
              <a:gd name="T51" fmla="*/ 944 h 944"/>
              <a:gd name="T52" fmla="*/ 681 w 910"/>
              <a:gd name="T53" fmla="*/ 916 h 944"/>
              <a:gd name="T54" fmla="*/ 823 w 910"/>
              <a:gd name="T55" fmla="*/ 809 h 944"/>
              <a:gd name="T56" fmla="*/ 901 w 910"/>
              <a:gd name="T57" fmla="*/ 646 h 944"/>
              <a:gd name="T58" fmla="*/ 905 w 910"/>
              <a:gd name="T59" fmla="*/ 506 h 944"/>
              <a:gd name="T60" fmla="*/ 847 w 910"/>
              <a:gd name="T61" fmla="*/ 363 h 944"/>
              <a:gd name="T62" fmla="*/ 738 w 910"/>
              <a:gd name="T63" fmla="*/ 256 h 944"/>
              <a:gd name="T64" fmla="*/ 625 w 910"/>
              <a:gd name="T65" fmla="*/ 208 h 944"/>
              <a:gd name="T66" fmla="*/ 448 w 910"/>
              <a:gd name="T67" fmla="*/ 854 h 944"/>
              <a:gd name="T68" fmla="*/ 325 w 910"/>
              <a:gd name="T69" fmla="*/ 780 h 944"/>
              <a:gd name="T70" fmla="*/ 251 w 910"/>
              <a:gd name="T71" fmla="*/ 659 h 944"/>
              <a:gd name="T72" fmla="*/ 240 w 910"/>
              <a:gd name="T73" fmla="*/ 540 h 944"/>
              <a:gd name="T74" fmla="*/ 289 w 910"/>
              <a:gd name="T75" fmla="*/ 404 h 944"/>
              <a:gd name="T76" fmla="*/ 393 w 910"/>
              <a:gd name="T77" fmla="*/ 309 h 944"/>
              <a:gd name="T78" fmla="*/ 534 w 910"/>
              <a:gd name="T79" fmla="*/ 274 h 944"/>
              <a:gd name="T80" fmla="*/ 650 w 910"/>
              <a:gd name="T81" fmla="*/ 298 h 944"/>
              <a:gd name="T82" fmla="*/ 764 w 910"/>
              <a:gd name="T83" fmla="*/ 381 h 944"/>
              <a:gd name="T84" fmla="*/ 827 w 910"/>
              <a:gd name="T85" fmla="*/ 511 h 944"/>
              <a:gd name="T86" fmla="*/ 827 w 910"/>
              <a:gd name="T87" fmla="*/ 630 h 944"/>
              <a:gd name="T88" fmla="*/ 764 w 910"/>
              <a:gd name="T89" fmla="*/ 760 h 944"/>
              <a:gd name="T90" fmla="*/ 650 w 910"/>
              <a:gd name="T91" fmla="*/ 845 h 944"/>
              <a:gd name="T92" fmla="*/ 534 w 910"/>
              <a:gd name="T93" fmla="*/ 869 h 944"/>
              <a:gd name="T94" fmla="*/ 522 w 910"/>
              <a:gd name="T95" fmla="*/ 549 h 944"/>
              <a:gd name="T96" fmla="*/ 516 w 910"/>
              <a:gd name="T97" fmla="*/ 585 h 944"/>
              <a:gd name="T98" fmla="*/ 536 w 910"/>
              <a:gd name="T99" fmla="*/ 607 h 944"/>
              <a:gd name="T100" fmla="*/ 572 w 910"/>
              <a:gd name="T101" fmla="*/ 605 h 944"/>
              <a:gd name="T102" fmla="*/ 594 w 910"/>
              <a:gd name="T103" fmla="*/ 585 h 944"/>
              <a:gd name="T104" fmla="*/ 554 w 910"/>
              <a:gd name="T105" fmla="*/ 511 h 9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</a:cxnLst>
            <a:rect l="0" t="0" r="r" b="b"/>
            <a:pathLst>
              <a:path w="910" h="944">
                <a:moveTo>
                  <a:pt x="625" y="208"/>
                </a:moveTo>
                <a:lnTo>
                  <a:pt x="625" y="208"/>
                </a:lnTo>
                <a:lnTo>
                  <a:pt x="619" y="206"/>
                </a:lnTo>
                <a:lnTo>
                  <a:pt x="616" y="200"/>
                </a:lnTo>
                <a:lnTo>
                  <a:pt x="612" y="195"/>
                </a:lnTo>
                <a:lnTo>
                  <a:pt x="610" y="190"/>
                </a:lnTo>
                <a:lnTo>
                  <a:pt x="610" y="134"/>
                </a:lnTo>
                <a:lnTo>
                  <a:pt x="610" y="134"/>
                </a:lnTo>
                <a:lnTo>
                  <a:pt x="612" y="128"/>
                </a:lnTo>
                <a:lnTo>
                  <a:pt x="616" y="125"/>
                </a:lnTo>
                <a:lnTo>
                  <a:pt x="619" y="121"/>
                </a:lnTo>
                <a:lnTo>
                  <a:pt x="625" y="119"/>
                </a:lnTo>
                <a:lnTo>
                  <a:pt x="677" y="119"/>
                </a:lnTo>
                <a:lnTo>
                  <a:pt x="677" y="119"/>
                </a:lnTo>
                <a:lnTo>
                  <a:pt x="682" y="119"/>
                </a:lnTo>
                <a:lnTo>
                  <a:pt x="688" y="116"/>
                </a:lnTo>
                <a:lnTo>
                  <a:pt x="691" y="110"/>
                </a:lnTo>
                <a:lnTo>
                  <a:pt x="691" y="105"/>
                </a:lnTo>
                <a:lnTo>
                  <a:pt x="691" y="14"/>
                </a:lnTo>
                <a:lnTo>
                  <a:pt x="691" y="14"/>
                </a:lnTo>
                <a:lnTo>
                  <a:pt x="691" y="9"/>
                </a:lnTo>
                <a:lnTo>
                  <a:pt x="688" y="4"/>
                </a:lnTo>
                <a:lnTo>
                  <a:pt x="682" y="0"/>
                </a:lnTo>
                <a:lnTo>
                  <a:pt x="677" y="0"/>
                </a:lnTo>
                <a:lnTo>
                  <a:pt x="412" y="0"/>
                </a:lnTo>
                <a:lnTo>
                  <a:pt x="412" y="0"/>
                </a:lnTo>
                <a:lnTo>
                  <a:pt x="406" y="0"/>
                </a:lnTo>
                <a:lnTo>
                  <a:pt x="402" y="4"/>
                </a:lnTo>
                <a:lnTo>
                  <a:pt x="399" y="9"/>
                </a:lnTo>
                <a:lnTo>
                  <a:pt x="397" y="14"/>
                </a:lnTo>
                <a:lnTo>
                  <a:pt x="397" y="105"/>
                </a:lnTo>
                <a:lnTo>
                  <a:pt x="397" y="105"/>
                </a:lnTo>
                <a:lnTo>
                  <a:pt x="399" y="110"/>
                </a:lnTo>
                <a:lnTo>
                  <a:pt x="402" y="116"/>
                </a:lnTo>
                <a:lnTo>
                  <a:pt x="406" y="119"/>
                </a:lnTo>
                <a:lnTo>
                  <a:pt x="412" y="119"/>
                </a:lnTo>
                <a:lnTo>
                  <a:pt x="464" y="119"/>
                </a:lnTo>
                <a:lnTo>
                  <a:pt x="464" y="119"/>
                </a:lnTo>
                <a:lnTo>
                  <a:pt x="469" y="121"/>
                </a:lnTo>
                <a:lnTo>
                  <a:pt x="475" y="125"/>
                </a:lnTo>
                <a:lnTo>
                  <a:pt x="478" y="128"/>
                </a:lnTo>
                <a:lnTo>
                  <a:pt x="478" y="134"/>
                </a:lnTo>
                <a:lnTo>
                  <a:pt x="478" y="186"/>
                </a:lnTo>
                <a:lnTo>
                  <a:pt x="478" y="186"/>
                </a:lnTo>
                <a:lnTo>
                  <a:pt x="478" y="191"/>
                </a:lnTo>
                <a:lnTo>
                  <a:pt x="475" y="197"/>
                </a:lnTo>
                <a:lnTo>
                  <a:pt x="469" y="200"/>
                </a:lnTo>
                <a:lnTo>
                  <a:pt x="464" y="204"/>
                </a:lnTo>
                <a:lnTo>
                  <a:pt x="464" y="204"/>
                </a:lnTo>
                <a:lnTo>
                  <a:pt x="440" y="209"/>
                </a:lnTo>
                <a:lnTo>
                  <a:pt x="419" y="215"/>
                </a:lnTo>
                <a:lnTo>
                  <a:pt x="397" y="224"/>
                </a:lnTo>
                <a:lnTo>
                  <a:pt x="375" y="233"/>
                </a:lnTo>
                <a:lnTo>
                  <a:pt x="356" y="244"/>
                </a:lnTo>
                <a:lnTo>
                  <a:pt x="336" y="255"/>
                </a:lnTo>
                <a:lnTo>
                  <a:pt x="316" y="267"/>
                </a:lnTo>
                <a:lnTo>
                  <a:pt x="298" y="282"/>
                </a:lnTo>
                <a:lnTo>
                  <a:pt x="298" y="282"/>
                </a:lnTo>
                <a:lnTo>
                  <a:pt x="292" y="285"/>
                </a:lnTo>
                <a:lnTo>
                  <a:pt x="287" y="285"/>
                </a:lnTo>
                <a:lnTo>
                  <a:pt x="281" y="285"/>
                </a:lnTo>
                <a:lnTo>
                  <a:pt x="276" y="282"/>
                </a:lnTo>
                <a:lnTo>
                  <a:pt x="236" y="246"/>
                </a:lnTo>
                <a:lnTo>
                  <a:pt x="236" y="246"/>
                </a:lnTo>
                <a:lnTo>
                  <a:pt x="233" y="242"/>
                </a:lnTo>
                <a:lnTo>
                  <a:pt x="231" y="237"/>
                </a:lnTo>
                <a:lnTo>
                  <a:pt x="233" y="231"/>
                </a:lnTo>
                <a:lnTo>
                  <a:pt x="234" y="226"/>
                </a:lnTo>
                <a:lnTo>
                  <a:pt x="271" y="186"/>
                </a:lnTo>
                <a:lnTo>
                  <a:pt x="271" y="186"/>
                </a:lnTo>
                <a:lnTo>
                  <a:pt x="272" y="182"/>
                </a:lnTo>
                <a:lnTo>
                  <a:pt x="274" y="177"/>
                </a:lnTo>
                <a:lnTo>
                  <a:pt x="272" y="172"/>
                </a:lnTo>
                <a:lnTo>
                  <a:pt x="269" y="166"/>
                </a:lnTo>
                <a:lnTo>
                  <a:pt x="202" y="105"/>
                </a:lnTo>
                <a:lnTo>
                  <a:pt x="202" y="105"/>
                </a:lnTo>
                <a:lnTo>
                  <a:pt x="197" y="103"/>
                </a:lnTo>
                <a:lnTo>
                  <a:pt x="191" y="101"/>
                </a:lnTo>
                <a:lnTo>
                  <a:pt x="186" y="103"/>
                </a:lnTo>
                <a:lnTo>
                  <a:pt x="180" y="107"/>
                </a:lnTo>
                <a:lnTo>
                  <a:pt x="3" y="305"/>
                </a:lnTo>
                <a:lnTo>
                  <a:pt x="3" y="305"/>
                </a:lnTo>
                <a:lnTo>
                  <a:pt x="2" y="309"/>
                </a:lnTo>
                <a:lnTo>
                  <a:pt x="0" y="314"/>
                </a:lnTo>
                <a:lnTo>
                  <a:pt x="2" y="320"/>
                </a:lnTo>
                <a:lnTo>
                  <a:pt x="5" y="325"/>
                </a:lnTo>
                <a:lnTo>
                  <a:pt x="72" y="385"/>
                </a:lnTo>
                <a:lnTo>
                  <a:pt x="72" y="385"/>
                </a:lnTo>
                <a:lnTo>
                  <a:pt x="77" y="388"/>
                </a:lnTo>
                <a:lnTo>
                  <a:pt x="83" y="390"/>
                </a:lnTo>
                <a:lnTo>
                  <a:pt x="88" y="388"/>
                </a:lnTo>
                <a:lnTo>
                  <a:pt x="94" y="385"/>
                </a:lnTo>
                <a:lnTo>
                  <a:pt x="128" y="345"/>
                </a:lnTo>
                <a:lnTo>
                  <a:pt x="128" y="345"/>
                </a:lnTo>
                <a:lnTo>
                  <a:pt x="133" y="341"/>
                </a:lnTo>
                <a:lnTo>
                  <a:pt x="139" y="341"/>
                </a:lnTo>
                <a:lnTo>
                  <a:pt x="144" y="341"/>
                </a:lnTo>
                <a:lnTo>
                  <a:pt x="148" y="345"/>
                </a:lnTo>
                <a:lnTo>
                  <a:pt x="195" y="385"/>
                </a:lnTo>
                <a:lnTo>
                  <a:pt x="195" y="385"/>
                </a:lnTo>
                <a:lnTo>
                  <a:pt x="198" y="390"/>
                </a:lnTo>
                <a:lnTo>
                  <a:pt x="200" y="395"/>
                </a:lnTo>
                <a:lnTo>
                  <a:pt x="200" y="403"/>
                </a:lnTo>
                <a:lnTo>
                  <a:pt x="198" y="408"/>
                </a:lnTo>
                <a:lnTo>
                  <a:pt x="198" y="408"/>
                </a:lnTo>
                <a:lnTo>
                  <a:pt x="189" y="426"/>
                </a:lnTo>
                <a:lnTo>
                  <a:pt x="182" y="446"/>
                </a:lnTo>
                <a:lnTo>
                  <a:pt x="177" y="466"/>
                </a:lnTo>
                <a:lnTo>
                  <a:pt x="171" y="486"/>
                </a:lnTo>
                <a:lnTo>
                  <a:pt x="166" y="507"/>
                </a:lnTo>
                <a:lnTo>
                  <a:pt x="164" y="527"/>
                </a:lnTo>
                <a:lnTo>
                  <a:pt x="162" y="549"/>
                </a:lnTo>
                <a:lnTo>
                  <a:pt x="160" y="571"/>
                </a:lnTo>
                <a:lnTo>
                  <a:pt x="160" y="571"/>
                </a:lnTo>
                <a:lnTo>
                  <a:pt x="162" y="609"/>
                </a:lnTo>
                <a:lnTo>
                  <a:pt x="169" y="646"/>
                </a:lnTo>
                <a:lnTo>
                  <a:pt x="179" y="683"/>
                </a:lnTo>
                <a:lnTo>
                  <a:pt x="191" y="717"/>
                </a:lnTo>
                <a:lnTo>
                  <a:pt x="206" y="749"/>
                </a:lnTo>
                <a:lnTo>
                  <a:pt x="225" y="780"/>
                </a:lnTo>
                <a:lnTo>
                  <a:pt x="247" y="809"/>
                </a:lnTo>
                <a:lnTo>
                  <a:pt x="271" y="836"/>
                </a:lnTo>
                <a:lnTo>
                  <a:pt x="298" y="860"/>
                </a:lnTo>
                <a:lnTo>
                  <a:pt x="327" y="881"/>
                </a:lnTo>
                <a:lnTo>
                  <a:pt x="357" y="899"/>
                </a:lnTo>
                <a:lnTo>
                  <a:pt x="390" y="916"/>
                </a:lnTo>
                <a:lnTo>
                  <a:pt x="424" y="928"/>
                </a:lnTo>
                <a:lnTo>
                  <a:pt x="460" y="937"/>
                </a:lnTo>
                <a:lnTo>
                  <a:pt x="496" y="943"/>
                </a:lnTo>
                <a:lnTo>
                  <a:pt x="534" y="944"/>
                </a:lnTo>
                <a:lnTo>
                  <a:pt x="534" y="944"/>
                </a:lnTo>
                <a:lnTo>
                  <a:pt x="574" y="943"/>
                </a:lnTo>
                <a:lnTo>
                  <a:pt x="610" y="937"/>
                </a:lnTo>
                <a:lnTo>
                  <a:pt x="646" y="928"/>
                </a:lnTo>
                <a:lnTo>
                  <a:pt x="681" y="916"/>
                </a:lnTo>
                <a:lnTo>
                  <a:pt x="713" y="899"/>
                </a:lnTo>
                <a:lnTo>
                  <a:pt x="744" y="881"/>
                </a:lnTo>
                <a:lnTo>
                  <a:pt x="773" y="860"/>
                </a:lnTo>
                <a:lnTo>
                  <a:pt x="800" y="836"/>
                </a:lnTo>
                <a:lnTo>
                  <a:pt x="823" y="809"/>
                </a:lnTo>
                <a:lnTo>
                  <a:pt x="845" y="780"/>
                </a:lnTo>
                <a:lnTo>
                  <a:pt x="865" y="749"/>
                </a:lnTo>
                <a:lnTo>
                  <a:pt x="879" y="717"/>
                </a:lnTo>
                <a:lnTo>
                  <a:pt x="892" y="683"/>
                </a:lnTo>
                <a:lnTo>
                  <a:pt x="901" y="646"/>
                </a:lnTo>
                <a:lnTo>
                  <a:pt x="908" y="609"/>
                </a:lnTo>
                <a:lnTo>
                  <a:pt x="910" y="571"/>
                </a:lnTo>
                <a:lnTo>
                  <a:pt x="910" y="571"/>
                </a:lnTo>
                <a:lnTo>
                  <a:pt x="908" y="538"/>
                </a:lnTo>
                <a:lnTo>
                  <a:pt x="905" y="506"/>
                </a:lnTo>
                <a:lnTo>
                  <a:pt x="897" y="475"/>
                </a:lnTo>
                <a:lnTo>
                  <a:pt x="888" y="446"/>
                </a:lnTo>
                <a:lnTo>
                  <a:pt x="876" y="417"/>
                </a:lnTo>
                <a:lnTo>
                  <a:pt x="863" y="388"/>
                </a:lnTo>
                <a:lnTo>
                  <a:pt x="847" y="363"/>
                </a:lnTo>
                <a:lnTo>
                  <a:pt x="829" y="338"/>
                </a:lnTo>
                <a:lnTo>
                  <a:pt x="809" y="316"/>
                </a:lnTo>
                <a:lnTo>
                  <a:pt x="787" y="294"/>
                </a:lnTo>
                <a:lnTo>
                  <a:pt x="764" y="274"/>
                </a:lnTo>
                <a:lnTo>
                  <a:pt x="738" y="256"/>
                </a:lnTo>
                <a:lnTo>
                  <a:pt x="711" y="240"/>
                </a:lnTo>
                <a:lnTo>
                  <a:pt x="684" y="228"/>
                </a:lnTo>
                <a:lnTo>
                  <a:pt x="655" y="217"/>
                </a:lnTo>
                <a:lnTo>
                  <a:pt x="625" y="208"/>
                </a:lnTo>
                <a:lnTo>
                  <a:pt x="625" y="208"/>
                </a:lnTo>
                <a:close/>
                <a:moveTo>
                  <a:pt x="534" y="869"/>
                </a:moveTo>
                <a:lnTo>
                  <a:pt x="534" y="869"/>
                </a:lnTo>
                <a:lnTo>
                  <a:pt x="505" y="867"/>
                </a:lnTo>
                <a:lnTo>
                  <a:pt x="475" y="861"/>
                </a:lnTo>
                <a:lnTo>
                  <a:pt x="448" y="854"/>
                </a:lnTo>
                <a:lnTo>
                  <a:pt x="419" y="845"/>
                </a:lnTo>
                <a:lnTo>
                  <a:pt x="393" y="832"/>
                </a:lnTo>
                <a:lnTo>
                  <a:pt x="370" y="816"/>
                </a:lnTo>
                <a:lnTo>
                  <a:pt x="346" y="800"/>
                </a:lnTo>
                <a:lnTo>
                  <a:pt x="325" y="780"/>
                </a:lnTo>
                <a:lnTo>
                  <a:pt x="307" y="760"/>
                </a:lnTo>
                <a:lnTo>
                  <a:pt x="289" y="737"/>
                </a:lnTo>
                <a:lnTo>
                  <a:pt x="274" y="711"/>
                </a:lnTo>
                <a:lnTo>
                  <a:pt x="262" y="686"/>
                </a:lnTo>
                <a:lnTo>
                  <a:pt x="251" y="659"/>
                </a:lnTo>
                <a:lnTo>
                  <a:pt x="244" y="630"/>
                </a:lnTo>
                <a:lnTo>
                  <a:pt x="240" y="601"/>
                </a:lnTo>
                <a:lnTo>
                  <a:pt x="238" y="571"/>
                </a:lnTo>
                <a:lnTo>
                  <a:pt x="238" y="571"/>
                </a:lnTo>
                <a:lnTo>
                  <a:pt x="240" y="540"/>
                </a:lnTo>
                <a:lnTo>
                  <a:pt x="244" y="511"/>
                </a:lnTo>
                <a:lnTo>
                  <a:pt x="251" y="482"/>
                </a:lnTo>
                <a:lnTo>
                  <a:pt x="262" y="455"/>
                </a:lnTo>
                <a:lnTo>
                  <a:pt x="274" y="430"/>
                </a:lnTo>
                <a:lnTo>
                  <a:pt x="289" y="404"/>
                </a:lnTo>
                <a:lnTo>
                  <a:pt x="307" y="381"/>
                </a:lnTo>
                <a:lnTo>
                  <a:pt x="325" y="361"/>
                </a:lnTo>
                <a:lnTo>
                  <a:pt x="346" y="341"/>
                </a:lnTo>
                <a:lnTo>
                  <a:pt x="370" y="325"/>
                </a:lnTo>
                <a:lnTo>
                  <a:pt x="393" y="309"/>
                </a:lnTo>
                <a:lnTo>
                  <a:pt x="419" y="298"/>
                </a:lnTo>
                <a:lnTo>
                  <a:pt x="448" y="287"/>
                </a:lnTo>
                <a:lnTo>
                  <a:pt x="475" y="280"/>
                </a:lnTo>
                <a:lnTo>
                  <a:pt x="505" y="274"/>
                </a:lnTo>
                <a:lnTo>
                  <a:pt x="534" y="274"/>
                </a:lnTo>
                <a:lnTo>
                  <a:pt x="534" y="274"/>
                </a:lnTo>
                <a:lnTo>
                  <a:pt x="565" y="274"/>
                </a:lnTo>
                <a:lnTo>
                  <a:pt x="596" y="280"/>
                </a:lnTo>
                <a:lnTo>
                  <a:pt x="623" y="287"/>
                </a:lnTo>
                <a:lnTo>
                  <a:pt x="650" y="298"/>
                </a:lnTo>
                <a:lnTo>
                  <a:pt x="677" y="309"/>
                </a:lnTo>
                <a:lnTo>
                  <a:pt x="700" y="325"/>
                </a:lnTo>
                <a:lnTo>
                  <a:pt x="724" y="341"/>
                </a:lnTo>
                <a:lnTo>
                  <a:pt x="746" y="361"/>
                </a:lnTo>
                <a:lnTo>
                  <a:pt x="764" y="381"/>
                </a:lnTo>
                <a:lnTo>
                  <a:pt x="782" y="404"/>
                </a:lnTo>
                <a:lnTo>
                  <a:pt x="796" y="430"/>
                </a:lnTo>
                <a:lnTo>
                  <a:pt x="809" y="455"/>
                </a:lnTo>
                <a:lnTo>
                  <a:pt x="820" y="482"/>
                </a:lnTo>
                <a:lnTo>
                  <a:pt x="827" y="511"/>
                </a:lnTo>
                <a:lnTo>
                  <a:pt x="831" y="540"/>
                </a:lnTo>
                <a:lnTo>
                  <a:pt x="832" y="571"/>
                </a:lnTo>
                <a:lnTo>
                  <a:pt x="832" y="571"/>
                </a:lnTo>
                <a:lnTo>
                  <a:pt x="831" y="601"/>
                </a:lnTo>
                <a:lnTo>
                  <a:pt x="827" y="630"/>
                </a:lnTo>
                <a:lnTo>
                  <a:pt x="820" y="659"/>
                </a:lnTo>
                <a:lnTo>
                  <a:pt x="809" y="686"/>
                </a:lnTo>
                <a:lnTo>
                  <a:pt x="796" y="711"/>
                </a:lnTo>
                <a:lnTo>
                  <a:pt x="782" y="737"/>
                </a:lnTo>
                <a:lnTo>
                  <a:pt x="764" y="760"/>
                </a:lnTo>
                <a:lnTo>
                  <a:pt x="746" y="780"/>
                </a:lnTo>
                <a:lnTo>
                  <a:pt x="724" y="800"/>
                </a:lnTo>
                <a:lnTo>
                  <a:pt x="700" y="816"/>
                </a:lnTo>
                <a:lnTo>
                  <a:pt x="677" y="832"/>
                </a:lnTo>
                <a:lnTo>
                  <a:pt x="650" y="845"/>
                </a:lnTo>
                <a:lnTo>
                  <a:pt x="623" y="854"/>
                </a:lnTo>
                <a:lnTo>
                  <a:pt x="596" y="861"/>
                </a:lnTo>
                <a:lnTo>
                  <a:pt x="565" y="867"/>
                </a:lnTo>
                <a:lnTo>
                  <a:pt x="534" y="869"/>
                </a:lnTo>
                <a:lnTo>
                  <a:pt x="534" y="869"/>
                </a:lnTo>
                <a:close/>
                <a:moveTo>
                  <a:pt x="542" y="524"/>
                </a:moveTo>
                <a:lnTo>
                  <a:pt x="542" y="524"/>
                </a:lnTo>
                <a:lnTo>
                  <a:pt x="531" y="536"/>
                </a:lnTo>
                <a:lnTo>
                  <a:pt x="522" y="549"/>
                </a:lnTo>
                <a:lnTo>
                  <a:pt x="522" y="549"/>
                </a:lnTo>
                <a:lnTo>
                  <a:pt x="518" y="556"/>
                </a:lnTo>
                <a:lnTo>
                  <a:pt x="514" y="565"/>
                </a:lnTo>
                <a:lnTo>
                  <a:pt x="514" y="571"/>
                </a:lnTo>
                <a:lnTo>
                  <a:pt x="514" y="578"/>
                </a:lnTo>
                <a:lnTo>
                  <a:pt x="516" y="585"/>
                </a:lnTo>
                <a:lnTo>
                  <a:pt x="518" y="590"/>
                </a:lnTo>
                <a:lnTo>
                  <a:pt x="522" y="596"/>
                </a:lnTo>
                <a:lnTo>
                  <a:pt x="525" y="600"/>
                </a:lnTo>
                <a:lnTo>
                  <a:pt x="531" y="605"/>
                </a:lnTo>
                <a:lnTo>
                  <a:pt x="536" y="607"/>
                </a:lnTo>
                <a:lnTo>
                  <a:pt x="543" y="609"/>
                </a:lnTo>
                <a:lnTo>
                  <a:pt x="551" y="610"/>
                </a:lnTo>
                <a:lnTo>
                  <a:pt x="558" y="610"/>
                </a:lnTo>
                <a:lnTo>
                  <a:pt x="565" y="609"/>
                </a:lnTo>
                <a:lnTo>
                  <a:pt x="572" y="605"/>
                </a:lnTo>
                <a:lnTo>
                  <a:pt x="579" y="601"/>
                </a:lnTo>
                <a:lnTo>
                  <a:pt x="579" y="601"/>
                </a:lnTo>
                <a:lnTo>
                  <a:pt x="585" y="596"/>
                </a:lnTo>
                <a:lnTo>
                  <a:pt x="590" y="592"/>
                </a:lnTo>
                <a:lnTo>
                  <a:pt x="594" y="585"/>
                </a:lnTo>
                <a:lnTo>
                  <a:pt x="722" y="397"/>
                </a:lnTo>
                <a:lnTo>
                  <a:pt x="599" y="477"/>
                </a:lnTo>
                <a:lnTo>
                  <a:pt x="599" y="477"/>
                </a:lnTo>
                <a:lnTo>
                  <a:pt x="569" y="498"/>
                </a:lnTo>
                <a:lnTo>
                  <a:pt x="554" y="511"/>
                </a:lnTo>
                <a:lnTo>
                  <a:pt x="542" y="524"/>
                </a:lnTo>
                <a:lnTo>
                  <a:pt x="542" y="52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19" name="Freeform 8">
            <a:extLst>
              <a:ext uri="{FF2B5EF4-FFF2-40B4-BE49-F238E27FC236}">
                <a16:creationId xmlns:a16="http://schemas.microsoft.com/office/drawing/2014/main" id="{F02CEC99-E20E-4C82-875A-3ACEFD0D0EC4}"/>
              </a:ext>
            </a:extLst>
          </p:cNvPr>
          <p:cNvSpPr>
            <a:spLocks noChangeAspect="1"/>
          </p:cNvSpPr>
          <p:nvPr/>
        </p:nvSpPr>
        <p:spPr bwMode="auto">
          <a:xfrm>
            <a:off x="3302102" y="4585181"/>
            <a:ext cx="461795" cy="459119"/>
          </a:xfrm>
          <a:custGeom>
            <a:avLst/>
            <a:gdLst>
              <a:gd name="T0" fmla="*/ 845 w 863"/>
              <a:gd name="T1" fmla="*/ 22 h 858"/>
              <a:gd name="T2" fmla="*/ 824 w 863"/>
              <a:gd name="T3" fmla="*/ 24 h 858"/>
              <a:gd name="T4" fmla="*/ 670 w 863"/>
              <a:gd name="T5" fmla="*/ 74 h 858"/>
              <a:gd name="T6" fmla="*/ 573 w 863"/>
              <a:gd name="T7" fmla="*/ 26 h 858"/>
              <a:gd name="T8" fmla="*/ 464 w 863"/>
              <a:gd name="T9" fmla="*/ 2 h 858"/>
              <a:gd name="T10" fmla="*/ 405 w 863"/>
              <a:gd name="T11" fmla="*/ 2 h 858"/>
              <a:gd name="T12" fmla="*/ 340 w 863"/>
              <a:gd name="T13" fmla="*/ 9 h 858"/>
              <a:gd name="T14" fmla="*/ 275 w 863"/>
              <a:gd name="T15" fmla="*/ 29 h 858"/>
              <a:gd name="T16" fmla="*/ 215 w 863"/>
              <a:gd name="T17" fmla="*/ 58 h 858"/>
              <a:gd name="T18" fmla="*/ 117 w 863"/>
              <a:gd name="T19" fmla="*/ 136 h 858"/>
              <a:gd name="T20" fmla="*/ 45 w 863"/>
              <a:gd name="T21" fmla="*/ 239 h 858"/>
              <a:gd name="T22" fmla="*/ 14 w 863"/>
              <a:gd name="T23" fmla="*/ 318 h 858"/>
              <a:gd name="T24" fmla="*/ 0 w 863"/>
              <a:gd name="T25" fmla="*/ 443 h 858"/>
              <a:gd name="T26" fmla="*/ 22 w 863"/>
              <a:gd name="T27" fmla="*/ 566 h 858"/>
              <a:gd name="T28" fmla="*/ 52 w 863"/>
              <a:gd name="T29" fmla="*/ 632 h 858"/>
              <a:gd name="T30" fmla="*/ 105 w 863"/>
              <a:gd name="T31" fmla="*/ 710 h 858"/>
              <a:gd name="T32" fmla="*/ 172 w 863"/>
              <a:gd name="T33" fmla="*/ 771 h 858"/>
              <a:gd name="T34" fmla="*/ 249 w 863"/>
              <a:gd name="T35" fmla="*/ 818 h 858"/>
              <a:gd name="T36" fmla="*/ 336 w 863"/>
              <a:gd name="T37" fmla="*/ 847 h 858"/>
              <a:gd name="T38" fmla="*/ 430 w 863"/>
              <a:gd name="T39" fmla="*/ 858 h 858"/>
              <a:gd name="T40" fmla="*/ 475 w 863"/>
              <a:gd name="T41" fmla="*/ 856 h 858"/>
              <a:gd name="T42" fmla="*/ 542 w 863"/>
              <a:gd name="T43" fmla="*/ 844 h 858"/>
              <a:gd name="T44" fmla="*/ 605 w 863"/>
              <a:gd name="T45" fmla="*/ 820 h 858"/>
              <a:gd name="T46" fmla="*/ 665 w 863"/>
              <a:gd name="T47" fmla="*/ 788 h 858"/>
              <a:gd name="T48" fmla="*/ 717 w 863"/>
              <a:gd name="T49" fmla="*/ 746 h 858"/>
              <a:gd name="T50" fmla="*/ 726 w 863"/>
              <a:gd name="T51" fmla="*/ 728 h 858"/>
              <a:gd name="T52" fmla="*/ 670 w 863"/>
              <a:gd name="T53" fmla="*/ 656 h 858"/>
              <a:gd name="T54" fmla="*/ 652 w 863"/>
              <a:gd name="T55" fmla="*/ 647 h 858"/>
              <a:gd name="T56" fmla="*/ 634 w 863"/>
              <a:gd name="T57" fmla="*/ 654 h 858"/>
              <a:gd name="T58" fmla="*/ 596 w 863"/>
              <a:gd name="T59" fmla="*/ 683 h 858"/>
              <a:gd name="T60" fmla="*/ 554 w 863"/>
              <a:gd name="T61" fmla="*/ 706 h 858"/>
              <a:gd name="T62" fmla="*/ 462 w 863"/>
              <a:gd name="T63" fmla="*/ 730 h 858"/>
              <a:gd name="T64" fmla="*/ 408 w 863"/>
              <a:gd name="T65" fmla="*/ 732 h 858"/>
              <a:gd name="T66" fmla="*/ 343 w 863"/>
              <a:gd name="T67" fmla="*/ 719 h 858"/>
              <a:gd name="T68" fmla="*/ 284 w 863"/>
              <a:gd name="T69" fmla="*/ 694 h 858"/>
              <a:gd name="T70" fmla="*/ 231 w 863"/>
              <a:gd name="T71" fmla="*/ 658 h 858"/>
              <a:gd name="T72" fmla="*/ 186 w 863"/>
              <a:gd name="T73" fmla="*/ 611 h 858"/>
              <a:gd name="T74" fmla="*/ 152 w 863"/>
              <a:gd name="T75" fmla="*/ 553 h 858"/>
              <a:gd name="T76" fmla="*/ 134 w 863"/>
              <a:gd name="T77" fmla="*/ 497 h 858"/>
              <a:gd name="T78" fmla="*/ 126 w 863"/>
              <a:gd name="T79" fmla="*/ 408 h 858"/>
              <a:gd name="T80" fmla="*/ 146 w 863"/>
              <a:gd name="T81" fmla="*/ 322 h 858"/>
              <a:gd name="T82" fmla="*/ 172 w 863"/>
              <a:gd name="T83" fmla="*/ 268 h 858"/>
              <a:gd name="T84" fmla="*/ 229 w 863"/>
              <a:gd name="T85" fmla="*/ 201 h 858"/>
              <a:gd name="T86" fmla="*/ 305 w 863"/>
              <a:gd name="T87" fmla="*/ 152 h 858"/>
              <a:gd name="T88" fmla="*/ 368 w 863"/>
              <a:gd name="T89" fmla="*/ 132 h 858"/>
              <a:gd name="T90" fmla="*/ 470 w 863"/>
              <a:gd name="T91" fmla="*/ 130 h 858"/>
              <a:gd name="T92" fmla="*/ 565 w 863"/>
              <a:gd name="T93" fmla="*/ 159 h 858"/>
              <a:gd name="T94" fmla="*/ 448 w 863"/>
              <a:gd name="T95" fmla="*/ 222 h 858"/>
              <a:gd name="T96" fmla="*/ 439 w 863"/>
              <a:gd name="T97" fmla="*/ 242 h 858"/>
              <a:gd name="T98" fmla="*/ 443 w 863"/>
              <a:gd name="T99" fmla="*/ 255 h 858"/>
              <a:gd name="T100" fmla="*/ 787 w 863"/>
              <a:gd name="T101" fmla="*/ 452 h 858"/>
              <a:gd name="T102" fmla="*/ 798 w 863"/>
              <a:gd name="T103" fmla="*/ 455 h 858"/>
              <a:gd name="T104" fmla="*/ 811 w 863"/>
              <a:gd name="T105" fmla="*/ 452 h 858"/>
              <a:gd name="T106" fmla="*/ 824 w 863"/>
              <a:gd name="T107" fmla="*/ 437 h 858"/>
              <a:gd name="T108" fmla="*/ 863 w 863"/>
              <a:gd name="T109" fmla="*/ 49 h 858"/>
              <a:gd name="T110" fmla="*/ 856 w 863"/>
              <a:gd name="T111" fmla="*/ 29 h 8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863" h="858">
                <a:moveTo>
                  <a:pt x="851" y="24"/>
                </a:moveTo>
                <a:lnTo>
                  <a:pt x="851" y="24"/>
                </a:lnTo>
                <a:lnTo>
                  <a:pt x="845" y="22"/>
                </a:lnTo>
                <a:lnTo>
                  <a:pt x="838" y="20"/>
                </a:lnTo>
                <a:lnTo>
                  <a:pt x="831" y="20"/>
                </a:lnTo>
                <a:lnTo>
                  <a:pt x="824" y="24"/>
                </a:lnTo>
                <a:lnTo>
                  <a:pt x="699" y="96"/>
                </a:lnTo>
                <a:lnTo>
                  <a:pt x="699" y="96"/>
                </a:lnTo>
                <a:lnTo>
                  <a:pt x="670" y="74"/>
                </a:lnTo>
                <a:lnTo>
                  <a:pt x="638" y="56"/>
                </a:lnTo>
                <a:lnTo>
                  <a:pt x="605" y="38"/>
                </a:lnTo>
                <a:lnTo>
                  <a:pt x="573" y="26"/>
                </a:lnTo>
                <a:lnTo>
                  <a:pt x="536" y="15"/>
                </a:lnTo>
                <a:lnTo>
                  <a:pt x="502" y="8"/>
                </a:lnTo>
                <a:lnTo>
                  <a:pt x="464" y="2"/>
                </a:lnTo>
                <a:lnTo>
                  <a:pt x="428" y="0"/>
                </a:lnTo>
                <a:lnTo>
                  <a:pt x="428" y="0"/>
                </a:lnTo>
                <a:lnTo>
                  <a:pt x="405" y="2"/>
                </a:lnTo>
                <a:lnTo>
                  <a:pt x="383" y="4"/>
                </a:lnTo>
                <a:lnTo>
                  <a:pt x="361" y="6"/>
                </a:lnTo>
                <a:lnTo>
                  <a:pt x="340" y="9"/>
                </a:lnTo>
                <a:lnTo>
                  <a:pt x="316" y="15"/>
                </a:lnTo>
                <a:lnTo>
                  <a:pt x="296" y="22"/>
                </a:lnTo>
                <a:lnTo>
                  <a:pt x="275" y="29"/>
                </a:lnTo>
                <a:lnTo>
                  <a:pt x="253" y="38"/>
                </a:lnTo>
                <a:lnTo>
                  <a:pt x="253" y="38"/>
                </a:lnTo>
                <a:lnTo>
                  <a:pt x="215" y="58"/>
                </a:lnTo>
                <a:lnTo>
                  <a:pt x="181" y="80"/>
                </a:lnTo>
                <a:lnTo>
                  <a:pt x="146" y="107"/>
                </a:lnTo>
                <a:lnTo>
                  <a:pt x="117" y="136"/>
                </a:lnTo>
                <a:lnTo>
                  <a:pt x="90" y="166"/>
                </a:lnTo>
                <a:lnTo>
                  <a:pt x="67" y="201"/>
                </a:lnTo>
                <a:lnTo>
                  <a:pt x="45" y="239"/>
                </a:lnTo>
                <a:lnTo>
                  <a:pt x="29" y="277"/>
                </a:lnTo>
                <a:lnTo>
                  <a:pt x="29" y="277"/>
                </a:lnTo>
                <a:lnTo>
                  <a:pt x="14" y="318"/>
                </a:lnTo>
                <a:lnTo>
                  <a:pt x="5" y="360"/>
                </a:lnTo>
                <a:lnTo>
                  <a:pt x="2" y="401"/>
                </a:lnTo>
                <a:lnTo>
                  <a:pt x="0" y="443"/>
                </a:lnTo>
                <a:lnTo>
                  <a:pt x="4" y="484"/>
                </a:lnTo>
                <a:lnTo>
                  <a:pt x="11" y="526"/>
                </a:lnTo>
                <a:lnTo>
                  <a:pt x="22" y="566"/>
                </a:lnTo>
                <a:lnTo>
                  <a:pt x="38" y="605"/>
                </a:lnTo>
                <a:lnTo>
                  <a:pt x="38" y="605"/>
                </a:lnTo>
                <a:lnTo>
                  <a:pt x="52" y="632"/>
                </a:lnTo>
                <a:lnTo>
                  <a:pt x="69" y="659"/>
                </a:lnTo>
                <a:lnTo>
                  <a:pt x="85" y="685"/>
                </a:lnTo>
                <a:lnTo>
                  <a:pt x="105" y="710"/>
                </a:lnTo>
                <a:lnTo>
                  <a:pt x="126" y="732"/>
                </a:lnTo>
                <a:lnTo>
                  <a:pt x="148" y="753"/>
                </a:lnTo>
                <a:lnTo>
                  <a:pt x="172" y="771"/>
                </a:lnTo>
                <a:lnTo>
                  <a:pt x="197" y="789"/>
                </a:lnTo>
                <a:lnTo>
                  <a:pt x="222" y="804"/>
                </a:lnTo>
                <a:lnTo>
                  <a:pt x="249" y="818"/>
                </a:lnTo>
                <a:lnTo>
                  <a:pt x="278" y="829"/>
                </a:lnTo>
                <a:lnTo>
                  <a:pt x="307" y="840"/>
                </a:lnTo>
                <a:lnTo>
                  <a:pt x="336" y="847"/>
                </a:lnTo>
                <a:lnTo>
                  <a:pt x="367" y="853"/>
                </a:lnTo>
                <a:lnTo>
                  <a:pt x="397" y="856"/>
                </a:lnTo>
                <a:lnTo>
                  <a:pt x="430" y="858"/>
                </a:lnTo>
                <a:lnTo>
                  <a:pt x="430" y="858"/>
                </a:lnTo>
                <a:lnTo>
                  <a:pt x="452" y="856"/>
                </a:lnTo>
                <a:lnTo>
                  <a:pt x="475" y="856"/>
                </a:lnTo>
                <a:lnTo>
                  <a:pt x="497" y="853"/>
                </a:lnTo>
                <a:lnTo>
                  <a:pt x="518" y="849"/>
                </a:lnTo>
                <a:lnTo>
                  <a:pt x="542" y="844"/>
                </a:lnTo>
                <a:lnTo>
                  <a:pt x="562" y="836"/>
                </a:lnTo>
                <a:lnTo>
                  <a:pt x="583" y="829"/>
                </a:lnTo>
                <a:lnTo>
                  <a:pt x="605" y="820"/>
                </a:lnTo>
                <a:lnTo>
                  <a:pt x="605" y="820"/>
                </a:lnTo>
                <a:lnTo>
                  <a:pt x="636" y="806"/>
                </a:lnTo>
                <a:lnTo>
                  <a:pt x="665" y="788"/>
                </a:lnTo>
                <a:lnTo>
                  <a:pt x="692" y="768"/>
                </a:lnTo>
                <a:lnTo>
                  <a:pt x="717" y="746"/>
                </a:lnTo>
                <a:lnTo>
                  <a:pt x="717" y="746"/>
                </a:lnTo>
                <a:lnTo>
                  <a:pt x="724" y="737"/>
                </a:lnTo>
                <a:lnTo>
                  <a:pt x="726" y="728"/>
                </a:lnTo>
                <a:lnTo>
                  <a:pt x="726" y="728"/>
                </a:lnTo>
                <a:lnTo>
                  <a:pt x="724" y="717"/>
                </a:lnTo>
                <a:lnTo>
                  <a:pt x="719" y="710"/>
                </a:lnTo>
                <a:lnTo>
                  <a:pt x="670" y="656"/>
                </a:lnTo>
                <a:lnTo>
                  <a:pt x="670" y="656"/>
                </a:lnTo>
                <a:lnTo>
                  <a:pt x="661" y="649"/>
                </a:lnTo>
                <a:lnTo>
                  <a:pt x="652" y="647"/>
                </a:lnTo>
                <a:lnTo>
                  <a:pt x="652" y="647"/>
                </a:lnTo>
                <a:lnTo>
                  <a:pt x="641" y="649"/>
                </a:lnTo>
                <a:lnTo>
                  <a:pt x="634" y="654"/>
                </a:lnTo>
                <a:lnTo>
                  <a:pt x="634" y="654"/>
                </a:lnTo>
                <a:lnTo>
                  <a:pt x="614" y="668"/>
                </a:lnTo>
                <a:lnTo>
                  <a:pt x="596" y="683"/>
                </a:lnTo>
                <a:lnTo>
                  <a:pt x="574" y="696"/>
                </a:lnTo>
                <a:lnTo>
                  <a:pt x="554" y="706"/>
                </a:lnTo>
                <a:lnTo>
                  <a:pt x="554" y="706"/>
                </a:lnTo>
                <a:lnTo>
                  <a:pt x="524" y="717"/>
                </a:lnTo>
                <a:lnTo>
                  <a:pt x="493" y="726"/>
                </a:lnTo>
                <a:lnTo>
                  <a:pt x="462" y="730"/>
                </a:lnTo>
                <a:lnTo>
                  <a:pt x="430" y="732"/>
                </a:lnTo>
                <a:lnTo>
                  <a:pt x="430" y="732"/>
                </a:lnTo>
                <a:lnTo>
                  <a:pt x="408" y="732"/>
                </a:lnTo>
                <a:lnTo>
                  <a:pt x="385" y="730"/>
                </a:lnTo>
                <a:lnTo>
                  <a:pt x="365" y="724"/>
                </a:lnTo>
                <a:lnTo>
                  <a:pt x="343" y="719"/>
                </a:lnTo>
                <a:lnTo>
                  <a:pt x="323" y="712"/>
                </a:lnTo>
                <a:lnTo>
                  <a:pt x="302" y="705"/>
                </a:lnTo>
                <a:lnTo>
                  <a:pt x="284" y="694"/>
                </a:lnTo>
                <a:lnTo>
                  <a:pt x="266" y="683"/>
                </a:lnTo>
                <a:lnTo>
                  <a:pt x="247" y="672"/>
                </a:lnTo>
                <a:lnTo>
                  <a:pt x="231" y="658"/>
                </a:lnTo>
                <a:lnTo>
                  <a:pt x="215" y="643"/>
                </a:lnTo>
                <a:lnTo>
                  <a:pt x="200" y="627"/>
                </a:lnTo>
                <a:lnTo>
                  <a:pt x="186" y="611"/>
                </a:lnTo>
                <a:lnTo>
                  <a:pt x="173" y="593"/>
                </a:lnTo>
                <a:lnTo>
                  <a:pt x="163" y="573"/>
                </a:lnTo>
                <a:lnTo>
                  <a:pt x="152" y="553"/>
                </a:lnTo>
                <a:lnTo>
                  <a:pt x="152" y="553"/>
                </a:lnTo>
                <a:lnTo>
                  <a:pt x="141" y="526"/>
                </a:lnTo>
                <a:lnTo>
                  <a:pt x="134" y="497"/>
                </a:lnTo>
                <a:lnTo>
                  <a:pt x="128" y="468"/>
                </a:lnTo>
                <a:lnTo>
                  <a:pt x="126" y="439"/>
                </a:lnTo>
                <a:lnTo>
                  <a:pt x="126" y="408"/>
                </a:lnTo>
                <a:lnTo>
                  <a:pt x="130" y="380"/>
                </a:lnTo>
                <a:lnTo>
                  <a:pt x="135" y="351"/>
                </a:lnTo>
                <a:lnTo>
                  <a:pt x="146" y="322"/>
                </a:lnTo>
                <a:lnTo>
                  <a:pt x="146" y="322"/>
                </a:lnTo>
                <a:lnTo>
                  <a:pt x="157" y="295"/>
                </a:lnTo>
                <a:lnTo>
                  <a:pt x="172" y="268"/>
                </a:lnTo>
                <a:lnTo>
                  <a:pt x="190" y="244"/>
                </a:lnTo>
                <a:lnTo>
                  <a:pt x="208" y="221"/>
                </a:lnTo>
                <a:lnTo>
                  <a:pt x="229" y="201"/>
                </a:lnTo>
                <a:lnTo>
                  <a:pt x="253" y="183"/>
                </a:lnTo>
                <a:lnTo>
                  <a:pt x="278" y="166"/>
                </a:lnTo>
                <a:lnTo>
                  <a:pt x="305" y="152"/>
                </a:lnTo>
                <a:lnTo>
                  <a:pt x="305" y="152"/>
                </a:lnTo>
                <a:lnTo>
                  <a:pt x="336" y="141"/>
                </a:lnTo>
                <a:lnTo>
                  <a:pt x="368" y="132"/>
                </a:lnTo>
                <a:lnTo>
                  <a:pt x="403" y="129"/>
                </a:lnTo>
                <a:lnTo>
                  <a:pt x="435" y="127"/>
                </a:lnTo>
                <a:lnTo>
                  <a:pt x="470" y="130"/>
                </a:lnTo>
                <a:lnTo>
                  <a:pt x="502" y="136"/>
                </a:lnTo>
                <a:lnTo>
                  <a:pt x="535" y="147"/>
                </a:lnTo>
                <a:lnTo>
                  <a:pt x="565" y="159"/>
                </a:lnTo>
                <a:lnTo>
                  <a:pt x="453" y="219"/>
                </a:lnTo>
                <a:lnTo>
                  <a:pt x="453" y="219"/>
                </a:lnTo>
                <a:lnTo>
                  <a:pt x="448" y="222"/>
                </a:lnTo>
                <a:lnTo>
                  <a:pt x="443" y="228"/>
                </a:lnTo>
                <a:lnTo>
                  <a:pt x="441" y="235"/>
                </a:lnTo>
                <a:lnTo>
                  <a:pt x="439" y="242"/>
                </a:lnTo>
                <a:lnTo>
                  <a:pt x="439" y="242"/>
                </a:lnTo>
                <a:lnTo>
                  <a:pt x="441" y="250"/>
                </a:lnTo>
                <a:lnTo>
                  <a:pt x="443" y="255"/>
                </a:lnTo>
                <a:lnTo>
                  <a:pt x="448" y="260"/>
                </a:lnTo>
                <a:lnTo>
                  <a:pt x="453" y="264"/>
                </a:lnTo>
                <a:lnTo>
                  <a:pt x="787" y="452"/>
                </a:lnTo>
                <a:lnTo>
                  <a:pt x="787" y="452"/>
                </a:lnTo>
                <a:lnTo>
                  <a:pt x="793" y="454"/>
                </a:lnTo>
                <a:lnTo>
                  <a:pt x="798" y="455"/>
                </a:lnTo>
                <a:lnTo>
                  <a:pt x="806" y="455"/>
                </a:lnTo>
                <a:lnTo>
                  <a:pt x="811" y="452"/>
                </a:lnTo>
                <a:lnTo>
                  <a:pt x="811" y="452"/>
                </a:lnTo>
                <a:lnTo>
                  <a:pt x="816" y="448"/>
                </a:lnTo>
                <a:lnTo>
                  <a:pt x="822" y="445"/>
                </a:lnTo>
                <a:lnTo>
                  <a:pt x="824" y="437"/>
                </a:lnTo>
                <a:lnTo>
                  <a:pt x="825" y="432"/>
                </a:lnTo>
                <a:lnTo>
                  <a:pt x="863" y="49"/>
                </a:lnTo>
                <a:lnTo>
                  <a:pt x="863" y="49"/>
                </a:lnTo>
                <a:lnTo>
                  <a:pt x="863" y="42"/>
                </a:lnTo>
                <a:lnTo>
                  <a:pt x="860" y="35"/>
                </a:lnTo>
                <a:lnTo>
                  <a:pt x="856" y="29"/>
                </a:lnTo>
                <a:lnTo>
                  <a:pt x="851" y="24"/>
                </a:lnTo>
                <a:lnTo>
                  <a:pt x="851" y="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 dirty="0">
              <a:solidFill>
                <a:prstClr val="white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A3B3B81-0034-4B0B-981A-A52A52CC911B}"/>
              </a:ext>
            </a:extLst>
          </p:cNvPr>
          <p:cNvGrpSpPr>
            <a:grpSpLocks noChangeAspect="1"/>
          </p:cNvGrpSpPr>
          <p:nvPr/>
        </p:nvGrpSpPr>
        <p:grpSpPr>
          <a:xfrm>
            <a:off x="3202706" y="2532364"/>
            <a:ext cx="581951" cy="474239"/>
            <a:chOff x="1119188" y="5507038"/>
            <a:chExt cx="1192213" cy="971550"/>
          </a:xfrm>
          <a:solidFill>
            <a:schemeClr val="accent3"/>
          </a:solidFill>
        </p:grpSpPr>
        <p:sp>
          <p:nvSpPr>
            <p:cNvPr id="21" name="Freeform 49">
              <a:extLst>
                <a:ext uri="{FF2B5EF4-FFF2-40B4-BE49-F238E27FC236}">
                  <a16:creationId xmlns:a16="http://schemas.microsoft.com/office/drawing/2014/main" id="{93A73907-F37B-4EDC-88B5-027AE04A39D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19188" y="5507038"/>
              <a:ext cx="1192213" cy="971550"/>
            </a:xfrm>
            <a:custGeom>
              <a:avLst/>
              <a:gdLst>
                <a:gd name="T0" fmla="*/ 720 w 751"/>
                <a:gd name="T1" fmla="*/ 14 h 612"/>
                <a:gd name="T2" fmla="*/ 555 w 751"/>
                <a:gd name="T3" fmla="*/ 0 h 612"/>
                <a:gd name="T4" fmla="*/ 453 w 751"/>
                <a:gd name="T5" fmla="*/ 26 h 612"/>
                <a:gd name="T6" fmla="*/ 381 w 751"/>
                <a:gd name="T7" fmla="*/ 77 h 612"/>
                <a:gd name="T8" fmla="*/ 325 w 751"/>
                <a:gd name="T9" fmla="*/ 38 h 612"/>
                <a:gd name="T10" fmla="*/ 253 w 751"/>
                <a:gd name="T11" fmla="*/ 47 h 612"/>
                <a:gd name="T12" fmla="*/ 235 w 751"/>
                <a:gd name="T13" fmla="*/ 133 h 612"/>
                <a:gd name="T14" fmla="*/ 168 w 751"/>
                <a:gd name="T15" fmla="*/ 130 h 612"/>
                <a:gd name="T16" fmla="*/ 137 w 751"/>
                <a:gd name="T17" fmla="*/ 168 h 612"/>
                <a:gd name="T18" fmla="*/ 131 w 751"/>
                <a:gd name="T19" fmla="*/ 230 h 612"/>
                <a:gd name="T20" fmla="*/ 86 w 751"/>
                <a:gd name="T21" fmla="*/ 258 h 612"/>
                <a:gd name="T22" fmla="*/ 81 w 751"/>
                <a:gd name="T23" fmla="*/ 317 h 612"/>
                <a:gd name="T24" fmla="*/ 165 w 751"/>
                <a:gd name="T25" fmla="*/ 384 h 612"/>
                <a:gd name="T26" fmla="*/ 119 w 751"/>
                <a:gd name="T27" fmla="*/ 418 h 612"/>
                <a:gd name="T28" fmla="*/ 26 w 751"/>
                <a:gd name="T29" fmla="*/ 402 h 612"/>
                <a:gd name="T30" fmla="*/ 0 w 751"/>
                <a:gd name="T31" fmla="*/ 426 h 612"/>
                <a:gd name="T32" fmla="*/ 45 w 751"/>
                <a:gd name="T33" fmla="*/ 500 h 612"/>
                <a:gd name="T34" fmla="*/ 151 w 751"/>
                <a:gd name="T35" fmla="*/ 579 h 612"/>
                <a:gd name="T36" fmla="*/ 286 w 751"/>
                <a:gd name="T37" fmla="*/ 612 h 612"/>
                <a:gd name="T38" fmla="*/ 439 w 751"/>
                <a:gd name="T39" fmla="*/ 597 h 612"/>
                <a:gd name="T40" fmla="*/ 558 w 751"/>
                <a:gd name="T41" fmla="*/ 532 h 612"/>
                <a:gd name="T42" fmla="*/ 639 w 751"/>
                <a:gd name="T43" fmla="*/ 395 h 612"/>
                <a:gd name="T44" fmla="*/ 655 w 751"/>
                <a:gd name="T45" fmla="*/ 265 h 612"/>
                <a:gd name="T46" fmla="*/ 695 w 751"/>
                <a:gd name="T47" fmla="*/ 186 h 612"/>
                <a:gd name="T48" fmla="*/ 746 w 751"/>
                <a:gd name="T49" fmla="*/ 56 h 612"/>
                <a:gd name="T50" fmla="*/ 748 w 751"/>
                <a:gd name="T51" fmla="*/ 26 h 612"/>
                <a:gd name="T52" fmla="*/ 641 w 751"/>
                <a:gd name="T53" fmla="*/ 126 h 612"/>
                <a:gd name="T54" fmla="*/ 642 w 751"/>
                <a:gd name="T55" fmla="*/ 179 h 612"/>
                <a:gd name="T56" fmla="*/ 609 w 751"/>
                <a:gd name="T57" fmla="*/ 233 h 612"/>
                <a:gd name="T58" fmla="*/ 600 w 751"/>
                <a:gd name="T59" fmla="*/ 258 h 612"/>
                <a:gd name="T60" fmla="*/ 584 w 751"/>
                <a:gd name="T61" fmla="*/ 391 h 612"/>
                <a:gd name="T62" fmla="*/ 509 w 751"/>
                <a:gd name="T63" fmla="*/ 504 h 612"/>
                <a:gd name="T64" fmla="*/ 397 w 751"/>
                <a:gd name="T65" fmla="*/ 551 h 612"/>
                <a:gd name="T66" fmla="*/ 246 w 751"/>
                <a:gd name="T67" fmla="*/ 554 h 612"/>
                <a:gd name="T68" fmla="*/ 89 w 751"/>
                <a:gd name="T69" fmla="*/ 470 h 612"/>
                <a:gd name="T70" fmla="*/ 214 w 751"/>
                <a:gd name="T71" fmla="*/ 451 h 612"/>
                <a:gd name="T72" fmla="*/ 295 w 751"/>
                <a:gd name="T73" fmla="*/ 396 h 612"/>
                <a:gd name="T74" fmla="*/ 282 w 751"/>
                <a:gd name="T75" fmla="*/ 363 h 612"/>
                <a:gd name="T76" fmla="*/ 193 w 751"/>
                <a:gd name="T77" fmla="*/ 339 h 612"/>
                <a:gd name="T78" fmla="*/ 128 w 751"/>
                <a:gd name="T79" fmla="*/ 296 h 612"/>
                <a:gd name="T80" fmla="*/ 147 w 751"/>
                <a:gd name="T81" fmla="*/ 282 h 612"/>
                <a:gd name="T82" fmla="*/ 195 w 751"/>
                <a:gd name="T83" fmla="*/ 298 h 612"/>
                <a:gd name="T84" fmla="*/ 235 w 751"/>
                <a:gd name="T85" fmla="*/ 293 h 612"/>
                <a:gd name="T86" fmla="*/ 226 w 751"/>
                <a:gd name="T87" fmla="*/ 253 h 612"/>
                <a:gd name="T88" fmla="*/ 196 w 751"/>
                <a:gd name="T89" fmla="*/ 175 h 612"/>
                <a:gd name="T90" fmla="*/ 240 w 751"/>
                <a:gd name="T91" fmla="*/ 202 h 612"/>
                <a:gd name="T92" fmla="*/ 293 w 751"/>
                <a:gd name="T93" fmla="*/ 246 h 612"/>
                <a:gd name="T94" fmla="*/ 314 w 751"/>
                <a:gd name="T95" fmla="*/ 209 h 612"/>
                <a:gd name="T96" fmla="*/ 286 w 751"/>
                <a:gd name="T97" fmla="*/ 110 h 612"/>
                <a:gd name="T98" fmla="*/ 293 w 751"/>
                <a:gd name="T99" fmla="*/ 86 h 612"/>
                <a:gd name="T100" fmla="*/ 330 w 751"/>
                <a:gd name="T101" fmla="*/ 100 h 612"/>
                <a:gd name="T102" fmla="*/ 388 w 751"/>
                <a:gd name="T103" fmla="*/ 189 h 612"/>
                <a:gd name="T104" fmla="*/ 419 w 751"/>
                <a:gd name="T105" fmla="*/ 205 h 612"/>
                <a:gd name="T106" fmla="*/ 437 w 751"/>
                <a:gd name="T107" fmla="*/ 156 h 612"/>
                <a:gd name="T108" fmla="*/ 467 w 751"/>
                <a:gd name="T109" fmla="*/ 82 h 612"/>
                <a:gd name="T110" fmla="*/ 541 w 751"/>
                <a:gd name="T111" fmla="*/ 52 h 612"/>
                <a:gd name="T112" fmla="*/ 616 w 751"/>
                <a:gd name="T113" fmla="*/ 84 h 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1" h="612">
                  <a:moveTo>
                    <a:pt x="748" y="26"/>
                  </a:moveTo>
                  <a:lnTo>
                    <a:pt x="748" y="26"/>
                  </a:lnTo>
                  <a:lnTo>
                    <a:pt x="742" y="19"/>
                  </a:lnTo>
                  <a:lnTo>
                    <a:pt x="735" y="16"/>
                  </a:lnTo>
                  <a:lnTo>
                    <a:pt x="727" y="14"/>
                  </a:lnTo>
                  <a:lnTo>
                    <a:pt x="720" y="14"/>
                  </a:lnTo>
                  <a:lnTo>
                    <a:pt x="637" y="31"/>
                  </a:lnTo>
                  <a:lnTo>
                    <a:pt x="637" y="31"/>
                  </a:lnTo>
                  <a:lnTo>
                    <a:pt x="614" y="17"/>
                  </a:lnTo>
                  <a:lnTo>
                    <a:pt x="591" y="9"/>
                  </a:lnTo>
                  <a:lnTo>
                    <a:pt x="567" y="2"/>
                  </a:lnTo>
                  <a:lnTo>
                    <a:pt x="555" y="0"/>
                  </a:lnTo>
                  <a:lnTo>
                    <a:pt x="541" y="0"/>
                  </a:lnTo>
                  <a:lnTo>
                    <a:pt x="541" y="0"/>
                  </a:lnTo>
                  <a:lnTo>
                    <a:pt x="518" y="2"/>
                  </a:lnTo>
                  <a:lnTo>
                    <a:pt x="495" y="7"/>
                  </a:lnTo>
                  <a:lnTo>
                    <a:pt x="474" y="16"/>
                  </a:lnTo>
                  <a:lnTo>
                    <a:pt x="453" y="26"/>
                  </a:lnTo>
                  <a:lnTo>
                    <a:pt x="435" y="40"/>
                  </a:lnTo>
                  <a:lnTo>
                    <a:pt x="419" y="58"/>
                  </a:lnTo>
                  <a:lnTo>
                    <a:pt x="407" y="75"/>
                  </a:lnTo>
                  <a:lnTo>
                    <a:pt x="397" y="96"/>
                  </a:lnTo>
                  <a:lnTo>
                    <a:pt x="397" y="96"/>
                  </a:lnTo>
                  <a:lnTo>
                    <a:pt x="381" y="77"/>
                  </a:lnTo>
                  <a:lnTo>
                    <a:pt x="365" y="61"/>
                  </a:lnTo>
                  <a:lnTo>
                    <a:pt x="354" y="54"/>
                  </a:lnTo>
                  <a:lnTo>
                    <a:pt x="346" y="47"/>
                  </a:lnTo>
                  <a:lnTo>
                    <a:pt x="335" y="42"/>
                  </a:lnTo>
                  <a:lnTo>
                    <a:pt x="325" y="38"/>
                  </a:lnTo>
                  <a:lnTo>
                    <a:pt x="325" y="38"/>
                  </a:lnTo>
                  <a:lnTo>
                    <a:pt x="309" y="35"/>
                  </a:lnTo>
                  <a:lnTo>
                    <a:pt x="293" y="33"/>
                  </a:lnTo>
                  <a:lnTo>
                    <a:pt x="293" y="33"/>
                  </a:lnTo>
                  <a:lnTo>
                    <a:pt x="277" y="35"/>
                  </a:lnTo>
                  <a:lnTo>
                    <a:pt x="265" y="40"/>
                  </a:lnTo>
                  <a:lnTo>
                    <a:pt x="253" y="47"/>
                  </a:lnTo>
                  <a:lnTo>
                    <a:pt x="244" y="58"/>
                  </a:lnTo>
                  <a:lnTo>
                    <a:pt x="244" y="58"/>
                  </a:lnTo>
                  <a:lnTo>
                    <a:pt x="237" y="74"/>
                  </a:lnTo>
                  <a:lnTo>
                    <a:pt x="233" y="89"/>
                  </a:lnTo>
                  <a:lnTo>
                    <a:pt x="232" y="110"/>
                  </a:lnTo>
                  <a:lnTo>
                    <a:pt x="235" y="133"/>
                  </a:lnTo>
                  <a:lnTo>
                    <a:pt x="235" y="133"/>
                  </a:lnTo>
                  <a:lnTo>
                    <a:pt x="217" y="126"/>
                  </a:lnTo>
                  <a:lnTo>
                    <a:pt x="200" y="123"/>
                  </a:lnTo>
                  <a:lnTo>
                    <a:pt x="184" y="124"/>
                  </a:lnTo>
                  <a:lnTo>
                    <a:pt x="168" y="130"/>
                  </a:lnTo>
                  <a:lnTo>
                    <a:pt x="168" y="130"/>
                  </a:lnTo>
                  <a:lnTo>
                    <a:pt x="158" y="135"/>
                  </a:lnTo>
                  <a:lnTo>
                    <a:pt x="149" y="142"/>
                  </a:lnTo>
                  <a:lnTo>
                    <a:pt x="144" y="151"/>
                  </a:lnTo>
                  <a:lnTo>
                    <a:pt x="138" y="161"/>
                  </a:lnTo>
                  <a:lnTo>
                    <a:pt x="138" y="161"/>
                  </a:lnTo>
                  <a:lnTo>
                    <a:pt x="137" y="168"/>
                  </a:lnTo>
                  <a:lnTo>
                    <a:pt x="137" y="177"/>
                  </a:lnTo>
                  <a:lnTo>
                    <a:pt x="138" y="193"/>
                  </a:lnTo>
                  <a:lnTo>
                    <a:pt x="144" y="210"/>
                  </a:lnTo>
                  <a:lnTo>
                    <a:pt x="151" y="230"/>
                  </a:lnTo>
                  <a:lnTo>
                    <a:pt x="151" y="230"/>
                  </a:lnTo>
                  <a:lnTo>
                    <a:pt x="131" y="230"/>
                  </a:lnTo>
                  <a:lnTo>
                    <a:pt x="123" y="233"/>
                  </a:lnTo>
                  <a:lnTo>
                    <a:pt x="114" y="235"/>
                  </a:lnTo>
                  <a:lnTo>
                    <a:pt x="105" y="240"/>
                  </a:lnTo>
                  <a:lnTo>
                    <a:pt x="98" y="246"/>
                  </a:lnTo>
                  <a:lnTo>
                    <a:pt x="91" y="251"/>
                  </a:lnTo>
                  <a:lnTo>
                    <a:pt x="86" y="258"/>
                  </a:lnTo>
                  <a:lnTo>
                    <a:pt x="86" y="258"/>
                  </a:lnTo>
                  <a:lnTo>
                    <a:pt x="79" y="272"/>
                  </a:lnTo>
                  <a:lnTo>
                    <a:pt x="75" y="288"/>
                  </a:lnTo>
                  <a:lnTo>
                    <a:pt x="75" y="302"/>
                  </a:lnTo>
                  <a:lnTo>
                    <a:pt x="81" y="317"/>
                  </a:lnTo>
                  <a:lnTo>
                    <a:pt x="81" y="317"/>
                  </a:lnTo>
                  <a:lnTo>
                    <a:pt x="88" y="332"/>
                  </a:lnTo>
                  <a:lnTo>
                    <a:pt x="100" y="346"/>
                  </a:lnTo>
                  <a:lnTo>
                    <a:pt x="114" y="356"/>
                  </a:lnTo>
                  <a:lnTo>
                    <a:pt x="130" y="367"/>
                  </a:lnTo>
                  <a:lnTo>
                    <a:pt x="147" y="377"/>
                  </a:lnTo>
                  <a:lnTo>
                    <a:pt x="165" y="384"/>
                  </a:lnTo>
                  <a:lnTo>
                    <a:pt x="202" y="398"/>
                  </a:lnTo>
                  <a:lnTo>
                    <a:pt x="202" y="398"/>
                  </a:lnTo>
                  <a:lnTo>
                    <a:pt x="181" y="405"/>
                  </a:lnTo>
                  <a:lnTo>
                    <a:pt x="161" y="412"/>
                  </a:lnTo>
                  <a:lnTo>
                    <a:pt x="140" y="416"/>
                  </a:lnTo>
                  <a:lnTo>
                    <a:pt x="119" y="418"/>
                  </a:lnTo>
                  <a:lnTo>
                    <a:pt x="98" y="418"/>
                  </a:lnTo>
                  <a:lnTo>
                    <a:pt x="77" y="416"/>
                  </a:lnTo>
                  <a:lnTo>
                    <a:pt x="56" y="411"/>
                  </a:lnTo>
                  <a:lnTo>
                    <a:pt x="35" y="404"/>
                  </a:lnTo>
                  <a:lnTo>
                    <a:pt x="35" y="404"/>
                  </a:lnTo>
                  <a:lnTo>
                    <a:pt x="26" y="402"/>
                  </a:lnTo>
                  <a:lnTo>
                    <a:pt x="19" y="404"/>
                  </a:lnTo>
                  <a:lnTo>
                    <a:pt x="12" y="407"/>
                  </a:lnTo>
                  <a:lnTo>
                    <a:pt x="5" y="412"/>
                  </a:lnTo>
                  <a:lnTo>
                    <a:pt x="5" y="412"/>
                  </a:lnTo>
                  <a:lnTo>
                    <a:pt x="2" y="419"/>
                  </a:lnTo>
                  <a:lnTo>
                    <a:pt x="0" y="426"/>
                  </a:lnTo>
                  <a:lnTo>
                    <a:pt x="0" y="435"/>
                  </a:lnTo>
                  <a:lnTo>
                    <a:pt x="3" y="442"/>
                  </a:lnTo>
                  <a:lnTo>
                    <a:pt x="3" y="442"/>
                  </a:lnTo>
                  <a:lnTo>
                    <a:pt x="16" y="463"/>
                  </a:lnTo>
                  <a:lnTo>
                    <a:pt x="30" y="481"/>
                  </a:lnTo>
                  <a:lnTo>
                    <a:pt x="45" y="500"/>
                  </a:lnTo>
                  <a:lnTo>
                    <a:pt x="59" y="516"/>
                  </a:lnTo>
                  <a:lnTo>
                    <a:pt x="77" y="532"/>
                  </a:lnTo>
                  <a:lnTo>
                    <a:pt x="95" y="546"/>
                  </a:lnTo>
                  <a:lnTo>
                    <a:pt x="112" y="558"/>
                  </a:lnTo>
                  <a:lnTo>
                    <a:pt x="131" y="568"/>
                  </a:lnTo>
                  <a:lnTo>
                    <a:pt x="151" y="579"/>
                  </a:lnTo>
                  <a:lnTo>
                    <a:pt x="172" y="588"/>
                  </a:lnTo>
                  <a:lnTo>
                    <a:pt x="193" y="595"/>
                  </a:lnTo>
                  <a:lnTo>
                    <a:pt x="216" y="602"/>
                  </a:lnTo>
                  <a:lnTo>
                    <a:pt x="239" y="607"/>
                  </a:lnTo>
                  <a:lnTo>
                    <a:pt x="261" y="609"/>
                  </a:lnTo>
                  <a:lnTo>
                    <a:pt x="286" y="612"/>
                  </a:lnTo>
                  <a:lnTo>
                    <a:pt x="312" y="612"/>
                  </a:lnTo>
                  <a:lnTo>
                    <a:pt x="312" y="612"/>
                  </a:lnTo>
                  <a:lnTo>
                    <a:pt x="342" y="611"/>
                  </a:lnTo>
                  <a:lnTo>
                    <a:pt x="374" y="609"/>
                  </a:lnTo>
                  <a:lnTo>
                    <a:pt x="405" y="604"/>
                  </a:lnTo>
                  <a:lnTo>
                    <a:pt x="439" y="597"/>
                  </a:lnTo>
                  <a:lnTo>
                    <a:pt x="439" y="597"/>
                  </a:lnTo>
                  <a:lnTo>
                    <a:pt x="467" y="588"/>
                  </a:lnTo>
                  <a:lnTo>
                    <a:pt x="491" y="577"/>
                  </a:lnTo>
                  <a:lnTo>
                    <a:pt x="516" y="565"/>
                  </a:lnTo>
                  <a:lnTo>
                    <a:pt x="537" y="549"/>
                  </a:lnTo>
                  <a:lnTo>
                    <a:pt x="558" y="532"/>
                  </a:lnTo>
                  <a:lnTo>
                    <a:pt x="576" y="512"/>
                  </a:lnTo>
                  <a:lnTo>
                    <a:pt x="593" y="491"/>
                  </a:lnTo>
                  <a:lnTo>
                    <a:pt x="607" y="468"/>
                  </a:lnTo>
                  <a:lnTo>
                    <a:pt x="620" y="446"/>
                  </a:lnTo>
                  <a:lnTo>
                    <a:pt x="630" y="421"/>
                  </a:lnTo>
                  <a:lnTo>
                    <a:pt x="639" y="395"/>
                  </a:lnTo>
                  <a:lnTo>
                    <a:pt x="646" y="370"/>
                  </a:lnTo>
                  <a:lnTo>
                    <a:pt x="651" y="344"/>
                  </a:lnTo>
                  <a:lnTo>
                    <a:pt x="655" y="317"/>
                  </a:lnTo>
                  <a:lnTo>
                    <a:pt x="656" y="289"/>
                  </a:lnTo>
                  <a:lnTo>
                    <a:pt x="655" y="265"/>
                  </a:lnTo>
                  <a:lnTo>
                    <a:pt x="655" y="265"/>
                  </a:lnTo>
                  <a:lnTo>
                    <a:pt x="665" y="253"/>
                  </a:lnTo>
                  <a:lnTo>
                    <a:pt x="672" y="240"/>
                  </a:lnTo>
                  <a:lnTo>
                    <a:pt x="681" y="228"/>
                  </a:lnTo>
                  <a:lnTo>
                    <a:pt x="686" y="214"/>
                  </a:lnTo>
                  <a:lnTo>
                    <a:pt x="691" y="200"/>
                  </a:lnTo>
                  <a:lnTo>
                    <a:pt x="695" y="186"/>
                  </a:lnTo>
                  <a:lnTo>
                    <a:pt x="697" y="172"/>
                  </a:lnTo>
                  <a:lnTo>
                    <a:pt x="699" y="156"/>
                  </a:lnTo>
                  <a:lnTo>
                    <a:pt x="699" y="156"/>
                  </a:lnTo>
                  <a:lnTo>
                    <a:pt x="697" y="140"/>
                  </a:lnTo>
                  <a:lnTo>
                    <a:pt x="695" y="126"/>
                  </a:lnTo>
                  <a:lnTo>
                    <a:pt x="746" y="56"/>
                  </a:lnTo>
                  <a:lnTo>
                    <a:pt x="746" y="56"/>
                  </a:lnTo>
                  <a:lnTo>
                    <a:pt x="749" y="49"/>
                  </a:lnTo>
                  <a:lnTo>
                    <a:pt x="751" y="42"/>
                  </a:lnTo>
                  <a:lnTo>
                    <a:pt x="749" y="33"/>
                  </a:lnTo>
                  <a:lnTo>
                    <a:pt x="748" y="26"/>
                  </a:lnTo>
                  <a:lnTo>
                    <a:pt x="748" y="26"/>
                  </a:lnTo>
                  <a:close/>
                  <a:moveTo>
                    <a:pt x="644" y="103"/>
                  </a:moveTo>
                  <a:lnTo>
                    <a:pt x="644" y="103"/>
                  </a:lnTo>
                  <a:lnTo>
                    <a:pt x="642" y="109"/>
                  </a:lnTo>
                  <a:lnTo>
                    <a:pt x="641" y="116"/>
                  </a:lnTo>
                  <a:lnTo>
                    <a:pt x="639" y="121"/>
                  </a:lnTo>
                  <a:lnTo>
                    <a:pt x="641" y="126"/>
                  </a:lnTo>
                  <a:lnTo>
                    <a:pt x="641" y="126"/>
                  </a:lnTo>
                  <a:lnTo>
                    <a:pt x="644" y="142"/>
                  </a:lnTo>
                  <a:lnTo>
                    <a:pt x="644" y="156"/>
                  </a:lnTo>
                  <a:lnTo>
                    <a:pt x="644" y="156"/>
                  </a:lnTo>
                  <a:lnTo>
                    <a:pt x="644" y="167"/>
                  </a:lnTo>
                  <a:lnTo>
                    <a:pt x="642" y="179"/>
                  </a:lnTo>
                  <a:lnTo>
                    <a:pt x="639" y="189"/>
                  </a:lnTo>
                  <a:lnTo>
                    <a:pt x="635" y="198"/>
                  </a:lnTo>
                  <a:lnTo>
                    <a:pt x="630" y="209"/>
                  </a:lnTo>
                  <a:lnTo>
                    <a:pt x="625" y="217"/>
                  </a:lnTo>
                  <a:lnTo>
                    <a:pt x="618" y="226"/>
                  </a:lnTo>
                  <a:lnTo>
                    <a:pt x="609" y="233"/>
                  </a:lnTo>
                  <a:lnTo>
                    <a:pt x="609" y="233"/>
                  </a:lnTo>
                  <a:lnTo>
                    <a:pt x="605" y="239"/>
                  </a:lnTo>
                  <a:lnTo>
                    <a:pt x="602" y="244"/>
                  </a:lnTo>
                  <a:lnTo>
                    <a:pt x="600" y="251"/>
                  </a:lnTo>
                  <a:lnTo>
                    <a:pt x="600" y="258"/>
                  </a:lnTo>
                  <a:lnTo>
                    <a:pt x="600" y="258"/>
                  </a:lnTo>
                  <a:lnTo>
                    <a:pt x="602" y="279"/>
                  </a:lnTo>
                  <a:lnTo>
                    <a:pt x="602" y="302"/>
                  </a:lnTo>
                  <a:lnTo>
                    <a:pt x="600" y="325"/>
                  </a:lnTo>
                  <a:lnTo>
                    <a:pt x="597" y="347"/>
                  </a:lnTo>
                  <a:lnTo>
                    <a:pt x="591" y="368"/>
                  </a:lnTo>
                  <a:lnTo>
                    <a:pt x="584" y="391"/>
                  </a:lnTo>
                  <a:lnTo>
                    <a:pt x="576" y="412"/>
                  </a:lnTo>
                  <a:lnTo>
                    <a:pt x="565" y="433"/>
                  </a:lnTo>
                  <a:lnTo>
                    <a:pt x="555" y="453"/>
                  </a:lnTo>
                  <a:lnTo>
                    <a:pt x="541" y="472"/>
                  </a:lnTo>
                  <a:lnTo>
                    <a:pt x="525" y="490"/>
                  </a:lnTo>
                  <a:lnTo>
                    <a:pt x="509" y="504"/>
                  </a:lnTo>
                  <a:lnTo>
                    <a:pt x="491" y="518"/>
                  </a:lnTo>
                  <a:lnTo>
                    <a:pt x="470" y="530"/>
                  </a:lnTo>
                  <a:lnTo>
                    <a:pt x="449" y="539"/>
                  </a:lnTo>
                  <a:lnTo>
                    <a:pt x="426" y="546"/>
                  </a:lnTo>
                  <a:lnTo>
                    <a:pt x="426" y="546"/>
                  </a:lnTo>
                  <a:lnTo>
                    <a:pt x="397" y="551"/>
                  </a:lnTo>
                  <a:lnTo>
                    <a:pt x="368" y="556"/>
                  </a:lnTo>
                  <a:lnTo>
                    <a:pt x="339" y="558"/>
                  </a:lnTo>
                  <a:lnTo>
                    <a:pt x="312" y="560"/>
                  </a:lnTo>
                  <a:lnTo>
                    <a:pt x="312" y="560"/>
                  </a:lnTo>
                  <a:lnTo>
                    <a:pt x="277" y="558"/>
                  </a:lnTo>
                  <a:lnTo>
                    <a:pt x="246" y="554"/>
                  </a:lnTo>
                  <a:lnTo>
                    <a:pt x="216" y="547"/>
                  </a:lnTo>
                  <a:lnTo>
                    <a:pt x="188" y="537"/>
                  </a:lnTo>
                  <a:lnTo>
                    <a:pt x="160" y="525"/>
                  </a:lnTo>
                  <a:lnTo>
                    <a:pt x="135" y="509"/>
                  </a:lnTo>
                  <a:lnTo>
                    <a:pt x="112" y="491"/>
                  </a:lnTo>
                  <a:lnTo>
                    <a:pt x="89" y="470"/>
                  </a:lnTo>
                  <a:lnTo>
                    <a:pt x="89" y="470"/>
                  </a:lnTo>
                  <a:lnTo>
                    <a:pt x="114" y="472"/>
                  </a:lnTo>
                  <a:lnTo>
                    <a:pt x="140" y="470"/>
                  </a:lnTo>
                  <a:lnTo>
                    <a:pt x="165" y="465"/>
                  </a:lnTo>
                  <a:lnTo>
                    <a:pt x="189" y="460"/>
                  </a:lnTo>
                  <a:lnTo>
                    <a:pt x="214" y="451"/>
                  </a:lnTo>
                  <a:lnTo>
                    <a:pt x="239" y="439"/>
                  </a:lnTo>
                  <a:lnTo>
                    <a:pt x="261" y="425"/>
                  </a:lnTo>
                  <a:lnTo>
                    <a:pt x="286" y="409"/>
                  </a:lnTo>
                  <a:lnTo>
                    <a:pt x="286" y="409"/>
                  </a:lnTo>
                  <a:lnTo>
                    <a:pt x="291" y="404"/>
                  </a:lnTo>
                  <a:lnTo>
                    <a:pt x="295" y="396"/>
                  </a:lnTo>
                  <a:lnTo>
                    <a:pt x="296" y="388"/>
                  </a:lnTo>
                  <a:lnTo>
                    <a:pt x="296" y="381"/>
                  </a:lnTo>
                  <a:lnTo>
                    <a:pt x="296" y="381"/>
                  </a:lnTo>
                  <a:lnTo>
                    <a:pt x="293" y="374"/>
                  </a:lnTo>
                  <a:lnTo>
                    <a:pt x="288" y="367"/>
                  </a:lnTo>
                  <a:lnTo>
                    <a:pt x="282" y="363"/>
                  </a:lnTo>
                  <a:lnTo>
                    <a:pt x="274" y="361"/>
                  </a:lnTo>
                  <a:lnTo>
                    <a:pt x="270" y="360"/>
                  </a:lnTo>
                  <a:lnTo>
                    <a:pt x="270" y="360"/>
                  </a:lnTo>
                  <a:lnTo>
                    <a:pt x="242" y="354"/>
                  </a:lnTo>
                  <a:lnTo>
                    <a:pt x="216" y="347"/>
                  </a:lnTo>
                  <a:lnTo>
                    <a:pt x="193" y="339"/>
                  </a:lnTo>
                  <a:lnTo>
                    <a:pt x="174" y="330"/>
                  </a:lnTo>
                  <a:lnTo>
                    <a:pt x="156" y="321"/>
                  </a:lnTo>
                  <a:lnTo>
                    <a:pt x="144" y="314"/>
                  </a:lnTo>
                  <a:lnTo>
                    <a:pt x="133" y="305"/>
                  </a:lnTo>
                  <a:lnTo>
                    <a:pt x="128" y="296"/>
                  </a:lnTo>
                  <a:lnTo>
                    <a:pt x="128" y="296"/>
                  </a:lnTo>
                  <a:lnTo>
                    <a:pt x="128" y="293"/>
                  </a:lnTo>
                  <a:lnTo>
                    <a:pt x="130" y="288"/>
                  </a:lnTo>
                  <a:lnTo>
                    <a:pt x="130" y="288"/>
                  </a:lnTo>
                  <a:lnTo>
                    <a:pt x="133" y="284"/>
                  </a:lnTo>
                  <a:lnTo>
                    <a:pt x="137" y="282"/>
                  </a:lnTo>
                  <a:lnTo>
                    <a:pt x="147" y="282"/>
                  </a:lnTo>
                  <a:lnTo>
                    <a:pt x="147" y="282"/>
                  </a:lnTo>
                  <a:lnTo>
                    <a:pt x="161" y="284"/>
                  </a:lnTo>
                  <a:lnTo>
                    <a:pt x="175" y="288"/>
                  </a:lnTo>
                  <a:lnTo>
                    <a:pt x="186" y="293"/>
                  </a:lnTo>
                  <a:lnTo>
                    <a:pt x="195" y="298"/>
                  </a:lnTo>
                  <a:lnTo>
                    <a:pt x="195" y="298"/>
                  </a:lnTo>
                  <a:lnTo>
                    <a:pt x="202" y="305"/>
                  </a:lnTo>
                  <a:lnTo>
                    <a:pt x="212" y="307"/>
                  </a:lnTo>
                  <a:lnTo>
                    <a:pt x="221" y="305"/>
                  </a:lnTo>
                  <a:lnTo>
                    <a:pt x="230" y="302"/>
                  </a:lnTo>
                  <a:lnTo>
                    <a:pt x="230" y="302"/>
                  </a:lnTo>
                  <a:lnTo>
                    <a:pt x="235" y="293"/>
                  </a:lnTo>
                  <a:lnTo>
                    <a:pt x="239" y="286"/>
                  </a:lnTo>
                  <a:lnTo>
                    <a:pt x="239" y="275"/>
                  </a:lnTo>
                  <a:lnTo>
                    <a:pt x="235" y="267"/>
                  </a:lnTo>
                  <a:lnTo>
                    <a:pt x="235" y="267"/>
                  </a:lnTo>
                  <a:lnTo>
                    <a:pt x="226" y="253"/>
                  </a:lnTo>
                  <a:lnTo>
                    <a:pt x="226" y="253"/>
                  </a:lnTo>
                  <a:lnTo>
                    <a:pt x="207" y="221"/>
                  </a:lnTo>
                  <a:lnTo>
                    <a:pt x="196" y="200"/>
                  </a:lnTo>
                  <a:lnTo>
                    <a:pt x="191" y="186"/>
                  </a:lnTo>
                  <a:lnTo>
                    <a:pt x="189" y="177"/>
                  </a:lnTo>
                  <a:lnTo>
                    <a:pt x="189" y="177"/>
                  </a:lnTo>
                  <a:lnTo>
                    <a:pt x="196" y="175"/>
                  </a:lnTo>
                  <a:lnTo>
                    <a:pt x="196" y="175"/>
                  </a:lnTo>
                  <a:lnTo>
                    <a:pt x="205" y="177"/>
                  </a:lnTo>
                  <a:lnTo>
                    <a:pt x="210" y="181"/>
                  </a:lnTo>
                  <a:lnTo>
                    <a:pt x="219" y="184"/>
                  </a:lnTo>
                  <a:lnTo>
                    <a:pt x="230" y="193"/>
                  </a:lnTo>
                  <a:lnTo>
                    <a:pt x="240" y="202"/>
                  </a:lnTo>
                  <a:lnTo>
                    <a:pt x="253" y="216"/>
                  </a:lnTo>
                  <a:lnTo>
                    <a:pt x="268" y="235"/>
                  </a:lnTo>
                  <a:lnTo>
                    <a:pt x="268" y="235"/>
                  </a:lnTo>
                  <a:lnTo>
                    <a:pt x="275" y="240"/>
                  </a:lnTo>
                  <a:lnTo>
                    <a:pt x="284" y="244"/>
                  </a:lnTo>
                  <a:lnTo>
                    <a:pt x="293" y="246"/>
                  </a:lnTo>
                  <a:lnTo>
                    <a:pt x="302" y="242"/>
                  </a:lnTo>
                  <a:lnTo>
                    <a:pt x="302" y="242"/>
                  </a:lnTo>
                  <a:lnTo>
                    <a:pt x="309" y="235"/>
                  </a:lnTo>
                  <a:lnTo>
                    <a:pt x="314" y="226"/>
                  </a:lnTo>
                  <a:lnTo>
                    <a:pt x="316" y="217"/>
                  </a:lnTo>
                  <a:lnTo>
                    <a:pt x="314" y="209"/>
                  </a:lnTo>
                  <a:lnTo>
                    <a:pt x="314" y="209"/>
                  </a:lnTo>
                  <a:lnTo>
                    <a:pt x="303" y="182"/>
                  </a:lnTo>
                  <a:lnTo>
                    <a:pt x="296" y="161"/>
                  </a:lnTo>
                  <a:lnTo>
                    <a:pt x="291" y="142"/>
                  </a:lnTo>
                  <a:lnTo>
                    <a:pt x="288" y="124"/>
                  </a:lnTo>
                  <a:lnTo>
                    <a:pt x="286" y="110"/>
                  </a:lnTo>
                  <a:lnTo>
                    <a:pt x="286" y="100"/>
                  </a:lnTo>
                  <a:lnTo>
                    <a:pt x="286" y="93"/>
                  </a:lnTo>
                  <a:lnTo>
                    <a:pt x="288" y="88"/>
                  </a:lnTo>
                  <a:lnTo>
                    <a:pt x="288" y="88"/>
                  </a:lnTo>
                  <a:lnTo>
                    <a:pt x="289" y="88"/>
                  </a:lnTo>
                  <a:lnTo>
                    <a:pt x="293" y="86"/>
                  </a:lnTo>
                  <a:lnTo>
                    <a:pt x="293" y="86"/>
                  </a:lnTo>
                  <a:lnTo>
                    <a:pt x="300" y="88"/>
                  </a:lnTo>
                  <a:lnTo>
                    <a:pt x="309" y="89"/>
                  </a:lnTo>
                  <a:lnTo>
                    <a:pt x="309" y="89"/>
                  </a:lnTo>
                  <a:lnTo>
                    <a:pt x="319" y="95"/>
                  </a:lnTo>
                  <a:lnTo>
                    <a:pt x="330" y="100"/>
                  </a:lnTo>
                  <a:lnTo>
                    <a:pt x="340" y="110"/>
                  </a:lnTo>
                  <a:lnTo>
                    <a:pt x="349" y="121"/>
                  </a:lnTo>
                  <a:lnTo>
                    <a:pt x="360" y="135"/>
                  </a:lnTo>
                  <a:lnTo>
                    <a:pt x="370" y="152"/>
                  </a:lnTo>
                  <a:lnTo>
                    <a:pt x="379" y="170"/>
                  </a:lnTo>
                  <a:lnTo>
                    <a:pt x="388" y="189"/>
                  </a:lnTo>
                  <a:lnTo>
                    <a:pt x="388" y="189"/>
                  </a:lnTo>
                  <a:lnTo>
                    <a:pt x="393" y="198"/>
                  </a:lnTo>
                  <a:lnTo>
                    <a:pt x="402" y="203"/>
                  </a:lnTo>
                  <a:lnTo>
                    <a:pt x="411" y="205"/>
                  </a:lnTo>
                  <a:lnTo>
                    <a:pt x="419" y="205"/>
                  </a:lnTo>
                  <a:lnTo>
                    <a:pt x="419" y="205"/>
                  </a:lnTo>
                  <a:lnTo>
                    <a:pt x="428" y="200"/>
                  </a:lnTo>
                  <a:lnTo>
                    <a:pt x="435" y="193"/>
                  </a:lnTo>
                  <a:lnTo>
                    <a:pt x="439" y="184"/>
                  </a:lnTo>
                  <a:lnTo>
                    <a:pt x="439" y="175"/>
                  </a:lnTo>
                  <a:lnTo>
                    <a:pt x="439" y="175"/>
                  </a:lnTo>
                  <a:lnTo>
                    <a:pt x="437" y="156"/>
                  </a:lnTo>
                  <a:lnTo>
                    <a:pt x="437" y="156"/>
                  </a:lnTo>
                  <a:lnTo>
                    <a:pt x="437" y="145"/>
                  </a:lnTo>
                  <a:lnTo>
                    <a:pt x="439" y="135"/>
                  </a:lnTo>
                  <a:lnTo>
                    <a:pt x="446" y="116"/>
                  </a:lnTo>
                  <a:lnTo>
                    <a:pt x="454" y="98"/>
                  </a:lnTo>
                  <a:lnTo>
                    <a:pt x="467" y="82"/>
                  </a:lnTo>
                  <a:lnTo>
                    <a:pt x="483" y="70"/>
                  </a:lnTo>
                  <a:lnTo>
                    <a:pt x="500" y="61"/>
                  </a:lnTo>
                  <a:lnTo>
                    <a:pt x="519" y="54"/>
                  </a:lnTo>
                  <a:lnTo>
                    <a:pt x="530" y="52"/>
                  </a:lnTo>
                  <a:lnTo>
                    <a:pt x="541" y="52"/>
                  </a:lnTo>
                  <a:lnTo>
                    <a:pt x="541" y="52"/>
                  </a:lnTo>
                  <a:lnTo>
                    <a:pt x="560" y="54"/>
                  </a:lnTo>
                  <a:lnTo>
                    <a:pt x="579" y="59"/>
                  </a:lnTo>
                  <a:lnTo>
                    <a:pt x="597" y="68"/>
                  </a:lnTo>
                  <a:lnTo>
                    <a:pt x="611" y="81"/>
                  </a:lnTo>
                  <a:lnTo>
                    <a:pt x="611" y="81"/>
                  </a:lnTo>
                  <a:lnTo>
                    <a:pt x="616" y="84"/>
                  </a:lnTo>
                  <a:lnTo>
                    <a:pt x="623" y="86"/>
                  </a:lnTo>
                  <a:lnTo>
                    <a:pt x="628" y="88"/>
                  </a:lnTo>
                  <a:lnTo>
                    <a:pt x="635" y="86"/>
                  </a:lnTo>
                  <a:lnTo>
                    <a:pt x="662" y="81"/>
                  </a:lnTo>
                  <a:lnTo>
                    <a:pt x="644" y="10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solidFill>
                  <a:prstClr val="white"/>
                </a:solidFill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  <p:sp>
          <p:nvSpPr>
            <p:cNvPr id="22" name="Freeform 50">
              <a:extLst>
                <a:ext uri="{FF2B5EF4-FFF2-40B4-BE49-F238E27FC236}">
                  <a16:creationId xmlns:a16="http://schemas.microsoft.com/office/drawing/2014/main" id="{6B10BCB6-5DDD-41CD-9C55-2B8D31C0FE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1675" y="5668963"/>
              <a:ext cx="69850" cy="71438"/>
            </a:xfrm>
            <a:custGeom>
              <a:avLst/>
              <a:gdLst>
                <a:gd name="T0" fmla="*/ 21 w 44"/>
                <a:gd name="T1" fmla="*/ 0 h 45"/>
                <a:gd name="T2" fmla="*/ 21 w 44"/>
                <a:gd name="T3" fmla="*/ 0 h 45"/>
                <a:gd name="T4" fmla="*/ 12 w 44"/>
                <a:gd name="T5" fmla="*/ 1 h 45"/>
                <a:gd name="T6" fmla="*/ 5 w 44"/>
                <a:gd name="T7" fmla="*/ 7 h 45"/>
                <a:gd name="T8" fmla="*/ 2 w 44"/>
                <a:gd name="T9" fmla="*/ 14 h 45"/>
                <a:gd name="T10" fmla="*/ 0 w 44"/>
                <a:gd name="T11" fmla="*/ 22 h 45"/>
                <a:gd name="T12" fmla="*/ 0 w 44"/>
                <a:gd name="T13" fmla="*/ 22 h 45"/>
                <a:gd name="T14" fmla="*/ 2 w 44"/>
                <a:gd name="T15" fmla="*/ 31 h 45"/>
                <a:gd name="T16" fmla="*/ 5 w 44"/>
                <a:gd name="T17" fmla="*/ 38 h 45"/>
                <a:gd name="T18" fmla="*/ 12 w 44"/>
                <a:gd name="T19" fmla="*/ 43 h 45"/>
                <a:gd name="T20" fmla="*/ 21 w 44"/>
                <a:gd name="T21" fmla="*/ 45 h 45"/>
                <a:gd name="T22" fmla="*/ 21 w 44"/>
                <a:gd name="T23" fmla="*/ 45 h 45"/>
                <a:gd name="T24" fmla="*/ 30 w 44"/>
                <a:gd name="T25" fmla="*/ 43 h 45"/>
                <a:gd name="T26" fmla="*/ 37 w 44"/>
                <a:gd name="T27" fmla="*/ 38 h 45"/>
                <a:gd name="T28" fmla="*/ 42 w 44"/>
                <a:gd name="T29" fmla="*/ 31 h 45"/>
                <a:gd name="T30" fmla="*/ 44 w 44"/>
                <a:gd name="T31" fmla="*/ 22 h 45"/>
                <a:gd name="T32" fmla="*/ 44 w 44"/>
                <a:gd name="T33" fmla="*/ 22 h 45"/>
                <a:gd name="T34" fmla="*/ 42 w 44"/>
                <a:gd name="T35" fmla="*/ 14 h 45"/>
                <a:gd name="T36" fmla="*/ 37 w 44"/>
                <a:gd name="T37" fmla="*/ 7 h 45"/>
                <a:gd name="T38" fmla="*/ 30 w 44"/>
                <a:gd name="T39" fmla="*/ 1 h 45"/>
                <a:gd name="T40" fmla="*/ 21 w 44"/>
                <a:gd name="T41" fmla="*/ 0 h 45"/>
                <a:gd name="T42" fmla="*/ 21 w 44"/>
                <a:gd name="T43" fmla="*/ 0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4" h="45">
                  <a:moveTo>
                    <a:pt x="21" y="0"/>
                  </a:moveTo>
                  <a:lnTo>
                    <a:pt x="21" y="0"/>
                  </a:lnTo>
                  <a:lnTo>
                    <a:pt x="12" y="1"/>
                  </a:lnTo>
                  <a:lnTo>
                    <a:pt x="5" y="7"/>
                  </a:lnTo>
                  <a:lnTo>
                    <a:pt x="2" y="14"/>
                  </a:lnTo>
                  <a:lnTo>
                    <a:pt x="0" y="22"/>
                  </a:lnTo>
                  <a:lnTo>
                    <a:pt x="0" y="22"/>
                  </a:lnTo>
                  <a:lnTo>
                    <a:pt x="2" y="31"/>
                  </a:lnTo>
                  <a:lnTo>
                    <a:pt x="5" y="38"/>
                  </a:lnTo>
                  <a:lnTo>
                    <a:pt x="12" y="43"/>
                  </a:lnTo>
                  <a:lnTo>
                    <a:pt x="21" y="45"/>
                  </a:lnTo>
                  <a:lnTo>
                    <a:pt x="21" y="45"/>
                  </a:lnTo>
                  <a:lnTo>
                    <a:pt x="30" y="43"/>
                  </a:lnTo>
                  <a:lnTo>
                    <a:pt x="37" y="38"/>
                  </a:lnTo>
                  <a:lnTo>
                    <a:pt x="42" y="31"/>
                  </a:lnTo>
                  <a:lnTo>
                    <a:pt x="44" y="22"/>
                  </a:lnTo>
                  <a:lnTo>
                    <a:pt x="44" y="22"/>
                  </a:lnTo>
                  <a:lnTo>
                    <a:pt x="42" y="14"/>
                  </a:lnTo>
                  <a:lnTo>
                    <a:pt x="37" y="7"/>
                  </a:lnTo>
                  <a:lnTo>
                    <a:pt x="30" y="1"/>
                  </a:lnTo>
                  <a:lnTo>
                    <a:pt x="21" y="0"/>
                  </a:lnTo>
                  <a:lnTo>
                    <a:pt x="21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sz="1350" dirty="0">
                <a:solidFill>
                  <a:prstClr val="white"/>
                </a:solidFill>
                <a:latin typeface="HY견명조" panose="02030600000101010101" pitchFamily="18" charset="-127"/>
                <a:ea typeface="HY견명조" panose="02030600000101010101" pitchFamily="18" charset="-127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8C441F1C-84AF-40AA-954D-9481069573BB}"/>
              </a:ext>
            </a:extLst>
          </p:cNvPr>
          <p:cNvSpPr txBox="1"/>
          <p:nvPr/>
        </p:nvSpPr>
        <p:spPr>
          <a:xfrm>
            <a:off x="1470658" y="2079071"/>
            <a:ext cx="550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prstClr val="white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1</a:t>
            </a:r>
            <a:endParaRPr lang="ko-KR" altLang="en-US" sz="6000" dirty="0">
              <a:solidFill>
                <a:prstClr val="white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DF5F85C-1059-44DB-B1EB-A470BAF8BA4C}"/>
              </a:ext>
            </a:extLst>
          </p:cNvPr>
          <p:cNvSpPr txBox="1"/>
          <p:nvPr/>
        </p:nvSpPr>
        <p:spPr>
          <a:xfrm>
            <a:off x="1470658" y="3194279"/>
            <a:ext cx="550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prstClr val="white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2</a:t>
            </a:r>
            <a:endParaRPr lang="ko-KR" altLang="en-US" sz="6000" dirty="0">
              <a:solidFill>
                <a:prstClr val="white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0110790-ACFF-4711-95C5-3DEB1F7F6017}"/>
              </a:ext>
            </a:extLst>
          </p:cNvPr>
          <p:cNvSpPr txBox="1"/>
          <p:nvPr/>
        </p:nvSpPr>
        <p:spPr>
          <a:xfrm>
            <a:off x="1470658" y="4275647"/>
            <a:ext cx="55062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dirty="0">
                <a:solidFill>
                  <a:prstClr val="white"/>
                </a:solidFill>
                <a:latin typeface="HY견명조" panose="02030600000101010101" pitchFamily="18" charset="-127"/>
                <a:ea typeface="HY견명조" panose="02030600000101010101" pitchFamily="18" charset="-127"/>
              </a:rPr>
              <a:t>3</a:t>
            </a:r>
            <a:endParaRPr lang="ko-KR" altLang="en-US" sz="6000" dirty="0">
              <a:solidFill>
                <a:prstClr val="white"/>
              </a:solidFill>
              <a:latin typeface="HY견명조" panose="02030600000101010101" pitchFamily="18" charset="-127"/>
              <a:ea typeface="HY견명조" panose="02030600000101010101" pitchFamily="18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E5C201A-1355-4FEB-A5B2-F021A4F3AB04}"/>
              </a:ext>
            </a:extLst>
          </p:cNvPr>
          <p:cNvSpPr txBox="1"/>
          <p:nvPr/>
        </p:nvSpPr>
        <p:spPr>
          <a:xfrm>
            <a:off x="3847270" y="3662097"/>
            <a:ext cx="454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휴리스틱 알고리즘 개발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D1F1CDB-4085-4C73-87B1-946B233DCE08}"/>
              </a:ext>
            </a:extLst>
          </p:cNvPr>
          <p:cNvSpPr txBox="1"/>
          <p:nvPr/>
        </p:nvSpPr>
        <p:spPr>
          <a:xfrm>
            <a:off x="3847270" y="4630074"/>
            <a:ext cx="4541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+mn-ea"/>
                <a:ea typeface="+mn-ea"/>
              </a:rPr>
              <a:t>프로그래밍 및 알고리즘 검증</a:t>
            </a:r>
          </a:p>
        </p:txBody>
      </p:sp>
    </p:spTree>
    <p:extLst>
      <p:ext uri="{BB962C8B-B14F-4D97-AF65-F5344CB8AC3E}">
        <p14:creationId xmlns:p14="http://schemas.microsoft.com/office/powerpoint/2010/main" val="246358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0" y="152720"/>
            <a:ext cx="4176464" cy="611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참고문헌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265029"/>
            <a:ext cx="8280151" cy="45550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국내 문헌</a:t>
            </a:r>
            <a:r>
              <a:rPr lang="en-US" altLang="ko-KR" dirty="0">
                <a:latin typeface="+mn-ea"/>
                <a:ea typeface="+mn-ea"/>
              </a:rPr>
              <a:t>]</a:t>
            </a:r>
          </a:p>
          <a:p>
            <a:r>
              <a:rPr lang="en-US" altLang="ko-KR" sz="1600" dirty="0">
                <a:latin typeface="+mn-ea"/>
                <a:ea typeface="+mn-ea"/>
              </a:rPr>
              <a:t> </a:t>
            </a:r>
          </a:p>
          <a:p>
            <a:r>
              <a:rPr lang="ko-KR" altLang="en-US" sz="1600" dirty="0">
                <a:latin typeface="+mn-ea"/>
                <a:ea typeface="+mn-ea"/>
              </a:rPr>
              <a:t>류미애</a:t>
            </a:r>
            <a:r>
              <a:rPr lang="en-US" altLang="ko-KR" sz="1600" dirty="0">
                <a:latin typeface="+mn-ea"/>
                <a:ea typeface="+mn-ea"/>
              </a:rPr>
              <a:t>. (2017). </a:t>
            </a:r>
            <a:r>
              <a:rPr lang="ko-KR" altLang="en-US" sz="1600" dirty="0">
                <a:latin typeface="+mn-ea"/>
                <a:ea typeface="+mn-ea"/>
              </a:rPr>
              <a:t>자원제약을 고려한 다단계 프로젝트 일정 문제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박사학위</a:t>
            </a:r>
            <a:r>
              <a:rPr lang="en-US" altLang="ko-KR" sz="1600" dirty="0">
                <a:latin typeface="+mn-ea"/>
                <a:ea typeface="+mn-ea"/>
              </a:rPr>
              <a:t>). </a:t>
            </a:r>
            <a:r>
              <a:rPr lang="ko-KR" altLang="en-US" sz="1600" dirty="0">
                <a:latin typeface="+mn-ea"/>
                <a:ea typeface="+mn-ea"/>
              </a:rPr>
              <a:t>숭실대학교 대학원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r>
              <a:rPr lang="en-US" altLang="ko-KR" sz="1600" dirty="0">
                <a:latin typeface="+mn-ea"/>
                <a:ea typeface="+mn-ea"/>
              </a:rPr>
              <a:t> </a:t>
            </a:r>
          </a:p>
          <a:p>
            <a:r>
              <a:rPr lang="ko-KR" altLang="en-US" sz="1600" dirty="0" smtClean="0">
                <a:latin typeface="+mn-ea"/>
                <a:ea typeface="+mn-ea"/>
              </a:rPr>
              <a:t>백인섭</a:t>
            </a:r>
            <a:r>
              <a:rPr lang="en-US" altLang="ko-KR" sz="1600" dirty="0" smtClean="0">
                <a:latin typeface="+mn-ea"/>
                <a:ea typeface="+mn-ea"/>
              </a:rPr>
              <a:t>. (2020). </a:t>
            </a:r>
            <a:r>
              <a:rPr lang="ko-KR" altLang="en-US" sz="1600" dirty="0">
                <a:latin typeface="+mn-ea"/>
                <a:ea typeface="+mn-ea"/>
              </a:rPr>
              <a:t>자원 제약을 고려한 프로젝트 </a:t>
            </a:r>
            <a:r>
              <a:rPr lang="ko-KR" altLang="en-US" sz="1600" dirty="0" smtClean="0">
                <a:latin typeface="+mn-ea"/>
                <a:ea typeface="+mn-ea"/>
              </a:rPr>
              <a:t>일정문제 </a:t>
            </a:r>
            <a:r>
              <a:rPr lang="en-US" altLang="ko-KR" sz="1600" dirty="0" smtClean="0">
                <a:latin typeface="+mn-ea"/>
                <a:ea typeface="+mn-ea"/>
              </a:rPr>
              <a:t>: </a:t>
            </a:r>
            <a:r>
              <a:rPr lang="ko-KR" altLang="en-US" sz="1600" dirty="0" smtClean="0">
                <a:latin typeface="+mn-ea"/>
                <a:ea typeface="+mn-ea"/>
              </a:rPr>
              <a:t>재작업 가능한 활동이 있는 경우</a:t>
            </a:r>
            <a:r>
              <a:rPr lang="en-US" altLang="ko-KR" sz="1600" dirty="0" smtClean="0">
                <a:latin typeface="+mn-ea"/>
                <a:ea typeface="+mn-ea"/>
              </a:rPr>
              <a:t>(</a:t>
            </a:r>
            <a:r>
              <a:rPr lang="ko-KR" altLang="en-US" sz="1600" dirty="0" smtClean="0">
                <a:latin typeface="+mn-ea"/>
                <a:ea typeface="+mn-ea"/>
              </a:rPr>
              <a:t>박사학위</a:t>
            </a:r>
            <a:r>
              <a:rPr lang="en-US" altLang="ko-KR" sz="1600" dirty="0" smtClean="0">
                <a:latin typeface="+mn-ea"/>
                <a:ea typeface="+mn-ea"/>
              </a:rPr>
              <a:t>). </a:t>
            </a:r>
            <a:r>
              <a:rPr lang="ko-KR" altLang="en-US" sz="1600" dirty="0" smtClean="0">
                <a:latin typeface="+mn-ea"/>
                <a:ea typeface="+mn-ea"/>
              </a:rPr>
              <a:t>숭실대학교 대학원</a:t>
            </a:r>
            <a:endParaRPr lang="en-US" altLang="ko-KR" sz="1600" dirty="0" smtClean="0">
              <a:latin typeface="+mn-ea"/>
              <a:ea typeface="+mn-ea"/>
            </a:endParaRP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 smtClean="0">
                <a:latin typeface="+mn-ea"/>
                <a:ea typeface="+mn-ea"/>
              </a:rPr>
              <a:t>안정일</a:t>
            </a:r>
            <a:r>
              <a:rPr lang="en-US" altLang="ko-KR" sz="1600" dirty="0">
                <a:latin typeface="+mn-ea"/>
                <a:ea typeface="+mn-ea"/>
              </a:rPr>
              <a:t>. (2018). </a:t>
            </a:r>
            <a:r>
              <a:rPr lang="ko-KR" altLang="en-US" sz="1600" dirty="0">
                <a:latin typeface="+mn-ea"/>
                <a:ea typeface="+mn-ea"/>
              </a:rPr>
              <a:t>반도체 측정공정을 위한 재측정 디스패칭 룰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페널티기법을 이용한 불확실성하의 스케줄링을 중심으로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박사학위</a:t>
            </a:r>
            <a:r>
              <a:rPr lang="en-US" altLang="ko-KR" sz="1600" dirty="0">
                <a:latin typeface="+mn-ea"/>
                <a:ea typeface="+mn-ea"/>
              </a:rPr>
              <a:t>). </a:t>
            </a:r>
            <a:r>
              <a:rPr lang="ko-KR" altLang="en-US" sz="1600" dirty="0">
                <a:latin typeface="+mn-ea"/>
                <a:ea typeface="+mn-ea"/>
              </a:rPr>
              <a:t>숭실대학교 대학원</a:t>
            </a:r>
            <a:r>
              <a:rPr lang="en-US" altLang="ko-KR" sz="1600" dirty="0">
                <a:latin typeface="+mn-ea"/>
                <a:ea typeface="+mn-ea"/>
              </a:rPr>
              <a:t>. 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안태호</a:t>
            </a:r>
            <a:r>
              <a:rPr lang="en-US" altLang="ko-KR" sz="1600" dirty="0">
                <a:latin typeface="+mn-ea"/>
                <a:ea typeface="+mn-ea"/>
              </a:rPr>
              <a:t>. (1998). </a:t>
            </a:r>
            <a:r>
              <a:rPr lang="ko-KR" altLang="en-US" sz="1600" dirty="0">
                <a:latin typeface="+mn-ea"/>
                <a:ea typeface="+mn-ea"/>
              </a:rPr>
              <a:t>자원 제약을 고려하여 기간 단축이 가능한 복수의 양식을 지닌 단일 프로젝트 일정 문제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자원 가용량이 시간에 따라 변하는 경우의 휴리스틱 해법</a:t>
            </a:r>
            <a:r>
              <a:rPr lang="en-US" altLang="ko-KR" sz="1600" dirty="0">
                <a:latin typeface="+mn-ea"/>
                <a:ea typeface="+mn-ea"/>
              </a:rPr>
              <a:t>, </a:t>
            </a:r>
            <a:r>
              <a:rPr lang="ko-KR" altLang="en-US" sz="1600" dirty="0">
                <a:latin typeface="+mn-ea"/>
                <a:ea typeface="+mn-ea"/>
              </a:rPr>
              <a:t>한국</a:t>
            </a:r>
            <a:r>
              <a:rPr lang="en-US" altLang="ko-KR" sz="1600" dirty="0">
                <a:latin typeface="+mn-ea"/>
                <a:ea typeface="+mn-ea"/>
              </a:rPr>
              <a:t>OA</a:t>
            </a:r>
            <a:r>
              <a:rPr lang="ko-KR" altLang="en-US" sz="1600" dirty="0">
                <a:latin typeface="+mn-ea"/>
                <a:ea typeface="+mn-ea"/>
              </a:rPr>
              <a:t>학회지</a:t>
            </a:r>
            <a:r>
              <a:rPr lang="en-US" altLang="ko-KR" sz="1600" dirty="0">
                <a:latin typeface="+mn-ea"/>
                <a:ea typeface="+mn-ea"/>
              </a:rPr>
              <a:t>, 3(4), pp. 154-163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ko-KR" altLang="en-US" sz="1600" dirty="0">
                <a:latin typeface="+mn-ea"/>
                <a:ea typeface="+mn-ea"/>
              </a:rPr>
              <a:t>이현기</a:t>
            </a:r>
            <a:r>
              <a:rPr lang="en-US" altLang="ko-KR" sz="1600" dirty="0">
                <a:latin typeface="+mn-ea"/>
                <a:ea typeface="+mn-ea"/>
              </a:rPr>
              <a:t>. (2017). </a:t>
            </a:r>
            <a:r>
              <a:rPr lang="ko-KR" altLang="en-US" sz="1600" dirty="0">
                <a:latin typeface="+mn-ea"/>
                <a:ea typeface="+mn-ea"/>
              </a:rPr>
              <a:t>자원 제약을 고려한 프로젝트 일정문제</a:t>
            </a:r>
            <a:r>
              <a:rPr lang="en-US" altLang="ko-KR" sz="1600" dirty="0">
                <a:latin typeface="+mn-ea"/>
                <a:ea typeface="+mn-ea"/>
              </a:rPr>
              <a:t>: </a:t>
            </a:r>
            <a:r>
              <a:rPr lang="ko-KR" altLang="en-US" sz="1600" dirty="0">
                <a:latin typeface="+mn-ea"/>
                <a:ea typeface="+mn-ea"/>
              </a:rPr>
              <a:t>기간 단축이 가능한 복수의 모드를 갖고 자원의 가용량을 변경할 수 있는 경우</a:t>
            </a:r>
            <a:r>
              <a:rPr lang="en-US" altLang="ko-KR" sz="1600" dirty="0">
                <a:latin typeface="+mn-ea"/>
                <a:ea typeface="+mn-ea"/>
              </a:rPr>
              <a:t>(</a:t>
            </a:r>
            <a:r>
              <a:rPr lang="ko-KR" altLang="en-US" sz="1600" dirty="0">
                <a:latin typeface="+mn-ea"/>
                <a:ea typeface="+mn-ea"/>
              </a:rPr>
              <a:t>박사학위</a:t>
            </a:r>
            <a:r>
              <a:rPr lang="en-US" altLang="ko-KR" sz="1600" dirty="0">
                <a:latin typeface="+mn-ea"/>
                <a:ea typeface="+mn-ea"/>
              </a:rPr>
              <a:t>). </a:t>
            </a:r>
            <a:r>
              <a:rPr lang="ko-KR" altLang="en-US" sz="1600" dirty="0">
                <a:latin typeface="+mn-ea"/>
                <a:ea typeface="+mn-ea"/>
              </a:rPr>
              <a:t>숭실대학교 대학원</a:t>
            </a:r>
            <a:r>
              <a:rPr lang="en-US" altLang="ko-KR" sz="1600" dirty="0">
                <a:latin typeface="+mn-ea"/>
                <a:ea typeface="+mn-ea"/>
              </a:rPr>
              <a:t>.</a:t>
            </a:r>
          </a:p>
          <a:p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66733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0" y="152720"/>
            <a:ext cx="4176464" cy="611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참고문헌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263407"/>
            <a:ext cx="8280151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국외 </a:t>
            </a:r>
            <a:r>
              <a:rPr lang="ko-KR" altLang="en-US" dirty="0" smtClean="0">
                <a:latin typeface="+mn-ea"/>
                <a:ea typeface="+mn-ea"/>
              </a:rPr>
              <a:t>문헌</a:t>
            </a:r>
            <a:r>
              <a:rPr lang="en-US" altLang="ko-KR" dirty="0" smtClean="0">
                <a:latin typeface="+mn-ea"/>
                <a:ea typeface="+mn-ea"/>
              </a:rPr>
              <a:t>(1/3)]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</a:t>
            </a:r>
          </a:p>
          <a:p>
            <a:r>
              <a:rPr lang="en-US" altLang="ko-KR" sz="1600" dirty="0">
                <a:latin typeface="+mn-ea"/>
                <a:ea typeface="+mn-ea"/>
              </a:rPr>
              <a:t>PMBOK guide. (2017). A Guide To The Project Management Body Of Knowledge–sixth Edition. Pennsylvania: Project Management Institute, lnc.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Ahn</a:t>
            </a:r>
            <a:r>
              <a:rPr lang="en-US" altLang="ko-KR" sz="1600" dirty="0">
                <a:latin typeface="+mn-ea"/>
                <a:ea typeface="+mn-ea"/>
              </a:rPr>
              <a:t>, T., &amp; Erenguc, S.S., “The resource constrained project scheduling problem with multiple crashable modes: a heuristic procedure”, European Journal of Operational Research, 107(2), 1998, 250-259.</a:t>
            </a:r>
          </a:p>
          <a:p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Chand</a:t>
            </a:r>
            <a:r>
              <a:rPr lang="en-US" altLang="ko-KR" sz="1600" dirty="0">
                <a:latin typeface="+mn-ea"/>
                <a:ea typeface="+mn-ea"/>
              </a:rPr>
              <a:t>, S., Singh, H. &amp; Ray, T., “Evolving rollout-justification based heuristics for resource constrained project scheduling problems”, Swarm and Evolutionary Computation, 50, 2019, 100556.</a:t>
            </a:r>
          </a:p>
          <a:p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Creemers</a:t>
            </a:r>
            <a:r>
              <a:rPr lang="en-US" altLang="ko-KR" sz="1600" dirty="0">
                <a:latin typeface="+mn-ea"/>
                <a:ea typeface="+mn-ea"/>
              </a:rPr>
              <a:t>, S., “Minimizing the expected makespan of a project with stochastic activity durations under resource constraints”, Journal of Scheduling, 18(3), 2015, 263-273.</a:t>
            </a:r>
          </a:p>
          <a:p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Davis</a:t>
            </a:r>
            <a:r>
              <a:rPr lang="en-US" altLang="ko-KR" sz="1600" dirty="0">
                <a:latin typeface="+mn-ea"/>
                <a:ea typeface="+mn-ea"/>
              </a:rPr>
              <a:t>, E.W., &amp; Heidorn, G.E., “An Algorithm For Optimal Project Scheduling Under Multiple Resource Constraints”, Management Science, 17(12), 1971, B-803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endParaRPr lang="en-US" altLang="ko-KR" sz="1600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9407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1</a:t>
            </a:r>
            <a:r>
              <a:rPr lang="ko-KR" altLang="en-US" sz="2400" dirty="0">
                <a:latin typeface="+mn-ea"/>
                <a:ea typeface="+mn-ea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</a:rPr>
              <a:t>연구의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배경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(1/4)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88" y="1264692"/>
            <a:ext cx="679883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2018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년 기준 국내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IT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서비스 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시장규모는 약 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12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조 </a:t>
            </a:r>
            <a:r>
              <a:rPr kumimoji="0" lang="en-US" altLang="ko-KR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8</a:t>
            </a:r>
            <a:r>
              <a:rPr kumimoji="0" lang="ko-KR" altLang="en-US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천억 원에 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달하며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 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이 중 </a:t>
            </a:r>
            <a:r>
              <a:rPr kumimoji="0" lang="ko-KR" altLang="en-US" b="1" kern="0" dirty="0">
                <a:solidFill>
                  <a:srgbClr val="0000FF"/>
                </a:solidFill>
                <a:latin typeface="+mn-ea"/>
                <a:ea typeface="+mn-ea"/>
              </a:rPr>
              <a:t>공공부문이 </a:t>
            </a:r>
            <a:r>
              <a:rPr kumimoji="0" lang="en-US" altLang="ko-KR" b="1" kern="0" dirty="0">
                <a:solidFill>
                  <a:srgbClr val="0000FF"/>
                </a:solidFill>
                <a:latin typeface="+mn-ea"/>
                <a:ea typeface="+mn-ea"/>
              </a:rPr>
              <a:t>30%</a:t>
            </a:r>
            <a:r>
              <a:rPr kumimoji="0" lang="ko-KR" altLang="en-US" b="1" kern="0" dirty="0">
                <a:solidFill>
                  <a:srgbClr val="0000FF"/>
                </a:solidFill>
                <a:latin typeface="+mn-ea"/>
                <a:ea typeface="+mn-ea"/>
              </a:rPr>
              <a:t>를 점하고 있다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(2018</a:t>
            </a:r>
            <a:r>
              <a: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년</a:t>
            </a:r>
            <a:r>
              <a:rPr kumimoji="0" lang="en-US" altLang="ko-KR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,</a:t>
            </a:r>
            <a:r>
              <a:rPr kumimoji="0" lang="en-US" altLang="ko-KR" b="0" i="0" u="none" strike="noStrike" kern="0" cap="none" spc="0" normalizeH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+mn-ea"/>
                <a:ea typeface="+mn-ea"/>
              </a:rPr>
              <a:t> KRG).</a:t>
            </a: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kern="0" baseline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민간부문은 사업이 공개되지 않고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 smtClean="0">
                <a:solidFill>
                  <a:srgbClr val="FF0000"/>
                </a:solidFill>
                <a:latin typeface="+mn-ea"/>
                <a:ea typeface="+mn-ea"/>
              </a:rPr>
              <a:t>납기가 유동적이며</a:t>
            </a:r>
            <a:r>
              <a:rPr kumimoji="0" lang="en-US" altLang="ko-KR" kern="0" dirty="0" smtClean="0">
                <a:solidFill>
                  <a:srgbClr val="FF0000"/>
                </a:solidFill>
                <a:latin typeface="+mn-ea"/>
                <a:ea typeface="+mn-ea"/>
              </a:rPr>
              <a:t>,</a:t>
            </a:r>
            <a:r>
              <a:rPr kumimoji="0" lang="ko-KR" altLang="en-US" kern="0" dirty="0" smtClean="0">
                <a:solidFill>
                  <a:srgbClr val="FF0000"/>
                </a:solidFill>
                <a:latin typeface="+mn-ea"/>
                <a:ea typeface="+mn-ea"/>
              </a:rPr>
              <a:t> 사업규모 역시 유동적임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또한 경쟁입찰에 의하기 보다는 통상 수의계약으로 사업자가 결정되는 반면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공공부문은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사업의 제반 사항이 공고로써 공개되며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조달청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등을 통한 입찰과 응찰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제안평가로 이뤄지는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공정 경쟁환경으로 안착되어 있음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75EFB11-4815-4F4C-8C2B-4DD2A79116C1}"/>
              </a:ext>
            </a:extLst>
          </p:cNvPr>
          <p:cNvSpPr/>
          <p:nvPr/>
        </p:nvSpPr>
        <p:spPr>
          <a:xfrm>
            <a:off x="7545573" y="2643519"/>
            <a:ext cx="719767" cy="2487874"/>
          </a:xfrm>
          <a:prstGeom prst="rect">
            <a:avLst/>
          </a:prstGeom>
          <a:solidFill>
            <a:srgbClr val="034683"/>
          </a:solidFill>
          <a:ln w="6350" cap="flat" cmpd="sng" algn="ctr">
            <a:solidFill>
              <a:srgbClr val="034683"/>
            </a:solidFill>
            <a:prstDash val="solid"/>
          </a:ln>
          <a:effectLst/>
        </p:spPr>
        <p:txBody>
          <a:bodyPr rtlCol="0" anchor="ctr"/>
          <a:lstStyle/>
          <a:p>
            <a:pPr marL="0" marR="0" lvl="1" indent="1551" algn="ctr" defTabSz="9950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None/>
              <a:tabLst>
                <a:tab pos="881674" algn="l"/>
              </a:tabLst>
              <a:defRPr/>
            </a:pPr>
            <a:r>
              <a:rPr lang="ko-KR" altLang="en-US" sz="13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ea typeface="+mn-ea"/>
              </a:rPr>
              <a:t>민간</a:t>
            </a:r>
            <a:endParaRPr lang="en-US" altLang="ko-KR" sz="1300" b="1" kern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latin typeface="+mn-ea"/>
              <a:ea typeface="+mn-ea"/>
            </a:endParaRPr>
          </a:p>
          <a:p>
            <a:pPr marL="0" marR="0" lvl="1" indent="1551" algn="ctr" defTabSz="9950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None/>
              <a:tabLst>
                <a:tab pos="881674" algn="l"/>
              </a:tabLst>
              <a:defRPr/>
            </a:pPr>
            <a:r>
              <a:rPr kumimoji="0" lang="en-US" altLang="ko-KR" sz="1300" b="1" i="0" u="none" strike="noStrike" kern="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(9</a:t>
            </a:r>
            <a:r>
              <a:rPr kumimoji="0" lang="ko-KR" altLang="en-US" sz="1300" b="1" i="0" u="none" strike="noStrike" kern="0" cap="none" spc="0" normalizeH="0" baseline="0" noProof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</a:rPr>
              <a:t>조</a:t>
            </a:r>
            <a:endParaRPr kumimoji="0" lang="en-US" altLang="ko-KR" sz="1300" b="1" i="0" u="none" strike="noStrike" kern="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1" indent="1551" algn="ctr" defTabSz="995053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80000"/>
              <a:buFontTx/>
              <a:buNone/>
              <a:tabLst>
                <a:tab pos="881674" algn="l"/>
              </a:tabLst>
              <a:defRPr/>
            </a:pPr>
            <a:r>
              <a:rPr lang="en-US" altLang="ko-KR" sz="13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ea typeface="+mn-ea"/>
              </a:rPr>
              <a:t>1</a:t>
            </a:r>
            <a:r>
              <a:rPr lang="ko-KR" altLang="en-US" sz="13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ea typeface="+mn-ea"/>
              </a:rPr>
              <a:t>천억</a:t>
            </a:r>
            <a:r>
              <a:rPr lang="en-US" altLang="ko-KR" sz="1300" b="1" kern="0" dirty="0">
                <a:ln>
                  <a:solidFill>
                    <a:prstClr val="white">
                      <a:lumMod val="75000"/>
                      <a:alpha val="0"/>
                    </a:prstClr>
                  </a:solidFill>
                </a:ln>
                <a:solidFill>
                  <a:prstClr val="white"/>
                </a:solidFill>
                <a:latin typeface="+mn-ea"/>
                <a:ea typeface="+mn-ea"/>
              </a:rPr>
              <a:t>)</a:t>
            </a:r>
            <a:endParaRPr kumimoji="0" lang="en-US" altLang="ko-KR" sz="1300" b="1" i="0" u="none" strike="noStrike" kern="0" cap="none" spc="0" normalizeH="0" baseline="0" noProof="0" dirty="0">
              <a:ln>
                <a:solidFill>
                  <a:prstClr val="white">
                    <a:lumMod val="75000"/>
                    <a:alpha val="0"/>
                  </a:prstClr>
                </a:solidFill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BF39A7F-B7F3-4EE7-ABF4-FC597B5D08F7}"/>
              </a:ext>
            </a:extLst>
          </p:cNvPr>
          <p:cNvSpPr/>
          <p:nvPr/>
        </p:nvSpPr>
        <p:spPr>
          <a:xfrm>
            <a:off x="7545572" y="1706826"/>
            <a:ext cx="729029" cy="936693"/>
          </a:xfrm>
          <a:prstGeom prst="rect">
            <a:avLst/>
          </a:prstGeom>
          <a:solidFill>
            <a:schemeClr val="bg2">
              <a:lumMod val="75000"/>
            </a:schemeClr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509504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300" b="1" kern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공공</a:t>
            </a:r>
            <a:r>
              <a:rPr lang="en-US" altLang="ko-KR" sz="1300" b="1" kern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300" b="1" kern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</a:br>
            <a:r>
              <a:rPr lang="en-US" altLang="ko-KR" sz="1300" b="1" kern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(3</a:t>
            </a:r>
            <a:r>
              <a:rPr lang="ko-KR" altLang="en-US" sz="1300" b="1" kern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조</a:t>
            </a:r>
            <a:r>
              <a:rPr lang="en-US" altLang="ko-KR" sz="1300" b="1" kern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/>
            </a:r>
            <a:br>
              <a:rPr lang="en-US" altLang="ko-KR" sz="1300" b="1" kern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</a:br>
            <a:r>
              <a:rPr lang="en-US" altLang="ko-KR" sz="1300" b="1" kern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8</a:t>
            </a:r>
            <a:r>
              <a:rPr lang="ko-KR" altLang="en-US" sz="1300" b="1" kern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천억</a:t>
            </a:r>
            <a:r>
              <a:rPr lang="en-US" altLang="ko-KR" sz="1300" b="1" kern="0" dirty="0">
                <a:ln>
                  <a:solidFill>
                    <a:srgbClr val="7F7F7F">
                      <a:alpha val="0"/>
                    </a:srgbClr>
                  </a:solidFill>
                </a:ln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)</a:t>
            </a:r>
            <a:endParaRPr kumimoji="0" lang="ko-KR" altLang="en-US" sz="1300" b="1" i="0" u="none" strike="noStrike" kern="0" cap="none" spc="0" normalizeH="0" baseline="0" noProof="0" dirty="0">
              <a:ln>
                <a:solidFill>
                  <a:srgbClr val="7F7F7F">
                    <a:alpha val="0"/>
                  </a:srgbClr>
                </a:solidFill>
              </a:ln>
              <a:solidFill>
                <a:schemeClr val="accent1">
                  <a:lumMod val="75000"/>
                </a:scheme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8" name="Content Placeholder 6"/>
          <p:cNvSpPr txBox="1">
            <a:spLocks/>
          </p:cNvSpPr>
          <p:nvPr/>
        </p:nvSpPr>
        <p:spPr bwMode="auto">
          <a:xfrm>
            <a:off x="7164288" y="5289671"/>
            <a:ext cx="1790207" cy="80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552" indent="-342552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193" indent="-285463" algn="l" defTabSz="9134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844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572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310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048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8783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5520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2257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국내 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IT</a:t>
            </a:r>
            <a:r>
              <a:rPr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서비스 시장규모</a:t>
            </a: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altLang="ko-KR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    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(2018</a:t>
            </a:r>
            <a:r>
              <a:rPr lang="ko-KR" altLang="en-US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년</a:t>
            </a:r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KRG)</a:t>
            </a:r>
            <a:endParaRPr lang="en-US" altLang="ko-KR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r>
              <a:rPr lang="en-US" alt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US" altLang="en-US" sz="1200" dirty="0">
                <a:solidFill>
                  <a:srgbClr val="C00000"/>
                </a:solidFill>
              </a:rPr>
              <a:t>: </a:t>
            </a:r>
            <a:r>
              <a:rPr lang="ko-KR" altLang="en-US" sz="1200" dirty="0">
                <a:solidFill>
                  <a:srgbClr val="C00000"/>
                </a:solidFill>
              </a:rPr>
              <a:t>총 </a:t>
            </a:r>
            <a:r>
              <a:rPr lang="en-US" altLang="ko-KR" sz="1200" dirty="0">
                <a:solidFill>
                  <a:srgbClr val="C00000"/>
                </a:solidFill>
              </a:rPr>
              <a:t>12</a:t>
            </a:r>
            <a:r>
              <a:rPr lang="ko-KR" altLang="en-US" sz="1200" dirty="0">
                <a:solidFill>
                  <a:srgbClr val="C00000"/>
                </a:solidFill>
              </a:rPr>
              <a:t>조 </a:t>
            </a:r>
            <a:r>
              <a:rPr lang="en-US" altLang="ko-KR" sz="1200" dirty="0">
                <a:solidFill>
                  <a:srgbClr val="C00000"/>
                </a:solidFill>
              </a:rPr>
              <a:t>8</a:t>
            </a:r>
            <a:r>
              <a:rPr lang="ko-KR" altLang="en-US" sz="1200" dirty="0">
                <a:solidFill>
                  <a:srgbClr val="C00000"/>
                </a:solidFill>
              </a:rPr>
              <a:t>천억</a:t>
            </a:r>
            <a:endParaRPr lang="en-US" altLang="en-US" sz="1200" dirty="0">
              <a:solidFill>
                <a:srgbClr val="C00000"/>
              </a:solidFill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75049"/>
              </p:ext>
            </p:extLst>
          </p:nvPr>
        </p:nvGraphicFramePr>
        <p:xfrm>
          <a:off x="611560" y="3977231"/>
          <a:ext cx="3960440" cy="174904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068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구분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민간부문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공공부문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9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사업공개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비공개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공고를 통한 공개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사업규모</a:t>
                      </a:r>
                      <a:r>
                        <a:rPr lang="en-US" altLang="ko-KR" sz="1050" b="1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(</a:t>
                      </a:r>
                      <a:r>
                        <a:rPr lang="ko-KR" altLang="en-US" sz="1050" b="1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사업비</a:t>
                      </a:r>
                      <a:r>
                        <a:rPr lang="en-US" altLang="ko-KR" sz="1050" b="1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)</a:t>
                      </a:r>
                      <a:endParaRPr lang="ko-KR" altLang="en-US" sz="1050" b="1" i="0" u="none" strike="noStrike" dirty="0">
                        <a:solidFill>
                          <a:srgbClr val="404040"/>
                        </a:solidFill>
                        <a:effectLst/>
                        <a:latin typeface="Rix고딕 B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미확정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Rix고딕 M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공고시 확정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Rix고딕 M"/>
                      </a:endParaRP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계약방식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수의계약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경쟁입찰에 의한 계약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9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 smtClean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사업자 평가 주체</a:t>
                      </a:r>
                      <a:endParaRPr lang="ko-KR" altLang="en-US" sz="1050" b="1" i="0" u="none" strike="noStrike" dirty="0">
                        <a:solidFill>
                          <a:srgbClr val="404040"/>
                        </a:solidFill>
                        <a:effectLst/>
                        <a:latin typeface="Rix고딕 B"/>
                      </a:endParaRP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기업내부 인력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내부인력</a:t>
                      </a:r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+</a:t>
                      </a:r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외부 평가인력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9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사업자 결정근거 공개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비공개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공개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9162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5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납기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유동적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고정적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4644008" y="3850612"/>
            <a:ext cx="23762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따라서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예측가능한 사업선택과 주워진 납기내에서의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일정문제를 다루는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본 논문의 </a:t>
            </a:r>
            <a:r>
              <a:rPr kumimoji="0" lang="ko-KR" altLang="en-US" b="1" kern="0" dirty="0">
                <a:solidFill>
                  <a:srgbClr val="0000FF"/>
                </a:solidFill>
                <a:latin typeface="+mn-ea"/>
                <a:ea typeface="+mn-ea"/>
              </a:rPr>
              <a:t>연구 대상은 공공부문에</a:t>
            </a:r>
            <a:r>
              <a:rPr kumimoji="0" lang="en-US" altLang="ko-KR" b="1" kern="0" dirty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r>
              <a:rPr kumimoji="0" lang="ko-KR" altLang="en-US" b="1" kern="0" dirty="0">
                <a:solidFill>
                  <a:srgbClr val="0000FF"/>
                </a:solidFill>
                <a:latin typeface="+mn-ea"/>
                <a:ea typeface="+mn-ea"/>
              </a:rPr>
              <a:t>한정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합니다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/>
            </a:r>
            <a:b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</a:b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10" name="모서리가 둥근 직사각형 9"/>
          <p:cNvSpPr/>
          <p:nvPr/>
        </p:nvSpPr>
        <p:spPr>
          <a:xfrm>
            <a:off x="7476037" y="1656089"/>
            <a:ext cx="840379" cy="1007566"/>
          </a:xfrm>
          <a:prstGeom prst="roundRect">
            <a:avLst>
              <a:gd name="adj" fmla="val 6316"/>
            </a:avLst>
          </a:prstGeom>
          <a:noFill/>
          <a:ln w="25400" cap="sq" algn="ctr">
            <a:pattFill prst="dkUpDiag">
              <a:fgClr>
                <a:srgbClr val="B12121"/>
              </a:fgClr>
              <a:bgClr>
                <a:srgbClr val="FF5050"/>
              </a:bgClr>
            </a:pattFill>
            <a:miter lim="800000"/>
            <a:headEnd/>
            <a:tailEnd/>
          </a:ln>
        </p:spPr>
        <p:txBody>
          <a:bodyPr wrap="none" lIns="113957" tIns="56980" rIns="113957" bIns="56980" anchor="ctr"/>
          <a:lstStyle/>
          <a:p>
            <a:endParaRPr kumimoji="0" lang="ko-KR" altLang="en-US" sz="1211" dirty="0">
              <a:solidFill>
                <a:schemeClr val="tx1"/>
              </a:solidFill>
              <a:latin typeface="Rix모던명조 M" panose="02020603020101020101" pitchFamily="18" charset="-127"/>
              <a:ea typeface="Rix모던명조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9627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0" y="152720"/>
            <a:ext cx="4176464" cy="611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참고문헌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270843"/>
            <a:ext cx="828015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국외 </a:t>
            </a:r>
            <a:r>
              <a:rPr lang="ko-KR" altLang="en-US" dirty="0" smtClean="0">
                <a:latin typeface="+mn-ea"/>
                <a:ea typeface="+mn-ea"/>
              </a:rPr>
              <a:t>문헌</a:t>
            </a:r>
            <a:r>
              <a:rPr lang="en-US" altLang="ko-KR" dirty="0" smtClean="0">
                <a:latin typeface="+mn-ea"/>
              </a:rPr>
              <a:t>(2/3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Geiger</a:t>
            </a:r>
            <a:r>
              <a:rPr lang="en-US" altLang="ko-KR" sz="1600" dirty="0">
                <a:latin typeface="+mn-ea"/>
                <a:ea typeface="+mn-ea"/>
              </a:rPr>
              <a:t>, M.J., “A multi-threaded local search algorithm and computer implementation for the multi-mode, resource-constrained multi-project scheduling problem”, European Journal of Operational Research, 256(3), 2017, 729-741.</a:t>
            </a:r>
          </a:p>
          <a:p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Love</a:t>
            </a:r>
            <a:r>
              <a:rPr lang="en-US" altLang="ko-KR" sz="1600" dirty="0">
                <a:latin typeface="+mn-ea"/>
                <a:ea typeface="+mn-ea"/>
              </a:rPr>
              <a:t>, P.E.D., “Influence of project type and procurement method on rework costs in building construction projects”, Journal of Construction Engineering and Management, 128(1), 2002, 18-29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Masanori</a:t>
            </a:r>
            <a:r>
              <a:rPr lang="en-US" altLang="ko-KR" sz="1600" dirty="0">
                <a:latin typeface="+mn-ea"/>
                <a:ea typeface="+mn-ea"/>
              </a:rPr>
              <a:t>, H., &amp; Suzuki, A., “A Solution Method for Manpower Scheduling Problems by RCPSP/τ.”, The Ninth International Symposium on Operations Research and Its Applications, 19(23), 2010, 249-261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Pellerin </a:t>
            </a:r>
            <a:r>
              <a:rPr lang="en-US" altLang="ko-KR" sz="1600" dirty="0">
                <a:latin typeface="+mn-ea"/>
                <a:ea typeface="+mn-ea"/>
              </a:rPr>
              <a:t>R., Perrier N., &amp; Berthaut F., “A survey of hybrid metaheuristics for the resource-constrained project scheduling problem”, European Journal of Operational Research, 280, 2019, </a:t>
            </a:r>
            <a:r>
              <a:rPr lang="en-US" altLang="ko-KR" sz="1600" dirty="0" smtClean="0">
                <a:latin typeface="+mn-ea"/>
                <a:ea typeface="+mn-ea"/>
              </a:rPr>
              <a:t>395-416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54930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2"/>
          <p:cNvSpPr>
            <a:spLocks noGrp="1"/>
          </p:cNvSpPr>
          <p:nvPr>
            <p:ph type="title"/>
          </p:nvPr>
        </p:nvSpPr>
        <p:spPr>
          <a:xfrm>
            <a:off x="4572000" y="152720"/>
            <a:ext cx="4176464" cy="611984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참고문헌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395536" y="1268760"/>
            <a:ext cx="8280151" cy="43088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+mn-ea"/>
                <a:ea typeface="+mn-ea"/>
              </a:rPr>
              <a:t>[</a:t>
            </a:r>
            <a:r>
              <a:rPr lang="ko-KR" altLang="en-US" dirty="0">
                <a:latin typeface="+mn-ea"/>
                <a:ea typeface="+mn-ea"/>
              </a:rPr>
              <a:t>국외 </a:t>
            </a:r>
            <a:r>
              <a:rPr lang="ko-KR" altLang="en-US" dirty="0" smtClean="0">
                <a:latin typeface="+mn-ea"/>
                <a:ea typeface="+mn-ea"/>
              </a:rPr>
              <a:t>문헌</a:t>
            </a:r>
            <a:r>
              <a:rPr lang="en-US" altLang="ko-KR" dirty="0" smtClean="0">
                <a:latin typeface="+mn-ea"/>
              </a:rPr>
              <a:t>(3/3</a:t>
            </a:r>
            <a:r>
              <a:rPr lang="en-US" altLang="ko-KR" dirty="0">
                <a:latin typeface="+mn-ea"/>
              </a:rPr>
              <a:t>)</a:t>
            </a:r>
            <a:r>
              <a:rPr lang="en-US" altLang="ko-KR" dirty="0" smtClean="0">
                <a:latin typeface="+mn-ea"/>
                <a:ea typeface="+mn-ea"/>
              </a:rPr>
              <a:t>]</a:t>
            </a:r>
            <a:endParaRPr lang="en-US" altLang="ko-KR" dirty="0">
              <a:latin typeface="+mn-ea"/>
              <a:ea typeface="+mn-ea"/>
            </a:endParaRPr>
          </a:p>
          <a:p>
            <a:r>
              <a:rPr lang="en-US" altLang="ko-KR" sz="1600" dirty="0">
                <a:latin typeface="+mn-ea"/>
                <a:ea typeface="+mn-ea"/>
              </a:rPr>
              <a:t> </a:t>
            </a:r>
          </a:p>
          <a:p>
            <a:r>
              <a:rPr lang="en-US" altLang="ko-KR" sz="1600" dirty="0" smtClean="0">
                <a:latin typeface="+mn-ea"/>
                <a:ea typeface="+mn-ea"/>
              </a:rPr>
              <a:t>Rostami</a:t>
            </a:r>
            <a:r>
              <a:rPr lang="en-US" altLang="ko-KR" sz="1600" dirty="0">
                <a:latin typeface="+mn-ea"/>
                <a:ea typeface="+mn-ea"/>
              </a:rPr>
              <a:t>, S., Creemers, S., &amp; Leus, R., “New strategies for stochastic resource-constrained project scheduling”, Journal of Scheduling, 21(3), 2018, </a:t>
            </a:r>
            <a:r>
              <a:rPr lang="en-US" altLang="ko-KR" sz="1600" dirty="0" smtClean="0">
                <a:latin typeface="+mn-ea"/>
                <a:ea typeface="+mn-ea"/>
              </a:rPr>
              <a:t>349-365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Talbot</a:t>
            </a:r>
            <a:r>
              <a:rPr lang="en-US" altLang="ko-KR" sz="1600" dirty="0">
                <a:latin typeface="+mn-ea"/>
                <a:ea typeface="+mn-ea"/>
              </a:rPr>
              <a:t>, F.B., “Resource-constrained project scheduling problem with time-resource trade-offs: the non-preemptive case”, Management Science, 28(1), 1982, 1197-1210.</a:t>
            </a:r>
          </a:p>
          <a:p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Taylor</a:t>
            </a:r>
            <a:r>
              <a:rPr lang="en-US" altLang="ko-KR" sz="1600" dirty="0">
                <a:latin typeface="+mn-ea"/>
                <a:ea typeface="+mn-ea"/>
              </a:rPr>
              <a:t>, T., &amp; Ford, D.N., “Tipping point failure and robustness in single development projects. System Dynamics Review:”, The Journal of the System Dynamics Society, 22(1), 2006, 51-71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</a:p>
          <a:p>
            <a:endParaRPr lang="en-US" altLang="ko-KR" sz="1600" dirty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Wang</a:t>
            </a:r>
            <a:r>
              <a:rPr lang="en-US" altLang="ko-KR" sz="1600" dirty="0">
                <a:latin typeface="+mn-ea"/>
                <a:ea typeface="+mn-ea"/>
              </a:rPr>
              <a:t>, X., &amp; Ning, Y., “Uncertain chance-constrained programming model for project scheduling problem”, Journal of the operational research society, 69(3), 2018, 384-391.</a:t>
            </a:r>
          </a:p>
          <a:p>
            <a:endParaRPr lang="en-US" altLang="ko-KR" sz="1600" dirty="0" smtClean="0">
              <a:latin typeface="+mn-ea"/>
              <a:ea typeface="+mn-ea"/>
            </a:endParaRPr>
          </a:p>
          <a:p>
            <a:r>
              <a:rPr lang="en-US" altLang="ko-KR" sz="1600" dirty="0" smtClean="0">
                <a:latin typeface="+mn-ea"/>
                <a:ea typeface="+mn-ea"/>
              </a:rPr>
              <a:t>Weglarz</a:t>
            </a:r>
            <a:r>
              <a:rPr lang="en-US" altLang="ko-KR" sz="1600" dirty="0">
                <a:latin typeface="+mn-ea"/>
                <a:ea typeface="+mn-ea"/>
              </a:rPr>
              <a:t>, J., “Project scheduling with discrete and continuous resources. IEEE Transactions on Systems, 9(10), 1979, 644-650</a:t>
            </a:r>
            <a:r>
              <a:rPr lang="en-US" altLang="ko-KR" sz="1600" dirty="0" smtClean="0">
                <a:latin typeface="+mn-ea"/>
                <a:ea typeface="+mn-ea"/>
              </a:rPr>
              <a:t>.</a:t>
            </a:r>
            <a:endParaRPr lang="en-US" altLang="ko-KR" sz="16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74326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/>
          <p:cNvSpPr txBox="1"/>
          <p:nvPr/>
        </p:nvSpPr>
        <p:spPr>
          <a:xfrm>
            <a:off x="467544" y="1916832"/>
            <a:ext cx="8208912" cy="1829283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6680"/>
              </a:lnSpc>
            </a:pPr>
            <a:r>
              <a:rPr lang="ko-KR" altLang="en-US" sz="6000" b="1" dirty="0" smtClean="0">
                <a:solidFill>
                  <a:srgbClr val="7F7F7F"/>
                </a:solidFill>
                <a:latin typeface="바탕체" pitchFamily="17" charset="-127"/>
                <a:ea typeface="바탕체" pitchFamily="17" charset="-127"/>
              </a:rPr>
              <a:t>고맙습니다</a:t>
            </a:r>
            <a:r>
              <a:rPr lang="en-US" altLang="ko-KR" sz="6000" b="1" dirty="0" smtClean="0">
                <a:solidFill>
                  <a:srgbClr val="7F7F7F"/>
                </a:solidFill>
                <a:latin typeface="바탕체" pitchFamily="17" charset="-127"/>
                <a:ea typeface="바탕체" pitchFamily="17" charset="-127"/>
              </a:rPr>
              <a:t>.</a:t>
            </a:r>
            <a:endParaRPr lang="ru-RU" sz="6000" b="1" dirty="0">
              <a:solidFill>
                <a:srgbClr val="7F7F7F"/>
              </a:solidFill>
              <a:latin typeface="바탕체" pitchFamily="17" charset="-127"/>
              <a:ea typeface="바탕체" pitchFamily="17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F074A1-D02D-4ABA-82D5-2C1808269B05}"/>
              </a:ext>
            </a:extLst>
          </p:cNvPr>
          <p:cNvSpPr txBox="1"/>
          <p:nvPr/>
        </p:nvSpPr>
        <p:spPr>
          <a:xfrm>
            <a:off x="3392608" y="3518220"/>
            <a:ext cx="20922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질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의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응</a:t>
            </a:r>
            <a:r>
              <a:rPr lang="en-US" altLang="ko-KR" sz="2800" b="1" dirty="0" smtClean="0">
                <a:solidFill>
                  <a:srgbClr val="0070C0"/>
                </a:solidFill>
                <a:latin typeface="+mn-ea"/>
                <a:ea typeface="+mn-ea"/>
              </a:rPr>
              <a:t>/</a:t>
            </a:r>
            <a:r>
              <a:rPr lang="ko-KR" altLang="en-US" sz="2800" b="1" dirty="0" smtClean="0">
                <a:solidFill>
                  <a:srgbClr val="0070C0"/>
                </a:solidFill>
                <a:latin typeface="+mn-ea"/>
                <a:ea typeface="+mn-ea"/>
              </a:rPr>
              <a:t>답</a:t>
            </a:r>
            <a:endParaRPr lang="ko-KR" altLang="en-US" sz="2800" b="1" dirty="0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F074A1-D02D-4ABA-82D5-2C1808269B05}"/>
              </a:ext>
            </a:extLst>
          </p:cNvPr>
          <p:cNvSpPr txBox="1"/>
          <p:nvPr/>
        </p:nvSpPr>
        <p:spPr>
          <a:xfrm>
            <a:off x="7515116" y="307255"/>
            <a:ext cx="14830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000" b="1" dirty="0" smtClean="0">
                <a:solidFill>
                  <a:srgbClr val="009FE6"/>
                </a:solidFill>
                <a:latin typeface="+mn-ea"/>
                <a:ea typeface="+mn-ea"/>
              </a:rPr>
              <a:t>[</a:t>
            </a:r>
            <a:r>
              <a:rPr lang="ko-KR" altLang="en-US" sz="2000" b="1" dirty="0" smtClean="0">
                <a:solidFill>
                  <a:srgbClr val="009FE6"/>
                </a:solidFill>
                <a:latin typeface="+mn-ea"/>
                <a:ea typeface="+mn-ea"/>
              </a:rPr>
              <a:t>문서의 끝</a:t>
            </a:r>
            <a:r>
              <a:rPr lang="en-US" altLang="ko-KR" sz="2000" b="1" dirty="0" smtClean="0">
                <a:solidFill>
                  <a:srgbClr val="009FE6"/>
                </a:solidFill>
                <a:latin typeface="+mn-ea"/>
                <a:ea typeface="+mn-ea"/>
              </a:rPr>
              <a:t>]</a:t>
            </a:r>
            <a:endParaRPr lang="ko-KR" altLang="en-US" sz="2000" b="1" dirty="0">
              <a:solidFill>
                <a:srgbClr val="009FE6"/>
              </a:solidFill>
              <a:latin typeface="+mn-ea"/>
              <a:ea typeface="+mn-ea"/>
            </a:endParaRPr>
          </a:p>
        </p:txBody>
      </p:sp>
      <p:sp>
        <p:nvSpPr>
          <p:cNvPr id="13" name="직사각형 12"/>
          <p:cNvSpPr/>
          <p:nvPr/>
        </p:nvSpPr>
        <p:spPr bwMode="auto">
          <a:xfrm>
            <a:off x="2213992" y="3374204"/>
            <a:ext cx="4716016" cy="49656"/>
          </a:xfrm>
          <a:prstGeom prst="rect">
            <a:avLst/>
          </a:prstGeom>
          <a:solidFill>
            <a:schemeClr val="bg1">
              <a:lumMod val="85000"/>
            </a:schemeClr>
          </a:solidFill>
          <a:ln w="6350" cap="rnd" cmpd="sng" algn="ctr">
            <a:noFill/>
            <a:prstDash val="solid"/>
            <a:headEnd type="none" w="sm" len="sm"/>
            <a:tailEnd type="none" w="sm" len="sm"/>
          </a:ln>
          <a:effectLst/>
          <a:extLst/>
        </p:spPr>
        <p:txBody>
          <a:bodyPr wrap="square" lIns="0" tIns="0" rIns="0" bIns="0" rtlCol="0" anchor="ctr" anchorCtr="0"/>
          <a:lstStyle/>
          <a:p>
            <a:pPr algn="ctr" defTabSz="1189992"/>
            <a:endParaRPr lang="ko-KR" altLang="en-US" sz="1200" dirty="0" smtClean="0">
              <a:solidFill>
                <a:prstClr val="black"/>
              </a:solidFill>
              <a:latin typeface="Rix모던고딕 B" panose="02020603020101020101" pitchFamily="18" charset="-127"/>
              <a:ea typeface="Rix모던고딕 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0377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1</a:t>
            </a:r>
            <a:r>
              <a:rPr lang="ko-KR" altLang="en-US" sz="2400" dirty="0">
                <a:latin typeface="+mn-ea"/>
                <a:ea typeface="+mn-ea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</a:rPr>
              <a:t>연구의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배경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-17958" y="-27384"/>
            <a:ext cx="9161958" cy="6885384"/>
          </a:xfrm>
          <a:prstGeom prst="rect">
            <a:avLst/>
          </a:prstGeom>
          <a:solidFill>
            <a:srgbClr val="0000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/>
            </a:sp3d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35" name="그룹 34"/>
          <p:cNvGrpSpPr/>
          <p:nvPr/>
        </p:nvGrpSpPr>
        <p:grpSpPr>
          <a:xfrm>
            <a:off x="251520" y="44624"/>
            <a:ext cx="8640960" cy="6256617"/>
            <a:chOff x="3091325" y="798218"/>
            <a:chExt cx="8020772" cy="5747726"/>
          </a:xfrm>
        </p:grpSpPr>
        <p:sp>
          <p:nvSpPr>
            <p:cNvPr id="36" name="직사각형 35"/>
            <p:cNvSpPr/>
            <p:nvPr/>
          </p:nvSpPr>
          <p:spPr>
            <a:xfrm>
              <a:off x="3091325" y="1514307"/>
              <a:ext cx="8020772" cy="503163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66B3"/>
              </a:solidFill>
            </a:ln>
            <a:effectLst>
              <a:outerShdw blurRad="50800" dist="38100" dir="2700000" algn="tl" rotWithShape="0">
                <a:prstClr val="black">
                  <a:alpha val="7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44000"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37" name="그룹 36"/>
            <p:cNvGrpSpPr/>
            <p:nvPr/>
          </p:nvGrpSpPr>
          <p:grpSpPr>
            <a:xfrm>
              <a:off x="4080473" y="798218"/>
              <a:ext cx="6042477" cy="1021719"/>
              <a:chOff x="3664751" y="1193628"/>
              <a:chExt cx="6471866" cy="1094324"/>
            </a:xfrm>
          </p:grpSpPr>
          <p:pic>
            <p:nvPicPr>
              <p:cNvPr id="38" name="Picture 7" descr="C:\Users\이혜진\Desktop\그림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0519" y="1193628"/>
                <a:ext cx="286098" cy="109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7" descr="C:\Users\이혜진\Desktop\그림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4751" y="1193628"/>
                <a:ext cx="286098" cy="109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4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21" y="1332688"/>
            <a:ext cx="3946471" cy="1625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2" name="Rt1">
            <a:extLst>
              <a:ext uri="{FF2B5EF4-FFF2-40B4-BE49-F238E27FC236}">
                <a16:creationId xmlns:a16="http://schemas.microsoft.com/office/drawing/2014/main" id="{FD480C2D-4D99-4573-9FDC-CBFA094A03DC}"/>
              </a:ext>
            </a:extLst>
          </p:cNvPr>
          <p:cNvSpPr txBox="1"/>
          <p:nvPr/>
        </p:nvSpPr>
        <p:spPr>
          <a:xfrm>
            <a:off x="611560" y="3043313"/>
            <a:ext cx="4752528" cy="18466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ko-KR"/>
            </a:defPPr>
            <a:lvl1pPr marL="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397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7946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1919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5892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9865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3838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781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178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defTabSz="1076433" fontAlgn="base" latinLnBrk="0">
              <a:spcAft>
                <a:spcPct val="0"/>
              </a:spcAft>
              <a:buClr>
                <a:srgbClr val="444C5A"/>
              </a:buClr>
              <a:buSzPct val="80000"/>
              <a:defRPr/>
            </a:pPr>
            <a:r>
              <a:rPr kumimoji="1"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조달청 </a:t>
            </a:r>
            <a:r>
              <a:rPr kumimoji="0" lang="ko-KR" altLang="en-US" sz="1200" b="1" kern="0" dirty="0">
                <a:solidFill>
                  <a:srgbClr val="0000FF"/>
                </a:solidFill>
                <a:latin typeface="+mn-ea"/>
              </a:rPr>
              <a:t>나라장터</a:t>
            </a:r>
            <a:r>
              <a:rPr kumimoji="0" lang="en-US" altLang="ko-KR" sz="1200" b="1" kern="0" dirty="0">
                <a:solidFill>
                  <a:srgbClr val="0000FF"/>
                </a:solidFill>
                <a:latin typeface="+mn-ea"/>
              </a:rPr>
              <a:t>(</a:t>
            </a:r>
            <a:r>
              <a:rPr kumimoji="0" lang="ko-KR" altLang="en-US" sz="1200" b="1" kern="0" dirty="0">
                <a:solidFill>
                  <a:srgbClr val="0000FF"/>
                </a:solidFill>
                <a:latin typeface="+mn-ea"/>
              </a:rPr>
              <a:t>공공 부문 </a:t>
            </a:r>
            <a:r>
              <a:rPr kumimoji="0" lang="en-US" altLang="ko-KR" sz="1200" b="1" kern="0" dirty="0">
                <a:solidFill>
                  <a:srgbClr val="0000FF"/>
                </a:solidFill>
                <a:latin typeface="+mn-ea"/>
              </a:rPr>
              <a:t>SW</a:t>
            </a:r>
            <a:r>
              <a:rPr kumimoji="0" lang="ko-KR" altLang="en-US" sz="1200" b="1" kern="0" dirty="0">
                <a:solidFill>
                  <a:srgbClr val="0000FF"/>
                </a:solidFill>
                <a:latin typeface="+mn-ea"/>
              </a:rPr>
              <a:t>사업 제안 공고 </a:t>
            </a:r>
            <a:r>
              <a:rPr kumimoji="0" lang="en-US" altLang="ko-KR" sz="1200" b="1" kern="0" dirty="0">
                <a:solidFill>
                  <a:srgbClr val="0000FF"/>
                </a:solidFill>
                <a:latin typeface="+mn-ea"/>
              </a:rPr>
              <a:t>Portal)</a:t>
            </a:r>
            <a:r>
              <a:rPr kumimoji="0" lang="ko-KR" altLang="en-US" sz="1200" b="1" kern="0" dirty="0">
                <a:solidFill>
                  <a:srgbClr val="0000FF"/>
                </a:solidFill>
                <a:latin typeface="+mn-ea"/>
              </a:rPr>
              <a:t>  </a:t>
            </a:r>
            <a:endParaRPr kumimoji="0" lang="en-US" altLang="ko-KR" sz="1200" b="1" kern="0" dirty="0">
              <a:solidFill>
                <a:srgbClr val="0000FF"/>
              </a:solidFill>
              <a:latin typeface="+mn-ea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860032" y="3750252"/>
            <a:ext cx="33843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월 </a:t>
            </a:r>
            <a:r>
              <a:rPr kumimoji="0" lang="ko-KR" altLang="en-US" sz="1200" b="1" kern="0" dirty="0">
                <a:solidFill>
                  <a:srgbClr val="0000FF"/>
                </a:solidFill>
                <a:latin typeface="+mn-ea"/>
                <a:ea typeface="+mn-ea"/>
              </a:rPr>
              <a:t>평균 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840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건의 공공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SW 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용역 제</a:t>
            </a:r>
            <a:r>
              <a:rPr kumimoji="0" lang="ko-KR" altLang="en-US" sz="1200" b="1" kern="0" dirty="0">
                <a:solidFill>
                  <a:srgbClr val="0000FF"/>
                </a:solidFill>
                <a:latin typeface="+mn-ea"/>
                <a:ea typeface="+mn-ea"/>
              </a:rPr>
              <a:t>안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공고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(2019, 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조달통계</a:t>
            </a:r>
            <a:r>
              <a:rPr kumimoji="0" lang="en-US" altLang="ko-KR" sz="1200" b="1" kern="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 </a:t>
            </a:r>
            <a:endParaRPr kumimoji="0" lang="en-US" altLang="ko-KR" sz="1200" b="1" kern="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0053" y="1436756"/>
            <a:ext cx="1403351" cy="994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6744421" y="1883839"/>
            <a:ext cx="187708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11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무엇을 선택할 것인가</a:t>
            </a:r>
            <a:r>
              <a:rPr kumimoji="0" lang="en-US" altLang="ko-KR" sz="11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…?</a:t>
            </a:r>
            <a:endParaRPr kumimoji="0" lang="en-US" altLang="ko-KR" sz="1100" b="1" kern="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7698" y="2588416"/>
            <a:ext cx="3967055" cy="11195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모서리가 둥근 직사각형 17"/>
          <p:cNvSpPr/>
          <p:nvPr/>
        </p:nvSpPr>
        <p:spPr>
          <a:xfrm>
            <a:off x="4787697" y="2797553"/>
            <a:ext cx="3967055" cy="350617"/>
          </a:xfrm>
          <a:prstGeom prst="roundRect">
            <a:avLst>
              <a:gd name="adj" fmla="val 6316"/>
            </a:avLst>
          </a:prstGeom>
          <a:noFill/>
          <a:ln w="25400" cap="sq" algn="ctr">
            <a:pattFill prst="dkUpDiag">
              <a:fgClr>
                <a:srgbClr val="B12121"/>
              </a:fgClr>
              <a:bgClr>
                <a:srgbClr val="FF5050"/>
              </a:bgClr>
            </a:pattFill>
            <a:miter lim="800000"/>
            <a:headEnd/>
            <a:tailEnd/>
          </a:ln>
        </p:spPr>
        <p:txBody>
          <a:bodyPr wrap="none" lIns="113957" tIns="56980" rIns="113957" bIns="56980" anchor="ctr"/>
          <a:lstStyle/>
          <a:p>
            <a:endParaRPr kumimoji="0" lang="ko-KR" altLang="en-US" sz="1211" dirty="0">
              <a:solidFill>
                <a:schemeClr val="tx1"/>
              </a:solidFill>
              <a:latin typeface="Rix모던명조 M" panose="02020603020101020101" pitchFamily="18" charset="-127"/>
              <a:ea typeface="Rix모던명조 M" panose="02020603020101020101" pitchFamily="18" charset="-127"/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9" y="4253395"/>
            <a:ext cx="8067675" cy="11198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828" y="5373215"/>
            <a:ext cx="8067675" cy="537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3841168"/>
            <a:ext cx="530548" cy="3694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직선 화살표 연결선 5"/>
          <p:cNvCxnSpPr/>
          <p:nvPr/>
        </p:nvCxnSpPr>
        <p:spPr>
          <a:xfrm flipH="1">
            <a:off x="3419872" y="3135646"/>
            <a:ext cx="1367826" cy="1117749"/>
          </a:xfrm>
          <a:prstGeom prst="straightConnector1">
            <a:avLst/>
          </a:prstGeom>
          <a:ln w="222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1"/>
          <p:cNvSpPr txBox="1">
            <a:spLocks/>
          </p:cNvSpPr>
          <p:nvPr/>
        </p:nvSpPr>
        <p:spPr bwMode="auto">
          <a:xfrm>
            <a:off x="2339752" y="836712"/>
            <a:ext cx="475252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보조장표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1 :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공공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SW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사업 공고 목록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5889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1</a:t>
            </a:r>
            <a:r>
              <a:rPr lang="ko-KR" altLang="en-US" sz="2400" dirty="0">
                <a:latin typeface="+mn-ea"/>
                <a:ea typeface="+mn-ea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</a:rPr>
              <a:t>연구의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배경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(2/4)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5288" y="1269915"/>
            <a:ext cx="820896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공공부문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사업에 주력하는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SI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기업은 이익을 최대화하기 위해 가능한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/>
            </a:r>
            <a:b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많은 사업에 참여하여 수주기회를 획득하려고 노력한다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사업의 수주를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위해서는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제안작업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타당성검토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제안서작성 등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필수적이고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제안작업에 투입할 수 있는 인력자원은 기업마다 한정되어 있으므로 하나의 기업이 공고된 모든 사업에 대해 제안작업을 할 수 없다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따라서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공공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시장에서 주로 경쟁하는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SI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기업에 있어서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ko-KR" altLang="en-US" b="1" kern="0" dirty="0">
                <a:solidFill>
                  <a:srgbClr val="0000FF"/>
                </a:solidFill>
                <a:latin typeface="+mn-ea"/>
                <a:ea typeface="+mn-ea"/>
              </a:rPr>
              <a:t>다수의 </a:t>
            </a:r>
            <a:r>
              <a:rPr kumimoji="0" lang="en-US" altLang="ko-KR" b="1" kern="0" dirty="0">
                <a:solidFill>
                  <a:srgbClr val="0000FF"/>
                </a:solidFill>
                <a:latin typeface="+mn-ea"/>
                <a:ea typeface="+mn-ea"/>
              </a:rPr>
              <a:t>SW</a:t>
            </a:r>
            <a:r>
              <a:rPr kumimoji="0" lang="ko-KR" altLang="en-US" b="1" kern="0" dirty="0">
                <a:solidFill>
                  <a:srgbClr val="0000FF"/>
                </a:solidFill>
                <a:latin typeface="+mn-ea"/>
                <a:ea typeface="+mn-ea"/>
              </a:rPr>
              <a:t>사업 중에서 </a:t>
            </a:r>
            <a:r>
              <a:rPr kumimoji="0" lang="ko-KR" altLang="en-US" b="1" kern="0" dirty="0" smtClean="0">
                <a:solidFill>
                  <a:srgbClr val="0000FF"/>
                </a:solidFill>
                <a:latin typeface="+mn-ea"/>
                <a:ea typeface="+mn-ea"/>
              </a:rPr>
              <a:t>입찰 사업을 택하는 </a:t>
            </a:r>
            <a:r>
              <a:rPr kumimoji="0" lang="ko-KR" altLang="en-US" b="1" kern="0" dirty="0">
                <a:solidFill>
                  <a:srgbClr val="0000FF"/>
                </a:solidFill>
                <a:latin typeface="+mn-ea"/>
                <a:ea typeface="+mn-ea"/>
              </a:rPr>
              <a:t>것은 매우 중요한 의사결정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이며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 결정으로 인해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제안작업이 수행되고 기업의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기대수익이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예측된다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참고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b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 - 1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개 수업 수행 시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이익률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5.03% (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한국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IT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서비스산업협회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2018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년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b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   </a:t>
            </a:r>
            <a:r>
              <a:rPr kumimoji="0" lang="ko-KR" altLang="en-US" sz="1600" kern="0" dirty="0">
                <a:solidFill>
                  <a:srgbClr val="0000FF"/>
                </a:solidFill>
                <a:latin typeface="+mn-ea"/>
                <a:ea typeface="+mn-ea"/>
              </a:rPr>
              <a:t>즉</a:t>
            </a:r>
            <a:r>
              <a:rPr kumimoji="0" lang="en-US" altLang="ko-KR" sz="1600" kern="0" dirty="0">
                <a:solidFill>
                  <a:srgbClr val="0000FF"/>
                </a:solidFill>
                <a:latin typeface="+mn-ea"/>
                <a:ea typeface="+mn-ea"/>
              </a:rPr>
              <a:t>, 40</a:t>
            </a:r>
            <a:r>
              <a:rPr kumimoji="0" lang="ko-KR" altLang="en-US" sz="1600" kern="0" dirty="0">
                <a:solidFill>
                  <a:srgbClr val="0000FF"/>
                </a:solidFill>
                <a:latin typeface="+mn-ea"/>
                <a:ea typeface="+mn-ea"/>
              </a:rPr>
              <a:t>억원 규모의 개발사업</a:t>
            </a:r>
            <a:r>
              <a:rPr kumimoji="0" lang="en-US" altLang="ko-KR" sz="1600" kern="0" dirty="0">
                <a:solidFill>
                  <a:srgbClr val="0000FF"/>
                </a:solidFill>
                <a:latin typeface="+mn-ea"/>
                <a:ea typeface="+mn-ea"/>
              </a:rPr>
              <a:t>(</a:t>
            </a:r>
            <a:r>
              <a:rPr kumimoji="0" lang="ko-KR" altLang="en-US" sz="1600" kern="0" dirty="0">
                <a:solidFill>
                  <a:srgbClr val="0000FF"/>
                </a:solidFill>
                <a:latin typeface="+mn-ea"/>
                <a:ea typeface="+mn-ea"/>
              </a:rPr>
              <a:t>보통 개발기간 </a:t>
            </a:r>
            <a:r>
              <a:rPr kumimoji="0" lang="en-US" altLang="ko-KR" sz="1600" kern="0" dirty="0">
                <a:solidFill>
                  <a:srgbClr val="0000FF"/>
                </a:solidFill>
                <a:latin typeface="+mn-ea"/>
                <a:ea typeface="+mn-ea"/>
              </a:rPr>
              <a:t>: 1</a:t>
            </a:r>
            <a:r>
              <a:rPr kumimoji="0" lang="ko-KR" altLang="en-US" sz="1600" kern="0" dirty="0">
                <a:solidFill>
                  <a:srgbClr val="0000FF"/>
                </a:solidFill>
                <a:latin typeface="+mn-ea"/>
                <a:ea typeface="+mn-ea"/>
              </a:rPr>
              <a:t>년</a:t>
            </a:r>
            <a:r>
              <a:rPr kumimoji="0" lang="en-US" altLang="ko-KR" sz="1600" kern="0" dirty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r>
              <a:rPr kumimoji="0" lang="ko-KR" altLang="en-US" sz="1600" kern="0" dirty="0">
                <a:solidFill>
                  <a:srgbClr val="0000FF"/>
                </a:solidFill>
                <a:latin typeface="+mn-ea"/>
                <a:ea typeface="+mn-ea"/>
              </a:rPr>
              <a:t>을 수행하면 </a:t>
            </a:r>
            <a:r>
              <a:rPr kumimoji="0" lang="en-US" altLang="ko-KR" sz="1600" kern="0" dirty="0">
                <a:solidFill>
                  <a:srgbClr val="0000FF"/>
                </a:solidFill>
                <a:latin typeface="+mn-ea"/>
                <a:ea typeface="+mn-ea"/>
              </a:rPr>
              <a:t>2</a:t>
            </a:r>
            <a:r>
              <a:rPr kumimoji="0" lang="ko-KR" altLang="en-US" sz="1600" kern="0" dirty="0">
                <a:solidFill>
                  <a:srgbClr val="0000FF"/>
                </a:solidFill>
                <a:latin typeface="+mn-ea"/>
                <a:ea typeface="+mn-ea"/>
              </a:rPr>
              <a:t>억 정도 이익발생</a:t>
            </a:r>
            <a:r>
              <a:rPr kumimoji="0" lang="en-US" altLang="ko-KR" sz="1600" kern="0" dirty="0">
                <a:solidFill>
                  <a:srgbClr val="0000FF"/>
                </a:solidFill>
                <a:latin typeface="+mn-ea"/>
                <a:ea typeface="+mn-ea"/>
              </a:rPr>
              <a:t/>
            </a:r>
            <a:br>
              <a:rPr kumimoji="0" lang="en-US" altLang="ko-KR" sz="1600" kern="0" dirty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- </a:t>
            </a:r>
            <a:r>
              <a:rPr kumimoji="0" lang="en-US" altLang="ko-KR" kern="0" dirty="0" smtClean="0">
                <a:solidFill>
                  <a:srgbClr val="FF0000"/>
                </a:solidFill>
                <a:latin typeface="+mn-ea"/>
                <a:ea typeface="+mn-ea"/>
              </a:rPr>
              <a:t>1</a:t>
            </a:r>
            <a:r>
              <a:rPr kumimoji="0" lang="ko-KR" altLang="en-US" kern="0" dirty="0" smtClean="0">
                <a:solidFill>
                  <a:srgbClr val="FF0000"/>
                </a:solidFill>
                <a:latin typeface="+mn-ea"/>
                <a:ea typeface="+mn-ea"/>
              </a:rPr>
              <a:t>개 사업 실주 시 평균 </a:t>
            </a:r>
            <a:r>
              <a:rPr kumimoji="0" lang="en-US" altLang="ko-KR" kern="0" dirty="0" smtClean="0">
                <a:solidFill>
                  <a:srgbClr val="FF0000"/>
                </a:solidFill>
                <a:latin typeface="+mn-ea"/>
                <a:ea typeface="+mn-ea"/>
              </a:rPr>
              <a:t>2.2</a:t>
            </a:r>
            <a:r>
              <a:rPr kumimoji="0" lang="ko-KR" altLang="en-US" kern="0" dirty="0" smtClean="0">
                <a:solidFill>
                  <a:srgbClr val="FF0000"/>
                </a:solidFill>
                <a:latin typeface="+mn-ea"/>
                <a:ea typeface="+mn-ea"/>
              </a:rPr>
              <a:t>억원의 손실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잔존가치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Zero)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발생</a:t>
            </a: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0723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AutoShape 166"/>
          <p:cNvSpPr>
            <a:spLocks noChangeArrowheads="1"/>
          </p:cNvSpPr>
          <p:nvPr/>
        </p:nvSpPr>
        <p:spPr bwMode="auto">
          <a:xfrm rot="16200000">
            <a:off x="2705043" y="2914660"/>
            <a:ext cx="1451248" cy="5338072"/>
          </a:xfrm>
          <a:prstGeom prst="roundRect">
            <a:avLst>
              <a:gd name="adj" fmla="val 1375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0" tIns="0" rIns="0" bIns="0" anchor="ctr"/>
          <a:lstStyle/>
          <a:p>
            <a:pPr algn="ctr" latinLnBrk="0"/>
            <a:endParaRPr kumimoji="0" lang="ko-KR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1</a:t>
            </a:r>
            <a:r>
              <a:rPr lang="ko-KR" altLang="en-US" sz="2400" dirty="0">
                <a:latin typeface="+mn-ea"/>
                <a:ea typeface="+mn-ea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</a:rPr>
              <a:t>연구의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배경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(3/4)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288" y="1290246"/>
            <a:ext cx="81544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0" lang="ko-KR" altLang="en-US" sz="16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공공 </a:t>
            </a:r>
            <a:r>
              <a:rPr kumimoji="0" lang="en-US" altLang="ko-KR" sz="16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sz="16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 제안 </a:t>
            </a:r>
            <a:r>
              <a:rPr kumimoji="0" lang="ko-KR" altLang="en-US" sz="1600" b="1" kern="0" dirty="0">
                <a:solidFill>
                  <a:sysClr val="windowText" lastClr="000000"/>
                </a:solidFill>
                <a:latin typeface="+mn-ea"/>
                <a:ea typeface="+mn-ea"/>
              </a:rPr>
              <a:t>프로세스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E23FA44-F1E2-4C7C-9352-84FE059494CC}"/>
              </a:ext>
            </a:extLst>
          </p:cNvPr>
          <p:cNvCxnSpPr>
            <a:cxnSpLocks/>
            <a:endCxn id="69" idx="1"/>
          </p:cNvCxnSpPr>
          <p:nvPr/>
        </p:nvCxnSpPr>
        <p:spPr>
          <a:xfrm>
            <a:off x="1435950" y="2532156"/>
            <a:ext cx="5829256" cy="17686"/>
          </a:xfrm>
          <a:prstGeom prst="line">
            <a:avLst/>
          </a:prstGeom>
          <a:noFill/>
          <a:ln w="28575" cap="flat" cmpd="sng" algn="ctr">
            <a:solidFill>
              <a:srgbClr val="7C8BA4"/>
            </a:solidFill>
            <a:prstDash val="solid"/>
            <a:tailEnd type="stealth" w="lg" len="lg"/>
          </a:ln>
          <a:effectLst/>
        </p:spPr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2062940" y="2311411"/>
            <a:ext cx="783546" cy="509934"/>
            <a:chOff x="3901265" y="3584819"/>
            <a:chExt cx="1316738" cy="131673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2" name="직각 삼각형 11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kumimoji="1" lang="ko-KR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타당성</a:t>
              </a:r>
              <a:r>
                <a:rPr kumimoji="1"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ko-KR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kumimoji="1" lang="ko-KR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검토</a:t>
              </a: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20" name="다이아몬드 19"/>
          <p:cNvSpPr/>
          <p:nvPr/>
        </p:nvSpPr>
        <p:spPr>
          <a:xfrm>
            <a:off x="1963691" y="2823837"/>
            <a:ext cx="982043" cy="6042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21" name="Content Placeholder 6"/>
          <p:cNvSpPr txBox="1">
            <a:spLocks/>
          </p:cNvSpPr>
          <p:nvPr/>
        </p:nvSpPr>
        <p:spPr bwMode="auto">
          <a:xfrm>
            <a:off x="2086449" y="2927731"/>
            <a:ext cx="753916" cy="31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552" indent="-342552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193" indent="-285463" algn="l" defTabSz="9134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844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572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310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048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8783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5520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2257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100" b="1" dirty="0">
                <a:solidFill>
                  <a:srgbClr val="002060"/>
                </a:solidFill>
              </a:rPr>
              <a:t>제안참여</a:t>
            </a:r>
            <a:r>
              <a:rPr lang="en-US" altLang="ko-KR" sz="1100" b="1" dirty="0">
                <a:solidFill>
                  <a:srgbClr val="002060"/>
                </a:solidFill>
              </a:rPr>
              <a:t/>
            </a:r>
            <a:br>
              <a:rPr lang="en-US" altLang="ko-KR" sz="1100" b="1" dirty="0">
                <a:solidFill>
                  <a:srgbClr val="002060"/>
                </a:solidFill>
              </a:rPr>
            </a:br>
            <a:r>
              <a:rPr lang="ko-KR" altLang="en-US" sz="1100" b="1" dirty="0" smtClean="0">
                <a:solidFill>
                  <a:srgbClr val="002060"/>
                </a:solidFill>
              </a:rPr>
              <a:t>결정</a:t>
            </a:r>
            <a:endParaRPr lang="en-US" altLang="en-US" sz="1100" b="1" dirty="0">
              <a:solidFill>
                <a:srgbClr val="002060"/>
              </a:solidFill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 flipH="1">
            <a:off x="721754" y="2865851"/>
            <a:ext cx="677720" cy="168784"/>
          </a:xfrm>
          <a:prstGeom prst="roundRect">
            <a:avLst/>
          </a:prstGeom>
          <a:solidFill>
            <a:srgbClr val="C2E6E8"/>
          </a:solidFill>
          <a:ln>
            <a:noFill/>
          </a:ln>
          <a:effectLst/>
        </p:spPr>
        <p:txBody>
          <a:bodyPr wrap="none" lIns="85788" tIns="0" rIns="85788" bIns="0" anchor="ctr"/>
          <a:lstStyle/>
          <a:p>
            <a:pPr algn="ctr" defTabSz="1041916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사업 </a:t>
            </a:r>
            <a:r>
              <a:rPr lang="en-US" altLang="ko-KR" sz="9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1</a:t>
            </a:r>
            <a:endParaRPr lang="ko-KR" altLang="en-US" sz="9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7" name="모서리가 둥근 직사각형 26"/>
          <p:cNvSpPr/>
          <p:nvPr/>
        </p:nvSpPr>
        <p:spPr>
          <a:xfrm flipH="1">
            <a:off x="720950" y="3096365"/>
            <a:ext cx="677720" cy="168784"/>
          </a:xfrm>
          <a:prstGeom prst="roundRect">
            <a:avLst/>
          </a:prstGeom>
          <a:solidFill>
            <a:srgbClr val="C2E6E8"/>
          </a:solidFill>
          <a:ln>
            <a:noFill/>
          </a:ln>
          <a:effectLst/>
        </p:spPr>
        <p:txBody>
          <a:bodyPr wrap="none" lIns="85788" tIns="0" rIns="85788" bIns="0" anchor="ctr"/>
          <a:lstStyle/>
          <a:p>
            <a:pPr algn="ctr" defTabSz="1041916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사업 </a:t>
            </a:r>
            <a:r>
              <a:rPr lang="en-US" altLang="ko-KR" sz="9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2</a:t>
            </a:r>
            <a:endParaRPr lang="ko-KR" altLang="en-US" sz="9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8" name="모서리가 둥근 직사각형 27"/>
          <p:cNvSpPr/>
          <p:nvPr/>
        </p:nvSpPr>
        <p:spPr>
          <a:xfrm flipH="1">
            <a:off x="721755" y="3321373"/>
            <a:ext cx="677720" cy="168784"/>
          </a:xfrm>
          <a:prstGeom prst="roundRect">
            <a:avLst/>
          </a:prstGeom>
          <a:solidFill>
            <a:srgbClr val="C2E6E8"/>
          </a:solidFill>
          <a:ln>
            <a:noFill/>
          </a:ln>
          <a:effectLst/>
        </p:spPr>
        <p:txBody>
          <a:bodyPr wrap="none" lIns="85788" tIns="0" rIns="85788" bIns="0" anchor="ctr"/>
          <a:lstStyle/>
          <a:p>
            <a:pPr algn="ctr" defTabSz="1041916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사업 </a:t>
            </a:r>
            <a:r>
              <a:rPr lang="en-US" altLang="ko-KR" sz="9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3</a:t>
            </a:r>
            <a:endParaRPr lang="ko-KR" altLang="en-US" sz="9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29" name="Content Placeholder 6"/>
          <p:cNvSpPr txBox="1">
            <a:spLocks/>
          </p:cNvSpPr>
          <p:nvPr/>
        </p:nvSpPr>
        <p:spPr bwMode="auto">
          <a:xfrm>
            <a:off x="902788" y="3510456"/>
            <a:ext cx="290457" cy="31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552" indent="-342552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193" indent="-285463" algn="l" defTabSz="9134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844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572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310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048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8783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5520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2257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en-US" sz="11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:</a:t>
            </a:r>
          </a:p>
        </p:txBody>
      </p:sp>
      <p:sp>
        <p:nvSpPr>
          <p:cNvPr id="30" name="모서리가 둥근 직사각형 29"/>
          <p:cNvSpPr/>
          <p:nvPr/>
        </p:nvSpPr>
        <p:spPr>
          <a:xfrm flipH="1">
            <a:off x="716224" y="3761445"/>
            <a:ext cx="677720" cy="168784"/>
          </a:xfrm>
          <a:prstGeom prst="roundRect">
            <a:avLst/>
          </a:prstGeom>
          <a:solidFill>
            <a:srgbClr val="C2E6E8"/>
          </a:solidFill>
          <a:ln>
            <a:noFill/>
          </a:ln>
          <a:effectLst/>
        </p:spPr>
        <p:txBody>
          <a:bodyPr wrap="none" lIns="85788" tIns="0" rIns="85788" bIns="0" anchor="ctr"/>
          <a:lstStyle/>
          <a:p>
            <a:pPr algn="ctr" defTabSz="1041916" fontAlgn="base">
              <a:spcBef>
                <a:spcPct val="0"/>
              </a:spcBef>
              <a:spcAft>
                <a:spcPct val="0"/>
              </a:spcAft>
            </a:pPr>
            <a:r>
              <a:rPr lang="ko-KR" altLang="en-US" sz="9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사업 </a:t>
            </a:r>
            <a:r>
              <a:rPr lang="en-US" altLang="ko-KR" sz="900" spc="-30" dirty="0">
                <a:solidFill>
                  <a:schemeClr val="tx1">
                    <a:lumMod val="95000"/>
                    <a:lumOff val="5000"/>
                  </a:schemeClr>
                </a:solidFill>
                <a:latin typeface="+mj-ea"/>
                <a:ea typeface="+mj-ea"/>
              </a:rPr>
              <a:t>n</a:t>
            </a:r>
            <a:endParaRPr lang="ko-KR" altLang="en-US" sz="900" spc="-30" dirty="0">
              <a:solidFill>
                <a:schemeClr val="tx1">
                  <a:lumMod val="95000"/>
                  <a:lumOff val="5000"/>
                </a:schemeClr>
              </a:solidFill>
              <a:latin typeface="+mj-ea"/>
              <a:ea typeface="+mj-ea"/>
            </a:endParaRPr>
          </a:p>
        </p:txBody>
      </p:sp>
      <p:sp>
        <p:nvSpPr>
          <p:cNvPr id="31" name="자유형 30"/>
          <p:cNvSpPr/>
          <p:nvPr/>
        </p:nvSpPr>
        <p:spPr bwMode="auto">
          <a:xfrm rot="10800000">
            <a:off x="1397033" y="2852936"/>
            <a:ext cx="379399" cy="1161076"/>
          </a:xfrm>
          <a:custGeom>
            <a:avLst/>
            <a:gdLst>
              <a:gd name="connsiteX0" fmla="*/ 438150 w 438150"/>
              <a:gd name="connsiteY0" fmla="*/ 0 h 2679700"/>
              <a:gd name="connsiteX1" fmla="*/ 438150 w 438150"/>
              <a:gd name="connsiteY1" fmla="*/ 2679700 h 2679700"/>
              <a:gd name="connsiteX2" fmla="*/ 0 w 438150"/>
              <a:gd name="connsiteY2" fmla="*/ 1206500 h 2679700"/>
              <a:gd name="connsiteX3" fmla="*/ 0 w 438150"/>
              <a:gd name="connsiteY3" fmla="*/ 781050 h 2679700"/>
              <a:gd name="connsiteX4" fmla="*/ 438150 w 438150"/>
              <a:gd name="connsiteY4" fmla="*/ 0 h 2679700"/>
              <a:gd name="connsiteX0" fmla="*/ 438150 w 438150"/>
              <a:gd name="connsiteY0" fmla="*/ 0 h 2679700"/>
              <a:gd name="connsiteX1" fmla="*/ 438150 w 438150"/>
              <a:gd name="connsiteY1" fmla="*/ 2679700 h 2679700"/>
              <a:gd name="connsiteX2" fmla="*/ 0 w 438150"/>
              <a:gd name="connsiteY2" fmla="*/ 1206500 h 2679700"/>
              <a:gd name="connsiteX3" fmla="*/ 0 w 438150"/>
              <a:gd name="connsiteY3" fmla="*/ 822325 h 2679700"/>
              <a:gd name="connsiteX4" fmla="*/ 438150 w 438150"/>
              <a:gd name="connsiteY4" fmla="*/ 0 h 2679700"/>
              <a:gd name="connsiteX0" fmla="*/ 438150 w 438150"/>
              <a:gd name="connsiteY0" fmla="*/ 0 h 2679700"/>
              <a:gd name="connsiteX1" fmla="*/ 438150 w 438150"/>
              <a:gd name="connsiteY1" fmla="*/ 2679700 h 2679700"/>
              <a:gd name="connsiteX2" fmla="*/ 0 w 438150"/>
              <a:gd name="connsiteY2" fmla="*/ 1244600 h 2679700"/>
              <a:gd name="connsiteX3" fmla="*/ 0 w 438150"/>
              <a:gd name="connsiteY3" fmla="*/ 822325 h 2679700"/>
              <a:gd name="connsiteX4" fmla="*/ 438150 w 438150"/>
              <a:gd name="connsiteY4" fmla="*/ 0 h 2679700"/>
              <a:gd name="connsiteX0" fmla="*/ 443453 w 443453"/>
              <a:gd name="connsiteY0" fmla="*/ 0 h 3032312"/>
              <a:gd name="connsiteX1" fmla="*/ 438150 w 443453"/>
              <a:gd name="connsiteY1" fmla="*/ 3032312 h 3032312"/>
              <a:gd name="connsiteX2" fmla="*/ 0 w 443453"/>
              <a:gd name="connsiteY2" fmla="*/ 1597212 h 3032312"/>
              <a:gd name="connsiteX3" fmla="*/ 0 w 443453"/>
              <a:gd name="connsiteY3" fmla="*/ 1174937 h 3032312"/>
              <a:gd name="connsiteX4" fmla="*/ 443453 w 443453"/>
              <a:gd name="connsiteY4" fmla="*/ 0 h 3032312"/>
              <a:gd name="connsiteX0" fmla="*/ 443453 w 443453"/>
              <a:gd name="connsiteY0" fmla="*/ 0 h 3032312"/>
              <a:gd name="connsiteX1" fmla="*/ 438150 w 443453"/>
              <a:gd name="connsiteY1" fmla="*/ 3032312 h 3032312"/>
              <a:gd name="connsiteX2" fmla="*/ 0 w 443453"/>
              <a:gd name="connsiteY2" fmla="*/ 1597212 h 3032312"/>
              <a:gd name="connsiteX3" fmla="*/ 31819 w 443453"/>
              <a:gd name="connsiteY3" fmla="*/ 1257900 h 3032312"/>
              <a:gd name="connsiteX4" fmla="*/ 443453 w 443453"/>
              <a:gd name="connsiteY4" fmla="*/ 0 h 3032312"/>
              <a:gd name="connsiteX0" fmla="*/ 443453 w 443453"/>
              <a:gd name="connsiteY0" fmla="*/ 0 h 2990830"/>
              <a:gd name="connsiteX1" fmla="*/ 438150 w 443453"/>
              <a:gd name="connsiteY1" fmla="*/ 2990830 h 2990830"/>
              <a:gd name="connsiteX2" fmla="*/ 0 w 443453"/>
              <a:gd name="connsiteY2" fmla="*/ 1597212 h 2990830"/>
              <a:gd name="connsiteX3" fmla="*/ 31819 w 443453"/>
              <a:gd name="connsiteY3" fmla="*/ 1257900 h 2990830"/>
              <a:gd name="connsiteX4" fmla="*/ 443453 w 443453"/>
              <a:gd name="connsiteY4" fmla="*/ 0 h 2990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3453" h="2990830">
                <a:moveTo>
                  <a:pt x="443453" y="0"/>
                </a:moveTo>
                <a:cubicBezTo>
                  <a:pt x="441685" y="1010771"/>
                  <a:pt x="439918" y="1980059"/>
                  <a:pt x="438150" y="2990830"/>
                </a:cubicBezTo>
                <a:lnTo>
                  <a:pt x="0" y="1597212"/>
                </a:lnTo>
                <a:lnTo>
                  <a:pt x="31819" y="1257900"/>
                </a:lnTo>
                <a:lnTo>
                  <a:pt x="443453" y="0"/>
                </a:lnTo>
                <a:close/>
              </a:path>
            </a:pathLst>
          </a:custGeom>
          <a:gradFill>
            <a:gsLst>
              <a:gs pos="13000">
                <a:schemeClr val="bg1">
                  <a:lumMod val="50000"/>
                  <a:alpha val="0"/>
                </a:schemeClr>
              </a:gs>
              <a:gs pos="78000">
                <a:schemeClr val="bg1">
                  <a:lumMod val="50000"/>
                  <a:alpha val="30000"/>
                </a:schemeClr>
              </a:gs>
            </a:gsLst>
            <a:lin ang="10800000" scaled="0"/>
          </a:gradFill>
          <a:ln w="9525" algn="ctr">
            <a:noFill/>
            <a:round/>
            <a:headEnd/>
            <a:tailE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/>
          <a:lstStyle/>
          <a:p>
            <a:pPr marL="0" marR="0" lvl="0" indent="0" algn="ctr" defTabSz="101917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>
                <a:tab pos="3768725" algn="l"/>
              </a:tabLst>
              <a:defRPr/>
            </a:pPr>
            <a:endParaRPr kumimoji="0" lang="ko-KR" altLang="en-US" sz="1100" i="0" u="none" strike="noStrike" kern="1200" cap="none" spc="-50" normalizeH="0" baseline="0" noProof="0" dirty="0">
              <a:ln w="0">
                <a:noFill/>
              </a:ln>
              <a:gradFill>
                <a:gsLst>
                  <a:gs pos="0">
                    <a:prstClr val="black">
                      <a:lumMod val="95000"/>
                      <a:lumOff val="5000"/>
                    </a:prstClr>
                  </a:gs>
                  <a:gs pos="100000">
                    <a:prstClr val="black"/>
                  </a:gs>
                </a:gsLst>
                <a:lin ang="3600000" scaled="0"/>
              </a:gradFill>
              <a:effectLst/>
              <a:uLnTx/>
              <a:uFillTx/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endParaRPr>
          </a:p>
        </p:txBody>
      </p:sp>
      <p:sp>
        <p:nvSpPr>
          <p:cNvPr id="39" name="Rt1">
            <a:extLst>
              <a:ext uri="{FF2B5EF4-FFF2-40B4-BE49-F238E27FC236}">
                <a16:creationId xmlns:a16="http://schemas.microsoft.com/office/drawing/2014/main" id="{FD480C2D-4D99-4573-9FDC-CBFA094A03DC}"/>
              </a:ext>
            </a:extLst>
          </p:cNvPr>
          <p:cNvSpPr txBox="1"/>
          <p:nvPr/>
        </p:nvSpPr>
        <p:spPr>
          <a:xfrm>
            <a:off x="741479" y="4014012"/>
            <a:ext cx="564524" cy="3443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ko-KR"/>
            </a:defPPr>
            <a:lvl1pPr marL="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397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7946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1919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5892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9865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3838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781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178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6433" fontAlgn="base" latinLnBrk="0">
              <a:spcAft>
                <a:spcPct val="0"/>
              </a:spcAft>
              <a:buClr>
                <a:srgbClr val="444C5A"/>
              </a:buClr>
              <a:buSzPct val="80000"/>
              <a:defRPr/>
            </a:pPr>
            <a:r>
              <a:rPr kumimoji="1" lang="ko-KR" altLang="en-US" sz="105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사업 </a:t>
            </a:r>
            <a:endParaRPr kumimoji="1" lang="en-US" altLang="ko-KR" sz="1050" b="1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algn="ctr" defTabSz="1076433" fontAlgn="base" latinLnBrk="0">
              <a:spcAft>
                <a:spcPct val="0"/>
              </a:spcAft>
              <a:buClr>
                <a:srgbClr val="444C5A"/>
              </a:buClr>
              <a:buSzPct val="80000"/>
              <a:defRPr/>
            </a:pPr>
            <a:r>
              <a:rPr kumimoji="1"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후보群</a:t>
            </a:r>
            <a:endParaRPr kumimoji="1"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3245349" y="2282907"/>
            <a:ext cx="783546" cy="509934"/>
            <a:chOff x="3901265" y="3584819"/>
            <a:chExt cx="1316738" cy="131673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kumimoji="1" lang="ko-KR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kumimoji="1" lang="en-US" altLang="ko-KR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RFP</a:t>
              </a:r>
              <a:r>
                <a:rPr kumimoji="1"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kumimoji="1" lang="ko-KR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분석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4253839" y="2295846"/>
            <a:ext cx="783546" cy="509934"/>
            <a:chOff x="3901265" y="3584819"/>
            <a:chExt cx="1316738" cy="1316736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1" name="직각 삼각형 5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전략</a:t>
              </a:r>
              <a:r>
                <a:rPr kumimoji="1"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kumimoji="1" lang="ko-KR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수립</a:t>
              </a:r>
            </a:p>
          </p:txBody>
        </p:sp>
      </p:grp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7230577" y="2294875"/>
            <a:ext cx="678525" cy="509934"/>
            <a:chOff x="3901265" y="3584819"/>
            <a:chExt cx="1316738" cy="1316736"/>
          </a:xfrm>
        </p:grpSpPr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8" name="직각 삼각형 67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PT</a:t>
              </a: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5316157" y="2295846"/>
            <a:ext cx="783546" cy="509934"/>
            <a:chOff x="3901265" y="3584819"/>
            <a:chExt cx="1316738" cy="1316736"/>
          </a:xfrm>
        </p:grpSpPr>
        <p:sp>
          <p:nvSpPr>
            <p:cNvPr id="76" name="직사각형 75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7" name="직각 삼각형 76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kumimoji="1" lang="ko-KR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제안서</a:t>
              </a:r>
              <a:r>
                <a:rPr kumimoji="1" lang="en-US" altLang="ko-KR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kumimoji="1" lang="ko-KR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</a:t>
              </a: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717258" y="2277189"/>
            <a:ext cx="869475" cy="509934"/>
            <a:chOff x="3901265" y="3584819"/>
            <a:chExt cx="1316738" cy="1316736"/>
          </a:xfrm>
        </p:grpSpPr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1" name="직각 삼각형 8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2" name="직사각형 81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3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후보사업</a:t>
              </a:r>
              <a:endParaRPr lang="en-US" altLang="ko-KR" sz="1300" dirty="0" smtClean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정리</a:t>
              </a: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6325878" y="2295233"/>
            <a:ext cx="678525" cy="509934"/>
            <a:chOff x="3901265" y="3584819"/>
            <a:chExt cx="1316738" cy="1316736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6" name="직각 삼각형 85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제출</a:t>
              </a:r>
              <a:r>
                <a:rPr lang="en-US" altLang="ko-KR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en-US" altLang="ko-KR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altLang="ko-KR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ko-KR" altLang="en-US" sz="13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입찰</a:t>
              </a:r>
              <a:endParaRPr lang="en-US" altLang="ko-KR" sz="13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cxnSp>
        <p:nvCxnSpPr>
          <p:cNvPr id="89" name="직선 연결선 88"/>
          <p:cNvCxnSpPr/>
          <p:nvPr/>
        </p:nvCxnSpPr>
        <p:spPr bwMode="auto">
          <a:xfrm flipH="1">
            <a:off x="7901072" y="2338366"/>
            <a:ext cx="271328" cy="196684"/>
          </a:xfrm>
          <a:prstGeom prst="line">
            <a:avLst/>
          </a:prstGeom>
          <a:solidFill>
            <a:schemeClr val="bg1"/>
          </a:solidFill>
          <a:ln w="19050">
            <a:solidFill>
              <a:srgbClr val="0066B3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3" name="다이아몬드 102"/>
          <p:cNvSpPr/>
          <p:nvPr/>
        </p:nvSpPr>
        <p:spPr>
          <a:xfrm>
            <a:off x="7070124" y="2790613"/>
            <a:ext cx="982043" cy="604280"/>
          </a:xfrm>
          <a:prstGeom prst="diamond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>
              <a:latin typeface="+mn-ea"/>
              <a:ea typeface="+mn-ea"/>
            </a:endParaRPr>
          </a:p>
        </p:txBody>
      </p:sp>
      <p:sp>
        <p:nvSpPr>
          <p:cNvPr id="104" name="Content Placeholder 6"/>
          <p:cNvSpPr txBox="1">
            <a:spLocks/>
          </p:cNvSpPr>
          <p:nvPr/>
        </p:nvSpPr>
        <p:spPr bwMode="auto">
          <a:xfrm>
            <a:off x="7192882" y="2971551"/>
            <a:ext cx="753916" cy="318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552" indent="-342552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193" indent="-285463" algn="l" defTabSz="9134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1844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598572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5310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2048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68783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5520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2257" indent="-228368" algn="l" defTabSz="91347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ko-KR" altLang="en-US" sz="1100" b="1" dirty="0" smtClean="0">
                <a:solidFill>
                  <a:srgbClr val="002060"/>
                </a:solidFill>
              </a:rPr>
              <a:t>평가</a:t>
            </a:r>
            <a:endParaRPr lang="en-US" altLang="en-US" sz="1100" b="1" dirty="0">
              <a:solidFill>
                <a:srgbClr val="002060"/>
              </a:solidFill>
            </a:endParaRPr>
          </a:p>
        </p:txBody>
      </p:sp>
      <p:grpSp>
        <p:nvGrpSpPr>
          <p:cNvPr id="105" name="그룹 104"/>
          <p:cNvGrpSpPr/>
          <p:nvPr/>
        </p:nvGrpSpPr>
        <p:grpSpPr>
          <a:xfrm>
            <a:off x="3245348" y="3435699"/>
            <a:ext cx="4663754" cy="1073421"/>
            <a:chOff x="-6211412" y="1199197"/>
            <a:chExt cx="1328339" cy="1073421"/>
          </a:xfrm>
        </p:grpSpPr>
        <p:sp>
          <p:nvSpPr>
            <p:cNvPr id="106" name="AutoShape 166"/>
            <p:cNvSpPr>
              <a:spLocks noChangeArrowheads="1"/>
            </p:cNvSpPr>
            <p:nvPr/>
          </p:nvSpPr>
          <p:spPr bwMode="auto">
            <a:xfrm rot="16200000">
              <a:off x="-6081570" y="1074120"/>
              <a:ext cx="1068660" cy="1328335"/>
            </a:xfrm>
            <a:prstGeom prst="roundRect">
              <a:avLst>
                <a:gd name="adj" fmla="val 1375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txBody>
            <a:bodyPr wrap="none" lIns="0" tIns="0" rIns="0" bIns="0" anchor="ctr"/>
            <a:lstStyle/>
            <a:p>
              <a:pPr algn="ctr" latinLnBrk="0"/>
              <a:endParaRPr kumimoji="0" lang="ko-KR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  <p:grpSp>
          <p:nvGrpSpPr>
            <p:cNvPr id="107" name="그룹 106"/>
            <p:cNvGrpSpPr/>
            <p:nvPr/>
          </p:nvGrpSpPr>
          <p:grpSpPr>
            <a:xfrm>
              <a:off x="-6211412" y="1199197"/>
              <a:ext cx="1328338" cy="350068"/>
              <a:chOff x="-6211412" y="1199197"/>
              <a:chExt cx="1328338" cy="350068"/>
            </a:xfrm>
          </p:grpSpPr>
          <p:sp>
            <p:nvSpPr>
              <p:cNvPr id="109" name="이등변 삼각형 108"/>
              <p:cNvSpPr/>
              <p:nvPr/>
            </p:nvSpPr>
            <p:spPr>
              <a:xfrm rot="10800000">
                <a:off x="-5590496" y="1480259"/>
                <a:ext cx="86506" cy="69006"/>
              </a:xfrm>
              <a:prstGeom prst="triangle">
                <a:avLst/>
              </a:prstGeom>
              <a:solidFill>
                <a:srgbClr val="40A4E8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vert="eaVert" rtlCol="0" anchor="ctr"/>
              <a:lstStyle/>
              <a:p>
                <a:pPr algn="ctr" fontAlgn="auto" latinLnBrk="0">
                  <a:spcBef>
                    <a:spcPts val="0"/>
                  </a:spcBef>
                  <a:spcAft>
                    <a:spcPts val="0"/>
                  </a:spcAft>
                </a:pPr>
                <a:endParaRPr kumimoji="0" lang="ko-KR" altLang="en-US" sz="1200" kern="0" dirty="0">
                  <a:latin typeface="+mn-ea"/>
                  <a:ea typeface="+mn-ea"/>
                </a:endParaRPr>
              </a:p>
            </p:txBody>
          </p:sp>
          <p:sp>
            <p:nvSpPr>
              <p:cNvPr id="110" name="직사각형 109"/>
              <p:cNvSpPr/>
              <p:nvPr/>
            </p:nvSpPr>
            <p:spPr>
              <a:xfrm>
                <a:off x="-6211412" y="1199197"/>
                <a:ext cx="1328338" cy="272437"/>
              </a:xfrm>
              <a:prstGeom prst="rect">
                <a:avLst/>
              </a:prstGeom>
              <a:solidFill>
                <a:schemeClr val="bg1"/>
              </a:solidFill>
              <a:ln w="25400" algn="ctr">
                <a:solidFill>
                  <a:srgbClr val="40A4E8"/>
                </a:solidFill>
                <a:round/>
                <a:headEnd/>
                <a:tailEnd/>
              </a:ln>
            </p:spPr>
            <p:txBody>
              <a:bodyPr wrap="square" lIns="0" rIns="0" anchor="ctr"/>
              <a:lstStyle/>
              <a:p>
                <a:pPr algn="ctr" latinLnBrk="0">
                  <a:lnSpc>
                    <a:spcPct val="90000"/>
                  </a:lnSpc>
                  <a:defRPr/>
                </a:pPr>
                <a:r>
                  <a:rPr lang="ko-KR" altLang="en-US" sz="1200" b="1" spc="-30" dirty="0" smtClean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제안 프로세스 개</a:t>
                </a:r>
                <a:r>
                  <a:rPr lang="ko-KR" altLang="en-US" sz="1200" b="1" spc="-3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ea"/>
                    <a:ea typeface="+mn-ea"/>
                  </a:rPr>
                  <a:t>요</a:t>
                </a:r>
                <a:endParaRPr lang="en-US" altLang="ko-KR" sz="1200" b="1" spc="-3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endParaRPr>
              </a:p>
            </p:txBody>
          </p:sp>
        </p:grpSp>
        <p:sp>
          <p:nvSpPr>
            <p:cNvPr id="108" name="Rectangle 9"/>
            <p:cNvSpPr>
              <a:spLocks noChangeArrowheads="1"/>
            </p:cNvSpPr>
            <p:nvPr/>
          </p:nvSpPr>
          <p:spPr bwMode="blackWhite">
            <a:xfrm>
              <a:off x="-6155276" y="1580121"/>
              <a:ext cx="1218660" cy="5463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anchor="t" anchorCtr="0">
              <a:spAutoFit/>
            </a:bodyPr>
            <a:lstStyle/>
            <a:p>
              <a:pPr marL="85725" indent="-85725" defTabSz="1076325" eaLnBrk="0" fontAlgn="ctr" latinLnBrk="0" hangingPunct="0">
                <a:lnSpc>
                  <a:spcPts val="1200"/>
                </a:lnSpc>
                <a:spcBef>
                  <a:spcPts val="3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ko-KR" altLang="en-US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전체 소요 기간 </a:t>
              </a:r>
              <a:r>
                <a:rPr lang="en-US" altLang="ko-KR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lang="ko-KR" altLang="en-US" sz="1100" b="1" kern="0" spc="-30" dirty="0" smtClean="0">
                  <a:solidFill>
                    <a:srgbClr val="0000FF"/>
                  </a:solidFill>
                  <a:latin typeface="+mn-ea"/>
                  <a:ea typeface="+mn-ea"/>
                </a:rPr>
                <a:t>평균 </a:t>
              </a:r>
              <a:r>
                <a:rPr lang="en-US" altLang="ko-KR" sz="1100" b="1" kern="0" spc="-30" dirty="0" smtClean="0">
                  <a:solidFill>
                    <a:srgbClr val="0000FF"/>
                  </a:solidFill>
                  <a:latin typeface="+mn-ea"/>
                  <a:ea typeface="+mn-ea"/>
                </a:rPr>
                <a:t>6</a:t>
              </a:r>
              <a:r>
                <a:rPr lang="ko-KR" altLang="en-US" sz="1100" b="1" kern="0" spc="-30" dirty="0" smtClean="0">
                  <a:solidFill>
                    <a:srgbClr val="0000FF"/>
                  </a:solidFill>
                  <a:latin typeface="+mn-ea"/>
                  <a:ea typeface="+mn-ea"/>
                </a:rPr>
                <a:t>주</a:t>
              </a:r>
              <a:r>
                <a:rPr lang="ko-KR" altLang="en-US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 </a:t>
              </a:r>
              <a:r>
                <a:rPr lang="en-US" altLang="ko-KR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(Working day </a:t>
              </a:r>
              <a:r>
                <a:rPr lang="ko-KR" altLang="en-US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기준 </a:t>
              </a:r>
              <a:r>
                <a:rPr lang="en-US" altLang="ko-KR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30</a:t>
              </a:r>
              <a:r>
                <a:rPr lang="ko-KR" altLang="en-US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일</a:t>
              </a:r>
              <a:r>
                <a:rPr lang="en-US" altLang="ko-KR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, </a:t>
              </a:r>
              <a:r>
                <a:rPr lang="ko-KR" altLang="en-US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주당 </a:t>
              </a:r>
              <a:r>
                <a:rPr lang="en-US" altLang="ko-KR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5</a:t>
              </a:r>
              <a:r>
                <a:rPr lang="ko-KR" altLang="en-US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일</a:t>
              </a:r>
              <a:r>
                <a:rPr lang="en-US" altLang="ko-KR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</a:p>
            <a:p>
              <a:pPr marL="85725" indent="-85725" defTabSz="1076325" eaLnBrk="0" fontAlgn="ctr" latinLnBrk="0" hangingPunct="0">
                <a:lnSpc>
                  <a:spcPts val="1200"/>
                </a:lnSpc>
                <a:spcBef>
                  <a:spcPts val="3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 제안 당 소요비용 </a:t>
              </a:r>
              <a:r>
                <a:rPr lang="en-US" altLang="ko-KR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lang="ko-KR" altLang="en-US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평균 </a:t>
              </a:r>
              <a:r>
                <a:rPr lang="en-US" altLang="ko-KR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2.2</a:t>
              </a:r>
              <a:r>
                <a:rPr lang="ko-KR" altLang="en-US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억</a:t>
              </a:r>
              <a:r>
                <a:rPr lang="en-US" altLang="ko-KR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발주 규모 대비 </a:t>
              </a:r>
              <a:r>
                <a:rPr lang="en-US" altLang="ko-KR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2.3%)</a:t>
              </a:r>
            </a:p>
            <a:p>
              <a:pPr marL="85725" indent="-85725" defTabSz="1076325" eaLnBrk="0" fontAlgn="ctr" latinLnBrk="0" hangingPunct="0">
                <a:lnSpc>
                  <a:spcPts val="1200"/>
                </a:lnSpc>
                <a:spcBef>
                  <a:spcPts val="300"/>
                </a:spcBef>
                <a:buClr>
                  <a:srgbClr val="808080"/>
                </a:buClr>
                <a:buSzPct val="80000"/>
                <a:buFont typeface="Arial" pitchFamily="34" charset="0"/>
                <a:buChar char="•"/>
                <a:defRPr/>
              </a:pPr>
              <a:r>
                <a:rPr lang="en-US" altLang="ko-KR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1</a:t>
              </a:r>
              <a:r>
                <a:rPr lang="ko-KR" altLang="en-US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개 제안에 투입되는 제안 인원 </a:t>
              </a:r>
              <a:r>
                <a:rPr lang="en-US" altLang="ko-KR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: </a:t>
              </a:r>
              <a:r>
                <a:rPr lang="en-US" altLang="ko-KR" sz="1100" b="1" kern="0" spc="-30" dirty="0" smtClean="0">
                  <a:solidFill>
                    <a:srgbClr val="0000FF"/>
                  </a:solidFill>
                  <a:latin typeface="+mn-ea"/>
                  <a:ea typeface="+mn-ea"/>
                </a:rPr>
                <a:t>7</a:t>
              </a:r>
              <a:r>
                <a:rPr lang="ko-KR" altLang="en-US" sz="1100" b="1" kern="0" spc="-30" dirty="0" smtClean="0">
                  <a:solidFill>
                    <a:srgbClr val="0000FF"/>
                  </a:solidFill>
                  <a:latin typeface="+mn-ea"/>
                  <a:ea typeface="+mn-ea"/>
                </a:rPr>
                <a:t>명</a:t>
              </a:r>
              <a:r>
                <a:rPr lang="en-US" altLang="ko-KR" sz="1100" b="1" kern="0" spc="-30" dirty="0" smtClean="0">
                  <a:solidFill>
                    <a:srgbClr val="0000FF"/>
                  </a:solidFill>
                  <a:latin typeface="+mn-ea"/>
                  <a:ea typeface="+mn-ea"/>
                </a:rPr>
                <a:t>~ 12</a:t>
              </a:r>
              <a:r>
                <a:rPr lang="ko-KR" altLang="en-US" sz="1100" b="1" kern="0" spc="-30" dirty="0" smtClean="0">
                  <a:solidFill>
                    <a:srgbClr val="0000FF"/>
                  </a:solidFill>
                  <a:latin typeface="+mn-ea"/>
                  <a:ea typeface="+mn-ea"/>
                </a:rPr>
                <a:t>명 </a:t>
              </a:r>
              <a:r>
                <a:rPr lang="en-US" altLang="ko-KR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(</a:t>
              </a:r>
              <a:r>
                <a:rPr lang="ko-KR" altLang="en-US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영업대표 제외</a:t>
              </a:r>
              <a:r>
                <a:rPr lang="en-US" altLang="ko-KR" sz="1100" b="1" kern="0" spc="-3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ea typeface="+mn-ea"/>
                </a:rPr>
                <a:t>)</a:t>
              </a:r>
              <a:endParaRPr lang="en-US" altLang="ko-KR" sz="1100" b="1" kern="0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endParaRPr>
            </a:p>
          </p:txBody>
        </p:sp>
      </p:grpSp>
      <p:sp>
        <p:nvSpPr>
          <p:cNvPr id="111" name="타원 110"/>
          <p:cNvSpPr/>
          <p:nvPr/>
        </p:nvSpPr>
        <p:spPr>
          <a:xfrm>
            <a:off x="8172400" y="2002725"/>
            <a:ext cx="473818" cy="447547"/>
          </a:xfrm>
          <a:prstGeom prst="ellipse">
            <a:avLst/>
          </a:prstGeom>
          <a:solidFill>
            <a:schemeClr val="bg1"/>
          </a:solidFill>
          <a:ln w="50800">
            <a:gradFill>
              <a:gsLst>
                <a:gs pos="50000">
                  <a:schemeClr val="accent6">
                    <a:lumMod val="60000"/>
                    <a:lumOff val="40000"/>
                  </a:schemeClr>
                </a:gs>
                <a:gs pos="49000">
                  <a:srgbClr val="FF7209"/>
                </a:gs>
              </a:gsLst>
              <a:lin ang="54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>
              <a:buClr>
                <a:srgbClr val="0066CC"/>
              </a:buClr>
              <a:buSzPct val="110000"/>
              <a:defRPr/>
            </a:pPr>
            <a:r>
              <a:rPr lang="ko-KR" altLang="en-US" sz="10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수주</a:t>
            </a:r>
            <a:endParaRPr lang="ko-KR" altLang="en-US" sz="1000" b="1" spc="-3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12" name="Oval 233"/>
          <p:cNvSpPr>
            <a:spLocks noChangeArrowheads="1"/>
          </p:cNvSpPr>
          <p:nvPr/>
        </p:nvSpPr>
        <p:spPr bwMode="auto">
          <a:xfrm>
            <a:off x="8172400" y="2564904"/>
            <a:ext cx="473818" cy="475231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noFill/>
            <a:miter lim="800000"/>
            <a:headEnd/>
            <a:tailEnd/>
          </a:ln>
          <a:effectLst/>
          <a:extLst/>
        </p:spPr>
        <p:txBody>
          <a:bodyPr wrap="none" lIns="0" tIns="0" rIns="0" bIns="0" anchor="ctr"/>
          <a:lstStyle/>
          <a:p>
            <a:pPr algn="ctr" latinLnBrk="0">
              <a:buClr>
                <a:srgbClr val="0066CC"/>
              </a:buClr>
              <a:buSzPct val="110000"/>
              <a:defRPr/>
            </a:pPr>
            <a:r>
              <a:rPr lang="ko-KR" altLang="en-US" sz="10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실주</a:t>
            </a:r>
          </a:p>
        </p:txBody>
      </p:sp>
      <p:cxnSp>
        <p:nvCxnSpPr>
          <p:cNvPr id="113" name="직선 연결선 112"/>
          <p:cNvCxnSpPr>
            <a:stCxn id="112" idx="2"/>
            <a:endCxn id="67" idx="3"/>
          </p:cNvCxnSpPr>
          <p:nvPr/>
        </p:nvCxnSpPr>
        <p:spPr bwMode="auto">
          <a:xfrm flipH="1" flipV="1">
            <a:off x="7909102" y="2549842"/>
            <a:ext cx="263298" cy="252678"/>
          </a:xfrm>
          <a:prstGeom prst="line">
            <a:avLst/>
          </a:prstGeom>
          <a:solidFill>
            <a:schemeClr val="bg1"/>
          </a:solidFill>
          <a:ln w="19050">
            <a:solidFill>
              <a:srgbClr val="0066B3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6" name="직선 연결선 115"/>
          <p:cNvCxnSpPr/>
          <p:nvPr/>
        </p:nvCxnSpPr>
        <p:spPr bwMode="auto">
          <a:xfrm flipH="1">
            <a:off x="3245349" y="1925840"/>
            <a:ext cx="4655725" cy="0"/>
          </a:xfrm>
          <a:prstGeom prst="line">
            <a:avLst/>
          </a:prstGeom>
          <a:solidFill>
            <a:schemeClr val="bg1"/>
          </a:solidFill>
          <a:ln w="19050">
            <a:solidFill>
              <a:srgbClr val="0066B3"/>
            </a:solidFill>
          </a:ln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2" name="Rt1">
            <a:extLst>
              <a:ext uri="{FF2B5EF4-FFF2-40B4-BE49-F238E27FC236}">
                <a16:creationId xmlns:a16="http://schemas.microsoft.com/office/drawing/2014/main" id="{FD480C2D-4D99-4573-9FDC-CBFA094A03DC}"/>
              </a:ext>
            </a:extLst>
          </p:cNvPr>
          <p:cNvSpPr txBox="1"/>
          <p:nvPr/>
        </p:nvSpPr>
        <p:spPr>
          <a:xfrm>
            <a:off x="5120199" y="1693193"/>
            <a:ext cx="1544942" cy="1615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ko-KR"/>
            </a:defPPr>
            <a:lvl1pPr marL="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397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7946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1919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5892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9865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3838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781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178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6433" fontAlgn="base" latinLnBrk="0">
              <a:spcAft>
                <a:spcPct val="0"/>
              </a:spcAft>
              <a:buClr>
                <a:srgbClr val="444C5A"/>
              </a:buClr>
              <a:buSzPct val="80000"/>
              <a:defRPr/>
            </a:pP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6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주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(1.5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개월 소요</a:t>
            </a: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kumimoji="1"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cxnSp>
        <p:nvCxnSpPr>
          <p:cNvPr id="130" name="직선 화살표 연결선 129"/>
          <p:cNvCxnSpPr/>
          <p:nvPr/>
        </p:nvCxnSpPr>
        <p:spPr>
          <a:xfrm flipH="1">
            <a:off x="3245350" y="1709958"/>
            <a:ext cx="4867" cy="659007"/>
          </a:xfrm>
          <a:prstGeom prst="straightConnector1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sysDash"/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cxnSp>
        <p:nvCxnSpPr>
          <p:cNvPr id="132" name="직선 화살표 연결선 131"/>
          <p:cNvCxnSpPr/>
          <p:nvPr/>
        </p:nvCxnSpPr>
        <p:spPr>
          <a:xfrm flipH="1">
            <a:off x="7895009" y="1689873"/>
            <a:ext cx="4867" cy="659007"/>
          </a:xfrm>
          <a:prstGeom prst="straightConnector1">
            <a:avLst/>
          </a:prstGeom>
          <a:noFill/>
          <a:ln w="15875">
            <a:solidFill>
              <a:schemeClr val="bg1">
                <a:lumMod val="65000"/>
              </a:schemeClr>
            </a:solidFill>
            <a:prstDash val="sysDash"/>
            <a:round/>
            <a:headEnd type="oval" w="med" len="med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cxnSp>
      <p:sp>
        <p:nvSpPr>
          <p:cNvPr id="133" name="Rt1">
            <a:extLst>
              <a:ext uri="{FF2B5EF4-FFF2-40B4-BE49-F238E27FC236}">
                <a16:creationId xmlns:a16="http://schemas.microsoft.com/office/drawing/2014/main" id="{FD480C2D-4D99-4573-9FDC-CBFA094A03DC}"/>
              </a:ext>
            </a:extLst>
          </p:cNvPr>
          <p:cNvSpPr txBox="1"/>
          <p:nvPr/>
        </p:nvSpPr>
        <p:spPr>
          <a:xfrm>
            <a:off x="3352591" y="2109148"/>
            <a:ext cx="571337" cy="1615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ko-KR"/>
            </a:defPPr>
            <a:lvl1pPr marL="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397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7946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1919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5892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9865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3838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781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178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6433" fontAlgn="base" latinLnBrk="0">
              <a:spcAft>
                <a:spcPct val="0"/>
              </a:spcAft>
              <a:buClr>
                <a:srgbClr val="444C5A"/>
              </a:buClr>
              <a:buSzPct val="80000"/>
              <a:defRPr/>
            </a:pP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3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</a:t>
            </a:r>
            <a:endParaRPr kumimoji="1"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4" name="Rt1">
            <a:extLst>
              <a:ext uri="{FF2B5EF4-FFF2-40B4-BE49-F238E27FC236}">
                <a16:creationId xmlns:a16="http://schemas.microsoft.com/office/drawing/2014/main" id="{FD480C2D-4D99-4573-9FDC-CBFA094A03DC}"/>
              </a:ext>
            </a:extLst>
          </p:cNvPr>
          <p:cNvSpPr txBox="1"/>
          <p:nvPr/>
        </p:nvSpPr>
        <p:spPr>
          <a:xfrm>
            <a:off x="4350578" y="2109079"/>
            <a:ext cx="571337" cy="1615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ko-KR"/>
            </a:defPPr>
            <a:lvl1pPr marL="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397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7946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1919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5892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9865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3838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781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178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6433" fontAlgn="base" latinLnBrk="0">
              <a:spcAft>
                <a:spcPct val="0"/>
              </a:spcAft>
              <a:buClr>
                <a:srgbClr val="444C5A"/>
              </a:buClr>
              <a:buSzPct val="80000"/>
              <a:defRPr/>
            </a:pP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5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</a:t>
            </a:r>
            <a:endParaRPr kumimoji="1"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5" name="Rt1">
            <a:extLst>
              <a:ext uri="{FF2B5EF4-FFF2-40B4-BE49-F238E27FC236}">
                <a16:creationId xmlns:a16="http://schemas.microsoft.com/office/drawing/2014/main" id="{FD480C2D-4D99-4573-9FDC-CBFA094A03DC}"/>
              </a:ext>
            </a:extLst>
          </p:cNvPr>
          <p:cNvSpPr txBox="1"/>
          <p:nvPr/>
        </p:nvSpPr>
        <p:spPr>
          <a:xfrm>
            <a:off x="5423889" y="2124389"/>
            <a:ext cx="571337" cy="1615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ko-KR"/>
            </a:defPPr>
            <a:lvl1pPr marL="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397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7946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1919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5892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9865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3838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781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178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6433" fontAlgn="base" latinLnBrk="0">
              <a:spcAft>
                <a:spcPct val="0"/>
              </a:spcAft>
              <a:buClr>
                <a:srgbClr val="444C5A"/>
              </a:buClr>
              <a:buSzPct val="80000"/>
              <a:defRPr/>
            </a:pP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22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</a:t>
            </a:r>
            <a:endParaRPr kumimoji="1"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6" name="Rt1">
            <a:extLst>
              <a:ext uri="{FF2B5EF4-FFF2-40B4-BE49-F238E27FC236}">
                <a16:creationId xmlns:a16="http://schemas.microsoft.com/office/drawing/2014/main" id="{FD480C2D-4D99-4573-9FDC-CBFA094A03DC}"/>
              </a:ext>
            </a:extLst>
          </p:cNvPr>
          <p:cNvSpPr txBox="1"/>
          <p:nvPr/>
        </p:nvSpPr>
        <p:spPr>
          <a:xfrm>
            <a:off x="6379472" y="2124389"/>
            <a:ext cx="571337" cy="1615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ko-KR"/>
            </a:defPPr>
            <a:lvl1pPr marL="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397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7946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1919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5892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9865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3838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781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178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6433" fontAlgn="base" latinLnBrk="0">
              <a:spcAft>
                <a:spcPct val="0"/>
              </a:spcAft>
              <a:buClr>
                <a:srgbClr val="444C5A"/>
              </a:buClr>
              <a:buSzPct val="80000"/>
              <a:defRPr/>
            </a:pP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</a:t>
            </a:r>
            <a:endParaRPr kumimoji="1"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137" name="Rt1">
            <a:extLst>
              <a:ext uri="{FF2B5EF4-FFF2-40B4-BE49-F238E27FC236}">
                <a16:creationId xmlns:a16="http://schemas.microsoft.com/office/drawing/2014/main" id="{FD480C2D-4D99-4573-9FDC-CBFA094A03DC}"/>
              </a:ext>
            </a:extLst>
          </p:cNvPr>
          <p:cNvSpPr txBox="1"/>
          <p:nvPr/>
        </p:nvSpPr>
        <p:spPr>
          <a:xfrm>
            <a:off x="7265205" y="2133292"/>
            <a:ext cx="571337" cy="16158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ko-KR"/>
            </a:defPPr>
            <a:lvl1pPr marL="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397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7946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1919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5892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9865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3838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781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178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6433" fontAlgn="base" latinLnBrk="0">
              <a:spcAft>
                <a:spcPct val="0"/>
              </a:spcAft>
              <a:buClr>
                <a:srgbClr val="444C5A"/>
              </a:buClr>
              <a:buSzPct val="80000"/>
              <a:defRPr/>
            </a:pPr>
            <a:r>
              <a:rPr lang="en-US" altLang="ko-KR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05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일</a:t>
            </a:r>
            <a:endParaRPr kumimoji="1" lang="en-US" altLang="ko-KR" sz="105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grpSp>
        <p:nvGrpSpPr>
          <p:cNvPr id="138" name="그룹 137"/>
          <p:cNvGrpSpPr/>
          <p:nvPr/>
        </p:nvGrpSpPr>
        <p:grpSpPr>
          <a:xfrm>
            <a:off x="2641336" y="4949435"/>
            <a:ext cx="1165683" cy="439303"/>
            <a:chOff x="2358297" y="4393433"/>
            <a:chExt cx="1312701" cy="527390"/>
          </a:xfrm>
        </p:grpSpPr>
        <p:sp>
          <p:nvSpPr>
            <p:cNvPr id="139" name="직사각형 138"/>
            <p:cNvSpPr/>
            <p:nvPr/>
          </p:nvSpPr>
          <p:spPr bwMode="auto">
            <a:xfrm>
              <a:off x="2358298" y="4677465"/>
              <a:ext cx="1312700" cy="2433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99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40" name="직사각형 6"/>
            <p:cNvSpPr/>
            <p:nvPr/>
          </p:nvSpPr>
          <p:spPr>
            <a:xfrm flipH="1">
              <a:off x="2358297" y="4393433"/>
              <a:ext cx="1312699" cy="287904"/>
            </a:xfrm>
            <a:prstGeom prst="snip1Rect">
              <a:avLst/>
            </a:prstGeom>
            <a:solidFill>
              <a:srgbClr val="0070C0"/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509595" fontAlgn="auto" latinLnBrk="0">
                <a:spcAft>
                  <a:spcPts val="0"/>
                </a:spcAft>
                <a:defRPr/>
              </a:pPr>
              <a:r>
                <a:rPr kumimoji="0" lang="ko-KR" altLang="en-US" sz="1100" b="1" spc="-49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n-ea"/>
                </a:rPr>
                <a:t> 제안</a:t>
              </a:r>
              <a:r>
                <a:rPr kumimoji="0" lang="en-US" altLang="ko-KR" sz="1100" b="1" spc="-49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n-ea"/>
                </a:rPr>
                <a:t>PM (1</a:t>
              </a:r>
              <a:r>
                <a:rPr kumimoji="0" lang="ko-KR" altLang="en-US" sz="1100" b="1" spc="-49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n-ea"/>
                </a:rPr>
                <a:t>명</a:t>
              </a:r>
              <a:r>
                <a:rPr kumimoji="0" lang="en-US" altLang="ko-KR" sz="1100" b="1" spc="-49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n-ea"/>
                </a:rPr>
                <a:t>)</a:t>
              </a:r>
              <a:endParaRPr kumimoji="0" lang="ko-KR" altLang="en-US" sz="1100" b="1" spc="-49" dirty="0">
                <a:ln>
                  <a:solidFill>
                    <a:srgbClr val="CA2277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2679580" y="4728214"/>
              <a:ext cx="627407" cy="161583"/>
            </a:xfrm>
            <a:prstGeom prst="rect">
              <a:avLst/>
            </a:prstGeom>
          </p:spPr>
          <p:txBody>
            <a:bodyPr vert="horz"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latinLnBrk="0">
                <a:lnSpc>
                  <a:spcPct val="90000"/>
                </a:lnSpc>
                <a:spcBef>
                  <a:spcPct val="0"/>
                </a:spcBef>
                <a:buNone/>
                <a:defRPr sz="2400">
                  <a:gradFill>
                    <a:gsLst>
                      <a:gs pos="0">
                        <a:schemeClr val="bg1">
                          <a:alpha val="70000"/>
                        </a:schemeClr>
                      </a:gs>
                      <a:gs pos="100000">
                        <a:schemeClr val="bg1">
                          <a:alpha val="70000"/>
                        </a:schemeClr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j-cs"/>
                </a:defRPr>
              </a:lvl1pPr>
            </a:lstStyle>
            <a:p>
              <a:pPr marL="0" marR="0" lvl="0" indent="0" algn="ctr" defTabSz="50959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1200" cap="none" spc="-49" normalizeH="0" baseline="0" noProof="0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  <a:cs typeface="+mj-cs"/>
                </a:rPr>
                <a:t>000 </a:t>
              </a:r>
              <a:r>
                <a:rPr kumimoji="0" lang="ko-KR" altLang="en-US" sz="1050" b="1" i="0" u="none" strike="noStrike" kern="1200" cap="none" spc="-49" normalizeH="0" baseline="0" noProof="0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  <a:cs typeface="+mj-cs"/>
                </a:rPr>
                <a:t> 부장</a:t>
              </a:r>
              <a:endParaRPr kumimoji="0" lang="en-US" altLang="ko-KR" sz="1050" b="1" i="0" u="none" strike="noStrike" kern="1200" cap="none" spc="-49" normalizeH="0" baseline="0" noProof="0" dirty="0" smtClean="0">
                <a:ln>
                  <a:solidFill>
                    <a:srgbClr val="CA227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j-cs"/>
              </a:endParaRPr>
            </a:p>
          </p:txBody>
        </p:sp>
      </p:grpSp>
      <p:grpSp>
        <p:nvGrpSpPr>
          <p:cNvPr id="142" name="그룹 141"/>
          <p:cNvGrpSpPr/>
          <p:nvPr/>
        </p:nvGrpSpPr>
        <p:grpSpPr>
          <a:xfrm>
            <a:off x="4455092" y="4970274"/>
            <a:ext cx="1165683" cy="409998"/>
            <a:chOff x="2358297" y="4393433"/>
            <a:chExt cx="1312701" cy="527390"/>
          </a:xfrm>
        </p:grpSpPr>
        <p:sp>
          <p:nvSpPr>
            <p:cNvPr id="143" name="직사각형 142"/>
            <p:cNvSpPr/>
            <p:nvPr/>
          </p:nvSpPr>
          <p:spPr bwMode="auto">
            <a:xfrm>
              <a:off x="2358298" y="4677465"/>
              <a:ext cx="1312700" cy="2433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99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44" name="직사각형 6"/>
            <p:cNvSpPr/>
            <p:nvPr/>
          </p:nvSpPr>
          <p:spPr>
            <a:xfrm flipH="1">
              <a:off x="2358297" y="4393433"/>
              <a:ext cx="1312699" cy="287904"/>
            </a:xfrm>
            <a:prstGeom prst="snip1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27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defTabSz="509595" fontAlgn="auto" latinLnBrk="0">
                <a:spcAft>
                  <a:spcPts val="0"/>
                </a:spcAft>
                <a:defRPr/>
              </a:pPr>
              <a:r>
                <a:rPr kumimoji="0" lang="ko-KR" altLang="en-US" sz="1100" b="1" spc="-49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n-ea"/>
                </a:rPr>
                <a:t> 전략 담당</a:t>
              </a:r>
              <a:r>
                <a:rPr kumimoji="0" lang="en-US" altLang="ko-KR" sz="1100" b="1" spc="-49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n-ea"/>
                </a:rPr>
                <a:t> (1</a:t>
              </a:r>
              <a:r>
                <a:rPr kumimoji="0" lang="ko-KR" altLang="en-US" sz="1100" b="1" spc="-49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n-ea"/>
                </a:rPr>
                <a:t>명</a:t>
              </a:r>
              <a:r>
                <a:rPr kumimoji="0" lang="en-US" altLang="ko-KR" sz="1100" b="1" spc="-49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+mn-ea"/>
                </a:rPr>
                <a:t>)</a:t>
              </a:r>
              <a:endParaRPr kumimoji="0" lang="ko-KR" altLang="en-US" sz="1100" b="1" spc="-49" dirty="0">
                <a:ln>
                  <a:solidFill>
                    <a:srgbClr val="CA2277">
                      <a:alpha val="0"/>
                    </a:srgbClr>
                  </a:solidFill>
                </a:ln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2679580" y="4728214"/>
              <a:ext cx="627407" cy="161583"/>
            </a:xfrm>
            <a:prstGeom prst="rect">
              <a:avLst/>
            </a:prstGeom>
          </p:spPr>
          <p:txBody>
            <a:bodyPr vert="horz"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latinLnBrk="0">
                <a:lnSpc>
                  <a:spcPct val="90000"/>
                </a:lnSpc>
                <a:spcBef>
                  <a:spcPct val="0"/>
                </a:spcBef>
                <a:buNone/>
                <a:defRPr sz="2400">
                  <a:gradFill>
                    <a:gsLst>
                      <a:gs pos="0">
                        <a:schemeClr val="bg1">
                          <a:alpha val="70000"/>
                        </a:schemeClr>
                      </a:gs>
                      <a:gs pos="100000">
                        <a:schemeClr val="bg1">
                          <a:alpha val="70000"/>
                        </a:schemeClr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j-cs"/>
                </a:defRPr>
              </a:lvl1pPr>
            </a:lstStyle>
            <a:p>
              <a:pPr marL="0" marR="0" lvl="0" indent="0" algn="ctr" defTabSz="50959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50" b="1" i="0" u="none" strike="noStrike" kern="1200" cap="none" spc="-49" normalizeH="0" baseline="0" noProof="0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  <a:cs typeface="+mj-cs"/>
                </a:rPr>
                <a:t>000 </a:t>
              </a:r>
              <a:r>
                <a:rPr kumimoji="0" lang="ko-KR" altLang="en-US" sz="1050" b="1" i="0" u="none" strike="noStrike" kern="1200" cap="none" spc="-49" normalizeH="0" baseline="0" noProof="0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  <a:cs typeface="+mj-cs"/>
                </a:rPr>
                <a:t> 부장</a:t>
              </a:r>
              <a:endParaRPr kumimoji="0" lang="en-US" altLang="ko-KR" sz="1050" b="1" i="0" u="none" strike="noStrike" kern="1200" cap="none" spc="-49" normalizeH="0" baseline="0" noProof="0" dirty="0" smtClean="0">
                <a:ln>
                  <a:solidFill>
                    <a:srgbClr val="CA227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j-cs"/>
              </a:endParaRPr>
            </a:p>
          </p:txBody>
        </p:sp>
      </p:grpSp>
      <p:grpSp>
        <p:nvGrpSpPr>
          <p:cNvPr id="146" name="그룹 145"/>
          <p:cNvGrpSpPr/>
          <p:nvPr/>
        </p:nvGrpSpPr>
        <p:grpSpPr>
          <a:xfrm>
            <a:off x="827584" y="5694834"/>
            <a:ext cx="1165682" cy="243358"/>
            <a:chOff x="2358298" y="4677465"/>
            <a:chExt cx="1312700" cy="243358"/>
          </a:xfrm>
        </p:grpSpPr>
        <p:sp>
          <p:nvSpPr>
            <p:cNvPr id="147" name="직사각형 146"/>
            <p:cNvSpPr/>
            <p:nvPr/>
          </p:nvSpPr>
          <p:spPr bwMode="auto">
            <a:xfrm>
              <a:off x="2358298" y="4677465"/>
              <a:ext cx="1312700" cy="2433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99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665140" y="4728214"/>
              <a:ext cx="656290" cy="161583"/>
            </a:xfrm>
            <a:prstGeom prst="rect">
              <a:avLst/>
            </a:prstGeom>
          </p:spPr>
          <p:txBody>
            <a:bodyPr vert="horz"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latinLnBrk="0">
                <a:lnSpc>
                  <a:spcPct val="90000"/>
                </a:lnSpc>
                <a:spcBef>
                  <a:spcPct val="0"/>
                </a:spcBef>
                <a:buNone/>
                <a:defRPr sz="2400">
                  <a:gradFill>
                    <a:gsLst>
                      <a:gs pos="0">
                        <a:schemeClr val="bg1">
                          <a:alpha val="70000"/>
                        </a:schemeClr>
                      </a:gs>
                      <a:gs pos="100000">
                        <a:schemeClr val="bg1">
                          <a:alpha val="70000"/>
                        </a:schemeClr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j-cs"/>
                </a:defRPr>
              </a:lvl1pPr>
            </a:lstStyle>
            <a:p>
              <a:pPr marL="0" marR="0" lvl="0" indent="0" algn="ctr" defTabSz="50959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1200" cap="none" spc="-49" normalizeH="0" baseline="0" noProof="0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  <a:cs typeface="+mj-cs"/>
                </a:rPr>
                <a:t>관리 </a:t>
              </a:r>
              <a:r>
                <a:rPr kumimoji="0" lang="en-US" altLang="ko-KR" sz="1050" b="1" i="0" u="none" strike="noStrike" kern="1200" cap="none" spc="-49" normalizeH="0" baseline="0" noProof="0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  <a:cs typeface="+mj-cs"/>
                </a:rPr>
                <a:t>(1</a:t>
              </a:r>
              <a:r>
                <a:rPr kumimoji="0" lang="ko-KR" altLang="en-US" sz="1050" b="1" spc="-49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명</a:t>
              </a:r>
              <a:r>
                <a:rPr kumimoji="0" lang="en-US" altLang="ko-KR" sz="1050" b="1" spc="-49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)</a:t>
              </a:r>
              <a:endParaRPr kumimoji="0" lang="en-US" altLang="ko-KR" sz="1050" b="1" i="0" u="none" strike="noStrike" kern="1200" cap="none" spc="-49" normalizeH="0" baseline="0" noProof="0" dirty="0" smtClean="0">
                <a:ln>
                  <a:solidFill>
                    <a:srgbClr val="CA227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j-cs"/>
              </a:endParaRPr>
            </a:p>
          </p:txBody>
        </p:sp>
      </p:grpSp>
      <p:grpSp>
        <p:nvGrpSpPr>
          <p:cNvPr id="149" name="그룹 148"/>
          <p:cNvGrpSpPr/>
          <p:nvPr/>
        </p:nvGrpSpPr>
        <p:grpSpPr>
          <a:xfrm>
            <a:off x="2637132" y="5686391"/>
            <a:ext cx="1165682" cy="243358"/>
            <a:chOff x="2358298" y="4677465"/>
            <a:chExt cx="1312700" cy="243358"/>
          </a:xfrm>
        </p:grpSpPr>
        <p:sp>
          <p:nvSpPr>
            <p:cNvPr id="150" name="직사각형 149"/>
            <p:cNvSpPr/>
            <p:nvPr/>
          </p:nvSpPr>
          <p:spPr bwMode="auto">
            <a:xfrm>
              <a:off x="2358298" y="4677465"/>
              <a:ext cx="1312700" cy="24335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99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2573834" y="4728214"/>
              <a:ext cx="838903" cy="161583"/>
            </a:xfrm>
            <a:prstGeom prst="rect">
              <a:avLst/>
            </a:prstGeom>
          </p:spPr>
          <p:txBody>
            <a:bodyPr vert="horz"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latinLnBrk="0">
                <a:lnSpc>
                  <a:spcPct val="90000"/>
                </a:lnSpc>
                <a:spcBef>
                  <a:spcPct val="0"/>
                </a:spcBef>
                <a:buNone/>
                <a:defRPr sz="2400">
                  <a:gradFill>
                    <a:gsLst>
                      <a:gs pos="0">
                        <a:schemeClr val="bg1">
                          <a:alpha val="70000"/>
                        </a:schemeClr>
                      </a:gs>
                      <a:gs pos="100000">
                        <a:schemeClr val="bg1">
                          <a:alpha val="70000"/>
                        </a:schemeClr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j-cs"/>
                </a:defRPr>
              </a:lvl1pPr>
            </a:lstStyle>
            <a:p>
              <a:pPr marL="0" marR="0" lvl="0" indent="0" algn="ctr" defTabSz="50959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spc="-49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기</a:t>
              </a:r>
              <a:r>
                <a:rPr kumimoji="0" lang="ko-KR" altLang="en-US" sz="1050" b="1" spc="-49" dirty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술</a:t>
              </a:r>
              <a:r>
                <a:rPr kumimoji="0" lang="ko-KR" altLang="en-US" sz="1050" b="1" i="0" u="none" strike="noStrike" kern="1200" cap="none" spc="-49" normalizeH="0" baseline="0" noProof="0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  <a:cs typeface="+mj-cs"/>
                </a:rPr>
                <a:t> </a:t>
              </a:r>
              <a:r>
                <a:rPr kumimoji="0" lang="en-US" altLang="ko-KR" sz="1050" b="1" i="0" u="none" strike="noStrike" kern="1200" cap="none" spc="-49" normalizeH="0" baseline="0" noProof="0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  <a:cs typeface="+mj-cs"/>
                </a:rPr>
                <a:t>(3~7</a:t>
              </a:r>
              <a:r>
                <a:rPr kumimoji="0" lang="ko-KR" altLang="en-US" sz="1050" b="1" spc="-49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명</a:t>
              </a:r>
              <a:r>
                <a:rPr kumimoji="0" lang="en-US" altLang="ko-KR" sz="1050" b="1" spc="-49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)</a:t>
              </a:r>
              <a:endParaRPr kumimoji="0" lang="en-US" altLang="ko-KR" sz="1050" b="1" i="0" u="none" strike="noStrike" kern="1200" cap="none" spc="-49" normalizeH="0" baseline="0" noProof="0" dirty="0" smtClean="0">
                <a:ln>
                  <a:solidFill>
                    <a:srgbClr val="CA227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j-cs"/>
              </a:endParaRPr>
            </a:p>
          </p:txBody>
        </p:sp>
      </p:grpSp>
      <p:cxnSp>
        <p:nvCxnSpPr>
          <p:cNvPr id="155" name="직선 연결선 154"/>
          <p:cNvCxnSpPr/>
          <p:nvPr/>
        </p:nvCxnSpPr>
        <p:spPr>
          <a:xfrm>
            <a:off x="1399922" y="5542375"/>
            <a:ext cx="3704932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직선 연결선 155"/>
          <p:cNvCxnSpPr>
            <a:stCxn id="150" idx="0"/>
            <a:endCxn id="139" idx="2"/>
          </p:cNvCxnSpPr>
          <p:nvPr/>
        </p:nvCxnSpPr>
        <p:spPr>
          <a:xfrm flipV="1">
            <a:off x="3219973" y="5388738"/>
            <a:ext cx="4205" cy="297653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직선 연결선 156"/>
          <p:cNvCxnSpPr>
            <a:stCxn id="143" idx="1"/>
            <a:endCxn id="139" idx="3"/>
          </p:cNvCxnSpPr>
          <p:nvPr/>
        </p:nvCxnSpPr>
        <p:spPr>
          <a:xfrm flipH="1">
            <a:off x="3807019" y="5285678"/>
            <a:ext cx="648074" cy="170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직선 연결선 157"/>
          <p:cNvCxnSpPr>
            <a:stCxn id="147" idx="0"/>
          </p:cNvCxnSpPr>
          <p:nvPr/>
        </p:nvCxnSpPr>
        <p:spPr>
          <a:xfrm flipV="1">
            <a:off x="1410425" y="5542375"/>
            <a:ext cx="0" cy="152459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직선 연결선 158"/>
          <p:cNvCxnSpPr/>
          <p:nvPr/>
        </p:nvCxnSpPr>
        <p:spPr>
          <a:xfrm flipV="1">
            <a:off x="5094111" y="5542375"/>
            <a:ext cx="0" cy="260322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/>
          <p:cNvSpPr txBox="1"/>
          <p:nvPr/>
        </p:nvSpPr>
        <p:spPr>
          <a:xfrm>
            <a:off x="395288" y="4498032"/>
            <a:ext cx="20164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v"/>
            </a:pPr>
            <a:r>
              <a:rPr kumimoji="0" lang="ko-KR" altLang="en-US" sz="1600" b="1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제안팀 구성</a:t>
            </a:r>
            <a:endParaRPr kumimoji="0" lang="ko-KR" altLang="en-US" sz="1600" b="1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grpSp>
        <p:nvGrpSpPr>
          <p:cNvPr id="152" name="그룹 151"/>
          <p:cNvGrpSpPr/>
          <p:nvPr/>
        </p:nvGrpSpPr>
        <p:grpSpPr>
          <a:xfrm>
            <a:off x="4630454" y="5694834"/>
            <a:ext cx="1165682" cy="243358"/>
            <a:chOff x="2358298" y="4677465"/>
            <a:chExt cx="1312700" cy="243358"/>
          </a:xfrm>
        </p:grpSpPr>
        <p:sp>
          <p:nvSpPr>
            <p:cNvPr id="153" name="직사각형 152"/>
            <p:cNvSpPr/>
            <p:nvPr/>
          </p:nvSpPr>
          <p:spPr bwMode="auto">
            <a:xfrm>
              <a:off x="2358298" y="4677465"/>
              <a:ext cx="1312700" cy="24335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85000"/>
                </a:schemeClr>
              </a:solidFill>
            </a:ln>
            <a:effectLst/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149979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100" b="1" i="0" u="none" strike="noStrike" kern="1200" cap="none" spc="-60" normalizeH="0" baseline="0" noProof="0" dirty="0">
                <a:ln>
                  <a:solidFill>
                    <a:prstClr val="white">
                      <a:alpha val="0"/>
                    </a:prstClr>
                  </a:solidFill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2665140" y="4728214"/>
              <a:ext cx="656290" cy="161583"/>
            </a:xfrm>
            <a:prstGeom prst="rect">
              <a:avLst/>
            </a:prstGeom>
          </p:spPr>
          <p:txBody>
            <a:bodyPr vert="horz" wrap="none" lIns="0" tIns="0" rIns="0" bIns="0" rtlCol="0" anchor="ctr">
              <a:spAutoFit/>
            </a:bodyPr>
            <a:lstStyle>
              <a:defPPr>
                <a:defRPr lang="ko-KR"/>
              </a:defPPr>
              <a:lvl1pPr algn="ctr" latinLnBrk="0">
                <a:lnSpc>
                  <a:spcPct val="90000"/>
                </a:lnSpc>
                <a:spcBef>
                  <a:spcPct val="0"/>
                </a:spcBef>
                <a:buNone/>
                <a:defRPr sz="2400">
                  <a:gradFill>
                    <a:gsLst>
                      <a:gs pos="0">
                        <a:schemeClr val="bg1">
                          <a:alpha val="70000"/>
                        </a:schemeClr>
                      </a:gs>
                      <a:gs pos="100000">
                        <a:schemeClr val="bg1">
                          <a:alpha val="70000"/>
                        </a:schemeClr>
                      </a:gs>
                    </a:gsLst>
                    <a:lin ang="5400000" scaled="1"/>
                  </a:gradFill>
                  <a:latin typeface="KoPub돋움체 Medium" panose="02020603020101020101" pitchFamily="18" charset="-127"/>
                  <a:ea typeface="KoPub돋움체 Medium" panose="02020603020101020101" pitchFamily="18" charset="-127"/>
                  <a:cs typeface="+mj-cs"/>
                </a:defRPr>
              </a:lvl1pPr>
            </a:lstStyle>
            <a:p>
              <a:pPr marL="0" marR="0" lvl="0" indent="0" algn="ctr" defTabSz="509595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050" b="1" i="0" u="none" strike="noStrike" kern="1200" cap="none" spc="-49" normalizeH="0" baseline="0" noProof="0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  <a:cs typeface="+mj-cs"/>
                </a:rPr>
                <a:t>품질 </a:t>
              </a:r>
              <a:r>
                <a:rPr kumimoji="0" lang="en-US" altLang="ko-KR" sz="1050" b="1" i="0" u="none" strike="noStrike" kern="1200" cap="none" spc="-49" normalizeH="0" baseline="0" noProof="0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effectLst/>
                  <a:uLnTx/>
                  <a:uFillTx/>
                  <a:latin typeface="+mn-ea"/>
                  <a:ea typeface="+mn-ea"/>
                  <a:cs typeface="+mj-cs"/>
                </a:rPr>
                <a:t>(1</a:t>
              </a:r>
              <a:r>
                <a:rPr kumimoji="0" lang="ko-KR" altLang="en-US" sz="1050" b="1" spc="-49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명</a:t>
              </a:r>
              <a:r>
                <a:rPr kumimoji="0" lang="en-US" altLang="ko-KR" sz="1050" b="1" spc="-49" dirty="0" smtClean="0">
                  <a:ln>
                    <a:solidFill>
                      <a:srgbClr val="CA2277">
                        <a:alpha val="0"/>
                      </a:srgbClr>
                    </a:solidFill>
                  </a:ln>
                  <a:solidFill>
                    <a:prstClr val="black">
                      <a:lumMod val="75000"/>
                      <a:lumOff val="25000"/>
                    </a:prstClr>
                  </a:solidFill>
                  <a:latin typeface="+mn-ea"/>
                  <a:ea typeface="+mn-ea"/>
                </a:rPr>
                <a:t>)</a:t>
              </a:r>
              <a:endParaRPr kumimoji="0" lang="en-US" altLang="ko-KR" sz="1050" b="1" i="0" u="none" strike="noStrike" kern="1200" cap="none" spc="-49" normalizeH="0" baseline="0" noProof="0" dirty="0" smtClean="0">
                <a:ln>
                  <a:solidFill>
                    <a:srgbClr val="CA227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  <a:cs typeface="+mj-cs"/>
              </a:endParaRPr>
            </a:p>
          </p:txBody>
        </p:sp>
      </p:grpSp>
      <p:sp>
        <p:nvSpPr>
          <p:cNvPr id="164" name="TextBox 163"/>
          <p:cNvSpPr txBox="1"/>
          <p:nvPr/>
        </p:nvSpPr>
        <p:spPr>
          <a:xfrm>
            <a:off x="3870329" y="5672536"/>
            <a:ext cx="701671" cy="55399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ko-KR"/>
            </a:defPPr>
            <a:lvl1pPr algn="ctr" latinLnBrk="0">
              <a:lnSpc>
                <a:spcPct val="90000"/>
              </a:lnSpc>
              <a:spcBef>
                <a:spcPct val="0"/>
              </a:spcBef>
              <a:buNone/>
              <a:defRPr sz="2400">
                <a:gradFill>
                  <a:gsLst>
                    <a:gs pos="0">
                      <a:schemeClr val="bg1">
                        <a:alpha val="70000"/>
                      </a:schemeClr>
                    </a:gs>
                    <a:gs pos="100000">
                      <a:schemeClr val="bg1">
                        <a:alpha val="70000"/>
                      </a:schemeClr>
                    </a:gs>
                  </a:gsLst>
                  <a:lin ang="5400000" scaled="1"/>
                </a:gradFill>
                <a:latin typeface="KoPub돋움체 Medium" panose="02020603020101020101" pitchFamily="18" charset="-127"/>
                <a:ea typeface="KoPub돋움체 Medium" panose="02020603020101020101" pitchFamily="18" charset="-127"/>
                <a:cs typeface="+mj-cs"/>
              </a:defRPr>
            </a:lvl1pPr>
          </a:lstStyle>
          <a:p>
            <a:pPr marL="0" marR="0" lvl="0" indent="0" algn="l" defTabSz="5095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spc="-49" dirty="0" smtClean="0">
                <a:ln>
                  <a:solidFill>
                    <a:srgbClr val="CA227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응용 담당</a:t>
            </a:r>
            <a:endParaRPr kumimoji="0" lang="en-US" altLang="ko-KR" sz="900" b="1" spc="-49" dirty="0" smtClean="0">
              <a:ln>
                <a:solidFill>
                  <a:srgbClr val="CA2277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latin typeface="+mn-ea"/>
              <a:ea typeface="+mn-ea"/>
            </a:endParaRPr>
          </a:p>
          <a:p>
            <a:pPr marL="0" marR="0" lvl="0" indent="0" algn="l" defTabSz="5095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1200" cap="none" spc="-49" normalizeH="0" baseline="0" noProof="0" dirty="0" smtClean="0">
                <a:ln>
                  <a:solidFill>
                    <a:srgbClr val="CA227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DB </a:t>
            </a:r>
            <a:r>
              <a:rPr kumimoji="0" lang="ko-KR" altLang="en-US" sz="900" b="1" i="0" u="none" strike="noStrike" kern="1200" cap="none" spc="-49" normalizeH="0" baseline="0" noProof="0" dirty="0" smtClean="0">
                <a:ln>
                  <a:solidFill>
                    <a:srgbClr val="CA227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+mn-ea"/>
                <a:ea typeface="+mn-ea"/>
              </a:rPr>
              <a:t>담당</a:t>
            </a:r>
            <a:endParaRPr kumimoji="0" lang="en-US" altLang="ko-KR" sz="900" b="1" i="0" u="none" strike="noStrike" kern="1200" cap="none" spc="-49" normalizeH="0" baseline="0" noProof="0" dirty="0" smtClean="0">
              <a:ln>
                <a:solidFill>
                  <a:srgbClr val="CA2277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</a:endParaRPr>
          </a:p>
          <a:p>
            <a:pPr marL="0" marR="0" lvl="0" indent="0" algn="l" defTabSz="50959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spc="-49" dirty="0" smtClean="0">
                <a:ln>
                  <a:solidFill>
                    <a:srgbClr val="CA227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H/W </a:t>
            </a:r>
            <a:r>
              <a:rPr kumimoji="0" lang="ko-KR" altLang="en-US" sz="900" b="1" spc="-49" dirty="0" smtClean="0">
                <a:ln>
                  <a:solidFill>
                    <a:srgbClr val="CA227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담당</a:t>
            </a:r>
            <a:r>
              <a:rPr kumimoji="0" lang="en-US" altLang="ko-KR" sz="900" b="1" spc="-49" noProof="0" dirty="0" smtClean="0">
                <a:ln>
                  <a:solidFill>
                    <a:srgbClr val="CA227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/>
            </a:r>
            <a:br>
              <a:rPr kumimoji="0" lang="en-US" altLang="ko-KR" sz="900" b="1" spc="-49" noProof="0" dirty="0" smtClean="0">
                <a:ln>
                  <a:solidFill>
                    <a:srgbClr val="CA227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</a:br>
            <a:r>
              <a:rPr kumimoji="0" lang="en-US" altLang="ko-KR" sz="900" b="1" spc="-49" noProof="0" dirty="0" smtClean="0">
                <a:ln>
                  <a:solidFill>
                    <a:srgbClr val="CA2277">
                      <a:alpha val="0"/>
                    </a:srgbClr>
                  </a:solidFill>
                </a:ln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  <a:ea typeface="+mn-ea"/>
              </a:rPr>
              <a:t>   :</a:t>
            </a:r>
            <a:endParaRPr kumimoji="0" lang="en-US" altLang="ko-KR" sz="900" b="1" i="0" u="none" strike="noStrike" kern="1200" cap="none" spc="-49" normalizeH="0" baseline="0" noProof="0" dirty="0" smtClean="0">
              <a:ln>
                <a:solidFill>
                  <a:srgbClr val="CA2277">
                    <a:alpha val="0"/>
                  </a:srgbClr>
                </a:solidFill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65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3669" y="2087075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66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1884" y="2099482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67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154" y="2084789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68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586" y="2103369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69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2156" y="2103368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0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0559" y="2104008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171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1123" y="2107660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924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1</a:t>
            </a:r>
            <a:r>
              <a:rPr lang="ko-KR" altLang="en-US" sz="2400" dirty="0">
                <a:latin typeface="+mn-ea"/>
                <a:ea typeface="+mn-ea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04664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</a:rPr>
              <a:t>연구의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배경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0" y="-27384"/>
            <a:ext cx="9161958" cy="6885384"/>
          </a:xfrm>
          <a:prstGeom prst="rect">
            <a:avLst/>
          </a:prstGeom>
          <a:solidFill>
            <a:srgbClr val="0000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/>
            </a:sp3d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1520" y="-27384"/>
            <a:ext cx="8640960" cy="6336704"/>
            <a:chOff x="3091325" y="861614"/>
            <a:chExt cx="8020772" cy="5684329"/>
          </a:xfrm>
        </p:grpSpPr>
        <p:sp>
          <p:nvSpPr>
            <p:cNvPr id="7" name="직사각형 6"/>
            <p:cNvSpPr/>
            <p:nvPr/>
          </p:nvSpPr>
          <p:spPr>
            <a:xfrm>
              <a:off x="3091325" y="1566258"/>
              <a:ext cx="8020772" cy="49796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66B3"/>
              </a:solidFill>
            </a:ln>
            <a:effectLst>
              <a:outerShdw blurRad="50800" dist="38100" dir="2700000" algn="tl" rotWithShape="0">
                <a:prstClr val="black">
                  <a:alpha val="7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44000"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080473" y="861614"/>
              <a:ext cx="6042477" cy="1021719"/>
              <a:chOff x="3664751" y="1261531"/>
              <a:chExt cx="6471866" cy="1094324"/>
            </a:xfrm>
          </p:grpSpPr>
          <p:pic>
            <p:nvPicPr>
              <p:cNvPr id="10" name="Picture 7" descr="C:\Users\이혜진\Desktop\그림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0519" y="1261531"/>
                <a:ext cx="286098" cy="109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7" descr="C:\Users\이혜진\Desktop\그림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4751" y="1261531"/>
                <a:ext cx="286098" cy="109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sp>
        <p:nvSpPr>
          <p:cNvPr id="16" name="Content Placeholder 1"/>
          <p:cNvSpPr txBox="1">
            <a:spLocks/>
          </p:cNvSpPr>
          <p:nvPr/>
        </p:nvSpPr>
        <p:spPr bwMode="auto">
          <a:xfrm>
            <a:off x="2411760" y="836712"/>
            <a:ext cx="43924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보조장표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2-1 :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제안 프로세스 설명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8E23FA44-F1E2-4C7C-9352-84FE059494CC}"/>
              </a:ext>
            </a:extLst>
          </p:cNvPr>
          <p:cNvCxnSpPr>
            <a:cxnSpLocks/>
            <a:stCxn id="40" idx="3"/>
            <a:endCxn id="32" idx="1"/>
          </p:cNvCxnSpPr>
          <p:nvPr/>
        </p:nvCxnSpPr>
        <p:spPr>
          <a:xfrm>
            <a:off x="1769067" y="1628800"/>
            <a:ext cx="5643845" cy="0"/>
          </a:xfrm>
          <a:prstGeom prst="line">
            <a:avLst/>
          </a:prstGeom>
          <a:noFill/>
          <a:ln w="28575" cap="flat" cmpd="sng" algn="ctr">
            <a:solidFill>
              <a:srgbClr val="7C8BA4"/>
            </a:solidFill>
            <a:prstDash val="solid"/>
            <a:tailEnd type="stealth" w="lg" len="lg"/>
          </a:ln>
          <a:effectLst/>
        </p:spPr>
      </p:cxn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2074256" y="1412776"/>
            <a:ext cx="783546" cy="432048"/>
            <a:chOff x="3901265" y="3584819"/>
            <a:chExt cx="1316738" cy="131673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0" name="직각 삼각형 19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타당성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검토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3162991" y="1412776"/>
            <a:ext cx="783546" cy="432048"/>
            <a:chOff x="3901265" y="3584819"/>
            <a:chExt cx="1316738" cy="1316736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5" name="직각 삼각형 24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RFP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분석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4251726" y="1412776"/>
            <a:ext cx="783546" cy="432048"/>
            <a:chOff x="3901265" y="3584819"/>
            <a:chExt cx="1316738" cy="131673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9" name="직각 삼각형 28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전략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수립</a:t>
              </a: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7412911" y="1412776"/>
            <a:ext cx="678525" cy="432048"/>
            <a:chOff x="3901265" y="3584819"/>
            <a:chExt cx="1316738" cy="131673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3" name="직각 삼각형 32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PT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5340461" y="1412776"/>
            <a:ext cx="783546" cy="432048"/>
            <a:chOff x="3901265" y="3584819"/>
            <a:chExt cx="1316738" cy="13167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7" name="직각 삼각형 36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제안서</a:t>
              </a: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899592" y="1412776"/>
            <a:ext cx="869475" cy="432048"/>
            <a:chOff x="3901265" y="3584819"/>
            <a:chExt cx="1316738" cy="1316736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1" name="직각 삼각형 4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rgbClr val="FFFF0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b="1" dirty="0" smtClean="0">
                  <a:solidFill>
                    <a:srgbClr val="0000FF"/>
                  </a:solidFill>
                </a:rPr>
                <a:t>후보사업</a:t>
              </a:r>
              <a:endParaRPr lang="en-US" altLang="ko-KR" sz="1200" b="1" dirty="0" smtClean="0">
                <a:solidFill>
                  <a:srgbClr val="0000FF"/>
                </a:solidFill>
              </a:endParaRPr>
            </a:p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b="1" dirty="0" smtClean="0">
                  <a:solidFill>
                    <a:srgbClr val="0000FF"/>
                  </a:solidFill>
                </a:rPr>
                <a:t>정리</a:t>
              </a:r>
              <a:endParaRPr kumimoji="1" lang="ko-KR" altLang="en-US" sz="12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6429196" y="1412776"/>
            <a:ext cx="678525" cy="432048"/>
            <a:chOff x="3901265" y="3584819"/>
            <a:chExt cx="1316738" cy="1316736"/>
          </a:xfrm>
        </p:grpSpPr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5" name="직각 삼각형 44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제출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투찰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8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207505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49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085" y="1211445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0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980" y="1213686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295" y="1215332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2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87" y="1215331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3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433" y="1215971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4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611" y="1219623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graphicFrame>
        <p:nvGraphicFramePr>
          <p:cNvPr id="16385" name="표 163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727551"/>
              </p:ext>
            </p:extLst>
          </p:nvPr>
        </p:nvGraphicFramePr>
        <p:xfrm>
          <a:off x="694796" y="2343860"/>
          <a:ext cx="7467600" cy="1800199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40674"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순번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사업명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사업유형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공고</a:t>
                      </a:r>
                      <a:b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시기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제안</a:t>
                      </a:r>
                      <a:b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기간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수주</a:t>
                      </a:r>
                      <a:b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가능성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발주금액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계약금액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예상이익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제안</a:t>
                      </a:r>
                      <a:b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</a:br>
                      <a:r>
                        <a:rPr 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PM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제안</a:t>
                      </a:r>
                      <a:b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비용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필요</a:t>
                      </a:r>
                      <a:b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</a:br>
                      <a:r>
                        <a:rPr lang="ko-KR" altLang="en-US" sz="1000" b="1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제안인력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90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1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1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사법부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DR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센터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2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차 장비보강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인프라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4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4.06~5.16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45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2.2</a:t>
                      </a:r>
                    </a:p>
                  </a:txBody>
                  <a:tcPr marL="7620" marR="13716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홍길동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1.0</a:t>
                      </a:r>
                    </a:p>
                  </a:txBody>
                  <a:tcPr marL="7620" marR="13716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1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2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통합 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IT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정보시스템 유지관리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유지보수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4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4.08~5.17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107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53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5.3</a:t>
                      </a:r>
                    </a:p>
                  </a:txBody>
                  <a:tcPr marL="7620" marR="13716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홍길동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2.5</a:t>
                      </a:r>
                    </a:p>
                  </a:txBody>
                  <a:tcPr marL="7620" marR="13716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1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1" i="0" u="none" strike="noStrike" dirty="0">
                          <a:solidFill>
                            <a:srgbClr val="0000FF"/>
                          </a:solidFill>
                          <a:effectLst/>
                          <a:latin typeface="Rix고딕 B"/>
                        </a:rPr>
                        <a:t>3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Rix고딕 M"/>
                        </a:rPr>
                        <a:t>일자리 안정지원시스템 구축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Rix고딕 M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Rix고딕 M"/>
                        </a:rPr>
                        <a:t>4</a:t>
                      </a:r>
                      <a:r>
                        <a:rPr lang="ko-KR" altLang="en-US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Rix고딕 M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Rix고딕 M"/>
                        </a:rPr>
                        <a:t>4.10~5.20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Rix고딕 M"/>
                        </a:rPr>
                        <a:t>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Rix고딕 M"/>
                        </a:rPr>
                        <a:t>135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Rix고딕 M"/>
                        </a:rPr>
                        <a:t>65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Rix고딕 M"/>
                        </a:rPr>
                        <a:t>6.5</a:t>
                      </a:r>
                    </a:p>
                  </a:txBody>
                  <a:tcPr marL="7620" marR="13716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Rix고딕 M"/>
                        </a:rPr>
                        <a:t>홍길동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Rix고딕 M"/>
                        </a:rPr>
                        <a:t>3.1</a:t>
                      </a:r>
                    </a:p>
                  </a:txBody>
                  <a:tcPr marL="7620" marR="13716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1" i="0" u="none" strike="noStrike" dirty="0">
                          <a:solidFill>
                            <a:srgbClr val="0000FF"/>
                          </a:solidFill>
                          <a:effectLst/>
                          <a:latin typeface="Rix고딕 M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1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4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대내외 정보화시스템 구축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4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4.12~5.22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120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105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10.5</a:t>
                      </a:r>
                    </a:p>
                  </a:txBody>
                  <a:tcPr marL="7620" marR="13716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홍길동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2.8</a:t>
                      </a:r>
                    </a:p>
                  </a:txBody>
                  <a:tcPr marL="7620" marR="13716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1905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5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서버통합 및 이전사업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인프라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4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4.16~5.25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중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80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38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3.8</a:t>
                      </a:r>
                    </a:p>
                  </a:txBody>
                  <a:tcPr marL="7620" marR="13716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홍길동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1.8</a:t>
                      </a:r>
                    </a:p>
                  </a:txBody>
                  <a:tcPr marL="7620" marR="13716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6390" name="표 163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782420"/>
              </p:ext>
            </p:extLst>
          </p:nvPr>
        </p:nvGraphicFramePr>
        <p:xfrm>
          <a:off x="692035" y="4432092"/>
          <a:ext cx="7467600" cy="507216"/>
        </p:xfrm>
        <a:graphic>
          <a:graphicData uri="http://schemas.openxmlformats.org/drawingml/2006/table">
            <a:tbl>
              <a:tblPr/>
              <a:tblGrid>
                <a:gridCol w="30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99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9690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253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19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보건의료포털시스템 고도화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유지보수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6.24~8.03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상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81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4</a:t>
                      </a:r>
                    </a:p>
                  </a:txBody>
                  <a:tcPr marL="7620" marR="13716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홍길동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1.9</a:t>
                      </a:r>
                    </a:p>
                  </a:txBody>
                  <a:tcPr marL="7620" marR="13716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60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10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B"/>
                        </a:rPr>
                        <a:t>20</a:t>
                      </a:r>
                    </a:p>
                  </a:txBody>
                  <a:tcPr marL="7620" marR="7620" marT="762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현대 간행물자료 디지털화 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개발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6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월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6.29~8.07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하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42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Rix고딕 M"/>
                        </a:rPr>
                        <a:t>20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2</a:t>
                      </a:r>
                    </a:p>
                  </a:txBody>
                  <a:tcPr marL="7620" marR="13716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7DEE8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ko-KR" altLang="en-US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홍길동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1.0</a:t>
                      </a:r>
                    </a:p>
                  </a:txBody>
                  <a:tcPr marL="7620" marR="13716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900" b="0" i="0" u="none" strike="noStrike" dirty="0">
                          <a:solidFill>
                            <a:srgbClr val="404040"/>
                          </a:solidFill>
                          <a:effectLst/>
                          <a:latin typeface="Rix고딕 M"/>
                        </a:rPr>
                        <a:t>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7" name="TextBox 66"/>
          <p:cNvSpPr txBox="1"/>
          <p:nvPr/>
        </p:nvSpPr>
        <p:spPr>
          <a:xfrm>
            <a:off x="738642" y="4097453"/>
            <a:ext cx="48338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:                                  :                          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</a:rPr>
              <a:t>: </a:t>
            </a:r>
            <a:r>
              <a:rPr kumimoji="0" lang="en-US" altLang="ko-KR" sz="1600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    </a:t>
            </a:r>
            <a:endParaRPr kumimoji="0" lang="en-US" altLang="ko-KR" sz="1600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68" name="Rt1">
            <a:extLst>
              <a:ext uri="{FF2B5EF4-FFF2-40B4-BE49-F238E27FC236}">
                <a16:creationId xmlns:a16="http://schemas.microsoft.com/office/drawing/2014/main" id="{FD480C2D-4D99-4573-9FDC-CBFA094A03DC}"/>
              </a:ext>
            </a:extLst>
          </p:cNvPr>
          <p:cNvSpPr txBox="1"/>
          <p:nvPr/>
        </p:nvSpPr>
        <p:spPr>
          <a:xfrm>
            <a:off x="6848089" y="2182910"/>
            <a:ext cx="1267838" cy="13849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spAutoFit/>
          </a:bodyPr>
          <a:lstStyle>
            <a:defPPr>
              <a:defRPr lang="ko-KR"/>
            </a:defPPr>
            <a:lvl1pPr marL="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397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7946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1919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5892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19865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3838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7810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1783" algn="l" defTabSz="1087946" rtl="0" eaLnBrk="1" latinLnBrk="1" hangingPunct="1">
              <a:defRPr sz="21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1076433" fontAlgn="base" latinLnBrk="0">
              <a:spcAft>
                <a:spcPct val="0"/>
              </a:spcAft>
              <a:buClr>
                <a:srgbClr val="444C5A"/>
              </a:buClr>
              <a:buSzPct val="80000"/>
              <a:defRPr/>
            </a:pPr>
            <a:r>
              <a:rPr kumimoji="1"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(</a:t>
            </a:r>
            <a:r>
              <a:rPr kumimoji="1"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단위 </a:t>
            </a:r>
            <a:r>
              <a:rPr kumimoji="1"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: </a:t>
            </a:r>
            <a:r>
              <a:rPr kumimoji="1"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억원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VAT </a:t>
            </a:r>
            <a:r>
              <a:rPr lang="ko-KR" altLang="en-US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포함</a:t>
            </a:r>
            <a:r>
              <a:rPr lang="en-US" altLang="ko-KR" sz="9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)</a:t>
            </a:r>
            <a:endParaRPr kumimoji="1" lang="en-US" altLang="ko-KR" sz="900" b="1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755576" y="5055677"/>
            <a:ext cx="4227545" cy="936101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40A4E8"/>
            </a:solidFill>
            <a:round/>
            <a:headEnd/>
            <a:tailEnd/>
          </a:ln>
        </p:spPr>
        <p:txBody>
          <a:bodyPr wrap="square" lIns="108000" rIns="0" anchor="ctr"/>
          <a:lstStyle/>
          <a:p>
            <a:pPr marL="171450" indent="-171450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제안기간 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 통상 사업 공고일로 부터 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40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일 내외</a:t>
            </a:r>
            <a:endParaRPr lang="en-US" altLang="ko-KR" sz="12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계약금액 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컨소시움을 감안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, 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실제 지분을 감안한 매출액</a:t>
            </a:r>
            <a:endParaRPr lang="en-US" altLang="ko-KR" sz="12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예상이익 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계약금액의 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10%</a:t>
            </a:r>
          </a:p>
          <a:p>
            <a:pPr marL="171450" indent="-171450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제안비용 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: 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발주금액의 </a:t>
            </a:r>
            <a:r>
              <a:rPr lang="en-US" altLang="ko-KR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2.3%</a:t>
            </a:r>
          </a:p>
        </p:txBody>
      </p:sp>
      <p:sp>
        <p:nvSpPr>
          <p:cNvPr id="75" name="직사각형 74"/>
          <p:cNvSpPr/>
          <p:nvPr/>
        </p:nvSpPr>
        <p:spPr>
          <a:xfrm>
            <a:off x="5127137" y="5053800"/>
            <a:ext cx="3240507" cy="936101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40A4E8"/>
            </a:solidFill>
            <a:round/>
            <a:headEnd/>
            <a:tailEnd/>
          </a:ln>
        </p:spPr>
        <p:txBody>
          <a:bodyPr wrap="square" lIns="108000" rIns="0" anchor="ctr"/>
          <a:lstStyle/>
          <a:p>
            <a:pPr marL="171450" indent="-171450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1200" b="1" spc="-30" dirty="0" smtClean="0">
                <a:solidFill>
                  <a:srgbClr val="0000FF"/>
                </a:solidFill>
                <a:latin typeface="+mn-ea"/>
                <a:ea typeface="+mn-ea"/>
              </a:rPr>
              <a:t>분기당 평균 </a:t>
            </a:r>
            <a:r>
              <a:rPr lang="en-US" altLang="ko-KR" sz="1200" b="1" spc="-30" dirty="0" smtClean="0">
                <a:solidFill>
                  <a:srgbClr val="0000FF"/>
                </a:solidFill>
                <a:latin typeface="+mn-ea"/>
                <a:ea typeface="+mn-ea"/>
              </a:rPr>
              <a:t>20</a:t>
            </a:r>
            <a:r>
              <a:rPr lang="ko-KR" altLang="en-US" sz="1200" b="1" spc="-30" dirty="0" smtClean="0">
                <a:solidFill>
                  <a:srgbClr val="0000FF"/>
                </a:solidFill>
                <a:latin typeface="+mn-ea"/>
                <a:ea typeface="+mn-ea"/>
              </a:rPr>
              <a:t>개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의 제안사업 후보群 정리</a:t>
            </a:r>
            <a:endParaRPr lang="en-US" altLang="ko-KR" sz="12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 latinLnBrk="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이중 </a:t>
            </a:r>
            <a:r>
              <a:rPr lang="en-US" altLang="ko-KR" sz="1200" b="1" spc="-30" dirty="0" smtClean="0">
                <a:solidFill>
                  <a:srgbClr val="0000FF"/>
                </a:solidFill>
                <a:latin typeface="+mn-ea"/>
                <a:ea typeface="+mn-ea"/>
              </a:rPr>
              <a:t>4~5</a:t>
            </a:r>
            <a:r>
              <a:rPr lang="ko-KR" altLang="en-US" sz="1200" b="1" spc="-30" dirty="0" smtClean="0">
                <a:solidFill>
                  <a:srgbClr val="0000FF"/>
                </a:solidFill>
                <a:latin typeface="+mn-ea"/>
                <a:ea typeface="+mn-ea"/>
              </a:rPr>
              <a:t>개</a:t>
            </a: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가 실제 제안 참여 결정</a:t>
            </a:r>
            <a:endParaRPr lang="en-US" altLang="ko-KR" sz="12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578461" y="2098988"/>
            <a:ext cx="7913606" cy="4061296"/>
          </a:xfrm>
          <a:prstGeom prst="rect">
            <a:avLst/>
          </a:prstGeom>
          <a:noFill/>
          <a:ln w="25400" algn="ctr">
            <a:solidFill>
              <a:srgbClr val="40A4E8"/>
            </a:solidFill>
            <a:round/>
            <a:headEnd/>
            <a:tailEnd/>
          </a:ln>
        </p:spPr>
        <p:txBody>
          <a:bodyPr wrap="square" lIns="108000" rIns="0" anchor="ctr"/>
          <a:lstStyle/>
          <a:p>
            <a:pPr latinLnBrk="0">
              <a:lnSpc>
                <a:spcPct val="90000"/>
              </a:lnSpc>
              <a:defRPr/>
            </a:pPr>
            <a:endParaRPr lang="en-US" altLang="ko-KR" sz="12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77" name="모서리가 둥근 직사각형 76"/>
          <p:cNvSpPr/>
          <p:nvPr/>
        </p:nvSpPr>
        <p:spPr>
          <a:xfrm>
            <a:off x="571781" y="3283239"/>
            <a:ext cx="7609086" cy="350617"/>
          </a:xfrm>
          <a:prstGeom prst="roundRect">
            <a:avLst>
              <a:gd name="adj" fmla="val 6316"/>
            </a:avLst>
          </a:prstGeom>
          <a:noFill/>
          <a:ln w="25400" cap="sq" algn="ctr">
            <a:pattFill prst="dkUpDiag">
              <a:fgClr>
                <a:srgbClr val="B12121"/>
              </a:fgClr>
              <a:bgClr>
                <a:srgbClr val="FF5050"/>
              </a:bgClr>
            </a:pattFill>
            <a:miter lim="800000"/>
            <a:headEnd/>
            <a:tailEnd/>
          </a:ln>
        </p:spPr>
        <p:txBody>
          <a:bodyPr wrap="none" lIns="113957" tIns="56980" rIns="113957" bIns="56980" anchor="ctr"/>
          <a:lstStyle/>
          <a:p>
            <a:endParaRPr kumimoji="0" lang="ko-KR" altLang="en-US" sz="1211" dirty="0">
              <a:solidFill>
                <a:schemeClr val="tx1"/>
              </a:solidFill>
              <a:latin typeface="Rix모던명조 M" panose="02020603020101020101" pitchFamily="18" charset="-127"/>
              <a:ea typeface="Rix모던명조 M" panose="02020603020101020101" pitchFamily="18" charset="-127"/>
            </a:endParaRPr>
          </a:p>
        </p:txBody>
      </p:sp>
      <p:grpSp>
        <p:nvGrpSpPr>
          <p:cNvPr id="78" name="그룹 77"/>
          <p:cNvGrpSpPr/>
          <p:nvPr/>
        </p:nvGrpSpPr>
        <p:grpSpPr>
          <a:xfrm rot="20489258">
            <a:off x="8020202" y="3147996"/>
            <a:ext cx="728262" cy="492008"/>
            <a:chOff x="5324936" y="3559075"/>
            <a:chExt cx="864446" cy="680484"/>
          </a:xfrm>
        </p:grpSpPr>
        <p:pic>
          <p:nvPicPr>
            <p:cNvPr id="79" name="Picture 3"/>
            <p:cNvPicPr>
              <a:picLocks noChangeAspect="1" noChangeArrowheads="1"/>
            </p:cNvPicPr>
            <p:nvPr/>
          </p:nvPicPr>
          <p:blipFill rotWithShape="1">
            <a:blip r:embed="rId3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25000"/>
                      </a14:imgEffect>
                      <a14:imgEffect>
                        <a14:saturation sat="400000"/>
                      </a14:imgEffect>
                      <a14:imgEffect>
                        <a14:brightnessContrast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2" t="8834" r="4042" b="8834"/>
            <a:stretch/>
          </p:blipFill>
          <p:spPr bwMode="auto">
            <a:xfrm>
              <a:off x="5324936" y="3559075"/>
              <a:ext cx="864446" cy="6804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0" name="Rectangle 92"/>
            <p:cNvSpPr>
              <a:spLocks noChangeArrowheads="1"/>
            </p:cNvSpPr>
            <p:nvPr/>
          </p:nvSpPr>
          <p:spPr bwMode="gray">
            <a:xfrm>
              <a:off x="5588060" y="3702167"/>
              <a:ext cx="331822" cy="3231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>
              <a:noAutofit/>
              <a:scene3d>
                <a:camera prst="orthographicFront"/>
                <a:lightRig rig="threePt" dir="t"/>
              </a:scene3d>
              <a:sp3d>
                <a:bevelT w="0"/>
                <a:bevelB w="6350" h="0"/>
              </a:sp3d>
            </a:bodyPr>
            <a:lstStyle/>
            <a:p>
              <a:pPr algn="ctr" fontAlgn="auto" latinLnBrk="0"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Font typeface="Wingdings 2" pitchFamily="18" charset="2"/>
                <a:buNone/>
                <a:defRPr/>
              </a:pPr>
              <a:r>
                <a:rPr kumimoji="0" lang="ko-KR" altLang="en-US" sz="1100" spc="-50" dirty="0" smtClean="0">
                  <a:solidFill>
                    <a:srgbClr val="C00000"/>
                  </a:solidFill>
                  <a:latin typeface="Rix고딕 B" pitchFamily="18" charset="-127"/>
                  <a:ea typeface="Rix고딕 B" pitchFamily="18" charset="-127"/>
                  <a:cs typeface="ollehche_v2" pitchFamily="18" charset="-127"/>
                </a:rPr>
                <a:t>참여</a:t>
              </a:r>
              <a:r>
                <a:rPr kumimoji="0" lang="en-US" altLang="ko-KR" sz="1100" spc="-50" dirty="0" smtClean="0">
                  <a:solidFill>
                    <a:srgbClr val="C00000"/>
                  </a:solidFill>
                  <a:latin typeface="Rix고딕 B" pitchFamily="18" charset="-127"/>
                  <a:ea typeface="Rix고딕 B" pitchFamily="18" charset="-127"/>
                  <a:cs typeface="ollehche_v2" pitchFamily="18" charset="-127"/>
                </a:rPr>
                <a:t/>
              </a:r>
              <a:br>
                <a:rPr kumimoji="0" lang="en-US" altLang="ko-KR" sz="1100" spc="-50" dirty="0" smtClean="0">
                  <a:solidFill>
                    <a:srgbClr val="C00000"/>
                  </a:solidFill>
                  <a:latin typeface="Rix고딕 B" pitchFamily="18" charset="-127"/>
                  <a:ea typeface="Rix고딕 B" pitchFamily="18" charset="-127"/>
                  <a:cs typeface="ollehche_v2" pitchFamily="18" charset="-127"/>
                </a:rPr>
              </a:br>
              <a:r>
                <a:rPr kumimoji="0" lang="ko-KR" altLang="en-US" sz="1100" spc="-50" dirty="0" smtClean="0">
                  <a:solidFill>
                    <a:srgbClr val="C00000"/>
                  </a:solidFill>
                  <a:latin typeface="Rix고딕 B" pitchFamily="18" charset="-127"/>
                  <a:ea typeface="Rix고딕 B" pitchFamily="18" charset="-127"/>
                  <a:cs typeface="ollehche_v2" pitchFamily="18" charset="-127"/>
                </a:rPr>
                <a:t>결정</a:t>
              </a:r>
              <a:endParaRPr kumimoji="0" lang="ko-KR" altLang="en-US" sz="1100" spc="-50" dirty="0">
                <a:solidFill>
                  <a:srgbClr val="C00000"/>
                </a:solidFill>
                <a:latin typeface="Rix고딕 B" pitchFamily="18" charset="-127"/>
                <a:ea typeface="Rix고딕 B" pitchFamily="18" charset="-127"/>
                <a:cs typeface="ollehche_v2" pitchFamily="18" charset="-127"/>
              </a:endParaRPr>
            </a:p>
          </p:txBody>
        </p:sp>
      </p:grpSp>
      <p:sp>
        <p:nvSpPr>
          <p:cNvPr id="16391" name="자유형 16390"/>
          <p:cNvSpPr/>
          <p:nvPr/>
        </p:nvSpPr>
        <p:spPr>
          <a:xfrm>
            <a:off x="584200" y="1828800"/>
            <a:ext cx="7899400" cy="262467"/>
          </a:xfrm>
          <a:custGeom>
            <a:avLst/>
            <a:gdLst>
              <a:gd name="connsiteX0" fmla="*/ 321733 w 7899400"/>
              <a:gd name="connsiteY0" fmla="*/ 0 h 262467"/>
              <a:gd name="connsiteX1" fmla="*/ 0 w 7899400"/>
              <a:gd name="connsiteY1" fmla="*/ 262467 h 262467"/>
              <a:gd name="connsiteX2" fmla="*/ 7899400 w 7899400"/>
              <a:gd name="connsiteY2" fmla="*/ 262467 h 262467"/>
              <a:gd name="connsiteX3" fmla="*/ 1143000 w 7899400"/>
              <a:gd name="connsiteY3" fmla="*/ 16933 h 262467"/>
              <a:gd name="connsiteX4" fmla="*/ 321733 w 7899400"/>
              <a:gd name="connsiteY4" fmla="*/ 0 h 262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9400" h="262467">
                <a:moveTo>
                  <a:pt x="321733" y="0"/>
                </a:moveTo>
                <a:lnTo>
                  <a:pt x="0" y="262467"/>
                </a:lnTo>
                <a:lnTo>
                  <a:pt x="7899400" y="262467"/>
                </a:lnTo>
                <a:lnTo>
                  <a:pt x="1143000" y="16933"/>
                </a:lnTo>
                <a:lnTo>
                  <a:pt x="321733" y="0"/>
                </a:ln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 smtClean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682081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2400" dirty="0">
                <a:latin typeface="+mn-ea"/>
                <a:ea typeface="+mn-ea"/>
              </a:rPr>
              <a:t>제</a:t>
            </a:r>
            <a:r>
              <a:rPr lang="en-US" altLang="ko-KR" sz="2400" dirty="0">
                <a:latin typeface="+mn-ea"/>
                <a:ea typeface="+mn-ea"/>
              </a:rPr>
              <a:t>1</a:t>
            </a:r>
            <a:r>
              <a:rPr lang="ko-KR" altLang="en-US" sz="2400" dirty="0">
                <a:latin typeface="+mn-ea"/>
                <a:ea typeface="+mn-ea"/>
              </a:rPr>
              <a:t>장  서 론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4294967295"/>
          </p:nvPr>
        </p:nvSpPr>
        <p:spPr>
          <a:xfrm>
            <a:off x="0" y="476250"/>
            <a:ext cx="4284663" cy="360363"/>
          </a:xfrm>
        </p:spPr>
        <p:txBody>
          <a:bodyPr rtlCol="0">
            <a:noAutofit/>
          </a:bodyPr>
          <a:lstStyle/>
          <a:p>
            <a:pPr marL="0" indent="0" eaLnBrk="1" fontAlgn="auto" hangingPunct="1">
              <a:lnSpc>
                <a:spcPct val="100000"/>
              </a:lnSpc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>
                <a:solidFill>
                  <a:schemeClr val="bg1"/>
                </a:solidFill>
              </a:rPr>
              <a:t>1.1 </a:t>
            </a:r>
            <a:r>
              <a:rPr lang="ko-KR" altLang="en-US" sz="2000" b="1" dirty="0">
                <a:solidFill>
                  <a:schemeClr val="bg1"/>
                </a:solidFill>
              </a:rPr>
              <a:t>연구의 </a:t>
            </a:r>
            <a:r>
              <a:rPr lang="ko-KR" altLang="en-US" sz="2000" b="1" dirty="0" smtClean="0">
                <a:solidFill>
                  <a:schemeClr val="bg1"/>
                </a:solidFill>
              </a:rPr>
              <a:t>배경</a:t>
            </a:r>
            <a:r>
              <a:rPr lang="en-US" altLang="ko-KR" sz="2000" b="1" dirty="0" smtClean="0">
                <a:solidFill>
                  <a:schemeClr val="bg1"/>
                </a:solidFill>
              </a:rPr>
              <a:t>(2/8)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750" y="1196752"/>
            <a:ext cx="80645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975" marR="0" lvl="0" indent="-180975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공공부문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사업에 주력하는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SI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기업은 이익을 최대화하기 위해 가능한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/>
            </a:r>
            <a:b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</a:b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많은 사업에 참여하여 수주기회를 획득하려고 노력한다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사업의 수주를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위해서는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제안작업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(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타당성검토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제안서작성 등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)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필수적이고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제안작업에 투입할 수 있는 인력자원은 기업마다 한정되어 있으므로 하나의 기업이 공고된 모든 사업에 대해 제안작업을 할 수 없다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 smtClean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따라서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공공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시장에서 주로 경쟁하는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SI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기업에 있어서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,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 다수의 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SW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사업 중에서 </a:t>
            </a:r>
            <a:r>
              <a:rPr kumimoji="0" lang="ko-KR" altLang="en-US" b="1" kern="0" dirty="0">
                <a:solidFill>
                  <a:srgbClr val="0000FF"/>
                </a:solidFill>
                <a:latin typeface="+mn-ea"/>
                <a:ea typeface="+mn-ea"/>
              </a:rPr>
              <a:t>최대의 이익을 내는 사업들의 조합을 선택하는 것은 매우 중요한 의사결정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이며</a:t>
            </a:r>
            <a:r>
              <a:rPr kumimoji="0" lang="en-US" altLang="ko-KR" kern="0" dirty="0">
                <a:solidFill>
                  <a:sysClr val="windowText" lastClr="000000"/>
                </a:solidFill>
                <a:latin typeface="+mn-ea"/>
                <a:ea typeface="+mn-ea"/>
              </a:rPr>
              <a:t>,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이 결정으로 인해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제안작업이 수행되고 기업의 </a:t>
            </a:r>
            <a:r>
              <a:rPr kumimoji="0" lang="ko-KR" altLang="en-US" kern="0" dirty="0">
                <a:solidFill>
                  <a:sysClr val="windowText" lastClr="000000"/>
                </a:solidFill>
                <a:latin typeface="+mn-ea"/>
                <a:ea typeface="+mn-ea"/>
              </a:rPr>
              <a:t>기대수익이 </a:t>
            </a:r>
            <a:r>
              <a:rPr kumimoji="0" lang="ko-KR" altLang="en-US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예측된다</a:t>
            </a:r>
            <a:r>
              <a:rPr kumimoji="0" lang="en-US" altLang="ko-KR" kern="0" dirty="0" smtClean="0">
                <a:solidFill>
                  <a:sysClr val="windowText" lastClr="000000"/>
                </a:solidFill>
                <a:latin typeface="+mn-ea"/>
                <a:ea typeface="+mn-ea"/>
              </a:rPr>
              <a:t>.</a:t>
            </a: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  <a:p>
            <a:pPr marL="180975" indent="-180975" fontAlgn="auto" latinLnBrk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endParaRPr kumimoji="0" lang="en-US" altLang="ko-KR" kern="0" dirty="0">
              <a:solidFill>
                <a:sysClr val="windowText" lastClr="000000"/>
              </a:solidFill>
              <a:latin typeface="+mn-ea"/>
              <a:ea typeface="+mn-ea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0" y="-7144"/>
            <a:ext cx="9161958" cy="6865144"/>
          </a:xfrm>
          <a:prstGeom prst="rect">
            <a:avLst/>
          </a:prstGeom>
          <a:solidFill>
            <a:srgbClr val="000000">
              <a:alpha val="76078"/>
            </a:srgbClr>
          </a:solidFill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  <a:sp3d>
              <a:bevelT/>
            </a:sp3d>
          </a:bodyPr>
          <a:lstStyle/>
          <a:p>
            <a:pPr algn="ctr"/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51520" y="-27384"/>
            <a:ext cx="8640960" cy="6336704"/>
            <a:chOff x="3091325" y="861614"/>
            <a:chExt cx="8020772" cy="5684329"/>
          </a:xfrm>
        </p:grpSpPr>
        <p:sp>
          <p:nvSpPr>
            <p:cNvPr id="7" name="직사각형 6"/>
            <p:cNvSpPr/>
            <p:nvPr/>
          </p:nvSpPr>
          <p:spPr>
            <a:xfrm>
              <a:off x="3091325" y="1566258"/>
              <a:ext cx="8020772" cy="497968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0066B3"/>
              </a:solidFill>
            </a:ln>
            <a:effectLst>
              <a:outerShdw blurRad="50800" dist="38100" dir="2700000" algn="tl" rotWithShape="0">
                <a:prstClr val="black">
                  <a:alpha val="7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tIns="144000" rtlCol="0" anchor="ctr">
              <a:scene3d>
                <a:camera prst="orthographicFront"/>
                <a:lightRig rig="threePt" dir="t"/>
              </a:scene3d>
              <a:sp3d>
                <a:bevelT w="0"/>
              </a:sp3d>
            </a:bodyPr>
            <a:lstStyle/>
            <a:p>
              <a:endParaRPr lang="ko-KR" altLang="en-US" dirty="0">
                <a:solidFill>
                  <a:prstClr val="white"/>
                </a:solidFill>
              </a:endParaRPr>
            </a:p>
          </p:txBody>
        </p:sp>
        <p:grpSp>
          <p:nvGrpSpPr>
            <p:cNvPr id="8" name="그룹 7"/>
            <p:cNvGrpSpPr/>
            <p:nvPr/>
          </p:nvGrpSpPr>
          <p:grpSpPr>
            <a:xfrm>
              <a:off x="4080473" y="861614"/>
              <a:ext cx="6042477" cy="1021719"/>
              <a:chOff x="3664751" y="1261531"/>
              <a:chExt cx="6471866" cy="1094324"/>
            </a:xfrm>
          </p:grpSpPr>
          <p:pic>
            <p:nvPicPr>
              <p:cNvPr id="10" name="Picture 7" descr="C:\Users\이혜진\Desktop\그림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50519" y="1261531"/>
                <a:ext cx="286098" cy="109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1" name="Picture 7" descr="C:\Users\이혜진\Desktop\그림3.png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64751" y="1261531"/>
                <a:ext cx="286098" cy="109432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1452" y="5272861"/>
            <a:ext cx="526543" cy="799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7629" y="2230715"/>
            <a:ext cx="4047069" cy="300695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30" y="2204865"/>
            <a:ext cx="3205890" cy="1370415"/>
          </a:xfrm>
          <a:prstGeom prst="rect">
            <a:avLst/>
          </a:prstGeom>
          <a:noFill/>
          <a:ln w="9525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/>
          </a:ln>
          <a:effectLst>
            <a:outerShdw dist="50800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30" y="4042282"/>
            <a:ext cx="3530449" cy="1728192"/>
          </a:xfrm>
          <a:prstGeom prst="rect">
            <a:avLst/>
          </a:prstGeom>
          <a:noFill/>
          <a:ln>
            <a:noFill/>
          </a:ln>
          <a:effectLst>
            <a:outerShdw dist="76200" dir="2700000" algn="ctr" rotWithShape="0">
              <a:schemeClr val="bg1">
                <a:lumMod val="65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21"/>
          <p:cNvSpPr txBox="1"/>
          <p:nvPr/>
        </p:nvSpPr>
        <p:spPr>
          <a:xfrm>
            <a:off x="579115" y="3580617"/>
            <a:ext cx="3704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VRB(Value Review Board) : </a:t>
            </a:r>
            <a:r>
              <a:rPr kumimoji="0" lang="ko-KR" altLang="en-US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해당 사업 참여 결정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,</a:t>
            </a:r>
            <a:b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</a:br>
            <a:r>
              <a:rPr lang="ko-KR" altLang="en-US" sz="1200" b="1" spc="-30" dirty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다단계에 걸쳐 제안진행 현황 검토</a:t>
            </a:r>
            <a:endParaRPr lang="en-US" altLang="ko-KR" sz="1200" b="1" spc="-3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17" name="Content Placeholder 1"/>
          <p:cNvSpPr txBox="1">
            <a:spLocks/>
          </p:cNvSpPr>
          <p:nvPr/>
        </p:nvSpPr>
        <p:spPr bwMode="auto">
          <a:xfrm>
            <a:off x="2411760" y="836712"/>
            <a:ext cx="4392488" cy="360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보조장표 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2-2 : </a:t>
            </a:r>
            <a:r>
              <a:rPr lang="ko-KR" altLang="en-US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제안 프로세스 설명</a:t>
            </a:r>
            <a:r>
              <a:rPr lang="en-US" altLang="ko-KR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  <a:endParaRPr lang="ko-KR" altLang="en-US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8E23FA44-F1E2-4C7C-9352-84FE059494CC}"/>
              </a:ext>
            </a:extLst>
          </p:cNvPr>
          <p:cNvCxnSpPr>
            <a:cxnSpLocks/>
            <a:stCxn id="42" idx="3"/>
            <a:endCxn id="34" idx="1"/>
          </p:cNvCxnSpPr>
          <p:nvPr/>
        </p:nvCxnSpPr>
        <p:spPr>
          <a:xfrm>
            <a:off x="1769067" y="1628800"/>
            <a:ext cx="5643845" cy="0"/>
          </a:xfrm>
          <a:prstGeom prst="line">
            <a:avLst/>
          </a:prstGeom>
          <a:noFill/>
          <a:ln w="28575" cap="flat" cmpd="sng" algn="ctr">
            <a:solidFill>
              <a:srgbClr val="7C8BA4"/>
            </a:solidFill>
            <a:prstDash val="solid"/>
            <a:tailEnd type="stealth" w="lg" len="lg"/>
          </a:ln>
          <a:effectLst/>
        </p:spPr>
      </p:cxn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2074256" y="1412776"/>
            <a:ext cx="783546" cy="432048"/>
            <a:chOff x="3901265" y="3584819"/>
            <a:chExt cx="1316738" cy="1316736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1" name="직각 삼각형 2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rgbClr val="FFFF0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/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b="1" dirty="0">
                  <a:solidFill>
                    <a:srgbClr val="0000FF"/>
                  </a:solidFill>
                </a:rPr>
                <a:t>타당성</a:t>
              </a:r>
              <a:r>
                <a:rPr lang="en-US" altLang="ko-KR" sz="1200" b="1" dirty="0">
                  <a:solidFill>
                    <a:srgbClr val="0000FF"/>
                  </a:solidFill>
                </a:rPr>
                <a:t/>
              </a:r>
              <a:br>
                <a:rPr lang="en-US" altLang="ko-KR" sz="1200" b="1" dirty="0">
                  <a:solidFill>
                    <a:srgbClr val="0000FF"/>
                  </a:solidFill>
                </a:rPr>
              </a:br>
              <a:r>
                <a:rPr lang="ko-KR" altLang="en-US" sz="1200" b="1" dirty="0">
                  <a:solidFill>
                    <a:srgbClr val="0000FF"/>
                  </a:solidFill>
                </a:rPr>
                <a:t>  검토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3162991" y="1412776"/>
            <a:ext cx="783546" cy="432048"/>
            <a:chOff x="3901265" y="3584819"/>
            <a:chExt cx="1316738" cy="1316736"/>
          </a:xfrm>
        </p:grpSpPr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7" name="직각 삼각형 26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RFP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분석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4251726" y="1412776"/>
            <a:ext cx="783546" cy="432048"/>
            <a:chOff x="3901265" y="3584819"/>
            <a:chExt cx="1316738" cy="1316736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1" name="직각 삼각형 30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전략</a:t>
              </a: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</a:t>
              </a:r>
              <a:r>
                <a:rPr kumimoji="1"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수립</a:t>
              </a: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7412911" y="1412776"/>
            <a:ext cx="678525" cy="432048"/>
            <a:chOff x="3901265" y="3584819"/>
            <a:chExt cx="1316738" cy="131673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5" name="직각 삼각형 34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PT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5340461" y="1412776"/>
            <a:ext cx="783546" cy="432048"/>
            <a:chOff x="3901265" y="3584819"/>
            <a:chExt cx="1316738" cy="131673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39" name="직각 삼각형 38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제안서</a:t>
              </a: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kumimoji="1"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  </a:t>
              </a:r>
              <a:r>
                <a:rPr kumimoji="1"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작성</a:t>
              </a: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899592" y="1412776"/>
            <a:ext cx="869475" cy="432048"/>
            <a:chOff x="3901265" y="3584819"/>
            <a:chExt cx="1316738" cy="1316736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3" name="직각 삼각형 42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 </a:t>
              </a:r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후보사업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정리</a:t>
              </a: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36439D64-A86B-42EC-BA9D-A3EA7B884BC6}"/>
              </a:ext>
            </a:extLst>
          </p:cNvPr>
          <p:cNvGrpSpPr/>
          <p:nvPr/>
        </p:nvGrpSpPr>
        <p:grpSpPr>
          <a:xfrm>
            <a:off x="6429196" y="1412776"/>
            <a:ext cx="678525" cy="432048"/>
            <a:chOff x="3901265" y="3584819"/>
            <a:chExt cx="1316738" cy="1316736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BDBC472-66CA-4793-A742-DACE7E65E1C0}"/>
                </a:ext>
              </a:extLst>
            </p:cNvPr>
            <p:cNvSpPr/>
            <p:nvPr/>
          </p:nvSpPr>
          <p:spPr>
            <a:xfrm>
              <a:off x="3901267" y="3584819"/>
              <a:ext cx="1316736" cy="131673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7" name="직각 삼각형 46">
              <a:extLst>
                <a:ext uri="{FF2B5EF4-FFF2-40B4-BE49-F238E27FC236}">
                  <a16:creationId xmlns:a16="http://schemas.microsoft.com/office/drawing/2014/main" id="{318AD675-9BB9-4D13-938F-86BDDFF863C8}"/>
                </a:ext>
              </a:extLst>
            </p:cNvPr>
            <p:cNvSpPr/>
            <p:nvPr/>
          </p:nvSpPr>
          <p:spPr>
            <a:xfrm rot="5400000">
              <a:off x="3901265" y="3584819"/>
              <a:ext cx="297227" cy="297227"/>
            </a:xfrm>
            <a:prstGeom prst="rtTriangle">
              <a:avLst/>
            </a:prstGeom>
            <a:solidFill>
              <a:srgbClr val="00A9E0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fontAlgn="base" latinLnBrk="1">
                <a:spcBef>
                  <a:spcPct val="0"/>
                </a:spcBef>
                <a:spcAft>
                  <a:spcPct val="0"/>
                </a:spcAft>
              </a:pPr>
              <a:endParaRPr kumimoji="1" lang="ko-KR" altLang="en-US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E3EEF177-F344-4062-88D0-A6F2456C8953}"/>
                </a:ext>
              </a:extLst>
            </p:cNvPr>
            <p:cNvSpPr/>
            <p:nvPr/>
          </p:nvSpPr>
          <p:spPr>
            <a:xfrm>
              <a:off x="3968464" y="3652015"/>
              <a:ext cx="1182343" cy="1182344"/>
            </a:xfrm>
            <a:prstGeom prst="rect">
              <a:avLst/>
            </a:prstGeom>
            <a:solidFill>
              <a:schemeClr val="bg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1800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  <a:scene3d>
                <a:camera prst="orthographicFront"/>
                <a:lightRig rig="threePt" dir="t"/>
              </a:scene3d>
              <a:sp3d>
                <a:bevelT w="0"/>
                <a:bevelB w="0" h="0"/>
              </a:sp3d>
            </a:bodyPr>
            <a:lstStyle/>
            <a:p>
              <a:pPr algn="ctr" fontAlgn="base" latinLnBrk="1">
                <a:spcBef>
                  <a:spcPct val="0"/>
                </a:spcBef>
                <a:spcAft>
                  <a:spcPct val="0"/>
                </a:spcAft>
              </a:pP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제출</a:t>
              </a: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/>
              </a:r>
              <a:b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</a:br>
              <a:r>
                <a:rPr lang="en-US" altLang="ko-KR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/</a:t>
              </a:r>
              <a:r>
                <a:rPr lang="ko-KR" altLang="en-US" sz="1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</a:rPr>
                <a:t>투찰</a:t>
              </a:r>
              <a:endParaRPr lang="en-US" altLang="ko-KR" sz="1200" dirty="0">
                <a:solidFill>
                  <a:schemeClr val="tx1">
                    <a:lumMod val="85000"/>
                    <a:lumOff val="15000"/>
                  </a:schemeClr>
                </a:solidFill>
              </a:endParaRPr>
            </a:p>
          </p:txBody>
        </p:sp>
      </p:grpSp>
      <p:sp>
        <p:nvSpPr>
          <p:cNvPr id="49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592" y="1207505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0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2085" y="1211445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2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1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9980" y="1213686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3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2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295" y="1215332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4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3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8687" y="1215331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5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4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26433" y="1215971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6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5" name="AutoShape 434">
            <a:extLst>
              <a:ext uri="{FF2B5EF4-FFF2-40B4-BE49-F238E27FC236}">
                <a16:creationId xmlns:a16="http://schemas.microsoft.com/office/drawing/2014/main" id="{27FD4BA5-FB60-4087-AEA7-1E63F6D647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7611" y="1219623"/>
            <a:ext cx="233799" cy="204110"/>
          </a:xfrm>
          <a:prstGeom prst="snip1Rect">
            <a:avLst>
              <a:gd name="adj" fmla="val 37765"/>
            </a:avLst>
          </a:prstGeom>
          <a:solidFill>
            <a:srgbClr val="42464E"/>
          </a:solidFill>
          <a:ln w="6350" cap="flat" cmpd="sng" algn="ctr">
            <a:noFill/>
            <a:prstDash val="solid"/>
            <a:miter lim="800000"/>
          </a:ln>
          <a:effectLst/>
        </p:spPr>
        <p:txBody>
          <a:bodyPr lIns="36000" tIns="0" rIns="36000" bIns="0" rtlCol="0" anchor="ctr"/>
          <a:lstStyle/>
          <a:p>
            <a:pPr marL="0" marR="0" lvl="1" indent="0" defTabSz="88898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 dirty="0" smtClean="0">
                <a:solidFill>
                  <a:prstClr val="white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7</a:t>
            </a:r>
            <a:endParaRPr kumimoji="1" lang="ko-KR" altLang="en-US" sz="1100" b="1" i="0" u="none" strike="noStrike" kern="1200" cap="none" spc="0" normalizeH="0" baseline="0" noProof="0" dirty="0">
              <a:solidFill>
                <a:prstClr val="white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56" name="자유형 55"/>
          <p:cNvSpPr/>
          <p:nvPr/>
        </p:nvSpPr>
        <p:spPr>
          <a:xfrm>
            <a:off x="584200" y="1830681"/>
            <a:ext cx="7899400" cy="260585"/>
          </a:xfrm>
          <a:custGeom>
            <a:avLst/>
            <a:gdLst>
              <a:gd name="connsiteX0" fmla="*/ 321733 w 7899400"/>
              <a:gd name="connsiteY0" fmla="*/ 0 h 262467"/>
              <a:gd name="connsiteX1" fmla="*/ 0 w 7899400"/>
              <a:gd name="connsiteY1" fmla="*/ 262467 h 262467"/>
              <a:gd name="connsiteX2" fmla="*/ 7899400 w 7899400"/>
              <a:gd name="connsiteY2" fmla="*/ 262467 h 262467"/>
              <a:gd name="connsiteX3" fmla="*/ 1143000 w 7899400"/>
              <a:gd name="connsiteY3" fmla="*/ 16933 h 262467"/>
              <a:gd name="connsiteX4" fmla="*/ 321733 w 7899400"/>
              <a:gd name="connsiteY4" fmla="*/ 0 h 262467"/>
              <a:gd name="connsiteX0" fmla="*/ 321733 w 7899400"/>
              <a:gd name="connsiteY0" fmla="*/ 0 h 262467"/>
              <a:gd name="connsiteX1" fmla="*/ 0 w 7899400"/>
              <a:gd name="connsiteY1" fmla="*/ 262467 h 262467"/>
              <a:gd name="connsiteX2" fmla="*/ 7899400 w 7899400"/>
              <a:gd name="connsiteY2" fmla="*/ 262467 h 262467"/>
              <a:gd name="connsiteX3" fmla="*/ 3251200 w 7899400"/>
              <a:gd name="connsiteY3" fmla="*/ 42333 h 262467"/>
              <a:gd name="connsiteX4" fmla="*/ 321733 w 7899400"/>
              <a:gd name="connsiteY4" fmla="*/ 0 h 262467"/>
              <a:gd name="connsiteX0" fmla="*/ 1524000 w 7899400"/>
              <a:gd name="connsiteY0" fmla="*/ 0 h 245533"/>
              <a:gd name="connsiteX1" fmla="*/ 0 w 7899400"/>
              <a:gd name="connsiteY1" fmla="*/ 245533 h 245533"/>
              <a:gd name="connsiteX2" fmla="*/ 7899400 w 7899400"/>
              <a:gd name="connsiteY2" fmla="*/ 245533 h 245533"/>
              <a:gd name="connsiteX3" fmla="*/ 3251200 w 7899400"/>
              <a:gd name="connsiteY3" fmla="*/ 25399 h 245533"/>
              <a:gd name="connsiteX4" fmla="*/ 1524000 w 7899400"/>
              <a:gd name="connsiteY4" fmla="*/ 0 h 245533"/>
              <a:gd name="connsiteX0" fmla="*/ 1524000 w 7899400"/>
              <a:gd name="connsiteY0" fmla="*/ 0 h 245533"/>
              <a:gd name="connsiteX1" fmla="*/ 0 w 7899400"/>
              <a:gd name="connsiteY1" fmla="*/ 245533 h 245533"/>
              <a:gd name="connsiteX2" fmla="*/ 7899400 w 7899400"/>
              <a:gd name="connsiteY2" fmla="*/ 245533 h 245533"/>
              <a:gd name="connsiteX3" fmla="*/ 2252134 w 7899400"/>
              <a:gd name="connsiteY3" fmla="*/ 8465 h 245533"/>
              <a:gd name="connsiteX4" fmla="*/ 1524000 w 7899400"/>
              <a:gd name="connsiteY4" fmla="*/ 0 h 245533"/>
              <a:gd name="connsiteX0" fmla="*/ 1524000 w 7899400"/>
              <a:gd name="connsiteY0" fmla="*/ 1 h 245534"/>
              <a:gd name="connsiteX1" fmla="*/ 0 w 7899400"/>
              <a:gd name="connsiteY1" fmla="*/ 245534 h 245534"/>
              <a:gd name="connsiteX2" fmla="*/ 7899400 w 7899400"/>
              <a:gd name="connsiteY2" fmla="*/ 245534 h 245534"/>
              <a:gd name="connsiteX3" fmla="*/ 2260600 w 7899400"/>
              <a:gd name="connsiteY3" fmla="*/ 0 h 245534"/>
              <a:gd name="connsiteX4" fmla="*/ 1524000 w 7899400"/>
              <a:gd name="connsiteY4" fmla="*/ 1 h 245534"/>
              <a:gd name="connsiteX0" fmla="*/ 1524000 w 7899400"/>
              <a:gd name="connsiteY0" fmla="*/ 15052 h 260585"/>
              <a:gd name="connsiteX1" fmla="*/ 0 w 7899400"/>
              <a:gd name="connsiteY1" fmla="*/ 260585 h 260585"/>
              <a:gd name="connsiteX2" fmla="*/ 7899400 w 7899400"/>
              <a:gd name="connsiteY2" fmla="*/ 260585 h 260585"/>
              <a:gd name="connsiteX3" fmla="*/ 2260600 w 7899400"/>
              <a:gd name="connsiteY3" fmla="*/ 15051 h 260585"/>
              <a:gd name="connsiteX4" fmla="*/ 1524000 w 7899400"/>
              <a:gd name="connsiteY4" fmla="*/ 15052 h 2605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99400" h="260585">
                <a:moveTo>
                  <a:pt x="1524000" y="15052"/>
                </a:moveTo>
                <a:lnTo>
                  <a:pt x="0" y="260585"/>
                </a:lnTo>
                <a:lnTo>
                  <a:pt x="7899400" y="260585"/>
                </a:lnTo>
                <a:lnTo>
                  <a:pt x="2260600" y="15051"/>
                </a:lnTo>
                <a:cubicBezTo>
                  <a:pt x="2260600" y="-18816"/>
                  <a:pt x="1769533" y="15052"/>
                  <a:pt x="1524000" y="15052"/>
                </a:cubicBezTo>
                <a:close/>
              </a:path>
            </a:pathLst>
          </a:cu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</p:spPr>
        <p:txBody>
          <a:bodyPr wrap="none" rtlCol="0" anchor="ctr">
            <a:spAutoFit/>
          </a:bodyPr>
          <a:lstStyle/>
          <a:p>
            <a:pPr algn="ctr">
              <a:lnSpc>
                <a:spcPct val="130000"/>
              </a:lnSpc>
              <a:spcBef>
                <a:spcPct val="0"/>
              </a:spcBef>
            </a:pPr>
            <a:endParaRPr lang="ko-KR" altLang="en-US" sz="1600" b="1" dirty="0" smtClean="0">
              <a:latin typeface="+mn-ea"/>
              <a:ea typeface="+mn-ea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578461" y="2098988"/>
            <a:ext cx="7913606" cy="4061296"/>
          </a:xfrm>
          <a:prstGeom prst="rect">
            <a:avLst/>
          </a:prstGeom>
          <a:noFill/>
          <a:ln w="25400" algn="ctr">
            <a:solidFill>
              <a:srgbClr val="40A4E8"/>
            </a:solidFill>
            <a:round/>
            <a:headEnd/>
            <a:tailEnd/>
          </a:ln>
        </p:spPr>
        <p:txBody>
          <a:bodyPr wrap="square" lIns="108000" rIns="0" anchor="ctr"/>
          <a:lstStyle/>
          <a:p>
            <a:pPr latinLnBrk="0">
              <a:lnSpc>
                <a:spcPct val="90000"/>
              </a:lnSpc>
              <a:defRPr/>
            </a:pPr>
            <a:endParaRPr lang="en-US" altLang="ko-KR" sz="12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371194" y="5445224"/>
            <a:ext cx="3380980" cy="504055"/>
          </a:xfrm>
          <a:prstGeom prst="rect">
            <a:avLst/>
          </a:prstGeom>
          <a:solidFill>
            <a:schemeClr val="bg1"/>
          </a:solidFill>
          <a:ln w="12700" algn="ctr">
            <a:solidFill>
              <a:srgbClr val="40A4E8"/>
            </a:solidFill>
            <a:round/>
            <a:headEnd/>
            <a:tailEnd/>
          </a:ln>
        </p:spPr>
        <p:txBody>
          <a:bodyPr wrap="square" lIns="108000" rIns="0" anchor="ctr"/>
          <a:lstStyle/>
          <a:p>
            <a:pPr marL="171450" indent="-171450" latinLnBrk="0">
              <a:lnSpc>
                <a:spcPts val="1500"/>
              </a:lnSpc>
              <a:buFont typeface="Arial" pitchFamily="34" charset="0"/>
              <a:buChar char="•"/>
              <a:defRPr/>
            </a:pPr>
            <a:r>
              <a:rPr lang="ko-KR" altLang="en-US" sz="1200" b="1" spc="-3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영업대표가 사업 내역 및 영업 내용 발표</a:t>
            </a:r>
            <a:endParaRPr lang="en-US" altLang="ko-KR" sz="1200" b="1" spc="-30" dirty="0" smtClean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  <a:p>
            <a:pPr marL="171450" indent="-171450" latinLnBrk="0">
              <a:lnSpc>
                <a:spcPts val="1500"/>
              </a:lnSpc>
              <a:buFont typeface="Arial" pitchFamily="34" charset="0"/>
              <a:buChar char="•"/>
              <a:defRPr/>
            </a:pPr>
            <a:r>
              <a:rPr lang="ko-KR" altLang="en-US" sz="1200" b="1" spc="-30" dirty="0">
                <a:solidFill>
                  <a:srgbClr val="0000FF"/>
                </a:solidFill>
                <a:latin typeface="+mn-ea"/>
                <a:ea typeface="+mn-ea"/>
              </a:rPr>
              <a:t>경영진에서 종합적으로 판단 최종 참여 결정</a:t>
            </a:r>
            <a:endParaRPr lang="en-US" altLang="ko-KR" sz="1200" b="1" spc="-30" dirty="0">
              <a:solidFill>
                <a:srgbClr val="0000FF"/>
              </a:solidFill>
              <a:latin typeface="+mn-ea"/>
              <a:ea typeface="+mn-ea"/>
            </a:endParaRPr>
          </a:p>
        </p:txBody>
      </p:sp>
      <p:sp>
        <p:nvSpPr>
          <p:cNvPr id="59" name="TextBox 58"/>
          <p:cNvSpPr txBox="1"/>
          <p:nvPr/>
        </p:nvSpPr>
        <p:spPr>
          <a:xfrm>
            <a:off x="1510698" y="5833231"/>
            <a:ext cx="16922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(</a:t>
            </a:r>
            <a:r>
              <a:rPr kumimoji="0" lang="ko-KR" altLang="en-US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수주 진단 </a:t>
            </a:r>
            <a:r>
              <a:rPr kumimoji="0" lang="en-US" altLang="ko-KR" sz="1200" b="1" kern="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ea typeface="+mn-ea"/>
              </a:rPr>
              <a:t>check list</a:t>
            </a:r>
            <a:r>
              <a:rPr kumimoji="0" lang="en-US" altLang="ko-KR" sz="1200" b="1" kern="0" dirty="0" smtClean="0">
                <a:solidFill>
                  <a:srgbClr val="0000FF"/>
                </a:solidFill>
                <a:latin typeface="+mn-ea"/>
                <a:ea typeface="+mn-ea"/>
              </a:rPr>
              <a:t>)</a:t>
            </a:r>
            <a:endParaRPr lang="en-US" altLang="ko-KR" sz="1200" b="1" spc="-30" dirty="0">
              <a:solidFill>
                <a:schemeClr val="tx1">
                  <a:lumMod val="75000"/>
                  <a:lumOff val="2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9841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40000"/>
            <a:lumOff val="60000"/>
          </a:schemeClr>
        </a:solidFill>
      </a:spPr>
      <a:bodyPr wrap="none" rtlCol="0" anchor="ctr">
        <a:spAutoFit/>
      </a:bodyPr>
      <a:lstStyle>
        <a:defPPr algn="ctr">
          <a:lnSpc>
            <a:spcPct val="130000"/>
          </a:lnSpc>
          <a:spcBef>
            <a:spcPct val="0"/>
          </a:spcBef>
          <a:defRPr sz="1600" b="1" dirty="0" smtClean="0">
            <a:latin typeface="+mn-ea"/>
            <a:ea typeface="+mn-ea"/>
          </a:defRPr>
        </a:defPPr>
      </a:lstStyle>
    </a:spDef>
    <a:lnDef>
      <a:spPr>
        <a:ln w="1270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74123</TotalTime>
  <Words>3432</Words>
  <Application>Microsoft Office PowerPoint</Application>
  <PresentationFormat>화면 슬라이드 쇼(4:3)</PresentationFormat>
  <Paragraphs>787</Paragraphs>
  <Slides>42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18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HeadingPairs>
  <TitlesOfParts>
    <vt:vector size="61" baseType="lpstr">
      <vt:lpstr>HY견고딕</vt:lpstr>
      <vt:lpstr>HY견명조</vt:lpstr>
      <vt:lpstr>KoPub돋움체 Bold</vt:lpstr>
      <vt:lpstr>Monotype Sorts</vt:lpstr>
      <vt:lpstr>ollehche_v2</vt:lpstr>
      <vt:lpstr>Rix고딕 B</vt:lpstr>
      <vt:lpstr>Rix고딕 M</vt:lpstr>
      <vt:lpstr>Rix모던고딕 B</vt:lpstr>
      <vt:lpstr>Rix모던명조 M</vt:lpstr>
      <vt:lpstr>굴림</vt:lpstr>
      <vt:lpstr>맑은 고딕</vt:lpstr>
      <vt:lpstr>바탕체</vt:lpstr>
      <vt:lpstr>Arial</vt:lpstr>
      <vt:lpstr>Cambria Math</vt:lpstr>
      <vt:lpstr>Tahoma</vt:lpstr>
      <vt:lpstr>Times New Roman</vt:lpstr>
      <vt:lpstr>Wingdings</vt:lpstr>
      <vt:lpstr>Wingdings 2</vt:lpstr>
      <vt:lpstr>Office 테마</vt:lpstr>
      <vt:lpstr>PowerPoint 프레젠테이션</vt:lpstr>
      <vt:lpstr>목 차</vt:lpstr>
      <vt:lpstr>PowerPoint 프레젠테이션</vt:lpstr>
      <vt:lpstr>제1장  서 론</vt:lpstr>
      <vt:lpstr>제1장  서 론</vt:lpstr>
      <vt:lpstr>제1장  서 론</vt:lpstr>
      <vt:lpstr>제1장  서 론</vt:lpstr>
      <vt:lpstr>제1장  서 론</vt:lpstr>
      <vt:lpstr>제1장  서 론</vt:lpstr>
      <vt:lpstr>제1장  서 론</vt:lpstr>
      <vt:lpstr>제1장  서 론</vt:lpstr>
      <vt:lpstr>제1장  서 론</vt:lpstr>
      <vt:lpstr>제1장  서 론</vt:lpstr>
      <vt:lpstr>제1장  서 론</vt:lpstr>
      <vt:lpstr>제1장  서 론</vt:lpstr>
      <vt:lpstr>제1장  서 론</vt:lpstr>
      <vt:lpstr>제1장  서 론</vt:lpstr>
      <vt:lpstr>PowerPoint 프레젠테이션</vt:lpstr>
      <vt:lpstr>제2장  이론적 배경</vt:lpstr>
      <vt:lpstr>제2장  이론적 배경</vt:lpstr>
      <vt:lpstr>제2장  이론적 배경</vt:lpstr>
      <vt:lpstr>제2장  이론적 배경</vt:lpstr>
      <vt:lpstr>PowerPoint 프레젠테이션</vt:lpstr>
      <vt:lpstr>제3장  수학적 모델</vt:lpstr>
      <vt:lpstr>제3장  수학적 모델</vt:lpstr>
      <vt:lpstr>제3장  수학적 모델</vt:lpstr>
      <vt:lpstr>제3장  수학적 모델</vt:lpstr>
      <vt:lpstr>제3장  수학적 모델</vt:lpstr>
      <vt:lpstr>제3장  수학적 모델</vt:lpstr>
      <vt:lpstr>PowerPoint 프레젠테이션</vt:lpstr>
      <vt:lpstr>제4장 알고리즘 약술</vt:lpstr>
      <vt:lpstr>제4장 알고리즘 약술</vt:lpstr>
      <vt:lpstr>제4장 알고리즘 약술</vt:lpstr>
      <vt:lpstr>제4장 알고리즘 약술</vt:lpstr>
      <vt:lpstr>제4장 알고리즘 약술</vt:lpstr>
      <vt:lpstr>PowerPoint 프레젠테이션</vt:lpstr>
      <vt:lpstr>제5장  향후계획</vt:lpstr>
      <vt:lpstr>참고문헌</vt:lpstr>
      <vt:lpstr>참고문헌</vt:lpstr>
      <vt:lpstr>참고문헌</vt:lpstr>
      <vt:lpstr>참고문헌</vt:lpstr>
      <vt:lpstr>PowerPoint 프레젠테이션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Microsoft Corporation;표자료</dc:creator>
  <cp:lastModifiedBy>Windows 사용자</cp:lastModifiedBy>
  <cp:revision>2063</cp:revision>
  <cp:lastPrinted>2020-04-10T15:03:36Z</cp:lastPrinted>
  <dcterms:created xsi:type="dcterms:W3CDTF">2006-10-05T04:04:58Z</dcterms:created>
  <dcterms:modified xsi:type="dcterms:W3CDTF">2020-04-11T08:12:44Z</dcterms:modified>
</cp:coreProperties>
</file>